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366" r:id="rId2"/>
    <p:sldId id="370" r:id="rId3"/>
    <p:sldId id="369" r:id="rId4"/>
    <p:sldId id="373" r:id="rId5"/>
    <p:sldId id="391" r:id="rId6"/>
    <p:sldId id="367" r:id="rId7"/>
    <p:sldId id="371" r:id="rId8"/>
    <p:sldId id="408" r:id="rId9"/>
    <p:sldId id="372" r:id="rId10"/>
    <p:sldId id="377" r:id="rId11"/>
    <p:sldId id="376" r:id="rId12"/>
    <p:sldId id="387" r:id="rId13"/>
    <p:sldId id="380" r:id="rId14"/>
    <p:sldId id="379" r:id="rId15"/>
    <p:sldId id="412" r:id="rId16"/>
    <p:sldId id="392" r:id="rId17"/>
    <p:sldId id="375" r:id="rId18"/>
    <p:sldId id="423" r:id="rId19"/>
    <p:sldId id="389" r:id="rId20"/>
    <p:sldId id="421" r:id="rId21"/>
    <p:sldId id="388" r:id="rId22"/>
    <p:sldId id="384" r:id="rId23"/>
    <p:sldId id="383" r:id="rId24"/>
    <p:sldId id="424" r:id="rId25"/>
    <p:sldId id="394" r:id="rId26"/>
    <p:sldId id="395" r:id="rId27"/>
    <p:sldId id="396" r:id="rId28"/>
    <p:sldId id="397" r:id="rId29"/>
    <p:sldId id="398" r:id="rId30"/>
    <p:sldId id="399" r:id="rId31"/>
    <p:sldId id="400" r:id="rId32"/>
    <p:sldId id="401" r:id="rId33"/>
    <p:sldId id="422" r:id="rId34"/>
    <p:sldId id="417" r:id="rId35"/>
    <p:sldId id="418" r:id="rId36"/>
    <p:sldId id="416" r:id="rId37"/>
    <p:sldId id="404" r:id="rId38"/>
    <p:sldId id="382" r:id="rId39"/>
    <p:sldId id="381" r:id="rId40"/>
    <p:sldId id="405" r:id="rId41"/>
    <p:sldId id="425" r:id="rId42"/>
    <p:sldId id="406" r:id="rId43"/>
  </p:sldIdLst>
  <p:sldSz cx="9144000" cy="6858000" type="screen4x3"/>
  <p:notesSz cx="6858000" cy="9144000"/>
  <p:defaultTextStyle>
    <a:defPPr>
      <a:defRPr lang="es-ES"/>
    </a:defPPr>
    <a:lvl1pPr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32"/>
    <p:restoredTop sz="86519"/>
  </p:normalViewPr>
  <p:slideViewPr>
    <p:cSldViewPr snapToGrid="0" snapToObjects="1">
      <p:cViewPr varScale="1">
        <p:scale>
          <a:sx n="100" d="100"/>
          <a:sy n="100" d="100"/>
        </p:scale>
        <p:origin x="181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7" d="100"/>
        <a:sy n="117" d="100"/>
      </p:scale>
      <p:origin x="0" y="2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654862B-C49B-7D18-66F9-6BD20E068AD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s-ES"/>
          </a:p>
        </p:txBody>
      </p:sp>
      <p:sp>
        <p:nvSpPr>
          <p:cNvPr id="3" name="Marcador de fecha 2">
            <a:extLst>
              <a:ext uri="{FF2B5EF4-FFF2-40B4-BE49-F238E27FC236}">
                <a16:creationId xmlns:a16="http://schemas.microsoft.com/office/drawing/2014/main" id="{A478E475-B691-2527-E0F2-B053EF8C27C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11FDCB56-ED74-4F4E-A3C4-59AC52DBBEB3}" type="datetimeFigureOut">
              <a:rPr lang="es-ES"/>
              <a:pPr>
                <a:defRPr/>
              </a:pPr>
              <a:t>25/11/22</a:t>
            </a:fld>
            <a:endParaRPr lang="es-ES"/>
          </a:p>
        </p:txBody>
      </p:sp>
      <p:sp>
        <p:nvSpPr>
          <p:cNvPr id="4" name="Marcador de imagen de diapositiva 3">
            <a:extLst>
              <a:ext uri="{FF2B5EF4-FFF2-40B4-BE49-F238E27FC236}">
                <a16:creationId xmlns:a16="http://schemas.microsoft.com/office/drawing/2014/main" id="{E101130B-7CB3-9C03-6F26-F0626FB84181}"/>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a:extLst>
              <a:ext uri="{FF2B5EF4-FFF2-40B4-BE49-F238E27FC236}">
                <a16:creationId xmlns:a16="http://schemas.microsoft.com/office/drawing/2014/main" id="{D0F2AD45-1D4D-15B0-B9C9-44384394AE5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Marcador de pie de página 5">
            <a:extLst>
              <a:ext uri="{FF2B5EF4-FFF2-40B4-BE49-F238E27FC236}">
                <a16:creationId xmlns:a16="http://schemas.microsoft.com/office/drawing/2014/main" id="{79876578-449F-5031-248D-09EFF2A2BD1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s-ES"/>
          </a:p>
        </p:txBody>
      </p:sp>
      <p:sp>
        <p:nvSpPr>
          <p:cNvPr id="7" name="Marcador de número de diapositiva 6">
            <a:extLst>
              <a:ext uri="{FF2B5EF4-FFF2-40B4-BE49-F238E27FC236}">
                <a16:creationId xmlns:a16="http://schemas.microsoft.com/office/drawing/2014/main" id="{A0D9D893-1297-86F3-DD67-C5AD4D65021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C1F09C4B-1899-E440-9193-2B6E8E7DC284}"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a:t>
            </a:fld>
            <a:endParaRPr lang="es-ES"/>
          </a:p>
        </p:txBody>
      </p:sp>
    </p:spTree>
    <p:extLst>
      <p:ext uri="{BB962C8B-B14F-4D97-AF65-F5344CB8AC3E}">
        <p14:creationId xmlns:p14="http://schemas.microsoft.com/office/powerpoint/2010/main" val="1923821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21</a:t>
            </a:fld>
            <a:endParaRPr lang="es-ES"/>
          </a:p>
        </p:txBody>
      </p:sp>
    </p:spTree>
    <p:extLst>
      <p:ext uri="{BB962C8B-B14F-4D97-AF65-F5344CB8AC3E}">
        <p14:creationId xmlns:p14="http://schemas.microsoft.com/office/powerpoint/2010/main" val="2694819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24</a:t>
            </a:fld>
            <a:endParaRPr lang="es-ES"/>
          </a:p>
        </p:txBody>
      </p:sp>
    </p:spTree>
    <p:extLst>
      <p:ext uri="{BB962C8B-B14F-4D97-AF65-F5344CB8AC3E}">
        <p14:creationId xmlns:p14="http://schemas.microsoft.com/office/powerpoint/2010/main" val="4166108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25</a:t>
            </a:fld>
            <a:endParaRPr lang="es-ES"/>
          </a:p>
        </p:txBody>
      </p:sp>
    </p:spTree>
    <p:extLst>
      <p:ext uri="{BB962C8B-B14F-4D97-AF65-F5344CB8AC3E}">
        <p14:creationId xmlns:p14="http://schemas.microsoft.com/office/powerpoint/2010/main" val="3868635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31</a:t>
            </a:fld>
            <a:endParaRPr lang="es-ES"/>
          </a:p>
        </p:txBody>
      </p:sp>
    </p:spTree>
    <p:extLst>
      <p:ext uri="{BB962C8B-B14F-4D97-AF65-F5344CB8AC3E}">
        <p14:creationId xmlns:p14="http://schemas.microsoft.com/office/powerpoint/2010/main" val="2268305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34</a:t>
            </a:fld>
            <a:endParaRPr lang="es-ES"/>
          </a:p>
        </p:txBody>
      </p:sp>
    </p:spTree>
    <p:extLst>
      <p:ext uri="{BB962C8B-B14F-4D97-AF65-F5344CB8AC3E}">
        <p14:creationId xmlns:p14="http://schemas.microsoft.com/office/powerpoint/2010/main" val="3274215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38</a:t>
            </a:fld>
            <a:endParaRPr lang="es-ES"/>
          </a:p>
        </p:txBody>
      </p:sp>
    </p:spTree>
    <p:extLst>
      <p:ext uri="{BB962C8B-B14F-4D97-AF65-F5344CB8AC3E}">
        <p14:creationId xmlns:p14="http://schemas.microsoft.com/office/powerpoint/2010/main" val="644244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a:t>
            </a:fld>
            <a:endParaRPr lang="es-ES"/>
          </a:p>
        </p:txBody>
      </p:sp>
    </p:spTree>
    <p:extLst>
      <p:ext uri="{BB962C8B-B14F-4D97-AF65-F5344CB8AC3E}">
        <p14:creationId xmlns:p14="http://schemas.microsoft.com/office/powerpoint/2010/main" val="3239785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4</a:t>
            </a:fld>
            <a:endParaRPr lang="es-ES"/>
          </a:p>
        </p:txBody>
      </p:sp>
    </p:spTree>
    <p:extLst>
      <p:ext uri="{BB962C8B-B14F-4D97-AF65-F5344CB8AC3E}">
        <p14:creationId xmlns:p14="http://schemas.microsoft.com/office/powerpoint/2010/main" val="2556003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5</a:t>
            </a:fld>
            <a:endParaRPr lang="es-ES"/>
          </a:p>
        </p:txBody>
      </p:sp>
    </p:spTree>
    <p:extLst>
      <p:ext uri="{BB962C8B-B14F-4D97-AF65-F5344CB8AC3E}">
        <p14:creationId xmlns:p14="http://schemas.microsoft.com/office/powerpoint/2010/main" val="1983039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7</a:t>
            </a:fld>
            <a:endParaRPr lang="es-ES"/>
          </a:p>
        </p:txBody>
      </p:sp>
    </p:spTree>
    <p:extLst>
      <p:ext uri="{BB962C8B-B14F-4D97-AF65-F5344CB8AC3E}">
        <p14:creationId xmlns:p14="http://schemas.microsoft.com/office/powerpoint/2010/main" val="3648114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17</a:t>
            </a:fld>
            <a:endParaRPr lang="es-ES"/>
          </a:p>
        </p:txBody>
      </p:sp>
    </p:spTree>
    <p:extLst>
      <p:ext uri="{BB962C8B-B14F-4D97-AF65-F5344CB8AC3E}">
        <p14:creationId xmlns:p14="http://schemas.microsoft.com/office/powerpoint/2010/main" val="2835305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18</a:t>
            </a:fld>
            <a:endParaRPr lang="es-ES"/>
          </a:p>
        </p:txBody>
      </p:sp>
    </p:spTree>
    <p:extLst>
      <p:ext uri="{BB962C8B-B14F-4D97-AF65-F5344CB8AC3E}">
        <p14:creationId xmlns:p14="http://schemas.microsoft.com/office/powerpoint/2010/main" val="4029640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19</a:t>
            </a:fld>
            <a:endParaRPr lang="es-ES"/>
          </a:p>
        </p:txBody>
      </p:sp>
    </p:spTree>
    <p:extLst>
      <p:ext uri="{BB962C8B-B14F-4D97-AF65-F5344CB8AC3E}">
        <p14:creationId xmlns:p14="http://schemas.microsoft.com/office/powerpoint/2010/main" val="3264890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20</a:t>
            </a:fld>
            <a:endParaRPr lang="es-ES"/>
          </a:p>
        </p:txBody>
      </p:sp>
    </p:spTree>
    <p:extLst>
      <p:ext uri="{BB962C8B-B14F-4D97-AF65-F5344CB8AC3E}">
        <p14:creationId xmlns:p14="http://schemas.microsoft.com/office/powerpoint/2010/main" val="2130575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a:extLst>
              <a:ext uri="{FF2B5EF4-FFF2-40B4-BE49-F238E27FC236}">
                <a16:creationId xmlns:a16="http://schemas.microsoft.com/office/drawing/2014/main" id="{92B643EE-1B6E-C007-9597-86E9BFDE4825}"/>
              </a:ext>
            </a:extLst>
          </p:cNvPr>
          <p:cNvSpPr>
            <a:spLocks noGrp="1"/>
          </p:cNvSpPr>
          <p:nvPr>
            <p:ph type="dt" sz="half" idx="10"/>
          </p:nvPr>
        </p:nvSpPr>
        <p:spPr/>
        <p:txBody>
          <a:bodyPr/>
          <a:lstStyle>
            <a:lvl1pPr>
              <a:defRPr/>
            </a:lvl1pPr>
          </a:lstStyle>
          <a:p>
            <a:pPr>
              <a:defRPr/>
            </a:pPr>
            <a:fld id="{89698794-3635-124B-9AA6-A49C265E4163}" type="datetimeFigureOut">
              <a:rPr lang="es-ES" altLang="es-ES"/>
              <a:pPr>
                <a:defRPr/>
              </a:pPr>
              <a:t>25/11/22</a:t>
            </a:fld>
            <a:endParaRPr lang="es-ES" altLang="es-ES"/>
          </a:p>
        </p:txBody>
      </p:sp>
      <p:sp>
        <p:nvSpPr>
          <p:cNvPr id="5" name="Marcador de pie de página 4">
            <a:extLst>
              <a:ext uri="{FF2B5EF4-FFF2-40B4-BE49-F238E27FC236}">
                <a16:creationId xmlns:a16="http://schemas.microsoft.com/office/drawing/2014/main" id="{8BBCEF4B-EBA1-3DE3-A613-467A73C02ACA}"/>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D419150E-0419-BA8D-9B1C-4D7009105C2F}"/>
              </a:ext>
            </a:extLst>
          </p:cNvPr>
          <p:cNvSpPr>
            <a:spLocks noGrp="1"/>
          </p:cNvSpPr>
          <p:nvPr>
            <p:ph type="sldNum" sz="quarter" idx="12"/>
          </p:nvPr>
        </p:nvSpPr>
        <p:spPr/>
        <p:txBody>
          <a:bodyPr/>
          <a:lstStyle>
            <a:lvl1pPr>
              <a:defRPr/>
            </a:lvl1pPr>
          </a:lstStyle>
          <a:p>
            <a:pPr>
              <a:defRPr/>
            </a:pPr>
            <a:fld id="{FCBFC891-15EB-8148-BFD2-CAC13ADF3C5C}" type="slidenum">
              <a:rPr lang="es-ES" altLang="es-ES"/>
              <a:pPr>
                <a:defRPr/>
              </a:pPr>
              <a:t>‹Nº›</a:t>
            </a:fld>
            <a:endParaRPr lang="es-ES" altLang="es-ES"/>
          </a:p>
        </p:txBody>
      </p:sp>
    </p:spTree>
    <p:extLst>
      <p:ext uri="{BB962C8B-B14F-4D97-AF65-F5344CB8AC3E}">
        <p14:creationId xmlns:p14="http://schemas.microsoft.com/office/powerpoint/2010/main" val="108719130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E26AFC4A-8FF8-7DDD-9E74-6253DE70DA14}"/>
              </a:ext>
            </a:extLst>
          </p:cNvPr>
          <p:cNvSpPr>
            <a:spLocks noGrp="1"/>
          </p:cNvSpPr>
          <p:nvPr>
            <p:ph type="dt" sz="half" idx="10"/>
          </p:nvPr>
        </p:nvSpPr>
        <p:spPr/>
        <p:txBody>
          <a:bodyPr/>
          <a:lstStyle>
            <a:lvl1pPr>
              <a:defRPr/>
            </a:lvl1pPr>
          </a:lstStyle>
          <a:p>
            <a:pPr>
              <a:defRPr/>
            </a:pPr>
            <a:fld id="{833BD3FB-8A62-F14A-BFD1-75D273374335}" type="datetimeFigureOut">
              <a:rPr lang="es-ES" altLang="es-ES"/>
              <a:pPr>
                <a:defRPr/>
              </a:pPr>
              <a:t>25/11/22</a:t>
            </a:fld>
            <a:endParaRPr lang="es-ES" altLang="es-ES"/>
          </a:p>
        </p:txBody>
      </p:sp>
      <p:sp>
        <p:nvSpPr>
          <p:cNvPr id="5" name="Marcador de pie de página 4">
            <a:extLst>
              <a:ext uri="{FF2B5EF4-FFF2-40B4-BE49-F238E27FC236}">
                <a16:creationId xmlns:a16="http://schemas.microsoft.com/office/drawing/2014/main" id="{407130C4-3FC7-24B4-667F-0E1F197B61D8}"/>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CDC18909-3FDA-0915-4CAD-93A56DB9056A}"/>
              </a:ext>
            </a:extLst>
          </p:cNvPr>
          <p:cNvSpPr>
            <a:spLocks noGrp="1"/>
          </p:cNvSpPr>
          <p:nvPr>
            <p:ph type="sldNum" sz="quarter" idx="12"/>
          </p:nvPr>
        </p:nvSpPr>
        <p:spPr/>
        <p:txBody>
          <a:bodyPr/>
          <a:lstStyle>
            <a:lvl1pPr>
              <a:defRPr/>
            </a:lvl1pPr>
          </a:lstStyle>
          <a:p>
            <a:pPr>
              <a:defRPr/>
            </a:pPr>
            <a:fld id="{A4B87333-F932-F741-BC12-6784690D1E66}" type="slidenum">
              <a:rPr lang="es-ES" altLang="es-ES"/>
              <a:pPr>
                <a:defRPr/>
              </a:pPr>
              <a:t>‹Nº›</a:t>
            </a:fld>
            <a:endParaRPr lang="es-ES" altLang="es-ES"/>
          </a:p>
        </p:txBody>
      </p:sp>
    </p:spTree>
    <p:extLst>
      <p:ext uri="{BB962C8B-B14F-4D97-AF65-F5344CB8AC3E}">
        <p14:creationId xmlns:p14="http://schemas.microsoft.com/office/powerpoint/2010/main" val="120877604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4E6FC23C-10B6-08E8-9C53-78789EE87948}"/>
              </a:ext>
            </a:extLst>
          </p:cNvPr>
          <p:cNvSpPr>
            <a:spLocks noGrp="1"/>
          </p:cNvSpPr>
          <p:nvPr>
            <p:ph type="dt" sz="half" idx="10"/>
          </p:nvPr>
        </p:nvSpPr>
        <p:spPr/>
        <p:txBody>
          <a:bodyPr/>
          <a:lstStyle>
            <a:lvl1pPr>
              <a:defRPr/>
            </a:lvl1pPr>
          </a:lstStyle>
          <a:p>
            <a:pPr>
              <a:defRPr/>
            </a:pPr>
            <a:fld id="{8A867B08-1FD2-0D4A-B30F-98B27F5B640A}" type="datetimeFigureOut">
              <a:rPr lang="es-ES" altLang="es-ES"/>
              <a:pPr>
                <a:defRPr/>
              </a:pPr>
              <a:t>25/11/22</a:t>
            </a:fld>
            <a:endParaRPr lang="es-ES" altLang="es-ES"/>
          </a:p>
        </p:txBody>
      </p:sp>
      <p:sp>
        <p:nvSpPr>
          <p:cNvPr id="5" name="Marcador de pie de página 4">
            <a:extLst>
              <a:ext uri="{FF2B5EF4-FFF2-40B4-BE49-F238E27FC236}">
                <a16:creationId xmlns:a16="http://schemas.microsoft.com/office/drawing/2014/main" id="{98C93A9E-90F3-3621-5E57-0ECDCD076B1D}"/>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5508FA09-E938-1A1B-B25D-C918F8BB9039}"/>
              </a:ext>
            </a:extLst>
          </p:cNvPr>
          <p:cNvSpPr>
            <a:spLocks noGrp="1"/>
          </p:cNvSpPr>
          <p:nvPr>
            <p:ph type="sldNum" sz="quarter" idx="12"/>
          </p:nvPr>
        </p:nvSpPr>
        <p:spPr/>
        <p:txBody>
          <a:bodyPr/>
          <a:lstStyle>
            <a:lvl1pPr>
              <a:defRPr/>
            </a:lvl1pPr>
          </a:lstStyle>
          <a:p>
            <a:pPr>
              <a:defRPr/>
            </a:pPr>
            <a:fld id="{445AA700-1DE0-FF47-A643-A7A9ADB3E637}" type="slidenum">
              <a:rPr lang="es-ES" altLang="es-ES"/>
              <a:pPr>
                <a:defRPr/>
              </a:pPr>
              <a:t>‹Nº›</a:t>
            </a:fld>
            <a:endParaRPr lang="es-ES" altLang="es-ES"/>
          </a:p>
        </p:txBody>
      </p:sp>
    </p:spTree>
    <p:extLst>
      <p:ext uri="{BB962C8B-B14F-4D97-AF65-F5344CB8AC3E}">
        <p14:creationId xmlns:p14="http://schemas.microsoft.com/office/powerpoint/2010/main" val="127130990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57B48DB9-3A2F-C800-84F2-4255EAA97BA1}"/>
              </a:ext>
            </a:extLst>
          </p:cNvPr>
          <p:cNvSpPr>
            <a:spLocks noGrp="1"/>
          </p:cNvSpPr>
          <p:nvPr>
            <p:ph type="dt" sz="half" idx="10"/>
          </p:nvPr>
        </p:nvSpPr>
        <p:spPr/>
        <p:txBody>
          <a:bodyPr/>
          <a:lstStyle>
            <a:lvl1pPr>
              <a:defRPr/>
            </a:lvl1pPr>
          </a:lstStyle>
          <a:p>
            <a:pPr>
              <a:defRPr/>
            </a:pPr>
            <a:fld id="{F5DD2A7A-492A-E941-863E-F4718DB3BE2E}" type="datetimeFigureOut">
              <a:rPr lang="es-ES" altLang="es-ES"/>
              <a:pPr>
                <a:defRPr/>
              </a:pPr>
              <a:t>25/11/22</a:t>
            </a:fld>
            <a:endParaRPr lang="es-ES" altLang="es-ES"/>
          </a:p>
        </p:txBody>
      </p:sp>
      <p:sp>
        <p:nvSpPr>
          <p:cNvPr id="5" name="Marcador de pie de página 4">
            <a:extLst>
              <a:ext uri="{FF2B5EF4-FFF2-40B4-BE49-F238E27FC236}">
                <a16:creationId xmlns:a16="http://schemas.microsoft.com/office/drawing/2014/main" id="{9CE82C7D-58E7-5C67-E63F-B012B6FFEF08}"/>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D6E4BA3E-CC7A-CA4C-5D52-AE9676839E34}"/>
              </a:ext>
            </a:extLst>
          </p:cNvPr>
          <p:cNvSpPr>
            <a:spLocks noGrp="1"/>
          </p:cNvSpPr>
          <p:nvPr>
            <p:ph type="sldNum" sz="quarter" idx="12"/>
          </p:nvPr>
        </p:nvSpPr>
        <p:spPr/>
        <p:txBody>
          <a:bodyPr/>
          <a:lstStyle>
            <a:lvl1pPr>
              <a:defRPr/>
            </a:lvl1pPr>
          </a:lstStyle>
          <a:p>
            <a:pPr>
              <a:defRPr/>
            </a:pPr>
            <a:fld id="{745E609E-C70E-3449-A8E4-2A6099CB4FAC}" type="slidenum">
              <a:rPr lang="es-ES" altLang="es-ES"/>
              <a:pPr>
                <a:defRPr/>
              </a:pPr>
              <a:t>‹Nº›</a:t>
            </a:fld>
            <a:endParaRPr lang="es-ES" altLang="es-ES"/>
          </a:p>
        </p:txBody>
      </p:sp>
    </p:spTree>
    <p:extLst>
      <p:ext uri="{BB962C8B-B14F-4D97-AF65-F5344CB8AC3E}">
        <p14:creationId xmlns:p14="http://schemas.microsoft.com/office/powerpoint/2010/main" val="86051428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a:extLst>
              <a:ext uri="{FF2B5EF4-FFF2-40B4-BE49-F238E27FC236}">
                <a16:creationId xmlns:a16="http://schemas.microsoft.com/office/drawing/2014/main" id="{7205CA76-5A40-506E-D273-1185410C15A8}"/>
              </a:ext>
            </a:extLst>
          </p:cNvPr>
          <p:cNvSpPr>
            <a:spLocks noGrp="1"/>
          </p:cNvSpPr>
          <p:nvPr>
            <p:ph type="dt" sz="half" idx="10"/>
          </p:nvPr>
        </p:nvSpPr>
        <p:spPr/>
        <p:txBody>
          <a:bodyPr/>
          <a:lstStyle>
            <a:lvl1pPr>
              <a:defRPr/>
            </a:lvl1pPr>
          </a:lstStyle>
          <a:p>
            <a:pPr>
              <a:defRPr/>
            </a:pPr>
            <a:fld id="{42059F02-9521-BC4C-98F4-E6A28F120036}" type="datetimeFigureOut">
              <a:rPr lang="es-ES" altLang="es-ES"/>
              <a:pPr>
                <a:defRPr/>
              </a:pPr>
              <a:t>25/11/22</a:t>
            </a:fld>
            <a:endParaRPr lang="es-ES" altLang="es-ES"/>
          </a:p>
        </p:txBody>
      </p:sp>
      <p:sp>
        <p:nvSpPr>
          <p:cNvPr id="5" name="Marcador de pie de página 4">
            <a:extLst>
              <a:ext uri="{FF2B5EF4-FFF2-40B4-BE49-F238E27FC236}">
                <a16:creationId xmlns:a16="http://schemas.microsoft.com/office/drawing/2014/main" id="{08A9875B-3FA4-6EBC-6152-9DC36B63CFDF}"/>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7C1BD40E-480C-57E6-D7D2-A356326E465C}"/>
              </a:ext>
            </a:extLst>
          </p:cNvPr>
          <p:cNvSpPr>
            <a:spLocks noGrp="1"/>
          </p:cNvSpPr>
          <p:nvPr>
            <p:ph type="sldNum" sz="quarter" idx="12"/>
          </p:nvPr>
        </p:nvSpPr>
        <p:spPr/>
        <p:txBody>
          <a:bodyPr/>
          <a:lstStyle>
            <a:lvl1pPr>
              <a:defRPr/>
            </a:lvl1pPr>
          </a:lstStyle>
          <a:p>
            <a:pPr>
              <a:defRPr/>
            </a:pPr>
            <a:fld id="{C4305268-5355-274F-A533-904FDCB85C48}" type="slidenum">
              <a:rPr lang="es-ES" altLang="es-ES"/>
              <a:pPr>
                <a:defRPr/>
              </a:pPr>
              <a:t>‹Nº›</a:t>
            </a:fld>
            <a:endParaRPr lang="es-ES" altLang="es-ES"/>
          </a:p>
        </p:txBody>
      </p:sp>
    </p:spTree>
    <p:extLst>
      <p:ext uri="{BB962C8B-B14F-4D97-AF65-F5344CB8AC3E}">
        <p14:creationId xmlns:p14="http://schemas.microsoft.com/office/powerpoint/2010/main" val="325603740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3">
            <a:extLst>
              <a:ext uri="{FF2B5EF4-FFF2-40B4-BE49-F238E27FC236}">
                <a16:creationId xmlns:a16="http://schemas.microsoft.com/office/drawing/2014/main" id="{91F64046-951B-B31B-AEA0-64C5D867477E}"/>
              </a:ext>
            </a:extLst>
          </p:cNvPr>
          <p:cNvSpPr>
            <a:spLocks noGrp="1"/>
          </p:cNvSpPr>
          <p:nvPr>
            <p:ph type="dt" sz="half" idx="10"/>
          </p:nvPr>
        </p:nvSpPr>
        <p:spPr/>
        <p:txBody>
          <a:bodyPr/>
          <a:lstStyle>
            <a:lvl1pPr>
              <a:defRPr/>
            </a:lvl1pPr>
          </a:lstStyle>
          <a:p>
            <a:pPr>
              <a:defRPr/>
            </a:pPr>
            <a:fld id="{051D67DE-31AF-714F-B245-E4734B53B532}" type="datetimeFigureOut">
              <a:rPr lang="es-ES" altLang="es-ES"/>
              <a:pPr>
                <a:defRPr/>
              </a:pPr>
              <a:t>25/11/22</a:t>
            </a:fld>
            <a:endParaRPr lang="es-ES" altLang="es-ES"/>
          </a:p>
        </p:txBody>
      </p:sp>
      <p:sp>
        <p:nvSpPr>
          <p:cNvPr id="6" name="Marcador de pie de página 4">
            <a:extLst>
              <a:ext uri="{FF2B5EF4-FFF2-40B4-BE49-F238E27FC236}">
                <a16:creationId xmlns:a16="http://schemas.microsoft.com/office/drawing/2014/main" id="{13924F4F-45DE-8CDD-6071-224E13C23927}"/>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DF07FACC-C4CD-C0F2-0994-A1C819573406}"/>
              </a:ext>
            </a:extLst>
          </p:cNvPr>
          <p:cNvSpPr>
            <a:spLocks noGrp="1"/>
          </p:cNvSpPr>
          <p:nvPr>
            <p:ph type="sldNum" sz="quarter" idx="12"/>
          </p:nvPr>
        </p:nvSpPr>
        <p:spPr/>
        <p:txBody>
          <a:bodyPr/>
          <a:lstStyle>
            <a:lvl1pPr>
              <a:defRPr/>
            </a:lvl1pPr>
          </a:lstStyle>
          <a:p>
            <a:pPr>
              <a:defRPr/>
            </a:pPr>
            <a:fld id="{D868D3F2-EC62-8D47-9CAF-CC900353A9A6}" type="slidenum">
              <a:rPr lang="es-ES" altLang="es-ES"/>
              <a:pPr>
                <a:defRPr/>
              </a:pPr>
              <a:t>‹Nº›</a:t>
            </a:fld>
            <a:endParaRPr lang="es-ES" altLang="es-ES"/>
          </a:p>
        </p:txBody>
      </p:sp>
    </p:spTree>
    <p:extLst>
      <p:ext uri="{BB962C8B-B14F-4D97-AF65-F5344CB8AC3E}">
        <p14:creationId xmlns:p14="http://schemas.microsoft.com/office/powerpoint/2010/main" val="348490710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3">
            <a:extLst>
              <a:ext uri="{FF2B5EF4-FFF2-40B4-BE49-F238E27FC236}">
                <a16:creationId xmlns:a16="http://schemas.microsoft.com/office/drawing/2014/main" id="{1F289FB7-C91A-DB58-276B-D8C7884836B0}"/>
              </a:ext>
            </a:extLst>
          </p:cNvPr>
          <p:cNvSpPr>
            <a:spLocks noGrp="1"/>
          </p:cNvSpPr>
          <p:nvPr>
            <p:ph type="dt" sz="half" idx="10"/>
          </p:nvPr>
        </p:nvSpPr>
        <p:spPr/>
        <p:txBody>
          <a:bodyPr/>
          <a:lstStyle>
            <a:lvl1pPr>
              <a:defRPr/>
            </a:lvl1pPr>
          </a:lstStyle>
          <a:p>
            <a:pPr>
              <a:defRPr/>
            </a:pPr>
            <a:fld id="{E0838ED9-25A1-304A-A9CE-9398714D1CCB}" type="datetimeFigureOut">
              <a:rPr lang="es-ES" altLang="es-ES"/>
              <a:pPr>
                <a:defRPr/>
              </a:pPr>
              <a:t>25/11/22</a:t>
            </a:fld>
            <a:endParaRPr lang="es-ES" altLang="es-ES"/>
          </a:p>
        </p:txBody>
      </p:sp>
      <p:sp>
        <p:nvSpPr>
          <p:cNvPr id="8" name="Marcador de pie de página 4">
            <a:extLst>
              <a:ext uri="{FF2B5EF4-FFF2-40B4-BE49-F238E27FC236}">
                <a16:creationId xmlns:a16="http://schemas.microsoft.com/office/drawing/2014/main" id="{5AC92816-7F12-322D-9145-936D15E2D490}"/>
              </a:ext>
            </a:extLst>
          </p:cNvPr>
          <p:cNvSpPr>
            <a:spLocks noGrp="1"/>
          </p:cNvSpPr>
          <p:nvPr>
            <p:ph type="ftr" sz="quarter" idx="11"/>
          </p:nvPr>
        </p:nvSpPr>
        <p:spPr/>
        <p:txBody>
          <a:bodyPr/>
          <a:lstStyle>
            <a:lvl1pPr>
              <a:defRPr/>
            </a:lvl1pPr>
          </a:lstStyle>
          <a:p>
            <a:pPr>
              <a:defRPr/>
            </a:pPr>
            <a:endParaRPr lang="es-ES"/>
          </a:p>
        </p:txBody>
      </p:sp>
      <p:sp>
        <p:nvSpPr>
          <p:cNvPr id="9" name="Marcador de número de diapositiva 5">
            <a:extLst>
              <a:ext uri="{FF2B5EF4-FFF2-40B4-BE49-F238E27FC236}">
                <a16:creationId xmlns:a16="http://schemas.microsoft.com/office/drawing/2014/main" id="{52DD0F99-A49A-98D2-17FF-2EA53C265ADD}"/>
              </a:ext>
            </a:extLst>
          </p:cNvPr>
          <p:cNvSpPr>
            <a:spLocks noGrp="1"/>
          </p:cNvSpPr>
          <p:nvPr>
            <p:ph type="sldNum" sz="quarter" idx="12"/>
          </p:nvPr>
        </p:nvSpPr>
        <p:spPr/>
        <p:txBody>
          <a:bodyPr/>
          <a:lstStyle>
            <a:lvl1pPr>
              <a:defRPr/>
            </a:lvl1pPr>
          </a:lstStyle>
          <a:p>
            <a:pPr>
              <a:defRPr/>
            </a:pPr>
            <a:fld id="{9646ED86-8C0C-694A-8903-D2E4DAA47AE2}" type="slidenum">
              <a:rPr lang="es-ES" altLang="es-ES"/>
              <a:pPr>
                <a:defRPr/>
              </a:pPr>
              <a:t>‹Nº›</a:t>
            </a:fld>
            <a:endParaRPr lang="es-ES" altLang="es-ES"/>
          </a:p>
        </p:txBody>
      </p:sp>
    </p:spTree>
    <p:extLst>
      <p:ext uri="{BB962C8B-B14F-4D97-AF65-F5344CB8AC3E}">
        <p14:creationId xmlns:p14="http://schemas.microsoft.com/office/powerpoint/2010/main" val="196583439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3">
            <a:extLst>
              <a:ext uri="{FF2B5EF4-FFF2-40B4-BE49-F238E27FC236}">
                <a16:creationId xmlns:a16="http://schemas.microsoft.com/office/drawing/2014/main" id="{555D2675-78EC-B2A0-7D89-85249DC9646D}"/>
              </a:ext>
            </a:extLst>
          </p:cNvPr>
          <p:cNvSpPr>
            <a:spLocks noGrp="1"/>
          </p:cNvSpPr>
          <p:nvPr>
            <p:ph type="dt" sz="half" idx="10"/>
          </p:nvPr>
        </p:nvSpPr>
        <p:spPr/>
        <p:txBody>
          <a:bodyPr/>
          <a:lstStyle>
            <a:lvl1pPr>
              <a:defRPr/>
            </a:lvl1pPr>
          </a:lstStyle>
          <a:p>
            <a:pPr>
              <a:defRPr/>
            </a:pPr>
            <a:fld id="{B1661A98-43E6-9942-B661-2B38D5E229B0}" type="datetimeFigureOut">
              <a:rPr lang="es-ES" altLang="es-ES"/>
              <a:pPr>
                <a:defRPr/>
              </a:pPr>
              <a:t>25/11/22</a:t>
            </a:fld>
            <a:endParaRPr lang="es-ES" altLang="es-ES"/>
          </a:p>
        </p:txBody>
      </p:sp>
      <p:sp>
        <p:nvSpPr>
          <p:cNvPr id="4" name="Marcador de pie de página 4">
            <a:extLst>
              <a:ext uri="{FF2B5EF4-FFF2-40B4-BE49-F238E27FC236}">
                <a16:creationId xmlns:a16="http://schemas.microsoft.com/office/drawing/2014/main" id="{02C084A8-E71A-CE21-893D-C2FABD7AE3D5}"/>
              </a:ext>
            </a:extLst>
          </p:cNvPr>
          <p:cNvSpPr>
            <a:spLocks noGrp="1"/>
          </p:cNvSpPr>
          <p:nvPr>
            <p:ph type="ftr" sz="quarter" idx="11"/>
          </p:nvPr>
        </p:nvSpPr>
        <p:spPr/>
        <p:txBody>
          <a:bodyPr/>
          <a:lstStyle>
            <a:lvl1pPr>
              <a:defRPr/>
            </a:lvl1pPr>
          </a:lstStyle>
          <a:p>
            <a:pPr>
              <a:defRPr/>
            </a:pPr>
            <a:endParaRPr lang="es-ES"/>
          </a:p>
        </p:txBody>
      </p:sp>
      <p:sp>
        <p:nvSpPr>
          <p:cNvPr id="5" name="Marcador de número de diapositiva 5">
            <a:extLst>
              <a:ext uri="{FF2B5EF4-FFF2-40B4-BE49-F238E27FC236}">
                <a16:creationId xmlns:a16="http://schemas.microsoft.com/office/drawing/2014/main" id="{E54B1247-7543-5079-6070-40F81B626195}"/>
              </a:ext>
            </a:extLst>
          </p:cNvPr>
          <p:cNvSpPr>
            <a:spLocks noGrp="1"/>
          </p:cNvSpPr>
          <p:nvPr>
            <p:ph type="sldNum" sz="quarter" idx="12"/>
          </p:nvPr>
        </p:nvSpPr>
        <p:spPr/>
        <p:txBody>
          <a:bodyPr/>
          <a:lstStyle>
            <a:lvl1pPr>
              <a:defRPr/>
            </a:lvl1pPr>
          </a:lstStyle>
          <a:p>
            <a:pPr>
              <a:defRPr/>
            </a:pPr>
            <a:fld id="{CB52C5CB-DB0A-DB48-82D9-B3B9F409B0F8}" type="slidenum">
              <a:rPr lang="es-ES" altLang="es-ES"/>
              <a:pPr>
                <a:defRPr/>
              </a:pPr>
              <a:t>‹Nº›</a:t>
            </a:fld>
            <a:endParaRPr lang="es-ES" altLang="es-ES"/>
          </a:p>
        </p:txBody>
      </p:sp>
    </p:spTree>
    <p:extLst>
      <p:ext uri="{BB962C8B-B14F-4D97-AF65-F5344CB8AC3E}">
        <p14:creationId xmlns:p14="http://schemas.microsoft.com/office/powerpoint/2010/main" val="171793091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8CA11EDF-40EC-8CCE-7743-28B3D4ED7AE5}"/>
              </a:ext>
            </a:extLst>
          </p:cNvPr>
          <p:cNvSpPr>
            <a:spLocks noGrp="1"/>
          </p:cNvSpPr>
          <p:nvPr>
            <p:ph type="dt" sz="half" idx="10"/>
          </p:nvPr>
        </p:nvSpPr>
        <p:spPr/>
        <p:txBody>
          <a:bodyPr/>
          <a:lstStyle>
            <a:lvl1pPr>
              <a:defRPr/>
            </a:lvl1pPr>
          </a:lstStyle>
          <a:p>
            <a:pPr>
              <a:defRPr/>
            </a:pPr>
            <a:fld id="{53F64016-A552-DE4E-9DEB-3D73DF8D0C41}" type="datetimeFigureOut">
              <a:rPr lang="es-ES" altLang="es-ES"/>
              <a:pPr>
                <a:defRPr/>
              </a:pPr>
              <a:t>25/11/22</a:t>
            </a:fld>
            <a:endParaRPr lang="es-ES" altLang="es-ES"/>
          </a:p>
        </p:txBody>
      </p:sp>
      <p:sp>
        <p:nvSpPr>
          <p:cNvPr id="3" name="Marcador de pie de página 4">
            <a:extLst>
              <a:ext uri="{FF2B5EF4-FFF2-40B4-BE49-F238E27FC236}">
                <a16:creationId xmlns:a16="http://schemas.microsoft.com/office/drawing/2014/main" id="{2BC62241-E8F1-E74A-E833-AA09C38AEC00}"/>
              </a:ext>
            </a:extLst>
          </p:cNvPr>
          <p:cNvSpPr>
            <a:spLocks noGrp="1"/>
          </p:cNvSpPr>
          <p:nvPr>
            <p:ph type="ftr" sz="quarter" idx="11"/>
          </p:nvPr>
        </p:nvSpPr>
        <p:spPr/>
        <p:txBody>
          <a:bodyPr/>
          <a:lstStyle>
            <a:lvl1pPr>
              <a:defRPr/>
            </a:lvl1pPr>
          </a:lstStyle>
          <a:p>
            <a:pPr>
              <a:defRPr/>
            </a:pPr>
            <a:endParaRPr lang="es-ES"/>
          </a:p>
        </p:txBody>
      </p:sp>
      <p:sp>
        <p:nvSpPr>
          <p:cNvPr id="4" name="Marcador de número de diapositiva 5">
            <a:extLst>
              <a:ext uri="{FF2B5EF4-FFF2-40B4-BE49-F238E27FC236}">
                <a16:creationId xmlns:a16="http://schemas.microsoft.com/office/drawing/2014/main" id="{8218640B-4FAE-FB14-DCC7-C41173FB31CE}"/>
              </a:ext>
            </a:extLst>
          </p:cNvPr>
          <p:cNvSpPr>
            <a:spLocks noGrp="1"/>
          </p:cNvSpPr>
          <p:nvPr>
            <p:ph type="sldNum" sz="quarter" idx="12"/>
          </p:nvPr>
        </p:nvSpPr>
        <p:spPr/>
        <p:txBody>
          <a:bodyPr/>
          <a:lstStyle>
            <a:lvl1pPr>
              <a:defRPr/>
            </a:lvl1pPr>
          </a:lstStyle>
          <a:p>
            <a:pPr>
              <a:defRPr/>
            </a:pPr>
            <a:fld id="{16C9A9D9-2E64-B542-824A-F1A9765B682C}" type="slidenum">
              <a:rPr lang="es-ES" altLang="es-ES"/>
              <a:pPr>
                <a:defRPr/>
              </a:pPr>
              <a:t>‹Nº›</a:t>
            </a:fld>
            <a:endParaRPr lang="es-ES" altLang="es-ES"/>
          </a:p>
        </p:txBody>
      </p:sp>
    </p:spTree>
    <p:extLst>
      <p:ext uri="{BB962C8B-B14F-4D97-AF65-F5344CB8AC3E}">
        <p14:creationId xmlns:p14="http://schemas.microsoft.com/office/powerpoint/2010/main" val="145695856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3">
            <a:extLst>
              <a:ext uri="{FF2B5EF4-FFF2-40B4-BE49-F238E27FC236}">
                <a16:creationId xmlns:a16="http://schemas.microsoft.com/office/drawing/2014/main" id="{D6A9A83D-7548-58C5-5129-CA838AF26D52}"/>
              </a:ext>
            </a:extLst>
          </p:cNvPr>
          <p:cNvSpPr>
            <a:spLocks noGrp="1"/>
          </p:cNvSpPr>
          <p:nvPr>
            <p:ph type="dt" sz="half" idx="10"/>
          </p:nvPr>
        </p:nvSpPr>
        <p:spPr/>
        <p:txBody>
          <a:bodyPr/>
          <a:lstStyle>
            <a:lvl1pPr>
              <a:defRPr/>
            </a:lvl1pPr>
          </a:lstStyle>
          <a:p>
            <a:pPr>
              <a:defRPr/>
            </a:pPr>
            <a:fld id="{B8121E53-5EBB-4540-A853-B51AABF10825}" type="datetimeFigureOut">
              <a:rPr lang="es-ES" altLang="es-ES"/>
              <a:pPr>
                <a:defRPr/>
              </a:pPr>
              <a:t>25/11/22</a:t>
            </a:fld>
            <a:endParaRPr lang="es-ES" altLang="es-ES"/>
          </a:p>
        </p:txBody>
      </p:sp>
      <p:sp>
        <p:nvSpPr>
          <p:cNvPr id="6" name="Marcador de pie de página 4">
            <a:extLst>
              <a:ext uri="{FF2B5EF4-FFF2-40B4-BE49-F238E27FC236}">
                <a16:creationId xmlns:a16="http://schemas.microsoft.com/office/drawing/2014/main" id="{FC01DB85-9AAD-9383-68C5-0A26BF420F0C}"/>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2DF286FE-401F-601B-96B2-B55977823EA6}"/>
              </a:ext>
            </a:extLst>
          </p:cNvPr>
          <p:cNvSpPr>
            <a:spLocks noGrp="1"/>
          </p:cNvSpPr>
          <p:nvPr>
            <p:ph type="sldNum" sz="quarter" idx="12"/>
          </p:nvPr>
        </p:nvSpPr>
        <p:spPr/>
        <p:txBody>
          <a:bodyPr/>
          <a:lstStyle>
            <a:lvl1pPr>
              <a:defRPr/>
            </a:lvl1pPr>
          </a:lstStyle>
          <a:p>
            <a:pPr>
              <a:defRPr/>
            </a:pPr>
            <a:fld id="{CB625670-E27D-4C4F-A687-15F566645553}" type="slidenum">
              <a:rPr lang="es-ES" altLang="es-ES"/>
              <a:pPr>
                <a:defRPr/>
              </a:pPr>
              <a:t>‹Nº›</a:t>
            </a:fld>
            <a:endParaRPr lang="es-ES" altLang="es-ES"/>
          </a:p>
        </p:txBody>
      </p:sp>
    </p:spTree>
    <p:extLst>
      <p:ext uri="{BB962C8B-B14F-4D97-AF65-F5344CB8AC3E}">
        <p14:creationId xmlns:p14="http://schemas.microsoft.com/office/powerpoint/2010/main" val="64644685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_tradnl" noProof="0"/>
              <a:t>Arrastre la imagen al marcador de posición o haga clic en el icono para agregar</a:t>
            </a:r>
            <a:endParaRPr lang="es-ES" noProof="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3">
            <a:extLst>
              <a:ext uri="{FF2B5EF4-FFF2-40B4-BE49-F238E27FC236}">
                <a16:creationId xmlns:a16="http://schemas.microsoft.com/office/drawing/2014/main" id="{A8ACD333-3BDD-C84C-CD42-71A74BAA5A47}"/>
              </a:ext>
            </a:extLst>
          </p:cNvPr>
          <p:cNvSpPr>
            <a:spLocks noGrp="1"/>
          </p:cNvSpPr>
          <p:nvPr>
            <p:ph type="dt" sz="half" idx="10"/>
          </p:nvPr>
        </p:nvSpPr>
        <p:spPr/>
        <p:txBody>
          <a:bodyPr/>
          <a:lstStyle>
            <a:lvl1pPr>
              <a:defRPr/>
            </a:lvl1pPr>
          </a:lstStyle>
          <a:p>
            <a:pPr>
              <a:defRPr/>
            </a:pPr>
            <a:fld id="{A09E478E-6246-6943-A2FA-76AE09F4F785}" type="datetimeFigureOut">
              <a:rPr lang="es-ES" altLang="es-ES"/>
              <a:pPr>
                <a:defRPr/>
              </a:pPr>
              <a:t>25/11/22</a:t>
            </a:fld>
            <a:endParaRPr lang="es-ES" altLang="es-ES"/>
          </a:p>
        </p:txBody>
      </p:sp>
      <p:sp>
        <p:nvSpPr>
          <p:cNvPr id="6" name="Marcador de pie de página 4">
            <a:extLst>
              <a:ext uri="{FF2B5EF4-FFF2-40B4-BE49-F238E27FC236}">
                <a16:creationId xmlns:a16="http://schemas.microsoft.com/office/drawing/2014/main" id="{505675EF-1C7D-0309-D357-06EFD49DB31E}"/>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37966784-510B-0EE7-C34C-E85FA4AD1970}"/>
              </a:ext>
            </a:extLst>
          </p:cNvPr>
          <p:cNvSpPr>
            <a:spLocks noGrp="1"/>
          </p:cNvSpPr>
          <p:nvPr>
            <p:ph type="sldNum" sz="quarter" idx="12"/>
          </p:nvPr>
        </p:nvSpPr>
        <p:spPr/>
        <p:txBody>
          <a:bodyPr/>
          <a:lstStyle>
            <a:lvl1pPr>
              <a:defRPr/>
            </a:lvl1pPr>
          </a:lstStyle>
          <a:p>
            <a:pPr>
              <a:defRPr/>
            </a:pPr>
            <a:fld id="{C0AA4F91-CFCF-F741-B486-FE377A737706}" type="slidenum">
              <a:rPr lang="es-ES" altLang="es-ES"/>
              <a:pPr>
                <a:defRPr/>
              </a:pPr>
              <a:t>‹Nº›</a:t>
            </a:fld>
            <a:endParaRPr lang="es-ES" altLang="es-ES"/>
          </a:p>
        </p:txBody>
      </p:sp>
    </p:spTree>
    <p:extLst>
      <p:ext uri="{BB962C8B-B14F-4D97-AF65-F5344CB8AC3E}">
        <p14:creationId xmlns:p14="http://schemas.microsoft.com/office/powerpoint/2010/main" val="164436396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6A7DAE16-6378-3475-E572-087C1CC6586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ES"/>
              <a:t>Clic para editar título</a:t>
            </a:r>
            <a:endParaRPr lang="es-ES" altLang="es-ES"/>
          </a:p>
        </p:txBody>
      </p:sp>
      <p:sp>
        <p:nvSpPr>
          <p:cNvPr id="1027" name="Marcador de texto 2">
            <a:extLst>
              <a:ext uri="{FF2B5EF4-FFF2-40B4-BE49-F238E27FC236}">
                <a16:creationId xmlns:a16="http://schemas.microsoft.com/office/drawing/2014/main" id="{1E8E6093-9527-581C-DF75-809C1C2D1B3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ES"/>
              <a:t>Haga clic para modificar el estilo de texto del patrón</a:t>
            </a:r>
          </a:p>
          <a:p>
            <a:pPr lvl="1"/>
            <a:r>
              <a:rPr lang="es-ES_tradnl" altLang="es-ES"/>
              <a:t>Segundo nivel</a:t>
            </a:r>
          </a:p>
          <a:p>
            <a:pPr lvl="2"/>
            <a:r>
              <a:rPr lang="es-ES_tradnl" altLang="es-ES"/>
              <a:t>Tercer nivel</a:t>
            </a:r>
          </a:p>
          <a:p>
            <a:pPr lvl="3"/>
            <a:r>
              <a:rPr lang="es-ES_tradnl" altLang="es-ES"/>
              <a:t>Cuarto nivel</a:t>
            </a:r>
          </a:p>
          <a:p>
            <a:pPr lvl="4"/>
            <a:r>
              <a:rPr lang="es-ES_tradnl" altLang="es-ES"/>
              <a:t>Quinto nivel</a:t>
            </a:r>
            <a:endParaRPr lang="es-ES" altLang="es-ES"/>
          </a:p>
        </p:txBody>
      </p:sp>
      <p:sp>
        <p:nvSpPr>
          <p:cNvPr id="4" name="Marcador de fecha 3">
            <a:extLst>
              <a:ext uri="{FF2B5EF4-FFF2-40B4-BE49-F238E27FC236}">
                <a16:creationId xmlns:a16="http://schemas.microsoft.com/office/drawing/2014/main" id="{CE18A058-D220-B808-691C-EB092F27D503}"/>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40CECAF5-43B7-0B4A-A1A1-7B2CF7A1E64B}" type="datetimeFigureOut">
              <a:rPr lang="es-ES" altLang="es-ES"/>
              <a:pPr>
                <a:defRPr/>
              </a:pPr>
              <a:t>25/11/22</a:t>
            </a:fld>
            <a:endParaRPr lang="es-ES" altLang="es-ES"/>
          </a:p>
        </p:txBody>
      </p:sp>
      <p:sp>
        <p:nvSpPr>
          <p:cNvPr id="5" name="Marcador de pie de página 4">
            <a:extLst>
              <a:ext uri="{FF2B5EF4-FFF2-40B4-BE49-F238E27FC236}">
                <a16:creationId xmlns:a16="http://schemas.microsoft.com/office/drawing/2014/main" id="{3039F3A9-DAA0-1416-2844-628918F43AD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s-ES"/>
          </a:p>
        </p:txBody>
      </p:sp>
      <p:sp>
        <p:nvSpPr>
          <p:cNvPr id="6" name="Marcador de número de diapositiva 5">
            <a:extLst>
              <a:ext uri="{FF2B5EF4-FFF2-40B4-BE49-F238E27FC236}">
                <a16:creationId xmlns:a16="http://schemas.microsoft.com/office/drawing/2014/main" id="{1E3A092A-D095-1C68-91AB-08F397830DD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6894EA4F-CB38-8C40-9F89-30BB75839FD0}"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597F2EF-ECAB-1DF3-4FB6-57B62268447C}"/>
              </a:ext>
            </a:extLst>
          </p:cNvPr>
          <p:cNvSpPr txBox="1"/>
          <p:nvPr/>
        </p:nvSpPr>
        <p:spPr>
          <a:xfrm>
            <a:off x="1165123" y="4160803"/>
            <a:ext cx="7182464" cy="2369880"/>
          </a:xfrm>
          <a:prstGeom prst="rect">
            <a:avLst/>
          </a:prstGeom>
          <a:noFill/>
        </p:spPr>
        <p:txBody>
          <a:bodyPr wrap="square" rtlCol="0">
            <a:spAutoFit/>
          </a:bodyPr>
          <a:lstStyle/>
          <a:p>
            <a:pPr algn="ctr"/>
            <a:r>
              <a:rPr lang="es-ES" dirty="0"/>
              <a:t>  </a:t>
            </a:r>
            <a:r>
              <a:rPr lang="es-ES" sz="3600" dirty="0">
                <a:solidFill>
                  <a:srgbClr val="C00000"/>
                </a:solidFill>
              </a:rPr>
              <a:t>2ªP. HISTORIA DE LA IGLESIA</a:t>
            </a:r>
          </a:p>
          <a:p>
            <a:pPr algn="ctr"/>
            <a:r>
              <a:rPr lang="es-ES" sz="2800" dirty="0">
                <a:solidFill>
                  <a:srgbClr val="C00000"/>
                </a:solidFill>
              </a:rPr>
              <a:t>ÚBEDA</a:t>
            </a:r>
          </a:p>
          <a:p>
            <a:pPr algn="ctr"/>
            <a:r>
              <a:rPr lang="es-ES" sz="2800" dirty="0">
                <a:solidFill>
                  <a:srgbClr val="C00000"/>
                </a:solidFill>
              </a:rPr>
              <a:t>SIGLOS XVI-XVIII</a:t>
            </a:r>
          </a:p>
          <a:p>
            <a:pPr algn="ctr"/>
            <a:r>
              <a:rPr lang="es-ES" sz="2800" dirty="0">
                <a:solidFill>
                  <a:srgbClr val="C00000"/>
                </a:solidFill>
              </a:rPr>
              <a:t>CONVENTOS Y PARROQUIAS </a:t>
            </a:r>
          </a:p>
          <a:p>
            <a:pPr algn="ctr"/>
            <a:r>
              <a:rPr lang="es-ES" sz="2800" dirty="0">
                <a:solidFill>
                  <a:srgbClr val="C00000"/>
                </a:solidFill>
              </a:rPr>
              <a:t>Apuntes</a:t>
            </a:r>
          </a:p>
        </p:txBody>
      </p:sp>
      <p:pic>
        <p:nvPicPr>
          <p:cNvPr id="3" name="Imagen 2">
            <a:extLst>
              <a:ext uri="{FF2B5EF4-FFF2-40B4-BE49-F238E27FC236}">
                <a16:creationId xmlns:a16="http://schemas.microsoft.com/office/drawing/2014/main" id="{DA6C0328-D9CA-6E99-3AF2-8317BBF5DEF9}"/>
              </a:ext>
            </a:extLst>
          </p:cNvPr>
          <p:cNvPicPr>
            <a:picLocks noChangeAspect="1"/>
          </p:cNvPicPr>
          <p:nvPr/>
        </p:nvPicPr>
        <p:blipFill>
          <a:blip r:embed="rId4"/>
          <a:stretch>
            <a:fillRect/>
          </a:stretch>
        </p:blipFill>
        <p:spPr>
          <a:xfrm>
            <a:off x="1942280" y="266879"/>
            <a:ext cx="5798096" cy="3893924"/>
          </a:xfrm>
          <a:prstGeom prst="rect">
            <a:avLst/>
          </a:prstGeom>
        </p:spPr>
      </p:pic>
    </p:spTree>
  </p:cSld>
  <p:clrMapOvr>
    <a:masterClrMapping/>
  </p:clrMapOvr>
  <p:transition>
    <p:sndAc>
      <p:stSnd loop="1">
        <p:snd r:embed="rId3" name="Kitaro campana.mp3"/>
      </p:stSnd>
    </p:sndAc>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7C83B64-AB51-B5ED-104B-0633352EC144}"/>
              </a:ext>
            </a:extLst>
          </p:cNvPr>
          <p:cNvSpPr txBox="1"/>
          <p:nvPr/>
        </p:nvSpPr>
        <p:spPr>
          <a:xfrm>
            <a:off x="429491" y="1"/>
            <a:ext cx="6885709" cy="6740307"/>
          </a:xfrm>
          <a:prstGeom prst="rect">
            <a:avLst/>
          </a:prstGeom>
          <a:noFill/>
        </p:spPr>
        <p:txBody>
          <a:bodyPr wrap="square">
            <a:spAutoFit/>
          </a:bodyPr>
          <a:lstStyle/>
          <a:p>
            <a:pPr algn="ctr"/>
            <a:r>
              <a:rPr lang="es-ES" b="1" dirty="0">
                <a:solidFill>
                  <a:srgbClr val="C00000"/>
                </a:solidFill>
                <a:effectLst/>
                <a:latin typeface="Tw Cen MT" panose="020B0602020104020603" pitchFamily="34" charset="77"/>
                <a:ea typeface="Times New Roman" panose="02020603050405020304" pitchFamily="18" charset="0"/>
                <a:cs typeface="Times New Roman (Cuerpo en alfa"/>
              </a:rPr>
              <a:t>DOMINICOS: SAN ANDRÉS</a:t>
            </a:r>
          </a:p>
          <a:p>
            <a:pPr algn="ctr"/>
            <a:r>
              <a:rPr lang="es-ES" dirty="0">
                <a:effectLst/>
                <a:latin typeface="Tw Cen MT" panose="020B0602020104020603" pitchFamily="34" charset="77"/>
                <a:ea typeface="Times New Roman" panose="02020603050405020304" pitchFamily="18" charset="0"/>
                <a:cs typeface="Times New Roman (Cuerpo en alfa"/>
              </a:rPr>
              <a:t>Este convento fue fundado en 1530 por Fray Domingo de Baltanás , dominico natural de </a:t>
            </a:r>
            <a:r>
              <a:rPr lang="es-ES" dirty="0" err="1">
                <a:effectLst/>
                <a:latin typeface="Tw Cen MT" panose="020B0602020104020603" pitchFamily="34" charset="77"/>
                <a:ea typeface="Times New Roman" panose="02020603050405020304" pitchFamily="18" charset="0"/>
                <a:cs typeface="Times New Roman (Cuerpo en alfa"/>
              </a:rPr>
              <a:t>Vva</a:t>
            </a:r>
            <a:r>
              <a:rPr lang="es-ES" dirty="0">
                <a:effectLst/>
                <a:latin typeface="Tw Cen MT" panose="020B0602020104020603" pitchFamily="34" charset="77"/>
                <a:ea typeface="Times New Roman" panose="02020603050405020304" pitchFamily="18" charset="0"/>
                <a:cs typeface="Times New Roman (Cuerpo en alfa"/>
              </a:rPr>
              <a:t> del Arzobispo, gracias al mecenazgo de Beatriz Pacheco. </a:t>
            </a:r>
            <a:endParaRPr lang="es-ES" dirty="0">
              <a:effectLst/>
              <a:latin typeface="Tw Cen MT" panose="020B0602020104020603" pitchFamily="34" charset="77"/>
              <a:ea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Cuerpo en alfa"/>
              </a:rPr>
              <a:t>Esta fundación tenía a su cargo un hospital </a:t>
            </a:r>
          </a:p>
          <a:p>
            <a:pPr algn="ctr"/>
            <a:r>
              <a:rPr lang="es-ES" dirty="0">
                <a:effectLst/>
                <a:latin typeface="Tw Cen MT" panose="020B0602020104020603" pitchFamily="34" charset="77"/>
                <a:ea typeface="Times New Roman" panose="02020603050405020304" pitchFamily="18" charset="0"/>
                <a:cs typeface="Times New Roman (Cuerpo en alfa"/>
              </a:rPr>
              <a:t>para la atención de enfermos pobres, </a:t>
            </a:r>
          </a:p>
          <a:p>
            <a:pPr algn="ctr"/>
            <a:r>
              <a:rPr lang="es-ES" dirty="0">
                <a:effectLst/>
                <a:latin typeface="Tw Cen MT" panose="020B0602020104020603" pitchFamily="34" charset="77"/>
                <a:ea typeface="Times New Roman" panose="02020603050405020304" pitchFamily="18" charset="0"/>
                <a:cs typeface="Times New Roman (Cuerpo en alfa"/>
              </a:rPr>
              <a:t>asumiendo la labor caritativa de dar los últimos auxilios espirituales y enterrar a los ajusticiados,</a:t>
            </a:r>
          </a:p>
          <a:p>
            <a:pPr algn="ctr"/>
            <a:r>
              <a:rPr lang="es-ES" sz="2000" i="1" dirty="0">
                <a:effectLst/>
                <a:latin typeface="Tw Cen MT" panose="020B0602020104020603" pitchFamily="34" charset="77"/>
                <a:ea typeface="Times New Roman" panose="02020603050405020304" pitchFamily="18" charset="0"/>
                <a:cs typeface="Times New Roman (Cuerpo en alfa"/>
              </a:rPr>
              <a:t> </a:t>
            </a:r>
            <a:r>
              <a:rPr lang="es-ES" i="1" dirty="0">
                <a:effectLst/>
                <a:latin typeface="Tw Cen MT" panose="020B0602020104020603" pitchFamily="34" charset="77"/>
                <a:ea typeface="Times New Roman" panose="02020603050405020304" pitchFamily="18" charset="0"/>
                <a:cs typeface="Times New Roman (Cuerpo en alfa"/>
              </a:rPr>
              <a:t>actividad que se mantuvo hasta </a:t>
            </a:r>
          </a:p>
          <a:p>
            <a:pPr algn="ctr"/>
            <a:r>
              <a:rPr lang="es-ES" i="1" dirty="0">
                <a:effectLst/>
                <a:latin typeface="Tw Cen MT" panose="020B0602020104020603" pitchFamily="34" charset="77"/>
                <a:ea typeface="Times New Roman" panose="02020603050405020304" pitchFamily="18" charset="0"/>
                <a:cs typeface="Times New Roman (Cuerpo en alfa"/>
              </a:rPr>
              <a:t>la supresión del citado convento en 1836</a:t>
            </a:r>
            <a:r>
              <a:rPr lang="es-ES" sz="2000" i="1" dirty="0">
                <a:latin typeface="Tw Cen MT" panose="020B0602020104020603" pitchFamily="34" charset="77"/>
                <a:ea typeface="Times New Roman" panose="02020603050405020304" pitchFamily="18" charset="0"/>
                <a:cs typeface="Times New Roman (Cuerpo en alfa"/>
              </a:rPr>
              <a:t>;</a:t>
            </a:r>
            <a:r>
              <a:rPr lang="es-ES" sz="2000" i="1" dirty="0">
                <a:effectLst/>
                <a:latin typeface="Tw Cen MT" panose="020B0602020104020603" pitchFamily="34" charset="77"/>
                <a:ea typeface="Times New Roman" panose="02020603050405020304" pitchFamily="18" charset="0"/>
                <a:cs typeface="Times New Roman (Cuerpo en alfa"/>
              </a:rPr>
              <a:t> </a:t>
            </a:r>
          </a:p>
          <a:p>
            <a:pPr algn="ctr"/>
            <a:r>
              <a:rPr lang="es-ES" dirty="0">
                <a:effectLst/>
                <a:latin typeface="Tw Cen MT" panose="020B0602020104020603" pitchFamily="34" charset="77"/>
                <a:ea typeface="Times New Roman" panose="02020603050405020304" pitchFamily="18" charset="0"/>
                <a:cs typeface="Times New Roman (Cuerpo en alfa"/>
              </a:rPr>
              <a:t>así mismo ejercían los Dominicos </a:t>
            </a:r>
          </a:p>
          <a:p>
            <a:pPr algn="ctr"/>
            <a:r>
              <a:rPr lang="es-ES" dirty="0">
                <a:effectLst/>
                <a:latin typeface="Tw Cen MT" panose="020B0602020104020603" pitchFamily="34" charset="77"/>
                <a:ea typeface="Times New Roman" panose="02020603050405020304" pitchFamily="18" charset="0"/>
                <a:cs typeface="Times New Roman (Cuerpo en alfa"/>
              </a:rPr>
              <a:t>como capellanes del Ayuntamiento.</a:t>
            </a:r>
            <a:endParaRPr lang="es-ES" dirty="0">
              <a:effectLst/>
              <a:latin typeface="Tw Cen MT" panose="020B0602020104020603" pitchFamily="34" charset="77"/>
              <a:ea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Cuerpo en alfa"/>
              </a:rPr>
              <a:t>En una de sus capillas se veneraba la imagen de Ntro. Padre Jesús Nazareno.(Llamado de las Aguas)</a:t>
            </a:r>
            <a:endParaRPr lang="es-ES" dirty="0">
              <a:effectLst/>
              <a:latin typeface="Tw Cen MT" panose="020B0602020104020603" pitchFamily="34" charset="77"/>
              <a:ea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Cuerpo en alfa"/>
              </a:rPr>
              <a:t>En este contexto se desarrolló la formación académica y espiritual de fray DOMINGO VICO, </a:t>
            </a:r>
          </a:p>
          <a:p>
            <a:pPr algn="ctr"/>
            <a:r>
              <a:rPr lang="es-ES" dirty="0">
                <a:effectLst/>
                <a:latin typeface="Tw Cen MT" panose="020B0602020104020603" pitchFamily="34" charset="77"/>
                <a:ea typeface="Times New Roman" panose="02020603050405020304" pitchFamily="18" charset="0"/>
                <a:cs typeface="Times New Roman (Cuerpo en alfa"/>
              </a:rPr>
              <a:t>ubetense, primer Obispo de Verapaz, </a:t>
            </a:r>
          </a:p>
          <a:p>
            <a:pPr algn="ctr"/>
            <a:r>
              <a:rPr lang="es-ES" dirty="0">
                <a:effectLst/>
                <a:latin typeface="Tw Cen MT" panose="020B0602020104020603" pitchFamily="34" charset="77"/>
                <a:ea typeface="Times New Roman" panose="02020603050405020304" pitchFamily="18" charset="0"/>
                <a:cs typeface="Times New Roman (Cuerpo en alfa"/>
              </a:rPr>
              <a:t>y primer mártir de Guatemala.</a:t>
            </a:r>
            <a:endParaRPr lang="es-ES" dirty="0">
              <a:effectLst/>
              <a:latin typeface="Tw Cen MT" panose="020B0602020104020603" pitchFamily="34" charset="77"/>
              <a:ea typeface="Times New Roman" panose="02020603050405020304" pitchFamily="18" charset="0"/>
            </a:endParaRPr>
          </a:p>
        </p:txBody>
      </p:sp>
      <p:pic>
        <p:nvPicPr>
          <p:cNvPr id="2" name="Imagen 1">
            <a:extLst>
              <a:ext uri="{FF2B5EF4-FFF2-40B4-BE49-F238E27FC236}">
                <a16:creationId xmlns:a16="http://schemas.microsoft.com/office/drawing/2014/main" id="{A37D0D1D-5387-6B79-1DC2-641A0C2CACAF}"/>
              </a:ext>
            </a:extLst>
          </p:cNvPr>
          <p:cNvPicPr>
            <a:picLocks noChangeAspect="1"/>
          </p:cNvPicPr>
          <p:nvPr/>
        </p:nvPicPr>
        <p:blipFill>
          <a:blip r:embed="rId2"/>
          <a:stretch>
            <a:fillRect/>
          </a:stretch>
        </p:blipFill>
        <p:spPr>
          <a:xfrm>
            <a:off x="7443216" y="3991864"/>
            <a:ext cx="1524000" cy="2381250"/>
          </a:xfrm>
          <a:prstGeom prst="rect">
            <a:avLst/>
          </a:prstGeom>
        </p:spPr>
      </p:pic>
      <p:sp>
        <p:nvSpPr>
          <p:cNvPr id="4" name="CuadroTexto 3">
            <a:extLst>
              <a:ext uri="{FF2B5EF4-FFF2-40B4-BE49-F238E27FC236}">
                <a16:creationId xmlns:a16="http://schemas.microsoft.com/office/drawing/2014/main" id="{C28436B1-BDD0-6ABA-5A3C-C754B63FF202}"/>
              </a:ext>
            </a:extLst>
          </p:cNvPr>
          <p:cNvSpPr txBox="1"/>
          <p:nvPr/>
        </p:nvSpPr>
        <p:spPr>
          <a:xfrm flipH="1">
            <a:off x="7315199" y="2337832"/>
            <a:ext cx="1780031" cy="1446550"/>
          </a:xfrm>
          <a:prstGeom prst="rect">
            <a:avLst/>
          </a:prstGeom>
          <a:noFill/>
        </p:spPr>
        <p:txBody>
          <a:bodyPr wrap="square" rtlCol="0">
            <a:spAutoFit/>
          </a:bodyPr>
          <a:lstStyle/>
          <a:p>
            <a:pPr algn="ctr"/>
            <a:r>
              <a:rPr lang="es-ES" dirty="0" err="1">
                <a:solidFill>
                  <a:srgbClr val="C00000"/>
                </a:solidFill>
              </a:rPr>
              <a:t>Sto</a:t>
            </a:r>
            <a:r>
              <a:rPr lang="es-ES" dirty="0">
                <a:solidFill>
                  <a:srgbClr val="C00000"/>
                </a:solidFill>
              </a:rPr>
              <a:t> Domingo</a:t>
            </a:r>
          </a:p>
          <a:p>
            <a:pPr algn="ctr"/>
            <a:r>
              <a:rPr lang="es-ES" dirty="0">
                <a:solidFill>
                  <a:srgbClr val="C00000"/>
                </a:solidFill>
              </a:rPr>
              <a:t>de Guzmán</a:t>
            </a:r>
          </a:p>
          <a:p>
            <a:pPr algn="ctr"/>
            <a:r>
              <a:rPr lang="es-ES" sz="2000" dirty="0">
                <a:solidFill>
                  <a:srgbClr val="C00000"/>
                </a:solidFill>
              </a:rPr>
              <a:t>Fundador</a:t>
            </a:r>
          </a:p>
          <a:p>
            <a:pPr algn="ctr"/>
            <a:r>
              <a:rPr lang="es-ES" sz="2000" dirty="0">
                <a:solidFill>
                  <a:srgbClr val="C00000"/>
                </a:solidFill>
              </a:rPr>
              <a:t>1170/1221</a:t>
            </a:r>
          </a:p>
        </p:txBody>
      </p:sp>
      <p:pic>
        <p:nvPicPr>
          <p:cNvPr id="6" name="Imagen 5">
            <a:extLst>
              <a:ext uri="{FF2B5EF4-FFF2-40B4-BE49-F238E27FC236}">
                <a16:creationId xmlns:a16="http://schemas.microsoft.com/office/drawing/2014/main" id="{F1E0F8AC-FB78-7E8F-82AF-AC8D806B7193}"/>
              </a:ext>
            </a:extLst>
          </p:cNvPr>
          <p:cNvPicPr>
            <a:picLocks noChangeAspect="1"/>
          </p:cNvPicPr>
          <p:nvPr/>
        </p:nvPicPr>
        <p:blipFill rotWithShape="1">
          <a:blip r:embed="rId3"/>
          <a:srcRect l="57703"/>
          <a:stretch/>
        </p:blipFill>
        <p:spPr>
          <a:xfrm>
            <a:off x="7443216" y="338767"/>
            <a:ext cx="1524000" cy="1999065"/>
          </a:xfrm>
          <a:prstGeom prst="rect">
            <a:avLst/>
          </a:prstGeom>
        </p:spPr>
      </p:pic>
    </p:spTree>
    <p:extLst>
      <p:ext uri="{BB962C8B-B14F-4D97-AF65-F5344CB8AC3E}">
        <p14:creationId xmlns:p14="http://schemas.microsoft.com/office/powerpoint/2010/main" val="427286168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4F0685-A231-8857-66AA-A9140C0A0479}"/>
              </a:ext>
            </a:extLst>
          </p:cNvPr>
          <p:cNvSpPr txBox="1"/>
          <p:nvPr/>
        </p:nvSpPr>
        <p:spPr>
          <a:xfrm>
            <a:off x="457199" y="0"/>
            <a:ext cx="6972301" cy="6370975"/>
          </a:xfrm>
          <a:prstGeom prst="rect">
            <a:avLst/>
          </a:prstGeom>
          <a:noFill/>
        </p:spPr>
        <p:txBody>
          <a:bodyPr wrap="square">
            <a:spAutoFit/>
          </a:bodyPr>
          <a:lstStyle/>
          <a:p>
            <a:pPr algn="ctr"/>
            <a:r>
              <a:rPr lang="es-ES" b="1" dirty="0">
                <a:solidFill>
                  <a:srgbClr val="C00000"/>
                </a:solidFill>
                <a:effectLst/>
                <a:latin typeface="Tw Cen MT" panose="020B0602020104020603" pitchFamily="34" charset="77"/>
                <a:ea typeface="Times New Roman" panose="02020603050405020304" pitchFamily="18" charset="0"/>
                <a:cs typeface="Times New Roman (Cuerpo en alfa"/>
              </a:rPr>
              <a:t>PADRES CARMELITAS: SAN MIGUEL</a:t>
            </a:r>
            <a:endParaRPr lang="es-ES" b="1" dirty="0">
              <a:solidFill>
                <a:srgbClr val="C00000"/>
              </a:solidFill>
              <a:effectLst/>
              <a:latin typeface="Tw Cen MT" panose="020B0602020104020603" pitchFamily="34" charset="77"/>
              <a:ea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rPr>
              <a:t>En </a:t>
            </a:r>
            <a:r>
              <a:rPr lang="es-ES" u="sng" dirty="0">
                <a:effectLst/>
                <a:latin typeface="Tw Cen MT" panose="020B0602020104020603" pitchFamily="34" charset="77"/>
                <a:ea typeface="Times New Roman" panose="02020603050405020304" pitchFamily="18" charset="0"/>
              </a:rPr>
              <a:t>1587</a:t>
            </a:r>
            <a:r>
              <a:rPr lang="es-ES" dirty="0">
                <a:effectLst/>
                <a:latin typeface="Tw Cen MT" panose="020B0602020104020603" pitchFamily="34" charset="77"/>
                <a:ea typeface="Times New Roman" panose="02020603050405020304" pitchFamily="18" charset="0"/>
              </a:rPr>
              <a:t>, reformada la Orden Carmelitana, </a:t>
            </a:r>
          </a:p>
          <a:p>
            <a:pPr algn="ctr"/>
            <a:r>
              <a:rPr lang="es-ES" dirty="0">
                <a:effectLst/>
                <a:latin typeface="Tw Cen MT" panose="020B0602020104020603" pitchFamily="34" charset="77"/>
                <a:ea typeface="Times New Roman" panose="02020603050405020304" pitchFamily="18" charset="0"/>
              </a:rPr>
              <a:t>el P. Jerónimo Gracián fundó el convento de S. Miguel  con la iniciativa del Obispo D. Francisco Sarmiento. </a:t>
            </a:r>
          </a:p>
          <a:p>
            <a:pPr algn="ctr"/>
            <a:r>
              <a:rPr lang="es-ES" dirty="0">
                <a:effectLst/>
                <a:latin typeface="Tw Cen MT" panose="020B0602020104020603" pitchFamily="34" charset="77"/>
                <a:ea typeface="Times New Roman" panose="02020603050405020304" pitchFamily="18" charset="0"/>
              </a:rPr>
              <a:t>El caballero veinticuatro, Pedro Segura dio para sede del convento, sus propias casas -cercanas a los restos de una antigua ermita dedicada a </a:t>
            </a:r>
          </a:p>
          <a:p>
            <a:pPr algn="ctr"/>
            <a:r>
              <a:rPr lang="es-ES" dirty="0">
                <a:effectLst/>
                <a:latin typeface="Tw Cen MT" panose="020B0602020104020603" pitchFamily="34" charset="77"/>
                <a:ea typeface="Times New Roman" panose="02020603050405020304" pitchFamily="18" charset="0"/>
              </a:rPr>
              <a:t>S. Miguel, patrono de la ciudad. </a:t>
            </a:r>
          </a:p>
          <a:p>
            <a:pPr algn="ctr"/>
            <a:r>
              <a:rPr lang="es-ES" u="sng" dirty="0">
                <a:solidFill>
                  <a:srgbClr val="C00000"/>
                </a:solidFill>
                <a:effectLst/>
                <a:latin typeface="Tw Cen MT" panose="020B0602020104020603" pitchFamily="34" charset="77"/>
                <a:ea typeface="Times New Roman" panose="02020603050405020304" pitchFamily="18" charset="0"/>
              </a:rPr>
              <a:t>El 14 de diciembre de 1591</a:t>
            </a:r>
            <a:r>
              <a:rPr lang="es-ES" dirty="0">
                <a:effectLst/>
                <a:latin typeface="Tw Cen MT" panose="020B0602020104020603" pitchFamily="34" charset="77"/>
                <a:ea typeface="Times New Roman" panose="02020603050405020304" pitchFamily="18" charset="0"/>
              </a:rPr>
              <a:t>, desde este convento partió para cantar maitines en el cielo su más egregio conventual, el místico doctor S. JUAN DE LA </a:t>
            </a:r>
            <a:r>
              <a:rPr lang="es-ES" dirty="0">
                <a:latin typeface="Tw Cen MT" panose="020B0602020104020603" pitchFamily="34" charset="77"/>
                <a:ea typeface="Times New Roman" panose="02020603050405020304" pitchFamily="18" charset="0"/>
              </a:rPr>
              <a:t>C</a:t>
            </a:r>
            <a:r>
              <a:rPr lang="es-ES" dirty="0">
                <a:effectLst/>
                <a:latin typeface="Tw Cen MT" panose="020B0602020104020603" pitchFamily="34" charset="77"/>
                <a:ea typeface="Times New Roman" panose="02020603050405020304" pitchFamily="18" charset="0"/>
              </a:rPr>
              <a:t>RUZ </a:t>
            </a:r>
          </a:p>
          <a:p>
            <a:pPr algn="ctr"/>
            <a:r>
              <a:rPr lang="es-ES" dirty="0">
                <a:effectLst/>
                <a:latin typeface="Tw Cen MT" panose="020B0602020104020603" pitchFamily="34" charset="77"/>
                <a:ea typeface="Times New Roman" panose="02020603050405020304" pitchFamily="18" charset="0"/>
              </a:rPr>
              <a:t>que había llegado a Úbeda desde la Peñuela </a:t>
            </a:r>
          </a:p>
          <a:p>
            <a:pPr algn="ctr"/>
            <a:r>
              <a:rPr lang="es-ES" dirty="0">
                <a:effectLst/>
                <a:latin typeface="Tw Cen MT" panose="020B0602020104020603" pitchFamily="34" charset="77"/>
                <a:ea typeface="Times New Roman" panose="02020603050405020304" pitchFamily="18" charset="0"/>
              </a:rPr>
              <a:t>para curarse unas calenturillas.</a:t>
            </a:r>
          </a:p>
          <a:p>
            <a:pPr algn="ctr"/>
            <a:r>
              <a:rPr lang="es-ES" dirty="0">
                <a:effectLst/>
                <a:latin typeface="Tw Cen MT" panose="020B0602020104020603" pitchFamily="34" charset="77"/>
                <a:ea typeface="Times New Roman" panose="02020603050405020304" pitchFamily="18" charset="0"/>
              </a:rPr>
              <a:t>Acostumbrado a recorrer los caminos de nuestra tierra desde el Calvario </a:t>
            </a:r>
            <a:r>
              <a:rPr lang="es-ES" dirty="0">
                <a:latin typeface="Tw Cen MT" panose="020B0602020104020603" pitchFamily="34" charset="77"/>
                <a:ea typeface="Times New Roman" panose="02020603050405020304" pitchFamily="18" charset="0"/>
              </a:rPr>
              <a:t>a Baeza</a:t>
            </a:r>
            <a:r>
              <a:rPr lang="es-ES" dirty="0">
                <a:effectLst/>
                <a:latin typeface="Tw Cen MT" panose="020B0602020104020603" pitchFamily="34" charset="77"/>
                <a:ea typeface="Times New Roman" panose="02020603050405020304" pitchFamily="18" charset="0"/>
              </a:rPr>
              <a:t>, con su ejemplo </a:t>
            </a:r>
          </a:p>
          <a:p>
            <a:pPr algn="ctr"/>
            <a:r>
              <a:rPr lang="es-ES" dirty="0">
                <a:effectLst/>
                <a:latin typeface="Tw Cen MT" panose="020B0602020104020603" pitchFamily="34" charset="77"/>
                <a:ea typeface="Times New Roman" panose="02020603050405020304" pitchFamily="18" charset="0"/>
              </a:rPr>
              <a:t>impregnó a todos de la luz </a:t>
            </a:r>
            <a:r>
              <a:rPr lang="es-ES" dirty="0">
                <a:latin typeface="Tw Cen MT" panose="020B0602020104020603" pitchFamily="34" charset="77"/>
                <a:ea typeface="Times New Roman" panose="02020603050405020304" pitchFamily="18" charset="0"/>
              </a:rPr>
              <a:t>y del amor </a:t>
            </a:r>
            <a:r>
              <a:rPr lang="es-ES" dirty="0">
                <a:effectLst/>
                <a:latin typeface="Tw Cen MT" panose="020B0602020104020603" pitchFamily="34" charset="77"/>
                <a:ea typeface="Times New Roman" panose="02020603050405020304" pitchFamily="18" charset="0"/>
              </a:rPr>
              <a:t>de Dios, </a:t>
            </a:r>
          </a:p>
          <a:p>
            <a:pPr algn="ctr"/>
            <a:r>
              <a:rPr lang="es-ES" dirty="0">
                <a:effectLst/>
                <a:latin typeface="Tw Cen MT" panose="020B0602020104020603" pitchFamily="34" charset="77"/>
                <a:ea typeface="Times New Roman" panose="02020603050405020304" pitchFamily="18" charset="0"/>
              </a:rPr>
              <a:t>en un tiempo de confusión y contradicciones.</a:t>
            </a:r>
          </a:p>
        </p:txBody>
      </p:sp>
      <p:pic>
        <p:nvPicPr>
          <p:cNvPr id="2" name="Imagen 1">
            <a:extLst>
              <a:ext uri="{FF2B5EF4-FFF2-40B4-BE49-F238E27FC236}">
                <a16:creationId xmlns:a16="http://schemas.microsoft.com/office/drawing/2014/main" id="{DF152FA2-03A2-D1EF-A173-1656A9D91DB5}"/>
              </a:ext>
            </a:extLst>
          </p:cNvPr>
          <p:cNvPicPr>
            <a:picLocks noChangeAspect="1"/>
          </p:cNvPicPr>
          <p:nvPr/>
        </p:nvPicPr>
        <p:blipFill>
          <a:blip r:embed="rId2"/>
          <a:stretch>
            <a:fillRect/>
          </a:stretch>
        </p:blipFill>
        <p:spPr>
          <a:xfrm>
            <a:off x="7429500" y="284357"/>
            <a:ext cx="1509125" cy="2012795"/>
          </a:xfrm>
          <a:prstGeom prst="rect">
            <a:avLst/>
          </a:prstGeom>
        </p:spPr>
      </p:pic>
      <p:pic>
        <p:nvPicPr>
          <p:cNvPr id="5" name="Imagen 4">
            <a:extLst>
              <a:ext uri="{FF2B5EF4-FFF2-40B4-BE49-F238E27FC236}">
                <a16:creationId xmlns:a16="http://schemas.microsoft.com/office/drawing/2014/main" id="{B11A774E-6C3E-3EA4-6C08-745A3E80A224}"/>
              </a:ext>
            </a:extLst>
          </p:cNvPr>
          <p:cNvPicPr>
            <a:picLocks noChangeAspect="1"/>
          </p:cNvPicPr>
          <p:nvPr/>
        </p:nvPicPr>
        <p:blipFill>
          <a:blip r:embed="rId3"/>
          <a:stretch>
            <a:fillRect/>
          </a:stretch>
        </p:blipFill>
        <p:spPr>
          <a:xfrm>
            <a:off x="7395161" y="3590773"/>
            <a:ext cx="1543464" cy="2324494"/>
          </a:xfrm>
          <a:prstGeom prst="rect">
            <a:avLst/>
          </a:prstGeom>
        </p:spPr>
      </p:pic>
      <p:sp>
        <p:nvSpPr>
          <p:cNvPr id="4" name="CuadroTexto 3">
            <a:extLst>
              <a:ext uri="{FF2B5EF4-FFF2-40B4-BE49-F238E27FC236}">
                <a16:creationId xmlns:a16="http://schemas.microsoft.com/office/drawing/2014/main" id="{B37FE92C-A77C-4FC3-6E40-E16C6E575781}"/>
              </a:ext>
            </a:extLst>
          </p:cNvPr>
          <p:cNvSpPr txBox="1"/>
          <p:nvPr/>
        </p:nvSpPr>
        <p:spPr>
          <a:xfrm>
            <a:off x="7243482" y="5915267"/>
            <a:ext cx="2722316" cy="461665"/>
          </a:xfrm>
          <a:prstGeom prst="rect">
            <a:avLst/>
          </a:prstGeom>
          <a:noFill/>
        </p:spPr>
        <p:txBody>
          <a:bodyPr wrap="square" rtlCol="0">
            <a:spAutoFit/>
          </a:bodyPr>
          <a:lstStyle/>
          <a:p>
            <a:r>
              <a:rPr lang="es-ES" dirty="0">
                <a:solidFill>
                  <a:srgbClr val="C00000"/>
                </a:solidFill>
              </a:rPr>
              <a:t>+ 14-XII-1591</a:t>
            </a:r>
          </a:p>
        </p:txBody>
      </p:sp>
      <p:sp>
        <p:nvSpPr>
          <p:cNvPr id="6" name="CuadroTexto 5">
            <a:extLst>
              <a:ext uri="{FF2B5EF4-FFF2-40B4-BE49-F238E27FC236}">
                <a16:creationId xmlns:a16="http://schemas.microsoft.com/office/drawing/2014/main" id="{4061A126-59F4-DC92-CCF8-2616974D9677}"/>
              </a:ext>
            </a:extLst>
          </p:cNvPr>
          <p:cNvSpPr txBox="1"/>
          <p:nvPr/>
        </p:nvSpPr>
        <p:spPr>
          <a:xfrm>
            <a:off x="7395161" y="2510118"/>
            <a:ext cx="1577804" cy="830997"/>
          </a:xfrm>
          <a:prstGeom prst="rect">
            <a:avLst/>
          </a:prstGeom>
          <a:noFill/>
        </p:spPr>
        <p:txBody>
          <a:bodyPr wrap="square" rtlCol="0">
            <a:spAutoFit/>
          </a:bodyPr>
          <a:lstStyle/>
          <a:p>
            <a:pPr algn="ctr"/>
            <a:r>
              <a:rPr lang="es-ES" dirty="0">
                <a:solidFill>
                  <a:srgbClr val="C00000"/>
                </a:solidFill>
              </a:rPr>
              <a:t>Año 1587</a:t>
            </a:r>
          </a:p>
          <a:p>
            <a:pPr algn="ctr"/>
            <a:r>
              <a:rPr lang="es-ES" dirty="0">
                <a:solidFill>
                  <a:srgbClr val="C00000"/>
                </a:solidFill>
              </a:rPr>
              <a:t>Fundación</a:t>
            </a:r>
          </a:p>
        </p:txBody>
      </p:sp>
    </p:spTree>
    <p:extLst>
      <p:ext uri="{BB962C8B-B14F-4D97-AF65-F5344CB8AC3E}">
        <p14:creationId xmlns:p14="http://schemas.microsoft.com/office/powerpoint/2010/main" val="48085041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487886B-72DA-E742-FFC9-034C21408927}"/>
              </a:ext>
            </a:extLst>
          </p:cNvPr>
          <p:cNvSpPr txBox="1"/>
          <p:nvPr/>
        </p:nvSpPr>
        <p:spPr>
          <a:xfrm>
            <a:off x="466436" y="0"/>
            <a:ext cx="6884624" cy="6678751"/>
          </a:xfrm>
          <a:prstGeom prst="rect">
            <a:avLst/>
          </a:prstGeom>
          <a:noFill/>
        </p:spPr>
        <p:txBody>
          <a:bodyPr wrap="square">
            <a:spAutoFit/>
          </a:bodyPr>
          <a:lstStyle/>
          <a:p>
            <a:pPr algn="ctr"/>
            <a:r>
              <a:rPr lang="es-ES" b="1" dirty="0">
                <a:solidFill>
                  <a:srgbClr val="C00000"/>
                </a:solidFill>
                <a:effectLst/>
                <a:latin typeface="Tw Cen MT" panose="020B0602020104020603" pitchFamily="34" charset="77"/>
                <a:ea typeface="Times New Roman" panose="02020603050405020304" pitchFamily="18" charset="0"/>
              </a:rPr>
              <a:t>CONVENTO S</a:t>
            </a:r>
            <a:r>
              <a:rPr lang="es-ES" b="1" dirty="0">
                <a:solidFill>
                  <a:srgbClr val="C00000"/>
                </a:solidFill>
                <a:latin typeface="Tw Cen MT" panose="020B0602020104020603" pitchFamily="34" charset="77"/>
                <a:ea typeface="Times New Roman" panose="02020603050405020304" pitchFamily="18" charset="0"/>
              </a:rPr>
              <a:t>AN </a:t>
            </a:r>
            <a:r>
              <a:rPr lang="es-ES" b="1" dirty="0">
                <a:solidFill>
                  <a:srgbClr val="C00000"/>
                </a:solidFill>
                <a:effectLst/>
                <a:latin typeface="Tw Cen MT" panose="020B0602020104020603" pitchFamily="34" charset="77"/>
                <a:ea typeface="Times New Roman" panose="02020603050405020304" pitchFamily="18" charset="0"/>
              </a:rPr>
              <a:t>ANTONIO DE PADUA </a:t>
            </a:r>
          </a:p>
          <a:p>
            <a:pPr algn="ctr"/>
            <a:r>
              <a:rPr lang="es-ES" sz="2000" b="1" dirty="0">
                <a:effectLst/>
                <a:latin typeface="Tw Cen MT" panose="020B0602020104020603" pitchFamily="34" charset="77"/>
                <a:ea typeface="Times New Roman" panose="02020603050405020304" pitchFamily="18" charset="0"/>
              </a:rPr>
              <a:t>FRANCISCANOS RECOLETOS: </a:t>
            </a:r>
          </a:p>
          <a:p>
            <a:pPr algn="ctr"/>
            <a:r>
              <a:rPr lang="es-ES" dirty="0">
                <a:effectLst/>
                <a:latin typeface="Tw Cen MT" panose="020B0602020104020603" pitchFamily="34" charset="77"/>
                <a:ea typeface="Times New Roman" panose="02020603050405020304" pitchFamily="18" charset="0"/>
              </a:rPr>
              <a:t>1606:  Convento a la vera de la ermita de </a:t>
            </a:r>
          </a:p>
          <a:p>
            <a:pPr algn="ctr"/>
            <a:r>
              <a:rPr lang="es-ES" dirty="0">
                <a:effectLst/>
                <a:latin typeface="Tw Cen MT" panose="020B0602020104020603" pitchFamily="34" charset="77"/>
                <a:ea typeface="Times New Roman" panose="02020603050405020304" pitchFamily="18" charset="0"/>
              </a:rPr>
              <a:t>S. Cristóbal en el camino a Baeza, un cuarto de legua de Úbeda. Eminente, por sus vistas a la sierra y al Guadalquivir </a:t>
            </a:r>
            <a:r>
              <a:rPr lang="es-ES" dirty="0">
                <a:latin typeface="Tw Cen MT" panose="020B0602020104020603" pitchFamily="34" charset="77"/>
                <a:ea typeface="Times New Roman" panose="02020603050405020304" pitchFamily="18" charset="0"/>
              </a:rPr>
              <a:t>y </a:t>
            </a:r>
            <a:r>
              <a:rPr lang="es-ES" dirty="0">
                <a:effectLst/>
                <a:latin typeface="Tw Cen MT" panose="020B0602020104020603" pitchFamily="34" charset="77"/>
                <a:ea typeface="Times New Roman" panose="02020603050405020304" pitchFamily="18" charset="0"/>
              </a:rPr>
              <a:t>por su construcción toda de piedra. </a:t>
            </a:r>
          </a:p>
          <a:p>
            <a:pPr algn="ctr"/>
            <a:r>
              <a:rPr lang="es-ES" dirty="0">
                <a:effectLst/>
                <a:latin typeface="Tw Cen MT" panose="020B0602020104020603" pitchFamily="34" charset="77"/>
                <a:ea typeface="Times New Roman" panose="02020603050405020304" pitchFamily="18" charset="0"/>
              </a:rPr>
              <a:t>Su huerta es espaciosa y fértil y encierra </a:t>
            </a:r>
          </a:p>
          <a:p>
            <a:pPr algn="ctr"/>
            <a:r>
              <a:rPr lang="es-ES" dirty="0">
                <a:effectLst/>
                <a:latin typeface="Tw Cen MT" panose="020B0602020104020603" pitchFamily="34" charset="77"/>
                <a:ea typeface="Times New Roman" panose="02020603050405020304" pitchFamily="18" charset="0"/>
              </a:rPr>
              <a:t>dentro de sí una mina de agua </a:t>
            </a:r>
            <a:r>
              <a:rPr lang="es-ES" dirty="0">
                <a:latin typeface="Tw Cen MT" panose="020B0602020104020603" pitchFamily="34" charset="77"/>
                <a:ea typeface="Times New Roman" panose="02020603050405020304" pitchFamily="18" charset="0"/>
              </a:rPr>
              <a:t>abundantísima</a:t>
            </a:r>
            <a:r>
              <a:rPr lang="es-ES" dirty="0">
                <a:effectLst/>
                <a:latin typeface="Tw Cen MT" panose="020B0602020104020603" pitchFamily="34" charset="77"/>
                <a:ea typeface="Times New Roman" panose="02020603050405020304" pitchFamily="18" charset="0"/>
              </a:rPr>
              <a:t>. </a:t>
            </a:r>
          </a:p>
          <a:p>
            <a:pPr algn="ctr"/>
            <a:r>
              <a:rPr lang="es-ES" dirty="0">
                <a:effectLst/>
                <a:latin typeface="Tw Cen MT" panose="020B0602020104020603" pitchFamily="34" charset="77"/>
                <a:ea typeface="Times New Roman" panose="02020603050405020304" pitchFamily="18" charset="0"/>
              </a:rPr>
              <a:t>Goza en su templo de una </a:t>
            </a:r>
            <a:r>
              <a:rPr lang="es-ES" dirty="0">
                <a:latin typeface="Tw Cen MT" panose="020B0602020104020603" pitchFamily="34" charset="77"/>
                <a:ea typeface="Times New Roman" panose="02020603050405020304" pitchFamily="18" charset="0"/>
              </a:rPr>
              <a:t>rica</a:t>
            </a:r>
            <a:r>
              <a:rPr lang="es-ES" dirty="0">
                <a:effectLst/>
                <a:latin typeface="Tw Cen MT" panose="020B0602020104020603" pitchFamily="34" charset="77"/>
                <a:ea typeface="Times New Roman" panose="02020603050405020304" pitchFamily="18" charset="0"/>
              </a:rPr>
              <a:t> reliquia de S. Antonio </a:t>
            </a:r>
          </a:p>
          <a:p>
            <a:pPr algn="ctr"/>
            <a:r>
              <a:rPr lang="es-ES" dirty="0">
                <a:effectLst/>
                <a:latin typeface="Tw Cen MT" panose="020B0602020104020603" pitchFamily="34" charset="77"/>
                <a:ea typeface="Times New Roman" panose="02020603050405020304" pitchFamily="18" charset="0"/>
              </a:rPr>
              <a:t>en una Cruz de plata con 9 piedras preciosas. </a:t>
            </a:r>
            <a:endParaRPr lang="es-ES" dirty="0">
              <a:latin typeface="Tw Cen MT" panose="020B0602020104020603" pitchFamily="34" charset="77"/>
              <a:ea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rPr>
              <a:t> </a:t>
            </a:r>
            <a:r>
              <a:rPr lang="es-ES" dirty="0">
                <a:latin typeface="Tw Cen MT" panose="020B0602020104020603" pitchFamily="34" charset="77"/>
                <a:ea typeface="Times New Roman" panose="02020603050405020304" pitchFamily="18" charset="0"/>
              </a:rPr>
              <a:t>Forman l</a:t>
            </a:r>
            <a:r>
              <a:rPr lang="es-ES" dirty="0">
                <a:effectLst/>
                <a:latin typeface="Tw Cen MT" panose="020B0602020104020603" pitchFamily="34" charset="77"/>
                <a:ea typeface="Times New Roman" panose="02020603050405020304" pitchFamily="18" charset="0"/>
              </a:rPr>
              <a:t>a Comunidad (1752),15 frailes y 17 novicios.</a:t>
            </a:r>
          </a:p>
          <a:p>
            <a:pPr algn="ctr"/>
            <a:r>
              <a:rPr lang="es-ES" dirty="0">
                <a:effectLst/>
                <a:latin typeface="Tw Cen MT" panose="020B0602020104020603" pitchFamily="34" charset="77"/>
                <a:ea typeface="Times New Roman" panose="02020603050405020304" pitchFamily="18" charset="0"/>
              </a:rPr>
              <a:t>Considerado “la Atenas en el saber” por su rica librería, y por la sabiduría </a:t>
            </a:r>
          </a:p>
          <a:p>
            <a:pPr algn="ctr"/>
            <a:r>
              <a:rPr lang="es-ES" dirty="0">
                <a:effectLst/>
                <a:latin typeface="Tw Cen MT" panose="020B0602020104020603" pitchFamily="34" charset="77"/>
                <a:ea typeface="Times New Roman" panose="02020603050405020304" pitchFamily="18" charset="0"/>
              </a:rPr>
              <a:t>de sus catedráticos de Teología.</a:t>
            </a:r>
          </a:p>
          <a:p>
            <a:pPr algn="ctr"/>
            <a:r>
              <a:rPr lang="es-ES" dirty="0">
                <a:latin typeface="Tw Cen MT" panose="020B0602020104020603" pitchFamily="34" charset="77"/>
                <a:ea typeface="Times New Roman" panose="02020603050405020304" pitchFamily="18" charset="0"/>
              </a:rPr>
              <a:t>Remanso de paz y retiro para los fieles.</a:t>
            </a:r>
            <a:endParaRPr lang="es-ES" dirty="0">
              <a:effectLst/>
              <a:latin typeface="Tw Cen MT" panose="020B0602020104020603" pitchFamily="34" charset="77"/>
              <a:ea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rPr>
              <a:t>No asistían a los entierros de los pudientes, </a:t>
            </a:r>
          </a:p>
          <a:p>
            <a:pPr algn="ctr"/>
            <a:r>
              <a:rPr lang="es-ES" dirty="0">
                <a:effectLst/>
                <a:latin typeface="Tw Cen MT" panose="020B0602020104020603" pitchFamily="34" charset="77"/>
                <a:ea typeface="Times New Roman" panose="02020603050405020304" pitchFamily="18" charset="0"/>
              </a:rPr>
              <a:t>ni aplicaban misas de estipendio, ni atesoraban bienes. Todo un ejemplo para los codiciosos.</a:t>
            </a:r>
          </a:p>
        </p:txBody>
      </p:sp>
      <p:pic>
        <p:nvPicPr>
          <p:cNvPr id="4" name="Imagen 3">
            <a:extLst>
              <a:ext uri="{FF2B5EF4-FFF2-40B4-BE49-F238E27FC236}">
                <a16:creationId xmlns:a16="http://schemas.microsoft.com/office/drawing/2014/main" id="{4FD593BA-374E-9980-0DB7-DBE2DE632068}"/>
              </a:ext>
            </a:extLst>
          </p:cNvPr>
          <p:cNvPicPr>
            <a:picLocks noChangeAspect="1"/>
          </p:cNvPicPr>
          <p:nvPr/>
        </p:nvPicPr>
        <p:blipFill>
          <a:blip r:embed="rId2"/>
          <a:stretch>
            <a:fillRect/>
          </a:stretch>
        </p:blipFill>
        <p:spPr>
          <a:xfrm>
            <a:off x="7505700" y="948765"/>
            <a:ext cx="1437715" cy="1615141"/>
          </a:xfrm>
          <a:prstGeom prst="rect">
            <a:avLst/>
          </a:prstGeom>
        </p:spPr>
      </p:pic>
      <p:sp>
        <p:nvSpPr>
          <p:cNvPr id="5" name="CuadroTexto 4">
            <a:extLst>
              <a:ext uri="{FF2B5EF4-FFF2-40B4-BE49-F238E27FC236}">
                <a16:creationId xmlns:a16="http://schemas.microsoft.com/office/drawing/2014/main" id="{60D2AFD6-E7F9-D9F2-8ED8-941EB7CCA065}"/>
              </a:ext>
            </a:extLst>
          </p:cNvPr>
          <p:cNvSpPr txBox="1"/>
          <p:nvPr/>
        </p:nvSpPr>
        <p:spPr>
          <a:xfrm>
            <a:off x="7351060" y="2779060"/>
            <a:ext cx="1792940" cy="3231654"/>
          </a:xfrm>
          <a:prstGeom prst="rect">
            <a:avLst/>
          </a:prstGeom>
          <a:noFill/>
        </p:spPr>
        <p:txBody>
          <a:bodyPr wrap="square" rtlCol="0">
            <a:spAutoFit/>
          </a:bodyPr>
          <a:lstStyle/>
          <a:p>
            <a:pPr algn="ctr"/>
            <a:r>
              <a:rPr lang="es-ES" dirty="0"/>
              <a:t>S. ANTONIO</a:t>
            </a:r>
          </a:p>
          <a:p>
            <a:pPr algn="ctr"/>
            <a:r>
              <a:rPr lang="es-ES" sz="2000" dirty="0" err="1"/>
              <a:t>Padua.Lisboa</a:t>
            </a:r>
            <a:endParaRPr lang="es-ES" sz="2000" dirty="0"/>
          </a:p>
          <a:p>
            <a:pPr algn="ctr"/>
            <a:r>
              <a:rPr lang="es-ES" sz="2000" dirty="0"/>
              <a:t>1195-1231</a:t>
            </a:r>
          </a:p>
          <a:p>
            <a:pPr algn="ctr"/>
            <a:r>
              <a:rPr lang="es-ES" sz="2000" dirty="0"/>
              <a:t>Titular del</a:t>
            </a:r>
          </a:p>
          <a:p>
            <a:pPr algn="ctr"/>
            <a:r>
              <a:rPr lang="es-ES" sz="2000" dirty="0"/>
              <a:t>Convento</a:t>
            </a:r>
          </a:p>
          <a:p>
            <a:pPr algn="ctr"/>
            <a:endParaRPr lang="es-ES" sz="2000" dirty="0"/>
          </a:p>
          <a:p>
            <a:pPr algn="ctr"/>
            <a:r>
              <a:rPr lang="es-ES" sz="2000" dirty="0"/>
              <a:t>FUNDACIÓN</a:t>
            </a:r>
          </a:p>
          <a:p>
            <a:pPr algn="ctr"/>
            <a:r>
              <a:rPr lang="es-ES" sz="2000" dirty="0"/>
              <a:t>DE LOS</a:t>
            </a:r>
          </a:p>
          <a:p>
            <a:pPr algn="ctr"/>
            <a:r>
              <a:rPr lang="es-ES" sz="2000" dirty="0"/>
              <a:t>RECOLETOS</a:t>
            </a:r>
          </a:p>
          <a:p>
            <a:pPr algn="ctr"/>
            <a:r>
              <a:rPr lang="es-ES" sz="2000" dirty="0"/>
              <a:t>1580</a:t>
            </a:r>
          </a:p>
        </p:txBody>
      </p:sp>
    </p:spTree>
    <p:extLst>
      <p:ext uri="{BB962C8B-B14F-4D97-AF65-F5344CB8AC3E}">
        <p14:creationId xmlns:p14="http://schemas.microsoft.com/office/powerpoint/2010/main" val="388318920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6D7D03B-73C8-DF27-AA38-8C994D455FF2}"/>
              </a:ext>
            </a:extLst>
          </p:cNvPr>
          <p:cNvSpPr txBox="1"/>
          <p:nvPr/>
        </p:nvSpPr>
        <p:spPr>
          <a:xfrm>
            <a:off x="469901" y="0"/>
            <a:ext cx="6883399" cy="6370975"/>
          </a:xfrm>
          <a:prstGeom prst="rect">
            <a:avLst/>
          </a:prstGeom>
          <a:noFill/>
        </p:spPr>
        <p:txBody>
          <a:bodyPr wrap="square">
            <a:spAutoFit/>
          </a:bodyPr>
          <a:lstStyle/>
          <a:p>
            <a:pPr algn="ctr"/>
            <a:r>
              <a:rPr lang="es-ES" b="1" dirty="0">
                <a:solidFill>
                  <a:srgbClr val="C00000"/>
                </a:solidFill>
                <a:effectLst/>
                <a:latin typeface="Tw Cen MT" panose="020B0602020104020603" pitchFamily="34" charset="77"/>
                <a:ea typeface="Times New Roman" panose="02020603050405020304" pitchFamily="18" charset="0"/>
              </a:rPr>
              <a:t>MÍNIMOS: CONVENTO DE LA VICTORIA</a:t>
            </a:r>
            <a:r>
              <a:rPr lang="es-ES" b="1" dirty="0">
                <a:solidFill>
                  <a:srgbClr val="C00000"/>
                </a:solidFill>
                <a:latin typeface="Tw Cen MT" panose="020B0602020104020603" pitchFamily="34" charset="77"/>
                <a:ea typeface="Times New Roman" panose="02020603050405020304" pitchFamily="18" charset="0"/>
                <a:sym typeface="Wingdings" pitchFamily="2" charset="2"/>
              </a:rPr>
              <a:t>.</a:t>
            </a:r>
          </a:p>
          <a:p>
            <a:pPr algn="ctr"/>
            <a:r>
              <a:rPr lang="es-ES" dirty="0">
                <a:latin typeface="Tw Cen MT" panose="020B0602020104020603" pitchFamily="34" charset="77"/>
                <a:ea typeface="Times New Roman" panose="02020603050405020304" pitchFamily="18" charset="0"/>
                <a:sym typeface="Wingdings" pitchFamily="2" charset="2"/>
              </a:rPr>
              <a:t>(Comienzo de la calle Obispo Cobos)</a:t>
            </a:r>
            <a:endParaRPr lang="es-ES" dirty="0">
              <a:effectLst/>
              <a:latin typeface="Tw Cen MT" panose="020B0602020104020603" pitchFamily="34" charset="77"/>
              <a:ea typeface="Times New Roman" panose="02020603050405020304" pitchFamily="18" charset="0"/>
            </a:endParaRPr>
          </a:p>
          <a:p>
            <a:pPr algn="ctr"/>
            <a:r>
              <a:rPr lang="es-ES" dirty="0">
                <a:solidFill>
                  <a:srgbClr val="000000"/>
                </a:solidFill>
                <a:effectLst/>
                <a:latin typeface="Tw Cen MT" panose="020B0602020104020603" pitchFamily="34" charset="77"/>
                <a:ea typeface="Times New Roman" panose="02020603050405020304" pitchFamily="18" charset="0"/>
              </a:rPr>
              <a:t>1557.- Se encomendó el convento a la orden de los Mínimos de San Francisco de Paula. </a:t>
            </a:r>
          </a:p>
          <a:p>
            <a:pPr algn="ctr"/>
            <a:r>
              <a:rPr lang="es-ES" dirty="0">
                <a:solidFill>
                  <a:srgbClr val="000000"/>
                </a:solidFill>
                <a:effectLst/>
                <a:latin typeface="Tw Cen MT" panose="020B0602020104020603" pitchFamily="34" charset="77"/>
                <a:ea typeface="Times New Roman" panose="02020603050405020304" pitchFamily="18" charset="0"/>
              </a:rPr>
              <a:t>Fundado  por el IV Conde de Santisteban del Puerto, </a:t>
            </a:r>
            <a:r>
              <a:rPr lang="es-ES" b="1" dirty="0">
                <a:solidFill>
                  <a:srgbClr val="000000"/>
                </a:solidFill>
                <a:effectLst/>
                <a:latin typeface="Tw Cen MT" panose="020B0602020104020603" pitchFamily="34" charset="77"/>
                <a:ea typeface="Times New Roman" panose="02020603050405020304" pitchFamily="18" charset="0"/>
              </a:rPr>
              <a:t>Rodrigo de Benavides y Mexía</a:t>
            </a:r>
            <a:r>
              <a:rPr lang="es-ES" dirty="0">
                <a:solidFill>
                  <a:srgbClr val="000000"/>
                </a:solidFill>
                <a:effectLst/>
                <a:latin typeface="Tw Cen MT" panose="020B0602020104020603" pitchFamily="34" charset="77"/>
                <a:ea typeface="Times New Roman" panose="02020603050405020304" pitchFamily="18" charset="0"/>
              </a:rPr>
              <a:t>, camarero mayor </a:t>
            </a:r>
            <a:r>
              <a:rPr lang="es-ES" dirty="0">
                <a:solidFill>
                  <a:srgbClr val="000000"/>
                </a:solidFill>
                <a:latin typeface="Tw Cen MT" panose="020B0602020104020603" pitchFamily="34" charset="77"/>
                <a:ea typeface="Times New Roman" panose="02020603050405020304" pitchFamily="18" charset="0"/>
              </a:rPr>
              <a:t>de</a:t>
            </a:r>
            <a:r>
              <a:rPr lang="es-ES" dirty="0">
                <a:solidFill>
                  <a:srgbClr val="000000"/>
                </a:solidFill>
                <a:effectLst/>
                <a:latin typeface="Tw Cen MT" panose="020B0602020104020603" pitchFamily="34" charset="77"/>
                <a:ea typeface="Times New Roman" panose="02020603050405020304" pitchFamily="18" charset="0"/>
              </a:rPr>
              <a:t> D. Juan de Austria en Lepanto </a:t>
            </a:r>
          </a:p>
          <a:p>
            <a:pPr algn="ctr"/>
            <a:r>
              <a:rPr lang="es-ES" dirty="0">
                <a:solidFill>
                  <a:srgbClr val="000000"/>
                </a:solidFill>
                <a:effectLst/>
                <a:latin typeface="Tw Cen MT" panose="020B0602020104020603" pitchFamily="34" charset="77"/>
                <a:ea typeface="Times New Roman" panose="02020603050405020304" pitchFamily="18" charset="0"/>
              </a:rPr>
              <a:t>y gentil hombre del Rey D. Felipe II. </a:t>
            </a:r>
          </a:p>
          <a:p>
            <a:pPr algn="ctr"/>
            <a:r>
              <a:rPr lang="es-ES" dirty="0">
                <a:solidFill>
                  <a:srgbClr val="000000"/>
                </a:solidFill>
                <a:effectLst/>
                <a:latin typeface="Tw Cen MT" panose="020B0602020104020603" pitchFamily="34" charset="77"/>
                <a:ea typeface="Times New Roman" panose="02020603050405020304" pitchFamily="18" charset="0"/>
              </a:rPr>
              <a:t>En el patio central aún se pueden observar las armas de las casas de los Benavides, Sandoval, Rojas </a:t>
            </a:r>
          </a:p>
          <a:p>
            <a:pPr algn="ctr"/>
            <a:r>
              <a:rPr lang="es-ES" dirty="0">
                <a:solidFill>
                  <a:srgbClr val="000000"/>
                </a:solidFill>
                <a:effectLst/>
                <a:latin typeface="Tw Cen MT" panose="020B0602020104020603" pitchFamily="34" charset="77"/>
                <a:ea typeface="Times New Roman" panose="02020603050405020304" pitchFamily="18" charset="0"/>
              </a:rPr>
              <a:t>y Cuevas enlazadas con aquella.</a:t>
            </a:r>
            <a:endParaRPr lang="es-ES" dirty="0">
              <a:effectLst/>
              <a:latin typeface="Tw Cen MT" panose="020B0602020104020603" pitchFamily="34" charset="77"/>
              <a:ea typeface="Times New Roman" panose="02020603050405020304" pitchFamily="18" charset="0"/>
            </a:endParaRPr>
          </a:p>
          <a:p>
            <a:pPr algn="ctr"/>
            <a:r>
              <a:rPr lang="es-ES" dirty="0">
                <a:solidFill>
                  <a:srgbClr val="202020"/>
                </a:solidFill>
                <a:effectLst/>
                <a:latin typeface="Tw Cen MT" panose="020B0602020104020603" pitchFamily="34" charset="77"/>
                <a:ea typeface="Times New Roman" panose="02020603050405020304" pitchFamily="18" charset="0"/>
              </a:rPr>
              <a:t>Los religiosos tomaron posesión del Convento de Nuestra Señora de la Victoria el 2 de febrero de 1557, probablemente sin licencia episcopal, </a:t>
            </a:r>
          </a:p>
          <a:p>
            <a:pPr algn="ctr"/>
            <a:r>
              <a:rPr lang="es-ES" dirty="0">
                <a:solidFill>
                  <a:srgbClr val="202020"/>
                </a:solidFill>
                <a:effectLst/>
                <a:latin typeface="Tw Cen MT" panose="020B0602020104020603" pitchFamily="34" charset="77"/>
                <a:ea typeface="Times New Roman" panose="02020603050405020304" pitchFamily="18" charset="0"/>
              </a:rPr>
              <a:t>por lo que hay una orden de desalojo del convento, aunque con la intervención del Concejo de Úbeda, </a:t>
            </a:r>
          </a:p>
          <a:p>
            <a:pPr algn="ctr"/>
            <a:r>
              <a:rPr lang="es-ES" dirty="0">
                <a:solidFill>
                  <a:srgbClr val="202020"/>
                </a:solidFill>
                <a:effectLst/>
                <a:latin typeface="Tw Cen MT" panose="020B0602020104020603" pitchFamily="34" charset="77"/>
                <a:ea typeface="Times New Roman" panose="02020603050405020304" pitchFamily="18" charset="0"/>
              </a:rPr>
              <a:t>se mantuvieron en el mismo.</a:t>
            </a:r>
            <a:endParaRPr lang="es-ES" dirty="0">
              <a:effectLst/>
              <a:latin typeface="Tw Cen MT" panose="020B0602020104020603" pitchFamily="34" charset="77"/>
              <a:ea typeface="Times New Roman" panose="02020603050405020304" pitchFamily="18" charset="0"/>
            </a:endParaRPr>
          </a:p>
        </p:txBody>
      </p:sp>
      <p:pic>
        <p:nvPicPr>
          <p:cNvPr id="5" name="Imagen 4">
            <a:extLst>
              <a:ext uri="{FF2B5EF4-FFF2-40B4-BE49-F238E27FC236}">
                <a16:creationId xmlns:a16="http://schemas.microsoft.com/office/drawing/2014/main" id="{01C9E74C-5E32-D998-64E2-B0B171EA899B}"/>
              </a:ext>
            </a:extLst>
          </p:cNvPr>
          <p:cNvPicPr>
            <a:picLocks noChangeAspect="1"/>
          </p:cNvPicPr>
          <p:nvPr/>
        </p:nvPicPr>
        <p:blipFill>
          <a:blip r:embed="rId2"/>
          <a:stretch>
            <a:fillRect/>
          </a:stretch>
        </p:blipFill>
        <p:spPr>
          <a:xfrm>
            <a:off x="7558933" y="247650"/>
            <a:ext cx="1468336" cy="1568450"/>
          </a:xfrm>
          <a:prstGeom prst="rect">
            <a:avLst/>
          </a:prstGeom>
        </p:spPr>
      </p:pic>
      <p:sp>
        <p:nvSpPr>
          <p:cNvPr id="6" name="CuadroTexto 5">
            <a:extLst>
              <a:ext uri="{FF2B5EF4-FFF2-40B4-BE49-F238E27FC236}">
                <a16:creationId xmlns:a16="http://schemas.microsoft.com/office/drawing/2014/main" id="{4A94126F-C0A2-434B-495B-673256E2F490}"/>
              </a:ext>
            </a:extLst>
          </p:cNvPr>
          <p:cNvSpPr txBox="1"/>
          <p:nvPr/>
        </p:nvSpPr>
        <p:spPr>
          <a:xfrm>
            <a:off x="7353300" y="2212258"/>
            <a:ext cx="1967681" cy="2000548"/>
          </a:xfrm>
          <a:prstGeom prst="rect">
            <a:avLst/>
          </a:prstGeom>
          <a:noFill/>
        </p:spPr>
        <p:txBody>
          <a:bodyPr wrap="square" rtlCol="0">
            <a:spAutoFit/>
          </a:bodyPr>
          <a:lstStyle/>
          <a:p>
            <a:pPr algn="ctr"/>
            <a:r>
              <a:rPr lang="es-ES" dirty="0">
                <a:solidFill>
                  <a:srgbClr val="C00000"/>
                </a:solidFill>
              </a:rPr>
              <a:t>S. Francisco</a:t>
            </a:r>
          </a:p>
          <a:p>
            <a:pPr algn="ctr"/>
            <a:r>
              <a:rPr lang="es-ES" sz="2000" dirty="0">
                <a:solidFill>
                  <a:srgbClr val="C00000"/>
                </a:solidFill>
              </a:rPr>
              <a:t>   de</a:t>
            </a:r>
          </a:p>
          <a:p>
            <a:pPr algn="ctr"/>
            <a:r>
              <a:rPr lang="es-ES" sz="2000" dirty="0" err="1">
                <a:solidFill>
                  <a:srgbClr val="C00000"/>
                </a:solidFill>
              </a:rPr>
              <a:t>Paula,Nápoles</a:t>
            </a:r>
            <a:endParaRPr lang="es-ES" sz="2000" dirty="0">
              <a:solidFill>
                <a:srgbClr val="C00000"/>
              </a:solidFill>
            </a:endParaRPr>
          </a:p>
          <a:p>
            <a:pPr algn="ctr"/>
            <a:r>
              <a:rPr lang="es-ES" sz="2000" dirty="0">
                <a:solidFill>
                  <a:srgbClr val="C00000"/>
                </a:solidFill>
              </a:rPr>
              <a:t>1416-1507</a:t>
            </a:r>
          </a:p>
          <a:p>
            <a:pPr algn="ctr"/>
            <a:r>
              <a:rPr lang="es-ES" sz="2000" dirty="0">
                <a:solidFill>
                  <a:srgbClr val="C00000"/>
                </a:solidFill>
              </a:rPr>
              <a:t>Fundador </a:t>
            </a:r>
          </a:p>
          <a:p>
            <a:pPr algn="ctr"/>
            <a:r>
              <a:rPr lang="es-ES" sz="2000" dirty="0">
                <a:solidFill>
                  <a:srgbClr val="C00000"/>
                </a:solidFill>
              </a:rPr>
              <a:t>Mínimos</a:t>
            </a:r>
          </a:p>
        </p:txBody>
      </p:sp>
      <p:pic>
        <p:nvPicPr>
          <p:cNvPr id="2" name="Imagen 1">
            <a:extLst>
              <a:ext uri="{FF2B5EF4-FFF2-40B4-BE49-F238E27FC236}">
                <a16:creationId xmlns:a16="http://schemas.microsoft.com/office/drawing/2014/main" id="{E239E6DE-B2BE-2E92-1F23-35718F3D9CC8}"/>
              </a:ext>
            </a:extLst>
          </p:cNvPr>
          <p:cNvPicPr>
            <a:picLocks noChangeAspect="1"/>
          </p:cNvPicPr>
          <p:nvPr/>
        </p:nvPicPr>
        <p:blipFill>
          <a:blip r:embed="rId3"/>
          <a:stretch>
            <a:fillRect/>
          </a:stretch>
        </p:blipFill>
        <p:spPr>
          <a:xfrm>
            <a:off x="7478409" y="4212806"/>
            <a:ext cx="1548860" cy="2212258"/>
          </a:xfrm>
          <a:prstGeom prst="rect">
            <a:avLst/>
          </a:prstGeom>
        </p:spPr>
      </p:pic>
    </p:spTree>
    <p:extLst>
      <p:ext uri="{BB962C8B-B14F-4D97-AF65-F5344CB8AC3E}">
        <p14:creationId xmlns:p14="http://schemas.microsoft.com/office/powerpoint/2010/main" val="314833377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94177A7-4982-CBE1-FE8C-4BAB68754D14}"/>
              </a:ext>
            </a:extLst>
          </p:cNvPr>
          <p:cNvSpPr txBox="1"/>
          <p:nvPr/>
        </p:nvSpPr>
        <p:spPr>
          <a:xfrm>
            <a:off x="381000" y="0"/>
            <a:ext cx="6667500" cy="6370975"/>
          </a:xfrm>
          <a:prstGeom prst="rect">
            <a:avLst/>
          </a:prstGeom>
          <a:noFill/>
        </p:spPr>
        <p:txBody>
          <a:bodyPr wrap="square">
            <a:spAutoFit/>
          </a:bodyPr>
          <a:lstStyle/>
          <a:p>
            <a:pPr algn="ctr"/>
            <a:r>
              <a:rPr lang="es-ES" dirty="0">
                <a:solidFill>
                  <a:srgbClr val="202020"/>
                </a:solidFill>
                <a:effectLst/>
                <a:latin typeface="Tw Cen MT" panose="020B0602020104020603" pitchFamily="34" charset="77"/>
                <a:ea typeface="Times New Roman" panose="02020603050405020304" pitchFamily="18" charset="0"/>
              </a:rPr>
              <a:t>Llegó este convento a poseer muchas riquezas artísticas sobre todo en imágenes de devoción.</a:t>
            </a:r>
            <a:endParaRPr lang="es-ES" dirty="0">
              <a:effectLst/>
              <a:latin typeface="Tw Cen MT" panose="020B0602020104020603" pitchFamily="34" charset="77"/>
              <a:ea typeface="Times New Roman" panose="02020603050405020304" pitchFamily="18" charset="0"/>
            </a:endParaRPr>
          </a:p>
          <a:p>
            <a:pPr algn="ctr"/>
            <a:r>
              <a:rPr lang="es-ES" dirty="0">
                <a:solidFill>
                  <a:srgbClr val="202020"/>
                </a:solidFill>
                <a:latin typeface="Tw Cen MT" panose="020B0602020104020603" pitchFamily="34" charset="77"/>
                <a:ea typeface="Times New Roman" panose="02020603050405020304" pitchFamily="18" charset="0"/>
              </a:rPr>
              <a:t>* M</a:t>
            </a:r>
            <a:r>
              <a:rPr lang="es-ES" dirty="0">
                <a:effectLst/>
                <a:latin typeface="Tw Cen MT" panose="020B0602020104020603" pitchFamily="34" charset="77"/>
                <a:ea typeface="Times New Roman" panose="02020603050405020304" pitchFamily="18" charset="0"/>
              </a:rPr>
              <a:t>anda testamentaria de Catalina Díaz, mujer </a:t>
            </a:r>
          </a:p>
          <a:p>
            <a:pPr algn="ctr"/>
            <a:r>
              <a:rPr lang="es-ES" dirty="0">
                <a:effectLst/>
                <a:latin typeface="Tw Cen MT" panose="020B0602020104020603" pitchFamily="34" charset="77"/>
                <a:ea typeface="Times New Roman" panose="02020603050405020304" pitchFamily="18" charset="0"/>
              </a:rPr>
              <a:t>de Bartolomé García, en año 1677: </a:t>
            </a:r>
          </a:p>
          <a:p>
            <a:pPr algn="ctr"/>
            <a:r>
              <a:rPr lang="es-ES" dirty="0">
                <a:effectLst/>
                <a:latin typeface="Tw Cen MT" panose="020B0602020104020603" pitchFamily="34" charset="77"/>
                <a:ea typeface="Times New Roman" panose="02020603050405020304" pitchFamily="18" charset="0"/>
              </a:rPr>
              <a:t>«Y </a:t>
            </a:r>
            <a:r>
              <a:rPr lang="es-ES" dirty="0" err="1">
                <a:effectLst/>
                <a:latin typeface="Tw Cen MT" panose="020B0602020104020603" pitchFamily="34" charset="77"/>
                <a:ea typeface="Times New Roman" panose="02020603050405020304" pitchFamily="18" charset="0"/>
              </a:rPr>
              <a:t>acaeçido</a:t>
            </a:r>
            <a:r>
              <a:rPr lang="es-ES" dirty="0">
                <a:effectLst/>
                <a:latin typeface="Tw Cen MT" panose="020B0602020104020603" pitchFamily="34" charset="77"/>
                <a:ea typeface="Times New Roman" panose="02020603050405020304" pitchFamily="18" charset="0"/>
              </a:rPr>
              <a:t> mi fin y muerte, mando que </a:t>
            </a:r>
          </a:p>
          <a:p>
            <a:pPr algn="ctr"/>
            <a:r>
              <a:rPr lang="es-ES" dirty="0">
                <a:effectLst/>
                <a:latin typeface="Tw Cen MT" panose="020B0602020104020603" pitchFamily="34" charset="77"/>
                <a:ea typeface="Times New Roman" panose="02020603050405020304" pitchFamily="18" charset="0"/>
              </a:rPr>
              <a:t>mi cuerpo sea sepultado en el convento de Nuestra Señora de la Victoria de esta ciudad, en la capilla de Ánimas, a quien me encomiendo, y acompañen mi entierro la cruz de la Iglesia Parroquial del Señor san Isidro, de donde soy </a:t>
            </a:r>
            <a:r>
              <a:rPr lang="es-ES" dirty="0" err="1">
                <a:effectLst/>
                <a:latin typeface="Tw Cen MT" panose="020B0602020104020603" pitchFamily="34" charset="77"/>
                <a:ea typeface="Times New Roman" panose="02020603050405020304" pitchFamily="18" charset="0"/>
              </a:rPr>
              <a:t>parrochiana</a:t>
            </a:r>
            <a:r>
              <a:rPr lang="es-ES" dirty="0">
                <a:effectLst/>
                <a:latin typeface="Tw Cen MT" panose="020B0602020104020603" pitchFamily="34" charset="77"/>
                <a:ea typeface="Times New Roman" panose="02020603050405020304" pitchFamily="18" charset="0"/>
              </a:rPr>
              <a:t>, </a:t>
            </a:r>
            <a:r>
              <a:rPr lang="es-ES" dirty="0" err="1">
                <a:effectLst/>
                <a:latin typeface="Tw Cen MT" panose="020B0602020104020603" pitchFamily="34" charset="77"/>
                <a:ea typeface="Times New Roman" panose="02020603050405020304" pitchFamily="18" charset="0"/>
              </a:rPr>
              <a:t>doze</a:t>
            </a:r>
            <a:r>
              <a:rPr lang="es-ES" dirty="0">
                <a:effectLst/>
                <a:latin typeface="Tw Cen MT" panose="020B0602020104020603" pitchFamily="34" charset="77"/>
                <a:ea typeface="Times New Roman" panose="02020603050405020304" pitchFamily="18" charset="0"/>
              </a:rPr>
              <a:t> clérigos y la capa. Por los cuales me sea dicho oficio de misa y vigilia y dé de ofrenda seis reales. </a:t>
            </a:r>
          </a:p>
          <a:p>
            <a:pPr algn="ctr"/>
            <a:r>
              <a:rPr lang="es-ES" dirty="0">
                <a:effectLst/>
                <a:latin typeface="Tw Cen MT" panose="020B0602020104020603" pitchFamily="34" charset="77"/>
                <a:ea typeface="Times New Roman" panose="02020603050405020304" pitchFamily="18" charset="0"/>
              </a:rPr>
              <a:t>Asimismo, mando se convide una capilla de música de las de esta ciudad, que asista a mi entierro y los “</a:t>
            </a:r>
            <a:r>
              <a:rPr lang="es-ES" dirty="0" err="1">
                <a:effectLst/>
                <a:latin typeface="Tw Cen MT" panose="020B0602020104020603" pitchFamily="34" charset="77"/>
                <a:ea typeface="Times New Roman" panose="02020603050405020304" pitchFamily="18" charset="0"/>
              </a:rPr>
              <a:t>onrados</a:t>
            </a:r>
            <a:r>
              <a:rPr lang="es-ES" dirty="0">
                <a:effectLst/>
                <a:latin typeface="Tw Cen MT" panose="020B0602020104020603" pitchFamily="34" charset="77"/>
                <a:ea typeface="Times New Roman" panose="02020603050405020304" pitchFamily="18" charset="0"/>
              </a:rPr>
              <a:t> </a:t>
            </a:r>
            <a:r>
              <a:rPr lang="es-ES" dirty="0" err="1">
                <a:effectLst/>
                <a:latin typeface="Tw Cen MT" panose="020B0602020104020603" pitchFamily="34" charset="77"/>
                <a:ea typeface="Times New Roman" panose="02020603050405020304" pitchFamily="18" charset="0"/>
              </a:rPr>
              <a:t>viexos</a:t>
            </a:r>
            <a:r>
              <a:rPr lang="es-ES" dirty="0">
                <a:effectLst/>
                <a:latin typeface="Tw Cen MT" panose="020B0602020104020603" pitchFamily="34" charset="77"/>
                <a:ea typeface="Times New Roman" panose="02020603050405020304" pitchFamily="18" charset="0"/>
              </a:rPr>
              <a:t> del Salvador” para llevar la cera; </a:t>
            </a:r>
          </a:p>
          <a:p>
            <a:pPr algn="ctr"/>
            <a:r>
              <a:rPr lang="es-ES" dirty="0">
                <a:effectLst/>
                <a:latin typeface="Tw Cen MT" panose="020B0602020104020603" pitchFamily="34" charset="77"/>
                <a:ea typeface="Times New Roman" panose="02020603050405020304" pitchFamily="18" charset="0"/>
              </a:rPr>
              <a:t>y mi cuerpo sea sepultado </a:t>
            </a:r>
            <a:r>
              <a:rPr lang="es-ES" dirty="0">
                <a:latin typeface="Tw Cen MT" panose="020B0602020104020603" pitchFamily="34" charset="77"/>
                <a:ea typeface="Times New Roman" panose="02020603050405020304" pitchFamily="18" charset="0"/>
              </a:rPr>
              <a:t>con el</a:t>
            </a:r>
            <a:r>
              <a:rPr lang="es-ES" dirty="0">
                <a:effectLst/>
                <a:latin typeface="Tw Cen MT" panose="020B0602020104020603" pitchFamily="34" charset="77"/>
                <a:ea typeface="Times New Roman" panose="02020603050405020304" pitchFamily="18" charset="0"/>
              </a:rPr>
              <a:t> hábito de mi Padre San Francisco y caja de madera.</a:t>
            </a:r>
          </a:p>
        </p:txBody>
      </p:sp>
      <p:pic>
        <p:nvPicPr>
          <p:cNvPr id="2" name="Imagen 1">
            <a:extLst>
              <a:ext uri="{FF2B5EF4-FFF2-40B4-BE49-F238E27FC236}">
                <a16:creationId xmlns:a16="http://schemas.microsoft.com/office/drawing/2014/main" id="{94AC80E8-5EDB-62C6-6B8E-289D42D45D2B}"/>
              </a:ext>
            </a:extLst>
          </p:cNvPr>
          <p:cNvPicPr>
            <a:picLocks noChangeAspect="1"/>
          </p:cNvPicPr>
          <p:nvPr/>
        </p:nvPicPr>
        <p:blipFill>
          <a:blip r:embed="rId2"/>
          <a:stretch>
            <a:fillRect/>
          </a:stretch>
        </p:blipFill>
        <p:spPr>
          <a:xfrm>
            <a:off x="7267424" y="216872"/>
            <a:ext cx="1681843" cy="2648903"/>
          </a:xfrm>
          <a:prstGeom prst="rect">
            <a:avLst/>
          </a:prstGeom>
        </p:spPr>
      </p:pic>
      <p:pic>
        <p:nvPicPr>
          <p:cNvPr id="6" name="Imagen 5">
            <a:extLst>
              <a:ext uri="{FF2B5EF4-FFF2-40B4-BE49-F238E27FC236}">
                <a16:creationId xmlns:a16="http://schemas.microsoft.com/office/drawing/2014/main" id="{05E6D790-0E48-A814-B8CE-EE7F9EA9DFAE}"/>
              </a:ext>
            </a:extLst>
          </p:cNvPr>
          <p:cNvPicPr>
            <a:picLocks noChangeAspect="1"/>
          </p:cNvPicPr>
          <p:nvPr/>
        </p:nvPicPr>
        <p:blipFill rotWithShape="1">
          <a:blip r:embed="rId3"/>
          <a:srcRect r="29450"/>
          <a:stretch/>
        </p:blipFill>
        <p:spPr>
          <a:xfrm>
            <a:off x="7162235" y="4394200"/>
            <a:ext cx="1757071" cy="1595120"/>
          </a:xfrm>
          <a:prstGeom prst="rect">
            <a:avLst/>
          </a:prstGeom>
        </p:spPr>
      </p:pic>
    </p:spTree>
    <p:extLst>
      <p:ext uri="{BB962C8B-B14F-4D97-AF65-F5344CB8AC3E}">
        <p14:creationId xmlns:p14="http://schemas.microsoft.com/office/powerpoint/2010/main" val="6875112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E7D0AEA-CBB2-2D80-15A9-5040829CEFD2}"/>
              </a:ext>
            </a:extLst>
          </p:cNvPr>
          <p:cNvSpPr txBox="1"/>
          <p:nvPr/>
        </p:nvSpPr>
        <p:spPr>
          <a:xfrm>
            <a:off x="362527" y="0"/>
            <a:ext cx="7061855" cy="6986528"/>
          </a:xfrm>
          <a:prstGeom prst="rect">
            <a:avLst/>
          </a:prstGeom>
          <a:noFill/>
        </p:spPr>
        <p:txBody>
          <a:bodyPr wrap="square">
            <a:spAutoFit/>
          </a:bodyPr>
          <a:lstStyle/>
          <a:p>
            <a:pPr algn="ctr"/>
            <a:r>
              <a:rPr lang="es-ES" b="1" dirty="0">
                <a:solidFill>
                  <a:srgbClr val="C00000"/>
                </a:solidFill>
                <a:latin typeface="Tw Cen MT" panose="020B0602020104020603" pitchFamily="34" charset="77"/>
                <a:ea typeface="Times New Roman" panose="02020603050405020304" pitchFamily="18" charset="0"/>
              </a:rPr>
              <a:t>PP. </a:t>
            </a:r>
            <a:r>
              <a:rPr lang="es-ES" b="1" dirty="0">
                <a:solidFill>
                  <a:srgbClr val="C00000"/>
                </a:solidFill>
                <a:effectLst/>
                <a:latin typeface="Tw Cen MT" panose="020B0602020104020603" pitchFamily="34" charset="77"/>
                <a:ea typeface="Times New Roman" panose="02020603050405020304" pitchFamily="18" charset="0"/>
              </a:rPr>
              <a:t>JESUITAS</a:t>
            </a:r>
          </a:p>
          <a:p>
            <a:r>
              <a:rPr lang="es-ES" u="sng" dirty="0">
                <a:effectLst/>
                <a:latin typeface="Tw Cen MT" panose="020B0602020104020603" pitchFamily="34" charset="77"/>
                <a:ea typeface="Times New Roman" panose="02020603050405020304" pitchFamily="18" charset="0"/>
              </a:rPr>
              <a:t>1582</a:t>
            </a:r>
            <a:r>
              <a:rPr lang="es-ES" dirty="0">
                <a:latin typeface="Tw Cen MT" panose="020B0602020104020603" pitchFamily="34" charset="77"/>
                <a:ea typeface="Times New Roman" panose="02020603050405020304" pitchFamily="18" charset="0"/>
              </a:rPr>
              <a:t>.</a:t>
            </a:r>
            <a:r>
              <a:rPr lang="es-ES" dirty="0">
                <a:effectLst/>
                <a:latin typeface="Tw Cen MT" panose="020B0602020104020603" pitchFamily="34" charset="77"/>
                <a:ea typeface="Times New Roman" panose="02020603050405020304" pitchFamily="18" charset="0"/>
              </a:rPr>
              <a:t> Los cofrades de santa Catalina ceden la ermita junto a la muralla, y en las inmediaciones del Real  </a:t>
            </a:r>
          </a:p>
          <a:p>
            <a:r>
              <a:rPr lang="es-ES" dirty="0">
                <a:effectLst/>
                <a:latin typeface="Tw Cen MT" panose="020B0602020104020603" pitchFamily="34" charset="77"/>
                <a:ea typeface="Times New Roman" panose="02020603050405020304" pitchFamily="18" charset="0"/>
              </a:rPr>
              <a:t>a los </a:t>
            </a:r>
            <a:r>
              <a:rPr lang="es-ES" dirty="0">
                <a:latin typeface="Tw Cen MT" panose="020B0602020104020603" pitchFamily="34" charset="77"/>
                <a:ea typeface="Times New Roman" panose="02020603050405020304" pitchFamily="18" charset="0"/>
              </a:rPr>
              <a:t>PP. de la</a:t>
            </a:r>
            <a:r>
              <a:rPr lang="es-ES" dirty="0">
                <a:effectLst/>
                <a:latin typeface="Tw Cen MT" panose="020B0602020104020603" pitchFamily="34" charset="77"/>
                <a:ea typeface="Times New Roman" panose="02020603050405020304" pitchFamily="18" charset="0"/>
              </a:rPr>
              <a:t> Compañía de Jesús, conocidos y admirados en la ciudad por sus “misiones populares”.</a:t>
            </a:r>
          </a:p>
          <a:p>
            <a:r>
              <a:rPr lang="es-ES" u="sng" dirty="0">
                <a:effectLst/>
                <a:latin typeface="Tw Cen MT" panose="020B0602020104020603" pitchFamily="34" charset="77"/>
                <a:ea typeface="Times New Roman" panose="02020603050405020304" pitchFamily="18" charset="0"/>
              </a:rPr>
              <a:t>1590</a:t>
            </a:r>
            <a:r>
              <a:rPr lang="es-ES" dirty="0">
                <a:effectLst/>
                <a:latin typeface="Tw Cen MT" panose="020B0602020104020603" pitchFamily="34" charset="77"/>
                <a:ea typeface="Times New Roman" panose="02020603050405020304" pitchFamily="18" charset="0"/>
              </a:rPr>
              <a:t>, El Obispo de Jaén, don Francisco Sarmiento </a:t>
            </a:r>
          </a:p>
          <a:p>
            <a:r>
              <a:rPr lang="es-ES" dirty="0">
                <a:effectLst/>
                <a:latin typeface="Tw Cen MT" panose="020B0602020104020603" pitchFamily="34" charset="77"/>
                <a:ea typeface="Times New Roman" panose="02020603050405020304" pitchFamily="18" charset="0"/>
              </a:rPr>
              <a:t>de Mendoza, hizo donación de 7000 ducados, </a:t>
            </a:r>
          </a:p>
          <a:p>
            <a:r>
              <a:rPr lang="es-ES" dirty="0">
                <a:effectLst/>
                <a:latin typeface="Tw Cen MT" panose="020B0602020104020603" pitchFamily="34" charset="77"/>
                <a:ea typeface="Times New Roman" panose="02020603050405020304" pitchFamily="18" charset="0"/>
              </a:rPr>
              <a:t>para sustento de 35 </a:t>
            </a:r>
            <a:r>
              <a:rPr lang="es-ES" dirty="0" err="1">
                <a:effectLst/>
                <a:latin typeface="Tw Cen MT" panose="020B0602020104020603" pitchFamily="34" charset="77"/>
                <a:ea typeface="Times New Roman" panose="02020603050405020304" pitchFamily="18" charset="0"/>
              </a:rPr>
              <a:t>ó</a:t>
            </a:r>
            <a:r>
              <a:rPr lang="es-ES" dirty="0">
                <a:effectLst/>
                <a:latin typeface="Tw Cen MT" panose="020B0602020104020603" pitchFamily="34" charset="77"/>
                <a:ea typeface="Times New Roman" panose="02020603050405020304" pitchFamily="18" charset="0"/>
              </a:rPr>
              <a:t> 40 religiosos, dedicados </a:t>
            </a:r>
          </a:p>
          <a:p>
            <a:r>
              <a:rPr lang="es-ES" dirty="0">
                <a:effectLst/>
                <a:latin typeface="Tw Cen MT" panose="020B0602020104020603" pitchFamily="34" charset="77"/>
                <a:ea typeface="Times New Roman" panose="02020603050405020304" pitchFamily="18" charset="0"/>
              </a:rPr>
              <a:t>a la Misión y Enseñanza de  </a:t>
            </a:r>
            <a:r>
              <a:rPr lang="es-ES" dirty="0">
                <a:latin typeface="Tw Cen MT" panose="020B0602020104020603" pitchFamily="34" charset="77"/>
                <a:ea typeface="Times New Roman" panose="02020603050405020304" pitchFamily="18" charset="0"/>
              </a:rPr>
              <a:t>Primeras Letras, </a:t>
            </a:r>
          </a:p>
          <a:p>
            <a:r>
              <a:rPr lang="es-ES" dirty="0">
                <a:latin typeface="Tw Cen MT" panose="020B0602020104020603" pitchFamily="34" charset="77"/>
                <a:ea typeface="Times New Roman" panose="02020603050405020304" pitchFamily="18" charset="0"/>
              </a:rPr>
              <a:t>Latinidad </a:t>
            </a:r>
            <a:r>
              <a:rPr lang="es-ES" dirty="0">
                <a:effectLst/>
                <a:latin typeface="Tw Cen MT" panose="020B0602020104020603" pitchFamily="34" charset="77"/>
                <a:ea typeface="Times New Roman" panose="02020603050405020304" pitchFamily="18" charset="0"/>
              </a:rPr>
              <a:t>y Doctrina Cristiana.</a:t>
            </a:r>
          </a:p>
          <a:p>
            <a:r>
              <a:rPr lang="es-ES" u="sng" dirty="0">
                <a:effectLst/>
                <a:latin typeface="Tw Cen MT" panose="020B0602020104020603" pitchFamily="34" charset="77"/>
                <a:ea typeface="Times New Roman" panose="02020603050405020304" pitchFamily="18" charset="0"/>
              </a:rPr>
              <a:t>1618</a:t>
            </a:r>
            <a:r>
              <a:rPr lang="es-ES" dirty="0">
                <a:effectLst/>
                <a:latin typeface="Tw Cen MT" panose="020B0602020104020603" pitchFamily="34" charset="77"/>
                <a:ea typeface="Times New Roman" panose="02020603050405020304" pitchFamily="18" charset="0"/>
              </a:rPr>
              <a:t>, 31 de julio, día de S. Ignacio: </a:t>
            </a:r>
            <a:r>
              <a:rPr lang="es-ES" dirty="0">
                <a:latin typeface="Tw Cen MT" panose="020B0602020104020603" pitchFamily="34" charset="77"/>
                <a:ea typeface="Times New Roman" panose="02020603050405020304" pitchFamily="18" charset="0"/>
              </a:rPr>
              <a:t>S</a:t>
            </a:r>
            <a:r>
              <a:rPr lang="es-ES" dirty="0">
                <a:effectLst/>
                <a:latin typeface="Tw Cen MT" panose="020B0602020104020603" pitchFamily="34" charset="77"/>
                <a:ea typeface="Times New Roman" panose="02020603050405020304" pitchFamily="18" charset="0"/>
              </a:rPr>
              <a:t>e consagra </a:t>
            </a:r>
          </a:p>
          <a:p>
            <a:r>
              <a:rPr lang="es-ES" dirty="0">
                <a:effectLst/>
                <a:latin typeface="Tw Cen MT" panose="020B0602020104020603" pitchFamily="34" charset="77"/>
                <a:ea typeface="Times New Roman" panose="02020603050405020304" pitchFamily="18" charset="0"/>
              </a:rPr>
              <a:t>la nueva capilla en la calle Compañía. </a:t>
            </a:r>
          </a:p>
          <a:p>
            <a:pPr algn="ctr"/>
            <a:r>
              <a:rPr lang="es-ES" dirty="0">
                <a:effectLst/>
                <a:latin typeface="Tw Cen MT" panose="020B0602020104020603" pitchFamily="34" charset="77"/>
                <a:ea typeface="Times New Roman" panose="02020603050405020304" pitchFamily="18" charset="0"/>
              </a:rPr>
              <a:t>Durante dos siglos se dedican a la enseñanza contribuyendo a elevar la cultura </a:t>
            </a:r>
          </a:p>
          <a:p>
            <a:pPr algn="ctr"/>
            <a:r>
              <a:rPr lang="es-ES" dirty="0">
                <a:effectLst/>
                <a:latin typeface="Tw Cen MT" panose="020B0602020104020603" pitchFamily="34" charset="77"/>
                <a:ea typeface="Times New Roman" panose="02020603050405020304" pitchFamily="18" charset="0"/>
              </a:rPr>
              <a:t>y el bienestar humano y espiritual</a:t>
            </a:r>
            <a:r>
              <a:rPr lang="es-ES" dirty="0">
                <a:latin typeface="Tw Cen MT" panose="020B0602020104020603" pitchFamily="34" charset="77"/>
                <a:ea typeface="Times New Roman" panose="02020603050405020304" pitchFamily="18" charset="0"/>
              </a:rPr>
              <a:t>.</a:t>
            </a:r>
          </a:p>
          <a:p>
            <a:pPr algn="ctr"/>
            <a:r>
              <a:rPr lang="es-ES" dirty="0">
                <a:latin typeface="Tw Cen MT" panose="020B0602020104020603" pitchFamily="34" charset="77"/>
                <a:ea typeface="Times New Roman" panose="02020603050405020304" pitchFamily="18" charset="0"/>
              </a:rPr>
              <a:t>En el siglo XVII había</a:t>
            </a:r>
            <a:r>
              <a:rPr lang="es-ES" dirty="0">
                <a:effectLst/>
                <a:latin typeface="Tw Cen MT" panose="020B0602020104020603" pitchFamily="34" charset="77"/>
                <a:ea typeface="Times New Roman" panose="02020603050405020304" pitchFamily="18" charset="0"/>
              </a:rPr>
              <a:t> en Úbeda 20 jesuitas.</a:t>
            </a:r>
          </a:p>
          <a:p>
            <a:pPr algn="ctr"/>
            <a:r>
              <a:rPr lang="es-ES" dirty="0">
                <a:latin typeface="Tw Cen MT" panose="020B0602020104020603" pitchFamily="34" charset="77"/>
                <a:ea typeface="Times New Roman" panose="02020603050405020304" pitchFamily="18" charset="0"/>
              </a:rPr>
              <a:t>U</a:t>
            </a:r>
            <a:r>
              <a:rPr lang="es-ES" dirty="0">
                <a:effectLst/>
                <a:latin typeface="Tw Cen MT" panose="020B0602020104020603" pitchFamily="34" charset="77"/>
                <a:ea typeface="Times New Roman" panose="02020603050405020304" pitchFamily="18" charset="0"/>
              </a:rPr>
              <a:t>betenses jesuitas hubo muchos e insignes, </a:t>
            </a:r>
          </a:p>
          <a:p>
            <a:pPr algn="ctr"/>
            <a:r>
              <a:rPr lang="es-ES" dirty="0">
                <a:latin typeface="Tw Cen MT" panose="020B0602020104020603" pitchFamily="34" charset="77"/>
                <a:ea typeface="Times New Roman" panose="02020603050405020304" pitchFamily="18" charset="0"/>
              </a:rPr>
              <a:t>s</a:t>
            </a:r>
            <a:r>
              <a:rPr lang="es-ES" dirty="0">
                <a:effectLst/>
                <a:latin typeface="Tw Cen MT" panose="020B0602020104020603" pitchFamily="34" charset="77"/>
                <a:ea typeface="Times New Roman" panose="02020603050405020304" pitchFamily="18" charset="0"/>
              </a:rPr>
              <a:t>obresalien</a:t>
            </a:r>
            <a:r>
              <a:rPr lang="es-ES" dirty="0">
                <a:latin typeface="Tw Cen MT" panose="020B0602020104020603" pitchFamily="34" charset="77"/>
                <a:ea typeface="Times New Roman" panose="02020603050405020304" pitchFamily="18" charset="0"/>
              </a:rPr>
              <a:t>do como </a:t>
            </a:r>
            <a:r>
              <a:rPr lang="es-ES" dirty="0">
                <a:effectLst/>
                <a:latin typeface="Tw Cen MT" panose="020B0602020104020603" pitchFamily="34" charset="77"/>
                <a:ea typeface="Times New Roman" panose="02020603050405020304" pitchFamily="18" charset="0"/>
              </a:rPr>
              <a:t>misioneros y en el Japón.</a:t>
            </a:r>
          </a:p>
          <a:p>
            <a:r>
              <a:rPr lang="es-ES" sz="1600" dirty="0">
                <a:effectLst/>
                <a:latin typeface="Tw Cen MT" panose="020B0602020104020603" pitchFamily="34" charset="77"/>
                <a:ea typeface="Times New Roman" panose="02020603050405020304" pitchFamily="18" charset="0"/>
              </a:rPr>
              <a:t> </a:t>
            </a:r>
            <a:endParaRPr lang="es-ES" sz="1600" dirty="0">
              <a:effectLst/>
              <a:highlight>
                <a:srgbClr val="00FFFF"/>
              </a:highlight>
              <a:latin typeface="Tw Cen MT" panose="020B0602020104020603" pitchFamily="34" charset="77"/>
              <a:ea typeface="Times New Roman" panose="02020603050405020304" pitchFamily="18" charset="0"/>
            </a:endParaRPr>
          </a:p>
        </p:txBody>
      </p:sp>
      <p:pic>
        <p:nvPicPr>
          <p:cNvPr id="5" name="Imagen 4">
            <a:extLst>
              <a:ext uri="{FF2B5EF4-FFF2-40B4-BE49-F238E27FC236}">
                <a16:creationId xmlns:a16="http://schemas.microsoft.com/office/drawing/2014/main" id="{F77993B8-BCCF-CC56-E51D-A9F92B8E9C4A}"/>
              </a:ext>
            </a:extLst>
          </p:cNvPr>
          <p:cNvPicPr>
            <a:picLocks noChangeAspect="1"/>
          </p:cNvPicPr>
          <p:nvPr/>
        </p:nvPicPr>
        <p:blipFill>
          <a:blip r:embed="rId2"/>
          <a:stretch>
            <a:fillRect/>
          </a:stretch>
        </p:blipFill>
        <p:spPr>
          <a:xfrm flipH="1">
            <a:off x="7424381" y="498290"/>
            <a:ext cx="1522351" cy="2621428"/>
          </a:xfrm>
          <a:prstGeom prst="rect">
            <a:avLst/>
          </a:prstGeom>
        </p:spPr>
      </p:pic>
      <p:sp>
        <p:nvSpPr>
          <p:cNvPr id="6" name="CuadroTexto 5">
            <a:extLst>
              <a:ext uri="{FF2B5EF4-FFF2-40B4-BE49-F238E27FC236}">
                <a16:creationId xmlns:a16="http://schemas.microsoft.com/office/drawing/2014/main" id="{C61460D1-1649-64E4-54D8-8249F53B05B8}"/>
              </a:ext>
            </a:extLst>
          </p:cNvPr>
          <p:cNvSpPr txBox="1"/>
          <p:nvPr/>
        </p:nvSpPr>
        <p:spPr>
          <a:xfrm>
            <a:off x="7424382" y="3618009"/>
            <a:ext cx="1719618" cy="2000548"/>
          </a:xfrm>
          <a:prstGeom prst="rect">
            <a:avLst/>
          </a:prstGeom>
          <a:noFill/>
        </p:spPr>
        <p:txBody>
          <a:bodyPr wrap="square" rtlCol="0">
            <a:spAutoFit/>
          </a:bodyPr>
          <a:lstStyle/>
          <a:p>
            <a:r>
              <a:rPr lang="es-ES" dirty="0">
                <a:solidFill>
                  <a:srgbClr val="C00000"/>
                </a:solidFill>
              </a:rPr>
              <a:t>S. IGNACIO</a:t>
            </a:r>
          </a:p>
          <a:p>
            <a:pPr algn="ctr"/>
            <a:r>
              <a:rPr lang="es-ES" sz="2000" dirty="0">
                <a:solidFill>
                  <a:srgbClr val="C00000"/>
                </a:solidFill>
              </a:rPr>
              <a:t>*Loyola 1491</a:t>
            </a:r>
          </a:p>
          <a:p>
            <a:pPr algn="ctr"/>
            <a:r>
              <a:rPr lang="es-ES" sz="2000" dirty="0">
                <a:solidFill>
                  <a:srgbClr val="C00000"/>
                </a:solidFill>
              </a:rPr>
              <a:t>+Roma 1556</a:t>
            </a:r>
          </a:p>
          <a:p>
            <a:pPr algn="ctr"/>
            <a:r>
              <a:rPr lang="es-ES" sz="2000" dirty="0">
                <a:solidFill>
                  <a:srgbClr val="C00000"/>
                </a:solidFill>
              </a:rPr>
              <a:t>Fundador</a:t>
            </a:r>
          </a:p>
          <a:p>
            <a:pPr algn="ctr"/>
            <a:r>
              <a:rPr lang="es-ES" sz="2000" dirty="0">
                <a:solidFill>
                  <a:srgbClr val="C00000"/>
                </a:solidFill>
              </a:rPr>
              <a:t>de los </a:t>
            </a:r>
          </a:p>
          <a:p>
            <a:pPr algn="ctr"/>
            <a:r>
              <a:rPr lang="es-ES" sz="2000" dirty="0">
                <a:solidFill>
                  <a:srgbClr val="C00000"/>
                </a:solidFill>
              </a:rPr>
              <a:t>Jesuitas</a:t>
            </a:r>
          </a:p>
        </p:txBody>
      </p:sp>
    </p:spTree>
    <p:extLst>
      <p:ext uri="{BB962C8B-B14F-4D97-AF65-F5344CB8AC3E}">
        <p14:creationId xmlns:p14="http://schemas.microsoft.com/office/powerpoint/2010/main" val="27864410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E7D0AEA-CBB2-2D80-15A9-5040829CEFD2}"/>
              </a:ext>
            </a:extLst>
          </p:cNvPr>
          <p:cNvSpPr txBox="1"/>
          <p:nvPr/>
        </p:nvSpPr>
        <p:spPr>
          <a:xfrm>
            <a:off x="362527" y="0"/>
            <a:ext cx="6714929" cy="6740307"/>
          </a:xfrm>
          <a:prstGeom prst="rect">
            <a:avLst/>
          </a:prstGeom>
          <a:noFill/>
        </p:spPr>
        <p:txBody>
          <a:bodyPr wrap="square">
            <a:spAutoFit/>
          </a:bodyPr>
          <a:lstStyle/>
          <a:p>
            <a:pPr algn="ctr"/>
            <a:r>
              <a:rPr lang="es-ES" dirty="0">
                <a:effectLst/>
                <a:latin typeface="Tw Cen MT" panose="020B0602020104020603" pitchFamily="34" charset="77"/>
                <a:ea typeface="Times New Roman" panose="02020603050405020304" pitchFamily="18" charset="0"/>
              </a:rPr>
              <a:t>EXPULSIÓN DE LOS JESUITAS: </a:t>
            </a:r>
          </a:p>
          <a:p>
            <a:pPr algn="ctr"/>
            <a:r>
              <a:rPr lang="es-ES" sz="2000" dirty="0">
                <a:effectLst/>
                <a:latin typeface="Tw Cen MT" panose="020B0602020104020603" pitchFamily="34" charset="77"/>
                <a:ea typeface="Times New Roman" panose="02020603050405020304" pitchFamily="18" charset="0"/>
              </a:rPr>
              <a:t>(SÍNTOMA INQUIETANTE) </a:t>
            </a:r>
          </a:p>
          <a:p>
            <a:pPr algn="ctr"/>
            <a:r>
              <a:rPr lang="es-ES" dirty="0">
                <a:effectLst/>
                <a:latin typeface="Tw Cen MT" panose="020B0602020104020603" pitchFamily="34" charset="77"/>
                <a:ea typeface="Times New Roman" panose="02020603050405020304" pitchFamily="18" charset="0"/>
              </a:rPr>
              <a:t> </a:t>
            </a:r>
            <a:r>
              <a:rPr lang="es-ES" u="sng" dirty="0">
                <a:solidFill>
                  <a:srgbClr val="000000"/>
                </a:solidFill>
                <a:effectLst/>
                <a:latin typeface="Tw Cen MT" panose="020B0602020104020603" pitchFamily="34" charset="77"/>
                <a:ea typeface="Times New Roman" panose="02020603050405020304" pitchFamily="18" charset="0"/>
              </a:rPr>
              <a:t>1767</a:t>
            </a:r>
            <a:r>
              <a:rPr lang="es-ES" dirty="0">
                <a:solidFill>
                  <a:srgbClr val="000000"/>
                </a:solidFill>
                <a:effectLst/>
                <a:latin typeface="Tw Cen MT" panose="020B0602020104020603" pitchFamily="34" charset="77"/>
                <a:ea typeface="Times New Roman" panose="02020603050405020304" pitchFamily="18" charset="0"/>
              </a:rPr>
              <a:t>: 2 de abril. Con gran sigilo, en la madrugada </a:t>
            </a:r>
          </a:p>
          <a:p>
            <a:pPr algn="ctr"/>
            <a:r>
              <a:rPr lang="es-ES" dirty="0">
                <a:solidFill>
                  <a:srgbClr val="000000"/>
                </a:solidFill>
                <a:effectLst/>
                <a:latin typeface="Tw Cen MT" panose="020B0602020104020603" pitchFamily="34" charset="77"/>
                <a:ea typeface="Times New Roman" panose="02020603050405020304" pitchFamily="18" charset="0"/>
              </a:rPr>
              <a:t>las tropas reales acudieron a las 146 casas de los </a:t>
            </a:r>
          </a:p>
          <a:p>
            <a:pPr algn="ctr"/>
            <a:r>
              <a:rPr lang="es-ES" dirty="0">
                <a:solidFill>
                  <a:srgbClr val="000000"/>
                </a:solidFill>
                <a:effectLst/>
                <a:latin typeface="Tw Cen MT" panose="020B0602020104020603" pitchFamily="34" charset="77"/>
                <a:ea typeface="Times New Roman" panose="02020603050405020304" pitchFamily="18" charset="0"/>
              </a:rPr>
              <a:t>jesuitas y les comunicaron </a:t>
            </a:r>
            <a:r>
              <a:rPr lang="es-ES" dirty="0">
                <a:solidFill>
                  <a:srgbClr val="000000"/>
                </a:solidFill>
                <a:latin typeface="Tw Cen MT" panose="020B0602020104020603" pitchFamily="34" charset="77"/>
                <a:ea typeface="Times New Roman" panose="02020603050405020304" pitchFamily="18" charset="0"/>
              </a:rPr>
              <a:t>su</a:t>
            </a:r>
            <a:r>
              <a:rPr lang="es-ES" dirty="0">
                <a:solidFill>
                  <a:srgbClr val="000000"/>
                </a:solidFill>
                <a:effectLst/>
                <a:latin typeface="Tw Cen MT" panose="020B0602020104020603" pitchFamily="34" charset="77"/>
                <a:ea typeface="Times New Roman" panose="02020603050405020304" pitchFamily="18" charset="0"/>
              </a:rPr>
              <a:t> expulsión </a:t>
            </a:r>
            <a:r>
              <a:rPr lang="es-ES" dirty="0">
                <a:solidFill>
                  <a:srgbClr val="000000"/>
                </a:solidFill>
                <a:latin typeface="Tw Cen MT" panose="020B0602020104020603" pitchFamily="34" charset="77"/>
                <a:ea typeface="Times New Roman" panose="02020603050405020304" pitchFamily="18" charset="0"/>
              </a:rPr>
              <a:t>por</a:t>
            </a:r>
            <a:r>
              <a:rPr lang="es-ES" dirty="0">
                <a:solidFill>
                  <a:srgbClr val="000000"/>
                </a:solidFill>
                <a:effectLst/>
                <a:latin typeface="Tw Cen MT" panose="020B0602020104020603" pitchFamily="34" charset="77"/>
                <a:ea typeface="Times New Roman" panose="02020603050405020304" pitchFamily="18" charset="0"/>
              </a:rPr>
              <a:t> Carlos III.</a:t>
            </a:r>
            <a:r>
              <a:rPr lang="es-ES" dirty="0">
                <a:latin typeface="Tw Cen MT" panose="020B0602020104020603" pitchFamily="34" charset="77"/>
                <a:ea typeface="Times New Roman" panose="02020603050405020304" pitchFamily="18" charset="0"/>
              </a:rPr>
              <a:t> </a:t>
            </a:r>
          </a:p>
          <a:p>
            <a:pPr algn="ctr"/>
            <a:r>
              <a:rPr lang="es-ES" dirty="0">
                <a:solidFill>
                  <a:srgbClr val="000000"/>
                </a:solidFill>
                <a:effectLst/>
                <a:latin typeface="Tw Cen MT" panose="020B0602020104020603" pitchFamily="34" charset="77"/>
                <a:ea typeface="Times New Roman" panose="02020603050405020304" pitchFamily="18" charset="0"/>
              </a:rPr>
              <a:t>Fueron deportados de España 2641 jesuitas, </a:t>
            </a:r>
          </a:p>
          <a:p>
            <a:pPr algn="ctr"/>
            <a:r>
              <a:rPr lang="es-ES" dirty="0">
                <a:solidFill>
                  <a:srgbClr val="000000"/>
                </a:solidFill>
                <a:effectLst/>
                <a:latin typeface="Tw Cen MT" panose="020B0602020104020603" pitchFamily="34" charset="77"/>
                <a:ea typeface="Times New Roman" panose="02020603050405020304" pitchFamily="18" charset="0"/>
              </a:rPr>
              <a:t>más 2630  de los otros territorios de la Corona. </a:t>
            </a:r>
          </a:p>
          <a:p>
            <a:pPr algn="ctr"/>
            <a:r>
              <a:rPr lang="es-ES" dirty="0">
                <a:solidFill>
                  <a:srgbClr val="000000"/>
                </a:solidFill>
                <a:effectLst/>
                <a:latin typeface="Tw Cen MT" panose="020B0602020104020603" pitchFamily="34" charset="77"/>
                <a:ea typeface="Times New Roman" panose="02020603050405020304" pitchFamily="18" charset="0"/>
              </a:rPr>
              <a:t>La decisión además venía acompañada de la correspondiente desamortización de sus bienes.</a:t>
            </a:r>
            <a:endParaRPr lang="es-ES" dirty="0">
              <a:effectLst/>
              <a:latin typeface="Tw Cen MT" panose="020B0602020104020603" pitchFamily="34" charset="77"/>
              <a:ea typeface="Times New Roman" panose="02020603050405020304" pitchFamily="18" charset="0"/>
            </a:endParaRPr>
          </a:p>
          <a:p>
            <a:pPr algn="ctr"/>
            <a:r>
              <a:rPr lang="es-ES" dirty="0">
                <a:solidFill>
                  <a:srgbClr val="000000"/>
                </a:solidFill>
                <a:effectLst/>
                <a:latin typeface="Tw Cen MT" panose="020B0602020104020603" pitchFamily="34" charset="77"/>
                <a:ea typeface="Times New Roman" panose="02020603050405020304" pitchFamily="18" charset="0"/>
              </a:rPr>
              <a:t>Acusados sin probar,</a:t>
            </a:r>
            <a:r>
              <a:rPr lang="es-ES" dirty="0">
                <a:solidFill>
                  <a:srgbClr val="000000"/>
                </a:solidFill>
                <a:latin typeface="Tw Cen MT" panose="020B0602020104020603" pitchFamily="34" charset="77"/>
                <a:ea typeface="Times New Roman" panose="02020603050405020304" pitchFamily="18" charset="0"/>
              </a:rPr>
              <a:t> </a:t>
            </a:r>
            <a:r>
              <a:rPr lang="es-ES" dirty="0">
                <a:solidFill>
                  <a:srgbClr val="000000"/>
                </a:solidFill>
                <a:effectLst/>
                <a:latin typeface="Tw Cen MT" panose="020B0602020104020603" pitchFamily="34" charset="77"/>
                <a:ea typeface="Times New Roman" panose="02020603050405020304" pitchFamily="18" charset="0"/>
              </a:rPr>
              <a:t>de </a:t>
            </a:r>
            <a:r>
              <a:rPr lang="es-ES" dirty="0">
                <a:solidFill>
                  <a:srgbClr val="000000"/>
                </a:solidFill>
                <a:latin typeface="Tw Cen MT" panose="020B0602020104020603" pitchFamily="34" charset="77"/>
                <a:ea typeface="Times New Roman" panose="02020603050405020304" pitchFamily="18" charset="0"/>
              </a:rPr>
              <a:t>un </a:t>
            </a:r>
            <a:r>
              <a:rPr lang="es-ES" dirty="0">
                <a:solidFill>
                  <a:srgbClr val="000000"/>
                </a:solidFill>
                <a:effectLst/>
                <a:latin typeface="Tw Cen MT" panose="020B0602020104020603" pitchFamily="34" charset="77"/>
                <a:ea typeface="Times New Roman" panose="02020603050405020304" pitchFamily="18" charset="0"/>
              </a:rPr>
              <a:t>enriquecimiento abusivo </a:t>
            </a:r>
          </a:p>
          <a:p>
            <a:pPr algn="ctr"/>
            <a:r>
              <a:rPr lang="es-ES" dirty="0">
                <a:solidFill>
                  <a:srgbClr val="000000"/>
                </a:solidFill>
                <a:latin typeface="Tw Cen MT" panose="020B0602020104020603" pitchFamily="34" charset="77"/>
                <a:ea typeface="Times New Roman" panose="02020603050405020304" pitchFamily="18" charset="0"/>
              </a:rPr>
              <a:t>y </a:t>
            </a:r>
            <a:r>
              <a:rPr lang="es-ES" dirty="0">
                <a:solidFill>
                  <a:srgbClr val="000000"/>
                </a:solidFill>
                <a:effectLst/>
                <a:latin typeface="Tw Cen MT" panose="020B0602020104020603" pitchFamily="34" charset="77"/>
                <a:ea typeface="Times New Roman" panose="02020603050405020304" pitchFamily="18" charset="0"/>
              </a:rPr>
              <a:t>de intromisión en la política en contra del rey,  </a:t>
            </a:r>
          </a:p>
          <a:p>
            <a:pPr algn="ctr"/>
            <a:r>
              <a:rPr lang="es-ES" dirty="0">
                <a:solidFill>
                  <a:srgbClr val="000000"/>
                </a:solidFill>
                <a:effectLst/>
                <a:latin typeface="Tw Cen MT" panose="020B0602020104020603" pitchFamily="34" charset="77"/>
                <a:ea typeface="Times New Roman" panose="02020603050405020304" pitchFamily="18" charset="0"/>
              </a:rPr>
              <a:t>se vieron privados de todos los derechos, </a:t>
            </a:r>
          </a:p>
          <a:p>
            <a:pPr algn="ctr"/>
            <a:r>
              <a:rPr lang="es-ES" dirty="0">
                <a:solidFill>
                  <a:srgbClr val="000000"/>
                </a:solidFill>
                <a:effectLst/>
                <a:latin typeface="Tw Cen MT" panose="020B0602020104020603" pitchFamily="34" charset="77"/>
                <a:ea typeface="Times New Roman" panose="02020603050405020304" pitchFamily="18" charset="0"/>
              </a:rPr>
              <a:t>siendo víctimas del enfrentamiento que se iba fraguando entre la Ilustración y la Religión.</a:t>
            </a:r>
            <a:endParaRPr lang="es-ES" dirty="0">
              <a:effectLst/>
              <a:latin typeface="Tw Cen MT" panose="020B0602020104020603" pitchFamily="34" charset="77"/>
              <a:ea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rPr>
              <a:t>Según datos había en Úbeda</a:t>
            </a:r>
            <a:r>
              <a:rPr lang="es-ES" dirty="0">
                <a:latin typeface="Tw Cen MT" panose="020B0602020104020603" pitchFamily="34" charset="77"/>
                <a:ea typeface="Times New Roman" panose="02020603050405020304" pitchFamily="18" charset="0"/>
              </a:rPr>
              <a:t> 20 jesuitas.</a:t>
            </a:r>
            <a:endParaRPr lang="es-ES" dirty="0">
              <a:effectLst/>
              <a:latin typeface="Tw Cen MT" panose="020B0602020104020603" pitchFamily="34" charset="77"/>
              <a:ea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rPr>
              <a:t>Inventariados sus bienes, las reliquias e imágenes se repartieron entre las diferentes iglesias pasando su magnífica biblioteca al obispado de Jaén.</a:t>
            </a:r>
          </a:p>
        </p:txBody>
      </p:sp>
      <p:pic>
        <p:nvPicPr>
          <p:cNvPr id="4" name="Imagen 3">
            <a:extLst>
              <a:ext uri="{FF2B5EF4-FFF2-40B4-BE49-F238E27FC236}">
                <a16:creationId xmlns:a16="http://schemas.microsoft.com/office/drawing/2014/main" id="{EBA477A0-05B9-8F94-F5E7-585FFF343A64}"/>
              </a:ext>
            </a:extLst>
          </p:cNvPr>
          <p:cNvPicPr>
            <a:picLocks noChangeAspect="1"/>
          </p:cNvPicPr>
          <p:nvPr/>
        </p:nvPicPr>
        <p:blipFill>
          <a:blip r:embed="rId2"/>
          <a:stretch>
            <a:fillRect/>
          </a:stretch>
        </p:blipFill>
        <p:spPr>
          <a:xfrm>
            <a:off x="7228577" y="319278"/>
            <a:ext cx="1769119" cy="2460498"/>
          </a:xfrm>
          <a:prstGeom prst="rect">
            <a:avLst/>
          </a:prstGeom>
        </p:spPr>
      </p:pic>
      <p:sp>
        <p:nvSpPr>
          <p:cNvPr id="5" name="CuadroTexto 4">
            <a:extLst>
              <a:ext uri="{FF2B5EF4-FFF2-40B4-BE49-F238E27FC236}">
                <a16:creationId xmlns:a16="http://schemas.microsoft.com/office/drawing/2014/main" id="{7093BE5E-80A8-0987-30A4-23132FF88BB4}"/>
              </a:ext>
            </a:extLst>
          </p:cNvPr>
          <p:cNvSpPr txBox="1"/>
          <p:nvPr/>
        </p:nvSpPr>
        <p:spPr>
          <a:xfrm>
            <a:off x="7228578" y="3291840"/>
            <a:ext cx="1915422" cy="1569660"/>
          </a:xfrm>
          <a:prstGeom prst="rect">
            <a:avLst/>
          </a:prstGeom>
          <a:noFill/>
        </p:spPr>
        <p:txBody>
          <a:bodyPr wrap="square" rtlCol="0">
            <a:spAutoFit/>
          </a:bodyPr>
          <a:lstStyle/>
          <a:p>
            <a:pPr algn="ctr"/>
            <a:r>
              <a:rPr lang="es-ES" dirty="0">
                <a:solidFill>
                  <a:srgbClr val="C00000"/>
                </a:solidFill>
              </a:rPr>
              <a:t>C/ Compañía</a:t>
            </a:r>
          </a:p>
          <a:p>
            <a:pPr algn="ctr"/>
            <a:r>
              <a:rPr lang="es-ES" dirty="0">
                <a:solidFill>
                  <a:srgbClr val="C00000"/>
                </a:solidFill>
              </a:rPr>
              <a:t>Estancia:</a:t>
            </a:r>
          </a:p>
          <a:p>
            <a:pPr algn="ctr"/>
            <a:r>
              <a:rPr lang="es-ES" dirty="0">
                <a:solidFill>
                  <a:srgbClr val="C00000"/>
                </a:solidFill>
              </a:rPr>
              <a:t>De 1590</a:t>
            </a:r>
          </a:p>
          <a:p>
            <a:pPr algn="ctr"/>
            <a:r>
              <a:rPr lang="es-ES" dirty="0">
                <a:solidFill>
                  <a:srgbClr val="C00000"/>
                </a:solidFill>
              </a:rPr>
              <a:t>a 1767</a:t>
            </a:r>
          </a:p>
        </p:txBody>
      </p:sp>
    </p:spTree>
    <p:extLst>
      <p:ext uri="{BB962C8B-B14F-4D97-AF65-F5344CB8AC3E}">
        <p14:creationId xmlns:p14="http://schemas.microsoft.com/office/powerpoint/2010/main" val="429473948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D4E8732-9992-6D74-3C40-822150A38AA5}"/>
              </a:ext>
            </a:extLst>
          </p:cNvPr>
          <p:cNvSpPr txBox="1"/>
          <p:nvPr/>
        </p:nvSpPr>
        <p:spPr>
          <a:xfrm>
            <a:off x="374074" y="1"/>
            <a:ext cx="6798251" cy="6540252"/>
          </a:xfrm>
          <a:prstGeom prst="rect">
            <a:avLst/>
          </a:prstGeom>
          <a:noFill/>
        </p:spPr>
        <p:txBody>
          <a:bodyPr wrap="square">
            <a:spAutoFit/>
          </a:bodyPr>
          <a:lstStyle/>
          <a:p>
            <a:pPr algn="ctr">
              <a:spcBef>
                <a:spcPts val="600"/>
              </a:spcBef>
              <a:spcAft>
                <a:spcPts val="600"/>
              </a:spcAft>
            </a:pPr>
            <a:r>
              <a:rPr lang="es-ES" b="1"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CONVENTO DE SAN NICASIO:</a:t>
            </a:r>
          </a:p>
          <a:p>
            <a:pPr algn="ctr">
              <a:spcBef>
                <a:spcPts val="600"/>
              </a:spcBef>
              <a:spcAft>
                <a:spcPts val="600"/>
              </a:spcAft>
            </a:pPr>
            <a:r>
              <a:rPr lang="es-ES" sz="2000" b="1" dirty="0">
                <a:latin typeface="Tw Cen MT" panose="020B0602020104020603" pitchFamily="34" charset="77"/>
                <a:ea typeface="Times New Roman" panose="02020603050405020304" pitchFamily="18" charset="0"/>
                <a:cs typeface="Times New Roman" panose="02020603050405020304" pitchFamily="18" charset="0"/>
              </a:rPr>
              <a:t>(Frente al Hospital</a:t>
            </a:r>
            <a:endParaRPr lang="es-ES" sz="2000" dirty="0">
              <a:effectLst/>
              <a:latin typeface="Tw Cen MT" panose="020B0602020104020603" pitchFamily="34" charset="77"/>
              <a:ea typeface="Times New Roman" panose="02020603050405020304" pitchFamily="18" charset="0"/>
            </a:endParaRPr>
          </a:p>
          <a:p>
            <a:pPr algn="ctr"/>
            <a:r>
              <a:rPr lang="es-ES" dirty="0">
                <a:latin typeface="Tw Cen MT" panose="020B0602020104020603" pitchFamily="34" charset="77"/>
                <a:ea typeface="Times New Roman" panose="02020603050405020304" pitchFamily="18" charset="0"/>
              </a:rPr>
              <a:t>Existía una i</a:t>
            </a:r>
            <a:r>
              <a:rPr lang="es-ES" dirty="0">
                <a:effectLst/>
                <a:latin typeface="Tw Cen MT" panose="020B0602020104020603" pitchFamily="34" charset="77"/>
                <a:ea typeface="Times New Roman" panose="02020603050405020304" pitchFamily="18" charset="0"/>
              </a:rPr>
              <a:t>glesia dedicada a S. Nicasio, a las afueras de Úbeda, donde recibieron cristiana sepultura los restos de la familia de D. Rodrigo de San Martín, colaboradores en la Reconquista.</a:t>
            </a:r>
          </a:p>
          <a:p>
            <a:pPr algn="ctr"/>
            <a:r>
              <a:rPr lang="es-ES" dirty="0">
                <a:effectLst/>
                <a:latin typeface="Tw Cen MT" panose="020B0602020104020603" pitchFamily="34" charset="77"/>
                <a:ea typeface="Times New Roman" panose="02020603050405020304" pitchFamily="18" charset="0"/>
              </a:rPr>
              <a:t>En torno al año 1500, bajo el patronazgo de la familia Salamanca, </a:t>
            </a:r>
            <a:r>
              <a:rPr lang="es-ES" dirty="0">
                <a:latin typeface="Tw Cen MT" panose="020B0602020104020603" pitchFamily="34" charset="77"/>
                <a:ea typeface="Times New Roman" panose="02020603050405020304" pitchFamily="18" charset="0"/>
              </a:rPr>
              <a:t>se edifica</a:t>
            </a:r>
            <a:r>
              <a:rPr lang="es-ES" dirty="0">
                <a:effectLst/>
                <a:latin typeface="Tw Cen MT" panose="020B0602020104020603" pitchFamily="34" charset="77"/>
                <a:ea typeface="Times New Roman" panose="02020603050405020304" pitchFamily="18" charset="0"/>
              </a:rPr>
              <a:t> un convento cuya capilla mayor sería enriquecida con </a:t>
            </a:r>
            <a:r>
              <a:rPr lang="es-ES" dirty="0">
                <a:latin typeface="Tw Cen MT" panose="020B0602020104020603" pitchFamily="34" charset="77"/>
                <a:ea typeface="Times New Roman" panose="02020603050405020304" pitchFamily="18" charset="0"/>
              </a:rPr>
              <a:t>un valioso</a:t>
            </a:r>
          </a:p>
          <a:p>
            <a:pPr algn="ctr"/>
            <a:r>
              <a:rPr lang="es-ES" dirty="0">
                <a:latin typeface="Tw Cen MT" panose="020B0602020104020603" pitchFamily="34" charset="77"/>
                <a:ea typeface="Times New Roman" panose="02020603050405020304" pitchFamily="18" charset="0"/>
              </a:rPr>
              <a:t>retablo del altar mayor,</a:t>
            </a:r>
          </a:p>
          <a:p>
            <a:pPr algn="ctr"/>
            <a:r>
              <a:rPr lang="es-ES" dirty="0">
                <a:effectLst/>
                <a:latin typeface="Tw Cen MT" panose="020B0602020104020603" pitchFamily="34" charset="77"/>
                <a:ea typeface="Times New Roman" panose="02020603050405020304" pitchFamily="18" charset="0"/>
              </a:rPr>
              <a:t>colaboración de Luis de Zayas. </a:t>
            </a:r>
          </a:p>
          <a:p>
            <a:pPr algn="ctr"/>
            <a:r>
              <a:rPr lang="es-ES" dirty="0">
                <a:latin typeface="Tw Cen MT" panose="020B0602020104020603" pitchFamily="34" charset="77"/>
                <a:ea typeface="Times New Roman" panose="02020603050405020304" pitchFamily="18" charset="0"/>
              </a:rPr>
              <a:t>E</a:t>
            </a:r>
            <a:r>
              <a:rPr lang="es-ES" dirty="0">
                <a:effectLst/>
                <a:latin typeface="Tw Cen MT" panose="020B0602020104020603" pitchFamily="34" charset="77"/>
                <a:ea typeface="Times New Roman" panose="02020603050405020304" pitchFamily="18" charset="0"/>
              </a:rPr>
              <a:t>l </a:t>
            </a:r>
            <a:r>
              <a:rPr lang="es-ES" dirty="0">
                <a:latin typeface="Tw Cen MT" panose="020B0602020104020603" pitchFamily="34" charset="77"/>
                <a:ea typeface="Times New Roman" panose="02020603050405020304" pitchFamily="18" charset="0"/>
              </a:rPr>
              <a:t>ór</a:t>
            </a:r>
            <a:r>
              <a:rPr lang="es-ES" dirty="0">
                <a:effectLst/>
                <a:latin typeface="Tw Cen MT" panose="020B0602020104020603" pitchFamily="34" charset="77"/>
                <a:ea typeface="Times New Roman" panose="02020603050405020304" pitchFamily="18" charset="0"/>
              </a:rPr>
              <a:t>gano conventual </a:t>
            </a:r>
            <a:r>
              <a:rPr lang="es-ES" dirty="0">
                <a:latin typeface="Tw Cen MT" panose="020B0602020104020603" pitchFamily="34" charset="77"/>
                <a:ea typeface="Times New Roman" panose="02020603050405020304" pitchFamily="18" charset="0"/>
              </a:rPr>
              <a:t>era </a:t>
            </a:r>
            <a:r>
              <a:rPr lang="es-ES" dirty="0">
                <a:effectLst/>
                <a:latin typeface="Tw Cen MT" panose="020B0602020104020603" pitchFamily="34" charset="77"/>
                <a:ea typeface="Times New Roman" panose="02020603050405020304" pitchFamily="18" charset="0"/>
              </a:rPr>
              <a:t>de gran sonoridad, </a:t>
            </a:r>
          </a:p>
          <a:p>
            <a:pPr algn="ctr"/>
            <a:r>
              <a:rPr lang="es-ES" dirty="0">
                <a:effectLst/>
                <a:latin typeface="Tw Cen MT" panose="020B0602020104020603" pitchFamily="34" charset="77"/>
                <a:ea typeface="Times New Roman" panose="02020603050405020304" pitchFamily="18" charset="0"/>
              </a:rPr>
              <a:t>la sillería del coro, valiosa; y en su interior se custodiaba la antiquísima talla del </a:t>
            </a:r>
            <a:r>
              <a:rPr lang="es-ES" dirty="0">
                <a:effectLst/>
                <a:latin typeface="Tw Cen MT" panose="020B0602020104020603" pitchFamily="34" charset="77"/>
                <a:ea typeface="Calibri" panose="020F0502020204030204" pitchFamily="34" charset="0"/>
                <a:cs typeface="Times New Roman" panose="02020603050405020304" pitchFamily="18" charset="0"/>
              </a:rPr>
              <a:t>Cristo de la Luz. </a:t>
            </a:r>
            <a:r>
              <a:rPr lang="es-ES" dirty="0">
                <a:effectLst/>
                <a:latin typeface="Tw Cen MT" panose="020B0602020104020603" pitchFamily="34" charset="77"/>
                <a:ea typeface="Times New Roman" panose="02020603050405020304" pitchFamily="18" charset="0"/>
              </a:rPr>
              <a:t> </a:t>
            </a:r>
          </a:p>
          <a:p>
            <a:pPr algn="ctr"/>
            <a:r>
              <a:rPr lang="es-ES" dirty="0">
                <a:latin typeface="Tw Cen MT" panose="020B0602020104020603" pitchFamily="34" charset="77"/>
                <a:ea typeface="Times New Roman" panose="02020603050405020304" pitchFamily="18" charset="0"/>
              </a:rPr>
              <a:t>U</a:t>
            </a:r>
            <a:r>
              <a:rPr lang="es-ES" dirty="0">
                <a:effectLst/>
                <a:latin typeface="Tw Cen MT" panose="020B0602020104020603" pitchFamily="34" charset="77"/>
                <a:ea typeface="Times New Roman" panose="02020603050405020304" pitchFamily="18" charset="0"/>
              </a:rPr>
              <a:t>n grupo de mujeres piadosas consiguen del Papa Alejandro VI, vivir como Terciarias Franciscanas. </a:t>
            </a:r>
          </a:p>
          <a:p>
            <a:pPr algn="ctr"/>
            <a:r>
              <a:rPr lang="es-ES" dirty="0">
                <a:effectLst/>
                <a:latin typeface="Tw Cen MT" panose="020B0602020104020603" pitchFamily="34" charset="77"/>
                <a:ea typeface="Times New Roman" panose="02020603050405020304" pitchFamily="18" charset="0"/>
              </a:rPr>
              <a:t>Habitaban esta comunidad, 47 religiosas. </a:t>
            </a:r>
          </a:p>
        </p:txBody>
      </p:sp>
      <p:pic>
        <p:nvPicPr>
          <p:cNvPr id="5" name="Imagen 4">
            <a:extLst>
              <a:ext uri="{FF2B5EF4-FFF2-40B4-BE49-F238E27FC236}">
                <a16:creationId xmlns:a16="http://schemas.microsoft.com/office/drawing/2014/main" id="{AF6E8DFF-22AB-897B-AA18-F68780B2CC6B}"/>
              </a:ext>
            </a:extLst>
          </p:cNvPr>
          <p:cNvPicPr>
            <a:picLocks noChangeAspect="1"/>
          </p:cNvPicPr>
          <p:nvPr/>
        </p:nvPicPr>
        <p:blipFill>
          <a:blip r:embed="rId3"/>
          <a:stretch>
            <a:fillRect/>
          </a:stretch>
        </p:blipFill>
        <p:spPr>
          <a:xfrm>
            <a:off x="7339013" y="3686175"/>
            <a:ext cx="1676400" cy="2684626"/>
          </a:xfrm>
          <a:prstGeom prst="rect">
            <a:avLst/>
          </a:prstGeom>
        </p:spPr>
      </p:pic>
      <p:pic>
        <p:nvPicPr>
          <p:cNvPr id="4" name="Imagen 3">
            <a:extLst>
              <a:ext uri="{FF2B5EF4-FFF2-40B4-BE49-F238E27FC236}">
                <a16:creationId xmlns:a16="http://schemas.microsoft.com/office/drawing/2014/main" id="{BF532A58-2980-B6ED-66B3-B9C6F57CEA5E}"/>
              </a:ext>
            </a:extLst>
          </p:cNvPr>
          <p:cNvPicPr>
            <a:picLocks noChangeAspect="1"/>
          </p:cNvPicPr>
          <p:nvPr/>
        </p:nvPicPr>
        <p:blipFill rotWithShape="1">
          <a:blip r:embed="rId4"/>
          <a:srcRect l="16243" t="18333" r="20081" b="33125"/>
          <a:stretch/>
        </p:blipFill>
        <p:spPr>
          <a:xfrm>
            <a:off x="7339014" y="934817"/>
            <a:ext cx="1640680" cy="1535254"/>
          </a:xfrm>
          <a:prstGeom prst="rect">
            <a:avLst/>
          </a:prstGeom>
        </p:spPr>
      </p:pic>
    </p:spTree>
    <p:extLst>
      <p:ext uri="{BB962C8B-B14F-4D97-AF65-F5344CB8AC3E}">
        <p14:creationId xmlns:p14="http://schemas.microsoft.com/office/powerpoint/2010/main" val="240433285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D4E8732-9992-6D74-3C40-822150A38AA5}"/>
              </a:ext>
            </a:extLst>
          </p:cNvPr>
          <p:cNvSpPr txBox="1"/>
          <p:nvPr/>
        </p:nvSpPr>
        <p:spPr>
          <a:xfrm>
            <a:off x="374074" y="1"/>
            <a:ext cx="6798251" cy="6540252"/>
          </a:xfrm>
          <a:prstGeom prst="rect">
            <a:avLst/>
          </a:prstGeom>
          <a:noFill/>
        </p:spPr>
        <p:txBody>
          <a:bodyPr wrap="square">
            <a:spAutoFit/>
          </a:bodyPr>
          <a:lstStyle/>
          <a:p>
            <a:pPr algn="ctr">
              <a:spcBef>
                <a:spcPts val="600"/>
              </a:spcBef>
              <a:spcAft>
                <a:spcPts val="600"/>
              </a:spcAft>
            </a:pPr>
            <a:r>
              <a:rPr lang="es-ES" b="1"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CONVENTO DE SAN NICASIO:</a:t>
            </a:r>
          </a:p>
          <a:p>
            <a:pPr algn="ctr">
              <a:spcBef>
                <a:spcPts val="600"/>
              </a:spcBef>
              <a:spcAft>
                <a:spcPts val="600"/>
              </a:spcAft>
            </a:pPr>
            <a:r>
              <a:rPr lang="es-ES" sz="2000" b="1" dirty="0">
                <a:latin typeface="Tw Cen MT" panose="020B0602020104020603" pitchFamily="34" charset="77"/>
                <a:ea typeface="Times New Roman" panose="02020603050405020304" pitchFamily="18" charset="0"/>
                <a:cs typeface="Times New Roman" panose="02020603050405020304" pitchFamily="18" charset="0"/>
              </a:rPr>
              <a:t>(Frente al Hospital</a:t>
            </a:r>
            <a:endParaRPr lang="es-ES" sz="2000" dirty="0">
              <a:effectLst/>
              <a:latin typeface="Tw Cen MT" panose="020B0602020104020603" pitchFamily="34" charset="77"/>
              <a:ea typeface="Times New Roman" panose="02020603050405020304" pitchFamily="18" charset="0"/>
            </a:endParaRPr>
          </a:p>
          <a:p>
            <a:pPr algn="ctr"/>
            <a:r>
              <a:rPr lang="es-ES" dirty="0">
                <a:latin typeface="Tw Cen MT" panose="020B0602020104020603" pitchFamily="34" charset="77"/>
                <a:ea typeface="Times New Roman" panose="02020603050405020304" pitchFamily="18" charset="0"/>
              </a:rPr>
              <a:t>Existía una i</a:t>
            </a:r>
            <a:r>
              <a:rPr lang="es-ES" dirty="0">
                <a:effectLst/>
                <a:latin typeface="Tw Cen MT" panose="020B0602020104020603" pitchFamily="34" charset="77"/>
                <a:ea typeface="Times New Roman" panose="02020603050405020304" pitchFamily="18" charset="0"/>
              </a:rPr>
              <a:t>glesia dedicada a S. Nicasio, a las afueras de Úbeda, donde recibieron cristiana sepultura los restos de la familia de D. Rodrigo de San Martín, colaboradores en la Reconquista.</a:t>
            </a:r>
          </a:p>
          <a:p>
            <a:pPr algn="ctr"/>
            <a:r>
              <a:rPr lang="es-ES" dirty="0">
                <a:effectLst/>
                <a:latin typeface="Tw Cen MT" panose="020B0602020104020603" pitchFamily="34" charset="77"/>
                <a:ea typeface="Times New Roman" panose="02020603050405020304" pitchFamily="18" charset="0"/>
              </a:rPr>
              <a:t>En torno al año 1500, bajo el patronazgo de la familia Salamanca, </a:t>
            </a:r>
            <a:r>
              <a:rPr lang="es-ES" dirty="0">
                <a:latin typeface="Tw Cen MT" panose="020B0602020104020603" pitchFamily="34" charset="77"/>
                <a:ea typeface="Times New Roman" panose="02020603050405020304" pitchFamily="18" charset="0"/>
              </a:rPr>
              <a:t>se edifica</a:t>
            </a:r>
            <a:r>
              <a:rPr lang="es-ES" dirty="0">
                <a:effectLst/>
                <a:latin typeface="Tw Cen MT" panose="020B0602020104020603" pitchFamily="34" charset="77"/>
                <a:ea typeface="Times New Roman" panose="02020603050405020304" pitchFamily="18" charset="0"/>
              </a:rPr>
              <a:t> un convento cuya capilla mayor sería enriquecida con </a:t>
            </a:r>
            <a:r>
              <a:rPr lang="es-ES" dirty="0">
                <a:latin typeface="Tw Cen MT" panose="020B0602020104020603" pitchFamily="34" charset="77"/>
                <a:ea typeface="Times New Roman" panose="02020603050405020304" pitchFamily="18" charset="0"/>
              </a:rPr>
              <a:t>un valioso</a:t>
            </a:r>
          </a:p>
          <a:p>
            <a:pPr algn="ctr"/>
            <a:r>
              <a:rPr lang="es-ES" dirty="0">
                <a:latin typeface="Tw Cen MT" panose="020B0602020104020603" pitchFamily="34" charset="77"/>
                <a:ea typeface="Times New Roman" panose="02020603050405020304" pitchFamily="18" charset="0"/>
              </a:rPr>
              <a:t>retablo del altar mayor,</a:t>
            </a:r>
          </a:p>
          <a:p>
            <a:pPr algn="ctr"/>
            <a:r>
              <a:rPr lang="es-ES" dirty="0">
                <a:effectLst/>
                <a:latin typeface="Tw Cen MT" panose="020B0602020104020603" pitchFamily="34" charset="77"/>
                <a:ea typeface="Times New Roman" panose="02020603050405020304" pitchFamily="18" charset="0"/>
              </a:rPr>
              <a:t>colaboración de Luis de Zayas. </a:t>
            </a:r>
          </a:p>
          <a:p>
            <a:pPr algn="ctr"/>
            <a:r>
              <a:rPr lang="es-ES" dirty="0">
                <a:latin typeface="Tw Cen MT" panose="020B0602020104020603" pitchFamily="34" charset="77"/>
                <a:ea typeface="Times New Roman" panose="02020603050405020304" pitchFamily="18" charset="0"/>
              </a:rPr>
              <a:t>E</a:t>
            </a:r>
            <a:r>
              <a:rPr lang="es-ES" dirty="0">
                <a:effectLst/>
                <a:latin typeface="Tw Cen MT" panose="020B0602020104020603" pitchFamily="34" charset="77"/>
                <a:ea typeface="Times New Roman" panose="02020603050405020304" pitchFamily="18" charset="0"/>
              </a:rPr>
              <a:t>l </a:t>
            </a:r>
            <a:r>
              <a:rPr lang="es-ES" dirty="0">
                <a:latin typeface="Tw Cen MT" panose="020B0602020104020603" pitchFamily="34" charset="77"/>
                <a:ea typeface="Times New Roman" panose="02020603050405020304" pitchFamily="18" charset="0"/>
              </a:rPr>
              <a:t>ór</a:t>
            </a:r>
            <a:r>
              <a:rPr lang="es-ES" dirty="0">
                <a:effectLst/>
                <a:latin typeface="Tw Cen MT" panose="020B0602020104020603" pitchFamily="34" charset="77"/>
                <a:ea typeface="Times New Roman" panose="02020603050405020304" pitchFamily="18" charset="0"/>
              </a:rPr>
              <a:t>gano conventual </a:t>
            </a:r>
            <a:r>
              <a:rPr lang="es-ES" dirty="0">
                <a:latin typeface="Tw Cen MT" panose="020B0602020104020603" pitchFamily="34" charset="77"/>
                <a:ea typeface="Times New Roman" panose="02020603050405020304" pitchFamily="18" charset="0"/>
              </a:rPr>
              <a:t>era </a:t>
            </a:r>
            <a:r>
              <a:rPr lang="es-ES" dirty="0">
                <a:effectLst/>
                <a:latin typeface="Tw Cen MT" panose="020B0602020104020603" pitchFamily="34" charset="77"/>
                <a:ea typeface="Times New Roman" panose="02020603050405020304" pitchFamily="18" charset="0"/>
              </a:rPr>
              <a:t>de gran sonoridad, </a:t>
            </a:r>
          </a:p>
          <a:p>
            <a:pPr algn="ctr"/>
            <a:r>
              <a:rPr lang="es-ES" dirty="0">
                <a:effectLst/>
                <a:latin typeface="Tw Cen MT" panose="020B0602020104020603" pitchFamily="34" charset="77"/>
                <a:ea typeface="Times New Roman" panose="02020603050405020304" pitchFamily="18" charset="0"/>
              </a:rPr>
              <a:t>la sillería del coro, valiosa; y en su interior se custodiaba la antiquísima talla del </a:t>
            </a:r>
            <a:r>
              <a:rPr lang="es-ES" dirty="0">
                <a:effectLst/>
                <a:latin typeface="Tw Cen MT" panose="020B0602020104020603" pitchFamily="34" charset="77"/>
                <a:ea typeface="Calibri" panose="020F0502020204030204" pitchFamily="34" charset="0"/>
                <a:cs typeface="Times New Roman" panose="02020603050405020304" pitchFamily="18" charset="0"/>
              </a:rPr>
              <a:t>Cristo de la Luz. </a:t>
            </a:r>
            <a:r>
              <a:rPr lang="es-ES" dirty="0">
                <a:effectLst/>
                <a:latin typeface="Tw Cen MT" panose="020B0602020104020603" pitchFamily="34" charset="77"/>
                <a:ea typeface="Times New Roman" panose="02020603050405020304" pitchFamily="18" charset="0"/>
              </a:rPr>
              <a:t> </a:t>
            </a:r>
          </a:p>
          <a:p>
            <a:pPr algn="ctr"/>
            <a:r>
              <a:rPr lang="es-ES" dirty="0">
                <a:latin typeface="Tw Cen MT" panose="020B0602020104020603" pitchFamily="34" charset="77"/>
                <a:ea typeface="Times New Roman" panose="02020603050405020304" pitchFamily="18" charset="0"/>
              </a:rPr>
              <a:t>U</a:t>
            </a:r>
            <a:r>
              <a:rPr lang="es-ES" dirty="0">
                <a:effectLst/>
                <a:latin typeface="Tw Cen MT" panose="020B0602020104020603" pitchFamily="34" charset="77"/>
                <a:ea typeface="Times New Roman" panose="02020603050405020304" pitchFamily="18" charset="0"/>
              </a:rPr>
              <a:t>n grupo de mujeres piadosas consiguen del Papa Alejandro VI, vivir como Terciarias Franciscanas. </a:t>
            </a:r>
          </a:p>
          <a:p>
            <a:pPr algn="ctr"/>
            <a:r>
              <a:rPr lang="es-ES" dirty="0">
                <a:effectLst/>
                <a:latin typeface="Tw Cen MT" panose="020B0602020104020603" pitchFamily="34" charset="77"/>
                <a:ea typeface="Times New Roman" panose="02020603050405020304" pitchFamily="18" charset="0"/>
              </a:rPr>
              <a:t>Habitaban esta comunidad, 47 religiosas. </a:t>
            </a:r>
          </a:p>
        </p:txBody>
      </p:sp>
      <p:pic>
        <p:nvPicPr>
          <p:cNvPr id="5" name="Imagen 4">
            <a:extLst>
              <a:ext uri="{FF2B5EF4-FFF2-40B4-BE49-F238E27FC236}">
                <a16:creationId xmlns:a16="http://schemas.microsoft.com/office/drawing/2014/main" id="{AF6E8DFF-22AB-897B-AA18-F68780B2CC6B}"/>
              </a:ext>
            </a:extLst>
          </p:cNvPr>
          <p:cNvPicPr>
            <a:picLocks noChangeAspect="1"/>
          </p:cNvPicPr>
          <p:nvPr/>
        </p:nvPicPr>
        <p:blipFill>
          <a:blip r:embed="rId3"/>
          <a:stretch>
            <a:fillRect/>
          </a:stretch>
        </p:blipFill>
        <p:spPr>
          <a:xfrm>
            <a:off x="7339013" y="3686175"/>
            <a:ext cx="1676400" cy="2684626"/>
          </a:xfrm>
          <a:prstGeom prst="rect">
            <a:avLst/>
          </a:prstGeom>
        </p:spPr>
      </p:pic>
      <p:pic>
        <p:nvPicPr>
          <p:cNvPr id="6" name="Imagen 5">
            <a:extLst>
              <a:ext uri="{FF2B5EF4-FFF2-40B4-BE49-F238E27FC236}">
                <a16:creationId xmlns:a16="http://schemas.microsoft.com/office/drawing/2014/main" id="{539BE201-B15E-C86F-2E1F-15D92E3C6C38}"/>
              </a:ext>
            </a:extLst>
          </p:cNvPr>
          <p:cNvPicPr>
            <a:picLocks noChangeAspect="1"/>
          </p:cNvPicPr>
          <p:nvPr/>
        </p:nvPicPr>
        <p:blipFill>
          <a:blip r:embed="rId4"/>
          <a:stretch>
            <a:fillRect/>
          </a:stretch>
        </p:blipFill>
        <p:spPr>
          <a:xfrm>
            <a:off x="7172325" y="317747"/>
            <a:ext cx="1716533" cy="3038475"/>
          </a:xfrm>
          <a:prstGeom prst="rect">
            <a:avLst/>
          </a:prstGeom>
        </p:spPr>
      </p:pic>
    </p:spTree>
    <p:extLst>
      <p:ext uri="{BB962C8B-B14F-4D97-AF65-F5344CB8AC3E}">
        <p14:creationId xmlns:p14="http://schemas.microsoft.com/office/powerpoint/2010/main" val="280828648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BC4C0F4-4202-E7D8-D1C0-94EB3A3B2C5E}"/>
              </a:ext>
            </a:extLst>
          </p:cNvPr>
          <p:cNvSpPr txBox="1"/>
          <p:nvPr/>
        </p:nvSpPr>
        <p:spPr>
          <a:xfrm>
            <a:off x="469901" y="254000"/>
            <a:ext cx="6449060" cy="6309420"/>
          </a:xfrm>
          <a:prstGeom prst="rect">
            <a:avLst/>
          </a:prstGeom>
          <a:noFill/>
        </p:spPr>
        <p:txBody>
          <a:bodyPr wrap="square" rtlCol="0">
            <a:spAutoFit/>
          </a:bodyPr>
          <a:lstStyle/>
          <a:p>
            <a:pPr algn="ctr"/>
            <a:r>
              <a:rPr lang="es-ES" b="1" dirty="0">
                <a:solidFill>
                  <a:srgbClr val="C00000"/>
                </a:solidFill>
                <a:effectLst/>
                <a:latin typeface="Tw Cen MT" panose="020B0602020104020603" pitchFamily="34" charset="77"/>
                <a:ea typeface="Times New Roman" panose="02020603050405020304" pitchFamily="18" charset="0"/>
              </a:rPr>
              <a:t>DOMINICAS: CORONADA</a:t>
            </a:r>
          </a:p>
          <a:p>
            <a:pPr algn="ctr"/>
            <a:r>
              <a:rPr lang="es-ES" sz="2000" dirty="0">
                <a:latin typeface="Tw Cen MT" panose="020B0602020104020603" pitchFamily="34" charset="77"/>
              </a:rPr>
              <a:t>(Lugar: Plaza de Abastos).</a:t>
            </a:r>
          </a:p>
          <a:p>
            <a:pPr algn="ctr"/>
            <a:r>
              <a:rPr lang="es-ES" dirty="0">
                <a:latin typeface="Tw Cen MT" panose="020B0602020104020603" pitchFamily="34" charset="77"/>
              </a:rPr>
              <a:t>Este convento de religiosas de la Orden de Santo Domingo, se fundó por el año 1500, en el entorno de una pequeña capilla dedicada a la Virgen, ”Nuestra Señora Coronada”. </a:t>
            </a:r>
          </a:p>
          <a:p>
            <a:pPr algn="ctr"/>
            <a:r>
              <a:rPr lang="es-ES" dirty="0">
                <a:latin typeface="Tw Cen MT" panose="020B0602020104020603" pitchFamily="34" charset="77"/>
              </a:rPr>
              <a:t>La Comunidad está instalada en 1507, pues las “devotas y honestas doncellas que lo componían, solicitan al Ayuntamiento poder participar del agua de las minas de la Torre Nueva”.</a:t>
            </a:r>
          </a:p>
          <a:p>
            <a:pPr algn="ctr"/>
            <a:r>
              <a:rPr lang="es-ES" dirty="0">
                <a:latin typeface="Tw Cen MT" panose="020B0602020104020603" pitchFamily="34" charset="77"/>
              </a:rPr>
              <a:t>Entre otras muchas fundaciones tenía </a:t>
            </a:r>
          </a:p>
          <a:p>
            <a:pPr algn="ctr"/>
            <a:r>
              <a:rPr lang="es-ES" dirty="0">
                <a:latin typeface="Tw Cen MT" panose="020B0602020104020603" pitchFamily="34" charset="77"/>
              </a:rPr>
              <a:t>un patronato y capellanía que fundó el tesorero Juan de Magaña que murió en Panamá.</a:t>
            </a:r>
          </a:p>
          <a:p>
            <a:pPr algn="ctr"/>
            <a:r>
              <a:rPr lang="es-ES" dirty="0">
                <a:latin typeface="Tw Cen MT" panose="020B0602020104020603" pitchFamily="34" charset="77"/>
              </a:rPr>
              <a:t> Poseía muchas reliquias.</a:t>
            </a:r>
          </a:p>
          <a:p>
            <a:pPr algn="ctr"/>
            <a:r>
              <a:rPr lang="es-ES" dirty="0">
                <a:solidFill>
                  <a:srgbClr val="000000"/>
                </a:solidFill>
                <a:latin typeface="Tw Cen MT" panose="020B0602020104020603" pitchFamily="34" charset="77"/>
              </a:rPr>
              <a:t>S</a:t>
            </a:r>
            <a:r>
              <a:rPr lang="es-ES" b="0" i="0" u="none" strike="noStrike" dirty="0">
                <a:solidFill>
                  <a:srgbClr val="000000"/>
                </a:solidFill>
                <a:effectLst/>
                <a:latin typeface="Tw Cen MT" panose="020B0602020104020603" pitchFamily="34" charset="77"/>
              </a:rPr>
              <a:t>e encarga para el altar mayor, a modo de retablo, un sagrario, que labra Luis de Zayas </a:t>
            </a:r>
          </a:p>
          <a:p>
            <a:pPr algn="ctr"/>
            <a:r>
              <a:rPr lang="es-ES" b="0" i="0" u="none" strike="noStrike" dirty="0">
                <a:solidFill>
                  <a:srgbClr val="000000"/>
                </a:solidFill>
                <a:effectLst/>
                <a:latin typeface="Tw Cen MT" panose="020B0602020104020603" pitchFamily="34" charset="77"/>
              </a:rPr>
              <a:t>y pinta Pedro de Medina.</a:t>
            </a:r>
            <a:endParaRPr lang="es-ES" dirty="0">
              <a:latin typeface="Tw Cen MT" panose="020B0602020104020603" pitchFamily="34" charset="77"/>
            </a:endParaRPr>
          </a:p>
        </p:txBody>
      </p:sp>
      <p:pic>
        <p:nvPicPr>
          <p:cNvPr id="4" name="Imagen 3">
            <a:extLst>
              <a:ext uri="{FF2B5EF4-FFF2-40B4-BE49-F238E27FC236}">
                <a16:creationId xmlns:a16="http://schemas.microsoft.com/office/drawing/2014/main" id="{907AF078-037D-5DFB-34FF-F5040DBA8906}"/>
              </a:ext>
            </a:extLst>
          </p:cNvPr>
          <p:cNvPicPr>
            <a:picLocks noChangeAspect="1"/>
          </p:cNvPicPr>
          <p:nvPr/>
        </p:nvPicPr>
        <p:blipFill rotWithShape="1">
          <a:blip r:embed="rId3"/>
          <a:srcRect l="25158"/>
          <a:stretch/>
        </p:blipFill>
        <p:spPr>
          <a:xfrm>
            <a:off x="7013725" y="526276"/>
            <a:ext cx="1884950" cy="2016202"/>
          </a:xfrm>
          <a:prstGeom prst="rect">
            <a:avLst/>
          </a:prstGeom>
        </p:spPr>
      </p:pic>
      <p:pic>
        <p:nvPicPr>
          <p:cNvPr id="5" name="Imagen 4">
            <a:extLst>
              <a:ext uri="{FF2B5EF4-FFF2-40B4-BE49-F238E27FC236}">
                <a16:creationId xmlns:a16="http://schemas.microsoft.com/office/drawing/2014/main" id="{71F33C3E-7E6A-7136-C222-3917380EF5F4}"/>
              </a:ext>
            </a:extLst>
          </p:cNvPr>
          <p:cNvPicPr>
            <a:picLocks noChangeAspect="1"/>
          </p:cNvPicPr>
          <p:nvPr/>
        </p:nvPicPr>
        <p:blipFill>
          <a:blip r:embed="rId4"/>
          <a:stretch>
            <a:fillRect/>
          </a:stretch>
        </p:blipFill>
        <p:spPr>
          <a:xfrm>
            <a:off x="7032621" y="3408709"/>
            <a:ext cx="1877665" cy="1877665"/>
          </a:xfrm>
          <a:prstGeom prst="rect">
            <a:avLst/>
          </a:prstGeom>
        </p:spPr>
      </p:pic>
    </p:spTree>
    <p:extLst>
      <p:ext uri="{BB962C8B-B14F-4D97-AF65-F5344CB8AC3E}">
        <p14:creationId xmlns:p14="http://schemas.microsoft.com/office/powerpoint/2010/main" val="137437984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D13EA0C-EA0F-DB0A-E4ED-51AFE331EC7F}"/>
              </a:ext>
            </a:extLst>
          </p:cNvPr>
          <p:cNvSpPr txBox="1"/>
          <p:nvPr/>
        </p:nvSpPr>
        <p:spPr>
          <a:xfrm>
            <a:off x="457201" y="114299"/>
            <a:ext cx="5820770" cy="6740307"/>
          </a:xfrm>
          <a:prstGeom prst="rect">
            <a:avLst/>
          </a:prstGeom>
          <a:noFill/>
        </p:spPr>
        <p:txBody>
          <a:bodyPr wrap="square">
            <a:spAutoFit/>
          </a:bodyPr>
          <a:lstStyle/>
          <a:p>
            <a:pPr algn="ctr"/>
            <a:r>
              <a:rPr lang="es-ES" dirty="0">
                <a:effectLst/>
                <a:latin typeface="Tw Cen MT" panose="020B0602020104020603" pitchFamily="34" charset="77"/>
                <a:ea typeface="Times New Roman" panose="02020603050405020304" pitchFamily="18" charset="0"/>
              </a:rPr>
              <a:t>Al final del siglo XV, Úbeda podía considerarse una de las ciudades más importantes en el conjunto de España. </a:t>
            </a:r>
          </a:p>
          <a:p>
            <a:pPr algn="ctr"/>
            <a:r>
              <a:rPr lang="es-ES" dirty="0">
                <a:effectLst/>
                <a:latin typeface="Tw Cen MT" panose="020B0602020104020603" pitchFamily="34" charset="77"/>
                <a:ea typeface="Times New Roman" panose="02020603050405020304" pitchFamily="18" charset="0"/>
              </a:rPr>
              <a:t>Su recinto amurallado nos recuerda </a:t>
            </a:r>
          </a:p>
          <a:p>
            <a:pPr algn="ctr"/>
            <a:r>
              <a:rPr lang="es-ES" dirty="0">
                <a:effectLst/>
                <a:latin typeface="Tw Cen MT" panose="020B0602020104020603" pitchFamily="34" charset="77"/>
                <a:ea typeface="Times New Roman" panose="02020603050405020304" pitchFamily="18" charset="0"/>
              </a:rPr>
              <a:t>un pasado de frontera, y el alcázar,</a:t>
            </a:r>
          </a:p>
          <a:p>
            <a:pPr algn="ctr"/>
            <a:r>
              <a:rPr lang="es-ES" dirty="0">
                <a:latin typeface="Tw Cen MT" panose="020B0602020104020603" pitchFamily="34" charset="77"/>
                <a:ea typeface="Times New Roman" panose="02020603050405020304" pitchFamily="18" charset="0"/>
              </a:rPr>
              <a:t>un presente de luchas y de banderías;</a:t>
            </a:r>
            <a:endParaRPr lang="es-ES" dirty="0">
              <a:effectLst/>
              <a:latin typeface="Tw Cen MT" panose="020B0602020104020603" pitchFamily="34" charset="77"/>
              <a:ea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rPr>
              <a:t>pero con los Reyes Católicos comienza </a:t>
            </a:r>
          </a:p>
          <a:p>
            <a:pPr algn="ctr"/>
            <a:r>
              <a:rPr lang="es-ES" dirty="0">
                <a:effectLst/>
                <a:latin typeface="Tw Cen MT" panose="020B0602020104020603" pitchFamily="34" charset="77"/>
                <a:ea typeface="Times New Roman" panose="02020603050405020304" pitchFamily="18" charset="0"/>
              </a:rPr>
              <a:t>a abrirse un futuro más prometedor.</a:t>
            </a:r>
          </a:p>
          <a:p>
            <a:pPr algn="ctr"/>
            <a:r>
              <a:rPr lang="es-ES" dirty="0">
                <a:effectLst/>
                <a:latin typeface="Tw Cen MT" panose="020B0602020104020603" pitchFamily="34" charset="77"/>
                <a:ea typeface="Times New Roman" panose="02020603050405020304" pitchFamily="18" charset="0"/>
              </a:rPr>
              <a:t> Las universidades de Salamanca y Alcalá aportarán savia nueva y nuevos horizontes. </a:t>
            </a:r>
          </a:p>
          <a:p>
            <a:pPr algn="ctr"/>
            <a:r>
              <a:rPr lang="es-ES" dirty="0">
                <a:effectLst/>
                <a:latin typeface="Tw Cen MT" panose="020B0602020104020603" pitchFamily="34" charset="77"/>
                <a:ea typeface="Times New Roman" panose="02020603050405020304" pitchFamily="18" charset="0"/>
              </a:rPr>
              <a:t>La Inquisición pondrá en manos de los Reyes un poder hasta entonces inusitado. </a:t>
            </a:r>
          </a:p>
          <a:p>
            <a:pPr algn="ctr"/>
            <a:r>
              <a:rPr lang="es-ES" dirty="0">
                <a:effectLst/>
                <a:latin typeface="Tw Cen MT" panose="020B0602020104020603" pitchFamily="34" charset="77"/>
                <a:ea typeface="Times New Roman" panose="02020603050405020304" pitchFamily="18" charset="0"/>
              </a:rPr>
              <a:t>Los recursos abundantes venidos “allende los mares” y la presencia de los Tercios </a:t>
            </a:r>
          </a:p>
          <a:p>
            <a:pPr algn="ctr"/>
            <a:r>
              <a:rPr lang="es-ES" dirty="0">
                <a:latin typeface="Tw Cen MT" panose="020B0602020104020603" pitchFamily="34" charset="77"/>
                <a:ea typeface="Times New Roman" panose="02020603050405020304" pitchFamily="18" charset="0"/>
              </a:rPr>
              <a:t>por</a:t>
            </a:r>
            <a:r>
              <a:rPr lang="es-ES" dirty="0">
                <a:effectLst/>
                <a:latin typeface="Tw Cen MT" panose="020B0602020104020603" pitchFamily="34" charset="77"/>
                <a:ea typeface="Times New Roman" panose="02020603050405020304" pitchFamily="18" charset="0"/>
              </a:rPr>
              <a:t> los caminos de toda Europa, </a:t>
            </a:r>
          </a:p>
          <a:p>
            <a:pPr algn="ctr"/>
            <a:r>
              <a:rPr lang="es-ES" dirty="0">
                <a:effectLst/>
                <a:latin typeface="Tw Cen MT" panose="020B0602020104020603" pitchFamily="34" charset="77"/>
                <a:ea typeface="Times New Roman" panose="02020603050405020304" pitchFamily="18" charset="0"/>
              </a:rPr>
              <a:t>nos ofrecen una nueva imagen: </a:t>
            </a:r>
          </a:p>
          <a:p>
            <a:pPr algn="ctr"/>
            <a:r>
              <a:rPr lang="es-ES" dirty="0">
                <a:effectLst/>
                <a:latin typeface="Tw Cen MT" panose="020B0602020104020603" pitchFamily="34" charset="77"/>
                <a:ea typeface="Times New Roman" panose="02020603050405020304" pitchFamily="18" charset="0"/>
              </a:rPr>
              <a:t>la España Imperial.</a:t>
            </a:r>
          </a:p>
          <a:p>
            <a:pPr algn="ctr"/>
            <a:r>
              <a:rPr lang="es-ES" sz="2400" dirty="0">
                <a:effectLst/>
                <a:latin typeface="Tw Cen MT" panose="020B0602020104020603" pitchFamily="34" charset="77"/>
                <a:ea typeface="Times New Roman" panose="02020603050405020304" pitchFamily="18" charset="0"/>
              </a:rPr>
              <a:t> </a:t>
            </a:r>
            <a:endParaRPr lang="es-ES" sz="1600" dirty="0">
              <a:effectLst/>
              <a:latin typeface="Tw Cen MT" panose="020B0602020104020603" pitchFamily="34" charset="77"/>
              <a:ea typeface="Times New Roman" panose="02020603050405020304" pitchFamily="18" charset="0"/>
            </a:endParaRPr>
          </a:p>
        </p:txBody>
      </p:sp>
      <p:pic>
        <p:nvPicPr>
          <p:cNvPr id="4" name="Imagen 3">
            <a:extLst>
              <a:ext uri="{FF2B5EF4-FFF2-40B4-BE49-F238E27FC236}">
                <a16:creationId xmlns:a16="http://schemas.microsoft.com/office/drawing/2014/main" id="{C63986ED-240B-CD8F-FA9E-BC4915DF9581}"/>
              </a:ext>
            </a:extLst>
          </p:cNvPr>
          <p:cNvPicPr>
            <a:picLocks noChangeAspect="1"/>
          </p:cNvPicPr>
          <p:nvPr/>
        </p:nvPicPr>
        <p:blipFill>
          <a:blip r:embed="rId2"/>
          <a:stretch>
            <a:fillRect/>
          </a:stretch>
        </p:blipFill>
        <p:spPr>
          <a:xfrm>
            <a:off x="6362414" y="296333"/>
            <a:ext cx="2612253" cy="3576420"/>
          </a:xfrm>
          <a:prstGeom prst="rect">
            <a:avLst/>
          </a:prstGeom>
        </p:spPr>
      </p:pic>
      <p:sp>
        <p:nvSpPr>
          <p:cNvPr id="2" name="CuadroTexto 1">
            <a:extLst>
              <a:ext uri="{FF2B5EF4-FFF2-40B4-BE49-F238E27FC236}">
                <a16:creationId xmlns:a16="http://schemas.microsoft.com/office/drawing/2014/main" id="{0137E3A8-103D-FBF7-1609-D3D90CC83817}"/>
              </a:ext>
            </a:extLst>
          </p:cNvPr>
          <p:cNvSpPr txBox="1"/>
          <p:nvPr/>
        </p:nvSpPr>
        <p:spPr>
          <a:xfrm>
            <a:off x="6362414" y="4005330"/>
            <a:ext cx="2612253" cy="2308324"/>
          </a:xfrm>
          <a:prstGeom prst="rect">
            <a:avLst/>
          </a:prstGeom>
          <a:noFill/>
        </p:spPr>
        <p:txBody>
          <a:bodyPr wrap="square" rtlCol="0">
            <a:spAutoFit/>
          </a:bodyPr>
          <a:lstStyle/>
          <a:p>
            <a:pPr algn="ctr"/>
            <a:r>
              <a:rPr lang="es-ES" dirty="0">
                <a:solidFill>
                  <a:srgbClr val="C00000"/>
                </a:solidFill>
              </a:rPr>
              <a:t>Para Isabel,</a:t>
            </a:r>
          </a:p>
          <a:p>
            <a:pPr algn="ctr"/>
            <a:r>
              <a:rPr lang="es-ES" dirty="0">
                <a:solidFill>
                  <a:srgbClr val="C00000"/>
                </a:solidFill>
              </a:rPr>
              <a:t>Úbeda era:</a:t>
            </a:r>
          </a:p>
          <a:p>
            <a:pPr algn="ctr"/>
            <a:r>
              <a:rPr lang="es-ES" dirty="0">
                <a:solidFill>
                  <a:srgbClr val="C00000"/>
                </a:solidFill>
              </a:rPr>
              <a:t>“Un vaso </a:t>
            </a:r>
          </a:p>
          <a:p>
            <a:pPr algn="ctr"/>
            <a:r>
              <a:rPr lang="es-ES" dirty="0">
                <a:solidFill>
                  <a:srgbClr val="C00000"/>
                </a:solidFill>
              </a:rPr>
              <a:t>de oro,</a:t>
            </a:r>
          </a:p>
          <a:p>
            <a:pPr algn="ctr"/>
            <a:r>
              <a:rPr lang="es-ES" dirty="0">
                <a:solidFill>
                  <a:srgbClr val="C00000"/>
                </a:solidFill>
              </a:rPr>
              <a:t>pero lleno </a:t>
            </a:r>
          </a:p>
          <a:p>
            <a:pPr algn="ctr"/>
            <a:r>
              <a:rPr lang="es-ES" dirty="0">
                <a:solidFill>
                  <a:srgbClr val="C00000"/>
                </a:solidFill>
              </a:rPr>
              <a:t>de ponzoña”.</a:t>
            </a:r>
          </a:p>
        </p:txBody>
      </p:sp>
    </p:spTree>
    <p:extLst>
      <p:ext uri="{BB962C8B-B14F-4D97-AF65-F5344CB8AC3E}">
        <p14:creationId xmlns:p14="http://schemas.microsoft.com/office/powerpoint/2010/main" val="148765245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A22D9AC-7E52-742E-8D17-0EDF16B15C91}"/>
              </a:ext>
            </a:extLst>
          </p:cNvPr>
          <p:cNvSpPr txBox="1"/>
          <p:nvPr/>
        </p:nvSpPr>
        <p:spPr>
          <a:xfrm>
            <a:off x="443753" y="174812"/>
            <a:ext cx="6932408" cy="6771084"/>
          </a:xfrm>
          <a:prstGeom prst="rect">
            <a:avLst/>
          </a:prstGeom>
          <a:noFill/>
        </p:spPr>
        <p:txBody>
          <a:bodyPr wrap="square">
            <a:spAutoFit/>
          </a:bodyPr>
          <a:lstStyle/>
          <a:p>
            <a:pPr algn="ctr"/>
            <a:r>
              <a:rPr lang="es-ES" sz="1800" b="1" dirty="0">
                <a:solidFill>
                  <a:srgbClr val="C00000"/>
                </a:solidFill>
                <a:effectLst/>
                <a:latin typeface="Times New Roman" panose="02020603050405020304" pitchFamily="18" charset="0"/>
                <a:ea typeface="Times New Roman" panose="02020603050405020304" pitchFamily="18" charset="0"/>
              </a:rPr>
              <a:t>CONVENTO MADRE DE DIOS </a:t>
            </a:r>
          </a:p>
          <a:p>
            <a:pPr algn="ctr"/>
            <a:r>
              <a:rPr lang="es-ES" sz="1800" b="1" dirty="0">
                <a:solidFill>
                  <a:srgbClr val="C00000"/>
                </a:solidFill>
                <a:effectLst/>
                <a:latin typeface="Times New Roman" panose="02020603050405020304" pitchFamily="18" charset="0"/>
                <a:ea typeface="Times New Roman" panose="02020603050405020304" pitchFamily="18" charset="0"/>
              </a:rPr>
              <a:t>O “CADENAS”.DOMINICAS</a:t>
            </a:r>
          </a:p>
          <a:p>
            <a:pPr algn="ctr"/>
            <a:r>
              <a:rPr lang="es-ES" dirty="0">
                <a:latin typeface="Tw Cen MT" panose="020B0602020104020603" pitchFamily="34" charset="77"/>
                <a:ea typeface="Times New Roman" panose="02020603050405020304" pitchFamily="18" charset="0"/>
              </a:rPr>
              <a:t>Se debe este convento a la fundación de D. Juan Vázquez de Molina, Secretario de D. Felipe II.</a:t>
            </a:r>
          </a:p>
          <a:p>
            <a:pPr algn="ctr"/>
            <a:r>
              <a:rPr lang="es-ES" dirty="0">
                <a:effectLst/>
                <a:latin typeface="Tw Cen MT" panose="020B0602020104020603" pitchFamily="34" charset="77"/>
                <a:ea typeface="Times New Roman" panose="02020603050405020304" pitchFamily="18" charset="0"/>
              </a:rPr>
              <a:t>Casado en segundas nupcias con </a:t>
            </a:r>
            <a:r>
              <a:rPr lang="es-ES" dirty="0" err="1">
                <a:effectLst/>
                <a:latin typeface="Tw Cen MT" panose="020B0602020104020603" pitchFamily="34" charset="77"/>
                <a:ea typeface="Times New Roman" panose="02020603050405020304" pitchFamily="18" charset="0"/>
              </a:rPr>
              <a:t>Dña</a:t>
            </a:r>
            <a:r>
              <a:rPr lang="es-ES" dirty="0">
                <a:effectLst/>
                <a:latin typeface="Tw Cen MT" panose="020B0602020104020603" pitchFamily="34" charset="77"/>
                <a:ea typeface="Times New Roman" panose="02020603050405020304" pitchFamily="18" charset="0"/>
              </a:rPr>
              <a:t> Luisa Carrillo de Mendoza, quiso construir su palacio-vivienda, acorde con su grandeza,  frente a </a:t>
            </a:r>
            <a:r>
              <a:rPr lang="es-ES" dirty="0" err="1">
                <a:effectLst/>
                <a:latin typeface="Tw Cen MT" panose="020B0602020104020603" pitchFamily="34" charset="77"/>
                <a:ea typeface="Times New Roman" panose="02020603050405020304" pitchFamily="18" charset="0"/>
              </a:rPr>
              <a:t>Sta</a:t>
            </a:r>
            <a:r>
              <a:rPr lang="es-ES" dirty="0">
                <a:effectLst/>
                <a:latin typeface="Tw Cen MT" panose="020B0602020104020603" pitchFamily="34" charset="77"/>
                <a:ea typeface="Times New Roman" panose="02020603050405020304" pitchFamily="18" charset="0"/>
              </a:rPr>
              <a:t> María.</a:t>
            </a:r>
          </a:p>
          <a:p>
            <a:pPr algn="ctr"/>
            <a:r>
              <a:rPr lang="es-ES" dirty="0">
                <a:latin typeface="Tw Cen MT" panose="020B0602020104020603" pitchFamily="34" charset="77"/>
                <a:ea typeface="Times New Roman" panose="02020603050405020304" pitchFamily="18" charset="0"/>
              </a:rPr>
              <a:t>Por su severidad, solidez y admirables proporciones es sin duda una muestra representativa de la belleza renacentista y del buen hacer de </a:t>
            </a:r>
            <a:r>
              <a:rPr lang="es-ES" dirty="0" err="1">
                <a:latin typeface="Tw Cen MT" panose="020B0602020104020603" pitchFamily="34" charset="77"/>
                <a:ea typeface="Times New Roman" panose="02020603050405020304" pitchFamily="18" charset="0"/>
              </a:rPr>
              <a:t>Vandelvira</a:t>
            </a:r>
            <a:r>
              <a:rPr lang="es-ES" dirty="0">
                <a:latin typeface="Tw Cen MT" panose="020B0602020104020603" pitchFamily="34" charset="77"/>
                <a:ea typeface="Times New Roman" panose="02020603050405020304" pitchFamily="18" charset="0"/>
              </a:rPr>
              <a:t>. Exaltado por la lonja que lo precede, con sus pilares y cadenas.</a:t>
            </a:r>
          </a:p>
          <a:p>
            <a:pPr algn="ctr"/>
            <a:r>
              <a:rPr lang="es-ES" dirty="0">
                <a:effectLst/>
                <a:latin typeface="Tw Cen MT" panose="020B0602020104020603" pitchFamily="34" charset="77"/>
                <a:ea typeface="Times New Roman" panose="02020603050405020304" pitchFamily="18" charset="0"/>
              </a:rPr>
              <a:t>Terminada la construcción del palacio, </a:t>
            </a:r>
          </a:p>
          <a:p>
            <a:pPr algn="ctr"/>
            <a:r>
              <a:rPr lang="es-ES" dirty="0">
                <a:effectLst/>
                <a:latin typeface="Tw Cen MT" panose="020B0602020104020603" pitchFamily="34" charset="77"/>
                <a:ea typeface="Times New Roman" panose="02020603050405020304" pitchFamily="18" charset="0"/>
              </a:rPr>
              <a:t>y no teniendo sucesión, Juan Vázquez y  señora proyectaron la fundación de un monasterio de monjas de la Orden de Santo Domingo en el mismo, reservándose para ellos algunas habitaciones y acceso a la Capilla desde una tribuna. El Papa Pio IV en 1561 con una bula, dio su autorización.</a:t>
            </a:r>
          </a:p>
          <a:p>
            <a:endParaRPr lang="es-ES" sz="1400" dirty="0">
              <a:latin typeface="Times New Roman" panose="02020603050405020304" pitchFamily="18" charset="0"/>
              <a:ea typeface="Times New Roman" panose="02020603050405020304" pitchFamily="18" charset="0"/>
            </a:endParaRPr>
          </a:p>
        </p:txBody>
      </p:sp>
      <p:pic>
        <p:nvPicPr>
          <p:cNvPr id="5" name="Imagen 4">
            <a:extLst>
              <a:ext uri="{FF2B5EF4-FFF2-40B4-BE49-F238E27FC236}">
                <a16:creationId xmlns:a16="http://schemas.microsoft.com/office/drawing/2014/main" id="{E530F0F1-BDCC-6098-02DE-D25BD695FAE8}"/>
              </a:ext>
            </a:extLst>
          </p:cNvPr>
          <p:cNvPicPr>
            <a:picLocks noChangeAspect="1"/>
          </p:cNvPicPr>
          <p:nvPr/>
        </p:nvPicPr>
        <p:blipFill>
          <a:blip r:embed="rId3"/>
          <a:stretch>
            <a:fillRect/>
          </a:stretch>
        </p:blipFill>
        <p:spPr>
          <a:xfrm>
            <a:off x="7567547" y="760447"/>
            <a:ext cx="1355838" cy="2046548"/>
          </a:xfrm>
          <a:prstGeom prst="rect">
            <a:avLst/>
          </a:prstGeom>
        </p:spPr>
      </p:pic>
      <p:pic>
        <p:nvPicPr>
          <p:cNvPr id="8" name="Imagen 7">
            <a:extLst>
              <a:ext uri="{FF2B5EF4-FFF2-40B4-BE49-F238E27FC236}">
                <a16:creationId xmlns:a16="http://schemas.microsoft.com/office/drawing/2014/main" id="{428A3566-E337-C7A6-8D34-8A11FCFDB5B9}"/>
              </a:ext>
            </a:extLst>
          </p:cNvPr>
          <p:cNvPicPr>
            <a:picLocks noChangeAspect="1"/>
          </p:cNvPicPr>
          <p:nvPr/>
        </p:nvPicPr>
        <p:blipFill>
          <a:blip r:embed="rId4"/>
          <a:stretch>
            <a:fillRect/>
          </a:stretch>
        </p:blipFill>
        <p:spPr>
          <a:xfrm>
            <a:off x="7462742" y="3985902"/>
            <a:ext cx="1527835" cy="1649850"/>
          </a:xfrm>
          <a:prstGeom prst="rect">
            <a:avLst/>
          </a:prstGeom>
        </p:spPr>
      </p:pic>
    </p:spTree>
    <p:extLst>
      <p:ext uri="{BB962C8B-B14F-4D97-AF65-F5344CB8AC3E}">
        <p14:creationId xmlns:p14="http://schemas.microsoft.com/office/powerpoint/2010/main" val="196253810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A22D9AC-7E52-742E-8D17-0EDF16B15C91}"/>
              </a:ext>
            </a:extLst>
          </p:cNvPr>
          <p:cNvSpPr txBox="1"/>
          <p:nvPr/>
        </p:nvSpPr>
        <p:spPr>
          <a:xfrm>
            <a:off x="393700" y="-101600"/>
            <a:ext cx="7054850" cy="6955750"/>
          </a:xfrm>
          <a:prstGeom prst="rect">
            <a:avLst/>
          </a:prstGeom>
          <a:noFill/>
        </p:spPr>
        <p:txBody>
          <a:bodyPr wrap="square">
            <a:spAutoFit/>
          </a:bodyPr>
          <a:lstStyle/>
          <a:p>
            <a:pPr algn="ctr"/>
            <a:r>
              <a:rPr lang="es-ES" dirty="0">
                <a:latin typeface="Tw Cen MT" panose="020B0602020104020603" pitchFamily="34" charset="77"/>
                <a:ea typeface="Times New Roman" panose="02020603050405020304" pitchFamily="18" charset="0"/>
              </a:rPr>
              <a:t>El día 25 de marzo de 1566, festividad </a:t>
            </a:r>
          </a:p>
          <a:p>
            <a:pPr algn="ctr"/>
            <a:r>
              <a:rPr lang="es-ES" dirty="0">
                <a:latin typeface="Tw Cen MT" panose="020B0602020104020603" pitchFamily="34" charset="77"/>
                <a:ea typeface="Times New Roman" panose="02020603050405020304" pitchFamily="18" charset="0"/>
              </a:rPr>
              <a:t>de la Encarnación fue la gran fiesta.</a:t>
            </a:r>
          </a:p>
          <a:p>
            <a:pPr algn="ctr"/>
            <a:r>
              <a:rPr lang="es-ES" dirty="0">
                <a:effectLst/>
                <a:latin typeface="Tw Cen MT" panose="020B0602020104020603" pitchFamily="34" charset="77"/>
                <a:ea typeface="Times New Roman" panose="02020603050405020304" pitchFamily="18" charset="0"/>
              </a:rPr>
              <a:t>La procesión general se inició en el </a:t>
            </a:r>
            <a:r>
              <a:rPr lang="es-ES" dirty="0">
                <a:latin typeface="Tw Cen MT" panose="020B0602020104020603" pitchFamily="34" charset="77"/>
                <a:ea typeface="Times New Roman" panose="02020603050405020304" pitchFamily="18" charset="0"/>
              </a:rPr>
              <a:t>convento de </a:t>
            </a:r>
          </a:p>
          <a:p>
            <a:pPr algn="ctr"/>
            <a:r>
              <a:rPr lang="es-ES" dirty="0">
                <a:latin typeface="Tw Cen MT" panose="020B0602020104020603" pitchFamily="34" charset="77"/>
                <a:ea typeface="Times New Roman" panose="02020603050405020304" pitchFamily="18" charset="0"/>
              </a:rPr>
              <a:t>San Andrés (Dominicos). Con el Santísimo, el clero, </a:t>
            </a:r>
          </a:p>
          <a:p>
            <a:pPr algn="ctr"/>
            <a:r>
              <a:rPr lang="es-ES" dirty="0">
                <a:latin typeface="Tw Cen MT" panose="020B0602020104020603" pitchFamily="34" charset="77"/>
                <a:ea typeface="Times New Roman" panose="02020603050405020304" pitchFamily="18" charset="0"/>
              </a:rPr>
              <a:t>las autoridades y la nobleza, presididos </a:t>
            </a:r>
          </a:p>
          <a:p>
            <a:pPr algn="ctr"/>
            <a:r>
              <a:rPr lang="es-ES" dirty="0">
                <a:latin typeface="Tw Cen MT" panose="020B0602020104020603" pitchFamily="34" charset="77"/>
                <a:ea typeface="Times New Roman" panose="02020603050405020304" pitchFamily="18" charset="0"/>
              </a:rPr>
              <a:t>por obispo de Jaén, don Diego de los Cobos, </a:t>
            </a:r>
          </a:p>
          <a:p>
            <a:pPr algn="ctr"/>
            <a:r>
              <a:rPr lang="es-ES" dirty="0">
                <a:latin typeface="Tw Cen MT" panose="020B0602020104020603" pitchFamily="34" charset="77"/>
                <a:ea typeface="Times New Roman" panose="02020603050405020304" pitchFamily="18" charset="0"/>
              </a:rPr>
              <a:t>hermano de Juan Vázquez, procedieron a la inauguración del nuevo convento.</a:t>
            </a:r>
          </a:p>
          <a:p>
            <a:pPr algn="ctr"/>
            <a:r>
              <a:rPr lang="es-ES" dirty="0">
                <a:effectLst/>
                <a:latin typeface="Tw Cen MT" panose="020B0602020104020603" pitchFamily="34" charset="77"/>
                <a:ea typeface="Times New Roman" panose="02020603050405020304" pitchFamily="18" charset="0"/>
              </a:rPr>
              <a:t>Con posterioridad hizo donación de numerosos bienes. Tenia el convento valiosas y veneradas reliquias entre ellas una espina de la Corona de nuestro Salvador, engastada en oro, donada por el marqués de Mancera.</a:t>
            </a:r>
          </a:p>
          <a:p>
            <a:pPr algn="ctr"/>
            <a:r>
              <a:rPr lang="es-ES" dirty="0">
                <a:latin typeface="Tw Cen MT" panose="020B0602020104020603" pitchFamily="34" charset="77"/>
                <a:ea typeface="Times New Roman" panose="02020603050405020304" pitchFamily="18" charset="0"/>
              </a:rPr>
              <a:t>Retirado de la vida activa a causa de sus achaques, </a:t>
            </a:r>
          </a:p>
          <a:p>
            <a:pPr algn="ctr"/>
            <a:r>
              <a:rPr lang="es-ES" dirty="0">
                <a:latin typeface="Tw Cen MT" panose="020B0602020104020603" pitchFamily="34" charset="77"/>
                <a:ea typeface="Times New Roman" panose="02020603050405020304" pitchFamily="18" charset="0"/>
              </a:rPr>
              <a:t>Juan Vázquez moría el 28 de junio 1570, siendo sepultado al pie del altar mayor de la capilla.</a:t>
            </a:r>
          </a:p>
          <a:p>
            <a:pPr algn="ctr"/>
            <a:r>
              <a:rPr lang="es-ES" dirty="0">
                <a:effectLst/>
                <a:latin typeface="Tw Cen MT" panose="020B0602020104020603" pitchFamily="34" charset="77"/>
                <a:ea typeface="Times New Roman" panose="02020603050405020304" pitchFamily="18" charset="0"/>
              </a:rPr>
              <a:t>Durante dos siglos </a:t>
            </a:r>
            <a:r>
              <a:rPr lang="es-ES" dirty="0">
                <a:latin typeface="Tw Cen MT" panose="020B0602020104020603" pitchFamily="34" charset="77"/>
                <a:ea typeface="Times New Roman" panose="02020603050405020304" pitchFamily="18" charset="0"/>
              </a:rPr>
              <a:t>convivieron, </a:t>
            </a:r>
            <a:r>
              <a:rPr lang="es-ES" dirty="0">
                <a:effectLst/>
                <a:latin typeface="Tw Cen MT" panose="020B0602020104020603" pitchFamily="34" charset="77"/>
                <a:ea typeface="Times New Roman" panose="02020603050405020304" pitchFamily="18" charset="0"/>
              </a:rPr>
              <a:t>no sin</a:t>
            </a:r>
            <a:r>
              <a:rPr lang="es-ES" dirty="0">
                <a:latin typeface="Tw Cen MT" panose="020B0602020104020603" pitchFamily="34" charset="77"/>
                <a:ea typeface="Times New Roman" panose="02020603050405020304" pitchFamily="18" charset="0"/>
              </a:rPr>
              <a:t> problemas</a:t>
            </a:r>
            <a:r>
              <a:rPr lang="es-ES" dirty="0">
                <a:effectLst/>
                <a:latin typeface="Tw Cen MT" panose="020B0602020104020603" pitchFamily="34" charset="77"/>
                <a:ea typeface="Times New Roman" panose="02020603050405020304" pitchFamily="18" charset="0"/>
              </a:rPr>
              <a:t> familiares y monjas. </a:t>
            </a:r>
            <a:r>
              <a:rPr lang="es-ES" dirty="0">
                <a:latin typeface="Tw Cen MT" panose="020B0602020104020603" pitchFamily="34" charset="77"/>
                <a:ea typeface="Times New Roman" panose="02020603050405020304" pitchFamily="18" charset="0"/>
              </a:rPr>
              <a:t>A</a:t>
            </a:r>
            <a:r>
              <a:rPr lang="es-ES" dirty="0">
                <a:effectLst/>
                <a:latin typeface="Tw Cen MT" panose="020B0602020104020603" pitchFamily="34" charset="77"/>
                <a:ea typeface="Times New Roman" panose="02020603050405020304" pitchFamily="18" charset="0"/>
              </a:rPr>
              <a:t>l final de 1737 había 21 religiosas de velo negro y 4 de blanco.</a:t>
            </a:r>
          </a:p>
          <a:p>
            <a:endParaRPr lang="es-ES" sz="1400" dirty="0">
              <a:latin typeface="Times New Roman" panose="02020603050405020304" pitchFamily="18" charset="0"/>
              <a:ea typeface="Times New Roman" panose="02020603050405020304" pitchFamily="18" charset="0"/>
            </a:endParaRPr>
          </a:p>
        </p:txBody>
      </p:sp>
      <p:pic>
        <p:nvPicPr>
          <p:cNvPr id="4" name="Imagen 3">
            <a:extLst>
              <a:ext uri="{FF2B5EF4-FFF2-40B4-BE49-F238E27FC236}">
                <a16:creationId xmlns:a16="http://schemas.microsoft.com/office/drawing/2014/main" id="{E48EBD44-B121-29CF-ED9B-AECC3F2B0941}"/>
              </a:ext>
            </a:extLst>
          </p:cNvPr>
          <p:cNvPicPr>
            <a:picLocks noChangeAspect="1"/>
          </p:cNvPicPr>
          <p:nvPr/>
        </p:nvPicPr>
        <p:blipFill>
          <a:blip r:embed="rId3"/>
          <a:stretch>
            <a:fillRect/>
          </a:stretch>
        </p:blipFill>
        <p:spPr>
          <a:xfrm>
            <a:off x="7448550" y="412308"/>
            <a:ext cx="1527835" cy="1966942"/>
          </a:xfrm>
          <a:prstGeom prst="rect">
            <a:avLst/>
          </a:prstGeom>
        </p:spPr>
      </p:pic>
      <p:pic>
        <p:nvPicPr>
          <p:cNvPr id="5" name="Imagen 4">
            <a:extLst>
              <a:ext uri="{FF2B5EF4-FFF2-40B4-BE49-F238E27FC236}">
                <a16:creationId xmlns:a16="http://schemas.microsoft.com/office/drawing/2014/main" id="{2D7107C4-FC22-58E6-85BE-AD41ACE90C22}"/>
              </a:ext>
            </a:extLst>
          </p:cNvPr>
          <p:cNvPicPr>
            <a:picLocks noChangeAspect="1"/>
          </p:cNvPicPr>
          <p:nvPr/>
        </p:nvPicPr>
        <p:blipFill rotWithShape="1">
          <a:blip r:embed="rId4"/>
          <a:srcRect l="26530"/>
          <a:stretch/>
        </p:blipFill>
        <p:spPr>
          <a:xfrm>
            <a:off x="7448550" y="3987383"/>
            <a:ext cx="1527835" cy="1573967"/>
          </a:xfrm>
          <a:prstGeom prst="rect">
            <a:avLst/>
          </a:prstGeom>
        </p:spPr>
      </p:pic>
    </p:spTree>
    <p:extLst>
      <p:ext uri="{BB962C8B-B14F-4D97-AF65-F5344CB8AC3E}">
        <p14:creationId xmlns:p14="http://schemas.microsoft.com/office/powerpoint/2010/main" val="101275787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E2A8AF8-90D6-1310-1D70-B7A8C44DD4A3}"/>
              </a:ext>
            </a:extLst>
          </p:cNvPr>
          <p:cNvSpPr txBox="1"/>
          <p:nvPr/>
        </p:nvSpPr>
        <p:spPr>
          <a:xfrm>
            <a:off x="457200" y="-1"/>
            <a:ext cx="6553200" cy="6740307"/>
          </a:xfrm>
          <a:prstGeom prst="rect">
            <a:avLst/>
          </a:prstGeom>
          <a:noFill/>
        </p:spPr>
        <p:txBody>
          <a:bodyPr wrap="square">
            <a:spAutoFit/>
          </a:bodyPr>
          <a:lstStyle/>
          <a:p>
            <a:pPr algn="ctr"/>
            <a:r>
              <a:rPr lang="es-ES" b="1" dirty="0">
                <a:solidFill>
                  <a:srgbClr val="C00000"/>
                </a:solidFill>
                <a:effectLst/>
                <a:latin typeface="Times New Roman" panose="02020603050405020304" pitchFamily="18" charset="0"/>
                <a:ea typeface="Times New Roman" panose="02020603050405020304" pitchFamily="18" charset="0"/>
              </a:rPr>
              <a:t>MM. CARMELITAS:</a:t>
            </a:r>
            <a:endParaRPr lang="es-ES" dirty="0">
              <a:solidFill>
                <a:srgbClr val="C00000"/>
              </a:solidFill>
              <a:effectLst/>
              <a:latin typeface="Times New Roman" panose="02020603050405020304" pitchFamily="18" charset="0"/>
              <a:ea typeface="Times New Roman" panose="02020603050405020304" pitchFamily="18" charset="0"/>
            </a:endParaRPr>
          </a:p>
          <a:p>
            <a:pPr indent="449580"/>
            <a:r>
              <a:rPr lang="es-ES" sz="2400" dirty="0">
                <a:solidFill>
                  <a:srgbClr val="FF0000"/>
                </a:solidFill>
                <a:effectLst/>
                <a:highlight>
                  <a:srgbClr val="FFFF00"/>
                </a:highlight>
                <a:latin typeface="Times New Roman" panose="02020603050405020304" pitchFamily="18" charset="0"/>
                <a:ea typeface="Times New Roman" panose="02020603050405020304" pitchFamily="18" charset="0"/>
              </a:rPr>
              <a:t> </a:t>
            </a:r>
            <a:r>
              <a:rPr lang="es-ES" dirty="0">
                <a:effectLst/>
                <a:latin typeface="Tw Cen MT" panose="020B0602020104020603" pitchFamily="34" charset="77"/>
                <a:ea typeface="Times New Roman" panose="02020603050405020304" pitchFamily="18" charset="0"/>
              </a:rPr>
              <a:t> El obispo de Jaén D. Francisco Sarmiento de Mendoza otorgó la fundación el 29 de marzo de 1595. En 1608 se trasladó la Comunidad a la calle Montiel emprendiéndose la primitiva construcción que debió ser muy modesta. A lo largo del siglo se fue ampliando, siendo decisiva para la construcción del actual templo (consagrado en 1673), la ayuda de Doña Josefa Manuel y de doña María de Molina, (excelente señora, camarera de la Reina María Teresa, esposa de Luis XIV, el Rey Sol.</a:t>
            </a:r>
          </a:p>
          <a:p>
            <a:pPr algn="ctr" fontAlgn="base"/>
            <a:r>
              <a:rPr lang="es-ES" dirty="0">
                <a:latin typeface="Tw Cen MT" panose="020B0602020104020603" pitchFamily="34" charset="77"/>
                <a:ea typeface="Times New Roman" panose="02020603050405020304" pitchFamily="18" charset="0"/>
              </a:rPr>
              <a:t>Sobresalen entre sus componentes: </a:t>
            </a:r>
          </a:p>
          <a:p>
            <a:pPr algn="ctr" fontAlgn="base"/>
            <a:r>
              <a:rPr lang="es-ES" dirty="0">
                <a:latin typeface="Tw Cen MT" panose="020B0602020104020603" pitchFamily="34" charset="77"/>
              </a:rPr>
              <a:t>MARIA DE LA CRUZ. FUNDADORA</a:t>
            </a:r>
          </a:p>
          <a:p>
            <a:pPr algn="ctr" fontAlgn="base"/>
            <a:r>
              <a:rPr lang="es-ES" i="0" u="none" strike="noStrike" dirty="0">
                <a:effectLst/>
                <a:latin typeface="Tw Cen MT" panose="020B0602020104020603" pitchFamily="34" charset="77"/>
              </a:rPr>
              <a:t>  Y ANA DE LA ENCARNACIÓN. 1ª Priora</a:t>
            </a:r>
          </a:p>
          <a:p>
            <a:pPr indent="449580" algn="ctr"/>
            <a:r>
              <a:rPr lang="es-ES" dirty="0">
                <a:effectLst/>
                <a:latin typeface="Tw Cen MT" panose="020B0602020104020603" pitchFamily="34" charset="77"/>
                <a:ea typeface="Times New Roman" panose="02020603050405020304" pitchFamily="18" charset="0"/>
              </a:rPr>
              <a:t>Existía en este templo una imagen muy querida, de Jesús Caído, probablemente de Martínez Montañés. Titular de la Cofradía de la Caída.</a:t>
            </a:r>
          </a:p>
          <a:p>
            <a:r>
              <a:rPr lang="es-ES" sz="2400" dirty="0">
                <a:effectLst/>
                <a:latin typeface="Times New Roman" panose="02020603050405020304" pitchFamily="18" charset="0"/>
                <a:ea typeface="Times New Roman" panose="02020603050405020304" pitchFamily="18" charset="0"/>
                <a:cs typeface="Times New Roman (Cuerpo en alfa"/>
              </a:rPr>
              <a:t> </a:t>
            </a:r>
            <a:endParaRPr lang="es-ES" sz="1600" dirty="0">
              <a:effectLst/>
              <a:latin typeface="Times New Roman" panose="02020603050405020304" pitchFamily="18" charset="0"/>
              <a:ea typeface="Times New Roman" panose="02020603050405020304" pitchFamily="18" charset="0"/>
            </a:endParaRPr>
          </a:p>
        </p:txBody>
      </p:sp>
      <p:pic>
        <p:nvPicPr>
          <p:cNvPr id="4" name="Imagen 3">
            <a:extLst>
              <a:ext uri="{FF2B5EF4-FFF2-40B4-BE49-F238E27FC236}">
                <a16:creationId xmlns:a16="http://schemas.microsoft.com/office/drawing/2014/main" id="{6C25AF0D-366C-4E15-C199-953FA837B04B}"/>
              </a:ext>
            </a:extLst>
          </p:cNvPr>
          <p:cNvPicPr>
            <a:picLocks noChangeAspect="1"/>
          </p:cNvPicPr>
          <p:nvPr/>
        </p:nvPicPr>
        <p:blipFill rotWithShape="1">
          <a:blip r:embed="rId2"/>
          <a:srcRect l="14798" r="6893"/>
          <a:stretch/>
        </p:blipFill>
        <p:spPr>
          <a:xfrm>
            <a:off x="7041614" y="289931"/>
            <a:ext cx="1979342" cy="2269273"/>
          </a:xfrm>
          <a:prstGeom prst="rect">
            <a:avLst/>
          </a:prstGeom>
        </p:spPr>
      </p:pic>
      <p:sp>
        <p:nvSpPr>
          <p:cNvPr id="6" name="CuadroTexto 5">
            <a:extLst>
              <a:ext uri="{FF2B5EF4-FFF2-40B4-BE49-F238E27FC236}">
                <a16:creationId xmlns:a16="http://schemas.microsoft.com/office/drawing/2014/main" id="{7FFAA7F6-CC40-A66A-B102-2C18B20CED7D}"/>
              </a:ext>
            </a:extLst>
          </p:cNvPr>
          <p:cNvSpPr txBox="1"/>
          <p:nvPr/>
        </p:nvSpPr>
        <p:spPr>
          <a:xfrm>
            <a:off x="7248292" y="2899318"/>
            <a:ext cx="1772663" cy="1200329"/>
          </a:xfrm>
          <a:prstGeom prst="rect">
            <a:avLst/>
          </a:prstGeom>
          <a:noFill/>
        </p:spPr>
        <p:txBody>
          <a:bodyPr wrap="square" rtlCol="0">
            <a:spAutoFit/>
          </a:bodyPr>
          <a:lstStyle/>
          <a:p>
            <a:r>
              <a:rPr lang="es-ES" dirty="0" err="1">
                <a:solidFill>
                  <a:srgbClr val="C00000"/>
                </a:solidFill>
              </a:rPr>
              <a:t>Sta</a:t>
            </a:r>
            <a:r>
              <a:rPr lang="es-ES" dirty="0">
                <a:solidFill>
                  <a:srgbClr val="C00000"/>
                </a:solidFill>
              </a:rPr>
              <a:t> TERESA</a:t>
            </a:r>
          </a:p>
          <a:p>
            <a:r>
              <a:rPr lang="es-ES" dirty="0">
                <a:solidFill>
                  <a:srgbClr val="C00000"/>
                </a:solidFill>
              </a:rPr>
              <a:t>Fundadora</a:t>
            </a:r>
          </a:p>
          <a:p>
            <a:r>
              <a:rPr lang="es-ES" dirty="0">
                <a:solidFill>
                  <a:srgbClr val="C00000"/>
                </a:solidFill>
              </a:rPr>
              <a:t>1515//1582</a:t>
            </a:r>
          </a:p>
        </p:txBody>
      </p:sp>
      <p:pic>
        <p:nvPicPr>
          <p:cNvPr id="5" name="Imagen 4">
            <a:extLst>
              <a:ext uri="{FF2B5EF4-FFF2-40B4-BE49-F238E27FC236}">
                <a16:creationId xmlns:a16="http://schemas.microsoft.com/office/drawing/2014/main" id="{1E42A3C4-CD22-02A8-90C7-546E7CADDC22}"/>
              </a:ext>
            </a:extLst>
          </p:cNvPr>
          <p:cNvPicPr>
            <a:picLocks noChangeAspect="1"/>
          </p:cNvPicPr>
          <p:nvPr/>
        </p:nvPicPr>
        <p:blipFill>
          <a:blip r:embed="rId3"/>
          <a:stretch>
            <a:fillRect/>
          </a:stretch>
        </p:blipFill>
        <p:spPr>
          <a:xfrm>
            <a:off x="7203952" y="4196111"/>
            <a:ext cx="1772663" cy="2269273"/>
          </a:xfrm>
          <a:prstGeom prst="rect">
            <a:avLst/>
          </a:prstGeom>
        </p:spPr>
      </p:pic>
    </p:spTree>
    <p:extLst>
      <p:ext uri="{BB962C8B-B14F-4D97-AF65-F5344CB8AC3E}">
        <p14:creationId xmlns:p14="http://schemas.microsoft.com/office/powerpoint/2010/main" val="183900121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5E2FDA-F9F3-3CC3-E593-50F33E7B6FBC}"/>
              </a:ext>
            </a:extLst>
          </p:cNvPr>
          <p:cNvSpPr txBox="1"/>
          <p:nvPr/>
        </p:nvSpPr>
        <p:spPr>
          <a:xfrm>
            <a:off x="495300" y="127000"/>
            <a:ext cx="6560820" cy="6617196"/>
          </a:xfrm>
          <a:prstGeom prst="rect">
            <a:avLst/>
          </a:prstGeom>
          <a:noFill/>
        </p:spPr>
        <p:txBody>
          <a:bodyPr wrap="square">
            <a:spAutoFit/>
          </a:bodyPr>
          <a:lstStyle/>
          <a:p>
            <a:pPr algn="ctr"/>
            <a:r>
              <a:rPr lang="es-ES" sz="2400" b="1" spc="40" dirty="0">
                <a:solidFill>
                  <a:srgbClr val="C00000"/>
                </a:solidFill>
                <a:effectLst/>
                <a:latin typeface="Tw Cen MT" panose="020B0602020104020603" pitchFamily="34" charset="77"/>
                <a:ea typeface="Times New Roman" panose="02020603050405020304" pitchFamily="18" charset="0"/>
              </a:rPr>
              <a:t>CÁRCEL DEL OBISPO</a:t>
            </a:r>
            <a:endParaRPr lang="es-ES" sz="1200" dirty="0">
              <a:solidFill>
                <a:srgbClr val="C00000"/>
              </a:solidFill>
              <a:effectLst/>
              <a:latin typeface="Tw Cen MT" panose="020B0602020104020603" pitchFamily="34" charset="77"/>
              <a:ea typeface="Times New Roman" panose="02020603050405020304" pitchFamily="18" charset="0"/>
            </a:endParaRPr>
          </a:p>
          <a:p>
            <a:pPr algn="ctr">
              <a:spcAft>
                <a:spcPts val="0"/>
              </a:spcAft>
            </a:pPr>
            <a:r>
              <a:rPr lang="es-ES" sz="2000" dirty="0">
                <a:effectLst/>
                <a:latin typeface="Tw Cen MT" panose="020B0602020104020603" pitchFamily="34" charset="77"/>
                <a:ea typeface="Times New Roman" panose="02020603050405020304" pitchFamily="18" charset="0"/>
              </a:rPr>
              <a:t>(</a:t>
            </a:r>
            <a:r>
              <a:rPr lang="es-ES" sz="2000" dirty="0">
                <a:latin typeface="Tw Cen MT" panose="020B0602020104020603" pitchFamily="34" charset="77"/>
                <a:ea typeface="Times New Roman" panose="02020603050405020304" pitchFamily="18" charset="0"/>
              </a:rPr>
              <a:t>A</a:t>
            </a:r>
            <a:r>
              <a:rPr lang="es-ES" sz="2000" dirty="0">
                <a:effectLst/>
                <a:latin typeface="Tw Cen MT" panose="020B0602020104020603" pitchFamily="34" charset="77"/>
                <a:ea typeface="Times New Roman" panose="02020603050405020304" pitchFamily="18" charset="0"/>
              </a:rPr>
              <a:t>ctuales juzgados de la ciudad). </a:t>
            </a:r>
          </a:p>
          <a:p>
            <a:pPr algn="ctr">
              <a:spcAft>
                <a:spcPts val="0"/>
              </a:spcAft>
            </a:pPr>
            <a:r>
              <a:rPr lang="es-ES" sz="2000" b="1" dirty="0">
                <a:effectLst/>
                <a:latin typeface="Tw Cen MT" panose="020B0602020104020603" pitchFamily="34" charset="77"/>
                <a:ea typeface="Times New Roman" panose="02020603050405020304" pitchFamily="18" charset="0"/>
              </a:rPr>
              <a:t>“Emparedamiento de Sancho Iñiguez</a:t>
            </a:r>
            <a:r>
              <a:rPr lang="es-ES" sz="2000" dirty="0">
                <a:effectLst/>
                <a:latin typeface="Tw Cen MT" panose="020B0602020104020603" pitchFamily="34" charset="77"/>
                <a:ea typeface="Times New Roman" panose="02020603050405020304" pitchFamily="18" charset="0"/>
              </a:rPr>
              <a:t>”. </a:t>
            </a:r>
          </a:p>
          <a:p>
            <a:pPr algn="ctr">
              <a:spcAft>
                <a:spcPts val="0"/>
              </a:spcAft>
            </a:pPr>
            <a:r>
              <a:rPr lang="es-ES" sz="2000" dirty="0">
                <a:latin typeface="Tw Cen MT" panose="020B0602020104020603" pitchFamily="34" charset="77"/>
                <a:ea typeface="Times New Roman" panose="02020603050405020304" pitchFamily="18" charset="0"/>
              </a:rPr>
              <a:t>Fundado en</a:t>
            </a:r>
            <a:r>
              <a:rPr lang="es-ES" sz="2000" dirty="0">
                <a:effectLst/>
                <a:latin typeface="Tw Cen MT" panose="020B0602020104020603" pitchFamily="34" charset="77"/>
                <a:ea typeface="Times New Roman" panose="02020603050405020304" pitchFamily="18" charset="0"/>
              </a:rPr>
              <a:t> siglo XV, por Mencía López de Zambrana. </a:t>
            </a:r>
          </a:p>
          <a:p>
            <a:pPr algn="ctr">
              <a:spcAft>
                <a:spcPts val="0"/>
              </a:spcAft>
            </a:pPr>
            <a:r>
              <a:rPr lang="es-ES" sz="2000" dirty="0">
                <a:effectLst/>
                <a:latin typeface="Tw Cen MT" panose="020B0602020104020603" pitchFamily="34" charset="77"/>
                <a:ea typeface="Times New Roman" panose="02020603050405020304" pitchFamily="18" charset="0"/>
              </a:rPr>
              <a:t>Pero ¿Qué es un emparedamiento? En Úbeda </a:t>
            </a:r>
          </a:p>
          <a:p>
            <a:pPr algn="ctr">
              <a:spcAft>
                <a:spcPts val="0"/>
              </a:spcAft>
            </a:pPr>
            <a:r>
              <a:rPr lang="es-ES" sz="2000" dirty="0">
                <a:effectLst/>
                <a:latin typeface="Tw Cen MT" panose="020B0602020104020603" pitchFamily="34" charset="77"/>
                <a:ea typeface="Times New Roman" panose="02020603050405020304" pitchFamily="18" charset="0"/>
              </a:rPr>
              <a:t>hubo diferentes fórmulas de agrupación femenina: </a:t>
            </a:r>
          </a:p>
          <a:p>
            <a:pPr algn="ctr">
              <a:spcAft>
                <a:spcPts val="0"/>
              </a:spcAft>
            </a:pPr>
            <a:r>
              <a:rPr lang="es-ES" sz="2000" b="1" dirty="0">
                <a:effectLst/>
                <a:latin typeface="Tw Cen MT" panose="020B0602020104020603" pitchFamily="34" charset="77"/>
                <a:ea typeface="Times New Roman" panose="02020603050405020304" pitchFamily="18" charset="0"/>
              </a:rPr>
              <a:t>Los conventos</a:t>
            </a:r>
            <a:r>
              <a:rPr lang="es-ES" sz="2000" dirty="0">
                <a:effectLst/>
                <a:latin typeface="Tw Cen MT" panose="020B0602020104020603" pitchFamily="34" charset="77"/>
                <a:ea typeface="Times New Roman" panose="02020603050405020304" pitchFamily="18" charset="0"/>
              </a:rPr>
              <a:t>, en los que las “hermanas” siguen las normas de una congregación, clarisas, carmelitas,..  </a:t>
            </a:r>
          </a:p>
          <a:p>
            <a:pPr algn="ctr">
              <a:spcAft>
                <a:spcPts val="0"/>
              </a:spcAft>
            </a:pPr>
            <a:r>
              <a:rPr lang="es-ES" sz="2000" b="1" dirty="0">
                <a:effectLst/>
                <a:latin typeface="Tw Cen MT" panose="020B0602020104020603" pitchFamily="34" charset="77"/>
                <a:ea typeface="Times New Roman" panose="02020603050405020304" pitchFamily="18" charset="0"/>
              </a:rPr>
              <a:t>y los emparedamientos</a:t>
            </a:r>
            <a:r>
              <a:rPr lang="es-ES" sz="2000" dirty="0">
                <a:effectLst/>
                <a:latin typeface="Tw Cen MT" panose="020B0602020104020603" pitchFamily="34" charset="77"/>
                <a:ea typeface="Times New Roman" panose="02020603050405020304" pitchFamily="18" charset="0"/>
              </a:rPr>
              <a:t>: otros establecimientos compuestos por mujeres, que no pertenecían </a:t>
            </a:r>
          </a:p>
          <a:p>
            <a:pPr algn="ctr">
              <a:spcAft>
                <a:spcPts val="0"/>
              </a:spcAft>
            </a:pPr>
            <a:r>
              <a:rPr lang="es-ES" sz="2000" dirty="0">
                <a:effectLst/>
                <a:latin typeface="Tw Cen MT" panose="020B0602020104020603" pitchFamily="34" charset="77"/>
                <a:ea typeface="Times New Roman" panose="02020603050405020304" pitchFamily="18" charset="0"/>
              </a:rPr>
              <a:t>a ninguna orden, pero que vivían en comunidad </a:t>
            </a:r>
          </a:p>
          <a:p>
            <a:pPr algn="ctr">
              <a:spcAft>
                <a:spcPts val="0"/>
              </a:spcAft>
            </a:pPr>
            <a:r>
              <a:rPr lang="es-ES" sz="2000" dirty="0">
                <a:effectLst/>
                <a:latin typeface="Tw Cen MT" panose="020B0602020104020603" pitchFamily="34" charset="77"/>
                <a:ea typeface="Times New Roman" panose="02020603050405020304" pitchFamily="18" charset="0"/>
              </a:rPr>
              <a:t>con el mismo propósito de servicio a Dios, </a:t>
            </a:r>
          </a:p>
          <a:p>
            <a:pPr algn="ctr">
              <a:spcAft>
                <a:spcPts val="0"/>
              </a:spcAft>
            </a:pPr>
            <a:r>
              <a:rPr lang="es-ES" sz="2000" dirty="0">
                <a:latin typeface="Tw Cen MT" panose="020B0602020104020603" pitchFamily="34" charset="77"/>
                <a:ea typeface="Times New Roman" panose="02020603050405020304" pitchFamily="18" charset="0"/>
              </a:rPr>
              <a:t>r</a:t>
            </a:r>
            <a:r>
              <a:rPr lang="es-ES" sz="2000" dirty="0">
                <a:effectLst/>
                <a:latin typeface="Tw Cen MT" panose="020B0602020104020603" pitchFamily="34" charset="77"/>
                <a:ea typeface="Times New Roman" panose="02020603050405020304" pitchFamily="18" charset="0"/>
              </a:rPr>
              <a:t>ecluidas, sin contacto con el exterior</a:t>
            </a:r>
            <a:r>
              <a:rPr lang="es-ES" sz="2000" dirty="0">
                <a:latin typeface="Tw Cen MT" panose="020B0602020104020603" pitchFamily="34" charset="77"/>
                <a:ea typeface="Times New Roman" panose="02020603050405020304" pitchFamily="18" charset="0"/>
              </a:rPr>
              <a:t>.</a:t>
            </a:r>
            <a:r>
              <a:rPr lang="es-ES" sz="2000" dirty="0">
                <a:effectLst/>
                <a:latin typeface="Tw Cen MT" panose="020B0602020104020603" pitchFamily="34" charset="77"/>
                <a:ea typeface="Times New Roman" panose="02020603050405020304" pitchFamily="18" charset="0"/>
              </a:rPr>
              <a:t>(5 en total). </a:t>
            </a:r>
          </a:p>
          <a:p>
            <a:pPr algn="ctr">
              <a:spcAft>
                <a:spcPts val="0"/>
              </a:spcAft>
            </a:pPr>
            <a:r>
              <a:rPr lang="es-ES" sz="2000" dirty="0">
                <a:latin typeface="Tw Cen MT" panose="020B0602020104020603" pitchFamily="34" charset="77"/>
                <a:ea typeface="Times New Roman" panose="02020603050405020304" pitchFamily="18" charset="0"/>
              </a:rPr>
              <a:t>S</a:t>
            </a:r>
            <a:r>
              <a:rPr lang="es-ES" sz="2000" dirty="0">
                <a:effectLst/>
                <a:latin typeface="Tw Cen MT" panose="020B0602020104020603" pitchFamily="34" charset="77"/>
                <a:ea typeface="Times New Roman" panose="02020603050405020304" pitchFamily="18" charset="0"/>
              </a:rPr>
              <a:t>olían estar situados cerca de las iglesias </a:t>
            </a:r>
          </a:p>
          <a:p>
            <a:pPr algn="ctr">
              <a:spcAft>
                <a:spcPts val="0"/>
              </a:spcAft>
            </a:pPr>
            <a:r>
              <a:rPr lang="es-ES" sz="2000" dirty="0">
                <a:effectLst/>
                <a:latin typeface="Tw Cen MT" panose="020B0602020104020603" pitchFamily="34" charset="77"/>
                <a:ea typeface="Times New Roman" panose="02020603050405020304" pitchFamily="18" charset="0"/>
              </a:rPr>
              <a:t>para que las “</a:t>
            </a:r>
            <a:r>
              <a:rPr lang="es-ES" sz="2000" dirty="0" err="1">
                <a:effectLst/>
                <a:latin typeface="Tw Cen MT" panose="020B0602020104020603" pitchFamily="34" charset="77"/>
                <a:ea typeface="Times New Roman" panose="02020603050405020304" pitchFamily="18" charset="0"/>
              </a:rPr>
              <a:t>arrecogidas</a:t>
            </a:r>
            <a:r>
              <a:rPr lang="es-ES" sz="2000" dirty="0">
                <a:effectLst/>
                <a:latin typeface="Tw Cen MT" panose="020B0602020104020603" pitchFamily="34" charset="77"/>
                <a:ea typeface="Times New Roman" panose="02020603050405020304" pitchFamily="18" charset="0"/>
              </a:rPr>
              <a:t>” pudieran asistir a los oficios </a:t>
            </a:r>
          </a:p>
          <a:p>
            <a:pPr algn="ctr">
              <a:spcAft>
                <a:spcPts val="0"/>
              </a:spcAft>
            </a:pPr>
            <a:r>
              <a:rPr lang="es-ES" sz="2000" dirty="0">
                <a:effectLst/>
                <a:latin typeface="Tw Cen MT" panose="020B0602020104020603" pitchFamily="34" charset="77"/>
                <a:ea typeface="Times New Roman" panose="02020603050405020304" pitchFamily="18" charset="0"/>
              </a:rPr>
              <a:t>religiosos, como es el caso de éste, junto a Santa María. </a:t>
            </a:r>
          </a:p>
          <a:p>
            <a:pPr algn="ctr">
              <a:spcAft>
                <a:spcPts val="0"/>
              </a:spcAft>
            </a:pPr>
            <a:r>
              <a:rPr lang="es-ES" sz="2000" dirty="0">
                <a:effectLst/>
                <a:latin typeface="Tw Cen MT" panose="020B0602020104020603" pitchFamily="34" charset="77"/>
                <a:ea typeface="Times New Roman" panose="02020603050405020304" pitchFamily="18" charset="0"/>
              </a:rPr>
              <a:t>Del edificio original sólo conservamos la fachada.</a:t>
            </a:r>
          </a:p>
          <a:p>
            <a:pPr algn="ctr">
              <a:spcAft>
                <a:spcPts val="0"/>
              </a:spcAft>
            </a:pPr>
            <a:r>
              <a:rPr lang="es-ES" sz="2000" b="1" dirty="0">
                <a:effectLst/>
                <a:latin typeface="Tw Cen MT" panose="020B0602020104020603" pitchFamily="34" charset="77"/>
                <a:ea typeface="Times New Roman" panose="02020603050405020304" pitchFamily="18" charset="0"/>
              </a:rPr>
              <a:t>¿Y por qué se conoce como la Cárcel del Obispo?</a:t>
            </a:r>
            <a:endParaRPr lang="es-ES" sz="2000" b="1" dirty="0">
              <a:latin typeface="Tw Cen MT" panose="020B0602020104020603" pitchFamily="34" charset="77"/>
              <a:ea typeface="Times New Roman" panose="02020603050405020304" pitchFamily="18" charset="0"/>
            </a:endParaRPr>
          </a:p>
          <a:p>
            <a:pPr algn="ctr">
              <a:spcAft>
                <a:spcPts val="0"/>
              </a:spcAft>
            </a:pPr>
            <a:r>
              <a:rPr lang="es-ES" sz="2000" dirty="0">
                <a:effectLst/>
                <a:latin typeface="Tw Cen MT" panose="020B0602020104020603" pitchFamily="34" charset="77"/>
                <a:ea typeface="Times New Roman" panose="02020603050405020304" pitchFamily="18" charset="0"/>
              </a:rPr>
              <a:t> La mitra y el báculo del obispo en la fachada,</a:t>
            </a:r>
          </a:p>
          <a:p>
            <a:pPr algn="ctr">
              <a:spcAft>
                <a:spcPts val="0"/>
              </a:spcAft>
            </a:pPr>
            <a:r>
              <a:rPr lang="es-ES" sz="2000" dirty="0">
                <a:effectLst/>
                <a:latin typeface="Tw Cen MT" panose="020B0602020104020603" pitchFamily="34" charset="77"/>
                <a:ea typeface="Times New Roman" panose="02020603050405020304" pitchFamily="18" charset="0"/>
              </a:rPr>
              <a:t>hacen referencia a otra de las funciones que tuvo </a:t>
            </a:r>
          </a:p>
          <a:p>
            <a:pPr algn="ctr">
              <a:spcAft>
                <a:spcPts val="0"/>
              </a:spcAft>
            </a:pPr>
            <a:r>
              <a:rPr lang="es-ES" sz="2000" dirty="0">
                <a:effectLst/>
                <a:latin typeface="Tw Cen MT" panose="020B0602020104020603" pitchFamily="34" charset="77"/>
                <a:ea typeface="Times New Roman" panose="02020603050405020304" pitchFamily="18" charset="0"/>
              </a:rPr>
              <a:t>en el Siglo XVIII, fue una prisión de religiosos</a:t>
            </a:r>
            <a:r>
              <a:rPr lang="es-ES" sz="2000" dirty="0">
                <a:solidFill>
                  <a:srgbClr val="233452"/>
                </a:solidFill>
                <a:effectLst/>
                <a:latin typeface="Tw Cen MT" panose="020B0602020104020603" pitchFamily="34" charset="77"/>
                <a:ea typeface="Times New Roman" panose="02020603050405020304" pitchFamily="18" charset="0"/>
              </a:rPr>
              <a:t>.</a:t>
            </a:r>
            <a:endParaRPr lang="es-ES" sz="2000" dirty="0">
              <a:effectLst/>
              <a:latin typeface="Tw Cen MT" panose="020B0602020104020603" pitchFamily="34" charset="77"/>
              <a:ea typeface="Times New Roman" panose="02020603050405020304" pitchFamily="18" charset="0"/>
            </a:endParaRPr>
          </a:p>
        </p:txBody>
      </p:sp>
      <p:pic>
        <p:nvPicPr>
          <p:cNvPr id="4" name="Imagen 3">
            <a:extLst>
              <a:ext uri="{FF2B5EF4-FFF2-40B4-BE49-F238E27FC236}">
                <a16:creationId xmlns:a16="http://schemas.microsoft.com/office/drawing/2014/main" id="{66DD522C-7D9F-5773-33E7-756F1468C1A6}"/>
              </a:ext>
            </a:extLst>
          </p:cNvPr>
          <p:cNvPicPr>
            <a:picLocks noChangeAspect="1"/>
          </p:cNvPicPr>
          <p:nvPr/>
        </p:nvPicPr>
        <p:blipFill rotWithShape="1">
          <a:blip r:embed="rId2"/>
          <a:srcRect l="22445" t="3224" r="6394" b="4743"/>
          <a:stretch/>
        </p:blipFill>
        <p:spPr>
          <a:xfrm>
            <a:off x="7075444" y="4314920"/>
            <a:ext cx="1820906" cy="1962616"/>
          </a:xfrm>
          <a:prstGeom prst="rect">
            <a:avLst/>
          </a:prstGeom>
        </p:spPr>
      </p:pic>
      <p:pic>
        <p:nvPicPr>
          <p:cNvPr id="5" name="Imagen 4">
            <a:extLst>
              <a:ext uri="{FF2B5EF4-FFF2-40B4-BE49-F238E27FC236}">
                <a16:creationId xmlns:a16="http://schemas.microsoft.com/office/drawing/2014/main" id="{D61D9678-36C6-7A8B-D375-01526ADC2459}"/>
              </a:ext>
            </a:extLst>
          </p:cNvPr>
          <p:cNvPicPr>
            <a:picLocks noChangeAspect="1"/>
          </p:cNvPicPr>
          <p:nvPr/>
        </p:nvPicPr>
        <p:blipFill>
          <a:blip r:embed="rId3"/>
          <a:stretch>
            <a:fillRect/>
          </a:stretch>
        </p:blipFill>
        <p:spPr>
          <a:xfrm>
            <a:off x="7075444" y="580464"/>
            <a:ext cx="1820906" cy="2759635"/>
          </a:xfrm>
          <a:prstGeom prst="rect">
            <a:avLst/>
          </a:prstGeom>
        </p:spPr>
      </p:pic>
    </p:spTree>
    <p:extLst>
      <p:ext uri="{BB962C8B-B14F-4D97-AF65-F5344CB8AC3E}">
        <p14:creationId xmlns:p14="http://schemas.microsoft.com/office/powerpoint/2010/main" val="190139569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F414F00-D3C5-0404-59A1-762F12075BBE}"/>
              </a:ext>
            </a:extLst>
          </p:cNvPr>
          <p:cNvSpPr txBox="1"/>
          <p:nvPr/>
        </p:nvSpPr>
        <p:spPr>
          <a:xfrm>
            <a:off x="464695" y="0"/>
            <a:ext cx="6807939" cy="6740307"/>
          </a:xfrm>
          <a:prstGeom prst="rect">
            <a:avLst/>
          </a:prstGeom>
          <a:noFill/>
        </p:spPr>
        <p:txBody>
          <a:bodyPr wrap="square" rtlCol="0">
            <a:spAutoFit/>
          </a:bodyPr>
          <a:lstStyle/>
          <a:p>
            <a:pPr algn="ctr"/>
            <a:r>
              <a:rPr lang="es-ES" b="1" dirty="0">
                <a:solidFill>
                  <a:srgbClr val="C00000"/>
                </a:solidFill>
                <a:effectLst/>
                <a:latin typeface="inherit"/>
                <a:ea typeface="Times New Roman" panose="02020603050405020304" pitchFamily="18" charset="0"/>
                <a:cs typeface="Times New Roman" panose="02020603050405020304" pitchFamily="18" charset="0"/>
              </a:rPr>
              <a:t>SANTA MARÍA DE LOS REALES ALCÁZARES</a:t>
            </a:r>
            <a:endParaRPr lang="es-ES"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A finales del siglo XVI, Úbeda era considerada</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uno de los núcleos urbanos más </a:t>
            </a:r>
            <a:r>
              <a:rPr lang="es-ES" dirty="0">
                <a:effectLst/>
                <a:latin typeface="Tw Cen MT" panose="020B0602020104020603" pitchFamily="34" charset="77"/>
                <a:ea typeface="Calibri" panose="020F0502020204030204" pitchFamily="34" charset="0"/>
                <a:cs typeface="Times New Roman" panose="02020603050405020304" pitchFamily="18" charset="0"/>
              </a:rPr>
              <a:t>importantes de Castilla; y la Colegiata, el 3º templo de la Diócesis,</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después de las catedrales de Jaén y Baeza.</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En este período mostró todo su esplendor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con la presencia de ocho canónigos, músicos, cantores, llenando de colorido y vida las </a:t>
            </a:r>
            <a:r>
              <a:rPr lang="es-ES" dirty="0">
                <a:latin typeface="Tw Cen MT" panose="020B0602020104020603" pitchFamily="34" charset="77"/>
                <a:ea typeface="Times New Roman" panose="02020603050405020304" pitchFamily="18" charset="0"/>
                <a:cs typeface="Times New Roman" panose="02020603050405020304" pitchFamily="18" charset="0"/>
              </a:rPr>
              <a:t>frecuentes</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celebraciones en las múltiples capillas.</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Es sin duda el templo ubetense que mejor nos representa  </a:t>
            </a:r>
            <a:r>
              <a:rPr lang="es-ES" dirty="0">
                <a:latin typeface="Tw Cen MT" panose="020B0602020104020603" pitchFamily="34" charset="77"/>
                <a:ea typeface="Calibri" panose="020F0502020204030204" pitchFamily="34" charset="0"/>
                <a:cs typeface="Times New Roman" panose="02020603050405020304" pitchFamily="18" charset="0"/>
              </a:rPr>
              <a:t>y</a:t>
            </a:r>
            <a:r>
              <a:rPr lang="es-ES" dirty="0">
                <a:effectLst/>
                <a:latin typeface="Tw Cen MT" panose="020B0602020104020603" pitchFamily="34" charset="77"/>
                <a:ea typeface="Calibri" panose="020F0502020204030204" pitchFamily="34" charset="0"/>
                <a:cs typeface="Times New Roman" panose="02020603050405020304" pitchFamily="18" charset="0"/>
              </a:rPr>
              <a:t> que más transformaciones ha sufrido.</a:t>
            </a:r>
          </a:p>
          <a:p>
            <a:r>
              <a:rPr lang="es-ES" u="sng" dirty="0">
                <a:solidFill>
                  <a:srgbClr val="000000"/>
                </a:solidFill>
                <a:latin typeface="Tw Cen MT" panose="020B0602020104020603" pitchFamily="34" charset="77"/>
                <a:ea typeface="Calibri" panose="020F0502020204030204" pitchFamily="34" charset="0"/>
                <a:cs typeface="Times New Roman" panose="02020603050405020304" pitchFamily="18" charset="0"/>
              </a:rPr>
              <a:t>1538-54</a:t>
            </a:r>
            <a:r>
              <a:rPr lang="es-ES" dirty="0">
                <a:solidFill>
                  <a:srgbClr val="000000"/>
                </a:solidFill>
                <a:latin typeface="Tw Cen MT" panose="020B0602020104020603" pitchFamily="34" charset="77"/>
                <a:ea typeface="Calibri" panose="020F0502020204030204" pitchFamily="34" charset="0"/>
                <a:cs typeface="Times New Roman" panose="02020603050405020304" pitchFamily="18" charset="0"/>
              </a:rPr>
              <a:t>. Remodelación del crucero y construcción</a:t>
            </a:r>
            <a:r>
              <a:rPr lang="es-ES"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 del Coro en la nave central del templo, acotado con espléndidas rejas, del maestro Bartolomé</a:t>
            </a:r>
            <a:r>
              <a:rPr lang="es-ES" dirty="0">
                <a:solidFill>
                  <a:srgbClr val="000000"/>
                </a:solidFill>
                <a:latin typeface="Tw Cen MT" panose="020B0602020104020603" pitchFamily="34" charset="77"/>
                <a:ea typeface="Calibri" panose="020F0502020204030204" pitchFamily="34" charset="0"/>
                <a:cs typeface="Times New Roman" panose="02020603050405020304" pitchFamily="18" charset="0"/>
              </a:rPr>
              <a:t> y culminado con cresterías góticas.</a:t>
            </a:r>
            <a:r>
              <a:rPr lang="es-ES" dirty="0"/>
              <a:t> Las sillas del Coro corresponden a Juan de </a:t>
            </a:r>
            <a:r>
              <a:rPr lang="es-ES" dirty="0" err="1"/>
              <a:t>Reolid</a:t>
            </a:r>
            <a:r>
              <a:rPr lang="es-ES" dirty="0"/>
              <a:t> y la sede Episcopal </a:t>
            </a:r>
          </a:p>
          <a:p>
            <a:r>
              <a:rPr lang="es-ES" dirty="0"/>
              <a:t>a </a:t>
            </a:r>
            <a:r>
              <a:rPr lang="es-ES" dirty="0" err="1"/>
              <a:t>Gutierre</a:t>
            </a:r>
            <a:r>
              <a:rPr lang="es-ES" dirty="0"/>
              <a:t> </a:t>
            </a:r>
            <a:r>
              <a:rPr lang="es-ES" dirty="0" err="1"/>
              <a:t>Gyerero</a:t>
            </a:r>
            <a:r>
              <a:rPr lang="es-ES" dirty="0"/>
              <a:t>, procedente de Amberes, y autor entre otros de la sillería de la catedral de Jaén.</a:t>
            </a:r>
          </a:p>
        </p:txBody>
      </p:sp>
      <p:pic>
        <p:nvPicPr>
          <p:cNvPr id="3" name="Imagen 2">
            <a:extLst>
              <a:ext uri="{FF2B5EF4-FFF2-40B4-BE49-F238E27FC236}">
                <a16:creationId xmlns:a16="http://schemas.microsoft.com/office/drawing/2014/main" id="{F09FB4EB-B3C4-B9DC-DC23-95E762022865}"/>
              </a:ext>
            </a:extLst>
          </p:cNvPr>
          <p:cNvPicPr>
            <a:picLocks noChangeAspect="1"/>
          </p:cNvPicPr>
          <p:nvPr/>
        </p:nvPicPr>
        <p:blipFill rotWithShape="1">
          <a:blip r:embed="rId3"/>
          <a:srcRect l="6977" t="40581" r="13081" b="3061"/>
          <a:stretch/>
        </p:blipFill>
        <p:spPr>
          <a:xfrm>
            <a:off x="7719092" y="2602679"/>
            <a:ext cx="1060174" cy="1124369"/>
          </a:xfrm>
          <a:prstGeom prst="rect">
            <a:avLst/>
          </a:prstGeom>
        </p:spPr>
      </p:pic>
      <p:pic>
        <p:nvPicPr>
          <p:cNvPr id="2" name="Imagen 1">
            <a:extLst>
              <a:ext uri="{FF2B5EF4-FFF2-40B4-BE49-F238E27FC236}">
                <a16:creationId xmlns:a16="http://schemas.microsoft.com/office/drawing/2014/main" id="{2BBA1216-981A-0A75-B768-CD8747D7BAB7}"/>
              </a:ext>
            </a:extLst>
          </p:cNvPr>
          <p:cNvPicPr>
            <a:picLocks noChangeAspect="1"/>
          </p:cNvPicPr>
          <p:nvPr/>
        </p:nvPicPr>
        <p:blipFill>
          <a:blip r:embed="rId4"/>
          <a:stretch>
            <a:fillRect/>
          </a:stretch>
        </p:blipFill>
        <p:spPr>
          <a:xfrm>
            <a:off x="7453764" y="4299095"/>
            <a:ext cx="1590830" cy="2208833"/>
          </a:xfrm>
          <a:prstGeom prst="rect">
            <a:avLst/>
          </a:prstGeom>
        </p:spPr>
      </p:pic>
      <p:sp>
        <p:nvSpPr>
          <p:cNvPr id="5" name="CuadroTexto 4">
            <a:extLst>
              <a:ext uri="{FF2B5EF4-FFF2-40B4-BE49-F238E27FC236}">
                <a16:creationId xmlns:a16="http://schemas.microsoft.com/office/drawing/2014/main" id="{DC254E8D-6849-A839-2868-504B5F4AAB28}"/>
              </a:ext>
            </a:extLst>
          </p:cNvPr>
          <p:cNvSpPr txBox="1"/>
          <p:nvPr/>
        </p:nvSpPr>
        <p:spPr>
          <a:xfrm>
            <a:off x="7272635" y="3770822"/>
            <a:ext cx="2768378" cy="400110"/>
          </a:xfrm>
          <a:prstGeom prst="rect">
            <a:avLst/>
          </a:prstGeom>
          <a:noFill/>
        </p:spPr>
        <p:txBody>
          <a:bodyPr wrap="square" rtlCol="0">
            <a:spAutoFit/>
          </a:bodyPr>
          <a:lstStyle/>
          <a:p>
            <a:r>
              <a:rPr lang="es-ES" sz="2000" dirty="0">
                <a:solidFill>
                  <a:srgbClr val="C00000"/>
                </a:solidFill>
              </a:rPr>
              <a:t>Escudo Colegial</a:t>
            </a:r>
          </a:p>
        </p:txBody>
      </p:sp>
      <p:pic>
        <p:nvPicPr>
          <p:cNvPr id="7" name="Imagen 6">
            <a:extLst>
              <a:ext uri="{FF2B5EF4-FFF2-40B4-BE49-F238E27FC236}">
                <a16:creationId xmlns:a16="http://schemas.microsoft.com/office/drawing/2014/main" id="{5ACAECAE-2994-76E2-0195-DBDC2D919812}"/>
              </a:ext>
            </a:extLst>
          </p:cNvPr>
          <p:cNvPicPr>
            <a:picLocks noChangeAspect="1"/>
          </p:cNvPicPr>
          <p:nvPr/>
        </p:nvPicPr>
        <p:blipFill>
          <a:blip r:embed="rId5"/>
          <a:stretch>
            <a:fillRect/>
          </a:stretch>
        </p:blipFill>
        <p:spPr>
          <a:xfrm>
            <a:off x="7402272" y="207990"/>
            <a:ext cx="1516875" cy="2317096"/>
          </a:xfrm>
          <a:prstGeom prst="rect">
            <a:avLst/>
          </a:prstGeom>
        </p:spPr>
      </p:pic>
    </p:spTree>
    <p:extLst>
      <p:ext uri="{BB962C8B-B14F-4D97-AF65-F5344CB8AC3E}">
        <p14:creationId xmlns:p14="http://schemas.microsoft.com/office/powerpoint/2010/main" val="326986461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E3C087-3846-7720-26D4-237C392EDE58}"/>
              </a:ext>
            </a:extLst>
          </p:cNvPr>
          <p:cNvSpPr txBox="1"/>
          <p:nvPr/>
        </p:nvSpPr>
        <p:spPr>
          <a:xfrm>
            <a:off x="431800" y="-1"/>
            <a:ext cx="6838795" cy="6370975"/>
          </a:xfrm>
          <a:prstGeom prst="rect">
            <a:avLst/>
          </a:prstGeom>
          <a:noFill/>
        </p:spPr>
        <p:txBody>
          <a:bodyPr wrap="square">
            <a:spAutoFit/>
          </a:bodyPr>
          <a:lstStyle/>
          <a:p>
            <a:r>
              <a:rPr lang="es-ES" u="sng"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1600-15</a:t>
            </a:r>
            <a:r>
              <a:rPr lang="es-ES"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  Luis de Zayas, en unión con su hijo, elabora las dos portadas de Santa María, la Adoración de los Pastores de la puerta principal, y las imágenes de la Consolada, “percibiendo 31.200 maravedíes”.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r>
              <a:rPr lang="es-ES" u="sng" dirty="0">
                <a:effectLst/>
                <a:latin typeface="Tw Cen MT" panose="020B0602020104020603" pitchFamily="34" charset="77"/>
                <a:ea typeface="Times New Roman" panose="02020603050405020304" pitchFamily="18" charset="0"/>
              </a:rPr>
              <a:t>En 1723</a:t>
            </a:r>
            <a:r>
              <a:rPr lang="es-ES" dirty="0">
                <a:effectLst/>
                <a:latin typeface="Tw Cen MT" panose="020B0602020104020603" pitchFamily="34" charset="77"/>
                <a:ea typeface="Times New Roman" panose="02020603050405020304" pitchFamily="18" charset="0"/>
              </a:rPr>
              <a:t>, ante la ruina que amenaza los tejados y la cubierta de madera, pierde entonces Santa María su viejo y artístico artesonado a cambio de las bóvedas. </a:t>
            </a:r>
          </a:p>
          <a:p>
            <a:r>
              <a:rPr lang="es-ES" dirty="0">
                <a:effectLst/>
                <a:latin typeface="Tw Cen MT" panose="020B0602020104020603" pitchFamily="34" charset="77"/>
                <a:ea typeface="Times New Roman" panose="02020603050405020304" pitchFamily="18" charset="0"/>
              </a:rPr>
              <a:t>La decoración del altar mayor  y en especial de la cúpula, pertenece a este momento histórico. </a:t>
            </a:r>
          </a:p>
          <a:p>
            <a:pPr algn="ctr"/>
            <a:r>
              <a:rPr lang="es-ES" dirty="0">
                <a:solidFill>
                  <a:srgbClr val="C00000"/>
                </a:solidFill>
                <a:effectLst/>
                <a:latin typeface="Tw Cen MT" panose="020B0602020104020603" pitchFamily="34" charset="77"/>
                <a:ea typeface="Times New Roman" panose="02020603050405020304" pitchFamily="18" charset="0"/>
              </a:rPr>
              <a:t>SANTA MARÍA PARADIGMA DE UNA ÉPOCA</a:t>
            </a:r>
            <a:r>
              <a:rPr lang="es-ES" dirty="0">
                <a:effectLst/>
                <a:latin typeface="Tw Cen MT" panose="020B0602020104020603" pitchFamily="34" charset="77"/>
                <a:ea typeface="Times New Roman" panose="02020603050405020304" pitchFamily="18" charset="0"/>
              </a:rPr>
              <a:t>:          </a:t>
            </a:r>
            <a:r>
              <a:rPr lang="es-ES" dirty="0">
                <a:latin typeface="Tw Cen MT" panose="020B0602020104020603" pitchFamily="34" charset="77"/>
                <a:ea typeface="Times New Roman" panose="02020603050405020304" pitchFamily="18" charset="0"/>
              </a:rPr>
              <a:t> </a:t>
            </a:r>
            <a:r>
              <a:rPr lang="es-ES" u="sng" dirty="0">
                <a:effectLst/>
                <a:latin typeface="Tw Cen MT" panose="020B0602020104020603" pitchFamily="34" charset="77"/>
                <a:ea typeface="Times New Roman" panose="02020603050405020304" pitchFamily="18" charset="0"/>
                <a:cs typeface="Times New Roman" panose="02020603050405020304" pitchFamily="18" charset="0"/>
              </a:rPr>
              <a:t>La Capilla de Música</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ocupa un puesto fundamental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en la historia de esta iglesia.</a:t>
            </a:r>
            <a:r>
              <a:rPr lang="es-ES" dirty="0">
                <a:latin typeface="Tw Cen MT" panose="020B0602020104020603" pitchFamily="34" charset="77"/>
                <a:ea typeface="Times New Roman" panose="02020603050405020304" pitchFamily="18" charset="0"/>
                <a:cs typeface="Times New Roman" panose="02020603050405020304" pitchFamily="18" charset="0"/>
              </a:rPr>
              <a:t>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Su desarrollo se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debe al Concilio de Trento, que aprobó la profesionalidad del ejercicio musical eclesiástico, reservándolo para especialistas.</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En su coro actuaron insignes maestros de capilla, ubetenses, como Francisco Martínez de Ávalos.</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F48FAC13-954B-F210-CFF7-FEF426C10CCF}"/>
              </a:ext>
            </a:extLst>
          </p:cNvPr>
          <p:cNvPicPr>
            <a:picLocks noChangeAspect="1"/>
          </p:cNvPicPr>
          <p:nvPr/>
        </p:nvPicPr>
        <p:blipFill>
          <a:blip r:embed="rId3"/>
          <a:stretch>
            <a:fillRect/>
          </a:stretch>
        </p:blipFill>
        <p:spPr>
          <a:xfrm>
            <a:off x="7402272" y="3106281"/>
            <a:ext cx="1602123" cy="2453268"/>
          </a:xfrm>
          <a:prstGeom prst="rect">
            <a:avLst/>
          </a:prstGeom>
        </p:spPr>
      </p:pic>
      <p:sp>
        <p:nvSpPr>
          <p:cNvPr id="2" name="CuadroTexto 1">
            <a:extLst>
              <a:ext uri="{FF2B5EF4-FFF2-40B4-BE49-F238E27FC236}">
                <a16:creationId xmlns:a16="http://schemas.microsoft.com/office/drawing/2014/main" id="{9A0351CD-CA3E-0C07-58AE-B1916957107F}"/>
              </a:ext>
            </a:extLst>
          </p:cNvPr>
          <p:cNvSpPr txBox="1"/>
          <p:nvPr/>
        </p:nvSpPr>
        <p:spPr>
          <a:xfrm>
            <a:off x="7270596" y="5559550"/>
            <a:ext cx="1733799" cy="646331"/>
          </a:xfrm>
          <a:prstGeom prst="rect">
            <a:avLst/>
          </a:prstGeom>
          <a:noFill/>
        </p:spPr>
        <p:txBody>
          <a:bodyPr wrap="square" rtlCol="0">
            <a:spAutoFit/>
          </a:bodyPr>
          <a:lstStyle/>
          <a:p>
            <a:pPr algn="ctr"/>
            <a:r>
              <a:rPr lang="es-ES" sz="1800" dirty="0">
                <a:solidFill>
                  <a:srgbClr val="C00000"/>
                </a:solidFill>
              </a:rPr>
              <a:t>Nueva Puerta</a:t>
            </a:r>
          </a:p>
          <a:p>
            <a:pPr algn="ctr"/>
            <a:r>
              <a:rPr lang="es-ES" sz="1800" dirty="0">
                <a:solidFill>
                  <a:srgbClr val="C00000"/>
                </a:solidFill>
              </a:rPr>
              <a:t>D.Alonso.1500</a:t>
            </a:r>
          </a:p>
        </p:txBody>
      </p:sp>
      <p:pic>
        <p:nvPicPr>
          <p:cNvPr id="5" name="Imagen 4">
            <a:extLst>
              <a:ext uri="{FF2B5EF4-FFF2-40B4-BE49-F238E27FC236}">
                <a16:creationId xmlns:a16="http://schemas.microsoft.com/office/drawing/2014/main" id="{70C8DB31-7BB4-D697-16F8-D6F148018919}"/>
              </a:ext>
            </a:extLst>
          </p:cNvPr>
          <p:cNvPicPr>
            <a:picLocks noChangeAspect="1"/>
          </p:cNvPicPr>
          <p:nvPr/>
        </p:nvPicPr>
        <p:blipFill>
          <a:blip r:embed="rId4"/>
          <a:stretch>
            <a:fillRect/>
          </a:stretch>
        </p:blipFill>
        <p:spPr>
          <a:xfrm>
            <a:off x="7363929" y="339102"/>
            <a:ext cx="1707232" cy="2453268"/>
          </a:xfrm>
          <a:prstGeom prst="rect">
            <a:avLst/>
          </a:prstGeom>
        </p:spPr>
      </p:pic>
    </p:spTree>
    <p:extLst>
      <p:ext uri="{BB962C8B-B14F-4D97-AF65-F5344CB8AC3E}">
        <p14:creationId xmlns:p14="http://schemas.microsoft.com/office/powerpoint/2010/main" val="267567806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9694116-1086-3696-445A-3B017BE080A3}"/>
              </a:ext>
            </a:extLst>
          </p:cNvPr>
          <p:cNvSpPr txBox="1"/>
          <p:nvPr/>
        </p:nvSpPr>
        <p:spPr>
          <a:xfrm>
            <a:off x="567559" y="0"/>
            <a:ext cx="6684141" cy="6740307"/>
          </a:xfrm>
          <a:prstGeom prst="rect">
            <a:avLst/>
          </a:prstGeom>
          <a:noFill/>
        </p:spPr>
        <p:txBody>
          <a:bodyPr wrap="square">
            <a:spAutoFit/>
          </a:bodyPr>
          <a:lstStyle/>
          <a:p>
            <a:pPr algn="ctr"/>
            <a:r>
              <a:rPr lang="es-ES" sz="2400" b="1"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SAN PABLO:</a:t>
            </a:r>
            <a:endParaRPr lang="es-ES" sz="1600" b="1"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La iglesia de San Pablo se halla en la espaciosa </a:t>
            </a: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y antiquísima plaza del Mercado, está vinculada estrechamente a la vida pública, no sólo porque </a:t>
            </a: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en su interior se reunieran el Concejo de la ciudad </a:t>
            </a: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y los nobles, siendo guardiana de sus archivos, </a:t>
            </a: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sino también porque desde sus balconcillos </a:t>
            </a: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se proclamaban los pregones y sentencias.</a:t>
            </a:r>
            <a:endParaRPr lang="es-ES" sz="1600"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 </a:t>
            </a:r>
            <a:endParaRPr lang="es-ES" sz="1600"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400" dirty="0">
                <a:effectLst/>
                <a:latin typeface="Tw Cen MT" panose="020B0602020104020603" pitchFamily="34" charset="77"/>
                <a:ea typeface="Calibri" panose="020F0502020204030204" pitchFamily="34" charset="0"/>
                <a:cs typeface="Times New Roman" panose="02020603050405020304" pitchFamily="18" charset="0"/>
              </a:rPr>
              <a:t>Es un bonito edificio de estilo gótico, aunque con añadidos posteriores. La portada principal, de 1511 que se abre a la plaza del Mercado es de estilo gótico flamígero. En su tímpano el Padre Eterno corona a María sujeta por cuatro ángeles; en el parteluz, bajo el dosel, está la imagen de San Pablo, que es el titular de la Iglesia. Es de la época de D. Alonso Suarez de la Fuente y el Sauce.</a:t>
            </a:r>
            <a:endParaRPr lang="es-ES" sz="1600" dirty="0">
              <a:effectLst/>
              <a:latin typeface="Tw Cen MT" panose="020B0602020104020603" pitchFamily="34" charset="77"/>
              <a:ea typeface="Calibri" panose="020F0502020204030204" pitchFamily="34" charset="0"/>
              <a:cs typeface="Times New Roman" panose="02020603050405020304" pitchFamily="18" charset="0"/>
            </a:endParaRPr>
          </a:p>
          <a:p>
            <a:r>
              <a:rPr lang="es-ES" sz="2400" dirty="0">
                <a:effectLst/>
                <a:latin typeface="Helvetica" pitchFamily="2" charset="0"/>
                <a:ea typeface="Calibri" panose="020F0502020204030204" pitchFamily="34" charset="0"/>
                <a:cs typeface="Times New Roman" panose="02020603050405020304" pitchFamily="18" charset="0"/>
              </a:rPr>
              <a:t>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id="{9AACBCB4-737C-1202-6A5D-9B80D5FBF120}"/>
              </a:ext>
            </a:extLst>
          </p:cNvPr>
          <p:cNvPicPr>
            <a:picLocks noChangeAspect="1"/>
          </p:cNvPicPr>
          <p:nvPr/>
        </p:nvPicPr>
        <p:blipFill>
          <a:blip r:embed="rId2"/>
          <a:stretch>
            <a:fillRect/>
          </a:stretch>
        </p:blipFill>
        <p:spPr>
          <a:xfrm>
            <a:off x="7251700" y="476292"/>
            <a:ext cx="1701800" cy="2000208"/>
          </a:xfrm>
          <a:prstGeom prst="rect">
            <a:avLst/>
          </a:prstGeom>
        </p:spPr>
      </p:pic>
      <p:pic>
        <p:nvPicPr>
          <p:cNvPr id="7" name="Imagen 6">
            <a:extLst>
              <a:ext uri="{FF2B5EF4-FFF2-40B4-BE49-F238E27FC236}">
                <a16:creationId xmlns:a16="http://schemas.microsoft.com/office/drawing/2014/main" id="{13D752FB-A88E-14A6-9D49-883EBAD09825}"/>
              </a:ext>
            </a:extLst>
          </p:cNvPr>
          <p:cNvPicPr>
            <a:picLocks noChangeAspect="1"/>
          </p:cNvPicPr>
          <p:nvPr/>
        </p:nvPicPr>
        <p:blipFill rotWithShape="1">
          <a:blip r:embed="rId3"/>
          <a:srcRect l="52864"/>
          <a:stretch/>
        </p:blipFill>
        <p:spPr>
          <a:xfrm>
            <a:off x="7251700" y="3370152"/>
            <a:ext cx="1822858" cy="2573447"/>
          </a:xfrm>
          <a:prstGeom prst="rect">
            <a:avLst/>
          </a:prstGeom>
        </p:spPr>
      </p:pic>
    </p:spTree>
    <p:extLst>
      <p:ext uri="{BB962C8B-B14F-4D97-AF65-F5344CB8AC3E}">
        <p14:creationId xmlns:p14="http://schemas.microsoft.com/office/powerpoint/2010/main" val="47907487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A6127A6-81A1-C490-ACDC-7F82A4FBF0E2}"/>
              </a:ext>
            </a:extLst>
          </p:cNvPr>
          <p:cNvSpPr txBox="1"/>
          <p:nvPr/>
        </p:nvSpPr>
        <p:spPr>
          <a:xfrm>
            <a:off x="472965" y="0"/>
            <a:ext cx="6651735" cy="6617196"/>
          </a:xfrm>
          <a:prstGeom prst="rect">
            <a:avLst/>
          </a:prstGeom>
          <a:noFill/>
        </p:spPr>
        <p:txBody>
          <a:bodyPr wrap="square">
            <a:spAutoFit/>
          </a:bodyPr>
          <a:lstStyle/>
          <a:p>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Predomina en ella el estilo gótico, patente no sólo en la portada de “los Carpinteros y en el bellísimo ábside, sino en cada una de las capillas, que muestran la evolución y el enriquecimiento acumulado con el paso del tiempo.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En el S. </a:t>
            </a:r>
            <a:r>
              <a:rPr lang="es-ES" b="1"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XVI</a:t>
            </a:r>
            <a:r>
              <a:rPr lang="es-ES"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 se construyen varias capillas funerarias sobresaliendo la del Camarero Francisco Vago donde son conciliados sepulcro, retablo y decoración mural, en un espacio recoleto, haciendo de esta obra la primera y una de las más hermosas interpretaciones de la arquitectura </a:t>
            </a:r>
          </a:p>
          <a:p>
            <a:pPr algn="ctr"/>
            <a:r>
              <a:rPr lang="es-ES"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funeraria ubetense.</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En el exterior, en la zona del ábside sobresalen una fuente pública con el escudo de la casa de Austria (1591)</a:t>
            </a:r>
            <a:r>
              <a:rPr lang="es-ES" dirty="0">
                <a:solidFill>
                  <a:srgbClr val="1B367D"/>
                </a:solidFill>
                <a:effectLst/>
                <a:latin typeface="Tw Cen MT" panose="020B0602020104020603" pitchFamily="34" charset="77"/>
                <a:ea typeface="Calibri" panose="020F0502020204030204" pitchFamily="34" charset="0"/>
                <a:cs typeface="Times New Roman" panose="02020603050405020304" pitchFamily="18" charset="0"/>
              </a:rPr>
              <a:t> </a:t>
            </a:r>
            <a:r>
              <a:rPr lang="es-ES"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y la torre sufragada por el cardenal Merino, obispo de Jaén (1523-1535).</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id="{F6CF0D80-FABC-D0F1-4747-8EA6AA8B2C10}"/>
              </a:ext>
            </a:extLst>
          </p:cNvPr>
          <p:cNvPicPr>
            <a:picLocks noChangeAspect="1"/>
          </p:cNvPicPr>
          <p:nvPr/>
        </p:nvPicPr>
        <p:blipFill>
          <a:blip r:embed="rId2"/>
          <a:stretch>
            <a:fillRect/>
          </a:stretch>
        </p:blipFill>
        <p:spPr>
          <a:xfrm>
            <a:off x="7124700" y="317004"/>
            <a:ext cx="1828800" cy="2982008"/>
          </a:xfrm>
          <a:prstGeom prst="rect">
            <a:avLst/>
          </a:prstGeom>
        </p:spPr>
      </p:pic>
      <p:pic>
        <p:nvPicPr>
          <p:cNvPr id="5" name="Imagen 4">
            <a:extLst>
              <a:ext uri="{FF2B5EF4-FFF2-40B4-BE49-F238E27FC236}">
                <a16:creationId xmlns:a16="http://schemas.microsoft.com/office/drawing/2014/main" id="{3562D447-90B5-19C3-00C4-E3C72C478BA5}"/>
              </a:ext>
            </a:extLst>
          </p:cNvPr>
          <p:cNvPicPr>
            <a:picLocks noChangeAspect="1"/>
          </p:cNvPicPr>
          <p:nvPr/>
        </p:nvPicPr>
        <p:blipFill>
          <a:blip r:embed="rId3"/>
          <a:stretch>
            <a:fillRect/>
          </a:stretch>
        </p:blipFill>
        <p:spPr>
          <a:xfrm>
            <a:off x="7254300" y="3926111"/>
            <a:ext cx="1699200" cy="2467965"/>
          </a:xfrm>
          <a:prstGeom prst="rect">
            <a:avLst/>
          </a:prstGeom>
        </p:spPr>
      </p:pic>
    </p:spTree>
    <p:extLst>
      <p:ext uri="{BB962C8B-B14F-4D97-AF65-F5344CB8AC3E}">
        <p14:creationId xmlns:p14="http://schemas.microsoft.com/office/powerpoint/2010/main" val="107165957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977CDB4-ADC9-5F74-CDCC-29C1246668B1}"/>
              </a:ext>
            </a:extLst>
          </p:cNvPr>
          <p:cNvSpPr txBox="1"/>
          <p:nvPr/>
        </p:nvSpPr>
        <p:spPr>
          <a:xfrm>
            <a:off x="406400" y="1"/>
            <a:ext cx="6680200" cy="6740307"/>
          </a:xfrm>
          <a:prstGeom prst="rect">
            <a:avLst/>
          </a:prstGeom>
          <a:noFill/>
        </p:spPr>
        <p:txBody>
          <a:bodyPr wrap="square">
            <a:spAutoFit/>
          </a:bodyPr>
          <a:lstStyle/>
          <a:p>
            <a:pPr algn="ctr"/>
            <a:r>
              <a:rPr lang="es-ES" sz="2400" b="1" dirty="0">
                <a:solidFill>
                  <a:srgbClr val="C00000"/>
                </a:solidFill>
                <a:effectLst/>
                <a:latin typeface="MS Sans Serif"/>
                <a:ea typeface="Times New Roman" panose="02020603050405020304" pitchFamily="18" charset="0"/>
                <a:cs typeface="Times New Roman" panose="02020603050405020304" pitchFamily="18" charset="0"/>
              </a:rPr>
              <a:t>SAN NICOLÁS</a:t>
            </a:r>
            <a:endParaRPr lang="es-ES"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Siendo el templo más representativo del Gótico,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ve como el nuevo estilo Renacimiento, lo invade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y enriquece en el siglo XVI .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1550: La actual sacristía es levantada por mandato del Obispo D. DIEGO DE LOS COBOS, diseñada por ANDRÉS DE VANDELVIRA así como la capilla del Baptisterio, cubierta por bóveda de casetones abocinada semejante, al "ochavo de la Guardia". </a:t>
            </a:r>
            <a:endParaRPr lang="es-ES" dirty="0">
              <a:latin typeface="Tw Cen MT" panose="020B0602020104020603" pitchFamily="34" charset="77"/>
              <a:ea typeface="Times New Roman" panose="02020603050405020304" pitchFamily="18" charset="0"/>
              <a:cs typeface="Times New Roman" panose="02020603050405020304" pitchFamily="18" charset="0"/>
            </a:endParaRPr>
          </a:p>
          <a:p>
            <a:pPr algn="ctr"/>
            <a:endParaRPr lang="es-ES" dirty="0">
              <a:effectLst/>
              <a:latin typeface="Tw Cen MT" panose="020B0602020104020603" pitchFamily="34" charset="77"/>
              <a:ea typeface="Times New Roman" panose="02020603050405020304" pitchFamily="18"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Una obra </a:t>
            </a:r>
            <a:r>
              <a:rPr lang="es-ES" b="1" dirty="0">
                <a:effectLst/>
                <a:latin typeface="Tw Cen MT" panose="020B0602020104020603" pitchFamily="34" charset="77"/>
                <a:ea typeface="Times New Roman" panose="02020603050405020304" pitchFamily="18" charset="0"/>
                <a:cs typeface="Times New Roman" panose="02020603050405020304" pitchFamily="18" charset="0"/>
              </a:rPr>
              <a:t>excepcional, es la capilla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mandada levantar por D. FERNANDO ORTEGA hacia 1530,  en homenaje a sus padres, y como enterramiento.  Bartolomé Ortega Cabrío, su padre, fue un ilustre caballero que "con los hombres de armas de su casa" había tomado parte en la conquista de Granada. Según estatutos se establece un número  de seis capellanes para el servicio divino.</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9298AAA9-A3AF-FBE0-C6E9-328D9E12E596}"/>
              </a:ext>
            </a:extLst>
          </p:cNvPr>
          <p:cNvPicPr>
            <a:picLocks noChangeAspect="1"/>
          </p:cNvPicPr>
          <p:nvPr/>
        </p:nvPicPr>
        <p:blipFill>
          <a:blip r:embed="rId2"/>
          <a:stretch>
            <a:fillRect/>
          </a:stretch>
        </p:blipFill>
        <p:spPr>
          <a:xfrm>
            <a:off x="7200900" y="459786"/>
            <a:ext cx="1820985" cy="2728892"/>
          </a:xfrm>
          <a:prstGeom prst="rect">
            <a:avLst/>
          </a:prstGeom>
        </p:spPr>
      </p:pic>
    </p:spTree>
    <p:extLst>
      <p:ext uri="{BB962C8B-B14F-4D97-AF65-F5344CB8AC3E}">
        <p14:creationId xmlns:p14="http://schemas.microsoft.com/office/powerpoint/2010/main" val="35002973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998DA12-9781-D748-0F21-E5ED8C5897E6}"/>
              </a:ext>
            </a:extLst>
          </p:cNvPr>
          <p:cNvSpPr txBox="1"/>
          <p:nvPr/>
        </p:nvSpPr>
        <p:spPr>
          <a:xfrm>
            <a:off x="346842" y="0"/>
            <a:ext cx="6822060" cy="6740307"/>
          </a:xfrm>
          <a:prstGeom prst="rect">
            <a:avLst/>
          </a:prstGeom>
          <a:noFill/>
        </p:spPr>
        <p:txBody>
          <a:bodyPr wrap="square">
            <a:spAutoFit/>
          </a:bodyPr>
          <a:lstStyle/>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La traza de la gran portada funeraria responde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a planteamientos plenamente renacentistas.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El autor de los programas doctrinales y simbólicos es el propio Fernando Ortega que desarrolla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un doble discurso iconográfico cristiano y mítico.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Este programa escultórico queda completado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por una extraordinaria reja, tal vez la más hermosa de la ciudad, y -ya en su interior- por el retablo elaborado por JULIO DE AQUILIS.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La reja fue realizada por Juan Álvarez de Molina, vecino de Úbeda, y su policromía fue efectuada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por Antonio de </a:t>
            </a:r>
            <a:r>
              <a:rPr lang="es-ES" dirty="0" err="1">
                <a:effectLst/>
                <a:latin typeface="Tw Cen MT" panose="020B0602020104020603" pitchFamily="34" charset="77"/>
                <a:ea typeface="Times New Roman" panose="02020603050405020304" pitchFamily="18" charset="0"/>
                <a:cs typeface="Times New Roman" panose="02020603050405020304" pitchFamily="18" charset="0"/>
              </a:rPr>
              <a:t>Aquilis</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hijo de Julio.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Al contemplarla nos hallamos ante un auténtico retablo que se inserta en el vacío de la puerta.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Y este retablo, está consagrado a María, vencedora del pecado y de la muerte; la Virgen está rodeada de cuatro ángeles que la elevan al Cielo.</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r>
              <a:rPr lang="es-ES" sz="2400" dirty="0">
                <a:effectLst/>
                <a:latin typeface="MS Sans Serif"/>
                <a:ea typeface="Times New Roman" panose="02020603050405020304" pitchFamily="18" charset="0"/>
                <a:cs typeface="Times New Roman" panose="02020603050405020304" pitchFamily="18" charset="0"/>
              </a:rPr>
              <a:t>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5B6F74F7-B606-8D3A-E772-558FB61E5D9C}"/>
              </a:ext>
            </a:extLst>
          </p:cNvPr>
          <p:cNvPicPr>
            <a:picLocks noChangeAspect="1"/>
          </p:cNvPicPr>
          <p:nvPr/>
        </p:nvPicPr>
        <p:blipFill>
          <a:blip r:embed="rId2"/>
          <a:stretch>
            <a:fillRect/>
          </a:stretch>
        </p:blipFill>
        <p:spPr>
          <a:xfrm flipH="1">
            <a:off x="7168901" y="241300"/>
            <a:ext cx="1733598" cy="2579255"/>
          </a:xfrm>
          <a:prstGeom prst="rect">
            <a:avLst/>
          </a:prstGeom>
        </p:spPr>
      </p:pic>
      <p:pic>
        <p:nvPicPr>
          <p:cNvPr id="5" name="Imagen 4">
            <a:extLst>
              <a:ext uri="{FF2B5EF4-FFF2-40B4-BE49-F238E27FC236}">
                <a16:creationId xmlns:a16="http://schemas.microsoft.com/office/drawing/2014/main" id="{DF9F5EC3-0665-DF8E-57EE-C623CFE2A6EB}"/>
              </a:ext>
            </a:extLst>
          </p:cNvPr>
          <p:cNvPicPr>
            <a:picLocks noChangeAspect="1"/>
          </p:cNvPicPr>
          <p:nvPr/>
        </p:nvPicPr>
        <p:blipFill rotWithShape="1">
          <a:blip r:embed="rId3"/>
          <a:srcRect l="7015" t="5122" r="7015" b="7016"/>
          <a:stretch/>
        </p:blipFill>
        <p:spPr>
          <a:xfrm>
            <a:off x="7115658" y="3616570"/>
            <a:ext cx="1786841" cy="2579877"/>
          </a:xfrm>
          <a:prstGeom prst="rect">
            <a:avLst/>
          </a:prstGeom>
        </p:spPr>
      </p:pic>
    </p:spTree>
    <p:extLst>
      <p:ext uri="{BB962C8B-B14F-4D97-AF65-F5344CB8AC3E}">
        <p14:creationId xmlns:p14="http://schemas.microsoft.com/office/powerpoint/2010/main" val="111636634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A3710CC-F0C9-FFAB-639D-661CB7F4B20E}"/>
              </a:ext>
            </a:extLst>
          </p:cNvPr>
          <p:cNvSpPr txBox="1"/>
          <p:nvPr/>
        </p:nvSpPr>
        <p:spPr>
          <a:xfrm>
            <a:off x="415636" y="-1"/>
            <a:ext cx="6188364" cy="6740307"/>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Times New Roman" panose="02020603050405020304" pitchFamily="18" charset="0"/>
              </a:rPr>
              <a:t>LOS SIGLOS XVI-XVIII, </a:t>
            </a:r>
          </a:p>
          <a:p>
            <a:pPr algn="ctr"/>
            <a:r>
              <a:rPr lang="es-ES" dirty="0">
                <a:effectLst/>
                <a:latin typeface="Tw Cen MT" panose="020B0602020104020603" pitchFamily="34" charset="77"/>
                <a:ea typeface="Times New Roman" panose="02020603050405020304" pitchFamily="18" charset="0"/>
              </a:rPr>
              <a:t>fueron una época de esplendor </a:t>
            </a:r>
          </a:p>
          <a:p>
            <a:pPr algn="ctr"/>
            <a:r>
              <a:rPr lang="es-ES" dirty="0">
                <a:effectLst/>
                <a:latin typeface="Tw Cen MT" panose="020B0602020104020603" pitchFamily="34" charset="77"/>
                <a:ea typeface="Times New Roman" panose="02020603050405020304" pitchFamily="18" charset="0"/>
              </a:rPr>
              <a:t>para la Diócesis de Jaén y para Úbeda.</a:t>
            </a:r>
          </a:p>
          <a:p>
            <a:pPr algn="ctr"/>
            <a:r>
              <a:rPr lang="es-ES" dirty="0">
                <a:effectLst/>
                <a:latin typeface="Tw Cen MT" panose="020B0602020104020603" pitchFamily="34" charset="77"/>
                <a:ea typeface="Times New Roman" panose="02020603050405020304" pitchFamily="18" charset="0"/>
              </a:rPr>
              <a:t>Insignes obispos, como </a:t>
            </a:r>
            <a:r>
              <a:rPr lang="es-ES" dirty="0">
                <a:latin typeface="Tw Cen MT" panose="020B0602020104020603" pitchFamily="34" charset="77"/>
                <a:ea typeface="Times New Roman" panose="02020603050405020304" pitchFamily="18" charset="0"/>
              </a:rPr>
              <a:t>CARDENAL MERINO, </a:t>
            </a:r>
          </a:p>
          <a:p>
            <a:pPr algn="ctr"/>
            <a:r>
              <a:rPr lang="es-ES" dirty="0">
                <a:latin typeface="Tw Cen MT" panose="020B0602020104020603" pitchFamily="34" charset="77"/>
                <a:ea typeface="Times New Roman" panose="02020603050405020304" pitchFamily="18" charset="0"/>
              </a:rPr>
              <a:t>iniciador de la nueva Catedral renacentista,</a:t>
            </a:r>
            <a:endParaRPr lang="es-ES" dirty="0">
              <a:effectLst/>
              <a:latin typeface="Tw Cen MT" panose="020B0602020104020603" pitchFamily="34" charset="77"/>
              <a:ea typeface="Times New Roman" panose="02020603050405020304" pitchFamily="18" charset="0"/>
            </a:endParaRPr>
          </a:p>
          <a:p>
            <a:pPr algn="ctr"/>
            <a:r>
              <a:rPr lang="es-ES" dirty="0">
                <a:latin typeface="Tw Cen MT" panose="020B0602020104020603" pitchFamily="34" charset="77"/>
                <a:ea typeface="Times New Roman" panose="02020603050405020304" pitchFamily="18" charset="0"/>
              </a:rPr>
              <a:t>D. </a:t>
            </a:r>
            <a:r>
              <a:rPr lang="es-ES" dirty="0">
                <a:effectLst/>
                <a:latin typeface="Tw Cen MT" panose="020B0602020104020603" pitchFamily="34" charset="77"/>
                <a:ea typeface="Times New Roman" panose="02020603050405020304" pitchFamily="18" charset="0"/>
              </a:rPr>
              <a:t>DIEGO DE LOS COBOS, con su gran Hospital, </a:t>
            </a:r>
          </a:p>
          <a:p>
            <a:pPr algn="ctr"/>
            <a:r>
              <a:rPr lang="es-ES" dirty="0">
                <a:effectLst/>
                <a:latin typeface="Tw Cen MT" panose="020B0602020104020603" pitchFamily="34" charset="77"/>
                <a:ea typeface="Times New Roman" panose="02020603050405020304" pitchFamily="18" charset="0"/>
              </a:rPr>
              <a:t>personajes irrepetibles por su influencia </a:t>
            </a:r>
          </a:p>
          <a:p>
            <a:pPr algn="ctr"/>
            <a:r>
              <a:rPr lang="es-ES" dirty="0">
                <a:effectLst/>
                <a:latin typeface="Tw Cen MT" panose="020B0602020104020603" pitchFamily="34" charset="77"/>
                <a:ea typeface="Times New Roman" panose="02020603050405020304" pitchFamily="18" charset="0"/>
              </a:rPr>
              <a:t>y poder como don FRANCISCO DE LOS COBOS, </a:t>
            </a:r>
          </a:p>
          <a:p>
            <a:pPr algn="ctr"/>
            <a:r>
              <a:rPr lang="es-ES" dirty="0">
                <a:effectLst/>
                <a:latin typeface="Tw Cen MT" panose="020B0602020104020603" pitchFamily="34" charset="77"/>
                <a:ea typeface="Times New Roman" panose="02020603050405020304" pitchFamily="18" charset="0"/>
              </a:rPr>
              <a:t>y la Iglesia del Salvador, </a:t>
            </a:r>
          </a:p>
          <a:p>
            <a:pPr algn="ctr"/>
            <a:r>
              <a:rPr lang="es-ES" dirty="0">
                <a:effectLst/>
                <a:latin typeface="Tw Cen MT" panose="020B0602020104020603" pitchFamily="34" charset="77"/>
                <a:ea typeface="Times New Roman" panose="02020603050405020304" pitchFamily="18" charset="0"/>
              </a:rPr>
              <a:t>arquitectos como ANDRÉS DE VANDELVIRA, </a:t>
            </a:r>
          </a:p>
          <a:p>
            <a:pPr algn="ctr"/>
            <a:r>
              <a:rPr lang="es-ES" dirty="0">
                <a:effectLst/>
                <a:latin typeface="Tw Cen MT" panose="020B0602020104020603" pitchFamily="34" charset="77"/>
                <a:ea typeface="Times New Roman" panose="02020603050405020304" pitchFamily="18" charset="0"/>
              </a:rPr>
              <a:t>tienen que ver con nuestra ciudad de Úbeda,</a:t>
            </a:r>
          </a:p>
          <a:p>
            <a:pPr algn="ctr"/>
            <a:r>
              <a:rPr lang="es-ES" dirty="0">
                <a:effectLst/>
                <a:latin typeface="Tw Cen MT" panose="020B0602020104020603" pitchFamily="34" charset="77"/>
                <a:ea typeface="Times New Roman" panose="02020603050405020304" pitchFamily="18" charset="0"/>
              </a:rPr>
              <a:t>sin olvidar, a </a:t>
            </a:r>
            <a:r>
              <a:rPr lang="es-ES" dirty="0">
                <a:latin typeface="Tw Cen MT" panose="020B0602020104020603" pitchFamily="34" charset="77"/>
                <a:ea typeface="Times New Roman" panose="02020603050405020304" pitchFamily="18" charset="0"/>
              </a:rPr>
              <a:t>S.</a:t>
            </a:r>
            <a:r>
              <a:rPr lang="es-ES" dirty="0">
                <a:effectLst/>
                <a:latin typeface="Tw Cen MT" panose="020B0602020104020603" pitchFamily="34" charset="77"/>
                <a:ea typeface="Times New Roman" panose="02020603050405020304" pitchFamily="18" charset="0"/>
              </a:rPr>
              <a:t> JUAN DE LA CRUZ, </a:t>
            </a:r>
          </a:p>
          <a:p>
            <a:pPr algn="ctr"/>
            <a:r>
              <a:rPr lang="es-ES" dirty="0">
                <a:effectLst/>
                <a:latin typeface="Tw Cen MT" panose="020B0602020104020603" pitchFamily="34" charset="77"/>
                <a:ea typeface="Times New Roman" panose="02020603050405020304" pitchFamily="18" charset="0"/>
              </a:rPr>
              <a:t>que vino a morir  entre nosotros. </a:t>
            </a:r>
          </a:p>
          <a:p>
            <a:pPr algn="ctr"/>
            <a:r>
              <a:rPr lang="es-ES" dirty="0">
                <a:effectLst/>
                <a:latin typeface="Tw Cen MT" panose="020B0602020104020603" pitchFamily="34" charset="77"/>
                <a:ea typeface="Times New Roman" panose="02020603050405020304" pitchFamily="18" charset="0"/>
              </a:rPr>
              <a:t>A lo largo de estos siglos, </a:t>
            </a:r>
          </a:p>
          <a:p>
            <a:pPr algn="ctr"/>
            <a:r>
              <a:rPr lang="es-ES" dirty="0">
                <a:effectLst/>
                <a:latin typeface="Tw Cen MT" panose="020B0602020104020603" pitchFamily="34" charset="77"/>
                <a:ea typeface="Times New Roman" panose="02020603050405020304" pitchFamily="18" charset="0"/>
              </a:rPr>
              <a:t>no exentos de dificultades y miserias,</a:t>
            </a:r>
          </a:p>
          <a:p>
            <a:pPr algn="ctr"/>
            <a:r>
              <a:rPr lang="es-ES" dirty="0">
                <a:effectLst/>
                <a:latin typeface="Tw Cen MT" panose="020B0602020104020603" pitchFamily="34" charset="77"/>
                <a:ea typeface="Times New Roman" panose="02020603050405020304" pitchFamily="18" charset="0"/>
              </a:rPr>
              <a:t>iremos resaltando algunos hechos, y personajes</a:t>
            </a:r>
          </a:p>
          <a:p>
            <a:pPr algn="ctr"/>
            <a:r>
              <a:rPr lang="es-ES" dirty="0">
                <a:effectLst/>
                <a:latin typeface="Tw Cen MT" panose="020B0602020104020603" pitchFamily="34" charset="77"/>
                <a:ea typeface="Times New Roman" panose="02020603050405020304" pitchFamily="18" charset="0"/>
              </a:rPr>
              <a:t>que dejaron su huella en nuestros monumentos </a:t>
            </a:r>
          </a:p>
          <a:p>
            <a:pPr algn="ctr"/>
            <a:r>
              <a:rPr lang="es-ES" dirty="0">
                <a:effectLst/>
                <a:latin typeface="Tw Cen MT" panose="020B0602020104020603" pitchFamily="34" charset="77"/>
                <a:ea typeface="Times New Roman" panose="02020603050405020304" pitchFamily="18" charset="0"/>
              </a:rPr>
              <a:t>y en nuestro corazón.</a:t>
            </a:r>
          </a:p>
        </p:txBody>
      </p:sp>
      <p:pic>
        <p:nvPicPr>
          <p:cNvPr id="4" name="Imagen 3">
            <a:extLst>
              <a:ext uri="{FF2B5EF4-FFF2-40B4-BE49-F238E27FC236}">
                <a16:creationId xmlns:a16="http://schemas.microsoft.com/office/drawing/2014/main" id="{60BB761A-4F50-CC48-1B9E-D2432953D3C1}"/>
              </a:ext>
            </a:extLst>
          </p:cNvPr>
          <p:cNvPicPr>
            <a:picLocks noChangeAspect="1"/>
          </p:cNvPicPr>
          <p:nvPr/>
        </p:nvPicPr>
        <p:blipFill>
          <a:blip r:embed="rId3"/>
          <a:stretch>
            <a:fillRect/>
          </a:stretch>
        </p:blipFill>
        <p:spPr>
          <a:xfrm>
            <a:off x="6604000" y="279400"/>
            <a:ext cx="2319867" cy="2548467"/>
          </a:xfrm>
          <a:prstGeom prst="rect">
            <a:avLst/>
          </a:prstGeom>
        </p:spPr>
      </p:pic>
      <p:pic>
        <p:nvPicPr>
          <p:cNvPr id="5" name="Imagen 4">
            <a:extLst>
              <a:ext uri="{FF2B5EF4-FFF2-40B4-BE49-F238E27FC236}">
                <a16:creationId xmlns:a16="http://schemas.microsoft.com/office/drawing/2014/main" id="{70176656-D63B-7633-75F5-098FA43C573A}"/>
              </a:ext>
            </a:extLst>
          </p:cNvPr>
          <p:cNvPicPr>
            <a:picLocks noChangeAspect="1"/>
          </p:cNvPicPr>
          <p:nvPr/>
        </p:nvPicPr>
        <p:blipFill>
          <a:blip r:embed="rId4"/>
          <a:stretch>
            <a:fillRect/>
          </a:stretch>
        </p:blipFill>
        <p:spPr>
          <a:xfrm>
            <a:off x="6604000" y="3429000"/>
            <a:ext cx="2319867" cy="2683933"/>
          </a:xfrm>
          <a:prstGeom prst="rect">
            <a:avLst/>
          </a:prstGeom>
        </p:spPr>
      </p:pic>
    </p:spTree>
    <p:extLst>
      <p:ext uri="{BB962C8B-B14F-4D97-AF65-F5344CB8AC3E}">
        <p14:creationId xmlns:p14="http://schemas.microsoft.com/office/powerpoint/2010/main" val="289821896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31F5E55-7CA8-3970-8A06-364564077A38}"/>
              </a:ext>
            </a:extLst>
          </p:cNvPr>
          <p:cNvSpPr txBox="1"/>
          <p:nvPr/>
        </p:nvSpPr>
        <p:spPr>
          <a:xfrm>
            <a:off x="378372" y="0"/>
            <a:ext cx="6162128" cy="5262979"/>
          </a:xfrm>
          <a:prstGeom prst="rect">
            <a:avLst/>
          </a:prstGeom>
          <a:noFill/>
        </p:spPr>
        <p:txBody>
          <a:bodyPr wrap="square">
            <a:spAutoFit/>
          </a:bodyPr>
          <a:lstStyle/>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El púlpito, forjado en hierro y adornado con las armas de Molina y Cobos, fue ordenado en la visita del año 1556 y costeado con el importe de las multas impuestas a capellanes y clérigos. En su altar mayor aún podemos encontrar restos de la sillería de su antiguo coro.</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La portada de poniente, constituye en sí una de las obras manieristas más experimentales y vigorosas de toda la arquitectura andaluza del XVI.</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El esquema orgánico responde al tradicional modelo de arco triunfal, cuyo centro ocupa San Nicolás.</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id="{4829A3C1-6698-7564-B506-601BCB6FB783}"/>
              </a:ext>
            </a:extLst>
          </p:cNvPr>
          <p:cNvPicPr>
            <a:picLocks noChangeAspect="1"/>
          </p:cNvPicPr>
          <p:nvPr/>
        </p:nvPicPr>
        <p:blipFill>
          <a:blip r:embed="rId2"/>
          <a:stretch>
            <a:fillRect/>
          </a:stretch>
        </p:blipFill>
        <p:spPr>
          <a:xfrm>
            <a:off x="7097848" y="3490802"/>
            <a:ext cx="1804652" cy="2668697"/>
          </a:xfrm>
          <a:prstGeom prst="rect">
            <a:avLst/>
          </a:prstGeom>
        </p:spPr>
      </p:pic>
      <p:pic>
        <p:nvPicPr>
          <p:cNvPr id="5" name="Imagen 4">
            <a:extLst>
              <a:ext uri="{FF2B5EF4-FFF2-40B4-BE49-F238E27FC236}">
                <a16:creationId xmlns:a16="http://schemas.microsoft.com/office/drawing/2014/main" id="{F869FFC8-18EE-54E9-E25E-0205B66B572C}"/>
              </a:ext>
            </a:extLst>
          </p:cNvPr>
          <p:cNvPicPr>
            <a:picLocks noChangeAspect="1"/>
          </p:cNvPicPr>
          <p:nvPr/>
        </p:nvPicPr>
        <p:blipFill>
          <a:blip r:embed="rId3"/>
          <a:stretch>
            <a:fillRect/>
          </a:stretch>
        </p:blipFill>
        <p:spPr>
          <a:xfrm>
            <a:off x="7114681" y="346528"/>
            <a:ext cx="1787819" cy="2266043"/>
          </a:xfrm>
          <a:prstGeom prst="rect">
            <a:avLst/>
          </a:prstGeom>
        </p:spPr>
      </p:pic>
    </p:spTree>
    <p:extLst>
      <p:ext uri="{BB962C8B-B14F-4D97-AF65-F5344CB8AC3E}">
        <p14:creationId xmlns:p14="http://schemas.microsoft.com/office/powerpoint/2010/main" val="178834806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54C209F-EABB-C9BD-6B95-821CC78FC621}"/>
              </a:ext>
            </a:extLst>
          </p:cNvPr>
          <p:cNvSpPr txBox="1"/>
          <p:nvPr/>
        </p:nvSpPr>
        <p:spPr>
          <a:xfrm>
            <a:off x="431801" y="0"/>
            <a:ext cx="6489699" cy="6494085"/>
          </a:xfrm>
          <a:prstGeom prst="rect">
            <a:avLst/>
          </a:prstGeom>
          <a:noFill/>
        </p:spPr>
        <p:txBody>
          <a:bodyPr wrap="square">
            <a:spAutoFit/>
          </a:bodyPr>
          <a:lstStyle/>
          <a:p>
            <a:pPr algn="ctr"/>
            <a:r>
              <a:rPr lang="es-ES" b="1"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SAN ISIDORO</a:t>
            </a:r>
            <a:endParaRPr lang="es-ES" b="1" dirty="0">
              <a:solidFill>
                <a:srgbClr val="C00000"/>
              </a:solidFill>
              <a:effectLst/>
              <a:latin typeface="Tw Cen MT" panose="020B0602020104020603" pitchFamily="34" charset="77"/>
              <a:ea typeface="Times New Roman" panose="02020603050405020304" pitchFamily="18" charset="0"/>
            </a:endParaRPr>
          </a:p>
          <a:p>
            <a:pPr algn="ctr"/>
            <a:r>
              <a:rPr lang="es-ES" dirty="0">
                <a:latin typeface="Tw Cen MT" panose="020B0602020104020603" pitchFamily="34" charset="77"/>
                <a:ea typeface="Times New Roman" panose="02020603050405020304" pitchFamily="18" charset="0"/>
              </a:rPr>
              <a:t>Entre los feligreses más insignes, bautizado en esta Parroquia, destacamos la figura del franciscano FRANCISO TORAL, obispo de Yucatán (Méjico). </a:t>
            </a:r>
            <a:endParaRPr lang="es-ES"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gn="ctr"/>
            <a:r>
              <a:rPr lang="es-ES" dirty="0">
                <a:effectLst/>
                <a:latin typeface="Calibri" panose="020F0502020204030204" pitchFamily="34" charset="0"/>
                <a:ea typeface="Calibri" panose="020F0502020204030204" pitchFamily="34" charset="0"/>
                <a:cs typeface="Times New Roman" panose="02020603050405020304" pitchFamily="18" charset="0"/>
              </a:rPr>
              <a:t>1557.- En la década de los cincuenta se acomete un ambicioso plan de renovación, parecido al de la catedral de Jaén, d</a:t>
            </a:r>
            <a:r>
              <a:rPr lang="es-ES" dirty="0">
                <a:effectLst/>
                <a:latin typeface="MS Sans Serif"/>
                <a:ea typeface="Calibri" panose="020F0502020204030204" pitchFamily="34" charset="0"/>
                <a:cs typeface="Times New Roman" panose="02020603050405020304" pitchFamily="18" charset="0"/>
              </a:rPr>
              <a:t>e estilo renacentista, de tres naves y columnas exentas.          </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s-ES" dirty="0">
                <a:effectLst/>
                <a:latin typeface="Calibri" panose="020F0502020204030204" pitchFamily="34" charset="0"/>
                <a:ea typeface="Calibri" panose="020F0502020204030204" pitchFamily="34" charset="0"/>
                <a:cs typeface="Times New Roman" panose="02020603050405020304" pitchFamily="18" charset="0"/>
              </a:rPr>
              <a:t>Se construye primero la sacristía, acometiéndose después el altar mayor y las capillas del crucero.</a:t>
            </a:r>
          </a:p>
          <a:p>
            <a:pPr algn="ctr"/>
            <a:r>
              <a:rPr lang="es-ES" dirty="0">
                <a:effectLst/>
                <a:latin typeface="Calibri" panose="020F0502020204030204" pitchFamily="34" charset="0"/>
                <a:ea typeface="Calibri" panose="020F0502020204030204" pitchFamily="34" charset="0"/>
                <a:cs typeface="Times New Roman" panose="02020603050405020304" pitchFamily="18" charset="0"/>
              </a:rPr>
              <a:t> </a:t>
            </a:r>
          </a:p>
          <a:p>
            <a:pPr algn="ctr"/>
            <a:r>
              <a:rPr lang="es-ES" dirty="0">
                <a:effectLst/>
                <a:latin typeface="Calibri" panose="020F0502020204030204" pitchFamily="34" charset="0"/>
                <a:ea typeface="Calibri" panose="020F0502020204030204" pitchFamily="34" charset="0"/>
                <a:cs typeface="Times New Roman" panose="02020603050405020304" pitchFamily="18" charset="0"/>
              </a:rPr>
              <a:t>La depresión sufrida en la ciudad, a partir de finales del XVI, impide la continuación de una obra tan colosal reduciendo el proyecto a una sola nave de bóveda de cañón. Para su finalización se procede a la demolición de la vieja fábrica gótica, respetando sólo sus dos portadas. </a:t>
            </a:r>
          </a:p>
        </p:txBody>
      </p:sp>
      <p:pic>
        <p:nvPicPr>
          <p:cNvPr id="6" name="Imagen 5">
            <a:extLst>
              <a:ext uri="{FF2B5EF4-FFF2-40B4-BE49-F238E27FC236}">
                <a16:creationId xmlns:a16="http://schemas.microsoft.com/office/drawing/2014/main" id="{2CBABF50-ED07-421C-8483-495FE3D41126}"/>
              </a:ext>
            </a:extLst>
          </p:cNvPr>
          <p:cNvPicPr>
            <a:picLocks noChangeAspect="1"/>
          </p:cNvPicPr>
          <p:nvPr/>
        </p:nvPicPr>
        <p:blipFill>
          <a:blip r:embed="rId3"/>
          <a:stretch>
            <a:fillRect/>
          </a:stretch>
        </p:blipFill>
        <p:spPr>
          <a:xfrm>
            <a:off x="7030915" y="4473056"/>
            <a:ext cx="1807893" cy="1223831"/>
          </a:xfrm>
          <a:prstGeom prst="rect">
            <a:avLst/>
          </a:prstGeom>
        </p:spPr>
      </p:pic>
      <p:pic>
        <p:nvPicPr>
          <p:cNvPr id="2" name="Imagen 3">
            <a:extLst>
              <a:ext uri="{FF2B5EF4-FFF2-40B4-BE49-F238E27FC236}">
                <a16:creationId xmlns:a16="http://schemas.microsoft.com/office/drawing/2014/main" id="{7FCB0115-49D7-E26D-241B-B7F72DFF60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018"/>
          <a:stretch>
            <a:fillRect/>
          </a:stretch>
        </p:blipFill>
        <p:spPr bwMode="auto">
          <a:xfrm>
            <a:off x="7184544" y="628651"/>
            <a:ext cx="1654264"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76025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9C91340-DB03-8AE8-666D-A74D1AEBCAF6}"/>
              </a:ext>
            </a:extLst>
          </p:cNvPr>
          <p:cNvSpPr txBox="1"/>
          <p:nvPr/>
        </p:nvSpPr>
        <p:spPr>
          <a:xfrm>
            <a:off x="431800" y="1"/>
            <a:ext cx="7073900" cy="6370975"/>
          </a:xfrm>
          <a:prstGeom prst="rect">
            <a:avLst/>
          </a:prstGeom>
          <a:noFill/>
        </p:spPr>
        <p:txBody>
          <a:bodyPr wrap="square">
            <a:spAutoFit/>
          </a:bodyPr>
          <a:lstStyle/>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Destaca el crucero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que bien podemos catalogar como la obra más </a:t>
            </a:r>
            <a:r>
              <a:rPr lang="es-ES" dirty="0">
                <a:latin typeface="Tw Cen MT" panose="020B0602020104020603" pitchFamily="34" charset="77"/>
                <a:ea typeface="Times New Roman" panose="02020603050405020304" pitchFamily="18" charset="0"/>
                <a:cs typeface="Times New Roman" panose="02020603050405020304" pitchFamily="18" charset="0"/>
              </a:rPr>
              <a:t>pura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conseguida del Renacimiento en Úbeda.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rPr>
              <a:t>La bóveda del altar mayor labrada de ricos casetones, las dimensiones colosales de sus cuatro columnas estriadas con hermosos capiteles corintios sosteniendo </a:t>
            </a:r>
          </a:p>
          <a:p>
            <a:pPr algn="ctr"/>
            <a:r>
              <a:rPr lang="es-ES" dirty="0">
                <a:effectLst/>
                <a:latin typeface="Tw Cen MT" panose="020B0602020104020603" pitchFamily="34" charset="77"/>
                <a:ea typeface="Times New Roman" panose="02020603050405020304" pitchFamily="18" charset="0"/>
              </a:rPr>
              <a:t>los atrevidos arcos del crucero, sobre cuyo centro se eleva una gran cúpula con linterna que descansa sobre pechinas en las que se hallan los cuatro evangelistas, </a:t>
            </a:r>
          </a:p>
          <a:p>
            <a:pPr algn="ctr"/>
            <a:r>
              <a:rPr lang="es-ES" dirty="0">
                <a:effectLst/>
                <a:latin typeface="Tw Cen MT" panose="020B0602020104020603" pitchFamily="34" charset="77"/>
                <a:ea typeface="Times New Roman" panose="02020603050405020304" pitchFamily="18" charset="0"/>
              </a:rPr>
              <a:t>las capillas laterales y los relieves de las virtudes, muestran una belleza clásica iluminada por unas ventanas que aumentan su grandiosidad.</a:t>
            </a:r>
          </a:p>
          <a:p>
            <a:pPr algn="ctr"/>
            <a:r>
              <a:rPr lang="es-ES" dirty="0">
                <a:effectLst/>
                <a:latin typeface="Tw Cen MT" panose="020B0602020104020603" pitchFamily="34" charset="77"/>
                <a:ea typeface="Times New Roman" panose="02020603050405020304" pitchFamily="18" charset="0"/>
              </a:rPr>
              <a:t>1577 En la conformación del retablo, </a:t>
            </a:r>
          </a:p>
          <a:p>
            <a:pPr algn="ctr"/>
            <a:r>
              <a:rPr lang="es-ES" dirty="0">
                <a:effectLst/>
                <a:latin typeface="Tw Cen MT" panose="020B0602020104020603" pitchFamily="34" charset="77"/>
                <a:ea typeface="Times New Roman" panose="02020603050405020304" pitchFamily="18" charset="0"/>
              </a:rPr>
              <a:t>intervino Antonio Aquiles, nacido en Úbeda. </a:t>
            </a:r>
          </a:p>
          <a:p>
            <a:pPr algn="ctr"/>
            <a:r>
              <a:rPr lang="es-ES" dirty="0">
                <a:effectLst/>
                <a:latin typeface="Tw Cen MT" panose="020B0602020104020603" pitchFamily="34" charset="77"/>
                <a:ea typeface="Times New Roman" panose="02020603050405020304" pitchFamily="18" charset="0"/>
              </a:rPr>
              <a:t>El doctor Becerra, párroco de S. Isidoro 1586-1602, tuvo el honor de ser elegido para predicar en el entierro de S. Juan de la Cruz, el 15 diciembre 1591.</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El órgano </a:t>
            </a:r>
            <a:r>
              <a:rPr lang="es-ES" dirty="0">
                <a:latin typeface="Tw Cen MT" panose="020B0602020104020603" pitchFamily="34" charset="77"/>
                <a:ea typeface="Calibri" panose="020F0502020204030204" pitchFamily="34" charset="0"/>
                <a:cs typeface="Times New Roman" panose="02020603050405020304" pitchFamily="18" charset="0"/>
              </a:rPr>
              <a:t>se construyó</a:t>
            </a:r>
            <a:r>
              <a:rPr lang="es-ES" dirty="0">
                <a:effectLst/>
                <a:latin typeface="Tw Cen MT" panose="020B0602020104020603" pitchFamily="34" charset="77"/>
                <a:ea typeface="Calibri" panose="020F0502020204030204" pitchFamily="34" charset="0"/>
                <a:cs typeface="Times New Roman" panose="02020603050405020304" pitchFamily="18" charset="0"/>
              </a:rPr>
              <a:t> entre los años 1726,-1734. </a:t>
            </a:r>
            <a:endParaRPr lang="es-ES" dirty="0">
              <a:latin typeface="Tw Cen MT" panose="020B0602020104020603" pitchFamily="34" charset="77"/>
            </a:endParaRPr>
          </a:p>
        </p:txBody>
      </p:sp>
      <p:pic>
        <p:nvPicPr>
          <p:cNvPr id="6" name="Imagen 5">
            <a:extLst>
              <a:ext uri="{FF2B5EF4-FFF2-40B4-BE49-F238E27FC236}">
                <a16:creationId xmlns:a16="http://schemas.microsoft.com/office/drawing/2014/main" id="{1985D7F1-012D-87EC-56FD-0DDB0C255300}"/>
              </a:ext>
            </a:extLst>
          </p:cNvPr>
          <p:cNvPicPr>
            <a:picLocks noChangeAspect="1"/>
          </p:cNvPicPr>
          <p:nvPr/>
        </p:nvPicPr>
        <p:blipFill>
          <a:blip r:embed="rId2"/>
          <a:stretch>
            <a:fillRect/>
          </a:stretch>
        </p:blipFill>
        <p:spPr>
          <a:xfrm>
            <a:off x="7550920" y="336257"/>
            <a:ext cx="1455211" cy="2173458"/>
          </a:xfrm>
          <a:prstGeom prst="rect">
            <a:avLst/>
          </a:prstGeom>
        </p:spPr>
      </p:pic>
      <p:pic>
        <p:nvPicPr>
          <p:cNvPr id="8" name="Imagen 7">
            <a:extLst>
              <a:ext uri="{FF2B5EF4-FFF2-40B4-BE49-F238E27FC236}">
                <a16:creationId xmlns:a16="http://schemas.microsoft.com/office/drawing/2014/main" id="{3342C667-9B4C-340A-A6FA-301AFD042C59}"/>
              </a:ext>
            </a:extLst>
          </p:cNvPr>
          <p:cNvPicPr>
            <a:picLocks noChangeAspect="1"/>
          </p:cNvPicPr>
          <p:nvPr/>
        </p:nvPicPr>
        <p:blipFill>
          <a:blip r:embed="rId3"/>
          <a:stretch>
            <a:fillRect/>
          </a:stretch>
        </p:blipFill>
        <p:spPr>
          <a:xfrm>
            <a:off x="7482619" y="3429000"/>
            <a:ext cx="1523512" cy="2173458"/>
          </a:xfrm>
          <a:prstGeom prst="rect">
            <a:avLst/>
          </a:prstGeom>
        </p:spPr>
      </p:pic>
    </p:spTree>
    <p:extLst>
      <p:ext uri="{BB962C8B-B14F-4D97-AF65-F5344CB8AC3E}">
        <p14:creationId xmlns:p14="http://schemas.microsoft.com/office/powerpoint/2010/main" val="284324702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BB51EDF-4368-FC6B-E266-8997C7973088}"/>
              </a:ext>
            </a:extLst>
          </p:cNvPr>
          <p:cNvSpPr txBox="1"/>
          <p:nvPr/>
        </p:nvSpPr>
        <p:spPr>
          <a:xfrm>
            <a:off x="457200" y="0"/>
            <a:ext cx="6934200" cy="6370975"/>
          </a:xfrm>
          <a:prstGeom prst="rect">
            <a:avLst/>
          </a:prstGeom>
          <a:noFill/>
        </p:spPr>
        <p:txBody>
          <a:bodyPr wrap="square">
            <a:spAutoFit/>
          </a:bodyPr>
          <a:lstStyle/>
          <a:p>
            <a:pPr algn="ctr"/>
            <a:r>
              <a:rPr lang="es-ES" b="1"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DESCRIPCIÓN DE ÚBEDA</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En el año 1645 Rodrigo Méndez Silva describe brevemente nuestra ciudad como: </a:t>
            </a:r>
            <a:r>
              <a:rPr lang="es-ES" i="1" dirty="0">
                <a:effectLst/>
                <a:latin typeface="Tw Cen MT" panose="020B0602020104020603" pitchFamily="34" charset="77"/>
                <a:ea typeface="Times New Roman" panose="02020603050405020304" pitchFamily="18" charset="0"/>
                <a:cs typeface="Times New Roman" panose="02020603050405020304" pitchFamily="18" charset="0"/>
              </a:rPr>
              <a:t>“De fuertes </a:t>
            </a:r>
            <a:r>
              <a:rPr lang="es-ES" i="1"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y torreados muros, de vistoso alcázar, </a:t>
            </a:r>
          </a:p>
          <a:p>
            <a:pPr algn="ctr"/>
            <a:r>
              <a:rPr lang="es-ES" i="1"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fertilísima de pan, vino y aceite”...</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Úbeda tiene unos 16.000 habitantes, muchos caballeros, y nobleza, divididos en once parroquias, una colegial de cuatro dignidades, ocho canonjías, numerosos conventos de frailes y monjas, y cinco hospitales y un fuerte desarrollo urbanístico con un carácter señorial, multiplicándose los palacios.</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No es de extrañar que proliferaran junto a la arquitectura, otras artes asociadas como escultura, pintura, también la música.</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i="1" dirty="0">
                <a:effectLst/>
                <a:latin typeface="Tw Cen MT" panose="020B0602020104020603" pitchFamily="34" charset="77"/>
                <a:ea typeface="Times New Roman" panose="02020603050405020304" pitchFamily="18" charset="0"/>
                <a:cs typeface="Times New Roman" panose="02020603050405020304" pitchFamily="18" charset="0"/>
              </a:rPr>
              <a:t>“Todos sus habitantes eran apasionados de la música y de la danza, lo que la convertía en una ciudad alegre y amiga de la diversión”.</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55B88314-4AC1-9167-C173-993B91A1BF7B}"/>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Lst>
          </a:blip>
          <a:srcRect l="46792"/>
          <a:stretch/>
        </p:blipFill>
        <p:spPr>
          <a:xfrm>
            <a:off x="7184255" y="863600"/>
            <a:ext cx="1845443" cy="2565400"/>
          </a:xfrm>
          <a:prstGeom prst="rect">
            <a:avLst/>
          </a:prstGeom>
        </p:spPr>
      </p:pic>
      <p:sp>
        <p:nvSpPr>
          <p:cNvPr id="2" name="CuadroTexto 1">
            <a:extLst>
              <a:ext uri="{FF2B5EF4-FFF2-40B4-BE49-F238E27FC236}">
                <a16:creationId xmlns:a16="http://schemas.microsoft.com/office/drawing/2014/main" id="{7141C977-A1F1-7C3C-BC23-5ED410F08187}"/>
              </a:ext>
            </a:extLst>
          </p:cNvPr>
          <p:cNvSpPr txBox="1"/>
          <p:nvPr/>
        </p:nvSpPr>
        <p:spPr>
          <a:xfrm>
            <a:off x="7391400" y="3708400"/>
            <a:ext cx="1638299" cy="2677656"/>
          </a:xfrm>
          <a:prstGeom prst="rect">
            <a:avLst/>
          </a:prstGeom>
          <a:noFill/>
        </p:spPr>
        <p:txBody>
          <a:bodyPr wrap="square" rtlCol="0">
            <a:spAutoFit/>
          </a:bodyPr>
          <a:lstStyle/>
          <a:p>
            <a:pPr algn="ctr"/>
            <a:r>
              <a:rPr lang="es-ES" dirty="0">
                <a:solidFill>
                  <a:srgbClr val="C00000"/>
                </a:solidFill>
              </a:rPr>
              <a:t>1526</a:t>
            </a:r>
          </a:p>
          <a:p>
            <a:pPr algn="ctr"/>
            <a:r>
              <a:rPr lang="es-ES" dirty="0">
                <a:solidFill>
                  <a:srgbClr val="C00000"/>
                </a:solidFill>
              </a:rPr>
              <a:t>17</a:t>
            </a:r>
          </a:p>
          <a:p>
            <a:pPr algn="ctr"/>
            <a:r>
              <a:rPr lang="es-ES" dirty="0">
                <a:solidFill>
                  <a:srgbClr val="C00000"/>
                </a:solidFill>
              </a:rPr>
              <a:t>Diciembre</a:t>
            </a:r>
          </a:p>
          <a:p>
            <a:pPr algn="ctr"/>
            <a:r>
              <a:rPr lang="es-ES" dirty="0">
                <a:solidFill>
                  <a:srgbClr val="C00000"/>
                </a:solidFill>
              </a:rPr>
              <a:t>Carlos I</a:t>
            </a:r>
          </a:p>
          <a:p>
            <a:pPr algn="ctr"/>
            <a:r>
              <a:rPr lang="es-ES" dirty="0">
                <a:solidFill>
                  <a:srgbClr val="C00000"/>
                </a:solidFill>
              </a:rPr>
              <a:t>Jura los fueros</a:t>
            </a:r>
          </a:p>
          <a:p>
            <a:pPr algn="ctr"/>
            <a:endParaRPr lang="es-ES" dirty="0"/>
          </a:p>
        </p:txBody>
      </p:sp>
    </p:spTree>
    <p:extLst>
      <p:ext uri="{BB962C8B-B14F-4D97-AF65-F5344CB8AC3E}">
        <p14:creationId xmlns:p14="http://schemas.microsoft.com/office/powerpoint/2010/main" val="254873661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BAF9F6C-E53D-EF3A-E212-E2D1E1CC0612}"/>
              </a:ext>
            </a:extLst>
          </p:cNvPr>
          <p:cNvSpPr txBox="1"/>
          <p:nvPr/>
        </p:nvSpPr>
        <p:spPr>
          <a:xfrm>
            <a:off x="506186" y="-1"/>
            <a:ext cx="6351814" cy="6370975"/>
          </a:xfrm>
          <a:prstGeom prst="rect">
            <a:avLst/>
          </a:prstGeom>
          <a:noFill/>
        </p:spPr>
        <p:txBody>
          <a:bodyPr wrap="square">
            <a:spAutoFit/>
          </a:bodyPr>
          <a:lstStyle/>
          <a:p>
            <a:pPr algn="ctr"/>
            <a:r>
              <a:rPr lang="es-ES" sz="2400" b="1"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LOS ÓRGANOS</a:t>
            </a: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En los documentos de la época, son muy frecuentes las referencias a músicos, cantores, seises, organistas y organeros etc.. En poco más de veinticinco años se construyen numerosos órganos,(mayoritariamente por maestros de apellido </a:t>
            </a:r>
            <a:r>
              <a:rPr lang="es-ES" sz="2400" dirty="0" err="1">
                <a:effectLst/>
                <a:latin typeface="Tw Cen MT" panose="020B0602020104020603" pitchFamily="34" charset="77"/>
                <a:ea typeface="Times New Roman" panose="02020603050405020304" pitchFamily="18" charset="0"/>
                <a:cs typeface="Times New Roman" panose="02020603050405020304" pitchFamily="18" charset="0"/>
              </a:rPr>
              <a:t>Sanforte</a:t>
            </a: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 procedentes de Granada): </a:t>
            </a:r>
          </a:p>
          <a:p>
            <a:pPr algn="ctr"/>
            <a:endParaRPr lang="es-ES" sz="2400" dirty="0">
              <a:effectLst/>
              <a:latin typeface="Tw Cen MT" panose="020B0602020104020603" pitchFamily="34" charset="77"/>
              <a:ea typeface="Times New Roman" panose="02020603050405020304" pitchFamily="18" charset="0"/>
              <a:cs typeface="Times New Roman" panose="02020603050405020304" pitchFamily="18" charset="0"/>
            </a:endParaRP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1561 </a:t>
            </a:r>
            <a:r>
              <a:rPr lang="es-ES" sz="2400" dirty="0" err="1">
                <a:effectLst/>
                <a:latin typeface="Tw Cen MT" panose="020B0602020104020603" pitchFamily="34" charset="77"/>
                <a:ea typeface="Times New Roman" panose="02020603050405020304" pitchFamily="18" charset="0"/>
                <a:cs typeface="Times New Roman" panose="02020603050405020304" pitchFamily="18" charset="0"/>
              </a:rPr>
              <a:t>Sto</a:t>
            </a: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 Domingo; 1568 El Salvador; </a:t>
            </a: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1577 La Trinidad; 1578 El Hospital; </a:t>
            </a: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1579 Santa Clara;  1581 El Salvador, de estilo sevillano; 1581 Santo Tomás; 1581 La Coronada; 1586 San Pablo; 1588 San Nicolás; </a:t>
            </a: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1588 Madre de Dios. </a:t>
            </a:r>
            <a:endParaRPr lang="es-ES" sz="2000"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No nos cabe la menor duda de que las disposiciones conciliares de Trento sobre la música están detrás de esta auténtica revolución. </a:t>
            </a:r>
            <a:endParaRPr lang="es-ES" sz="2000"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CE66D494-FFBD-819D-5550-5E6FDEA417CC}"/>
              </a:ext>
            </a:extLst>
          </p:cNvPr>
          <p:cNvPicPr>
            <a:picLocks noChangeAspect="1"/>
          </p:cNvPicPr>
          <p:nvPr/>
        </p:nvPicPr>
        <p:blipFill rotWithShape="1">
          <a:blip r:embed="rId3"/>
          <a:srcRect l="29575" r="7517"/>
          <a:stretch/>
        </p:blipFill>
        <p:spPr>
          <a:xfrm>
            <a:off x="6858000" y="850900"/>
            <a:ext cx="2132946" cy="3187700"/>
          </a:xfrm>
          <a:prstGeom prst="rect">
            <a:avLst/>
          </a:prstGeom>
        </p:spPr>
      </p:pic>
    </p:spTree>
    <p:extLst>
      <p:ext uri="{BB962C8B-B14F-4D97-AF65-F5344CB8AC3E}">
        <p14:creationId xmlns:p14="http://schemas.microsoft.com/office/powerpoint/2010/main" val="224016785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91AA5BE-C211-C7E7-DF17-E720E96205C1}"/>
              </a:ext>
            </a:extLst>
          </p:cNvPr>
          <p:cNvSpPr txBox="1"/>
          <p:nvPr/>
        </p:nvSpPr>
        <p:spPr>
          <a:xfrm>
            <a:off x="419101" y="0"/>
            <a:ext cx="7124699" cy="6617196"/>
          </a:xfrm>
          <a:prstGeom prst="rect">
            <a:avLst/>
          </a:prstGeom>
          <a:noFill/>
        </p:spPr>
        <p:txBody>
          <a:bodyPr wrap="square">
            <a:spAutoFit/>
          </a:bodyPr>
          <a:lstStyle/>
          <a:p>
            <a:pPr algn="ctr"/>
            <a:r>
              <a:rPr lang="es-ES" b="1"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CAPILLAS MUSICALES.</a:t>
            </a:r>
            <a:endParaRPr lang="es-ES" b="1"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endParaRPr>
          </a:p>
          <a:p>
            <a:endParaRPr lang="es-ES" sz="2000" u="sng" dirty="0">
              <a:effectLst/>
              <a:latin typeface="Tw Cen MT" panose="020B0602020104020603" pitchFamily="34" charset="77"/>
              <a:ea typeface="Times New Roman" panose="02020603050405020304" pitchFamily="18" charset="0"/>
              <a:cs typeface="Times New Roman" panose="02020603050405020304" pitchFamily="18" charset="0"/>
            </a:endParaRPr>
          </a:p>
          <a:p>
            <a:r>
              <a:rPr lang="es-ES" sz="2000" u="sng" dirty="0">
                <a:effectLst/>
                <a:latin typeface="Tw Cen MT" panose="020B0602020104020603" pitchFamily="34" charset="77"/>
                <a:ea typeface="Times New Roman" panose="02020603050405020304" pitchFamily="18" charset="0"/>
                <a:cs typeface="Times New Roman" panose="02020603050405020304" pitchFamily="18" charset="0"/>
              </a:rPr>
              <a:t>LA COLEGIATA</a:t>
            </a:r>
            <a:r>
              <a:rPr lang="es-ES" sz="2000" dirty="0">
                <a:effectLst/>
                <a:latin typeface="Tw Cen MT" panose="020B0602020104020603" pitchFamily="34" charset="77"/>
                <a:ea typeface="Times New Roman" panose="02020603050405020304" pitchFamily="18" charset="0"/>
                <a:cs typeface="Times New Roman" panose="02020603050405020304" pitchFamily="18" charset="0"/>
              </a:rPr>
              <a:t>, la tradicional Capilla Musical, llegará a su apogeo en esta época, debido en gran parte a la construcción del Coro, </a:t>
            </a:r>
            <a:r>
              <a:rPr lang="es-ES" sz="2000" dirty="0">
                <a:latin typeface="Tw Cen MT" panose="020B0602020104020603" pitchFamily="34" charset="77"/>
                <a:ea typeface="Times New Roman" panose="02020603050405020304" pitchFamily="18" charset="0"/>
                <a:cs typeface="Times New Roman" panose="02020603050405020304" pitchFamily="18" charset="0"/>
              </a:rPr>
              <a:t>y </a:t>
            </a:r>
            <a:r>
              <a:rPr lang="es-ES" sz="2000" dirty="0">
                <a:effectLst/>
                <a:latin typeface="Tw Cen MT" panose="020B0602020104020603" pitchFamily="34" charset="77"/>
                <a:ea typeface="Times New Roman" panose="02020603050405020304" pitchFamily="18" charset="0"/>
                <a:cs typeface="Times New Roman" panose="02020603050405020304" pitchFamily="18" charset="0"/>
              </a:rPr>
              <a:t>al reconocimiento a nivel social, llegándose a pedir la exención de cargas concejiles para sus componentes, quedando libres de pechar.</a:t>
            </a:r>
          </a:p>
          <a:p>
            <a:r>
              <a:rPr lang="es-ES" sz="2000" dirty="0">
                <a:latin typeface="Tw Cen MT" panose="020B0602020104020603" pitchFamily="34" charset="77"/>
                <a:ea typeface="Times New Roman" panose="02020603050405020304" pitchFamily="18" charset="0"/>
                <a:cs typeface="Times New Roman" panose="02020603050405020304" pitchFamily="18" charset="0"/>
              </a:rPr>
              <a:t>La componía un maestro, cuatro acólitos, un organista y algunos ministriles; también se habla de seises.</a:t>
            </a:r>
            <a:r>
              <a:rPr lang="es-ES" sz="2000" dirty="0">
                <a:effectLst/>
                <a:latin typeface="Tw Cen MT" panose="020B0602020104020603" pitchFamily="34" charset="77"/>
                <a:ea typeface="Times New Roman" panose="02020603050405020304" pitchFamily="18" charset="0"/>
                <a:cs typeface="Times New Roman" panose="02020603050405020304" pitchFamily="18" charset="0"/>
              </a:rPr>
              <a:t> </a:t>
            </a:r>
          </a:p>
          <a:p>
            <a:r>
              <a:rPr lang="es-ES" sz="2000" u="sng"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EL SALVADOR:</a:t>
            </a:r>
            <a:r>
              <a:rPr lang="es-ES" sz="20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Don Francisco de los Cobos, funda la iglesia del Salvador, en cuyos estatutos se contempla la existencia de una capilla musical que estaría compuesta inicialmente por una sección vocal, seise</a:t>
            </a:r>
            <a:r>
              <a:rPr lang="es-ES" sz="2000"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s, </a:t>
            </a:r>
            <a:r>
              <a:rPr lang="es-ES" sz="20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maestro y organista; incorporándose posteriormente diferentes ministriles. </a:t>
            </a:r>
          </a:p>
          <a:p>
            <a:pPr fontAlgn="base"/>
            <a:r>
              <a:rPr lang="es-ES" sz="20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Esta capilla actuaría, además de en </a:t>
            </a:r>
            <a:r>
              <a:rPr lang="es-ES" sz="2000"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Ú</a:t>
            </a:r>
            <a:r>
              <a:rPr lang="es-ES" sz="20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beda, en otras localidades próximas.</a:t>
            </a:r>
            <a:r>
              <a:rPr lang="es-ES" sz="2000" dirty="0">
                <a:latin typeface="Tw Cen MT" panose="020B0602020104020603" pitchFamily="34" charset="77"/>
                <a:ea typeface="Times New Roman" panose="02020603050405020304" pitchFamily="18" charset="0"/>
                <a:cs typeface="Times New Roman" panose="02020603050405020304" pitchFamily="18" charset="0"/>
              </a:rPr>
              <a:t> </a:t>
            </a:r>
            <a:r>
              <a:rPr lang="es-ES" sz="20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Dada la rivalidad existente </a:t>
            </a:r>
            <a:r>
              <a:rPr lang="es-ES" sz="2000"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con </a:t>
            </a:r>
            <a:r>
              <a:rPr lang="es-ES" sz="20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la de la Colegial, el cabildo de la catedral de Jaén tuvo que tomar parte. </a:t>
            </a:r>
          </a:p>
          <a:p>
            <a:r>
              <a:rPr lang="es-ES" sz="2000" u="sng"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EL HOSPITAL SANTIAGO</a:t>
            </a:r>
            <a:r>
              <a:rPr lang="es-ES" sz="20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a:t>
            </a:r>
            <a:r>
              <a:rPr lang="es-ES" sz="2000"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S</a:t>
            </a:r>
            <a:r>
              <a:rPr lang="es-ES" sz="20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e funda en 1562 por D. Diego de los Cobos, quien determinaría también la creación de su capilla musical, compuesta por maestro, cantores, mozos de coro y organista. </a:t>
            </a:r>
            <a:endParaRPr lang="es-ES" sz="2000" dirty="0">
              <a:effectLst/>
              <a:latin typeface="Tw Cen MT" panose="020B0602020104020603" pitchFamily="34" charset="77"/>
              <a:ea typeface="Times New Roman" panose="02020603050405020304" pitchFamily="18" charset="0"/>
              <a:cs typeface="Times New Roman" panose="02020603050405020304" pitchFamily="18" charset="0"/>
            </a:endParaRPr>
          </a:p>
          <a:p>
            <a:r>
              <a:rPr lang="es-ES" sz="2000" dirty="0">
                <a:effectLst/>
                <a:latin typeface="Tw Cen MT" panose="020B0602020104020603" pitchFamily="34" charset="77"/>
                <a:ea typeface="Times New Roman" panose="02020603050405020304" pitchFamily="18" charset="0"/>
                <a:cs typeface="Times New Roman" panose="02020603050405020304" pitchFamily="18" charset="0"/>
              </a:rPr>
              <a:t>Son conocidos los nombres de ilustres ubetenses que sobresalieron en este terreno.</a:t>
            </a:r>
            <a:endParaRPr lang="es-ES" sz="2000"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07DA4B34-6EBC-AF8F-DF5D-D195BDE3A579}"/>
              </a:ext>
            </a:extLst>
          </p:cNvPr>
          <p:cNvPicPr>
            <a:picLocks noChangeAspect="1"/>
          </p:cNvPicPr>
          <p:nvPr/>
        </p:nvPicPr>
        <p:blipFill>
          <a:blip r:embed="rId2"/>
          <a:stretch>
            <a:fillRect/>
          </a:stretch>
        </p:blipFill>
        <p:spPr>
          <a:xfrm>
            <a:off x="7543800" y="684744"/>
            <a:ext cx="1358092" cy="1810789"/>
          </a:xfrm>
          <a:prstGeom prst="rect">
            <a:avLst/>
          </a:prstGeom>
        </p:spPr>
      </p:pic>
      <p:pic>
        <p:nvPicPr>
          <p:cNvPr id="6" name="Imagen 5">
            <a:extLst>
              <a:ext uri="{FF2B5EF4-FFF2-40B4-BE49-F238E27FC236}">
                <a16:creationId xmlns:a16="http://schemas.microsoft.com/office/drawing/2014/main" id="{7AB53B30-9AB2-1155-723A-E04C892875C7}"/>
              </a:ext>
            </a:extLst>
          </p:cNvPr>
          <p:cNvPicPr>
            <a:picLocks noChangeAspect="1"/>
          </p:cNvPicPr>
          <p:nvPr/>
        </p:nvPicPr>
        <p:blipFill rotWithShape="1">
          <a:blip r:embed="rId3"/>
          <a:srcRect l="18888" t="12363" r="15244" b="11758"/>
          <a:stretch/>
        </p:blipFill>
        <p:spPr>
          <a:xfrm>
            <a:off x="7543801" y="4102950"/>
            <a:ext cx="1359538" cy="1810789"/>
          </a:xfrm>
          <a:prstGeom prst="rect">
            <a:avLst/>
          </a:prstGeom>
        </p:spPr>
      </p:pic>
    </p:spTree>
    <p:extLst>
      <p:ext uri="{BB962C8B-B14F-4D97-AF65-F5344CB8AC3E}">
        <p14:creationId xmlns:p14="http://schemas.microsoft.com/office/powerpoint/2010/main" val="144887680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264A8E4-EC42-3263-8B1F-42F789E07505}"/>
              </a:ext>
            </a:extLst>
          </p:cNvPr>
          <p:cNvSpPr txBox="1"/>
          <p:nvPr/>
        </p:nvSpPr>
        <p:spPr>
          <a:xfrm>
            <a:off x="457199" y="-1"/>
            <a:ext cx="6346273" cy="6370975"/>
          </a:xfrm>
          <a:prstGeom prst="rect">
            <a:avLst/>
          </a:prstGeom>
          <a:noFill/>
        </p:spPr>
        <p:txBody>
          <a:bodyPr wrap="square">
            <a:spAutoFit/>
          </a:bodyPr>
          <a:lstStyle/>
          <a:p>
            <a:pPr algn="ctr"/>
            <a:r>
              <a:rPr lang="es-ES"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LA MÚSICA Y LA CALLE</a:t>
            </a:r>
            <a:r>
              <a:rPr lang="es-ES" sz="24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a:r>
              <a:rPr lang="es-ES" dirty="0">
                <a:latin typeface="Tw Cen MT" panose="020B0602020104020603" pitchFamily="34" charset="77"/>
                <a:ea typeface="Times New Roman" panose="02020603050405020304" pitchFamily="18" charset="0"/>
                <a:cs typeface="Times New Roman" panose="02020603050405020304" pitchFamily="18" charset="0"/>
              </a:rPr>
              <a:t>A</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compañada de un repique general de campanas,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en festividades y acontecimientos de carácter profano, sirva de ejemplo la comitiva que recorre la ciudad para hacer pública la finalización de la epidemia de peste de 1681: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i="1" dirty="0">
                <a:effectLst/>
                <a:latin typeface="Tw Cen MT" panose="020B0602020104020603" pitchFamily="34" charset="77"/>
                <a:ea typeface="Times New Roman" panose="02020603050405020304" pitchFamily="18" charset="0"/>
                <a:cs typeface="Times New Roman" panose="02020603050405020304" pitchFamily="18" charset="0"/>
              </a:rPr>
              <a:t>“La Comitiva tras la lectura del pregón en distintos y elegidos lugares de la ciudad, acompañados de los ministriles y </a:t>
            </a:r>
            <a:r>
              <a:rPr lang="es-ES" i="1" dirty="0" err="1">
                <a:effectLst/>
                <a:latin typeface="Tw Cen MT" panose="020B0602020104020603" pitchFamily="34" charset="77"/>
                <a:ea typeface="Times New Roman" panose="02020603050405020304" pitchFamily="18" charset="0"/>
                <a:cs typeface="Times New Roman" panose="02020603050405020304" pitchFamily="18" charset="0"/>
              </a:rPr>
              <a:t>tímbalos</a:t>
            </a:r>
            <a:r>
              <a:rPr lang="es-ES" i="1" dirty="0">
                <a:effectLst/>
                <a:latin typeface="Tw Cen MT" panose="020B0602020104020603" pitchFamily="34" charset="77"/>
                <a:ea typeface="Times New Roman" panose="02020603050405020304" pitchFamily="18" charset="0"/>
                <a:cs typeface="Times New Roman" panose="02020603050405020304" pitchFamily="18" charset="0"/>
              </a:rPr>
              <a:t>, </a:t>
            </a:r>
          </a:p>
          <a:p>
            <a:pPr algn="ctr"/>
            <a:r>
              <a:rPr lang="es-ES" i="1" dirty="0">
                <a:effectLst/>
                <a:latin typeface="Tw Cen MT" panose="020B0602020104020603" pitchFamily="34" charset="77"/>
                <a:ea typeface="Times New Roman" panose="02020603050405020304" pitchFamily="18" charset="0"/>
                <a:cs typeface="Times New Roman" panose="02020603050405020304" pitchFamily="18" charset="0"/>
              </a:rPr>
              <a:t>llegó cerca de la puerta Mayor de la Iglesia Colegial donde estaba el Cabildo Eclesiástico, que entró acompañando a los representantes </a:t>
            </a:r>
          </a:p>
          <a:p>
            <a:pPr algn="ctr"/>
            <a:r>
              <a:rPr lang="es-ES" i="1" dirty="0">
                <a:effectLst/>
                <a:latin typeface="Tw Cen MT" panose="020B0602020104020603" pitchFamily="34" charset="77"/>
                <a:ea typeface="Times New Roman" panose="02020603050405020304" pitchFamily="18" charset="0"/>
                <a:cs typeface="Times New Roman" panose="02020603050405020304" pitchFamily="18" charset="0"/>
              </a:rPr>
              <a:t>de la ciudad hasta la capilla Mayor donde</a:t>
            </a:r>
          </a:p>
          <a:p>
            <a:pPr algn="ctr"/>
            <a:r>
              <a:rPr lang="es-ES" i="1" dirty="0">
                <a:effectLst/>
                <a:latin typeface="Tw Cen MT" panose="020B0602020104020603" pitchFamily="34" charset="77"/>
                <a:ea typeface="Times New Roman" panose="02020603050405020304" pitchFamily="18" charset="0"/>
                <a:cs typeface="Times New Roman" panose="02020603050405020304" pitchFamily="18" charset="0"/>
              </a:rPr>
              <a:t>estaba la imagen de Nuestra Señora de Guadalupe, y se cantó con toda</a:t>
            </a:r>
          </a:p>
          <a:p>
            <a:pPr algn="ctr"/>
            <a:r>
              <a:rPr lang="es-ES" i="1" dirty="0">
                <a:effectLst/>
                <a:latin typeface="Tw Cen MT" panose="020B0602020104020603" pitchFamily="34" charset="77"/>
                <a:ea typeface="Times New Roman" panose="02020603050405020304" pitchFamily="18" charset="0"/>
                <a:cs typeface="Times New Roman" panose="02020603050405020304" pitchFamily="18" charset="0"/>
              </a:rPr>
              <a:t>solemnidad el “Tedeum </a:t>
            </a:r>
            <a:r>
              <a:rPr lang="es-ES" i="1" dirty="0" err="1">
                <a:effectLst/>
                <a:latin typeface="Tw Cen MT" panose="020B0602020104020603" pitchFamily="34" charset="77"/>
                <a:ea typeface="Times New Roman" panose="02020603050405020304" pitchFamily="18" charset="0"/>
                <a:cs typeface="Times New Roman" panose="02020603050405020304" pitchFamily="18" charset="0"/>
              </a:rPr>
              <a:t>laudamus</a:t>
            </a:r>
            <a:r>
              <a:rPr lang="es-ES" i="1" dirty="0">
                <a:effectLst/>
                <a:latin typeface="Tw Cen MT" panose="020B0602020104020603" pitchFamily="34" charset="77"/>
                <a:ea typeface="Times New Roman" panose="02020603050405020304" pitchFamily="18" charset="0"/>
                <a:cs typeface="Times New Roman" panose="02020603050405020304" pitchFamily="18" charset="0"/>
              </a:rPr>
              <a:t>”.</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BCF63546-F8DC-3C59-EF5D-E85666D9E86C}"/>
              </a:ext>
            </a:extLst>
          </p:cNvPr>
          <p:cNvPicPr>
            <a:picLocks noChangeAspect="1"/>
          </p:cNvPicPr>
          <p:nvPr/>
        </p:nvPicPr>
        <p:blipFill>
          <a:blip r:embed="rId2"/>
          <a:stretch>
            <a:fillRect/>
          </a:stretch>
        </p:blipFill>
        <p:spPr>
          <a:xfrm>
            <a:off x="6674682" y="2405735"/>
            <a:ext cx="2330772" cy="2351331"/>
          </a:xfrm>
          <a:prstGeom prst="rect">
            <a:avLst/>
          </a:prstGeom>
        </p:spPr>
      </p:pic>
    </p:spTree>
    <p:extLst>
      <p:ext uri="{BB962C8B-B14F-4D97-AF65-F5344CB8AC3E}">
        <p14:creationId xmlns:p14="http://schemas.microsoft.com/office/powerpoint/2010/main" val="250240556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BD9E81F-6A9B-9C0D-737C-472FB80E8548}"/>
              </a:ext>
            </a:extLst>
          </p:cNvPr>
          <p:cNvSpPr txBox="1"/>
          <p:nvPr/>
        </p:nvSpPr>
        <p:spPr>
          <a:xfrm>
            <a:off x="536028" y="0"/>
            <a:ext cx="6884103" cy="6370975"/>
          </a:xfrm>
          <a:prstGeom prst="rect">
            <a:avLst/>
          </a:prstGeom>
          <a:noFill/>
        </p:spPr>
        <p:txBody>
          <a:bodyPr wrap="square">
            <a:spAutoFit/>
          </a:bodyPr>
          <a:lstStyle/>
          <a:p>
            <a:pPr algn="ctr"/>
            <a:r>
              <a:rPr lang="es-ES" b="1"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EL  CORPUS</a:t>
            </a:r>
          </a:p>
          <a:p>
            <a:r>
              <a:rPr lang="es-ES" dirty="0">
                <a:effectLst/>
                <a:latin typeface="Tw Cen MT" panose="020B0602020104020603" pitchFamily="34" charset="77"/>
                <a:ea typeface="Calibri" panose="020F0502020204030204" pitchFamily="34" charset="0"/>
                <a:cs typeface="Times New Roman" panose="02020603050405020304" pitchFamily="18" charset="0"/>
              </a:rPr>
              <a:t>En efecto, la celebración del Corpus va a ser el paradigma de las celebraciones festivas en la ciudad. </a:t>
            </a:r>
            <a:r>
              <a:rPr lang="es-ES" dirty="0">
                <a:effectLst/>
                <a:latin typeface="Tw Cen MT" panose="020B0602020104020603" pitchFamily="34" charset="77"/>
                <a:ea typeface="Times New Roman" panose="02020603050405020304" pitchFamily="18" charset="0"/>
              </a:rPr>
              <a:t>Finalmente diremos que aquellas callejas</a:t>
            </a:r>
          </a:p>
          <a:p>
            <a:r>
              <a:rPr lang="es-ES" dirty="0">
                <a:effectLst/>
                <a:latin typeface="Tw Cen MT" panose="020B0602020104020603" pitchFamily="34" charset="77"/>
                <a:ea typeface="Times New Roman" panose="02020603050405020304" pitchFamily="18" charset="0"/>
              </a:rPr>
              <a:t>eran entoldadas con paños</a:t>
            </a:r>
            <a:r>
              <a:rPr lang="es-ES" dirty="0">
                <a:latin typeface="Tw Cen MT" panose="020B0602020104020603" pitchFamily="34" charset="77"/>
                <a:ea typeface="Times New Roman" panose="02020603050405020304" pitchFamily="18" charset="0"/>
              </a:rPr>
              <a:t> </a:t>
            </a:r>
            <a:r>
              <a:rPr lang="es-ES" dirty="0">
                <a:effectLst/>
                <a:latin typeface="Tw Cen MT" panose="020B0602020104020603" pitchFamily="34" charset="77"/>
                <a:ea typeface="Times New Roman" panose="02020603050405020304" pitchFamily="18" charset="0"/>
              </a:rPr>
              <a:t>fabricados </a:t>
            </a:r>
          </a:p>
          <a:p>
            <a:r>
              <a:rPr lang="es-ES" dirty="0">
                <a:effectLst/>
                <a:latin typeface="Tw Cen MT" panose="020B0602020104020603" pitchFamily="34" charset="77"/>
                <a:ea typeface="Times New Roman" panose="02020603050405020304" pitchFamily="18" charset="0"/>
              </a:rPr>
              <a:t>en los talleres locales, adornándose </a:t>
            </a:r>
          </a:p>
          <a:p>
            <a:r>
              <a:rPr lang="es-ES" dirty="0">
                <a:effectLst/>
                <a:latin typeface="Tw Cen MT" panose="020B0602020104020603" pitchFamily="34" charset="77"/>
                <a:ea typeface="Times New Roman" panose="02020603050405020304" pitchFamily="18" charset="0"/>
              </a:rPr>
              <a:t>sus fachadas con las más ricas colgaduras.</a:t>
            </a:r>
          </a:p>
          <a:p>
            <a:r>
              <a:rPr lang="es-ES" dirty="0">
                <a:effectLst/>
                <a:latin typeface="Tw Cen MT" panose="020B0602020104020603" pitchFamily="34" charset="77"/>
                <a:ea typeface="Times New Roman" panose="02020603050405020304" pitchFamily="18" charset="0"/>
              </a:rPr>
              <a:t>Es de notar los bailes que ofrecían los "seises" </a:t>
            </a:r>
          </a:p>
          <a:p>
            <a:r>
              <a:rPr lang="es-ES" dirty="0">
                <a:effectLst/>
                <a:latin typeface="Tw Cen MT" panose="020B0602020104020603" pitchFamily="34" charset="77"/>
                <a:ea typeface="Times New Roman" panose="02020603050405020304" pitchFamily="18" charset="0"/>
              </a:rPr>
              <a:t>del Salvador,</a:t>
            </a:r>
            <a:r>
              <a:rPr lang="es-ES" dirty="0">
                <a:latin typeface="Tw Cen MT" panose="020B0602020104020603" pitchFamily="34" charset="77"/>
                <a:ea typeface="Times New Roman" panose="02020603050405020304" pitchFamily="18" charset="0"/>
              </a:rPr>
              <a:t> </a:t>
            </a:r>
            <a:r>
              <a:rPr lang="es-ES" dirty="0">
                <a:effectLst/>
                <a:latin typeface="Tw Cen MT" panose="020B0602020104020603" pitchFamily="34" charset="77"/>
                <a:ea typeface="Times New Roman" panose="02020603050405020304" pitchFamily="18" charset="0"/>
              </a:rPr>
              <a:t>que con respetuoso ritmo bailaban </a:t>
            </a:r>
          </a:p>
          <a:p>
            <a:r>
              <a:rPr lang="es-ES" dirty="0">
                <a:effectLst/>
                <a:latin typeface="Tw Cen MT" panose="020B0602020104020603" pitchFamily="34" charset="77"/>
                <a:ea typeface="Times New Roman" panose="02020603050405020304" pitchFamily="18" charset="0"/>
              </a:rPr>
              <a:t>delante del Santísimo durante el recorrido.</a:t>
            </a:r>
          </a:p>
          <a:p>
            <a:r>
              <a:rPr lang="es-ES" dirty="0">
                <a:effectLst/>
                <a:latin typeface="Tw Cen MT" panose="020B0602020104020603" pitchFamily="34" charset="77"/>
                <a:ea typeface="Times New Roman" panose="02020603050405020304" pitchFamily="18" charset="0"/>
              </a:rPr>
              <a:t>Cerrando la procesión las capillas de música</a:t>
            </a:r>
          </a:p>
          <a:p>
            <a:r>
              <a:rPr lang="es-ES" dirty="0">
                <a:effectLst/>
                <a:latin typeface="Tw Cen MT" panose="020B0602020104020603" pitchFamily="34" charset="77"/>
                <a:ea typeface="Times New Roman" panose="02020603050405020304" pitchFamily="18" charset="0"/>
              </a:rPr>
              <a:t>de la Colegiata, el Salvador y Santiago.</a:t>
            </a:r>
          </a:p>
          <a:p>
            <a:r>
              <a:rPr lang="es-ES" dirty="0">
                <a:effectLst/>
                <a:latin typeface="Tw Cen MT" panose="020B0602020104020603" pitchFamily="34" charset="77"/>
                <a:ea typeface="Times New Roman" panose="02020603050405020304" pitchFamily="18" charset="0"/>
              </a:rPr>
              <a:t>Durante la noche,</a:t>
            </a:r>
            <a:r>
              <a:rPr lang="es-ES" dirty="0">
                <a:latin typeface="Tw Cen MT" panose="020B0602020104020603" pitchFamily="34" charset="77"/>
                <a:ea typeface="Times New Roman" panose="02020603050405020304" pitchFamily="18" charset="0"/>
              </a:rPr>
              <a:t> </a:t>
            </a:r>
            <a:r>
              <a:rPr lang="es-ES" dirty="0">
                <a:effectLst/>
                <a:latin typeface="Tw Cen MT" panose="020B0602020104020603" pitchFamily="34" charset="77"/>
                <a:ea typeface="Times New Roman" panose="02020603050405020304" pitchFamily="18" charset="0"/>
              </a:rPr>
              <a:t>se iluminaban las fachadas </a:t>
            </a:r>
          </a:p>
          <a:p>
            <a:r>
              <a:rPr lang="es-ES" dirty="0">
                <a:effectLst/>
                <a:latin typeface="Tw Cen MT" panose="020B0602020104020603" pitchFamily="34" charset="77"/>
                <a:ea typeface="Times New Roman" panose="02020603050405020304" pitchFamily="18" charset="0"/>
              </a:rPr>
              <a:t>de la población,</a:t>
            </a:r>
            <a:r>
              <a:rPr lang="es-ES" dirty="0">
                <a:latin typeface="Tw Cen MT" panose="020B0602020104020603" pitchFamily="34" charset="77"/>
                <a:ea typeface="Times New Roman" panose="02020603050405020304" pitchFamily="18" charset="0"/>
              </a:rPr>
              <a:t> </a:t>
            </a:r>
            <a:r>
              <a:rPr lang="es-ES" dirty="0">
                <a:effectLst/>
                <a:latin typeface="Tw Cen MT" panose="020B0602020104020603" pitchFamily="34" charset="77"/>
                <a:ea typeface="Times New Roman" panose="02020603050405020304" pitchFamily="18" charset="0"/>
              </a:rPr>
              <a:t>se quemaban fuegos artificiales,</a:t>
            </a:r>
          </a:p>
          <a:p>
            <a:r>
              <a:rPr lang="es-ES" dirty="0">
                <a:latin typeface="Tw Cen MT" panose="020B0602020104020603" pitchFamily="34" charset="77"/>
                <a:ea typeface="Times New Roman" panose="02020603050405020304" pitchFamily="18" charset="0"/>
              </a:rPr>
              <a:t>En l</a:t>
            </a:r>
            <a:r>
              <a:rPr lang="es-ES" dirty="0">
                <a:effectLst/>
                <a:latin typeface="Tw Cen MT" panose="020B0602020104020603" pitchFamily="34" charset="77"/>
                <a:ea typeface="Times New Roman" panose="02020603050405020304" pitchFamily="18" charset="0"/>
              </a:rPr>
              <a:t>a octava, dos canónigos precedidos </a:t>
            </a:r>
          </a:p>
          <a:p>
            <a:r>
              <a:rPr lang="es-ES" dirty="0">
                <a:effectLst/>
                <a:latin typeface="Tw Cen MT" panose="020B0602020104020603" pitchFamily="34" charset="77"/>
                <a:ea typeface="Times New Roman" panose="02020603050405020304" pitchFamily="18" charset="0"/>
              </a:rPr>
              <a:t>del pertiguero de la Colegiata,</a:t>
            </a:r>
            <a:r>
              <a:rPr lang="es-ES" dirty="0">
                <a:latin typeface="Tw Cen MT" panose="020B0602020104020603" pitchFamily="34" charset="77"/>
                <a:ea typeface="Times New Roman" panose="02020603050405020304" pitchFamily="18" charset="0"/>
              </a:rPr>
              <a:t> </a:t>
            </a:r>
            <a:r>
              <a:rPr lang="es-ES" dirty="0">
                <a:effectLst/>
                <a:latin typeface="Tw Cen MT" panose="020B0602020104020603" pitchFamily="34" charset="77"/>
                <a:ea typeface="Times New Roman" panose="02020603050405020304" pitchFamily="18" charset="0"/>
              </a:rPr>
              <a:t>avisasen al Concejo </a:t>
            </a:r>
          </a:p>
          <a:p>
            <a:r>
              <a:rPr lang="es-ES" dirty="0">
                <a:effectLst/>
                <a:latin typeface="Tw Cen MT" panose="020B0602020104020603" pitchFamily="34" charset="77"/>
                <a:ea typeface="Times New Roman" panose="02020603050405020304" pitchFamily="18" charset="0"/>
              </a:rPr>
              <a:t>el comienzo de la fiesta.</a:t>
            </a:r>
          </a:p>
        </p:txBody>
      </p:sp>
      <p:pic>
        <p:nvPicPr>
          <p:cNvPr id="3" name="Imagen 2">
            <a:extLst>
              <a:ext uri="{FF2B5EF4-FFF2-40B4-BE49-F238E27FC236}">
                <a16:creationId xmlns:a16="http://schemas.microsoft.com/office/drawing/2014/main" id="{C59A8F9A-9580-D66A-C36F-0EECE7BF2024}"/>
              </a:ext>
            </a:extLst>
          </p:cNvPr>
          <p:cNvPicPr>
            <a:picLocks noChangeAspect="1"/>
          </p:cNvPicPr>
          <p:nvPr/>
        </p:nvPicPr>
        <p:blipFill>
          <a:blip r:embed="rId2"/>
          <a:stretch>
            <a:fillRect/>
          </a:stretch>
        </p:blipFill>
        <p:spPr>
          <a:xfrm>
            <a:off x="6654650" y="1274617"/>
            <a:ext cx="2284994" cy="2546350"/>
          </a:xfrm>
          <a:prstGeom prst="rect">
            <a:avLst/>
          </a:prstGeom>
        </p:spPr>
      </p:pic>
    </p:spTree>
    <p:extLst>
      <p:ext uri="{BB962C8B-B14F-4D97-AF65-F5344CB8AC3E}">
        <p14:creationId xmlns:p14="http://schemas.microsoft.com/office/powerpoint/2010/main" val="332244321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614B982-476F-788F-2587-A9C6EF6038CD}"/>
              </a:ext>
            </a:extLst>
          </p:cNvPr>
          <p:cNvSpPr txBox="1"/>
          <p:nvPr/>
        </p:nvSpPr>
        <p:spPr>
          <a:xfrm>
            <a:off x="446049" y="-1"/>
            <a:ext cx="8697951" cy="6740307"/>
          </a:xfrm>
          <a:prstGeom prst="rect">
            <a:avLst/>
          </a:prstGeom>
          <a:noFill/>
        </p:spPr>
        <p:txBody>
          <a:bodyPr wrap="square">
            <a:spAutoFit/>
          </a:bodyPr>
          <a:lstStyle/>
          <a:p>
            <a:pPr algn="ctr"/>
            <a:r>
              <a:rPr lang="es-ES"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JUSTICIA E INQUISICIÓN</a:t>
            </a:r>
            <a:endParaRPr lang="es-ES" b="1" dirty="0">
              <a:solidFill>
                <a:srgbClr val="C00000"/>
              </a:solidFill>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En la Úbeda del siglo XVI, frente a sus luces y brillos también aparecen sombras. La Úbeda Renacentista, como cualquier otra ciudad española del momento, anida en sus bajos fondos todo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un repertorio de mala vida (crímenes, violaciones, abusos, robos).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Una sociedad violenta, injusta, discriminatoria e inmisericorde.</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Los castigos son demasiado frecuentes, azotes, cárcel, pena capital, acompañados del escarnio público.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La muerte por ajusticiamiento era vivida como un episodio colectivo, como un espectáculo “aleccionador”.</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El preso, montado en un jumento y precedido de pregonero, es sacado de la Cárcel Real, en la actual calle Obispo Toral, esquina con la Rúa, y por ésta conducido hacia la Plaza de Abajo para, desde aquí, llevarlo a la Plaza del Mercado, donde se alza el patíbulo. Luego allí, leída la sentencia, se le da muerte. Para el pueblo no ha dejado de ser un espectáculo, un día de fiesta en medio de la rutina; para los padres, una buena ocasión para aleccionar a sus hijos, también presentes, sobre las consecuencias del mal obrar.</a:t>
            </a:r>
          </a:p>
        </p:txBody>
      </p:sp>
    </p:spTree>
    <p:extLst>
      <p:ext uri="{BB962C8B-B14F-4D97-AF65-F5344CB8AC3E}">
        <p14:creationId xmlns:p14="http://schemas.microsoft.com/office/powerpoint/2010/main" val="55491859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6A4CB9F-936E-6EC2-D3AF-694C9D3B3187}"/>
              </a:ext>
            </a:extLst>
          </p:cNvPr>
          <p:cNvSpPr txBox="1"/>
          <p:nvPr/>
        </p:nvSpPr>
        <p:spPr>
          <a:xfrm>
            <a:off x="444500" y="0"/>
            <a:ext cx="5055755" cy="6370975"/>
          </a:xfrm>
          <a:prstGeom prst="rect">
            <a:avLst/>
          </a:prstGeom>
          <a:noFill/>
        </p:spPr>
        <p:txBody>
          <a:bodyPr wrap="square">
            <a:spAutoFit/>
          </a:bodyPr>
          <a:lstStyle/>
          <a:p>
            <a:pPr algn="ctr"/>
            <a:r>
              <a:rPr lang="es-ES" b="1"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LA</a:t>
            </a:r>
            <a:r>
              <a:rPr lang="es-ES" b="1"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 INQUISICION</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 En 1585 el inquisidor Juan López Montoya escribió: </a:t>
            </a:r>
            <a:r>
              <a:rPr lang="es-ES" i="1" dirty="0">
                <a:effectLst/>
                <a:latin typeface="Tw Cen MT" panose="020B0602020104020603" pitchFamily="34" charset="77"/>
                <a:ea typeface="Calibri" panose="020F0502020204030204" pitchFamily="34" charset="0"/>
                <a:cs typeface="Times New Roman" panose="02020603050405020304" pitchFamily="18" charset="0"/>
              </a:rPr>
              <a:t>Entre Úbeda y Baeza, que están a una legua una de otra, es donde la Inquisición ha tenido más negocios en años pasados </a:t>
            </a:r>
          </a:p>
          <a:p>
            <a:pPr algn="ctr"/>
            <a:r>
              <a:rPr lang="es-ES" i="1" dirty="0">
                <a:effectLst/>
                <a:latin typeface="Tw Cen MT" panose="020B0602020104020603" pitchFamily="34" charset="77"/>
                <a:ea typeface="Calibri" panose="020F0502020204030204" pitchFamily="34" charset="0"/>
                <a:cs typeface="Times New Roman" panose="02020603050405020304" pitchFamily="18" charset="0"/>
              </a:rPr>
              <a:t>y ha hecho mayores castigos</a:t>
            </a:r>
            <a:r>
              <a:rPr lang="es-ES" dirty="0">
                <a:effectLst/>
                <a:latin typeface="Tw Cen MT" panose="020B0602020104020603" pitchFamily="34" charset="77"/>
                <a:ea typeface="Calibri" panose="020F0502020204030204" pitchFamily="34" charset="0"/>
                <a:cs typeface="Times New Roman" panose="02020603050405020304" pitchFamily="18" charset="0"/>
              </a:rPr>
              <a:t>.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Los cuatro negocios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de la Inquisición eran: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solicitantes y fornicarios;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moriscos y judaizantes;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hechiceros y endemoniados,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y por último alumbrados.</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Respecto a los alumbrados tuvo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mucho trabajo en estas tierras.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En Úbeda la Inquisición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condenó a 248 personas.</a:t>
            </a:r>
          </a:p>
        </p:txBody>
      </p:sp>
      <p:pic>
        <p:nvPicPr>
          <p:cNvPr id="2" name="Imagen 1" descr="condenada-por-la-inquisicic3b3n1.jpg">
            <a:extLst>
              <a:ext uri="{FF2B5EF4-FFF2-40B4-BE49-F238E27FC236}">
                <a16:creationId xmlns:a16="http://schemas.microsoft.com/office/drawing/2014/main" id="{3A4838CA-3349-E2C8-C702-7B57C90DF5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4545" y="217252"/>
            <a:ext cx="2765039" cy="287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DCA61DD1-0310-D2DB-65F3-30692F69352C}"/>
              </a:ext>
            </a:extLst>
          </p:cNvPr>
          <p:cNvPicPr>
            <a:picLocks noChangeAspect="1"/>
          </p:cNvPicPr>
          <p:nvPr/>
        </p:nvPicPr>
        <p:blipFill rotWithShape="1">
          <a:blip r:embed="rId3"/>
          <a:srcRect t="18990" b="3168"/>
          <a:stretch/>
        </p:blipFill>
        <p:spPr>
          <a:xfrm>
            <a:off x="6331527" y="3542046"/>
            <a:ext cx="2668057" cy="2937092"/>
          </a:xfrm>
          <a:prstGeom prst="rect">
            <a:avLst/>
          </a:prstGeom>
        </p:spPr>
      </p:pic>
    </p:spTree>
    <p:extLst>
      <p:ext uri="{BB962C8B-B14F-4D97-AF65-F5344CB8AC3E}">
        <p14:creationId xmlns:p14="http://schemas.microsoft.com/office/powerpoint/2010/main" val="301630593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3DE1A49-EFC3-8AD9-0036-76D8616BA51D}"/>
              </a:ext>
            </a:extLst>
          </p:cNvPr>
          <p:cNvSpPr txBox="1"/>
          <p:nvPr/>
        </p:nvSpPr>
        <p:spPr>
          <a:xfrm>
            <a:off x="361949" y="0"/>
            <a:ext cx="6750051" cy="6817251"/>
          </a:xfrm>
          <a:prstGeom prst="rect">
            <a:avLst/>
          </a:prstGeom>
          <a:noFill/>
        </p:spPr>
        <p:txBody>
          <a:bodyPr wrap="square">
            <a:spAutoFit/>
          </a:bodyPr>
          <a:lstStyle/>
          <a:p>
            <a:pPr algn="ctr">
              <a:spcBef>
                <a:spcPts val="600"/>
              </a:spcBef>
              <a:spcAft>
                <a:spcPts val="600"/>
              </a:spcAft>
            </a:pP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FRANCISCANOS:  SAN FRANCISCO</a:t>
            </a:r>
          </a:p>
          <a:p>
            <a:pPr algn="ctr">
              <a:spcBef>
                <a:spcPts val="0"/>
              </a:spcBef>
              <a:spcAft>
                <a:spcPts val="0"/>
              </a:spcAft>
            </a:pPr>
            <a:r>
              <a:rPr lang="es-ES" dirty="0">
                <a:solidFill>
                  <a:srgbClr val="202122"/>
                </a:solidFill>
                <a:latin typeface="Tw Cen MT" panose="020B0602020104020603" pitchFamily="34" charset="77"/>
                <a:ea typeface="Calibri" panose="020F0502020204030204" pitchFamily="34" charset="0"/>
                <a:cs typeface="Times New Roman" panose="02020603050405020304" pitchFamily="18" charset="0"/>
              </a:rPr>
              <a:t>Frente a la muralla, al final de la Cava, </a:t>
            </a:r>
          </a:p>
          <a:p>
            <a:pPr algn="ctr">
              <a:spcBef>
                <a:spcPts val="0"/>
              </a:spcBef>
              <a:spcAft>
                <a:spcPts val="0"/>
              </a:spcAft>
            </a:pPr>
            <a:r>
              <a:rPr lang="es-ES" dirty="0">
                <a:solidFill>
                  <a:srgbClr val="202122"/>
                </a:solidFill>
                <a:latin typeface="Tw Cen MT" panose="020B0602020104020603" pitchFamily="34" charset="77"/>
                <a:ea typeface="Calibri" panose="020F0502020204030204" pitchFamily="34" charset="0"/>
                <a:cs typeface="Times New Roman" panose="02020603050405020304" pitchFamily="18" charset="0"/>
              </a:rPr>
              <a:t>el convento de los Franciscanos, s</a:t>
            </a:r>
            <a:r>
              <a:rPr lang="es-ES" dirty="0">
                <a:solidFill>
                  <a:srgbClr val="202122"/>
                </a:solidFill>
                <a:effectLst/>
                <a:latin typeface="Tw Cen MT" panose="020B0602020104020603" pitchFamily="34" charset="77"/>
                <a:ea typeface="Calibri" panose="020F0502020204030204" pitchFamily="34" charset="0"/>
                <a:cs typeface="Times New Roman" panose="02020603050405020304" pitchFamily="18" charset="0"/>
              </a:rPr>
              <a:t>e había </a:t>
            </a:r>
          </a:p>
          <a:p>
            <a:pPr algn="ctr">
              <a:spcBef>
                <a:spcPts val="0"/>
              </a:spcBef>
              <a:spcAft>
                <a:spcPts val="0"/>
              </a:spcAft>
            </a:pPr>
            <a:r>
              <a:rPr lang="es-ES" dirty="0">
                <a:solidFill>
                  <a:srgbClr val="202122"/>
                </a:solidFill>
                <a:effectLst/>
                <a:latin typeface="Tw Cen MT" panose="020B0602020104020603" pitchFamily="34" charset="77"/>
                <a:ea typeface="Calibri" panose="020F0502020204030204" pitchFamily="34" charset="0"/>
                <a:cs typeface="Times New Roman" panose="02020603050405020304" pitchFamily="18" charset="0"/>
              </a:rPr>
              <a:t>convertido en el convento más importante; </a:t>
            </a:r>
          </a:p>
          <a:p>
            <a:pPr algn="ctr">
              <a:spcBef>
                <a:spcPts val="0"/>
              </a:spcBef>
              <a:spcAft>
                <a:spcPts val="0"/>
              </a:spcAft>
            </a:pPr>
            <a:r>
              <a:rPr lang="es-ES" dirty="0">
                <a:solidFill>
                  <a:srgbClr val="202122"/>
                </a:solidFill>
                <a:effectLst/>
                <a:latin typeface="Tw Cen MT" panose="020B0602020104020603" pitchFamily="34" charset="77"/>
                <a:ea typeface="Calibri" panose="020F0502020204030204" pitchFamily="34" charset="0"/>
                <a:cs typeface="Times New Roman" panose="02020603050405020304" pitchFamily="18" charset="0"/>
              </a:rPr>
              <a:t>en él se custodiaba el archivo de la ciudad. </a:t>
            </a:r>
          </a:p>
          <a:p>
            <a:pPr algn="ctr">
              <a:spcBef>
                <a:spcPts val="0"/>
              </a:spcBef>
              <a:spcAft>
                <a:spcPts val="0"/>
              </a:spcAft>
            </a:pPr>
            <a:r>
              <a:rPr lang="es-ES" dirty="0">
                <a:solidFill>
                  <a:srgbClr val="202122"/>
                </a:solidFill>
                <a:latin typeface="Tw Cen MT" panose="020B0602020104020603" pitchFamily="34" charset="77"/>
                <a:ea typeface="Calibri" panose="020F0502020204030204" pitchFamily="34" charset="0"/>
                <a:cs typeface="Times New Roman" panose="02020603050405020304" pitchFamily="18" charset="0"/>
              </a:rPr>
              <a:t>T</a:t>
            </a:r>
            <a:r>
              <a:rPr lang="es-ES" dirty="0">
                <a:solidFill>
                  <a:srgbClr val="202122"/>
                </a:solidFill>
                <a:effectLst/>
                <a:latin typeface="Tw Cen MT" panose="020B0602020104020603" pitchFamily="34" charset="77"/>
                <a:ea typeface="Calibri" panose="020F0502020204030204" pitchFamily="34" charset="0"/>
                <a:cs typeface="Times New Roman" panose="02020603050405020304" pitchFamily="18" charset="0"/>
              </a:rPr>
              <a:t>enía un templo, dos claustros y numerosas </a:t>
            </a:r>
          </a:p>
          <a:p>
            <a:pPr algn="ctr">
              <a:spcBef>
                <a:spcPts val="0"/>
              </a:spcBef>
              <a:spcAft>
                <a:spcPts val="0"/>
              </a:spcAft>
            </a:pPr>
            <a:r>
              <a:rPr lang="es-ES" dirty="0">
                <a:solidFill>
                  <a:srgbClr val="202122"/>
                </a:solidFill>
                <a:effectLst/>
                <a:latin typeface="Tw Cen MT" panose="020B0602020104020603" pitchFamily="34" charset="77"/>
                <a:ea typeface="Calibri" panose="020F0502020204030204" pitchFamily="34" charset="0"/>
                <a:cs typeface="Times New Roman" panose="02020603050405020304" pitchFamily="18" charset="0"/>
              </a:rPr>
              <a:t>capillas funerarias pertenecientes </a:t>
            </a:r>
          </a:p>
          <a:p>
            <a:pPr algn="ctr">
              <a:spcBef>
                <a:spcPts val="0"/>
              </a:spcBef>
              <a:spcAft>
                <a:spcPts val="0"/>
              </a:spcAft>
            </a:pPr>
            <a:r>
              <a:rPr lang="es-ES" dirty="0">
                <a:solidFill>
                  <a:srgbClr val="202122"/>
                </a:solidFill>
                <a:effectLst/>
                <a:latin typeface="Tw Cen MT" panose="020B0602020104020603" pitchFamily="34" charset="77"/>
                <a:ea typeface="Calibri" panose="020F0502020204030204" pitchFamily="34" charset="0"/>
                <a:cs typeface="Times New Roman" panose="02020603050405020304" pitchFamily="18" charset="0"/>
              </a:rPr>
              <a:t>a las más distinguidas familias ubetenses, </a:t>
            </a:r>
          </a:p>
          <a:p>
            <a:pPr algn="ctr">
              <a:spcBef>
                <a:spcPts val="0"/>
              </a:spcBef>
              <a:spcAft>
                <a:spcPts val="0"/>
              </a:spcAft>
            </a:pPr>
            <a:r>
              <a:rPr lang="es-ES" dirty="0">
                <a:solidFill>
                  <a:srgbClr val="202122"/>
                </a:solidFill>
                <a:effectLst/>
                <a:latin typeface="Tw Cen MT" panose="020B0602020104020603" pitchFamily="34" charset="77"/>
                <a:ea typeface="Calibri" panose="020F0502020204030204" pitchFamily="34" charset="0"/>
                <a:cs typeface="Times New Roman" panose="02020603050405020304" pitchFamily="18" charset="0"/>
              </a:rPr>
              <a:t>que las dotaban de retablos y reliquias.</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Sus bienes eran nulos, ya que su voto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de pobreza se lo impedía. </a:t>
            </a:r>
          </a:p>
          <a:p>
            <a:pPr algn="ctr"/>
            <a:r>
              <a:rPr lang="es-ES" dirty="0">
                <a:latin typeface="Tw Cen MT" panose="020B0602020104020603" pitchFamily="34" charset="77"/>
                <a:ea typeface="Times New Roman" panose="02020603050405020304" pitchFamily="18" charset="0"/>
                <a:cs typeface="Times New Roman" panose="02020603050405020304" pitchFamily="18" charset="0"/>
              </a:rPr>
              <a:t>R</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einaba la más absoluta austeridad.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La comunidad era muy numerosa, superaba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los 50 frailes, con un "Aula de Filosofía”,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con muy doctos profesores. </a:t>
            </a:r>
          </a:p>
          <a:p>
            <a:pPr algn="ctr"/>
            <a:r>
              <a:rPr lang="es-ES" dirty="0">
                <a:solidFill>
                  <a:srgbClr val="202122"/>
                </a:solidFill>
                <a:effectLst/>
                <a:latin typeface="Tw Cen MT" panose="020B0602020104020603" pitchFamily="34" charset="77"/>
                <a:ea typeface="Calibri" panose="020F0502020204030204" pitchFamily="34" charset="0"/>
                <a:cs typeface="Times New Roman" panose="02020603050405020304" pitchFamily="18" charset="0"/>
              </a:rPr>
              <a:t>El franciscano ubetense FRANCISCO TORAL, </a:t>
            </a:r>
            <a:endParaRPr lang="es-ES" dirty="0">
              <a:solidFill>
                <a:srgbClr val="202122"/>
              </a:solidFill>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solidFill>
                  <a:srgbClr val="202122"/>
                </a:solidFill>
                <a:effectLst/>
                <a:latin typeface="Tw Cen MT" panose="020B0602020104020603" pitchFamily="34" charset="77"/>
                <a:ea typeface="Calibri" panose="020F0502020204030204" pitchFamily="34" charset="0"/>
                <a:cs typeface="Times New Roman" panose="02020603050405020304" pitchFamily="18" charset="0"/>
              </a:rPr>
              <a:t>fue (1562) el primer Obispo de Yucatán (Méjico).</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r>
              <a:rPr lang="es-ES" dirty="0">
                <a:effectLst/>
                <a:latin typeface="Tw Cen MT" panose="020B0602020104020603" pitchFamily="34" charset="77"/>
                <a:ea typeface="Times New Roman" panose="02020603050405020304" pitchFamily="18" charset="0"/>
              </a:rPr>
              <a:t> </a:t>
            </a:r>
          </a:p>
        </p:txBody>
      </p:sp>
      <p:pic>
        <p:nvPicPr>
          <p:cNvPr id="4" name="Imagen 3">
            <a:extLst>
              <a:ext uri="{FF2B5EF4-FFF2-40B4-BE49-F238E27FC236}">
                <a16:creationId xmlns:a16="http://schemas.microsoft.com/office/drawing/2014/main" id="{83879364-C4AB-4E8F-797A-FC06CA8078E1}"/>
              </a:ext>
            </a:extLst>
          </p:cNvPr>
          <p:cNvPicPr>
            <a:picLocks noChangeAspect="1"/>
          </p:cNvPicPr>
          <p:nvPr/>
        </p:nvPicPr>
        <p:blipFill>
          <a:blip r:embed="rId3"/>
          <a:stretch>
            <a:fillRect/>
          </a:stretch>
        </p:blipFill>
        <p:spPr>
          <a:xfrm>
            <a:off x="7112001" y="3998685"/>
            <a:ext cx="1914514" cy="2334986"/>
          </a:xfrm>
          <a:prstGeom prst="rect">
            <a:avLst/>
          </a:prstGeom>
        </p:spPr>
      </p:pic>
      <p:pic>
        <p:nvPicPr>
          <p:cNvPr id="5" name="Imagen 4">
            <a:extLst>
              <a:ext uri="{FF2B5EF4-FFF2-40B4-BE49-F238E27FC236}">
                <a16:creationId xmlns:a16="http://schemas.microsoft.com/office/drawing/2014/main" id="{33F46AB9-D8FE-8BEB-4508-967B90EFF514}"/>
              </a:ext>
            </a:extLst>
          </p:cNvPr>
          <p:cNvPicPr>
            <a:picLocks noChangeAspect="1"/>
          </p:cNvPicPr>
          <p:nvPr/>
        </p:nvPicPr>
        <p:blipFill rotWithShape="1">
          <a:blip r:embed="rId4"/>
          <a:srcRect l="41919" r="4192"/>
          <a:stretch/>
        </p:blipFill>
        <p:spPr>
          <a:xfrm flipH="1">
            <a:off x="7112001" y="237068"/>
            <a:ext cx="1914514" cy="2395085"/>
          </a:xfrm>
          <a:prstGeom prst="rect">
            <a:avLst/>
          </a:prstGeom>
        </p:spPr>
      </p:pic>
      <p:sp>
        <p:nvSpPr>
          <p:cNvPr id="6" name="CuadroTexto 5">
            <a:extLst>
              <a:ext uri="{FF2B5EF4-FFF2-40B4-BE49-F238E27FC236}">
                <a16:creationId xmlns:a16="http://schemas.microsoft.com/office/drawing/2014/main" id="{8A2FF103-0EFD-F311-D843-B26CBA1F55CD}"/>
              </a:ext>
            </a:extLst>
          </p:cNvPr>
          <p:cNvSpPr txBox="1"/>
          <p:nvPr/>
        </p:nvSpPr>
        <p:spPr>
          <a:xfrm>
            <a:off x="7112002" y="2632153"/>
            <a:ext cx="1914514" cy="1384995"/>
          </a:xfrm>
          <a:prstGeom prst="rect">
            <a:avLst/>
          </a:prstGeom>
          <a:noFill/>
        </p:spPr>
        <p:txBody>
          <a:bodyPr wrap="square" rtlCol="0">
            <a:spAutoFit/>
          </a:bodyPr>
          <a:lstStyle/>
          <a:p>
            <a:pPr algn="ctr"/>
            <a:r>
              <a:rPr lang="es-ES" dirty="0">
                <a:solidFill>
                  <a:srgbClr val="C00000"/>
                </a:solidFill>
              </a:rPr>
              <a:t>S. Francisco</a:t>
            </a:r>
          </a:p>
          <a:p>
            <a:pPr algn="ctr"/>
            <a:r>
              <a:rPr lang="es-ES" sz="2000" dirty="0">
                <a:solidFill>
                  <a:srgbClr val="C00000"/>
                </a:solidFill>
              </a:rPr>
              <a:t>Fundador </a:t>
            </a:r>
          </a:p>
          <a:p>
            <a:pPr algn="ctr"/>
            <a:r>
              <a:rPr lang="es-ES" sz="2000" dirty="0">
                <a:solidFill>
                  <a:srgbClr val="C00000"/>
                </a:solidFill>
              </a:rPr>
              <a:t>en Asís</a:t>
            </a:r>
          </a:p>
          <a:p>
            <a:pPr algn="ctr"/>
            <a:r>
              <a:rPr lang="es-ES" sz="2000" dirty="0">
                <a:solidFill>
                  <a:srgbClr val="C00000"/>
                </a:solidFill>
              </a:rPr>
              <a:t>1182/1226</a:t>
            </a:r>
          </a:p>
        </p:txBody>
      </p:sp>
    </p:spTree>
    <p:extLst>
      <p:ext uri="{BB962C8B-B14F-4D97-AF65-F5344CB8AC3E}">
        <p14:creationId xmlns:p14="http://schemas.microsoft.com/office/powerpoint/2010/main" val="145149417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ED32240-6DAC-77F7-CA0E-98F81868DFF2}"/>
              </a:ext>
            </a:extLst>
          </p:cNvPr>
          <p:cNvSpPr txBox="1"/>
          <p:nvPr/>
        </p:nvSpPr>
        <p:spPr>
          <a:xfrm>
            <a:off x="630621" y="252248"/>
            <a:ext cx="7346731" cy="276999"/>
          </a:xfrm>
          <a:prstGeom prst="rect">
            <a:avLst/>
          </a:prstGeom>
          <a:noFill/>
        </p:spPr>
        <p:txBody>
          <a:bodyPr wrap="square">
            <a:spAutoFit/>
          </a:bodyPr>
          <a:lstStyle/>
          <a:p>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5FB9A336-C3B9-58B9-D0E4-01AA8306FFCE}"/>
              </a:ext>
            </a:extLst>
          </p:cNvPr>
          <p:cNvSpPr txBox="1"/>
          <p:nvPr/>
        </p:nvSpPr>
        <p:spPr>
          <a:xfrm>
            <a:off x="374073" y="1"/>
            <a:ext cx="8681027" cy="6740307"/>
          </a:xfrm>
          <a:prstGeom prst="rect">
            <a:avLst/>
          </a:prstGeom>
          <a:noFill/>
        </p:spPr>
        <p:txBody>
          <a:bodyPr wrap="square">
            <a:spAutoFit/>
          </a:bodyPr>
          <a:lstStyle/>
          <a:p>
            <a:pPr algn="ctr"/>
            <a:r>
              <a:rPr lang="es-ES" sz="2400" b="1" dirty="0">
                <a:solidFill>
                  <a:srgbClr val="C00000"/>
                </a:solidFill>
                <a:effectLst/>
                <a:latin typeface="Calibri" panose="020F0502020204030204" pitchFamily="34" charset="0"/>
                <a:ea typeface="Calibri" panose="020F0502020204030204" pitchFamily="34" charset="0"/>
                <a:cs typeface="Times New Roman (Cuerpo en alfa"/>
              </a:rPr>
              <a:t>DECADENCIA</a:t>
            </a:r>
            <a:endParaRPr lang="es-ES"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s-ES" sz="2400" dirty="0">
                <a:effectLst/>
                <a:latin typeface="Calibri" panose="020F0502020204030204" pitchFamily="34" charset="0"/>
                <a:ea typeface="Calibri" panose="020F0502020204030204" pitchFamily="34" charset="0"/>
                <a:cs typeface="Times New Roman (Cuerpo en alfa"/>
              </a:rPr>
              <a:t> </a:t>
            </a: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Los siglos XVII y XVIII son de decadencia para la ciudad,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inmersa en la crisis general de España,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que ve cómo su pasado esplendor se apaga. </a:t>
            </a:r>
            <a:endParaRPr lang="es-ES" sz="2000"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000" dirty="0">
                <a:effectLst/>
                <a:latin typeface="Tw Cen MT" panose="020B0602020104020603" pitchFamily="34" charset="77"/>
                <a:ea typeface="Calibri" panose="020F0502020204030204" pitchFamily="34" charset="0"/>
                <a:cs typeface="Times New Roman" panose="02020603050405020304" pitchFamily="18" charset="0"/>
              </a:rPr>
              <a:t> </a:t>
            </a: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La falta de una política adecuada, la excesiva presión fiscal y</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la ausencia de sus jóvenes por las guerras, las sequías, hambrunas,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pestes como 1585 y 1681, el terremoto de Lisboa 1755 que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ocasiona el quebranto de numerosas casas en </a:t>
            </a:r>
            <a:r>
              <a:rPr lang="es-ES" sz="2000" dirty="0">
                <a:solidFill>
                  <a:srgbClr val="000000"/>
                </a:solidFill>
                <a:latin typeface="Tw Cen MT" panose="020B0602020104020603" pitchFamily="34" charset="77"/>
                <a:ea typeface="Calibri" panose="020F0502020204030204" pitchFamily="34" charset="0"/>
                <a:cs typeface="Times New Roman" panose="02020603050405020304" pitchFamily="18" charset="0"/>
              </a:rPr>
              <a:t>Úbeda</a:t>
            </a: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todo ello unido a la corrupción de la clase dirigente y a la falta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de entusiasmo y dedicación por parte del clero y de los mismos religiosos,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son motivo más que suficiente para que el pueblo bajo,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se sienta molesto y asalte </a:t>
            </a:r>
            <a:r>
              <a:rPr lang="es-ES" sz="2000" dirty="0">
                <a:solidFill>
                  <a:srgbClr val="000000"/>
                </a:solidFill>
                <a:latin typeface="Tw Cen MT" panose="020B0602020104020603" pitchFamily="34" charset="77"/>
                <a:ea typeface="Calibri" panose="020F0502020204030204" pitchFamily="34" charset="0"/>
                <a:cs typeface="Times New Roman" panose="02020603050405020304" pitchFamily="18" charset="0"/>
              </a:rPr>
              <a:t>repetidas ocasiones</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palacios y conventos en busca de trigo y alimentos.</a:t>
            </a:r>
            <a:endParaRPr lang="es-ES" sz="2000"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000" dirty="0">
                <a:effectLst/>
                <a:latin typeface="Tw Cen MT" panose="020B0602020104020603" pitchFamily="34" charset="77"/>
                <a:ea typeface="Calibri" panose="020F0502020204030204" pitchFamily="34" charset="0"/>
                <a:cs typeface="Times New Roman" panose="02020603050405020304" pitchFamily="18" charset="0"/>
              </a:rPr>
              <a:t> </a:t>
            </a: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En 1735 se recurre al rey, informándole de la necesidad extrema,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siendo múltiples las muertes </a:t>
            </a:r>
            <a:r>
              <a:rPr lang="es-ES" sz="2000" dirty="0">
                <a:solidFill>
                  <a:srgbClr val="000000"/>
                </a:solidFill>
                <a:latin typeface="Tw Cen MT" panose="020B0602020104020603" pitchFamily="34" charset="77"/>
                <a:ea typeface="Calibri" panose="020F0502020204030204" pitchFamily="34" charset="0"/>
                <a:cs typeface="Times New Roman" panose="02020603050405020304" pitchFamily="18" charset="0"/>
              </a:rPr>
              <a:t>de </a:t>
            </a: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pobres por el hambre.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Faltos de recursos, por la noche dejaban los cadáveres a las puertas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de las iglesias o de los conventos para que le diesen sepultura.</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		</a:t>
            </a:r>
            <a:r>
              <a:rPr lang="es-ES" sz="2000" dirty="0">
                <a:latin typeface="Tw Cen MT" panose="020B0602020104020603" pitchFamily="34" charset="77"/>
              </a:rPr>
              <a:t>La clara expansión que las órdenes religiosas habían experimentado </a:t>
            </a:r>
          </a:p>
          <a:p>
            <a:pPr algn="ctr"/>
            <a:r>
              <a:rPr lang="es-ES" sz="2000" dirty="0">
                <a:latin typeface="Tw Cen MT" panose="020B0602020104020603" pitchFamily="34" charset="77"/>
              </a:rPr>
              <a:t>en el siglo XVI empezó a manifestar claros síntomas de decadencia </a:t>
            </a:r>
          </a:p>
          <a:p>
            <a:pPr algn="ctr"/>
            <a:r>
              <a:rPr lang="es-ES" sz="2000" dirty="0">
                <a:latin typeface="Tw Cen MT" panose="020B0602020104020603" pitchFamily="34" charset="77"/>
              </a:rPr>
              <a:t>y se agravó  notablemente en el siglo XVIII.</a:t>
            </a:r>
          </a:p>
          <a:p>
            <a:pPr algn="ct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49762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74861B8-A616-1604-0830-6BC5318DFFAE}"/>
              </a:ext>
            </a:extLst>
          </p:cNvPr>
          <p:cNvSpPr txBox="1"/>
          <p:nvPr/>
        </p:nvSpPr>
        <p:spPr>
          <a:xfrm>
            <a:off x="293299" y="0"/>
            <a:ext cx="6894901" cy="6863417"/>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SITUACIÓN DE LA IGLESIA EN ÚBEDA</a:t>
            </a:r>
          </a:p>
          <a:p>
            <a:pPr algn="ctr"/>
            <a:r>
              <a:rPr lang="es-ES" sz="2000" dirty="0">
                <a:latin typeface="Tw Cen MT" panose="020B0602020104020603" pitchFamily="34" charset="77"/>
              </a:rPr>
              <a:t>Perdido el impulso reformador de las Fundaciones que había dado vida a los conventos, la falta de recursos,(crisis económica) </a:t>
            </a:r>
          </a:p>
          <a:p>
            <a:pPr algn="ctr"/>
            <a:r>
              <a:rPr lang="es-ES" sz="2000" dirty="0">
                <a:latin typeface="Tw Cen MT" panose="020B0602020104020603" pitchFamily="34" charset="77"/>
              </a:rPr>
              <a:t>y el incremento desproporcionado del número de religiosos, </a:t>
            </a:r>
          </a:p>
          <a:p>
            <a:pPr algn="ctr"/>
            <a:r>
              <a:rPr lang="es-ES" sz="2000" dirty="0">
                <a:latin typeface="Tw Cen MT" panose="020B0602020104020603" pitchFamily="34" charset="77"/>
              </a:rPr>
              <a:t>(crisis social), son motivos más que suficientes, para justificar</a:t>
            </a:r>
          </a:p>
          <a:p>
            <a:pPr algn="ctr"/>
            <a:r>
              <a:rPr lang="es-ES" sz="2000" dirty="0">
                <a:latin typeface="Tw Cen MT" panose="020B0602020104020603" pitchFamily="34" charset="77"/>
              </a:rPr>
              <a:t>la descripción de la iglesia con tintes bastante sombríos. </a:t>
            </a:r>
          </a:p>
          <a:p>
            <a:pPr algn="ctr"/>
            <a:r>
              <a:rPr lang="es-ES" sz="2000" dirty="0">
                <a:latin typeface="Tw Cen MT" panose="020B0602020104020603" pitchFamily="34" charset="77"/>
              </a:rPr>
              <a:t>Finales XVIII: clérigos 104; en parroquias 22; capellanes 67; </a:t>
            </a:r>
          </a:p>
          <a:p>
            <a:pPr algn="ctr"/>
            <a:r>
              <a:rPr lang="es-ES" sz="2000" dirty="0">
                <a:latin typeface="Tw Cen MT" panose="020B0602020104020603" pitchFamily="34" charset="77"/>
              </a:rPr>
              <a:t>más 15 tonsurados, aunque estaban exentos de impuestos, </a:t>
            </a:r>
          </a:p>
          <a:p>
            <a:pPr algn="ctr"/>
            <a:r>
              <a:rPr lang="es-ES" sz="2000" dirty="0">
                <a:latin typeface="Tw Cen MT" panose="020B0602020104020603" pitchFamily="34" charset="77"/>
              </a:rPr>
              <a:t>las cargas familiares pesaban sobremanera sobre ellos, </a:t>
            </a:r>
          </a:p>
          <a:p>
            <a:pPr algn="ctr"/>
            <a:r>
              <a:rPr lang="es-ES" sz="2000" dirty="0">
                <a:latin typeface="Tw Cen MT" panose="020B0602020104020603" pitchFamily="34" charset="77"/>
              </a:rPr>
              <a:t>en los que seguía existiendo un alto y bajo clero.</a:t>
            </a:r>
          </a:p>
          <a:p>
            <a:pPr algn="ctr"/>
            <a:r>
              <a:rPr lang="es-ES" sz="2000" dirty="0">
                <a:latin typeface="Tw Cen MT" panose="020B0602020104020603" pitchFamily="34" charset="77"/>
              </a:rPr>
              <a:t>Según datos de 1752, había en Úbeda 15 conventos,</a:t>
            </a:r>
          </a:p>
          <a:p>
            <a:pPr algn="ctr"/>
            <a:r>
              <a:rPr lang="es-ES" sz="2000" dirty="0">
                <a:latin typeface="Tw Cen MT" panose="020B0602020104020603" pitchFamily="34" charset="77"/>
              </a:rPr>
              <a:t>10 masculinos (270 frailes) y 5 femeninos (177 monjas). </a:t>
            </a:r>
          </a:p>
          <a:p>
            <a:pPr algn="ctr"/>
            <a:r>
              <a:rPr lang="es-ES" sz="2000" dirty="0">
                <a:latin typeface="Tw Cen MT" panose="020B0602020104020603" pitchFamily="34" charset="77"/>
              </a:rPr>
              <a:t>Más de la mitad de los conventos pasaban verdadera </a:t>
            </a:r>
          </a:p>
          <a:p>
            <a:pPr algn="ctr"/>
            <a:r>
              <a:rPr lang="es-ES" sz="2000" dirty="0">
                <a:latin typeface="Tw Cen MT" panose="020B0602020104020603" pitchFamily="34" charset="77"/>
              </a:rPr>
              <a:t>necesidad, por  lo que los religiosos se veían </a:t>
            </a:r>
          </a:p>
          <a:p>
            <a:pPr algn="ctr"/>
            <a:r>
              <a:rPr lang="es-ES" sz="2000" dirty="0">
                <a:latin typeface="Tw Cen MT" panose="020B0602020104020603" pitchFamily="34" charset="77"/>
              </a:rPr>
              <a:t>obligados a salir de la clausura para mendigar.</a:t>
            </a:r>
          </a:p>
          <a:p>
            <a:pPr algn="ctr"/>
            <a:r>
              <a:rPr lang="es-ES" sz="2000" dirty="0">
                <a:latin typeface="Tw Cen MT" panose="020B0602020104020603" pitchFamily="34" charset="77"/>
              </a:rPr>
              <a:t>Esto explica que cuando se plantea crear un nuevo convento </a:t>
            </a:r>
          </a:p>
          <a:p>
            <a:pPr algn="ctr"/>
            <a:r>
              <a:rPr lang="es-ES" sz="2000" dirty="0">
                <a:latin typeface="Tw Cen MT" panose="020B0602020104020603" pitchFamily="34" charset="77"/>
              </a:rPr>
              <a:t>en Úbeda, el cabildo apoyándose en la orden real, </a:t>
            </a:r>
          </a:p>
          <a:p>
            <a:pPr algn="ctr"/>
            <a:r>
              <a:rPr lang="es-ES" sz="2000" dirty="0">
                <a:latin typeface="Tw Cen MT" panose="020B0602020104020603" pitchFamily="34" charset="77"/>
              </a:rPr>
              <a:t>se niegue, alegando que cualquier nueva fundación </a:t>
            </a:r>
          </a:p>
          <a:p>
            <a:pPr algn="ctr"/>
            <a:r>
              <a:rPr lang="es-ES" sz="2000" dirty="0">
                <a:latin typeface="Tw Cen MT" panose="020B0602020104020603" pitchFamily="34" charset="77"/>
              </a:rPr>
              <a:t>sería una carga más para el vecindario.</a:t>
            </a:r>
          </a:p>
          <a:p>
            <a:pPr algn="ctr"/>
            <a:r>
              <a:rPr lang="es-ES" sz="2000" dirty="0">
                <a:latin typeface="Tw Cen MT" panose="020B0602020104020603" pitchFamily="34" charset="77"/>
              </a:rPr>
              <a:t>HEMOS PASADO DE UNA IGLESIA IMPULSORA Y CREATIVA</a:t>
            </a:r>
          </a:p>
          <a:p>
            <a:pPr algn="ctr"/>
            <a:r>
              <a:rPr lang="es-ES" sz="2000" dirty="0">
                <a:latin typeface="Tw Cen MT" panose="020B0602020104020603" pitchFamily="34" charset="77"/>
              </a:rPr>
              <a:t>A UNA IGLESIA CONSIDERADA “CARGA” PARA LA SOCIEDAD.</a:t>
            </a:r>
          </a:p>
          <a:p>
            <a:endParaRPr lang="es-ES" sz="2000" dirty="0"/>
          </a:p>
        </p:txBody>
      </p:sp>
      <p:pic>
        <p:nvPicPr>
          <p:cNvPr id="4" name="Imagen 3">
            <a:extLst>
              <a:ext uri="{FF2B5EF4-FFF2-40B4-BE49-F238E27FC236}">
                <a16:creationId xmlns:a16="http://schemas.microsoft.com/office/drawing/2014/main" id="{5DC4D1F6-45D3-9C06-5A81-720E6CBBCDA6}"/>
              </a:ext>
            </a:extLst>
          </p:cNvPr>
          <p:cNvPicPr>
            <a:picLocks noChangeAspect="1"/>
          </p:cNvPicPr>
          <p:nvPr/>
        </p:nvPicPr>
        <p:blipFill rotWithShape="1">
          <a:blip r:embed="rId2"/>
          <a:srcRect r="44907"/>
          <a:stretch/>
        </p:blipFill>
        <p:spPr>
          <a:xfrm>
            <a:off x="6942621" y="1691477"/>
            <a:ext cx="1908080" cy="2939785"/>
          </a:xfrm>
          <a:prstGeom prst="rect">
            <a:avLst/>
          </a:prstGeom>
        </p:spPr>
      </p:pic>
    </p:spTree>
    <p:extLst>
      <p:ext uri="{BB962C8B-B14F-4D97-AF65-F5344CB8AC3E}">
        <p14:creationId xmlns:p14="http://schemas.microsoft.com/office/powerpoint/2010/main" val="63109443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ED32240-6DAC-77F7-CA0E-98F81868DFF2}"/>
              </a:ext>
            </a:extLst>
          </p:cNvPr>
          <p:cNvSpPr txBox="1"/>
          <p:nvPr/>
        </p:nvSpPr>
        <p:spPr>
          <a:xfrm>
            <a:off x="630621" y="252248"/>
            <a:ext cx="7346731" cy="276999"/>
          </a:xfrm>
          <a:prstGeom prst="rect">
            <a:avLst/>
          </a:prstGeom>
          <a:noFill/>
        </p:spPr>
        <p:txBody>
          <a:bodyPr wrap="square">
            <a:spAutoFit/>
          </a:bodyPr>
          <a:lstStyle/>
          <a:p>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8D2ADCAB-372B-0208-AE7E-92E54F860EE6}"/>
              </a:ext>
            </a:extLst>
          </p:cNvPr>
          <p:cNvPicPr>
            <a:picLocks noChangeAspect="1"/>
          </p:cNvPicPr>
          <p:nvPr/>
        </p:nvPicPr>
        <p:blipFill>
          <a:blip r:embed="rId2"/>
          <a:stretch>
            <a:fillRect/>
          </a:stretch>
        </p:blipFill>
        <p:spPr>
          <a:xfrm>
            <a:off x="959071" y="508293"/>
            <a:ext cx="7346730" cy="5510047"/>
          </a:xfrm>
          <a:prstGeom prst="rect">
            <a:avLst/>
          </a:prstGeom>
        </p:spPr>
      </p:pic>
      <p:sp>
        <p:nvSpPr>
          <p:cNvPr id="2" name="CuadroTexto 1">
            <a:extLst>
              <a:ext uri="{FF2B5EF4-FFF2-40B4-BE49-F238E27FC236}">
                <a16:creationId xmlns:a16="http://schemas.microsoft.com/office/drawing/2014/main" id="{272DDD69-6E23-36B5-467A-636EDADDFC73}"/>
              </a:ext>
            </a:extLst>
          </p:cNvPr>
          <p:cNvSpPr txBox="1"/>
          <p:nvPr/>
        </p:nvSpPr>
        <p:spPr>
          <a:xfrm>
            <a:off x="959071" y="1104900"/>
            <a:ext cx="7346730" cy="4708981"/>
          </a:xfrm>
          <a:prstGeom prst="rect">
            <a:avLst/>
          </a:prstGeom>
          <a:noFill/>
        </p:spPr>
        <p:txBody>
          <a:bodyPr wrap="square" rtlCol="0">
            <a:spAutoFit/>
          </a:bodyPr>
          <a:lstStyle/>
          <a:p>
            <a:pPr algn="ctr"/>
            <a:r>
              <a:rPr lang="es-ES" sz="6000" dirty="0">
                <a:solidFill>
                  <a:srgbClr val="C00000"/>
                </a:solidFill>
              </a:rPr>
              <a:t>Fin</a:t>
            </a:r>
          </a:p>
          <a:p>
            <a:pPr algn="ctr"/>
            <a:endParaRPr lang="es-ES" sz="6000" dirty="0">
              <a:solidFill>
                <a:srgbClr val="C00000"/>
              </a:solidFill>
            </a:endParaRPr>
          </a:p>
          <a:p>
            <a:pPr algn="ctr"/>
            <a:endParaRPr lang="es-ES" sz="6000" dirty="0">
              <a:solidFill>
                <a:srgbClr val="C00000"/>
              </a:solidFill>
            </a:endParaRPr>
          </a:p>
          <a:p>
            <a:pPr algn="ctr"/>
            <a:r>
              <a:rPr lang="es-ES" sz="3200" dirty="0">
                <a:solidFill>
                  <a:srgbClr val="FFFF00"/>
                </a:solidFill>
                <a:latin typeface="+mn-lt"/>
                <a:cs typeface="Apple Chancery" panose="03020702040506060504" pitchFamily="66" charset="-79"/>
              </a:rPr>
              <a:t>2ª P.  SIGLOS XVI-XVIII</a:t>
            </a:r>
          </a:p>
          <a:p>
            <a:pPr algn="ctr"/>
            <a:r>
              <a:rPr lang="es-ES" sz="3200" dirty="0">
                <a:solidFill>
                  <a:srgbClr val="FFFF00"/>
                </a:solidFill>
                <a:latin typeface="+mn-lt"/>
                <a:cs typeface="Apple Chancery" panose="03020702040506060504" pitchFamily="66" charset="-79"/>
              </a:rPr>
              <a:t>CONVENTOS Y PARROQUIAS</a:t>
            </a:r>
          </a:p>
          <a:p>
            <a:pPr algn="ctr"/>
            <a:endParaRPr lang="es-ES" sz="2800" dirty="0">
              <a:solidFill>
                <a:srgbClr val="FFFF00"/>
              </a:solidFill>
              <a:latin typeface="Apple Chancery" panose="03020702040506060504" pitchFamily="66" charset="-79"/>
              <a:cs typeface="Apple Chancery" panose="03020702040506060504" pitchFamily="66" charset="-79"/>
            </a:endParaRPr>
          </a:p>
          <a:p>
            <a:pPr algn="ctr"/>
            <a:r>
              <a:rPr lang="es-ES" sz="2800" dirty="0" err="1">
                <a:solidFill>
                  <a:srgbClr val="FFFF00"/>
                </a:solidFill>
                <a:latin typeface="+mj-lt"/>
                <a:cs typeface="Apple Chancery" panose="03020702040506060504" pitchFamily="66" charset="-79"/>
              </a:rPr>
              <a:t>ubedaiglesiadigital.es</a:t>
            </a:r>
            <a:r>
              <a:rPr lang="es-ES" sz="2800" dirty="0">
                <a:solidFill>
                  <a:srgbClr val="FFFF00"/>
                </a:solidFill>
                <a:latin typeface="+mj-lt"/>
                <a:cs typeface="Apple Chancery" panose="03020702040506060504" pitchFamily="66" charset="-79"/>
              </a:rPr>
              <a:t>. </a:t>
            </a:r>
            <a:r>
              <a:rPr lang="es-ES" sz="2800" dirty="0">
                <a:solidFill>
                  <a:srgbClr val="FFFF00"/>
                </a:solidFill>
                <a:latin typeface="Apple Chancery" panose="03020702040506060504" pitchFamily="66" charset="-79"/>
                <a:cs typeface="Apple Chancery" panose="03020702040506060504" pitchFamily="66" charset="-79"/>
              </a:rPr>
              <a:t>                        EFM</a:t>
            </a:r>
          </a:p>
        </p:txBody>
      </p:sp>
    </p:spTree>
    <p:extLst>
      <p:ext uri="{BB962C8B-B14F-4D97-AF65-F5344CB8AC3E}">
        <p14:creationId xmlns:p14="http://schemas.microsoft.com/office/powerpoint/2010/main" val="241893999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9A6F865-D13A-3572-AE28-E126B78892C0}"/>
              </a:ext>
            </a:extLst>
          </p:cNvPr>
          <p:cNvSpPr txBox="1"/>
          <p:nvPr/>
        </p:nvSpPr>
        <p:spPr>
          <a:xfrm>
            <a:off x="426719" y="152400"/>
            <a:ext cx="6763789" cy="6370975"/>
          </a:xfrm>
          <a:prstGeom prst="rect">
            <a:avLst/>
          </a:prstGeom>
          <a:noFill/>
        </p:spPr>
        <p:txBody>
          <a:bodyPr wrap="square">
            <a:spAutoFit/>
          </a:bodyPr>
          <a:lstStyle/>
          <a:p>
            <a:r>
              <a:rPr lang="es-ES" dirty="0">
                <a:latin typeface="Tw Cen MT" panose="020B0602020104020603" pitchFamily="34" charset="77"/>
                <a:ea typeface="Times New Roman" panose="02020603050405020304" pitchFamily="18" charset="0"/>
                <a:cs typeface="Arial" panose="020B0604020202020204" pitchFamily="34" charset="0"/>
              </a:rPr>
              <a:t>* </a:t>
            </a:r>
            <a:r>
              <a:rPr lang="es-ES" dirty="0">
                <a:effectLst/>
                <a:latin typeface="Tw Cen MT" panose="020B0602020104020603" pitchFamily="34" charset="77"/>
                <a:ea typeface="Times New Roman" panose="02020603050405020304" pitchFamily="18" charset="0"/>
                <a:cs typeface="Arial" panose="020B0604020202020204" pitchFamily="34" charset="0"/>
              </a:rPr>
              <a:t>Año 1576, muere don </a:t>
            </a:r>
            <a:r>
              <a:rPr lang="es-ES" dirty="0" err="1">
                <a:effectLst/>
                <a:latin typeface="Tw Cen MT" panose="020B0602020104020603" pitchFamily="34" charset="77"/>
                <a:ea typeface="Times New Roman" panose="02020603050405020304" pitchFamily="18" charset="0"/>
                <a:cs typeface="Arial" panose="020B0604020202020204" pitchFamily="34" charset="0"/>
              </a:rPr>
              <a:t>Cristóbal</a:t>
            </a:r>
            <a:r>
              <a:rPr lang="es-ES" dirty="0">
                <a:effectLst/>
                <a:latin typeface="Tw Cen MT" panose="020B0602020104020603" pitchFamily="34" charset="77"/>
                <a:ea typeface="Times New Roman" panose="02020603050405020304" pitchFamily="18" charset="0"/>
                <a:cs typeface="Arial" panose="020B0604020202020204" pitchFamily="34" charset="0"/>
              </a:rPr>
              <a:t> de Ortega Salido, Caballerizo de la Emperatriz Isabel de Portugal, esposa de Carlos I. En Flandes, había adquirido </a:t>
            </a:r>
          </a:p>
          <a:p>
            <a:r>
              <a:rPr lang="es-ES" dirty="0">
                <a:effectLst/>
                <a:latin typeface="Tw Cen MT" panose="020B0602020104020603" pitchFamily="34" charset="77"/>
                <a:ea typeface="Times New Roman" panose="02020603050405020304" pitchFamily="18" charset="0"/>
                <a:cs typeface="Arial" panose="020B0604020202020204" pitchFamily="34" charset="0"/>
              </a:rPr>
              <a:t>"ocho cuadros de tabla", de gran valor, con destino al retablo mayor de la capilla de su enterramiento </a:t>
            </a:r>
          </a:p>
          <a:p>
            <a:r>
              <a:rPr lang="es-ES" dirty="0">
                <a:latin typeface="Tw Cen MT" panose="020B0602020104020603" pitchFamily="34" charset="77"/>
                <a:ea typeface="Times New Roman" panose="02020603050405020304" pitchFamily="18" charset="0"/>
                <a:cs typeface="Arial" panose="020B0604020202020204" pitchFamily="34" charset="0"/>
              </a:rPr>
              <a:t>e</a:t>
            </a:r>
            <a:r>
              <a:rPr lang="es-ES" dirty="0">
                <a:effectLst/>
                <a:latin typeface="Tw Cen MT" panose="020B0602020104020603" pitchFamily="34" charset="77"/>
                <a:ea typeface="Times New Roman" panose="02020603050405020304" pitchFamily="18" charset="0"/>
                <a:cs typeface="Arial" panose="020B0604020202020204" pitchFamily="34" charset="0"/>
              </a:rPr>
              <a:t>n el convento de San Francisco.</a:t>
            </a:r>
          </a:p>
          <a:p>
            <a:r>
              <a:rPr lang="es-ES" dirty="0">
                <a:effectLst/>
                <a:latin typeface="Tw Cen MT" panose="020B0602020104020603" pitchFamily="34" charset="77"/>
                <a:ea typeface="Calibri" panose="020F0502020204030204" pitchFamily="34" charset="0"/>
                <a:cs typeface="Arial" panose="020B0604020202020204" pitchFamily="34" charset="0"/>
              </a:rPr>
              <a:t>* La Cofradía del Santo Cristo de las Llagas, </a:t>
            </a:r>
          </a:p>
          <a:p>
            <a:r>
              <a:rPr lang="es-ES" dirty="0">
                <a:effectLst/>
                <a:latin typeface="Tw Cen MT" panose="020B0602020104020603" pitchFamily="34" charset="77"/>
                <a:ea typeface="Calibri" panose="020F0502020204030204" pitchFamily="34" charset="0"/>
                <a:cs typeface="Arial" panose="020B0604020202020204" pitchFamily="34" charset="0"/>
              </a:rPr>
              <a:t>reclama a los franciscanos </a:t>
            </a:r>
            <a:r>
              <a:rPr lang="es-ES" dirty="0">
                <a:latin typeface="Tw Cen MT" panose="020B0602020104020603" pitchFamily="34" charset="77"/>
                <a:ea typeface="Calibri" panose="020F0502020204030204" pitchFamily="34" charset="0"/>
                <a:cs typeface="Arial" panose="020B0604020202020204" pitchFamily="34" charset="0"/>
              </a:rPr>
              <a:t>una</a:t>
            </a:r>
            <a:r>
              <a:rPr lang="es-ES" dirty="0">
                <a:effectLst/>
                <a:latin typeface="Tw Cen MT" panose="020B0602020104020603" pitchFamily="34" charset="77"/>
                <a:ea typeface="Calibri" panose="020F0502020204030204" pitchFamily="34" charset="0"/>
                <a:cs typeface="Arial" panose="020B0604020202020204" pitchFamily="34" charset="0"/>
              </a:rPr>
              <a:t> misa cantada </a:t>
            </a:r>
          </a:p>
          <a:p>
            <a:r>
              <a:rPr lang="es-ES" dirty="0">
                <a:effectLst/>
                <a:latin typeface="Tw Cen MT" panose="020B0602020104020603" pitchFamily="34" charset="77"/>
                <a:ea typeface="Calibri" panose="020F0502020204030204" pitchFamily="34" charset="0"/>
                <a:cs typeface="Arial" panose="020B0604020202020204" pitchFamily="34" charset="0"/>
              </a:rPr>
              <a:t>en </a:t>
            </a:r>
            <a:r>
              <a:rPr lang="es-ES" dirty="0">
                <a:latin typeface="Tw Cen MT" panose="020B0602020104020603" pitchFamily="34" charset="77"/>
                <a:ea typeface="Calibri" panose="020F0502020204030204" pitchFamily="34" charset="0"/>
                <a:cs typeface="Arial" panose="020B0604020202020204" pitchFamily="34" charset="0"/>
              </a:rPr>
              <a:t>su</a:t>
            </a:r>
            <a:r>
              <a:rPr lang="es-ES" dirty="0">
                <a:effectLst/>
                <a:latin typeface="Tw Cen MT" panose="020B0602020104020603" pitchFamily="34" charset="77"/>
                <a:ea typeface="Calibri" panose="020F0502020204030204" pitchFamily="34" charset="0"/>
                <a:cs typeface="Arial" panose="020B0604020202020204" pitchFamily="34" charset="0"/>
              </a:rPr>
              <a:t> capilla todos los viernes del </a:t>
            </a:r>
            <a:r>
              <a:rPr lang="es-ES" dirty="0" err="1">
                <a:effectLst/>
                <a:latin typeface="Tw Cen MT" panose="020B0602020104020603" pitchFamily="34" charset="77"/>
                <a:ea typeface="Calibri" panose="020F0502020204030204" pitchFamily="34" charset="0"/>
                <a:cs typeface="Arial" panose="020B0604020202020204" pitchFamily="34" charset="0"/>
              </a:rPr>
              <a:t>año</a:t>
            </a:r>
            <a:r>
              <a:rPr lang="es-ES" dirty="0">
                <a:effectLst/>
                <a:latin typeface="Tw Cen MT" panose="020B0602020104020603" pitchFamily="34" charset="77"/>
                <a:ea typeface="Calibri" panose="020F0502020204030204" pitchFamily="34" charset="0"/>
                <a:cs typeface="Arial" panose="020B0604020202020204" pitchFamily="34" charset="0"/>
              </a:rPr>
              <a:t>. </a:t>
            </a:r>
          </a:p>
          <a:p>
            <a:r>
              <a:rPr lang="es-ES" dirty="0">
                <a:effectLst/>
                <a:latin typeface="Tw Cen MT" panose="020B0602020104020603" pitchFamily="34" charset="77"/>
                <a:ea typeface="Times New Roman" panose="02020603050405020304" pitchFamily="18" charset="0"/>
                <a:cs typeface="Arial" panose="020B0604020202020204" pitchFamily="34" charset="0"/>
              </a:rPr>
              <a:t>* Las lluvias continuadas del </a:t>
            </a:r>
            <a:r>
              <a:rPr lang="es-ES" dirty="0" err="1">
                <a:effectLst/>
                <a:latin typeface="Tw Cen MT" panose="020B0602020104020603" pitchFamily="34" charset="77"/>
                <a:ea typeface="Times New Roman" panose="02020603050405020304" pitchFamily="18" charset="0"/>
                <a:cs typeface="Arial" panose="020B0604020202020204" pitchFamily="34" charset="0"/>
              </a:rPr>
              <a:t>otoño</a:t>
            </a:r>
            <a:r>
              <a:rPr lang="es-ES" dirty="0">
                <a:effectLst/>
                <a:latin typeface="Tw Cen MT" panose="020B0602020104020603" pitchFamily="34" charset="77"/>
                <a:ea typeface="Times New Roman" panose="02020603050405020304" pitchFamily="18" charset="0"/>
                <a:cs typeface="Arial" panose="020B0604020202020204" pitchFamily="34" charset="0"/>
              </a:rPr>
              <a:t> de 1768 causan graves destrozos en el convento. La Comunidad, sin fondos pide ayuda a la Ciudad, y se les autoriza la celebración de “seis novilladas” para recabar fondos.</a:t>
            </a:r>
          </a:p>
          <a:p>
            <a:r>
              <a:rPr lang="es-ES" dirty="0">
                <a:effectLst/>
                <a:latin typeface="Tw Cen MT" panose="020B0602020104020603" pitchFamily="34" charset="77"/>
                <a:ea typeface="Times New Roman" panose="02020603050405020304" pitchFamily="18" charset="0"/>
                <a:cs typeface="Arial" panose="020B0604020202020204" pitchFamily="34" charset="0"/>
              </a:rPr>
              <a:t>* </a:t>
            </a:r>
            <a:r>
              <a:rPr lang="es-ES" dirty="0">
                <a:latin typeface="Tw Cen MT" panose="020B0602020104020603" pitchFamily="34" charset="77"/>
                <a:ea typeface="Times New Roman" panose="02020603050405020304" pitchFamily="18" charset="0"/>
                <a:cs typeface="Arial" panose="020B0604020202020204" pitchFamily="34" charset="0"/>
              </a:rPr>
              <a:t>L</a:t>
            </a:r>
            <a:r>
              <a:rPr lang="es-ES" dirty="0">
                <a:effectLst/>
                <a:latin typeface="Tw Cen MT" panose="020B0602020104020603" pitchFamily="34" charset="77"/>
                <a:ea typeface="Times New Roman" panose="02020603050405020304" pitchFamily="18" charset="0"/>
                <a:cs typeface="Arial" panose="020B0604020202020204" pitchFamily="34" charset="0"/>
              </a:rPr>
              <a:t>os labriegos de la Villa Abajo</a:t>
            </a:r>
            <a:r>
              <a:rPr lang="es-ES" dirty="0">
                <a:effectLst/>
                <a:latin typeface="Tw Cen MT" panose="020B0602020104020603" pitchFamily="34" charset="77"/>
                <a:ea typeface="Calibri" panose="020F0502020204030204" pitchFamily="34" charset="0"/>
                <a:cs typeface="Arial" panose="020B0604020202020204" pitchFamily="34" charset="0"/>
              </a:rPr>
              <a:t>,</a:t>
            </a:r>
            <a:r>
              <a:rPr lang="es-ES" dirty="0">
                <a:effectLst/>
                <a:latin typeface="Tw Cen MT" panose="020B0602020104020603" pitchFamily="34" charset="77"/>
                <a:ea typeface="Times New Roman" panose="02020603050405020304" pitchFamily="18" charset="0"/>
                <a:cs typeface="Arial" panose="020B0604020202020204" pitchFamily="34" charset="0"/>
              </a:rPr>
              <a:t> paraliza</a:t>
            </a:r>
            <a:r>
              <a:rPr lang="es-ES" dirty="0">
                <a:effectLst/>
                <a:latin typeface="Tw Cen MT" panose="020B0602020104020603" pitchFamily="34" charset="77"/>
                <a:ea typeface="Calibri" panose="020F0502020204030204" pitchFamily="34" charset="0"/>
                <a:cs typeface="Arial" panose="020B0604020202020204" pitchFamily="34" charset="0"/>
              </a:rPr>
              <a:t>ban sus labores, cuando las campanas de la torre de San Francisco anunciaban al mediodía, con solemnes toques, el rezo del </a:t>
            </a:r>
            <a:r>
              <a:rPr lang="es-ES" dirty="0">
                <a:latin typeface="Tw Cen MT" panose="020B0602020104020603" pitchFamily="34" charset="77"/>
                <a:ea typeface="Calibri" panose="020F0502020204030204" pitchFamily="34" charset="0"/>
                <a:cs typeface="Arial" panose="020B0604020202020204" pitchFamily="34" charset="0"/>
              </a:rPr>
              <a:t>Ángelus.</a:t>
            </a:r>
            <a:r>
              <a:rPr lang="es-ES" dirty="0">
                <a:effectLst/>
                <a:latin typeface="Tw Cen MT" panose="020B0602020104020603" pitchFamily="34" charset="77"/>
                <a:ea typeface="Times New Roman" panose="02020603050405020304" pitchFamily="18" charset="0"/>
                <a:cs typeface="Arial" panose="020B0604020202020204" pitchFamily="34" charset="0"/>
              </a:rPr>
              <a:t> </a:t>
            </a:r>
            <a:r>
              <a:rPr lang="es-ES" sz="24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6" name="Imagen 5">
            <a:extLst>
              <a:ext uri="{FF2B5EF4-FFF2-40B4-BE49-F238E27FC236}">
                <a16:creationId xmlns:a16="http://schemas.microsoft.com/office/drawing/2014/main" id="{22A3CEF0-E7E5-D3B4-B574-19FD7456E30F}"/>
              </a:ext>
            </a:extLst>
          </p:cNvPr>
          <p:cNvPicPr>
            <a:picLocks noChangeAspect="1"/>
          </p:cNvPicPr>
          <p:nvPr/>
        </p:nvPicPr>
        <p:blipFill rotWithShape="1">
          <a:blip r:embed="rId3"/>
          <a:srcRect l="19372" t="17037" r="2073" b="37778"/>
          <a:stretch/>
        </p:blipFill>
        <p:spPr>
          <a:xfrm>
            <a:off x="7235566" y="440267"/>
            <a:ext cx="1773367" cy="2032000"/>
          </a:xfrm>
          <a:prstGeom prst="rect">
            <a:avLst/>
          </a:prstGeom>
        </p:spPr>
      </p:pic>
      <p:pic>
        <p:nvPicPr>
          <p:cNvPr id="8" name="Imagen 7">
            <a:extLst>
              <a:ext uri="{FF2B5EF4-FFF2-40B4-BE49-F238E27FC236}">
                <a16:creationId xmlns:a16="http://schemas.microsoft.com/office/drawing/2014/main" id="{54CEA4D9-5262-BF0A-E77E-E478A1C2A936}"/>
              </a:ext>
            </a:extLst>
          </p:cNvPr>
          <p:cNvPicPr>
            <a:picLocks noChangeAspect="1"/>
          </p:cNvPicPr>
          <p:nvPr/>
        </p:nvPicPr>
        <p:blipFill rotWithShape="1">
          <a:blip r:embed="rId4"/>
          <a:srcRect l="15803" r="17358"/>
          <a:stretch/>
        </p:blipFill>
        <p:spPr>
          <a:xfrm>
            <a:off x="7370633" y="4519262"/>
            <a:ext cx="1638300" cy="1741839"/>
          </a:xfrm>
          <a:prstGeom prst="rect">
            <a:avLst/>
          </a:prstGeom>
        </p:spPr>
      </p:pic>
      <p:sp>
        <p:nvSpPr>
          <p:cNvPr id="2" name="CuadroTexto 1">
            <a:extLst>
              <a:ext uri="{FF2B5EF4-FFF2-40B4-BE49-F238E27FC236}">
                <a16:creationId xmlns:a16="http://schemas.microsoft.com/office/drawing/2014/main" id="{50BCD736-5B61-C371-E64B-8FE07EAA2ECD}"/>
              </a:ext>
            </a:extLst>
          </p:cNvPr>
          <p:cNvSpPr txBox="1"/>
          <p:nvPr/>
        </p:nvSpPr>
        <p:spPr>
          <a:xfrm>
            <a:off x="7370633" y="2895600"/>
            <a:ext cx="1485500" cy="1200329"/>
          </a:xfrm>
          <a:prstGeom prst="rect">
            <a:avLst/>
          </a:prstGeom>
          <a:noFill/>
        </p:spPr>
        <p:txBody>
          <a:bodyPr wrap="square" rtlCol="0">
            <a:spAutoFit/>
          </a:bodyPr>
          <a:lstStyle/>
          <a:p>
            <a:pPr algn="ctr"/>
            <a:r>
              <a:rPr lang="es-ES" dirty="0">
                <a:solidFill>
                  <a:srgbClr val="C00000"/>
                </a:solidFill>
              </a:rPr>
              <a:t>Convento Úbeda</a:t>
            </a:r>
          </a:p>
          <a:p>
            <a:endParaRPr lang="es-ES" dirty="0"/>
          </a:p>
        </p:txBody>
      </p:sp>
    </p:spTree>
    <p:extLst>
      <p:ext uri="{BB962C8B-B14F-4D97-AF65-F5344CB8AC3E}">
        <p14:creationId xmlns:p14="http://schemas.microsoft.com/office/powerpoint/2010/main" val="248170371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23D220D-2426-EE39-191B-A0385F684ABD}"/>
              </a:ext>
            </a:extLst>
          </p:cNvPr>
          <p:cNvSpPr txBox="1"/>
          <p:nvPr/>
        </p:nvSpPr>
        <p:spPr>
          <a:xfrm>
            <a:off x="498763" y="0"/>
            <a:ext cx="6788727" cy="6740307"/>
          </a:xfrm>
          <a:prstGeom prst="rect">
            <a:avLst/>
          </a:prstGeom>
          <a:noFill/>
        </p:spPr>
        <p:txBody>
          <a:bodyPr wrap="square">
            <a:spAutoFit/>
          </a:bodyPr>
          <a:lstStyle/>
          <a:p>
            <a:pPr lvl="0" algn="ctr">
              <a:spcBef>
                <a:spcPts val="0"/>
              </a:spcBef>
              <a:spcAft>
                <a:spcPts val="0"/>
              </a:spcAft>
            </a:pPr>
            <a:r>
              <a:rPr lang="es-ES" b="1"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TRINITARIOS:  SANTÍSIMA TRINIDAD</a:t>
            </a:r>
          </a:p>
          <a:p>
            <a:pPr lvl="0" algn="ctr">
              <a:spcBef>
                <a:spcPts val="0"/>
              </a:spcBef>
              <a:spcAft>
                <a:spcPts val="0"/>
              </a:spcAft>
            </a:pP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El convento reconstruido a lo largo de los siglos </a:t>
            </a:r>
            <a:r>
              <a:rPr lang="es-ES" dirty="0">
                <a:solidFill>
                  <a:srgbClr val="202122"/>
                </a:solidFill>
                <a:latin typeface="Tw Cen MT" panose="020B0602020104020603" pitchFamily="34" charset="77"/>
                <a:ea typeface="Times New Roman" panose="02020603050405020304" pitchFamily="18" charset="0"/>
                <a:cs typeface="Times New Roman" panose="02020603050405020304" pitchFamily="18" charset="0"/>
              </a:rPr>
              <a:t>tenía</a:t>
            </a: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 numerosos  miembros que han gozado de la apreciación de la ciudad por su dedicación y actitud de servicio. El Superior figuraba entre los regidores con voto en el Consejo Municipal.</a:t>
            </a:r>
            <a:endParaRPr lang="es-ES" dirty="0">
              <a:effectLst/>
              <a:latin typeface="Tw Cen MT" panose="020B0602020104020603" pitchFamily="34" charset="77"/>
              <a:ea typeface="Times New Roman" panose="02020603050405020304" pitchFamily="18" charset="0"/>
            </a:endParaRPr>
          </a:p>
          <a:p>
            <a:pPr algn="ctr">
              <a:spcBef>
                <a:spcPts val="0"/>
              </a:spcBef>
              <a:spcAft>
                <a:spcPts val="0"/>
              </a:spcAft>
            </a:pP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El Ubetense fray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ANTONIO DEL PUERTO</a:t>
            </a:r>
            <a:r>
              <a:rPr lang="es-ES" dirty="0">
                <a:solidFill>
                  <a:srgbClr val="FF0000"/>
                </a:solidFill>
                <a:effectLst/>
                <a:latin typeface="Tw Cen MT" panose="020B0602020104020603" pitchFamily="34" charset="77"/>
                <a:ea typeface="Times New Roman" panose="02020603050405020304" pitchFamily="18" charset="0"/>
                <a:cs typeface="Times New Roman" panose="02020603050405020304" pitchFamily="18" charset="0"/>
              </a:rPr>
              <a:t>, </a:t>
            </a: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destaca entre los religiosos más ilustres de la Orden llegando a ser obispo</a:t>
            </a:r>
            <a:r>
              <a:rPr lang="es-ES" dirty="0">
                <a:solidFill>
                  <a:srgbClr val="FF0000"/>
                </a:solidFill>
                <a:effectLst/>
                <a:latin typeface="Tw Cen MT" panose="020B0602020104020603" pitchFamily="34" charset="77"/>
                <a:ea typeface="Times New Roman" panose="02020603050405020304" pitchFamily="18" charset="0"/>
                <a:cs typeface="Times New Roman" panose="02020603050405020304" pitchFamily="18" charset="0"/>
              </a:rPr>
              <a:t> </a:t>
            </a: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de </a:t>
            </a:r>
            <a:r>
              <a:rPr lang="es-ES" dirty="0" err="1">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Tremecén</a:t>
            </a: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 (Marruecos). </a:t>
            </a:r>
          </a:p>
          <a:p>
            <a:pPr algn="ctr">
              <a:spcBef>
                <a:spcPts val="0"/>
              </a:spcBef>
              <a:spcAft>
                <a:spcPts val="0"/>
              </a:spcAft>
            </a:pPr>
            <a:r>
              <a:rPr lang="es-ES" dirty="0">
                <a:effectLst/>
                <a:latin typeface="Tw Cen MT" panose="020B0602020104020603" pitchFamily="34" charset="77"/>
                <a:ea typeface="Times New Roman" panose="02020603050405020304" pitchFamily="18" charset="0"/>
                <a:cs typeface="Times New Roman" panose="02020603050405020304" pitchFamily="18" charset="0"/>
              </a:rPr>
              <a:t>EL BEATO MARCOS CRIADO</a:t>
            </a: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 famoso por sus cualidades como predicador estando en el convento de Úbeda se ofreció para una gran misión en las Alpujarras</a:t>
            </a:r>
            <a:r>
              <a:rPr lang="es-ES" dirty="0">
                <a:solidFill>
                  <a:srgbClr val="202122"/>
                </a:solidFill>
                <a:latin typeface="Tw Cen MT" panose="020B0602020104020603" pitchFamily="34" charset="77"/>
                <a:ea typeface="Times New Roman" panose="02020603050405020304" pitchFamily="18" charset="0"/>
                <a:cs typeface="Times New Roman" panose="02020603050405020304" pitchFamily="18" charset="0"/>
              </a:rPr>
              <a:t>.</a:t>
            </a: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  En la Peza (Granada) los moriscos lo colgaron de un árbol y le sacaron el corazón, muriendo el 25 de septiembre 1569.</a:t>
            </a:r>
          </a:p>
          <a:p>
            <a:pPr algn="ctr">
              <a:spcBef>
                <a:spcPts val="0"/>
              </a:spcBef>
              <a:spcAft>
                <a:spcPts val="0"/>
              </a:spcAft>
            </a:pPr>
            <a:r>
              <a:rPr lang="es-ES" dirty="0">
                <a:solidFill>
                  <a:srgbClr val="202122"/>
                </a:solidFill>
                <a:latin typeface="Tw Cen MT" panose="020B0602020104020603" pitchFamily="34" charset="77"/>
                <a:ea typeface="Times New Roman" panose="02020603050405020304" pitchFamily="18" charset="0"/>
                <a:cs typeface="Times New Roman" panose="02020603050405020304" pitchFamily="18" charset="0"/>
              </a:rPr>
              <a:t>Vivieron</a:t>
            </a: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 en él fray Antonio de la Bella </a:t>
            </a:r>
            <a:r>
              <a:rPr lang="es-ES" dirty="0">
                <a:solidFill>
                  <a:srgbClr val="202122"/>
                </a:solidFill>
                <a:latin typeface="Tw Cen MT" panose="020B0602020104020603" pitchFamily="34" charset="77"/>
                <a:ea typeface="Times New Roman" panose="02020603050405020304" pitchFamily="18" charset="0"/>
                <a:cs typeface="Times New Roman" panose="02020603050405020304" pitchFamily="18" charset="0"/>
              </a:rPr>
              <a:t>y</a:t>
            </a: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 fray Juan Gil rescatadores de Cervantes </a:t>
            </a:r>
            <a:r>
              <a:rPr lang="es-ES" dirty="0">
                <a:solidFill>
                  <a:srgbClr val="202122"/>
                </a:solidFill>
                <a:latin typeface="Tw Cen MT" panose="020B0602020104020603" pitchFamily="34" charset="77"/>
                <a:ea typeface="Times New Roman" panose="02020603050405020304" pitchFamily="18" charset="0"/>
                <a:cs typeface="Times New Roman" panose="02020603050405020304" pitchFamily="18" charset="0"/>
              </a:rPr>
              <a:t>en</a:t>
            </a: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 Argel (1580).</a:t>
            </a:r>
            <a:endParaRPr lang="es-ES" dirty="0">
              <a:effectLst/>
              <a:latin typeface="Tw Cen MT" panose="020B0602020104020603" pitchFamily="34" charset="77"/>
              <a:ea typeface="Times New Roman" panose="02020603050405020304" pitchFamily="18" charset="0"/>
            </a:endParaRPr>
          </a:p>
          <a:p>
            <a:pPr algn="ctr">
              <a:spcBef>
                <a:spcPts val="0"/>
              </a:spcBef>
              <a:spcAft>
                <a:spcPts val="0"/>
              </a:spcAft>
            </a:pPr>
            <a:endParaRPr lang="es-ES" dirty="0">
              <a:effectLst/>
              <a:latin typeface="Tw Cen MT" panose="020B0602020104020603" pitchFamily="34" charset="77"/>
              <a:ea typeface="Times New Roman" panose="02020603050405020304" pitchFamily="18" charset="0"/>
            </a:endParaRPr>
          </a:p>
        </p:txBody>
      </p:sp>
      <p:pic>
        <p:nvPicPr>
          <p:cNvPr id="5" name="Imagen 4">
            <a:extLst>
              <a:ext uri="{FF2B5EF4-FFF2-40B4-BE49-F238E27FC236}">
                <a16:creationId xmlns:a16="http://schemas.microsoft.com/office/drawing/2014/main" id="{F0A52DA4-6CB2-3900-4B06-5998832EC80F}"/>
              </a:ext>
            </a:extLst>
          </p:cNvPr>
          <p:cNvPicPr>
            <a:picLocks noChangeAspect="1"/>
          </p:cNvPicPr>
          <p:nvPr/>
        </p:nvPicPr>
        <p:blipFill rotWithShape="1">
          <a:blip r:embed="rId2"/>
          <a:srcRect l="26422" t="3753" r="10318" b="3971"/>
          <a:stretch/>
        </p:blipFill>
        <p:spPr>
          <a:xfrm>
            <a:off x="7287488" y="704539"/>
            <a:ext cx="1678898" cy="1678898"/>
          </a:xfrm>
          <a:prstGeom prst="rect">
            <a:avLst/>
          </a:prstGeom>
        </p:spPr>
      </p:pic>
      <p:pic>
        <p:nvPicPr>
          <p:cNvPr id="7" name="Imagen 6">
            <a:extLst>
              <a:ext uri="{FF2B5EF4-FFF2-40B4-BE49-F238E27FC236}">
                <a16:creationId xmlns:a16="http://schemas.microsoft.com/office/drawing/2014/main" id="{A8047701-1AF5-62DD-F58E-3CCBF17EFAD4}"/>
              </a:ext>
            </a:extLst>
          </p:cNvPr>
          <p:cNvPicPr>
            <a:picLocks noChangeAspect="1"/>
          </p:cNvPicPr>
          <p:nvPr/>
        </p:nvPicPr>
        <p:blipFill>
          <a:blip r:embed="rId3"/>
          <a:stretch>
            <a:fillRect/>
          </a:stretch>
        </p:blipFill>
        <p:spPr>
          <a:xfrm>
            <a:off x="7287487" y="3827353"/>
            <a:ext cx="1678899" cy="1678897"/>
          </a:xfrm>
          <a:prstGeom prst="rect">
            <a:avLst/>
          </a:prstGeom>
        </p:spPr>
      </p:pic>
      <p:sp>
        <p:nvSpPr>
          <p:cNvPr id="2" name="CuadroTexto 1">
            <a:extLst>
              <a:ext uri="{FF2B5EF4-FFF2-40B4-BE49-F238E27FC236}">
                <a16:creationId xmlns:a16="http://schemas.microsoft.com/office/drawing/2014/main" id="{C7A80172-D04E-A311-ADE5-A585E0FED4ED}"/>
              </a:ext>
            </a:extLst>
          </p:cNvPr>
          <p:cNvSpPr txBox="1"/>
          <p:nvPr/>
        </p:nvSpPr>
        <p:spPr>
          <a:xfrm>
            <a:off x="7624293" y="3039414"/>
            <a:ext cx="1169679" cy="461665"/>
          </a:xfrm>
          <a:prstGeom prst="rect">
            <a:avLst/>
          </a:prstGeom>
          <a:noFill/>
        </p:spPr>
        <p:txBody>
          <a:bodyPr wrap="none" rtlCol="0">
            <a:spAutoFit/>
          </a:bodyPr>
          <a:lstStyle/>
          <a:p>
            <a:r>
              <a:rPr lang="es-ES" dirty="0">
                <a:solidFill>
                  <a:srgbClr val="C00000"/>
                </a:solidFill>
              </a:rPr>
              <a:t>Exterior</a:t>
            </a:r>
          </a:p>
        </p:txBody>
      </p:sp>
    </p:spTree>
    <p:extLst>
      <p:ext uri="{BB962C8B-B14F-4D97-AF65-F5344CB8AC3E}">
        <p14:creationId xmlns:p14="http://schemas.microsoft.com/office/powerpoint/2010/main" val="336329199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9C3F024-4BAD-C3EC-68E6-4A348F664B1A}"/>
              </a:ext>
            </a:extLst>
          </p:cNvPr>
          <p:cNvSpPr txBox="1"/>
          <p:nvPr/>
        </p:nvSpPr>
        <p:spPr>
          <a:xfrm>
            <a:off x="365761" y="0"/>
            <a:ext cx="6713912" cy="6740307"/>
          </a:xfrm>
          <a:prstGeom prst="rect">
            <a:avLst/>
          </a:prstGeom>
          <a:noFill/>
        </p:spPr>
        <p:txBody>
          <a:bodyPr wrap="square" rtlCol="0">
            <a:spAutoFit/>
          </a:bodyPr>
          <a:lstStyle/>
          <a:p>
            <a:pPr>
              <a:spcBef>
                <a:spcPts val="0"/>
              </a:spcBef>
              <a:spcAft>
                <a:spcPts val="0"/>
              </a:spcAft>
            </a:pPr>
            <a:r>
              <a:rPr lang="es-ES" u="sng" dirty="0">
                <a:solidFill>
                  <a:srgbClr val="C00000"/>
                </a:solidFill>
                <a:latin typeface="Tw Cen MT" panose="020B0602020104020603" pitchFamily="34" charset="77"/>
              </a:rPr>
              <a:t>El convento </a:t>
            </a:r>
            <a:r>
              <a:rPr lang="es-ES" dirty="0">
                <a:latin typeface="Tw Cen MT" panose="020B0602020104020603" pitchFamily="34" charset="77"/>
              </a:rPr>
              <a:t>tenía dos claustros. El principal de estilo renacentista es de planta cuadrada, con doble arquería y medallones; se comunica con el templo y la Sacristía por una doble portada de columnas salomónicas. </a:t>
            </a:r>
          </a:p>
          <a:p>
            <a:pPr lvl="0">
              <a:spcBef>
                <a:spcPts val="0"/>
              </a:spcBef>
              <a:spcAft>
                <a:spcPts val="0"/>
              </a:spcAft>
            </a:pPr>
            <a:r>
              <a:rPr lang="es-ES" u="sng"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El templo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que llama la atención por su grandiosidad es sin duda uno de los pocos ejemplares del Barroco en </a:t>
            </a:r>
            <a:r>
              <a:rPr lang="es-ES" dirty="0" err="1">
                <a:effectLst/>
                <a:latin typeface="Tw Cen MT" panose="020B0602020104020603" pitchFamily="34" charset="77"/>
                <a:ea typeface="Times New Roman" panose="02020603050405020304" pitchFamily="18" charset="0"/>
                <a:cs typeface="Times New Roman" panose="02020603050405020304" pitchFamily="18" charset="0"/>
              </a:rPr>
              <a:t>Ùbeda</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a:t>
            </a:r>
            <a:r>
              <a:rPr lang="es-ES" dirty="0">
                <a:latin typeface="Tw Cen MT" panose="020B0602020104020603" pitchFamily="34" charset="77"/>
                <a:ea typeface="Times New Roman" panose="02020603050405020304" pitchFamily="18" charset="0"/>
                <a:cs typeface="Times New Roman" panose="02020603050405020304" pitchFamily="18" charset="0"/>
              </a:rPr>
              <a:t>E</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n su hermosa cúpula se pueden observar pinturas de santos de la Orden Trinitaria.</a:t>
            </a:r>
          </a:p>
          <a:p>
            <a:pPr>
              <a:spcBef>
                <a:spcPts val="0"/>
              </a:spcBef>
              <a:spcAft>
                <a:spcPts val="0"/>
              </a:spcAft>
            </a:pPr>
            <a:r>
              <a:rPr lang="es-ES" dirty="0">
                <a:latin typeface="Tw Cen MT" panose="020B0602020104020603" pitchFamily="34" charset="77"/>
              </a:rPr>
              <a:t>El altar mayor estaba presidido por un impresionante retablo barroco, desaparecido en 1936.</a:t>
            </a:r>
          </a:p>
          <a:p>
            <a:pPr>
              <a:spcBef>
                <a:spcPts val="0"/>
              </a:spcBef>
              <a:spcAft>
                <a:spcPts val="0"/>
              </a:spcAft>
            </a:pPr>
            <a:r>
              <a:rPr lang="es-ES" dirty="0">
                <a:latin typeface="Tw Cen MT" panose="020B0602020104020603" pitchFamily="34" charset="77"/>
              </a:rPr>
              <a:t>Hoy lo preside el Cristo de la Expiración de Juan Luis Vasallo. La Cofradía se inició en 1604.</a:t>
            </a:r>
          </a:p>
          <a:p>
            <a:pPr>
              <a:spcBef>
                <a:spcPts val="0"/>
              </a:spcBef>
              <a:spcAft>
                <a:spcPts val="0"/>
              </a:spcAft>
            </a:pPr>
            <a:r>
              <a:rPr lang="es-ES" u="sng" dirty="0">
                <a:solidFill>
                  <a:srgbClr val="C00000"/>
                </a:solidFill>
                <a:latin typeface="Tw Cen MT" panose="020B0602020104020603" pitchFamily="34" charset="77"/>
              </a:rPr>
              <a:t>Las </a:t>
            </a:r>
            <a:r>
              <a:rPr lang="es-ES" u="sng"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dos portadas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exteriores, </a:t>
            </a:r>
          </a:p>
          <a:p>
            <a:pPr>
              <a:spcBef>
                <a:spcPts val="0"/>
              </a:spcBef>
              <a:spcAft>
                <a:spcPts val="0"/>
              </a:spcAft>
            </a:pPr>
            <a:r>
              <a:rPr lang="es-ES" dirty="0">
                <a:effectLst/>
                <a:latin typeface="Tw Cen MT" panose="020B0602020104020603" pitchFamily="34" charset="77"/>
                <a:ea typeface="Times New Roman" panose="02020603050405020304" pitchFamily="18" charset="0"/>
                <a:cs typeface="Times New Roman" panose="02020603050405020304" pitchFamily="18" charset="0"/>
              </a:rPr>
              <a:t>dedicadas a la Trinidad, y a S. Juan de Mata, </a:t>
            </a:r>
            <a:r>
              <a:rPr lang="es-ES" dirty="0">
                <a:latin typeface="Tw Cen MT" panose="020B0602020104020603" pitchFamily="34" charset="77"/>
              </a:rPr>
              <a:t>muestran el mejor Barroco Andaluz. </a:t>
            </a:r>
          </a:p>
          <a:p>
            <a:pPr>
              <a:spcBef>
                <a:spcPts val="0"/>
              </a:spcBef>
              <a:spcAft>
                <a:spcPts val="0"/>
              </a:spcAft>
            </a:pPr>
            <a:r>
              <a:rPr lang="es-ES" dirty="0">
                <a:effectLst/>
                <a:latin typeface="Tw Cen MT" panose="020B0602020104020603" pitchFamily="34" charset="77"/>
                <a:ea typeface="Times New Roman" panose="02020603050405020304" pitchFamily="18" charset="0"/>
                <a:cs typeface="Times New Roman" panose="02020603050405020304" pitchFamily="18" charset="0"/>
              </a:rPr>
              <a:t>Por su solidez</a:t>
            </a:r>
            <a:r>
              <a:rPr lang="es-ES" dirty="0">
                <a:latin typeface="Tw Cen MT" panose="020B0602020104020603" pitchFamily="34" charset="77"/>
                <a:ea typeface="Times New Roman" panose="02020603050405020304" pitchFamily="18" charset="0"/>
                <a:cs typeface="Times New Roman" panose="02020603050405020304" pitchFamily="18" charset="0"/>
              </a:rPr>
              <a:t> y</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altura </a:t>
            </a:r>
            <a:r>
              <a:rPr lang="es-ES" dirty="0">
                <a:latin typeface="Tw Cen MT" panose="020B0602020104020603" pitchFamily="34" charset="77"/>
                <a:ea typeface="Times New Roman" panose="02020603050405020304" pitchFamily="18" charset="0"/>
                <a:cs typeface="Times New Roman" panose="02020603050405020304" pitchFamily="18" charset="0"/>
              </a:rPr>
              <a:t>la</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torre fue centro de mando, de los franceses en su ocupación de nuestra ciudad.</a:t>
            </a:r>
            <a:endParaRPr lang="es-ES" dirty="0">
              <a:effectLst/>
              <a:latin typeface="Tw Cen MT" panose="020B0602020104020603" pitchFamily="34" charset="77"/>
              <a:ea typeface="Times New Roman" panose="02020603050405020304" pitchFamily="18" charset="0"/>
            </a:endParaRPr>
          </a:p>
        </p:txBody>
      </p:sp>
      <p:pic>
        <p:nvPicPr>
          <p:cNvPr id="5" name="Imagen 4">
            <a:extLst>
              <a:ext uri="{FF2B5EF4-FFF2-40B4-BE49-F238E27FC236}">
                <a16:creationId xmlns:a16="http://schemas.microsoft.com/office/drawing/2014/main" id="{5BB3F3BA-E811-8E58-0371-953FAB9D6127}"/>
              </a:ext>
            </a:extLst>
          </p:cNvPr>
          <p:cNvPicPr>
            <a:picLocks noChangeAspect="1"/>
          </p:cNvPicPr>
          <p:nvPr/>
        </p:nvPicPr>
        <p:blipFill rotWithShape="1">
          <a:blip r:embed="rId3"/>
          <a:srcRect l="14378" r="13618"/>
          <a:stretch/>
        </p:blipFill>
        <p:spPr>
          <a:xfrm>
            <a:off x="7079672" y="304801"/>
            <a:ext cx="1983796" cy="2260600"/>
          </a:xfrm>
          <a:prstGeom prst="rect">
            <a:avLst/>
          </a:prstGeom>
        </p:spPr>
      </p:pic>
      <p:pic>
        <p:nvPicPr>
          <p:cNvPr id="4" name="Imagen 3">
            <a:extLst>
              <a:ext uri="{FF2B5EF4-FFF2-40B4-BE49-F238E27FC236}">
                <a16:creationId xmlns:a16="http://schemas.microsoft.com/office/drawing/2014/main" id="{A520CA13-1123-9DEE-1C53-FC70357A1B7B}"/>
              </a:ext>
            </a:extLst>
          </p:cNvPr>
          <p:cNvPicPr>
            <a:picLocks noChangeAspect="1"/>
          </p:cNvPicPr>
          <p:nvPr/>
        </p:nvPicPr>
        <p:blipFill>
          <a:blip r:embed="rId4"/>
          <a:stretch>
            <a:fillRect/>
          </a:stretch>
        </p:blipFill>
        <p:spPr>
          <a:xfrm>
            <a:off x="7139481" y="3616082"/>
            <a:ext cx="1864179" cy="2073543"/>
          </a:xfrm>
          <a:prstGeom prst="rect">
            <a:avLst/>
          </a:prstGeom>
        </p:spPr>
      </p:pic>
      <p:sp>
        <p:nvSpPr>
          <p:cNvPr id="2" name="CuadroTexto 1">
            <a:extLst>
              <a:ext uri="{FF2B5EF4-FFF2-40B4-BE49-F238E27FC236}">
                <a16:creationId xmlns:a16="http://schemas.microsoft.com/office/drawing/2014/main" id="{1540F891-D153-79B3-1CDF-FA8DF14BD17A}"/>
              </a:ext>
            </a:extLst>
          </p:cNvPr>
          <p:cNvSpPr txBox="1"/>
          <p:nvPr/>
        </p:nvSpPr>
        <p:spPr>
          <a:xfrm>
            <a:off x="7079673" y="2870202"/>
            <a:ext cx="1983796" cy="461665"/>
          </a:xfrm>
          <a:prstGeom prst="rect">
            <a:avLst/>
          </a:prstGeom>
          <a:noFill/>
        </p:spPr>
        <p:txBody>
          <a:bodyPr wrap="square" rtlCol="0">
            <a:spAutoFit/>
          </a:bodyPr>
          <a:lstStyle/>
          <a:p>
            <a:pPr algn="ctr"/>
            <a:r>
              <a:rPr lang="es-ES" dirty="0">
                <a:solidFill>
                  <a:srgbClr val="C00000"/>
                </a:solidFill>
              </a:rPr>
              <a:t>Interior</a:t>
            </a:r>
          </a:p>
        </p:txBody>
      </p:sp>
    </p:spTree>
    <p:extLst>
      <p:ext uri="{BB962C8B-B14F-4D97-AF65-F5344CB8AC3E}">
        <p14:creationId xmlns:p14="http://schemas.microsoft.com/office/powerpoint/2010/main" val="52022510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CF0AF24-32D8-B8FC-12BF-D2AF4E1300BF}"/>
              </a:ext>
            </a:extLst>
          </p:cNvPr>
          <p:cNvSpPr txBox="1"/>
          <p:nvPr/>
        </p:nvSpPr>
        <p:spPr>
          <a:xfrm>
            <a:off x="419100" y="0"/>
            <a:ext cx="6175813" cy="6740307"/>
          </a:xfrm>
          <a:prstGeom prst="rect">
            <a:avLst/>
          </a:prstGeom>
          <a:noFill/>
        </p:spPr>
        <p:txBody>
          <a:bodyPr wrap="square" rtlCol="0">
            <a:spAutoFit/>
          </a:bodyPr>
          <a:lstStyle/>
          <a:p>
            <a:pPr algn="ctr"/>
            <a:r>
              <a:rPr lang="es-ES" dirty="0">
                <a:solidFill>
                  <a:srgbClr val="C00000"/>
                </a:solidFill>
                <a:latin typeface="Tw Cen MT" panose="020B0602020104020603" pitchFamily="34" charset="77"/>
              </a:rPr>
              <a:t>MERCEDARIOS</a:t>
            </a:r>
          </a:p>
          <a:p>
            <a:pPr algn="ctr"/>
            <a:r>
              <a:rPr lang="es-ES" dirty="0">
                <a:latin typeface="Tw Cen MT" panose="020B0602020104020603" pitchFamily="34" charset="77"/>
              </a:rPr>
              <a:t>Hay constancia en esta época de la labor en pro de los cautivos realizada por</a:t>
            </a:r>
            <a:r>
              <a:rPr lang="es-ES" sz="2400" dirty="0">
                <a:solidFill>
                  <a:srgbClr val="C00000"/>
                </a:solidFill>
                <a:effectLst/>
                <a:latin typeface="TimesNewRoman,Bold"/>
                <a:ea typeface="Times New Roman" panose="02020603050405020304" pitchFamily="18" charset="0"/>
              </a:rPr>
              <a:t> </a:t>
            </a:r>
            <a:r>
              <a:rPr lang="es-ES" sz="2000" dirty="0">
                <a:effectLst/>
                <a:latin typeface="Tw Cen MT" panose="020B0602020104020603" pitchFamily="34" charset="77"/>
                <a:ea typeface="Times New Roman" panose="02020603050405020304" pitchFamily="18" charset="0"/>
              </a:rPr>
              <a:t>FRAY ALONSO DE VALDÉS</a:t>
            </a:r>
            <a:r>
              <a:rPr lang="es-ES" sz="2400" dirty="0">
                <a:effectLst/>
                <a:latin typeface="Tw Cen MT" panose="020B0602020104020603" pitchFamily="34" charset="77"/>
                <a:ea typeface="Times New Roman" panose="02020603050405020304" pitchFamily="18" charset="0"/>
              </a:rPr>
              <a:t>  y la vida ejemplar de </a:t>
            </a:r>
          </a:p>
          <a:p>
            <a:pPr algn="ctr"/>
            <a:r>
              <a:rPr lang="es-ES" sz="2000" dirty="0">
                <a:effectLst/>
                <a:latin typeface="Tw Cen MT" panose="020B0602020104020603" pitchFamily="34" charset="77"/>
                <a:ea typeface="Times New Roman" panose="02020603050405020304" pitchFamily="18" charset="0"/>
                <a:cs typeface="Times New Roman" panose="02020603050405020304" pitchFamily="18" charset="0"/>
              </a:rPr>
              <a:t>FRAY DOMINGO DE ALVARADO.</a:t>
            </a:r>
            <a:endParaRPr lang="es-ES" sz="2000" dirty="0">
              <a:latin typeface="Tw Cen MT" panose="020B0602020104020603" pitchFamily="34" charset="77"/>
            </a:endParaRPr>
          </a:p>
          <a:p>
            <a:pPr algn="ctr"/>
            <a:r>
              <a:rPr lang="es-ES" dirty="0">
                <a:latin typeface="Tw Cen MT" panose="020B0602020104020603" pitchFamily="34" charset="77"/>
              </a:rPr>
              <a:t>Se reconstruyeron algunas capillas como enterramientos para las familias nobles.</a:t>
            </a:r>
          </a:p>
          <a:p>
            <a:pPr algn="ctr"/>
            <a:r>
              <a:rPr lang="es-ES" dirty="0">
                <a:latin typeface="Tw Cen MT" panose="020B0602020104020603" pitchFamily="34" charset="77"/>
              </a:rPr>
              <a:t>El Obispo D. Diego de los Cobos recibió sepultura provisional en 1565, hasta su enterramiento definitivo en el Hospital. </a:t>
            </a:r>
          </a:p>
          <a:p>
            <a:pPr algn="ctr"/>
            <a:r>
              <a:rPr lang="es-ES" dirty="0">
                <a:latin typeface="Tw Cen MT" panose="020B0602020104020603" pitchFamily="34" charset="77"/>
              </a:rPr>
              <a:t>D. Juan Vázquez de Salazar sobrino de Vázquez de Molina, a quien sustituyó como secretario de Felipe II  fue sepultado </a:t>
            </a:r>
          </a:p>
          <a:p>
            <a:pPr algn="ctr"/>
            <a:r>
              <a:rPr lang="es-ES" dirty="0">
                <a:latin typeface="Tw Cen MT" panose="020B0602020104020603" pitchFamily="34" charset="77"/>
              </a:rPr>
              <a:t>en ella junto con sus padres.</a:t>
            </a:r>
          </a:p>
          <a:p>
            <a:pPr algn="ctr"/>
            <a:r>
              <a:rPr lang="es-ES" dirty="0">
                <a:latin typeface="Tw Cen MT" panose="020B0602020104020603" pitchFamily="34" charset="77"/>
              </a:rPr>
              <a:t>Existía también desde tiempo inmemorial en este templo, el culto a la venerable imagen de nuestra señora de la Soledad que con posterioridad pasaría a San Millán.</a:t>
            </a:r>
          </a:p>
        </p:txBody>
      </p:sp>
      <p:pic>
        <p:nvPicPr>
          <p:cNvPr id="5" name="Imagen 4">
            <a:extLst>
              <a:ext uri="{FF2B5EF4-FFF2-40B4-BE49-F238E27FC236}">
                <a16:creationId xmlns:a16="http://schemas.microsoft.com/office/drawing/2014/main" id="{EBC236E5-8872-9B29-BBD0-CDB661FBFE31}"/>
              </a:ext>
            </a:extLst>
          </p:cNvPr>
          <p:cNvPicPr>
            <a:picLocks noChangeAspect="1"/>
          </p:cNvPicPr>
          <p:nvPr/>
        </p:nvPicPr>
        <p:blipFill rotWithShape="1">
          <a:blip r:embed="rId2"/>
          <a:srcRect l="21241" r="5555"/>
          <a:stretch/>
        </p:blipFill>
        <p:spPr>
          <a:xfrm>
            <a:off x="6594913" y="4042922"/>
            <a:ext cx="2256986" cy="2400299"/>
          </a:xfrm>
          <a:prstGeom prst="rect">
            <a:avLst/>
          </a:prstGeom>
        </p:spPr>
      </p:pic>
      <p:pic>
        <p:nvPicPr>
          <p:cNvPr id="4" name="Imagen 3">
            <a:extLst>
              <a:ext uri="{FF2B5EF4-FFF2-40B4-BE49-F238E27FC236}">
                <a16:creationId xmlns:a16="http://schemas.microsoft.com/office/drawing/2014/main" id="{12B38382-F0A7-5F8E-A58E-27E830D473B2}"/>
              </a:ext>
            </a:extLst>
          </p:cNvPr>
          <p:cNvPicPr>
            <a:picLocks noChangeAspect="1"/>
          </p:cNvPicPr>
          <p:nvPr/>
        </p:nvPicPr>
        <p:blipFill>
          <a:blip r:embed="rId3"/>
          <a:stretch>
            <a:fillRect/>
          </a:stretch>
        </p:blipFill>
        <p:spPr>
          <a:xfrm>
            <a:off x="6594913" y="178419"/>
            <a:ext cx="2256986" cy="3112355"/>
          </a:xfrm>
          <a:prstGeom prst="rect">
            <a:avLst/>
          </a:prstGeom>
        </p:spPr>
      </p:pic>
      <p:pic>
        <p:nvPicPr>
          <p:cNvPr id="6" name="Imagen 5">
            <a:extLst>
              <a:ext uri="{FF2B5EF4-FFF2-40B4-BE49-F238E27FC236}">
                <a16:creationId xmlns:a16="http://schemas.microsoft.com/office/drawing/2014/main" id="{31EA7981-005F-C5CE-AF26-3AC029A14AD8}"/>
              </a:ext>
            </a:extLst>
          </p:cNvPr>
          <p:cNvPicPr>
            <a:picLocks noChangeAspect="1"/>
          </p:cNvPicPr>
          <p:nvPr/>
        </p:nvPicPr>
        <p:blipFill>
          <a:blip r:embed="rId4"/>
          <a:stretch>
            <a:fillRect/>
          </a:stretch>
        </p:blipFill>
        <p:spPr>
          <a:xfrm>
            <a:off x="7723406" y="5243071"/>
            <a:ext cx="939944" cy="1134810"/>
          </a:xfrm>
          <a:prstGeom prst="rect">
            <a:avLst/>
          </a:prstGeom>
        </p:spPr>
      </p:pic>
    </p:spTree>
    <p:extLst>
      <p:ext uri="{BB962C8B-B14F-4D97-AF65-F5344CB8AC3E}">
        <p14:creationId xmlns:p14="http://schemas.microsoft.com/office/powerpoint/2010/main" val="59820045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32179A0-5FF8-C137-8E8F-04A4E4D0F277}"/>
              </a:ext>
            </a:extLst>
          </p:cNvPr>
          <p:cNvSpPr txBox="1"/>
          <p:nvPr/>
        </p:nvSpPr>
        <p:spPr>
          <a:xfrm>
            <a:off x="466531" y="149290"/>
            <a:ext cx="6810569" cy="6370975"/>
          </a:xfrm>
          <a:prstGeom prst="rect">
            <a:avLst/>
          </a:prstGeom>
          <a:noFill/>
        </p:spPr>
        <p:txBody>
          <a:bodyPr wrap="square">
            <a:spAutoFit/>
          </a:bodyPr>
          <a:lstStyle/>
          <a:p>
            <a:pPr algn="ctr" fontAlgn="base"/>
            <a:r>
              <a:rPr lang="es-ES" sz="2400" b="1" dirty="0">
                <a:solidFill>
                  <a:srgbClr val="C00000"/>
                </a:solidFill>
                <a:effectLst/>
                <a:latin typeface="Tw Cen MT" panose="020B0602020104020603" pitchFamily="34" charset="77"/>
                <a:ea typeface="Times New Roman" panose="02020603050405020304" pitchFamily="18" charset="0"/>
              </a:rPr>
              <a:t>CONVENTO DE SANTA CLARA</a:t>
            </a:r>
          </a:p>
          <a:p>
            <a:pPr algn="ctr" fontAlgn="base"/>
            <a:r>
              <a:rPr lang="es-ES" sz="2400" dirty="0">
                <a:effectLst/>
                <a:latin typeface="Tw Cen MT" panose="020B0602020104020603" pitchFamily="34" charset="77"/>
                <a:ea typeface="Times New Roman" panose="02020603050405020304" pitchFamily="18" charset="0"/>
              </a:rPr>
              <a:t>Clarisas fundado en  1290</a:t>
            </a:r>
          </a:p>
          <a:p>
            <a:pPr algn="ctr" fontAlgn="base"/>
            <a:r>
              <a:rPr lang="es-ES" sz="2400" dirty="0">
                <a:effectLst/>
                <a:latin typeface="Tw Cen MT" panose="020B0602020104020603" pitchFamily="34" charset="77"/>
                <a:ea typeface="Times New Roman" panose="02020603050405020304" pitchFamily="18" charset="0"/>
              </a:rPr>
              <a:t>El edificio, que se articula en torno a los dos </a:t>
            </a:r>
          </a:p>
          <a:p>
            <a:pPr algn="ctr" fontAlgn="base"/>
            <a:r>
              <a:rPr lang="es-ES" sz="2400" dirty="0">
                <a:effectLst/>
                <a:latin typeface="Tw Cen MT" panose="020B0602020104020603" pitchFamily="34" charset="77"/>
                <a:ea typeface="Times New Roman" panose="02020603050405020304" pitchFamily="18" charset="0"/>
              </a:rPr>
              <a:t>Claustros</a:t>
            </a:r>
            <a:r>
              <a:rPr lang="es-ES" dirty="0">
                <a:latin typeface="Tw Cen MT" panose="020B0602020104020603" pitchFamily="34" charset="77"/>
                <a:ea typeface="Times New Roman" panose="02020603050405020304" pitchFamily="18" charset="0"/>
              </a:rPr>
              <a:t> </a:t>
            </a:r>
            <a:r>
              <a:rPr lang="es-ES" sz="2400" dirty="0">
                <a:effectLst/>
                <a:latin typeface="Tw Cen MT" panose="020B0602020104020603" pitchFamily="34" charset="77"/>
                <a:ea typeface="Times New Roman" panose="02020603050405020304" pitchFamily="18" charset="0"/>
              </a:rPr>
              <a:t>de estilo mudéjar y renacentista, </a:t>
            </a:r>
          </a:p>
          <a:p>
            <a:pPr algn="ctr" fontAlgn="base"/>
            <a:r>
              <a:rPr lang="es-ES" sz="2400" dirty="0">
                <a:effectLst/>
                <a:latin typeface="Tw Cen MT" panose="020B0602020104020603" pitchFamily="34" charset="77"/>
                <a:ea typeface="Times New Roman" panose="02020603050405020304" pitchFamily="18" charset="0"/>
              </a:rPr>
              <a:t>ha sido intervenido en varias ocasiones. </a:t>
            </a:r>
          </a:p>
          <a:p>
            <a:pPr algn="ctr" fontAlgn="base"/>
            <a:r>
              <a:rPr lang="es-ES" sz="2400" dirty="0">
                <a:effectLst/>
                <a:latin typeface="Tw Cen MT" panose="020B0602020104020603" pitchFamily="34" charset="77"/>
                <a:ea typeface="Times New Roman" panose="02020603050405020304" pitchFamily="18" charset="0"/>
              </a:rPr>
              <a:t>La portada de estilo barroco clasicista, se divide en dos cuerpos. Su parte inferior está compuesta por un arco de medio punto. Sobre éste, se aprecia una hornacina con la titular, Santa Clara de Asís. </a:t>
            </a:r>
          </a:p>
          <a:p>
            <a:pPr algn="ctr" fontAlgn="base"/>
            <a:r>
              <a:rPr lang="es-ES" sz="2400" dirty="0">
                <a:effectLst/>
                <a:latin typeface="Tw Cen MT" panose="020B0602020104020603" pitchFamily="34" charset="77"/>
                <a:ea typeface="Times New Roman" panose="02020603050405020304" pitchFamily="18" charset="0"/>
              </a:rPr>
              <a:t>En la fachada de la iglesia, un rosetón con el emblema franciscano. </a:t>
            </a:r>
          </a:p>
          <a:p>
            <a:pPr algn="ctr" fontAlgn="base"/>
            <a:r>
              <a:rPr lang="es-ES" dirty="0">
                <a:latin typeface="Tw Cen MT" panose="020B0602020104020603" pitchFamily="34" charset="77"/>
                <a:ea typeface="Times New Roman" panose="02020603050405020304" pitchFamily="18" charset="0"/>
              </a:rPr>
              <a:t>El templo</a:t>
            </a:r>
            <a:r>
              <a:rPr lang="es-ES" sz="2400" dirty="0">
                <a:effectLst/>
                <a:latin typeface="Tw Cen MT" panose="020B0602020104020603" pitchFamily="34" charset="77"/>
                <a:ea typeface="Times New Roman" panose="02020603050405020304" pitchFamily="18" charset="0"/>
              </a:rPr>
              <a:t> tiene tres naves  sostenidas por cuatro robustas columnas con capiteles jónicos. </a:t>
            </a:r>
          </a:p>
          <a:p>
            <a:pPr algn="ctr" fontAlgn="base"/>
            <a:r>
              <a:rPr lang="es-ES" sz="2400" dirty="0">
                <a:effectLst/>
                <a:latin typeface="Tw Cen MT" panose="020B0602020104020603" pitchFamily="34" charset="77"/>
                <a:ea typeface="Times New Roman" panose="02020603050405020304" pitchFamily="18" charset="0"/>
              </a:rPr>
              <a:t>La cabecera </a:t>
            </a:r>
            <a:r>
              <a:rPr lang="es-ES" dirty="0">
                <a:latin typeface="Tw Cen MT" panose="020B0602020104020603" pitchFamily="34" charset="77"/>
                <a:ea typeface="Times New Roman" panose="02020603050405020304" pitchFamily="18" charset="0"/>
              </a:rPr>
              <a:t>tiene</a:t>
            </a:r>
            <a:r>
              <a:rPr lang="es-ES" sz="2400" dirty="0">
                <a:effectLst/>
                <a:latin typeface="Tw Cen MT" panose="020B0602020104020603" pitchFamily="34" charset="77"/>
                <a:ea typeface="Times New Roman" panose="02020603050405020304" pitchFamily="18" charset="0"/>
              </a:rPr>
              <a:t> una bóveda de nervios.</a:t>
            </a:r>
          </a:p>
          <a:p>
            <a:pPr algn="ctr" fontAlgn="base"/>
            <a:r>
              <a:rPr lang="es-ES" sz="2400" dirty="0">
                <a:effectLst/>
                <a:latin typeface="Tw Cen MT" panose="020B0602020104020603" pitchFamily="34" charset="77"/>
                <a:ea typeface="Times New Roman" panose="02020603050405020304" pitchFamily="18" charset="0"/>
              </a:rPr>
              <a:t>En ella se conservan cuatro lienzos de gran calidad con escenas de la Pasión de Cristo del pintor barroco Sebastián Martínez, cercano al taller de Bocanegra.</a:t>
            </a:r>
          </a:p>
        </p:txBody>
      </p:sp>
      <p:pic>
        <p:nvPicPr>
          <p:cNvPr id="7" name="Imagen 6">
            <a:extLst>
              <a:ext uri="{FF2B5EF4-FFF2-40B4-BE49-F238E27FC236}">
                <a16:creationId xmlns:a16="http://schemas.microsoft.com/office/drawing/2014/main" id="{52565E19-49E2-BC97-BB8C-0CD6907CA8E4}"/>
              </a:ext>
            </a:extLst>
          </p:cNvPr>
          <p:cNvPicPr>
            <a:picLocks noChangeAspect="1"/>
          </p:cNvPicPr>
          <p:nvPr/>
        </p:nvPicPr>
        <p:blipFill>
          <a:blip r:embed="rId2"/>
          <a:stretch>
            <a:fillRect/>
          </a:stretch>
        </p:blipFill>
        <p:spPr>
          <a:xfrm>
            <a:off x="7277100" y="3865321"/>
            <a:ext cx="1646367" cy="2514600"/>
          </a:xfrm>
          <a:prstGeom prst="rect">
            <a:avLst/>
          </a:prstGeom>
        </p:spPr>
      </p:pic>
      <p:pic>
        <p:nvPicPr>
          <p:cNvPr id="3" name="Imagen 2">
            <a:extLst>
              <a:ext uri="{FF2B5EF4-FFF2-40B4-BE49-F238E27FC236}">
                <a16:creationId xmlns:a16="http://schemas.microsoft.com/office/drawing/2014/main" id="{76BB9E9E-9817-B689-99C8-78010B6F7BA8}"/>
              </a:ext>
            </a:extLst>
          </p:cNvPr>
          <p:cNvPicPr>
            <a:picLocks noChangeAspect="1"/>
          </p:cNvPicPr>
          <p:nvPr/>
        </p:nvPicPr>
        <p:blipFill>
          <a:blip r:embed="rId3"/>
          <a:stretch>
            <a:fillRect/>
          </a:stretch>
        </p:blipFill>
        <p:spPr>
          <a:xfrm>
            <a:off x="7288471" y="478079"/>
            <a:ext cx="1646367" cy="2000793"/>
          </a:xfrm>
          <a:prstGeom prst="rect">
            <a:avLst/>
          </a:prstGeom>
        </p:spPr>
      </p:pic>
      <p:sp>
        <p:nvSpPr>
          <p:cNvPr id="4" name="CuadroTexto 3">
            <a:extLst>
              <a:ext uri="{FF2B5EF4-FFF2-40B4-BE49-F238E27FC236}">
                <a16:creationId xmlns:a16="http://schemas.microsoft.com/office/drawing/2014/main" id="{A65FF40E-8FBE-9C79-EE5C-EE89A88E44FD}"/>
              </a:ext>
            </a:extLst>
          </p:cNvPr>
          <p:cNvSpPr txBox="1"/>
          <p:nvPr/>
        </p:nvSpPr>
        <p:spPr>
          <a:xfrm>
            <a:off x="7288471" y="2478872"/>
            <a:ext cx="1646367" cy="1077218"/>
          </a:xfrm>
          <a:prstGeom prst="rect">
            <a:avLst/>
          </a:prstGeom>
          <a:noFill/>
        </p:spPr>
        <p:txBody>
          <a:bodyPr wrap="square" rtlCol="0">
            <a:spAutoFit/>
          </a:bodyPr>
          <a:lstStyle/>
          <a:p>
            <a:r>
              <a:rPr lang="es-ES" dirty="0">
                <a:solidFill>
                  <a:srgbClr val="C00000"/>
                </a:solidFill>
              </a:rPr>
              <a:t>Clara d Asís</a:t>
            </a:r>
          </a:p>
          <a:p>
            <a:pPr algn="ctr"/>
            <a:r>
              <a:rPr lang="es-ES" sz="2000" dirty="0">
                <a:solidFill>
                  <a:srgbClr val="C00000"/>
                </a:solidFill>
              </a:rPr>
              <a:t>Fundadora</a:t>
            </a:r>
          </a:p>
          <a:p>
            <a:pPr algn="ctr"/>
            <a:r>
              <a:rPr lang="es-ES" sz="2000" dirty="0">
                <a:solidFill>
                  <a:srgbClr val="C00000"/>
                </a:solidFill>
              </a:rPr>
              <a:t>1194-1253</a:t>
            </a:r>
          </a:p>
        </p:txBody>
      </p:sp>
    </p:spTree>
    <p:extLst>
      <p:ext uri="{BB962C8B-B14F-4D97-AF65-F5344CB8AC3E}">
        <p14:creationId xmlns:p14="http://schemas.microsoft.com/office/powerpoint/2010/main" val="1221587458"/>
      </p:ext>
    </p:extLst>
  </p:cSld>
  <p:clrMapOvr>
    <a:masterClrMapping/>
  </p:clrMapOvr>
  <p:transition/>
</p:sld>
</file>

<file path=ppt/theme/theme1.xml><?xml version="1.0" encoding="utf-8"?>
<a:theme xmlns:a="http://schemas.openxmlformats.org/drawingml/2006/main" name="Tema predetermin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5592</TotalTime>
  <Words>6071</Words>
  <Application>Microsoft Macintosh PowerPoint</Application>
  <PresentationFormat>Presentación en pantalla (4:3)</PresentationFormat>
  <Paragraphs>504</Paragraphs>
  <Slides>42</Slides>
  <Notes>15</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42</vt:i4>
      </vt:variant>
    </vt:vector>
  </HeadingPairs>
  <TitlesOfParts>
    <vt:vector size="52" baseType="lpstr">
      <vt:lpstr>Apple Chancery</vt:lpstr>
      <vt:lpstr>Arial</vt:lpstr>
      <vt:lpstr>Calibri</vt:lpstr>
      <vt:lpstr>Helvetica</vt:lpstr>
      <vt:lpstr>inherit</vt:lpstr>
      <vt:lpstr>MS Sans Serif</vt:lpstr>
      <vt:lpstr>Times New Roman</vt:lpstr>
      <vt:lpstr>TimesNewRoman,Bold</vt:lpstr>
      <vt:lpstr>Tw Cen MT</vt:lpstr>
      <vt:lpstr>Tema predeterminado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eusebiofigue@gmail.com</cp:lastModifiedBy>
  <cp:revision>452</cp:revision>
  <dcterms:created xsi:type="dcterms:W3CDTF">2018-07-24T06:40:31Z</dcterms:created>
  <dcterms:modified xsi:type="dcterms:W3CDTF">2022-11-25T11:50:28Z</dcterms:modified>
</cp:coreProperties>
</file>