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11" r:id="rId2"/>
    <p:sldId id="431" r:id="rId3"/>
    <p:sldId id="432" r:id="rId4"/>
    <p:sldId id="434" r:id="rId5"/>
    <p:sldId id="429" r:id="rId6"/>
    <p:sldId id="424" r:id="rId7"/>
    <p:sldId id="425" r:id="rId8"/>
    <p:sldId id="440" r:id="rId9"/>
    <p:sldId id="447" r:id="rId10"/>
    <p:sldId id="450" r:id="rId11"/>
    <p:sldId id="451" r:id="rId12"/>
    <p:sldId id="449" r:id="rId13"/>
    <p:sldId id="453" r:id="rId14"/>
    <p:sldId id="419" r:id="rId15"/>
    <p:sldId id="427" r:id="rId16"/>
    <p:sldId id="435" r:id="rId17"/>
    <p:sldId id="416" r:id="rId18"/>
    <p:sldId id="428" r:id="rId19"/>
    <p:sldId id="417" r:id="rId20"/>
    <p:sldId id="436" r:id="rId21"/>
    <p:sldId id="420" r:id="rId22"/>
    <p:sldId id="444" r:id="rId23"/>
    <p:sldId id="443" r:id="rId24"/>
    <p:sldId id="456" r:id="rId25"/>
    <p:sldId id="445" r:id="rId26"/>
    <p:sldId id="423" r:id="rId27"/>
    <p:sldId id="433" r:id="rId28"/>
    <p:sldId id="455" r:id="rId29"/>
    <p:sldId id="421" r:id="rId30"/>
    <p:sldId id="454" r:id="rId31"/>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4"/>
    <p:restoredTop sz="86391"/>
  </p:normalViewPr>
  <p:slideViewPr>
    <p:cSldViewPr snapToGrid="0" snapToObjects="1">
      <p:cViewPr varScale="1">
        <p:scale>
          <a:sx n="86" d="100"/>
          <a:sy n="86" d="100"/>
        </p:scale>
        <p:origin x="216"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28/11/22</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7116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10</a:t>
            </a:fld>
            <a:endParaRPr lang="es-ES"/>
          </a:p>
        </p:txBody>
      </p:sp>
    </p:spTree>
    <p:extLst>
      <p:ext uri="{BB962C8B-B14F-4D97-AF65-F5344CB8AC3E}">
        <p14:creationId xmlns:p14="http://schemas.microsoft.com/office/powerpoint/2010/main" val="3932971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11</a:t>
            </a:fld>
            <a:endParaRPr lang="es-ES"/>
          </a:p>
        </p:txBody>
      </p:sp>
    </p:spTree>
    <p:extLst>
      <p:ext uri="{BB962C8B-B14F-4D97-AF65-F5344CB8AC3E}">
        <p14:creationId xmlns:p14="http://schemas.microsoft.com/office/powerpoint/2010/main" val="81541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12</a:t>
            </a:fld>
            <a:endParaRPr lang="es-ES"/>
          </a:p>
        </p:txBody>
      </p:sp>
    </p:spTree>
    <p:extLst>
      <p:ext uri="{BB962C8B-B14F-4D97-AF65-F5344CB8AC3E}">
        <p14:creationId xmlns:p14="http://schemas.microsoft.com/office/powerpoint/2010/main" val="352482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13</a:t>
            </a:fld>
            <a:endParaRPr lang="es-ES"/>
          </a:p>
        </p:txBody>
      </p:sp>
    </p:spTree>
    <p:extLst>
      <p:ext uri="{BB962C8B-B14F-4D97-AF65-F5344CB8AC3E}">
        <p14:creationId xmlns:p14="http://schemas.microsoft.com/office/powerpoint/2010/main" val="185520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14</a:t>
            </a:fld>
            <a:endParaRPr lang="es-ES"/>
          </a:p>
        </p:txBody>
      </p:sp>
    </p:spTree>
    <p:extLst>
      <p:ext uri="{BB962C8B-B14F-4D97-AF65-F5344CB8AC3E}">
        <p14:creationId xmlns:p14="http://schemas.microsoft.com/office/powerpoint/2010/main" val="309367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15</a:t>
            </a:fld>
            <a:endParaRPr lang="es-ES"/>
          </a:p>
        </p:txBody>
      </p:sp>
    </p:spTree>
    <p:extLst>
      <p:ext uri="{BB962C8B-B14F-4D97-AF65-F5344CB8AC3E}">
        <p14:creationId xmlns:p14="http://schemas.microsoft.com/office/powerpoint/2010/main" val="233240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16</a:t>
            </a:fld>
            <a:endParaRPr lang="es-ES"/>
          </a:p>
        </p:txBody>
      </p:sp>
    </p:spTree>
    <p:extLst>
      <p:ext uri="{BB962C8B-B14F-4D97-AF65-F5344CB8AC3E}">
        <p14:creationId xmlns:p14="http://schemas.microsoft.com/office/powerpoint/2010/main" val="1358269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2347228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384181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154200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a:t>
            </a:fld>
            <a:endParaRPr lang="es-ES"/>
          </a:p>
        </p:txBody>
      </p:sp>
    </p:spTree>
    <p:extLst>
      <p:ext uri="{BB962C8B-B14F-4D97-AF65-F5344CB8AC3E}">
        <p14:creationId xmlns:p14="http://schemas.microsoft.com/office/powerpoint/2010/main" val="328017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2299054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2501709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22</a:t>
            </a:fld>
            <a:endParaRPr lang="es-ES"/>
          </a:p>
        </p:txBody>
      </p:sp>
    </p:spTree>
    <p:extLst>
      <p:ext uri="{BB962C8B-B14F-4D97-AF65-F5344CB8AC3E}">
        <p14:creationId xmlns:p14="http://schemas.microsoft.com/office/powerpoint/2010/main" val="165222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23</a:t>
            </a:fld>
            <a:endParaRPr lang="es-ES"/>
          </a:p>
        </p:txBody>
      </p:sp>
    </p:spTree>
    <p:extLst>
      <p:ext uri="{BB962C8B-B14F-4D97-AF65-F5344CB8AC3E}">
        <p14:creationId xmlns:p14="http://schemas.microsoft.com/office/powerpoint/2010/main" val="140529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368525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262035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26</a:t>
            </a:fld>
            <a:endParaRPr lang="es-ES"/>
          </a:p>
        </p:txBody>
      </p:sp>
    </p:spTree>
    <p:extLst>
      <p:ext uri="{BB962C8B-B14F-4D97-AF65-F5344CB8AC3E}">
        <p14:creationId xmlns:p14="http://schemas.microsoft.com/office/powerpoint/2010/main" val="2302676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27</a:t>
            </a:fld>
            <a:endParaRPr lang="es-ES"/>
          </a:p>
        </p:txBody>
      </p:sp>
    </p:spTree>
    <p:extLst>
      <p:ext uri="{BB962C8B-B14F-4D97-AF65-F5344CB8AC3E}">
        <p14:creationId xmlns:p14="http://schemas.microsoft.com/office/powerpoint/2010/main" val="429465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28</a:t>
            </a:fld>
            <a:endParaRPr lang="es-ES"/>
          </a:p>
        </p:txBody>
      </p:sp>
    </p:spTree>
    <p:extLst>
      <p:ext uri="{BB962C8B-B14F-4D97-AF65-F5344CB8AC3E}">
        <p14:creationId xmlns:p14="http://schemas.microsoft.com/office/powerpoint/2010/main" val="1725441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29</a:t>
            </a:fld>
            <a:endParaRPr lang="es-ES"/>
          </a:p>
        </p:txBody>
      </p:sp>
    </p:spTree>
    <p:extLst>
      <p:ext uri="{BB962C8B-B14F-4D97-AF65-F5344CB8AC3E}">
        <p14:creationId xmlns:p14="http://schemas.microsoft.com/office/powerpoint/2010/main" val="35093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1683244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30</a:t>
            </a:fld>
            <a:endParaRPr lang="es-ES"/>
          </a:p>
        </p:txBody>
      </p:sp>
    </p:spTree>
    <p:extLst>
      <p:ext uri="{BB962C8B-B14F-4D97-AF65-F5344CB8AC3E}">
        <p14:creationId xmlns:p14="http://schemas.microsoft.com/office/powerpoint/2010/main" val="413130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168747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211012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6</a:t>
            </a:fld>
            <a:endParaRPr lang="es-ES"/>
          </a:p>
        </p:txBody>
      </p:sp>
    </p:spTree>
    <p:extLst>
      <p:ext uri="{BB962C8B-B14F-4D97-AF65-F5344CB8AC3E}">
        <p14:creationId xmlns:p14="http://schemas.microsoft.com/office/powerpoint/2010/main" val="78654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371883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8</a:t>
            </a:fld>
            <a:endParaRPr lang="es-ES"/>
          </a:p>
        </p:txBody>
      </p:sp>
    </p:spTree>
    <p:extLst>
      <p:ext uri="{BB962C8B-B14F-4D97-AF65-F5344CB8AC3E}">
        <p14:creationId xmlns:p14="http://schemas.microsoft.com/office/powerpoint/2010/main" val="257210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9</a:t>
            </a:fld>
            <a:endParaRPr lang="es-ES"/>
          </a:p>
        </p:txBody>
      </p:sp>
    </p:spTree>
    <p:extLst>
      <p:ext uri="{BB962C8B-B14F-4D97-AF65-F5344CB8AC3E}">
        <p14:creationId xmlns:p14="http://schemas.microsoft.com/office/powerpoint/2010/main" val="422900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28/11/22</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28/11/22</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28/11/22</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28/11/22</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28/11/22</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28/11/22</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28/11/22</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jp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F0C5DD9-A903-F4D2-151F-CFEA3BFC908E}"/>
              </a:ext>
            </a:extLst>
          </p:cNvPr>
          <p:cNvSpPr txBox="1"/>
          <p:nvPr/>
        </p:nvSpPr>
        <p:spPr>
          <a:xfrm>
            <a:off x="558800" y="4279900"/>
            <a:ext cx="8483600" cy="2554545"/>
          </a:xfrm>
          <a:prstGeom prst="rect">
            <a:avLst/>
          </a:prstGeom>
          <a:noFill/>
        </p:spPr>
        <p:txBody>
          <a:bodyPr wrap="square" rtlCol="0">
            <a:spAutoFit/>
          </a:bodyPr>
          <a:lstStyle/>
          <a:p>
            <a:pPr algn="ctr"/>
            <a:r>
              <a:rPr lang="es-ES" sz="3200" dirty="0">
                <a:solidFill>
                  <a:srgbClr val="C00000"/>
                </a:solidFill>
              </a:rPr>
              <a:t>3ªP. HISTORIA DE LA IGLESIA </a:t>
            </a:r>
          </a:p>
          <a:p>
            <a:pPr algn="ctr"/>
            <a:r>
              <a:rPr lang="es-ES" sz="3200" dirty="0">
                <a:solidFill>
                  <a:srgbClr val="C00000"/>
                </a:solidFill>
              </a:rPr>
              <a:t>ÚBEDA</a:t>
            </a:r>
          </a:p>
          <a:p>
            <a:pPr algn="ctr"/>
            <a:r>
              <a:rPr lang="es-ES" sz="3200" dirty="0">
                <a:solidFill>
                  <a:srgbClr val="C00000"/>
                </a:solidFill>
              </a:rPr>
              <a:t>SIGLOS XVI-XVIII</a:t>
            </a:r>
          </a:p>
          <a:p>
            <a:pPr algn="ctr"/>
            <a:r>
              <a:rPr lang="es-ES" sz="3200" dirty="0">
                <a:solidFill>
                  <a:srgbClr val="C00000"/>
                </a:solidFill>
              </a:rPr>
              <a:t>HOSPITALES Y ERMITAS</a:t>
            </a:r>
          </a:p>
          <a:p>
            <a:pPr algn="ctr"/>
            <a:r>
              <a:rPr lang="es-ES" sz="3200" dirty="0">
                <a:solidFill>
                  <a:srgbClr val="C00000"/>
                </a:solidFill>
              </a:rPr>
              <a:t>Apuntes</a:t>
            </a:r>
          </a:p>
        </p:txBody>
      </p:sp>
      <p:pic>
        <p:nvPicPr>
          <p:cNvPr id="3" name="Imagen 2">
            <a:extLst>
              <a:ext uri="{FF2B5EF4-FFF2-40B4-BE49-F238E27FC236}">
                <a16:creationId xmlns:a16="http://schemas.microsoft.com/office/drawing/2014/main" id="{BEACBAD5-BC0D-02BF-4BDE-48C4E722BC38}"/>
              </a:ext>
            </a:extLst>
          </p:cNvPr>
          <p:cNvPicPr>
            <a:picLocks noChangeAspect="1"/>
          </p:cNvPicPr>
          <p:nvPr/>
        </p:nvPicPr>
        <p:blipFill>
          <a:blip r:embed="rId4"/>
          <a:stretch>
            <a:fillRect/>
          </a:stretch>
        </p:blipFill>
        <p:spPr>
          <a:xfrm>
            <a:off x="1954980" y="228779"/>
            <a:ext cx="5798096" cy="3893924"/>
          </a:xfrm>
          <a:prstGeom prst="rect">
            <a:avLst/>
          </a:prstGeom>
        </p:spPr>
      </p:pic>
      <p:sp>
        <p:nvSpPr>
          <p:cNvPr id="4" name="CuadroTexto 3">
            <a:extLst>
              <a:ext uri="{FF2B5EF4-FFF2-40B4-BE49-F238E27FC236}">
                <a16:creationId xmlns:a16="http://schemas.microsoft.com/office/drawing/2014/main" id="{E344C696-7D23-2034-E187-DE96A5C18699}"/>
              </a:ext>
            </a:extLst>
          </p:cNvPr>
          <p:cNvSpPr txBox="1"/>
          <p:nvPr/>
        </p:nvSpPr>
        <p:spPr>
          <a:xfrm>
            <a:off x="7099300" y="6375400"/>
            <a:ext cx="1385316" cy="461665"/>
          </a:xfrm>
          <a:prstGeom prst="rect">
            <a:avLst/>
          </a:prstGeom>
          <a:noFill/>
        </p:spPr>
        <p:txBody>
          <a:bodyPr wrap="none" rtlCol="0">
            <a:spAutoFit/>
          </a:bodyPr>
          <a:lstStyle/>
          <a:p>
            <a:r>
              <a:rPr lang="es-ES" dirty="0"/>
              <a:t>Hacer clic</a:t>
            </a:r>
          </a:p>
        </p:txBody>
      </p:sp>
    </p:spTree>
    <p:extLst>
      <p:ext uri="{BB962C8B-B14F-4D97-AF65-F5344CB8AC3E}">
        <p14:creationId xmlns:p14="http://schemas.microsoft.com/office/powerpoint/2010/main" val="3837120764"/>
      </p:ext>
    </p:extLst>
  </p:cSld>
  <p:clrMapOvr>
    <a:masterClrMapping/>
  </p:clrMapOvr>
  <p:transition>
    <p:sndAc>
      <p:stSnd loop="1">
        <p:snd r:embed="rId3" name="Khatia Buniatishvili - BachMarcello Concerto in D minor, BWV. 974 II. Adagio-B0e9GFliSVA-192k-1654406287689.mp3"/>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CD87EE-CEFC-70D6-74FE-26A6C5BADE22}"/>
              </a:ext>
            </a:extLst>
          </p:cNvPr>
          <p:cNvSpPr txBox="1"/>
          <p:nvPr/>
        </p:nvSpPr>
        <p:spPr>
          <a:xfrm>
            <a:off x="215900" y="203200"/>
            <a:ext cx="6743700" cy="6370975"/>
          </a:xfrm>
          <a:prstGeom prst="rect">
            <a:avLst/>
          </a:prstGeom>
          <a:noFill/>
        </p:spPr>
        <p:txBody>
          <a:bodyPr wrap="square">
            <a:spAutoFit/>
          </a:bodyPr>
          <a:lstStyle/>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portada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del Salvador</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es de las más simbólicas del plateresco español. En ella se establece un diálogo entre  muerte/resurrección y la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era</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Clásica. </a:t>
            </a: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En los laterales aparecen dos magníficos grupos escultóricos con los escudos Cobos y Mendoza.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segundo cuerpo tiene un alto relieve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dedicado </a:t>
            </a:r>
          </a:p>
          <a:p>
            <a:pPr fontAlgn="base"/>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a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la Transfiguración del Señor en el monte Tabor.</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templo</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tiene otras dos portadas triunfales, </a:t>
            </a: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norte dedicada a Santiago y la sur a la Caridad.</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Sorprende la grandiosa reja de Francisco de Villalpando fundida en 1555 utilizada aquí para delimitar el espacio basilical del sepulcral. </a:t>
            </a: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Destaca el altar mayor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que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conserva el retablo </a:t>
            </a:r>
          </a:p>
          <a:p>
            <a:pPr fontAlgn="base"/>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Transfiguración de Alonso de Berruguete.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sacristía, que tiene planta rectangular,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tiene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tres tramos cubiertos por bóvedas vaídas. </a:t>
            </a:r>
          </a:p>
          <a:p>
            <a:pPr fontAlgn="base"/>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Es 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spectacular su entrada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con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un arco en esquina.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8A298666-DA44-F468-02F0-620B84B37A9C}"/>
              </a:ext>
            </a:extLst>
          </p:cNvPr>
          <p:cNvPicPr>
            <a:picLocks noChangeAspect="1"/>
          </p:cNvPicPr>
          <p:nvPr/>
        </p:nvPicPr>
        <p:blipFill rotWithShape="1">
          <a:blip r:embed="rId3"/>
          <a:srcRect l="15027"/>
          <a:stretch/>
        </p:blipFill>
        <p:spPr>
          <a:xfrm>
            <a:off x="7226300" y="4010712"/>
            <a:ext cx="1812769" cy="2283919"/>
          </a:xfrm>
          <a:prstGeom prst="rect">
            <a:avLst/>
          </a:prstGeom>
        </p:spPr>
      </p:pic>
      <p:pic>
        <p:nvPicPr>
          <p:cNvPr id="4" name="Imagen 3">
            <a:extLst>
              <a:ext uri="{FF2B5EF4-FFF2-40B4-BE49-F238E27FC236}">
                <a16:creationId xmlns:a16="http://schemas.microsoft.com/office/drawing/2014/main" id="{B9E4FFF6-D835-A65C-C9F3-51B80B3B39A8}"/>
              </a:ext>
            </a:extLst>
          </p:cNvPr>
          <p:cNvPicPr>
            <a:picLocks noChangeAspect="1"/>
          </p:cNvPicPr>
          <p:nvPr/>
        </p:nvPicPr>
        <p:blipFill rotWithShape="1">
          <a:blip r:embed="rId4"/>
          <a:srcRect l="27778" r="15625"/>
          <a:stretch/>
        </p:blipFill>
        <p:spPr>
          <a:xfrm>
            <a:off x="6959600" y="421588"/>
            <a:ext cx="1917700" cy="2425700"/>
          </a:xfrm>
          <a:prstGeom prst="rect">
            <a:avLst/>
          </a:prstGeom>
        </p:spPr>
      </p:pic>
    </p:spTree>
    <p:extLst>
      <p:ext uri="{BB962C8B-B14F-4D97-AF65-F5344CB8AC3E}">
        <p14:creationId xmlns:p14="http://schemas.microsoft.com/office/powerpoint/2010/main" val="87271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E65A2A-1ED1-411E-7D6E-A302A508E920}"/>
              </a:ext>
            </a:extLst>
          </p:cNvPr>
          <p:cNvSpPr txBox="1"/>
          <p:nvPr/>
        </p:nvSpPr>
        <p:spPr>
          <a:xfrm>
            <a:off x="203201" y="101600"/>
            <a:ext cx="7188199" cy="6801862"/>
          </a:xfrm>
          <a:prstGeom prst="rect">
            <a:avLst/>
          </a:prstGeom>
          <a:noFill/>
        </p:spPr>
        <p:txBody>
          <a:bodyPr wrap="square" rtlCol="0">
            <a:spAutoFit/>
          </a:bodyPr>
          <a:lstStyle/>
          <a:p>
            <a:pPr algn="ctr"/>
            <a:r>
              <a:rPr lang="es-ES" sz="2800" dirty="0">
                <a:solidFill>
                  <a:srgbClr val="C00000"/>
                </a:solidFill>
              </a:rPr>
              <a:t>¿Una iglesia elitista?</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D. Diego de los Cobos: </a:t>
            </a:r>
            <a:r>
              <a:rPr lang="es-ES" dirty="0">
                <a:effectLst/>
                <a:latin typeface="Tw Cen MT" panose="020B0602020104020603" pitchFamily="34" charset="77"/>
                <a:ea typeface="Calibri" panose="020F0502020204030204" pitchFamily="34" charset="0"/>
                <a:cs typeface="Times New Roman" panose="02020603050405020304" pitchFamily="18" charset="0"/>
              </a:rPr>
              <a:t>Siendo el hospital para pobres, </a:t>
            </a:r>
          </a:p>
          <a:p>
            <a:r>
              <a:rPr lang="es-ES" dirty="0">
                <a:latin typeface="Tw Cen MT" panose="020B0602020104020603" pitchFamily="34" charset="77"/>
                <a:ea typeface="Calibri" panose="020F0502020204030204" pitchFamily="34" charset="0"/>
                <a:cs typeface="Times New Roman" panose="02020603050405020304" pitchFamily="18" charset="0"/>
              </a:rPr>
              <a:t>ha de ser también</a:t>
            </a:r>
            <a:r>
              <a:rPr lang="es-ES" dirty="0">
                <a:effectLst/>
                <a:latin typeface="Tw Cen MT" panose="020B0602020104020603" pitchFamily="34" charset="77"/>
                <a:ea typeface="Calibri" panose="020F0502020204030204" pitchFamily="34" charset="0"/>
                <a:cs typeface="Times New Roman" panose="02020603050405020304" pitchFamily="18" charset="0"/>
              </a:rPr>
              <a:t> lugar de santidad</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donde se rinda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culto a Santiago, patrón de España, el apóstol protector, peregrino y guerrero. Donde sus rectores, han de ser “cristianos viejos”, de buena fama, sin mancha de moro </a:t>
            </a:r>
          </a:p>
          <a:p>
            <a:r>
              <a:rPr lang="es-ES" dirty="0">
                <a:effectLst/>
                <a:latin typeface="Tw Cen MT" panose="020B0602020104020603" pitchFamily="34" charset="77"/>
                <a:ea typeface="Calibri" panose="020F0502020204030204" pitchFamily="34" charset="0"/>
                <a:cs typeface="Times New Roman" panose="02020603050405020304" pitchFamily="18" charset="0"/>
              </a:rPr>
              <a:t>ni judío, </a:t>
            </a:r>
            <a:r>
              <a:rPr lang="es-ES" dirty="0">
                <a:latin typeface="Tw Cen MT" panose="020B0602020104020603" pitchFamily="34" charset="77"/>
                <a:ea typeface="Calibri" panose="020F0502020204030204" pitchFamily="34" charset="0"/>
                <a:cs typeface="Times New Roman" panose="02020603050405020304" pitchFamily="18" charset="0"/>
              </a:rPr>
              <a:t>no </a:t>
            </a:r>
            <a:r>
              <a:rPr lang="es-ES" dirty="0">
                <a:effectLst/>
                <a:latin typeface="Tw Cen MT" panose="020B0602020104020603" pitchFamily="34" charset="77"/>
                <a:ea typeface="Calibri" panose="020F0502020204030204" pitchFamily="34" charset="0"/>
                <a:cs typeface="Times New Roman" panose="02020603050405020304" pitchFamily="18" charset="0"/>
              </a:rPr>
              <a:t>penitenciados por la Inquisición. </a:t>
            </a:r>
          </a:p>
          <a:p>
            <a:r>
              <a:rPr lang="es-ES" dirty="0">
                <a:latin typeface="Tw Cen MT" panose="020B0602020104020603" pitchFamily="34" charset="77"/>
                <a:ea typeface="Calibri" panose="020F0502020204030204" pitchFamily="34" charset="0"/>
                <a:cs typeface="Times New Roman" panose="02020603050405020304" pitchFamily="18" charset="0"/>
              </a:rPr>
              <a:t>Dispone que para el día de Santiago cada año se dote a 4 doncellas pobres y huérfanas, que sean “hijasdalgo” </a:t>
            </a:r>
          </a:p>
          <a:p>
            <a:r>
              <a:rPr lang="es-ES" dirty="0">
                <a:latin typeface="Tw Cen MT" panose="020B0602020104020603" pitchFamily="34" charset="77"/>
                <a:ea typeface="Calibri" panose="020F0502020204030204" pitchFamily="34" charset="0"/>
                <a:cs typeface="Times New Roman" panose="02020603050405020304" pitchFamily="18" charset="0"/>
              </a:rPr>
              <a:t>por linaje y que no tengan raza de moro ni de confeso.</a:t>
            </a:r>
          </a:p>
          <a:p>
            <a:r>
              <a:rPr lang="es-ES" b="1" dirty="0">
                <a:solidFill>
                  <a:srgbClr val="000000"/>
                </a:solidFill>
                <a:latin typeface="Tw Cen MT" panose="020B0602020104020603" pitchFamily="34" charset="77"/>
                <a:ea typeface="Times New Roman" panose="02020603050405020304" pitchFamily="18" charset="0"/>
              </a:rPr>
              <a:t>D</a:t>
            </a:r>
            <a:r>
              <a:rPr lang="es-ES" b="1" dirty="0">
                <a:solidFill>
                  <a:srgbClr val="000000"/>
                </a:solidFill>
                <a:effectLst/>
                <a:latin typeface="Tw Cen MT" panose="020B0602020104020603" pitchFamily="34" charset="77"/>
                <a:ea typeface="Times New Roman" panose="02020603050405020304" pitchFamily="18" charset="0"/>
              </a:rPr>
              <a:t>on Francisco de los Cobos </a:t>
            </a:r>
            <a:r>
              <a:rPr lang="es-ES" dirty="0">
                <a:solidFill>
                  <a:srgbClr val="000000"/>
                </a:solidFill>
                <a:effectLst/>
                <a:latin typeface="Tw Cen MT" panose="020B0602020104020603" pitchFamily="34" charset="77"/>
                <a:ea typeface="Times New Roman" panose="02020603050405020304" pitchFamily="18" charset="0"/>
              </a:rPr>
              <a:t>dest</a:t>
            </a:r>
            <a:r>
              <a:rPr lang="es-ES" dirty="0">
                <a:solidFill>
                  <a:srgbClr val="000000"/>
                </a:solidFill>
                <a:latin typeface="Tw Cen MT" panose="020B0602020104020603" pitchFamily="34" charset="77"/>
                <a:ea typeface="Times New Roman" panose="02020603050405020304" pitchFamily="18" charset="0"/>
              </a:rPr>
              <a:t>inó</a:t>
            </a:r>
            <a:r>
              <a:rPr lang="es-ES" dirty="0">
                <a:solidFill>
                  <a:srgbClr val="000000"/>
                </a:solidFill>
                <a:effectLst/>
                <a:latin typeface="Tw Cen MT" panose="020B0602020104020603" pitchFamily="34" charset="77"/>
                <a:ea typeface="Times New Roman" panose="02020603050405020304" pitchFamily="18" charset="0"/>
              </a:rPr>
              <a:t> sesenta ducados </a:t>
            </a:r>
          </a:p>
          <a:p>
            <a:r>
              <a:rPr lang="es-ES" dirty="0">
                <a:solidFill>
                  <a:srgbClr val="000000"/>
                </a:solidFill>
                <a:effectLst/>
                <a:latin typeface="Tw Cen MT" panose="020B0602020104020603" pitchFamily="34" charset="77"/>
                <a:ea typeface="Times New Roman" panose="02020603050405020304" pitchFamily="18" charset="0"/>
              </a:rPr>
              <a:t>para casar a doncellas “cristianas” pobres y honestas. </a:t>
            </a:r>
          </a:p>
          <a:p>
            <a:r>
              <a:rPr lang="es-ES" b="1" dirty="0">
                <a:latin typeface="Tw Cen MT" panose="020B0602020104020603" pitchFamily="34" charset="77"/>
              </a:rPr>
              <a:t>Don Juan Vázquez</a:t>
            </a:r>
            <a:r>
              <a:rPr lang="es-ES" dirty="0">
                <a:latin typeface="Tw Cen MT" panose="020B0602020104020603" pitchFamily="34" charset="77"/>
              </a:rPr>
              <a:t>, impone la siguiente cláusula en la selección de “nuevas profesas”: éstas han de pertenecer al linaje de los Molina y luego de Úbeda o de Jaén: “Ordeno que las que hubieren de entrar en el convento, sean “Cristianas Viejas”, descendientes no de raza mora ni judía</a:t>
            </a:r>
            <a:r>
              <a:rPr lang="es-ES" sz="2000" dirty="0"/>
              <a:t>.</a:t>
            </a:r>
          </a:p>
        </p:txBody>
      </p:sp>
      <p:pic>
        <p:nvPicPr>
          <p:cNvPr id="4" name="Imagen 3">
            <a:extLst>
              <a:ext uri="{FF2B5EF4-FFF2-40B4-BE49-F238E27FC236}">
                <a16:creationId xmlns:a16="http://schemas.microsoft.com/office/drawing/2014/main" id="{C0648B97-E725-729B-C13D-891027ABE7A6}"/>
              </a:ext>
            </a:extLst>
          </p:cNvPr>
          <p:cNvPicPr>
            <a:picLocks noChangeAspect="1"/>
          </p:cNvPicPr>
          <p:nvPr/>
        </p:nvPicPr>
        <p:blipFill>
          <a:blip r:embed="rId3"/>
          <a:stretch>
            <a:fillRect/>
          </a:stretch>
        </p:blipFill>
        <p:spPr>
          <a:xfrm>
            <a:off x="7367056" y="4010134"/>
            <a:ext cx="1633670" cy="2288044"/>
          </a:xfrm>
          <a:prstGeom prst="rect">
            <a:avLst/>
          </a:prstGeom>
        </p:spPr>
      </p:pic>
      <p:pic>
        <p:nvPicPr>
          <p:cNvPr id="6" name="Imagen 5">
            <a:extLst>
              <a:ext uri="{FF2B5EF4-FFF2-40B4-BE49-F238E27FC236}">
                <a16:creationId xmlns:a16="http://schemas.microsoft.com/office/drawing/2014/main" id="{33EF97A8-1398-9EED-4572-A3BE12781483}"/>
              </a:ext>
            </a:extLst>
          </p:cNvPr>
          <p:cNvPicPr>
            <a:picLocks noChangeAspect="1"/>
          </p:cNvPicPr>
          <p:nvPr/>
        </p:nvPicPr>
        <p:blipFill>
          <a:blip r:embed="rId4"/>
          <a:stretch>
            <a:fillRect/>
          </a:stretch>
        </p:blipFill>
        <p:spPr>
          <a:xfrm>
            <a:off x="7391400" y="559822"/>
            <a:ext cx="1570152" cy="2083980"/>
          </a:xfrm>
          <a:prstGeom prst="rect">
            <a:avLst/>
          </a:prstGeom>
        </p:spPr>
      </p:pic>
    </p:spTree>
    <p:extLst>
      <p:ext uri="{BB962C8B-B14F-4D97-AF65-F5344CB8AC3E}">
        <p14:creationId xmlns:p14="http://schemas.microsoft.com/office/powerpoint/2010/main" val="707968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70594E-37E0-9070-9C68-D7817E4C9F5A}"/>
              </a:ext>
            </a:extLst>
          </p:cNvPr>
          <p:cNvSpPr txBox="1"/>
          <p:nvPr/>
        </p:nvSpPr>
        <p:spPr>
          <a:xfrm>
            <a:off x="318052" y="-1"/>
            <a:ext cx="7116418" cy="6740307"/>
          </a:xfrm>
          <a:prstGeom prst="rect">
            <a:avLst/>
          </a:prstGeom>
          <a:noFill/>
        </p:spPr>
        <p:txBody>
          <a:bodyPr wrap="square">
            <a:spAutoFit/>
          </a:bodyPr>
          <a:lstStyle/>
          <a:p>
            <a:endParaRPr lang="es-ES" sz="2400" dirty="0">
              <a:solidFill>
                <a:srgbClr val="1E1E1E"/>
              </a:solidFill>
              <a:effectLst/>
              <a:latin typeface="Tw Cen MT" panose="020B0602020104020603" pitchFamily="34" charset="77"/>
              <a:ea typeface="Times New Roman" panose="02020603050405020304" pitchFamily="18" charset="0"/>
            </a:endParaRPr>
          </a:p>
          <a:p>
            <a:r>
              <a:rPr lang="es-ES" sz="2400" dirty="0">
                <a:solidFill>
                  <a:srgbClr val="1E1E1E"/>
                </a:solidFill>
                <a:effectLst/>
                <a:latin typeface="Tw Cen MT" panose="020B0602020104020603" pitchFamily="34" charset="77"/>
                <a:ea typeface="Times New Roman" panose="02020603050405020304" pitchFamily="18" charset="0"/>
              </a:rPr>
              <a:t>La convivencia de los </a:t>
            </a:r>
            <a:r>
              <a:rPr lang="es-ES" sz="2400" dirty="0">
                <a:solidFill>
                  <a:srgbClr val="333333"/>
                </a:solidFill>
                <a:effectLst/>
                <a:latin typeface="Tw Cen MT" panose="020B0602020104020603" pitchFamily="34" charset="77"/>
                <a:ea typeface="Times New Roman" panose="02020603050405020304" pitchFamily="18" charset="0"/>
              </a:rPr>
              <a:t>judíos </a:t>
            </a:r>
            <a:r>
              <a:rPr lang="es-ES" sz="2400" dirty="0">
                <a:solidFill>
                  <a:srgbClr val="1E1E1E"/>
                </a:solidFill>
                <a:effectLst/>
                <a:latin typeface="Tw Cen MT" panose="020B0602020104020603" pitchFamily="34" charset="77"/>
                <a:ea typeface="Times New Roman" panose="02020603050405020304" pitchFamily="18" charset="0"/>
              </a:rPr>
              <a:t>en </a:t>
            </a:r>
            <a:r>
              <a:rPr lang="es-ES" sz="2400" dirty="0">
                <a:solidFill>
                  <a:srgbClr val="333333"/>
                </a:solidFill>
                <a:effectLst/>
                <a:latin typeface="Tw Cen MT" panose="020B0602020104020603" pitchFamily="34" charset="77"/>
                <a:ea typeface="Times New Roman" panose="02020603050405020304" pitchFamily="18" charset="0"/>
              </a:rPr>
              <a:t>el seno </a:t>
            </a:r>
            <a:r>
              <a:rPr lang="es-ES" sz="2400" dirty="0">
                <a:solidFill>
                  <a:srgbClr val="1E1E1E"/>
                </a:solidFill>
                <a:effectLst/>
                <a:latin typeface="Tw Cen MT" panose="020B0602020104020603" pitchFamily="34" charset="77"/>
                <a:ea typeface="Times New Roman" panose="02020603050405020304" pitchFamily="18" charset="0"/>
              </a:rPr>
              <a:t>de la sociedad hispana plant</a:t>
            </a:r>
            <a:r>
              <a:rPr lang="es-ES" dirty="0">
                <a:solidFill>
                  <a:srgbClr val="1E1E1E"/>
                </a:solidFill>
                <a:latin typeface="Tw Cen MT" panose="020B0602020104020603" pitchFamily="34" charset="77"/>
                <a:ea typeface="Times New Roman" panose="02020603050405020304" pitchFamily="18" charset="0"/>
              </a:rPr>
              <a:t>eó</a:t>
            </a:r>
            <a:r>
              <a:rPr lang="es-ES" sz="2400" dirty="0">
                <a:solidFill>
                  <a:srgbClr val="1E1E1E"/>
                </a:solidFill>
                <a:effectLst/>
                <a:latin typeface="Tw Cen MT" panose="020B0602020104020603" pitchFamily="34" charset="77"/>
                <a:ea typeface="Times New Roman" panose="02020603050405020304" pitchFamily="18" charset="0"/>
              </a:rPr>
              <a:t> desde </a:t>
            </a:r>
            <a:r>
              <a:rPr lang="es-ES" sz="2400" dirty="0">
                <a:solidFill>
                  <a:srgbClr val="333333"/>
                </a:solidFill>
                <a:effectLst/>
                <a:latin typeface="Tw Cen MT" panose="020B0602020104020603" pitchFamily="34" charset="77"/>
                <a:ea typeface="Times New Roman" panose="02020603050405020304" pitchFamily="18" charset="0"/>
              </a:rPr>
              <a:t>siglos </a:t>
            </a:r>
            <a:r>
              <a:rPr lang="es-ES" sz="2400" dirty="0">
                <a:solidFill>
                  <a:srgbClr val="1E1E1E"/>
                </a:solidFill>
                <a:effectLst/>
                <a:latin typeface="Tw Cen MT" panose="020B0602020104020603" pitchFamily="34" charset="77"/>
                <a:ea typeface="Times New Roman" panose="02020603050405020304" pitchFamily="18" charset="0"/>
              </a:rPr>
              <a:t>atrás los problemas </a:t>
            </a:r>
          </a:p>
          <a:p>
            <a:r>
              <a:rPr lang="es-ES" sz="2400" dirty="0">
                <a:solidFill>
                  <a:srgbClr val="1E1E1E"/>
                </a:solidFill>
                <a:effectLst/>
                <a:latin typeface="Tw Cen MT" panose="020B0602020104020603" pitchFamily="34" charset="77"/>
                <a:ea typeface="Times New Roman" panose="02020603050405020304" pitchFamily="18" charset="0"/>
              </a:rPr>
              <a:t>típicos de recelo que </a:t>
            </a:r>
            <a:r>
              <a:rPr lang="es-ES" dirty="0">
                <a:solidFill>
                  <a:srgbClr val="333333"/>
                </a:solidFill>
                <a:latin typeface="Tw Cen MT" panose="020B0602020104020603" pitchFamily="34" charset="77"/>
                <a:ea typeface="Times New Roman" panose="02020603050405020304" pitchFamily="18" charset="0"/>
              </a:rPr>
              <a:t>toda</a:t>
            </a:r>
            <a:r>
              <a:rPr lang="es-ES" sz="2400" dirty="0">
                <a:solidFill>
                  <a:srgbClr val="333333"/>
                </a:solidFill>
                <a:effectLst/>
                <a:latin typeface="Tw Cen MT" panose="020B0602020104020603" pitchFamily="34" charset="77"/>
                <a:ea typeface="Times New Roman" panose="02020603050405020304" pitchFamily="18" charset="0"/>
              </a:rPr>
              <a:t> </a:t>
            </a:r>
            <a:r>
              <a:rPr lang="es-ES" sz="2400" dirty="0">
                <a:solidFill>
                  <a:srgbClr val="1E1E1E"/>
                </a:solidFill>
                <a:effectLst/>
                <a:latin typeface="Tw Cen MT" panose="020B0602020104020603" pitchFamily="34" charset="77"/>
                <a:ea typeface="Times New Roman" panose="02020603050405020304" pitchFamily="18" charset="0"/>
              </a:rPr>
              <a:t>minoría compacta suscita. </a:t>
            </a:r>
            <a:endParaRPr lang="es-ES" sz="1400" dirty="0">
              <a:effectLst/>
              <a:latin typeface="Times New Roman" panose="02020603050405020304" pitchFamily="18" charset="0"/>
              <a:ea typeface="Times New Roman" panose="02020603050405020304" pitchFamily="18" charset="0"/>
            </a:endParaRPr>
          </a:p>
          <a:p>
            <a:r>
              <a:rPr lang="es-ES" sz="2400" dirty="0">
                <a:solidFill>
                  <a:srgbClr val="1E1E1E"/>
                </a:solidFill>
                <a:effectLst/>
                <a:latin typeface="Tw Cen MT" panose="020B0602020104020603" pitchFamily="34" charset="77"/>
                <a:ea typeface="Times New Roman" panose="02020603050405020304" pitchFamily="18" charset="0"/>
              </a:rPr>
              <a:t>La presión social que limitaba </a:t>
            </a:r>
            <a:r>
              <a:rPr lang="es-ES" sz="2400" dirty="0">
                <a:solidFill>
                  <a:srgbClr val="333333"/>
                </a:solidFill>
                <a:effectLst/>
                <a:latin typeface="Tw Cen MT" panose="020B0602020104020603" pitchFamily="34" charset="77"/>
                <a:ea typeface="Times New Roman" panose="02020603050405020304" pitchFamily="18" charset="0"/>
              </a:rPr>
              <a:t>el acceso </a:t>
            </a:r>
            <a:r>
              <a:rPr lang="es-ES" sz="2400" dirty="0">
                <a:solidFill>
                  <a:srgbClr val="1E1E1E"/>
                </a:solidFill>
                <a:effectLst/>
                <a:latin typeface="Tw Cen MT" panose="020B0602020104020603" pitchFamily="34" charset="77"/>
                <a:ea typeface="Times New Roman" panose="02020603050405020304" pitchFamily="18" charset="0"/>
              </a:rPr>
              <a:t>de judíos a determinados empleos, multiplicó </a:t>
            </a:r>
            <a:r>
              <a:rPr lang="es-ES" sz="2400" dirty="0">
                <a:solidFill>
                  <a:srgbClr val="333333"/>
                </a:solidFill>
                <a:effectLst/>
                <a:latin typeface="Tw Cen MT" panose="020B0602020104020603" pitchFamily="34" charset="77"/>
                <a:ea typeface="Times New Roman" panose="02020603050405020304" pitchFamily="18" charset="0"/>
              </a:rPr>
              <a:t>el </a:t>
            </a:r>
            <a:r>
              <a:rPr lang="es-ES" dirty="0">
                <a:solidFill>
                  <a:srgbClr val="333333"/>
                </a:solidFill>
                <a:latin typeface="Tw Cen MT" panose="020B0602020104020603" pitchFamily="34" charset="77"/>
                <a:ea typeface="Times New Roman" panose="02020603050405020304" pitchFamily="18" charset="0"/>
              </a:rPr>
              <a:t>nú</a:t>
            </a:r>
            <a:r>
              <a:rPr lang="es-ES" sz="2400" dirty="0">
                <a:solidFill>
                  <a:srgbClr val="333333"/>
                </a:solidFill>
                <a:effectLst/>
                <a:latin typeface="Tw Cen MT" panose="020B0602020104020603" pitchFamily="34" charset="77"/>
                <a:ea typeface="Times New Roman" panose="02020603050405020304" pitchFamily="18" charset="0"/>
              </a:rPr>
              <a:t>mero </a:t>
            </a:r>
            <a:r>
              <a:rPr lang="es-ES" sz="2400" dirty="0">
                <a:solidFill>
                  <a:srgbClr val="1E1E1E"/>
                </a:solidFill>
                <a:effectLst/>
                <a:latin typeface="Tw Cen MT" panose="020B0602020104020603" pitchFamily="34" charset="77"/>
                <a:ea typeface="Times New Roman" panose="02020603050405020304" pitchFamily="18" charset="0"/>
              </a:rPr>
              <a:t>de </a:t>
            </a:r>
            <a:r>
              <a:rPr lang="es-ES" sz="2400" dirty="0">
                <a:solidFill>
                  <a:srgbClr val="333333"/>
                </a:solidFill>
                <a:effectLst/>
                <a:latin typeface="Tw Cen MT" panose="020B0602020104020603" pitchFamily="34" charset="77"/>
                <a:ea typeface="Times New Roman" panose="02020603050405020304" pitchFamily="18" charset="0"/>
              </a:rPr>
              <a:t>«conversiones» </a:t>
            </a:r>
            <a:r>
              <a:rPr lang="es-ES" sz="2400" dirty="0">
                <a:solidFill>
                  <a:srgbClr val="1E1E1E"/>
                </a:solidFill>
                <a:effectLst/>
                <a:latin typeface="Tw Cen MT" panose="020B0602020104020603" pitchFamily="34" charset="77"/>
                <a:ea typeface="Times New Roman" panose="02020603050405020304" pitchFamily="18" charset="0"/>
              </a:rPr>
              <a:t>a la fe cristiana; </a:t>
            </a:r>
            <a:r>
              <a:rPr lang="es-ES" sz="2400" dirty="0">
                <a:solidFill>
                  <a:srgbClr val="333333"/>
                </a:solidFill>
                <a:effectLst/>
                <a:latin typeface="Tw Cen MT" panose="020B0602020104020603" pitchFamily="34" charset="77"/>
                <a:ea typeface="Times New Roman" panose="02020603050405020304" pitchFamily="18" charset="0"/>
              </a:rPr>
              <a:t>en muchos casos </a:t>
            </a:r>
            <a:r>
              <a:rPr lang="es-ES" sz="2400" dirty="0">
                <a:solidFill>
                  <a:srgbClr val="494949"/>
                </a:solidFill>
                <a:effectLst/>
                <a:latin typeface="Tw Cen MT" panose="020B0602020104020603" pitchFamily="34" charset="77"/>
                <a:ea typeface="Times New Roman" panose="02020603050405020304" pitchFamily="18" charset="0"/>
              </a:rPr>
              <a:t>ev</a:t>
            </a:r>
            <a:r>
              <a:rPr lang="es-ES" sz="2400" dirty="0">
                <a:solidFill>
                  <a:srgbClr val="1E1E1E"/>
                </a:solidFill>
                <a:effectLst/>
                <a:latin typeface="Tw Cen MT" panose="020B0602020104020603" pitchFamily="34" charset="77"/>
                <a:ea typeface="Times New Roman" panose="02020603050405020304" pitchFamily="18" charset="0"/>
              </a:rPr>
              <a:t>id</a:t>
            </a:r>
            <a:r>
              <a:rPr lang="es-ES" sz="2400" dirty="0">
                <a:solidFill>
                  <a:srgbClr val="494949"/>
                </a:solidFill>
                <a:effectLst/>
                <a:latin typeface="Tw Cen MT" panose="020B0602020104020603" pitchFamily="34" charset="77"/>
                <a:ea typeface="Times New Roman" panose="02020603050405020304" pitchFamily="18" charset="0"/>
              </a:rPr>
              <a:t>entemen</a:t>
            </a:r>
            <a:r>
              <a:rPr lang="es-ES" sz="2400" dirty="0">
                <a:solidFill>
                  <a:srgbClr val="1E1E1E"/>
                </a:solidFill>
                <a:effectLst/>
                <a:latin typeface="Tw Cen MT" panose="020B0602020104020603" pitchFamily="34" charset="77"/>
                <a:ea typeface="Times New Roman" panose="02020603050405020304" pitchFamily="18" charset="0"/>
              </a:rPr>
              <a:t>te </a:t>
            </a:r>
            <a:r>
              <a:rPr lang="es-ES" sz="2400" dirty="0">
                <a:solidFill>
                  <a:srgbClr val="333333"/>
                </a:solidFill>
                <a:effectLst/>
                <a:latin typeface="Tw Cen MT" panose="020B0602020104020603" pitchFamily="34" charset="77"/>
                <a:ea typeface="Times New Roman" panose="02020603050405020304" pitchFamily="18" charset="0"/>
              </a:rPr>
              <a:t>falsas, en otros casos, </a:t>
            </a:r>
            <a:r>
              <a:rPr lang="es-ES" sz="2400" dirty="0">
                <a:solidFill>
                  <a:srgbClr val="1E1E1E"/>
                </a:solidFill>
                <a:effectLst/>
                <a:latin typeface="Tw Cen MT" panose="020B0602020104020603" pitchFamily="34" charset="77"/>
                <a:ea typeface="Times New Roman" panose="02020603050405020304" pitchFamily="18" charset="0"/>
              </a:rPr>
              <a:t>sinceras. </a:t>
            </a:r>
            <a:endParaRPr lang="es-ES" sz="1400" dirty="0">
              <a:effectLst/>
              <a:latin typeface="Times New Roman" panose="02020603050405020304" pitchFamily="18" charset="0"/>
              <a:ea typeface="Times New Roman" panose="02020603050405020304" pitchFamily="18" charset="0"/>
            </a:endParaRPr>
          </a:p>
          <a:p>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Surgi</a:t>
            </a:r>
            <a:r>
              <a:rPr lang="es-ES" dirty="0">
                <a:solidFill>
                  <a:srgbClr val="333333"/>
                </a:solidFill>
                <a:latin typeface="Tw Cen MT" panose="020B0602020104020603" pitchFamily="34" charset="77"/>
                <a:ea typeface="Calibri" panose="020F0502020204030204" pitchFamily="34" charset="0"/>
                <a:cs typeface="Times New Roman" panose="02020603050405020304" pitchFamily="18" charset="0"/>
              </a:rPr>
              <a:t>ó</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a </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lo lar</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go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del siglo </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XV una </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sit</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uación curiosa: </a:t>
            </a:r>
          </a:p>
          <a:p>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Los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cris</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tianos impul</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saban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a los judíos a convertirse; </a:t>
            </a:r>
          </a:p>
          <a:p>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pero su conver</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sión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resultaba “</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sospechosa”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 </a:t>
            </a:r>
          </a:p>
          <a:p>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L</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a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su</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s</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picacia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socia</a:t>
            </a:r>
            <a:r>
              <a:rPr lang="es-ES" sz="2400" dirty="0">
                <a:solidFill>
                  <a:srgbClr val="161616"/>
                </a:solidFill>
                <a:effectLst/>
                <a:latin typeface="Tw Cen MT" panose="020B0602020104020603" pitchFamily="34" charset="77"/>
                <a:ea typeface="Calibri" panose="020F0502020204030204" pitchFamily="34" charset="0"/>
                <a:cs typeface="Times New Roman" panose="02020603050405020304" pitchFamily="18" charset="0"/>
              </a:rPr>
              <a:t>l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amar</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g</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ó</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la vida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familias since</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ram</a:t>
            </a:r>
            <a:r>
              <a:rPr lang="es-ES" sz="2400" dirty="0">
                <a:solidFill>
                  <a:srgbClr val="5E5E5E"/>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nte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conv</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rtidas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las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cuales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brotaron más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tarde persona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jes </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de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alta calidad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política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literaria: Fra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Hernando de Tala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vera, </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confesor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la Reina Católica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161616"/>
                </a:solidFill>
                <a:effectLst/>
                <a:latin typeface="Tw Cen MT" panose="020B0602020104020603" pitchFamily="34" charset="77"/>
                <a:ea typeface="Calibri" panose="020F0502020204030204" pitchFamily="34" charset="0"/>
                <a:cs typeface="Times New Roman" panose="02020603050405020304" pitchFamily="18" charset="0"/>
              </a:rPr>
              <a:t>l</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uego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primer arzobispo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de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Gran</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a</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p>
          <a:p>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Luis Vives, S. Juan d</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 </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Á</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vila, S. Juan de Dios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Diego Laínez</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 jesuita,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T</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r</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sa de Jesús </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otros</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 nietos de judíos.</a:t>
            </a:r>
            <a:endParaRPr lang="es-ES" dirty="0"/>
          </a:p>
        </p:txBody>
      </p:sp>
      <p:pic>
        <p:nvPicPr>
          <p:cNvPr id="4" name="Imagen 3">
            <a:extLst>
              <a:ext uri="{FF2B5EF4-FFF2-40B4-BE49-F238E27FC236}">
                <a16:creationId xmlns:a16="http://schemas.microsoft.com/office/drawing/2014/main" id="{6AA0E190-12A7-EDBA-FB99-8ECABDB6F3DF}"/>
              </a:ext>
            </a:extLst>
          </p:cNvPr>
          <p:cNvPicPr>
            <a:picLocks noChangeAspect="1"/>
          </p:cNvPicPr>
          <p:nvPr/>
        </p:nvPicPr>
        <p:blipFill>
          <a:blip r:embed="rId3"/>
          <a:stretch>
            <a:fillRect/>
          </a:stretch>
        </p:blipFill>
        <p:spPr>
          <a:xfrm>
            <a:off x="7150637" y="3988676"/>
            <a:ext cx="1827792" cy="2606887"/>
          </a:xfrm>
          <a:prstGeom prst="rect">
            <a:avLst/>
          </a:prstGeom>
        </p:spPr>
      </p:pic>
      <p:pic>
        <p:nvPicPr>
          <p:cNvPr id="6" name="Imagen 5">
            <a:extLst>
              <a:ext uri="{FF2B5EF4-FFF2-40B4-BE49-F238E27FC236}">
                <a16:creationId xmlns:a16="http://schemas.microsoft.com/office/drawing/2014/main" id="{441AC3B2-CAF5-A372-D35B-087F582CFF75}"/>
              </a:ext>
            </a:extLst>
          </p:cNvPr>
          <p:cNvPicPr>
            <a:picLocks noChangeAspect="1"/>
          </p:cNvPicPr>
          <p:nvPr/>
        </p:nvPicPr>
        <p:blipFill rotWithShape="1">
          <a:blip r:embed="rId4"/>
          <a:srcRect l="27181" r="17850"/>
          <a:stretch/>
        </p:blipFill>
        <p:spPr>
          <a:xfrm>
            <a:off x="7150637" y="524205"/>
            <a:ext cx="1827792" cy="2701596"/>
          </a:xfrm>
          <a:prstGeom prst="rect">
            <a:avLst/>
          </a:prstGeom>
        </p:spPr>
      </p:pic>
    </p:spTree>
    <p:extLst>
      <p:ext uri="{BB962C8B-B14F-4D97-AF65-F5344CB8AC3E}">
        <p14:creationId xmlns:p14="http://schemas.microsoft.com/office/powerpoint/2010/main" val="3329266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E2BA6E-3D27-8D40-0E72-DA41F07260DC}"/>
              </a:ext>
            </a:extLst>
          </p:cNvPr>
          <p:cNvSpPr txBox="1"/>
          <p:nvPr/>
        </p:nvSpPr>
        <p:spPr>
          <a:xfrm>
            <a:off x="393700" y="304800"/>
            <a:ext cx="6769100" cy="6370975"/>
          </a:xfrm>
          <a:prstGeom prst="rect">
            <a:avLst/>
          </a:prstGeom>
          <a:noFill/>
        </p:spPr>
        <p:txBody>
          <a:bodyPr wrap="square">
            <a:spAutoFit/>
          </a:bodyPr>
          <a:lstStyle/>
          <a:p>
            <a:pPr algn="ctr"/>
            <a:r>
              <a:rPr lang="es-ES" sz="2400" dirty="0">
                <a:solidFill>
                  <a:srgbClr val="C00000"/>
                </a:solidFill>
                <a:effectLst/>
                <a:latin typeface="Times" pitchFamily="2" charset="0"/>
                <a:ea typeface="Times New Roman" panose="02020603050405020304" pitchFamily="18" charset="0"/>
                <a:cs typeface="Times New Roman" panose="02020603050405020304" pitchFamily="18" charset="0"/>
              </a:rPr>
              <a:t>FUNDACIÓN DE HOSPITALES: </a:t>
            </a:r>
          </a:p>
          <a:p>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Las motivaciones que mueven a muchos cristianos pueden ser muy variadas: </a:t>
            </a:r>
          </a:p>
          <a:p>
            <a:r>
              <a:rPr lang="es-ES" dirty="0">
                <a:solidFill>
                  <a:srgbClr val="000000"/>
                </a:solidFill>
                <a:latin typeface="Times" pitchFamily="2" charset="0"/>
                <a:ea typeface="Times New Roman" panose="02020603050405020304" pitchFamily="18" charset="0"/>
                <a:cs typeface="Times New Roman" panose="02020603050405020304" pitchFamily="18" charset="0"/>
              </a:rPr>
              <a:t>* E</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l ejercicio de la caridad cristiana (fe con obras). </a:t>
            </a:r>
          </a:p>
          <a:p>
            <a:r>
              <a:rPr lang="es-ES" dirty="0">
                <a:solidFill>
                  <a:srgbClr val="000000"/>
                </a:solidFill>
                <a:latin typeface="Times" pitchFamily="2" charset="0"/>
                <a:ea typeface="Times New Roman" panose="02020603050405020304" pitchFamily="18" charset="0"/>
                <a:cs typeface="Times New Roman" panose="02020603050405020304" pitchFamily="18" charset="0"/>
              </a:rPr>
              <a:t>* L</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a necesidad de aislar pobres y enfermos, </a:t>
            </a:r>
          </a:p>
          <a:p>
            <a:r>
              <a:rPr lang="es-ES" dirty="0">
                <a:solidFill>
                  <a:srgbClr val="000000"/>
                </a:solidFill>
                <a:latin typeface="Times" pitchFamily="2" charset="0"/>
                <a:ea typeface="Times New Roman" panose="02020603050405020304" pitchFamily="18" charset="0"/>
                <a:cs typeface="Times New Roman" panose="02020603050405020304" pitchFamily="18" charset="0"/>
              </a:rPr>
              <a:t>        </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(sobre todo en época de pestes). </a:t>
            </a:r>
          </a:p>
          <a:p>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Y el sincero deseo de asegurar mejores condiciones de vida para los sectores marginados de la sociedad. </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La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mayoría</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son fundaciones de </a:t>
            </a:r>
            <a:r>
              <a:rPr lang="es-ES" dirty="0">
                <a:solidFill>
                  <a:srgbClr val="000000"/>
                </a:solidFill>
                <a:latin typeface="Times" pitchFamily="2" charset="0"/>
                <a:ea typeface="Times New Roman" panose="02020603050405020304" pitchFamily="18" charset="0"/>
                <a:cs typeface="Times New Roman" panose="02020603050405020304" pitchFamily="18" charset="0"/>
              </a:rPr>
              <a:t>nobles,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eclesiásticos</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cofradías</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gremiales, o simples hombres honrados.  Debieron contar con la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supervisión</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diocesana. </a:t>
            </a:r>
          </a:p>
          <a:p>
            <a:pPr algn="ct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Los cabildos municipales de Baeza y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Úbeda</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trataron de ayudar permitiendo que gozaran de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exención</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fiscal o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cediéndoles</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una parte del trigo almacenado en el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Pósito</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en las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épocas</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de escasez para favorecer una adecuada </a:t>
            </a:r>
            <a:r>
              <a:rPr lang="es-ES" sz="2400" dirty="0" err="1">
                <a:solidFill>
                  <a:srgbClr val="000000"/>
                </a:solidFill>
                <a:effectLst/>
                <a:latin typeface="Times" pitchFamily="2" charset="0"/>
                <a:ea typeface="Times New Roman" panose="02020603050405020304" pitchFamily="18" charset="0"/>
                <a:cs typeface="Times New Roman" panose="02020603050405020304" pitchFamily="18" charset="0"/>
              </a:rPr>
              <a:t>manutención</a:t>
            </a: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 de los enfermos y pobres </a:t>
            </a:r>
          </a:p>
          <a:p>
            <a:pPr algn="ctr"/>
            <a:r>
              <a:rPr lang="es-ES" sz="2400" dirty="0">
                <a:solidFill>
                  <a:srgbClr val="000000"/>
                </a:solidFill>
                <a:effectLst/>
                <a:latin typeface="Times" pitchFamily="2" charset="0"/>
                <a:ea typeface="Times New Roman" panose="02020603050405020304" pitchFamily="18" charset="0"/>
                <a:cs typeface="Times New Roman" panose="02020603050405020304" pitchFamily="18" charset="0"/>
              </a:rPr>
              <a:t>y mitigar la violencia de los conflictos sociales. </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40354771-EA3A-07AA-4A82-8A9759F6A32B}"/>
              </a:ext>
            </a:extLst>
          </p:cNvPr>
          <p:cNvPicPr>
            <a:picLocks noChangeAspect="1"/>
          </p:cNvPicPr>
          <p:nvPr/>
        </p:nvPicPr>
        <p:blipFill>
          <a:blip r:embed="rId3"/>
          <a:stretch>
            <a:fillRect/>
          </a:stretch>
        </p:blipFill>
        <p:spPr>
          <a:xfrm>
            <a:off x="7162800" y="1333500"/>
            <a:ext cx="1769452" cy="2400300"/>
          </a:xfrm>
          <a:prstGeom prst="rect">
            <a:avLst/>
          </a:prstGeom>
        </p:spPr>
      </p:pic>
    </p:spTree>
    <p:extLst>
      <p:ext uri="{BB962C8B-B14F-4D97-AF65-F5344CB8AC3E}">
        <p14:creationId xmlns:p14="http://schemas.microsoft.com/office/powerpoint/2010/main" val="4209591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77D578-013A-AE63-7E98-22BD3E69F260}"/>
              </a:ext>
            </a:extLst>
          </p:cNvPr>
          <p:cNvSpPr txBox="1"/>
          <p:nvPr/>
        </p:nvSpPr>
        <p:spPr>
          <a:xfrm>
            <a:off x="280988" y="193675"/>
            <a:ext cx="6907212" cy="6370975"/>
          </a:xfrm>
          <a:prstGeom prst="rect">
            <a:avLst/>
          </a:prstGeom>
          <a:noFill/>
        </p:spPr>
        <p:txBody>
          <a:bodyPr wrap="square">
            <a:spAutoFit/>
          </a:bodyPr>
          <a:lstStyle/>
          <a:p>
            <a:pPr algn="ctr"/>
            <a:r>
              <a:rPr lang="es-ES" sz="2400" dirty="0">
                <a:solidFill>
                  <a:srgbClr val="C00000"/>
                </a:solidFill>
                <a:effectLst/>
                <a:latin typeface="Times" pitchFamily="2" charset="0"/>
                <a:ea typeface="Times New Roman" panose="02020603050405020304" pitchFamily="18" charset="0"/>
              </a:rPr>
              <a:t>HOSPITAL DE SAN GIL</a:t>
            </a:r>
            <a:r>
              <a:rPr lang="es-ES" dirty="0">
                <a:solidFill>
                  <a:srgbClr val="000000"/>
                </a:solidFill>
                <a:latin typeface="Times" pitchFamily="2" charset="0"/>
                <a:ea typeface="Times New Roman" panose="02020603050405020304" pitchFamily="18" charset="0"/>
              </a:rPr>
              <a:t> </a:t>
            </a:r>
          </a:p>
          <a:p>
            <a:r>
              <a:rPr lang="es-ES" dirty="0">
                <a:solidFill>
                  <a:srgbClr val="000000"/>
                </a:solidFill>
                <a:latin typeface="Times" pitchFamily="2" charset="0"/>
                <a:ea typeface="Times New Roman" panose="02020603050405020304" pitchFamily="18" charset="0"/>
              </a:rPr>
              <a:t>1424. Es una de las fundaciones </a:t>
            </a:r>
            <a:r>
              <a:rPr lang="es-ES" sz="2400" dirty="0">
                <a:solidFill>
                  <a:srgbClr val="000000"/>
                </a:solidFill>
                <a:effectLst/>
                <a:latin typeface="Times" pitchFamily="2" charset="0"/>
                <a:ea typeface="Times New Roman" panose="02020603050405020304" pitchFamily="18" charset="0"/>
              </a:rPr>
              <a:t>más antiguas.</a:t>
            </a:r>
          </a:p>
          <a:p>
            <a:r>
              <a:rPr lang="es-ES" dirty="0" err="1">
                <a:solidFill>
                  <a:srgbClr val="000000"/>
                </a:solidFill>
                <a:latin typeface="Times" pitchFamily="2" charset="0"/>
                <a:ea typeface="Times New Roman" panose="02020603050405020304" pitchFamily="18" charset="0"/>
              </a:rPr>
              <a:t>P</a:t>
            </a:r>
            <a:r>
              <a:rPr lang="es-ES" sz="2400" dirty="0" err="1">
                <a:solidFill>
                  <a:srgbClr val="000000"/>
                </a:solidFill>
                <a:effectLst/>
                <a:latin typeface="Times" pitchFamily="2" charset="0"/>
                <a:ea typeface="Times New Roman" panose="02020603050405020304" pitchFamily="18" charset="0"/>
              </a:rPr>
              <a:t>róximo</a:t>
            </a:r>
            <a:r>
              <a:rPr lang="es-ES" sz="2400" dirty="0">
                <a:solidFill>
                  <a:srgbClr val="000000"/>
                </a:solidFill>
                <a:effectLst/>
                <a:latin typeface="Times" pitchFamily="2" charset="0"/>
                <a:ea typeface="Times New Roman" panose="02020603050405020304" pitchFamily="18" charset="0"/>
              </a:rPr>
              <a:t> a la ermita </a:t>
            </a:r>
            <a:r>
              <a:rPr lang="es-ES" dirty="0">
                <a:solidFill>
                  <a:srgbClr val="000000"/>
                </a:solidFill>
                <a:latin typeface="Times" pitchFamily="2" charset="0"/>
                <a:ea typeface="Times New Roman" panose="02020603050405020304" pitchFamily="18" charset="0"/>
              </a:rPr>
              <a:t>de su mismo nombre.</a:t>
            </a:r>
          </a:p>
          <a:p>
            <a:r>
              <a:rPr lang="es-ES" sz="2400" dirty="0">
                <a:solidFill>
                  <a:srgbClr val="000000"/>
                </a:solidFill>
                <a:effectLst/>
                <a:latin typeface="Times" pitchFamily="2" charset="0"/>
                <a:ea typeface="Times New Roman" panose="02020603050405020304" pitchFamily="18" charset="0"/>
              </a:rPr>
              <a:t>D. Pedro </a:t>
            </a:r>
            <a:r>
              <a:rPr lang="es-ES" sz="2400" dirty="0" err="1">
                <a:solidFill>
                  <a:srgbClr val="000000"/>
                </a:solidFill>
                <a:effectLst/>
                <a:latin typeface="Times" pitchFamily="2" charset="0"/>
                <a:ea typeface="Times New Roman" panose="02020603050405020304" pitchFamily="18" charset="0"/>
              </a:rPr>
              <a:t>Ibáñez</a:t>
            </a:r>
            <a:r>
              <a:rPr lang="es-ES" sz="2400" dirty="0">
                <a:solidFill>
                  <a:srgbClr val="000000"/>
                </a:solidFill>
                <a:effectLst/>
                <a:latin typeface="Times" pitchFamily="2" charset="0"/>
                <a:ea typeface="Times New Roman" panose="02020603050405020304" pitchFamily="18" charset="0"/>
              </a:rPr>
              <a:t> en su testamento </a:t>
            </a:r>
            <a:r>
              <a:rPr lang="es-ES" dirty="0">
                <a:solidFill>
                  <a:srgbClr val="000000"/>
                </a:solidFill>
                <a:latin typeface="Times" pitchFamily="2" charset="0"/>
                <a:ea typeface="Times New Roman" panose="02020603050405020304" pitchFamily="18" charset="0"/>
              </a:rPr>
              <a:t>especifica</a:t>
            </a:r>
            <a:r>
              <a:rPr lang="es-ES" sz="2400" dirty="0">
                <a:solidFill>
                  <a:srgbClr val="000000"/>
                </a:solidFill>
                <a:effectLst/>
                <a:latin typeface="Times" pitchFamily="2" charset="0"/>
                <a:ea typeface="Times New Roman" panose="02020603050405020304" pitchFamily="18" charset="0"/>
              </a:rPr>
              <a:t> </a:t>
            </a:r>
          </a:p>
          <a:p>
            <a:r>
              <a:rPr lang="es-ES" sz="2400" dirty="0">
                <a:solidFill>
                  <a:srgbClr val="000000"/>
                </a:solidFill>
                <a:effectLst/>
                <a:latin typeface="Times" pitchFamily="2" charset="0"/>
                <a:ea typeface="Times New Roman" panose="02020603050405020304" pitchFamily="18" charset="0"/>
              </a:rPr>
              <a:t>los bienes que cede para su mantenimiento. </a:t>
            </a:r>
          </a:p>
          <a:p>
            <a:r>
              <a:rPr lang="es-ES" sz="2400" dirty="0">
                <a:solidFill>
                  <a:srgbClr val="000000"/>
                </a:solidFill>
                <a:effectLst/>
                <a:latin typeface="Times" pitchFamily="2" charset="0"/>
                <a:ea typeface="Times New Roman" panose="02020603050405020304" pitchFamily="18" charset="0"/>
              </a:rPr>
              <a:t>Diego </a:t>
            </a:r>
            <a:r>
              <a:rPr lang="es-ES" sz="2400" dirty="0" err="1">
                <a:solidFill>
                  <a:srgbClr val="000000"/>
                </a:solidFill>
                <a:effectLst/>
                <a:latin typeface="Times" pitchFamily="2" charset="0"/>
                <a:ea typeface="Times New Roman" panose="02020603050405020304" pitchFamily="18" charset="0"/>
              </a:rPr>
              <a:t>Hernández</a:t>
            </a:r>
            <a:r>
              <a:rPr lang="es-ES" sz="2400" dirty="0">
                <a:solidFill>
                  <a:srgbClr val="000000"/>
                </a:solidFill>
                <a:effectLst/>
                <a:latin typeface="Times" pitchFamily="2" charset="0"/>
                <a:ea typeface="Times New Roman" panose="02020603050405020304" pitchFamily="18" charset="0"/>
              </a:rPr>
              <a:t> Barba y Catalina Alonso </a:t>
            </a:r>
          </a:p>
          <a:p>
            <a:r>
              <a:rPr lang="es-ES" sz="2400" dirty="0">
                <a:solidFill>
                  <a:srgbClr val="000000"/>
                </a:solidFill>
                <a:effectLst/>
                <a:latin typeface="Times" pitchFamily="2" charset="0"/>
                <a:ea typeface="Times New Roman" panose="02020603050405020304" pitchFamily="18" charset="0"/>
              </a:rPr>
              <a:t>ordenaron su enterramiento en su capilla hacia el año </a:t>
            </a:r>
          </a:p>
          <a:p>
            <a:r>
              <a:rPr lang="es-ES" sz="2400" dirty="0">
                <a:solidFill>
                  <a:srgbClr val="000000"/>
                </a:solidFill>
                <a:effectLst/>
                <a:latin typeface="Times" pitchFamily="2" charset="0"/>
                <a:ea typeface="Times New Roman" panose="02020603050405020304" pitchFamily="18" charset="0"/>
              </a:rPr>
              <a:t>1521 ante el notario Francisco de Cazorla.</a:t>
            </a:r>
          </a:p>
          <a:p>
            <a:r>
              <a:rPr lang="es-ES" sz="2400" dirty="0">
                <a:solidFill>
                  <a:srgbClr val="000000"/>
                </a:solidFill>
                <a:effectLst/>
                <a:latin typeface="Times" pitchFamily="2" charset="0"/>
                <a:ea typeface="Times New Roman" panose="02020603050405020304" pitchFamily="18" charset="0"/>
              </a:rPr>
              <a:t>La </a:t>
            </a:r>
            <a:r>
              <a:rPr lang="es-ES" dirty="0">
                <a:solidFill>
                  <a:srgbClr val="000000"/>
                </a:solidFill>
                <a:latin typeface="Times" pitchFamily="2" charset="0"/>
                <a:ea typeface="Times New Roman" panose="02020603050405020304" pitchFamily="18" charset="0"/>
              </a:rPr>
              <a:t>ermita estaba </a:t>
            </a:r>
            <a:r>
              <a:rPr lang="es-ES" dirty="0">
                <a:solidFill>
                  <a:srgbClr val="000000"/>
                </a:solidFill>
                <a:latin typeface="TimesNewRoman"/>
                <a:ea typeface="Times New Roman" panose="02020603050405020304" pitchFamily="18" charset="0"/>
              </a:rPr>
              <a:t>e</a:t>
            </a:r>
            <a:r>
              <a:rPr lang="es-ES" sz="2400" dirty="0">
                <a:effectLst/>
                <a:latin typeface="TimesNewRoman"/>
              </a:rPr>
              <a:t>nclavada en la </a:t>
            </a:r>
            <a:r>
              <a:rPr lang="es-ES" sz="2400" dirty="0" err="1">
                <a:effectLst/>
                <a:latin typeface="TimesNewRoman"/>
              </a:rPr>
              <a:t>jurisdicción</a:t>
            </a:r>
            <a:r>
              <a:rPr lang="es-ES" sz="2400" dirty="0">
                <a:effectLst/>
                <a:latin typeface="TimesNewRoman"/>
              </a:rPr>
              <a:t> </a:t>
            </a:r>
            <a:r>
              <a:rPr lang="es-ES" sz="2400" dirty="0" err="1">
                <a:effectLst/>
                <a:latin typeface="TimesNewRoman"/>
              </a:rPr>
              <a:t>eclesiástica</a:t>
            </a:r>
            <a:r>
              <a:rPr lang="es-ES" sz="2400" dirty="0">
                <a:effectLst/>
                <a:latin typeface="TimesNewRoman"/>
              </a:rPr>
              <a:t> de San </a:t>
            </a:r>
            <a:r>
              <a:rPr lang="es-ES" sz="2400" dirty="0" err="1">
                <a:effectLst/>
                <a:latin typeface="TimesNewRoman"/>
              </a:rPr>
              <a:t>Nicolás</a:t>
            </a:r>
            <a:r>
              <a:rPr lang="es-ES" sz="2400" dirty="0">
                <a:effectLst/>
                <a:latin typeface="TimesNewRoman"/>
              </a:rPr>
              <a:t>, se levantó en la calle </a:t>
            </a:r>
          </a:p>
          <a:p>
            <a:r>
              <a:rPr lang="es-ES" sz="2400" dirty="0">
                <a:effectLst/>
                <a:latin typeface="TimesNewRoman"/>
              </a:rPr>
              <a:t>del mismo nombre, entre la del Agua y la del Gallo. </a:t>
            </a:r>
            <a:endParaRPr lang="es-ES" dirty="0"/>
          </a:p>
          <a:p>
            <a:r>
              <a:rPr lang="es-ES" dirty="0">
                <a:latin typeface="TimesNewRoman"/>
              </a:rPr>
              <a:t>E</a:t>
            </a:r>
            <a:r>
              <a:rPr lang="es-ES" sz="2400" dirty="0">
                <a:effectLst/>
                <a:latin typeface="TimesNewRoman"/>
              </a:rPr>
              <a:t>l </a:t>
            </a:r>
            <a:r>
              <a:rPr lang="es-ES" sz="2400" dirty="0" err="1">
                <a:effectLst/>
                <a:latin typeface="TimesNewRoman"/>
              </a:rPr>
              <a:t>presbítero</a:t>
            </a:r>
            <a:r>
              <a:rPr lang="es-ES" sz="2400" dirty="0">
                <a:effectLst/>
                <a:latin typeface="TimesNewRoman"/>
              </a:rPr>
              <a:t> don Facundo </a:t>
            </a:r>
            <a:r>
              <a:rPr lang="es-ES" sz="2400" dirty="0" err="1">
                <a:effectLst/>
                <a:latin typeface="TimesNewRoman"/>
              </a:rPr>
              <a:t>López</a:t>
            </a:r>
            <a:r>
              <a:rPr lang="es-ES" sz="2400" dirty="0">
                <a:effectLst/>
                <a:latin typeface="TimesNewRoman"/>
              </a:rPr>
              <a:t> </a:t>
            </a:r>
            <a:r>
              <a:rPr lang="es-ES" sz="2400" dirty="0" err="1">
                <a:effectLst/>
                <a:latin typeface="TimesNewRoman"/>
              </a:rPr>
              <a:t>Mexina</a:t>
            </a:r>
            <a:r>
              <a:rPr lang="es-ES" sz="2400" dirty="0">
                <a:effectLst/>
                <a:latin typeface="TimesNewRoman"/>
              </a:rPr>
              <a:t> </a:t>
            </a:r>
          </a:p>
          <a:p>
            <a:r>
              <a:rPr lang="es-ES" sz="2400" dirty="0">
                <a:effectLst/>
                <a:latin typeface="TimesNewRoman"/>
              </a:rPr>
              <a:t>ante Juan </a:t>
            </a:r>
            <a:r>
              <a:rPr lang="es-ES" sz="2400" dirty="0" err="1">
                <a:effectLst/>
                <a:latin typeface="TimesNewRoman"/>
              </a:rPr>
              <a:t>Nicolás</a:t>
            </a:r>
            <a:r>
              <a:rPr lang="es-ES" sz="2400" dirty="0">
                <a:effectLst/>
                <a:latin typeface="TimesNewRoman"/>
              </a:rPr>
              <a:t> Murciano y dice: </a:t>
            </a:r>
          </a:p>
          <a:p>
            <a:r>
              <a:rPr lang="es-ES" sz="2400" dirty="0">
                <a:effectLst/>
                <a:latin typeface="TimesNewRoman"/>
              </a:rPr>
              <a:t>" Declaro que soy administrador de dicha ermita </a:t>
            </a:r>
          </a:p>
          <a:p>
            <a:r>
              <a:rPr lang="es-ES" sz="2400" dirty="0">
                <a:effectLst/>
                <a:latin typeface="TimesNewRoman"/>
              </a:rPr>
              <a:t>de </a:t>
            </a:r>
            <a:r>
              <a:rPr lang="es-ES" sz="2400" dirty="0" err="1">
                <a:effectLst/>
                <a:latin typeface="TimesNewRoman"/>
              </a:rPr>
              <a:t>Señor</a:t>
            </a:r>
            <a:r>
              <a:rPr lang="es-ES" sz="2400" dirty="0">
                <a:effectLst/>
                <a:latin typeface="TimesNewRoman"/>
              </a:rPr>
              <a:t> San Gil desde muchos </a:t>
            </a:r>
            <a:r>
              <a:rPr lang="es-ES" sz="2400" dirty="0" err="1">
                <a:effectLst/>
                <a:latin typeface="TimesNewRoman"/>
              </a:rPr>
              <a:t>años</a:t>
            </a:r>
            <a:r>
              <a:rPr lang="es-ES" sz="2400" dirty="0">
                <a:effectLst/>
                <a:latin typeface="TimesNewRoman"/>
              </a:rPr>
              <a:t>. </a:t>
            </a:r>
            <a:br>
              <a:rPr lang="es-ES" sz="2400" dirty="0">
                <a:effectLst/>
                <a:latin typeface="TimesNewRoman"/>
              </a:rPr>
            </a:br>
            <a:r>
              <a:rPr lang="es-ES" sz="2400" dirty="0">
                <a:effectLst/>
                <a:latin typeface="TimesNewRoman"/>
              </a:rPr>
              <a:t>En 1788 aún </a:t>
            </a:r>
            <a:r>
              <a:rPr lang="es-ES" sz="2400" dirty="0" err="1">
                <a:effectLst/>
                <a:latin typeface="TimesNewRoman"/>
              </a:rPr>
              <a:t>permanecía</a:t>
            </a:r>
            <a:r>
              <a:rPr lang="es-ES" sz="2400" dirty="0">
                <a:effectLst/>
                <a:latin typeface="TimesNewRoman"/>
              </a:rPr>
              <a:t> abierta al culto.</a:t>
            </a:r>
            <a:endParaRPr lang="es-ES" sz="2400" dirty="0">
              <a:solidFill>
                <a:srgbClr val="000000"/>
              </a:solidFill>
              <a:effectLst/>
              <a:latin typeface="Times" pitchFamily="2" charset="0"/>
              <a:ea typeface="Times New Roman" panose="02020603050405020304" pitchFamily="18" charset="0"/>
            </a:endParaRPr>
          </a:p>
          <a:p>
            <a:endParaRPr lang="es-ES" sz="2400" dirty="0">
              <a:solidFill>
                <a:srgbClr val="000000"/>
              </a:solidFill>
              <a:effectLst/>
              <a:highlight>
                <a:srgbClr val="00FF00"/>
              </a:highlight>
              <a:latin typeface="Times" pitchFamily="2" charset="0"/>
              <a:ea typeface="Times New Roman" panose="02020603050405020304" pitchFamily="18" charset="0"/>
            </a:endParaRPr>
          </a:p>
        </p:txBody>
      </p:sp>
      <p:sp>
        <p:nvSpPr>
          <p:cNvPr id="5" name="CuadroTexto 4">
            <a:extLst>
              <a:ext uri="{FF2B5EF4-FFF2-40B4-BE49-F238E27FC236}">
                <a16:creationId xmlns:a16="http://schemas.microsoft.com/office/drawing/2014/main" id="{DA31EBEA-88ED-AA85-B5B0-92092561C5AE}"/>
              </a:ext>
            </a:extLst>
          </p:cNvPr>
          <p:cNvSpPr txBox="1"/>
          <p:nvPr/>
        </p:nvSpPr>
        <p:spPr>
          <a:xfrm>
            <a:off x="7302500" y="4470400"/>
            <a:ext cx="1689100" cy="1200329"/>
          </a:xfrm>
          <a:prstGeom prst="rect">
            <a:avLst/>
          </a:prstGeom>
          <a:noFill/>
        </p:spPr>
        <p:txBody>
          <a:bodyPr wrap="square">
            <a:spAutoFit/>
          </a:bodyPr>
          <a:lstStyle/>
          <a:p>
            <a:pPr algn="ctr"/>
            <a:r>
              <a:rPr lang="es-ES" sz="2400" dirty="0">
                <a:solidFill>
                  <a:srgbClr val="C00000"/>
                </a:solidFill>
                <a:effectLst/>
                <a:latin typeface="Times" pitchFamily="2" charset="0"/>
                <a:ea typeface="Times New Roman" panose="02020603050405020304" pitchFamily="18" charset="0"/>
              </a:rPr>
              <a:t>HOSPITAL DE </a:t>
            </a:r>
          </a:p>
          <a:p>
            <a:pPr algn="ctr"/>
            <a:r>
              <a:rPr lang="es-ES" sz="2400" dirty="0">
                <a:solidFill>
                  <a:srgbClr val="C00000"/>
                </a:solidFill>
                <a:effectLst/>
                <a:latin typeface="Times" pitchFamily="2" charset="0"/>
                <a:ea typeface="Times New Roman" panose="02020603050405020304" pitchFamily="18" charset="0"/>
              </a:rPr>
              <a:t>SAN GIL</a:t>
            </a:r>
            <a:endParaRPr lang="es-ES" dirty="0"/>
          </a:p>
        </p:txBody>
      </p:sp>
      <p:pic>
        <p:nvPicPr>
          <p:cNvPr id="4" name="Imagen 3">
            <a:extLst>
              <a:ext uri="{FF2B5EF4-FFF2-40B4-BE49-F238E27FC236}">
                <a16:creationId xmlns:a16="http://schemas.microsoft.com/office/drawing/2014/main" id="{881222C6-1868-CAA9-0B16-2A7D5C164850}"/>
              </a:ext>
            </a:extLst>
          </p:cNvPr>
          <p:cNvPicPr>
            <a:picLocks noChangeAspect="1"/>
          </p:cNvPicPr>
          <p:nvPr/>
        </p:nvPicPr>
        <p:blipFill>
          <a:blip r:embed="rId3"/>
          <a:stretch>
            <a:fillRect/>
          </a:stretch>
        </p:blipFill>
        <p:spPr>
          <a:xfrm>
            <a:off x="7150885" y="293350"/>
            <a:ext cx="1840715" cy="2457450"/>
          </a:xfrm>
          <a:prstGeom prst="rect">
            <a:avLst/>
          </a:prstGeom>
        </p:spPr>
      </p:pic>
    </p:spTree>
    <p:extLst>
      <p:ext uri="{BB962C8B-B14F-4D97-AF65-F5344CB8AC3E}">
        <p14:creationId xmlns:p14="http://schemas.microsoft.com/office/powerpoint/2010/main" val="3134825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09F3A6-7680-353B-D031-2456BDA24EFB}"/>
              </a:ext>
            </a:extLst>
          </p:cNvPr>
          <p:cNvSpPr txBox="1"/>
          <p:nvPr/>
        </p:nvSpPr>
        <p:spPr>
          <a:xfrm>
            <a:off x="101600" y="177800"/>
            <a:ext cx="6731000" cy="6740307"/>
          </a:xfrm>
          <a:prstGeom prst="rect">
            <a:avLst/>
          </a:prstGeom>
          <a:noFill/>
        </p:spPr>
        <p:txBody>
          <a:bodyPr wrap="square">
            <a:spAutoFit/>
          </a:bodyPr>
          <a:lstStyle/>
          <a:p>
            <a:pPr marL="323850" algn="ct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HOSPITAL DE SAN ANTÓN</a:t>
            </a:r>
            <a:endPar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23850"/>
            <a:r>
              <a:rPr lang="es-ES"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Hospital de San Antón Abad, sus posibles restos, calle Afán de Rivera, en la collación de San Lorenzo, fue uno de los hospitales más antiguos creado tras la conquista.</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23850"/>
            <a:r>
              <a:rPr lang="es-ES"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Allí se curaba del ergotismo, un tipo de herpes, popularmente "fuego del diablo",  bastante frecuente en la Edad Media.</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23850"/>
            <a:r>
              <a:rPr lang="es-ES"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Por privilegio de los reyes castellanos sus empleados estaban exentos de impuestos, milicias y otras cargas.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23850"/>
            <a:r>
              <a:rPr lang="es-ES"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A pesar del gran prestigio que pudo gozar en la ciudad, a principios del siglo XVII no existían restos del hospital, a excepción de una cofradía en la iglesia de San Lorenzo. </a:t>
            </a:r>
          </a:p>
          <a:p>
            <a:pPr marL="323850"/>
            <a:r>
              <a:rPr lang="es-ES"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Al menos, los restos de esta portada, donde aparece la cruz tau, forma de T, nos hacen recordar su existencia en nuestra ciudad.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D6F5ECED-10F7-64D0-F2BC-7EDED808BB98}"/>
              </a:ext>
            </a:extLst>
          </p:cNvPr>
          <p:cNvSpPr txBox="1"/>
          <p:nvPr/>
        </p:nvSpPr>
        <p:spPr>
          <a:xfrm>
            <a:off x="6832600" y="4292600"/>
            <a:ext cx="2120900" cy="1200329"/>
          </a:xfrm>
          <a:prstGeom prst="rect">
            <a:avLst/>
          </a:prstGeom>
          <a:noFill/>
        </p:spPr>
        <p:txBody>
          <a:bodyPr wrap="square" rtlCol="0">
            <a:spAutoFit/>
          </a:bodyPr>
          <a:lstStyle/>
          <a:p>
            <a:pPr marL="323850" algn="ct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HOSPITAL DE SAN ANTÓN</a:t>
            </a:r>
            <a:endPar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7D2CD2A3-6137-805F-BABC-2A200E1D5FEF}"/>
              </a:ext>
            </a:extLst>
          </p:cNvPr>
          <p:cNvPicPr>
            <a:picLocks noChangeAspect="1"/>
          </p:cNvPicPr>
          <p:nvPr/>
        </p:nvPicPr>
        <p:blipFill>
          <a:blip r:embed="rId3"/>
          <a:stretch>
            <a:fillRect/>
          </a:stretch>
        </p:blipFill>
        <p:spPr>
          <a:xfrm>
            <a:off x="6877050" y="603250"/>
            <a:ext cx="2032000" cy="2705100"/>
          </a:xfrm>
          <a:prstGeom prst="rect">
            <a:avLst/>
          </a:prstGeom>
        </p:spPr>
      </p:pic>
    </p:spTree>
    <p:extLst>
      <p:ext uri="{BB962C8B-B14F-4D97-AF65-F5344CB8AC3E}">
        <p14:creationId xmlns:p14="http://schemas.microsoft.com/office/powerpoint/2010/main" val="87964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408717-54D1-8F5E-FB6D-9CFBA78F1566}"/>
              </a:ext>
            </a:extLst>
          </p:cNvPr>
          <p:cNvSpPr txBox="1"/>
          <p:nvPr/>
        </p:nvSpPr>
        <p:spPr>
          <a:xfrm>
            <a:off x="247973" y="115954"/>
            <a:ext cx="6343327" cy="7109639"/>
          </a:xfrm>
          <a:prstGeom prst="rect">
            <a:avLst/>
          </a:prstGeom>
          <a:noFill/>
        </p:spPr>
        <p:txBody>
          <a:bodyPr wrap="square" rtlCol="0">
            <a:spAutoFit/>
          </a:bodyPr>
          <a:lstStyle/>
          <a:p>
            <a:pPr algn="ctr"/>
            <a:r>
              <a:rPr lang="es-ES" dirty="0">
                <a:solidFill>
                  <a:srgbClr val="C00000"/>
                </a:solidFill>
              </a:rPr>
              <a:t>HOSPITAL DE SAN JORGE</a:t>
            </a:r>
          </a:p>
          <a:p>
            <a:r>
              <a:rPr lang="es-ES"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1347. Es fundado el  Hospital  al final del Rastro haciendo esquina con la calle S. Jorge.</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ffectLst/>
                <a:latin typeface="Calibri" panose="020F0502020204030204" pitchFamily="34" charset="0"/>
                <a:ea typeface="Calibri" panose="020F0502020204030204" pitchFamily="34" charset="0"/>
                <a:cs typeface="Times New Roman" panose="02020603050405020304" pitchFamily="18" charset="0"/>
              </a:rPr>
              <a:t>1552.  Por iniciativa  y con la generosa dotación de  </a:t>
            </a:r>
            <a:r>
              <a:rPr lang="es-ES"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Pedro Armíldez Chirino, compañero de Hernán Cortés, el gran arquitecto Andrés de </a:t>
            </a:r>
            <a:r>
              <a:rPr lang="es-ES" dirty="0" err="1">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Vandelvira</a:t>
            </a:r>
            <a:r>
              <a:rPr lang="es-ES"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 proyecta y supervisa una magnifica portada para una capilla del  antiguo Hospital,  dedicada al Santísimo Sacramento. Tal y como se puede apreciar por los últimos descubrimientos es singular la representación dedicada a la Eucaristía sobre el arco de entrada.</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1591. Este hospital pasó a llamarse  “Casa de niños expósitos del Espíritu Santo y pobres de Jesucristo”. Tenía afiliada una cofradía con idéntica advocación.</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10" name="CuadroTexto 9">
            <a:extLst>
              <a:ext uri="{FF2B5EF4-FFF2-40B4-BE49-F238E27FC236}">
                <a16:creationId xmlns:a16="http://schemas.microsoft.com/office/drawing/2014/main" id="{4478CFB6-9DCD-0630-6546-44A778A3F055}"/>
              </a:ext>
            </a:extLst>
          </p:cNvPr>
          <p:cNvSpPr txBox="1"/>
          <p:nvPr/>
        </p:nvSpPr>
        <p:spPr>
          <a:xfrm>
            <a:off x="7371696" y="3013502"/>
            <a:ext cx="1683404" cy="461665"/>
          </a:xfrm>
          <a:prstGeom prst="rect">
            <a:avLst/>
          </a:prstGeom>
          <a:noFill/>
        </p:spPr>
        <p:txBody>
          <a:bodyPr wrap="square">
            <a:spAutoFit/>
          </a:bodyPr>
          <a:lstStyle/>
          <a:p>
            <a:pPr algn="ctr"/>
            <a:endParaRPr lang="es-ES" dirty="0"/>
          </a:p>
        </p:txBody>
      </p:sp>
      <p:pic>
        <p:nvPicPr>
          <p:cNvPr id="4" name="Imagen 3">
            <a:extLst>
              <a:ext uri="{FF2B5EF4-FFF2-40B4-BE49-F238E27FC236}">
                <a16:creationId xmlns:a16="http://schemas.microsoft.com/office/drawing/2014/main" id="{6C9A7AF8-2C7C-4CF0-529D-D3E3268FC353}"/>
              </a:ext>
            </a:extLst>
          </p:cNvPr>
          <p:cNvPicPr>
            <a:picLocks noChangeAspect="1"/>
          </p:cNvPicPr>
          <p:nvPr/>
        </p:nvPicPr>
        <p:blipFill>
          <a:blip r:embed="rId3"/>
          <a:stretch>
            <a:fillRect/>
          </a:stretch>
        </p:blipFill>
        <p:spPr>
          <a:xfrm>
            <a:off x="6975414" y="682091"/>
            <a:ext cx="1920613" cy="2562243"/>
          </a:xfrm>
          <a:prstGeom prst="rect">
            <a:avLst/>
          </a:prstGeom>
        </p:spPr>
      </p:pic>
      <p:pic>
        <p:nvPicPr>
          <p:cNvPr id="6" name="Imagen 5">
            <a:extLst>
              <a:ext uri="{FF2B5EF4-FFF2-40B4-BE49-F238E27FC236}">
                <a16:creationId xmlns:a16="http://schemas.microsoft.com/office/drawing/2014/main" id="{C320B6BB-EA3B-84BA-1C04-94BCB571A447}"/>
              </a:ext>
            </a:extLst>
          </p:cNvPr>
          <p:cNvPicPr>
            <a:picLocks noChangeAspect="1"/>
          </p:cNvPicPr>
          <p:nvPr/>
        </p:nvPicPr>
        <p:blipFill>
          <a:blip r:embed="rId4"/>
          <a:stretch>
            <a:fillRect/>
          </a:stretch>
        </p:blipFill>
        <p:spPr>
          <a:xfrm>
            <a:off x="6911417" y="4547937"/>
            <a:ext cx="1984610" cy="1625198"/>
          </a:xfrm>
          <a:prstGeom prst="rect">
            <a:avLst/>
          </a:prstGeom>
        </p:spPr>
      </p:pic>
      <p:sp>
        <p:nvSpPr>
          <p:cNvPr id="2" name="CuadroTexto 1">
            <a:extLst>
              <a:ext uri="{FF2B5EF4-FFF2-40B4-BE49-F238E27FC236}">
                <a16:creationId xmlns:a16="http://schemas.microsoft.com/office/drawing/2014/main" id="{9031969B-FC73-4588-ABF9-C1E076D3D483}"/>
              </a:ext>
            </a:extLst>
          </p:cNvPr>
          <p:cNvSpPr txBox="1"/>
          <p:nvPr/>
        </p:nvSpPr>
        <p:spPr>
          <a:xfrm>
            <a:off x="6975414" y="3613667"/>
            <a:ext cx="2247126" cy="707886"/>
          </a:xfrm>
          <a:prstGeom prst="rect">
            <a:avLst/>
          </a:prstGeom>
          <a:noFill/>
        </p:spPr>
        <p:txBody>
          <a:bodyPr wrap="square" rtlCol="0">
            <a:spAutoFit/>
          </a:bodyPr>
          <a:lstStyle/>
          <a:p>
            <a:pPr algn="ctr"/>
            <a:r>
              <a:rPr lang="es-ES" sz="2000" dirty="0"/>
              <a:t>RECONSTRUCIÓN</a:t>
            </a:r>
          </a:p>
          <a:p>
            <a:pPr algn="ctr"/>
            <a:r>
              <a:rPr lang="es-ES" sz="2000" dirty="0"/>
              <a:t>SIMULADA</a:t>
            </a:r>
          </a:p>
        </p:txBody>
      </p:sp>
    </p:spTree>
    <p:extLst>
      <p:ext uri="{BB962C8B-B14F-4D97-AF65-F5344CB8AC3E}">
        <p14:creationId xmlns:p14="http://schemas.microsoft.com/office/powerpoint/2010/main" val="632413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8E8BCB8-D969-B1A6-2C6F-672962247954}"/>
              </a:ext>
            </a:extLst>
          </p:cNvPr>
          <p:cNvSpPr txBox="1"/>
          <p:nvPr/>
        </p:nvSpPr>
        <p:spPr>
          <a:xfrm>
            <a:off x="3594100" y="774700"/>
            <a:ext cx="184731" cy="461665"/>
          </a:xfrm>
          <a:prstGeom prst="rect">
            <a:avLst/>
          </a:prstGeom>
          <a:noFill/>
        </p:spPr>
        <p:txBody>
          <a:bodyPr wrap="none" rtlCol="0">
            <a:spAutoFit/>
          </a:bodyPr>
          <a:lstStyle/>
          <a:p>
            <a:endParaRPr lang="es-ES" dirty="0"/>
          </a:p>
        </p:txBody>
      </p:sp>
      <p:sp>
        <p:nvSpPr>
          <p:cNvPr id="3" name="CuadroTexto 2">
            <a:extLst>
              <a:ext uri="{FF2B5EF4-FFF2-40B4-BE49-F238E27FC236}">
                <a16:creationId xmlns:a16="http://schemas.microsoft.com/office/drawing/2014/main" id="{008FB744-22A2-C21F-6C70-989EAC8A31C6}"/>
              </a:ext>
            </a:extLst>
          </p:cNvPr>
          <p:cNvSpPr txBox="1"/>
          <p:nvPr/>
        </p:nvSpPr>
        <p:spPr>
          <a:xfrm>
            <a:off x="277793" y="1"/>
            <a:ext cx="6771190" cy="6370975"/>
          </a:xfrm>
          <a:prstGeom prst="rect">
            <a:avLst/>
          </a:prstGeom>
          <a:noFill/>
        </p:spPr>
        <p:txBody>
          <a:bodyPr wrap="square" rtlCol="0">
            <a:spAutoFit/>
          </a:bodyPr>
          <a:lstStyle/>
          <a:p>
            <a:pPr algn="ctr"/>
            <a:r>
              <a:rPr lang="es-ES" b="1" dirty="0">
                <a:solidFill>
                  <a:srgbClr val="C00000"/>
                </a:solidFill>
              </a:rPr>
              <a:t>NIÑOS EXPÓSITOS</a:t>
            </a:r>
          </a:p>
          <a:p>
            <a:r>
              <a:rPr lang="es-ES" dirty="0">
                <a:latin typeface="Times" pitchFamily="2" charset="0"/>
                <a:ea typeface="Times New Roman" panose="02020603050405020304" pitchFamily="18" charset="0"/>
              </a:rPr>
              <a:t>L</a:t>
            </a:r>
            <a:r>
              <a:rPr lang="es-ES" dirty="0">
                <a:effectLst/>
                <a:latin typeface="Times" pitchFamily="2" charset="0"/>
                <a:ea typeface="Times New Roman" panose="02020603050405020304" pitchFamily="18" charset="0"/>
              </a:rPr>
              <a:t>a </a:t>
            </a:r>
            <a:r>
              <a:rPr lang="es-ES" dirty="0" err="1">
                <a:effectLst/>
                <a:latin typeface="Times" pitchFamily="2" charset="0"/>
                <a:ea typeface="Times New Roman" panose="02020603050405020304" pitchFamily="18" charset="0"/>
              </a:rPr>
              <a:t>atención</a:t>
            </a:r>
            <a:r>
              <a:rPr lang="es-ES" dirty="0">
                <a:effectLst/>
                <a:latin typeface="Times" pitchFamily="2" charset="0"/>
                <a:ea typeface="Times New Roman" panose="02020603050405020304" pitchFamily="18" charset="0"/>
              </a:rPr>
              <a:t> a los niños </a:t>
            </a:r>
            <a:r>
              <a:rPr lang="es-ES" dirty="0" err="1">
                <a:effectLst/>
                <a:latin typeface="Times" pitchFamily="2" charset="0"/>
                <a:ea typeface="Times New Roman" panose="02020603050405020304" pitchFamily="18" charset="0"/>
              </a:rPr>
              <a:t>expósitos</a:t>
            </a:r>
            <a:r>
              <a:rPr lang="es-ES" dirty="0">
                <a:effectLst/>
                <a:latin typeface="Times" pitchFamily="2" charset="0"/>
                <a:ea typeface="Times New Roman" panose="02020603050405020304" pitchFamily="18" charset="0"/>
              </a:rPr>
              <a:t> estuvo </a:t>
            </a:r>
          </a:p>
          <a:p>
            <a:r>
              <a:rPr lang="es-ES" dirty="0">
                <a:effectLst/>
                <a:latin typeface="Times" pitchFamily="2" charset="0"/>
                <a:ea typeface="Times New Roman" panose="02020603050405020304" pitchFamily="18" charset="0"/>
              </a:rPr>
              <a:t>vinculada en Baeza y </a:t>
            </a:r>
            <a:r>
              <a:rPr lang="es-ES" dirty="0" err="1">
                <a:effectLst/>
                <a:latin typeface="Times" pitchFamily="2" charset="0"/>
                <a:ea typeface="Times New Roman" panose="02020603050405020304" pitchFamily="18" charset="0"/>
              </a:rPr>
              <a:t>Úbeda</a:t>
            </a:r>
            <a:r>
              <a:rPr lang="es-ES" dirty="0">
                <a:effectLst/>
                <a:latin typeface="Times" pitchFamily="2" charset="0"/>
                <a:ea typeface="Times New Roman" panose="02020603050405020304" pitchFamily="18" charset="0"/>
              </a:rPr>
              <a:t> a la orden del Santo </a:t>
            </a:r>
            <a:r>
              <a:rPr lang="es-ES" dirty="0" err="1">
                <a:effectLst/>
                <a:latin typeface="Times" pitchFamily="2" charset="0"/>
                <a:ea typeface="Times New Roman" panose="02020603050405020304" pitchFamily="18" charset="0"/>
              </a:rPr>
              <a:t>Espíritu</a:t>
            </a:r>
            <a:r>
              <a:rPr lang="es-ES" dirty="0">
                <a:effectLst/>
                <a:latin typeface="Times" pitchFamily="2" charset="0"/>
                <a:ea typeface="Times New Roman" panose="02020603050405020304" pitchFamily="18" charset="0"/>
              </a:rPr>
              <a:t>  que inicia su andadura hacia 1570 recogiendo </a:t>
            </a:r>
            <a:r>
              <a:rPr lang="es-ES" dirty="0" err="1">
                <a:effectLst/>
                <a:latin typeface="Times" pitchFamily="2" charset="0"/>
                <a:ea typeface="Times New Roman" panose="02020603050405020304" pitchFamily="18" charset="0"/>
              </a:rPr>
              <a:t>niños</a:t>
            </a:r>
            <a:r>
              <a:rPr lang="es-ES" dirty="0">
                <a:effectLst/>
                <a:latin typeface="Times" pitchFamily="2" charset="0"/>
                <a:ea typeface="Times New Roman" panose="02020603050405020304" pitchFamily="18" charset="0"/>
              </a:rPr>
              <a:t> abandonados. </a:t>
            </a:r>
          </a:p>
          <a:p>
            <a:r>
              <a:rPr lang="es-ES" dirty="0">
                <a:effectLst/>
                <a:latin typeface="Times" pitchFamily="2" charset="0"/>
                <a:ea typeface="Times New Roman" panose="02020603050405020304" pitchFamily="18" charset="0"/>
              </a:rPr>
              <a:t>Los </a:t>
            </a:r>
            <a:r>
              <a:rPr lang="es-ES" dirty="0" err="1">
                <a:effectLst/>
                <a:latin typeface="Times" pitchFamily="2" charset="0"/>
                <a:ea typeface="Times New Roman" panose="02020603050405020304" pitchFamily="18" charset="0"/>
              </a:rPr>
              <a:t>canónigos</a:t>
            </a:r>
            <a:r>
              <a:rPr lang="es-ES" dirty="0">
                <a:effectLst/>
                <a:latin typeface="Times" pitchFamily="2" charset="0"/>
                <a:ea typeface="Times New Roman" panose="02020603050405020304" pitchFamily="18" charset="0"/>
              </a:rPr>
              <a:t> regulares de San </a:t>
            </a:r>
            <a:r>
              <a:rPr lang="es-ES" dirty="0" err="1">
                <a:effectLst/>
                <a:latin typeface="Times" pitchFamily="2" charset="0"/>
                <a:ea typeface="Times New Roman" panose="02020603050405020304" pitchFamily="18" charset="0"/>
              </a:rPr>
              <a:t>Agustín</a:t>
            </a:r>
            <a:r>
              <a:rPr lang="es-ES" dirty="0">
                <a:effectLst/>
                <a:latin typeface="Times" pitchFamily="2" charset="0"/>
                <a:ea typeface="Times New Roman" panose="02020603050405020304" pitchFamily="18" charset="0"/>
              </a:rPr>
              <a:t> </a:t>
            </a:r>
          </a:p>
          <a:p>
            <a:r>
              <a:rPr lang="es-ES" dirty="0">
                <a:effectLst/>
                <a:latin typeface="Times" pitchFamily="2" charset="0"/>
                <a:ea typeface="Times New Roman" panose="02020603050405020304" pitchFamily="18" charset="0"/>
              </a:rPr>
              <a:t>practicaron la caridad en albergues temporales </a:t>
            </a:r>
          </a:p>
          <a:p>
            <a:r>
              <a:rPr lang="es-ES" dirty="0">
                <a:effectLst/>
                <a:latin typeface="Times" pitchFamily="2" charset="0"/>
                <a:ea typeface="Times New Roman" panose="02020603050405020304" pitchFamily="18" charset="0"/>
              </a:rPr>
              <a:t>pues siempre fue una comunidad masculina, </a:t>
            </a:r>
          </a:p>
          <a:p>
            <a:r>
              <a:rPr lang="es-ES" dirty="0">
                <a:effectLst/>
                <a:latin typeface="Times" pitchFamily="2" charset="0"/>
                <a:ea typeface="Times New Roman" panose="02020603050405020304" pitchFamily="18" charset="0"/>
              </a:rPr>
              <a:t>reducida y pobre en recursos </a:t>
            </a:r>
            <a:r>
              <a:rPr lang="es-ES" dirty="0" err="1">
                <a:effectLst/>
                <a:latin typeface="Times" pitchFamily="2" charset="0"/>
                <a:ea typeface="Times New Roman" panose="02020603050405020304" pitchFamily="18" charset="0"/>
              </a:rPr>
              <a:t>económicos</a:t>
            </a:r>
            <a:r>
              <a:rPr lang="es-ES" dirty="0">
                <a:effectLst/>
                <a:latin typeface="Times" pitchFamily="2" charset="0"/>
                <a:ea typeface="Times New Roman" panose="02020603050405020304" pitchFamily="18" charset="0"/>
              </a:rPr>
              <a:t>. </a:t>
            </a:r>
          </a:p>
          <a:p>
            <a:r>
              <a:rPr lang="es-ES" dirty="0">
                <a:effectLst/>
                <a:latin typeface="Times" pitchFamily="2" charset="0"/>
                <a:ea typeface="Times New Roman" panose="02020603050405020304" pitchFamily="18" charset="0"/>
              </a:rPr>
              <a:t>En 1622, las dificultades internas de la </a:t>
            </a:r>
            <a:r>
              <a:rPr lang="es-ES" dirty="0" err="1">
                <a:effectLst/>
                <a:latin typeface="Times" pitchFamily="2" charset="0"/>
                <a:ea typeface="Times New Roman" panose="02020603050405020304" pitchFamily="18" charset="0"/>
              </a:rPr>
              <a:t>cofradía</a:t>
            </a:r>
            <a:r>
              <a:rPr lang="es-ES" dirty="0">
                <a:effectLst/>
                <a:latin typeface="Times" pitchFamily="2" charset="0"/>
                <a:ea typeface="Times New Roman" panose="02020603050405020304" pitchFamily="18" charset="0"/>
              </a:rPr>
              <a:t> obligaron al obispo de </a:t>
            </a:r>
            <a:r>
              <a:rPr lang="es-ES" dirty="0" err="1">
                <a:effectLst/>
                <a:latin typeface="Times" pitchFamily="2" charset="0"/>
                <a:ea typeface="Times New Roman" panose="02020603050405020304" pitchFamily="18" charset="0"/>
              </a:rPr>
              <a:t>Jaén</a:t>
            </a:r>
            <a:r>
              <a:rPr lang="es-ES" dirty="0">
                <a:effectLst/>
                <a:latin typeface="Times" pitchFamily="2" charset="0"/>
                <a:ea typeface="Times New Roman" panose="02020603050405020304" pitchFamily="18" charset="0"/>
              </a:rPr>
              <a:t> a enviar </a:t>
            </a:r>
            <a:r>
              <a:rPr lang="es-ES" dirty="0">
                <a:latin typeface="Times" pitchFamily="2" charset="0"/>
                <a:ea typeface="Times New Roman" panose="02020603050405020304" pitchFamily="18" charset="0"/>
              </a:rPr>
              <a:t>un </a:t>
            </a:r>
            <a:r>
              <a:rPr lang="es-ES" dirty="0">
                <a:effectLst/>
                <a:latin typeface="Times" pitchFamily="2" charset="0"/>
                <a:ea typeface="Times New Roman" panose="02020603050405020304" pitchFamily="18" charset="0"/>
              </a:rPr>
              <a:t>visitador que inspeccionó incluso la obra </a:t>
            </a:r>
            <a:r>
              <a:rPr lang="es-ES" dirty="0" err="1">
                <a:effectLst/>
                <a:latin typeface="Times" pitchFamily="2" charset="0"/>
                <a:ea typeface="Times New Roman" panose="02020603050405020304" pitchFamily="18" charset="0"/>
              </a:rPr>
              <a:t>pía</a:t>
            </a:r>
            <a:r>
              <a:rPr lang="es-ES" dirty="0">
                <a:effectLst/>
                <a:latin typeface="Times" pitchFamily="2" charset="0"/>
                <a:ea typeface="Times New Roman" panose="02020603050405020304" pitchFamily="18" charset="0"/>
              </a:rPr>
              <a:t> de los </a:t>
            </a:r>
            <a:r>
              <a:rPr lang="es-ES" dirty="0" err="1">
                <a:effectLst/>
                <a:latin typeface="Times" pitchFamily="2" charset="0"/>
                <a:ea typeface="Times New Roman" panose="02020603050405020304" pitchFamily="18" charset="0"/>
              </a:rPr>
              <a:t>niños</a:t>
            </a:r>
            <a:r>
              <a:rPr lang="es-ES" dirty="0">
                <a:effectLst/>
                <a:latin typeface="Times" pitchFamily="2" charset="0"/>
                <a:ea typeface="Times New Roman" panose="02020603050405020304" pitchFamily="18" charset="0"/>
              </a:rPr>
              <a:t> </a:t>
            </a:r>
            <a:r>
              <a:rPr lang="es-ES" dirty="0" err="1">
                <a:effectLst/>
                <a:latin typeface="Times" pitchFamily="2" charset="0"/>
                <a:ea typeface="Times New Roman" panose="02020603050405020304" pitchFamily="18" charset="0"/>
              </a:rPr>
              <a:t>expósitos</a:t>
            </a:r>
            <a:r>
              <a:rPr lang="es-ES" dirty="0">
                <a:effectLst/>
                <a:latin typeface="Times" pitchFamily="2" charset="0"/>
                <a:ea typeface="Times New Roman" panose="02020603050405020304" pitchFamily="18" charset="0"/>
              </a:rPr>
              <a:t> existente en la parroquia de San Isidoro. </a:t>
            </a:r>
          </a:p>
          <a:p>
            <a:r>
              <a:rPr lang="es-ES" dirty="0">
                <a:effectLst/>
                <a:latin typeface="Times" pitchFamily="2" charset="0"/>
                <a:ea typeface="Times New Roman" panose="02020603050405020304" pitchFamily="18" charset="0"/>
              </a:rPr>
              <a:t>Dándose paso a una nueva etapa para la casa cuna que en adelante fue tutelada por la </a:t>
            </a:r>
            <a:r>
              <a:rPr lang="es-ES" dirty="0" err="1">
                <a:effectLst/>
                <a:latin typeface="Times" pitchFamily="2" charset="0"/>
                <a:ea typeface="Times New Roman" panose="02020603050405020304" pitchFamily="18" charset="0"/>
              </a:rPr>
              <a:t>cofradía</a:t>
            </a:r>
            <a:r>
              <a:rPr lang="es-ES" dirty="0">
                <a:effectLst/>
                <a:latin typeface="Times" pitchFamily="2" charset="0"/>
                <a:ea typeface="Times New Roman" panose="02020603050405020304" pitchFamily="18" charset="0"/>
              </a:rPr>
              <a:t> </a:t>
            </a:r>
          </a:p>
          <a:p>
            <a:r>
              <a:rPr lang="es-ES" dirty="0">
                <a:effectLst/>
                <a:latin typeface="Times" pitchFamily="2" charset="0"/>
                <a:ea typeface="Times New Roman" panose="02020603050405020304" pitchFamily="18" charset="0"/>
              </a:rPr>
              <a:t>de San </a:t>
            </a:r>
            <a:r>
              <a:rPr lang="es-ES" dirty="0" err="1">
                <a:effectLst/>
                <a:latin typeface="Times" pitchFamily="2" charset="0"/>
                <a:ea typeface="Times New Roman" panose="02020603050405020304" pitchFamily="18" charset="0"/>
              </a:rPr>
              <a:t>Jose</a:t>
            </a:r>
            <a:r>
              <a:rPr lang="es-ES" dirty="0">
                <a:effectLst/>
                <a:latin typeface="Times" pitchFamily="2" charset="0"/>
                <a:ea typeface="Times New Roman" panose="02020603050405020304" pitchFamily="18" charset="0"/>
              </a:rPr>
              <a:t>́, </a:t>
            </a:r>
            <a:r>
              <a:rPr lang="es-ES" dirty="0" err="1">
                <a:effectLst/>
                <a:latin typeface="Times" pitchFamily="2" charset="0"/>
                <a:ea typeface="Times New Roman" panose="02020603050405020304" pitchFamily="18" charset="0"/>
              </a:rPr>
              <a:t>advocación</a:t>
            </a:r>
            <a:r>
              <a:rPr lang="es-ES" dirty="0">
                <a:effectLst/>
                <a:latin typeface="Times" pitchFamily="2" charset="0"/>
                <a:ea typeface="Times New Roman" panose="02020603050405020304" pitchFamily="18" charset="0"/>
              </a:rPr>
              <a:t> que sustituyó el antiguo nombre de la </a:t>
            </a:r>
            <a:r>
              <a:rPr lang="es-ES" dirty="0" err="1">
                <a:effectLst/>
                <a:latin typeface="Times" pitchFamily="2" charset="0"/>
                <a:ea typeface="Times New Roman" panose="02020603050405020304" pitchFamily="18" charset="0"/>
              </a:rPr>
              <a:t>cofradía</a:t>
            </a:r>
            <a:r>
              <a:rPr lang="es-ES" dirty="0">
                <a:effectLst/>
                <a:latin typeface="Times" pitchFamily="2" charset="0"/>
                <a:ea typeface="Times New Roman" panose="02020603050405020304" pitchFamily="18" charset="0"/>
              </a:rPr>
              <a:t> del Santo </a:t>
            </a:r>
            <a:r>
              <a:rPr lang="es-ES" dirty="0" err="1">
                <a:effectLst/>
                <a:latin typeface="Times" pitchFamily="2" charset="0"/>
                <a:ea typeface="Times New Roman" panose="02020603050405020304" pitchFamily="18" charset="0"/>
              </a:rPr>
              <a:t>Espíritu</a:t>
            </a:r>
            <a:r>
              <a:rPr lang="es-ES" dirty="0">
                <a:effectLst/>
                <a:latin typeface="Times" pitchFamily="2" charset="0"/>
                <a:ea typeface="Times New Roman" panose="02020603050405020304" pitchFamily="18" charset="0"/>
              </a:rPr>
              <a:t>. </a:t>
            </a:r>
            <a:endParaRPr lang="es-ES"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44C08A88-16FB-0998-258B-950469D648E0}"/>
              </a:ext>
            </a:extLst>
          </p:cNvPr>
          <p:cNvPicPr>
            <a:picLocks noChangeAspect="1"/>
          </p:cNvPicPr>
          <p:nvPr/>
        </p:nvPicPr>
        <p:blipFill rotWithShape="1">
          <a:blip r:embed="rId3"/>
          <a:srcRect l="23903"/>
          <a:stretch/>
        </p:blipFill>
        <p:spPr>
          <a:xfrm>
            <a:off x="7095138" y="510210"/>
            <a:ext cx="1683404" cy="2182190"/>
          </a:xfrm>
          <a:prstGeom prst="rect">
            <a:avLst/>
          </a:prstGeom>
        </p:spPr>
      </p:pic>
      <p:sp>
        <p:nvSpPr>
          <p:cNvPr id="6" name="CuadroTexto 5">
            <a:extLst>
              <a:ext uri="{FF2B5EF4-FFF2-40B4-BE49-F238E27FC236}">
                <a16:creationId xmlns:a16="http://schemas.microsoft.com/office/drawing/2014/main" id="{386F9970-FED6-55BE-7E4B-4F3BA3A8117C}"/>
              </a:ext>
            </a:extLst>
          </p:cNvPr>
          <p:cNvSpPr txBox="1"/>
          <p:nvPr/>
        </p:nvSpPr>
        <p:spPr>
          <a:xfrm>
            <a:off x="7333596" y="3429000"/>
            <a:ext cx="1594504" cy="830997"/>
          </a:xfrm>
          <a:prstGeom prst="rect">
            <a:avLst/>
          </a:prstGeom>
          <a:noFill/>
        </p:spPr>
        <p:txBody>
          <a:bodyPr wrap="square">
            <a:spAutoFit/>
          </a:bodyPr>
          <a:lstStyle/>
          <a:p>
            <a:pPr algn="ctr"/>
            <a:r>
              <a:rPr lang="es-ES" dirty="0">
                <a:solidFill>
                  <a:srgbClr val="C00000"/>
                </a:solidFill>
              </a:rPr>
              <a:t>Calle </a:t>
            </a:r>
          </a:p>
          <a:p>
            <a:pPr algn="ctr"/>
            <a:r>
              <a:rPr lang="es-ES" dirty="0">
                <a:solidFill>
                  <a:srgbClr val="C00000"/>
                </a:solidFill>
              </a:rPr>
              <a:t>Rastro</a:t>
            </a:r>
          </a:p>
        </p:txBody>
      </p:sp>
    </p:spTree>
    <p:extLst>
      <p:ext uri="{BB962C8B-B14F-4D97-AF65-F5344CB8AC3E}">
        <p14:creationId xmlns:p14="http://schemas.microsoft.com/office/powerpoint/2010/main" val="2694892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8FB744-22A2-C21F-6C70-989EAC8A31C6}"/>
              </a:ext>
            </a:extLst>
          </p:cNvPr>
          <p:cNvSpPr txBox="1"/>
          <p:nvPr/>
        </p:nvSpPr>
        <p:spPr>
          <a:xfrm>
            <a:off x="0" y="0"/>
            <a:ext cx="6470248" cy="6740307"/>
          </a:xfrm>
          <a:prstGeom prst="rect">
            <a:avLst/>
          </a:prstGeom>
          <a:noFill/>
        </p:spPr>
        <p:txBody>
          <a:bodyPr wrap="square" rtlCol="0">
            <a:spAutoFit/>
          </a:bodyPr>
          <a:lstStyle/>
          <a:p>
            <a:pPr algn="ctr"/>
            <a:r>
              <a:rPr lang="es-ES" b="1" dirty="0">
                <a:solidFill>
                  <a:srgbClr val="C00000"/>
                </a:solidFill>
              </a:rPr>
              <a:t>NIÑOS EXPÓSITOS II</a:t>
            </a:r>
            <a:endPar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Otro episodio triste pero bastante frecuente son</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los niños abandonados por falta de recursos,</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o por miedo al rechazo social.</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Criaturas indefensas, recién nacidas,</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envueltas en harapos y expuestas a la puerta</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de cualquier hogar o convento.</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Para su cuidado se había creado en Úbeda</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la Cofradía de San José,</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bajo la tutela del Convento del Sancti Spíritus,</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instalado en la ciudad </a:t>
            </a:r>
            <a:r>
              <a:rPr lang="es-ES" dirty="0">
                <a:ea typeface="Calibri" panose="020F0502020204030204" pitchFamily="34" charset="0"/>
                <a:cs typeface="Times New Roman" panose="02020603050405020304" pitchFamily="18" charset="0"/>
              </a:rPr>
              <a:t>a finales</a:t>
            </a:r>
            <a:r>
              <a:rPr lang="es-ES" dirty="0">
                <a:effectLst/>
                <a:latin typeface="Calibri" panose="020F0502020204030204" pitchFamily="34" charset="0"/>
                <a:ea typeface="Calibri" panose="020F0502020204030204" pitchFamily="34" charset="0"/>
                <a:cs typeface="Times New Roman" panose="02020603050405020304" pitchFamily="18" charset="0"/>
              </a:rPr>
              <a:t> del XVI.</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Los niños eran puestos, hasta su “destete”</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en las manos de una “ama de leche” a sueldo,</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no siempre honestamente ganado.</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Recluidos en circunstancias penosas</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por la falta de medios, y la dejadez de los responsables, muchos de ellos </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morían sin llegar a la pubertad.</a:t>
            </a:r>
          </a:p>
        </p:txBody>
      </p:sp>
      <p:pic>
        <p:nvPicPr>
          <p:cNvPr id="2" name="Imagen 1">
            <a:extLst>
              <a:ext uri="{FF2B5EF4-FFF2-40B4-BE49-F238E27FC236}">
                <a16:creationId xmlns:a16="http://schemas.microsoft.com/office/drawing/2014/main" id="{4AD8C620-CABC-4699-B29C-7640E46C4300}"/>
              </a:ext>
            </a:extLst>
          </p:cNvPr>
          <p:cNvPicPr>
            <a:picLocks noChangeAspect="1"/>
          </p:cNvPicPr>
          <p:nvPr/>
        </p:nvPicPr>
        <p:blipFill>
          <a:blip r:embed="rId3"/>
          <a:stretch>
            <a:fillRect/>
          </a:stretch>
        </p:blipFill>
        <p:spPr>
          <a:xfrm>
            <a:off x="7113722" y="626533"/>
            <a:ext cx="1814378" cy="2802467"/>
          </a:xfrm>
          <a:prstGeom prst="rect">
            <a:avLst/>
          </a:prstGeom>
        </p:spPr>
      </p:pic>
      <p:sp>
        <p:nvSpPr>
          <p:cNvPr id="4" name="CuadroTexto 3">
            <a:extLst>
              <a:ext uri="{FF2B5EF4-FFF2-40B4-BE49-F238E27FC236}">
                <a16:creationId xmlns:a16="http://schemas.microsoft.com/office/drawing/2014/main" id="{8902FDCE-D0DD-C408-D75E-ECFEBEF25B60}"/>
              </a:ext>
            </a:extLst>
          </p:cNvPr>
          <p:cNvSpPr txBox="1"/>
          <p:nvPr/>
        </p:nvSpPr>
        <p:spPr>
          <a:xfrm>
            <a:off x="7213601" y="4203700"/>
            <a:ext cx="1814378" cy="830997"/>
          </a:xfrm>
          <a:prstGeom prst="rect">
            <a:avLst/>
          </a:prstGeom>
          <a:noFill/>
        </p:spPr>
        <p:txBody>
          <a:bodyPr wrap="square" rtlCol="0">
            <a:spAutoFit/>
          </a:bodyPr>
          <a:lstStyle/>
          <a:p>
            <a:pPr algn="ctr"/>
            <a:r>
              <a:rPr lang="es-ES" dirty="0">
                <a:solidFill>
                  <a:srgbClr val="C00000"/>
                </a:solidFill>
              </a:rPr>
              <a:t>Calle </a:t>
            </a:r>
          </a:p>
          <a:p>
            <a:pPr algn="ctr"/>
            <a:r>
              <a:rPr lang="es-ES" dirty="0">
                <a:solidFill>
                  <a:srgbClr val="C00000"/>
                </a:solidFill>
              </a:rPr>
              <a:t>Rastro</a:t>
            </a:r>
          </a:p>
        </p:txBody>
      </p:sp>
    </p:spTree>
    <p:extLst>
      <p:ext uri="{BB962C8B-B14F-4D97-AF65-F5344CB8AC3E}">
        <p14:creationId xmlns:p14="http://schemas.microsoft.com/office/powerpoint/2010/main" val="4202927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A6FAEE-BF35-15EC-0C87-E7163D5CB907}"/>
              </a:ext>
            </a:extLst>
          </p:cNvPr>
          <p:cNvSpPr txBox="1"/>
          <p:nvPr/>
        </p:nvSpPr>
        <p:spPr>
          <a:xfrm>
            <a:off x="317499" y="203200"/>
            <a:ext cx="6896101" cy="6555641"/>
          </a:xfrm>
          <a:prstGeom prst="rect">
            <a:avLst/>
          </a:prstGeom>
          <a:noFill/>
        </p:spPr>
        <p:txBody>
          <a:bodyPr wrap="square">
            <a:spAutoFit/>
          </a:bodyPr>
          <a:lstStyle/>
          <a:p>
            <a:pPr algn="ctr"/>
            <a:r>
              <a:rPr lang="es-ES" b="1" dirty="0">
                <a:solidFill>
                  <a:srgbClr val="C00000"/>
                </a:solidFill>
                <a:effectLst/>
                <a:latin typeface="Arial" panose="020B0604020202020204" pitchFamily="34" charset="0"/>
                <a:ea typeface="Times New Roman" panose="02020603050405020304" pitchFamily="18" charset="0"/>
              </a:rPr>
              <a:t>SAN JUAN DE DIOS</a:t>
            </a:r>
            <a:endParaRPr lang="es-ES" b="1" dirty="0">
              <a:solidFill>
                <a:srgbClr val="C00000"/>
              </a:solidFill>
              <a:effectLst/>
              <a:latin typeface="Times New Roman" panose="02020603050405020304" pitchFamily="18" charset="0"/>
              <a:ea typeface="Times New Roman" panose="02020603050405020304" pitchFamily="18" charset="0"/>
            </a:endParaRPr>
          </a:p>
          <a:p>
            <a:r>
              <a:rPr lang="es-ES" dirty="0">
                <a:solidFill>
                  <a:srgbClr val="202020"/>
                </a:solidFill>
                <a:effectLst/>
                <a:latin typeface="Tw Cen MT" panose="020B0602020104020603" pitchFamily="34" charset="77"/>
                <a:ea typeface="Times New Roman" panose="02020603050405020304" pitchFamily="18" charset="0"/>
              </a:rPr>
              <a:t>1601.Se funda el convento-hospital hospitalario. Existía con anterioridad en la calle Mesones un hospital de pobres llamado de </a:t>
            </a:r>
            <a:r>
              <a:rPr lang="es-ES" dirty="0" err="1">
                <a:solidFill>
                  <a:srgbClr val="202020"/>
                </a:solidFill>
                <a:effectLst/>
                <a:latin typeface="Tw Cen MT" panose="020B0602020104020603" pitchFamily="34" charset="77"/>
                <a:ea typeface="Times New Roman" panose="02020603050405020304" pitchFamily="18" charset="0"/>
              </a:rPr>
              <a:t>Ntro</a:t>
            </a:r>
            <a:r>
              <a:rPr lang="es-ES" dirty="0">
                <a:solidFill>
                  <a:srgbClr val="202020"/>
                </a:solidFill>
                <a:latin typeface="Tw Cen MT" panose="020B0602020104020603" pitchFamily="34" charset="77"/>
                <a:ea typeface="Times New Roman" panose="02020603050405020304" pitchFamily="18" charset="0"/>
              </a:rPr>
              <a:t> </a:t>
            </a:r>
            <a:r>
              <a:rPr lang="es-ES" dirty="0">
                <a:solidFill>
                  <a:srgbClr val="202020"/>
                </a:solidFill>
                <a:effectLst/>
                <a:latin typeface="Tw Cen MT" panose="020B0602020104020603" pitchFamily="34" charset="77"/>
                <a:ea typeface="Times New Roman" panose="02020603050405020304" pitchFamily="18" charset="0"/>
              </a:rPr>
              <a:t>Sr. Jesucristo, pero en pésimas condiciones.  La propia ciudad es la que solicita el establecimiento de la orden hospitalaria de San Juan </a:t>
            </a:r>
            <a:r>
              <a:rPr lang="es-ES" dirty="0">
                <a:solidFill>
                  <a:srgbClr val="202020"/>
                </a:solidFill>
                <a:latin typeface="Tw Cen MT" panose="020B0602020104020603" pitchFamily="34" charset="77"/>
                <a:ea typeface="Times New Roman" panose="02020603050405020304" pitchFamily="18" charset="0"/>
              </a:rPr>
              <a:t>de Dios</a:t>
            </a:r>
            <a:r>
              <a:rPr lang="es-ES" dirty="0">
                <a:solidFill>
                  <a:srgbClr val="202020"/>
                </a:solidFill>
                <a:effectLst/>
                <a:latin typeface="Tw Cen MT" panose="020B0602020104020603" pitchFamily="34" charset="77"/>
                <a:ea typeface="Times New Roman" panose="02020603050405020304" pitchFamily="18" charset="0"/>
              </a:rPr>
              <a:t>, entregándole ese hospital para su administración. </a:t>
            </a:r>
          </a:p>
          <a:p>
            <a:r>
              <a:rPr lang="es-ES" dirty="0">
                <a:solidFill>
                  <a:srgbClr val="202020"/>
                </a:solidFill>
                <a:latin typeface="Tw Cen MT" panose="020B0602020104020603" pitchFamily="34" charset="77"/>
                <a:ea typeface="Times New Roman" panose="02020603050405020304" pitchFamily="18" charset="0"/>
              </a:rPr>
              <a:t>E</a:t>
            </a:r>
            <a:r>
              <a:rPr lang="es-ES" dirty="0">
                <a:solidFill>
                  <a:srgbClr val="202020"/>
                </a:solidFill>
                <a:effectLst/>
                <a:latin typeface="Tw Cen MT" panose="020B0602020104020603" pitchFamily="34" charset="77"/>
                <a:ea typeface="Times New Roman" panose="02020603050405020304" pitchFamily="18" charset="0"/>
              </a:rPr>
              <a:t>l honor de patrón lo recibe Juan de Agreda,</a:t>
            </a:r>
            <a:r>
              <a:rPr lang="es-ES" dirty="0">
                <a:solidFill>
                  <a:srgbClr val="000000"/>
                </a:solidFill>
                <a:effectLst/>
                <a:latin typeface="Tw Cen MT" panose="020B0602020104020603" pitchFamily="34" charset="77"/>
                <a:ea typeface="Times New Roman" panose="02020603050405020304" pitchFamily="18" charset="0"/>
              </a:rPr>
              <a:t> que </a:t>
            </a:r>
            <a:r>
              <a:rPr lang="es-ES" dirty="0">
                <a:solidFill>
                  <a:srgbClr val="202020"/>
                </a:solidFill>
                <a:effectLst/>
                <a:latin typeface="Tw Cen MT" panose="020B0602020104020603" pitchFamily="34" charset="77"/>
                <a:ea typeface="Times New Roman" panose="02020603050405020304" pitchFamily="18" charset="0"/>
              </a:rPr>
              <a:t>donó a la comunidad compuesta por </a:t>
            </a:r>
            <a:r>
              <a:rPr lang="es-ES" dirty="0">
                <a:solidFill>
                  <a:srgbClr val="202020"/>
                </a:solidFill>
                <a:latin typeface="Tw Cen MT" panose="020B0602020104020603" pitchFamily="34" charset="77"/>
                <a:ea typeface="Times New Roman" panose="02020603050405020304" pitchFamily="18" charset="0"/>
              </a:rPr>
              <a:t>6</a:t>
            </a:r>
            <a:r>
              <a:rPr lang="es-ES" dirty="0">
                <a:solidFill>
                  <a:srgbClr val="202020"/>
                </a:solidFill>
                <a:effectLst/>
                <a:latin typeface="Tw Cen MT" panose="020B0602020104020603" pitchFamily="34" charset="77"/>
                <a:ea typeface="Times New Roman" panose="02020603050405020304" pitchFamily="18" charset="0"/>
              </a:rPr>
              <a:t> religiosos y </a:t>
            </a:r>
            <a:r>
              <a:rPr lang="es-ES" dirty="0">
                <a:solidFill>
                  <a:srgbClr val="202020"/>
                </a:solidFill>
                <a:latin typeface="Tw Cen MT" panose="020B0602020104020603" pitchFamily="34" charset="77"/>
                <a:ea typeface="Times New Roman" panose="02020603050405020304" pitchFamily="18" charset="0"/>
              </a:rPr>
              <a:t>4 </a:t>
            </a:r>
            <a:r>
              <a:rPr lang="es-ES" dirty="0">
                <a:solidFill>
                  <a:srgbClr val="202020"/>
                </a:solidFill>
                <a:effectLst/>
                <a:latin typeface="Tw Cen MT" panose="020B0602020104020603" pitchFamily="34" charset="77"/>
                <a:ea typeface="Times New Roman" panose="02020603050405020304" pitchFamily="18" charset="0"/>
              </a:rPr>
              <a:t>capellanes,  casi diez mil ducados. </a:t>
            </a:r>
          </a:p>
          <a:p>
            <a:r>
              <a:rPr lang="es-ES" dirty="0">
                <a:solidFill>
                  <a:srgbClr val="202020"/>
                </a:solidFill>
                <a:effectLst/>
                <a:latin typeface="Tw Cen MT" panose="020B0602020104020603" pitchFamily="34" charset="77"/>
                <a:ea typeface="Times New Roman" panose="02020603050405020304" pitchFamily="18" charset="0"/>
              </a:rPr>
              <a:t>El hospital daba servicio a pobres y enfermos, contaba con </a:t>
            </a:r>
            <a:r>
              <a:rPr lang="es-ES" dirty="0">
                <a:solidFill>
                  <a:srgbClr val="202020"/>
                </a:solidFill>
                <a:latin typeface="Tw Cen MT" panose="020B0602020104020603" pitchFamily="34" charset="77"/>
                <a:ea typeface="Times New Roman" panose="02020603050405020304" pitchFamily="18" charset="0"/>
              </a:rPr>
              <a:t>8</a:t>
            </a:r>
            <a:r>
              <a:rPr lang="es-ES" dirty="0">
                <a:solidFill>
                  <a:srgbClr val="202020"/>
                </a:solidFill>
                <a:effectLst/>
                <a:latin typeface="Tw Cen MT" panose="020B0602020104020603" pitchFamily="34" charset="77"/>
                <a:ea typeface="Times New Roman" panose="02020603050405020304" pitchFamily="18" charset="0"/>
              </a:rPr>
              <a:t> camas,</a:t>
            </a:r>
            <a:r>
              <a:rPr lang="es-ES" dirty="0">
                <a:solidFill>
                  <a:srgbClr val="202020"/>
                </a:solidFill>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fundando además la sala de convalecencias. </a:t>
            </a:r>
            <a:r>
              <a:rPr lang="es-ES" dirty="0">
                <a:solidFill>
                  <a:srgbClr val="000000"/>
                </a:solidFill>
                <a:effectLst/>
                <a:latin typeface="Tw Cen MT" panose="020B0602020104020603" pitchFamily="34" charset="77"/>
                <a:ea typeface="Times New Roman" panose="02020603050405020304" pitchFamily="18" charset="0"/>
              </a:rPr>
              <a:t>En </a:t>
            </a:r>
            <a:r>
              <a:rPr lang="es-ES" dirty="0">
                <a:solidFill>
                  <a:srgbClr val="000000"/>
                </a:solidFill>
                <a:latin typeface="Tw Cen MT" panose="020B0602020104020603" pitchFamily="34" charset="77"/>
                <a:ea typeface="Times New Roman" panose="02020603050405020304" pitchFamily="18" charset="0"/>
              </a:rPr>
              <a:t>él</a:t>
            </a:r>
            <a:r>
              <a:rPr lang="es-ES" dirty="0">
                <a:solidFill>
                  <a:srgbClr val="000000"/>
                </a:solidFill>
                <a:effectLst/>
                <a:latin typeface="Tw Cen MT" panose="020B0602020104020603" pitchFamily="34" charset="77"/>
                <a:ea typeface="Times New Roman" panose="02020603050405020304" pitchFamily="18" charset="0"/>
              </a:rPr>
              <a:t> se cuidaban leprosos, enfermos mentales y contagiosos. </a:t>
            </a:r>
            <a:endParaRPr lang="es-ES" dirty="0">
              <a:effectLst/>
              <a:latin typeface="Tw Cen MT" panose="020B0602020104020603" pitchFamily="34" charset="77"/>
              <a:ea typeface="Times New Roman" panose="02020603050405020304" pitchFamily="18" charset="0"/>
            </a:endParaRPr>
          </a:p>
          <a:p>
            <a:r>
              <a:rPr lang="es-ES" dirty="0">
                <a:solidFill>
                  <a:srgbClr val="202020"/>
                </a:solidFill>
                <a:latin typeface="Tw Cen MT" panose="020B0602020104020603" pitchFamily="34" charset="77"/>
                <a:ea typeface="Times New Roman" panose="02020603050405020304" pitchFamily="18" charset="0"/>
              </a:rPr>
              <a:t>D</a:t>
            </a:r>
            <a:r>
              <a:rPr lang="es-ES" dirty="0">
                <a:solidFill>
                  <a:srgbClr val="202020"/>
                </a:solidFill>
                <a:effectLst/>
                <a:latin typeface="Tw Cen MT" panose="020B0602020104020603" pitchFamily="34" charset="77"/>
                <a:ea typeface="Times New Roman" panose="02020603050405020304" pitchFamily="18" charset="0"/>
              </a:rPr>
              <a:t>isponía de médicos y cirujanos propios, entre ellos frailes de la orden.  </a:t>
            </a:r>
            <a:endParaRPr lang="es-ES" dirty="0">
              <a:effectLst/>
              <a:latin typeface="Tw Cen MT" panose="020B0602020104020603" pitchFamily="34" charset="77"/>
              <a:ea typeface="Times New Roman" panose="02020603050405020304" pitchFamily="18" charset="0"/>
            </a:endParaRPr>
          </a:p>
          <a:p>
            <a:endParaRPr lang="es-ES" sz="1200" dirty="0">
              <a:solidFill>
                <a:srgbClr val="202020"/>
              </a:solidFill>
              <a:effectLst/>
              <a:highlight>
                <a:srgbClr val="FFFF00"/>
              </a:highlight>
              <a:latin typeface="Arial" panose="020B0604020202020204" pitchFamily="34" charset="0"/>
              <a:ea typeface="Times New Roman" panose="02020603050405020304" pitchFamily="18" charset="0"/>
            </a:endParaRPr>
          </a:p>
        </p:txBody>
      </p:sp>
      <p:pic>
        <p:nvPicPr>
          <p:cNvPr id="3" name="Imagen 2">
            <a:extLst>
              <a:ext uri="{FF2B5EF4-FFF2-40B4-BE49-F238E27FC236}">
                <a16:creationId xmlns:a16="http://schemas.microsoft.com/office/drawing/2014/main" id="{753C3E98-E429-B8C0-DA40-08B36E9F1B78}"/>
              </a:ext>
            </a:extLst>
          </p:cNvPr>
          <p:cNvPicPr>
            <a:picLocks noChangeAspect="1"/>
          </p:cNvPicPr>
          <p:nvPr/>
        </p:nvPicPr>
        <p:blipFill>
          <a:blip r:embed="rId3"/>
          <a:stretch>
            <a:fillRect/>
          </a:stretch>
        </p:blipFill>
        <p:spPr>
          <a:xfrm>
            <a:off x="7302500" y="565150"/>
            <a:ext cx="1676400" cy="2710180"/>
          </a:xfrm>
          <a:prstGeom prst="rect">
            <a:avLst/>
          </a:prstGeom>
        </p:spPr>
      </p:pic>
      <p:sp>
        <p:nvSpPr>
          <p:cNvPr id="5" name="CuadroTexto 4">
            <a:extLst>
              <a:ext uri="{FF2B5EF4-FFF2-40B4-BE49-F238E27FC236}">
                <a16:creationId xmlns:a16="http://schemas.microsoft.com/office/drawing/2014/main" id="{8C9245AE-956E-B6C3-DF3A-7C49E711B807}"/>
              </a:ext>
            </a:extLst>
          </p:cNvPr>
          <p:cNvSpPr txBox="1"/>
          <p:nvPr/>
        </p:nvSpPr>
        <p:spPr>
          <a:xfrm>
            <a:off x="7213601" y="3670300"/>
            <a:ext cx="1930400" cy="1569660"/>
          </a:xfrm>
          <a:prstGeom prst="rect">
            <a:avLst/>
          </a:prstGeom>
          <a:noFill/>
        </p:spPr>
        <p:txBody>
          <a:bodyPr wrap="square" rtlCol="0">
            <a:spAutoFit/>
          </a:bodyPr>
          <a:lstStyle/>
          <a:p>
            <a:pPr algn="ctr"/>
            <a:r>
              <a:rPr lang="es-ES" dirty="0">
                <a:solidFill>
                  <a:srgbClr val="C00000"/>
                </a:solidFill>
              </a:rPr>
              <a:t>SAN JUAN  </a:t>
            </a:r>
          </a:p>
          <a:p>
            <a:pPr algn="ctr"/>
            <a:r>
              <a:rPr lang="es-ES" dirty="0">
                <a:solidFill>
                  <a:srgbClr val="C00000"/>
                </a:solidFill>
              </a:rPr>
              <a:t>DE DIOS</a:t>
            </a:r>
          </a:p>
          <a:p>
            <a:pPr algn="ctr"/>
            <a:r>
              <a:rPr lang="es-ES" dirty="0">
                <a:solidFill>
                  <a:srgbClr val="C00000"/>
                </a:solidFill>
              </a:rPr>
              <a:t>1495/1550</a:t>
            </a:r>
          </a:p>
          <a:p>
            <a:pPr algn="ctr"/>
            <a:r>
              <a:rPr lang="es-ES" dirty="0">
                <a:solidFill>
                  <a:srgbClr val="C00000"/>
                </a:solidFill>
              </a:rPr>
              <a:t>Fundador</a:t>
            </a:r>
          </a:p>
        </p:txBody>
      </p:sp>
    </p:spTree>
    <p:extLst>
      <p:ext uri="{BB962C8B-B14F-4D97-AF65-F5344CB8AC3E}">
        <p14:creationId xmlns:p14="http://schemas.microsoft.com/office/powerpoint/2010/main" val="2866003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9450CA-D14D-AC2B-E751-44B91FFCCC3A}"/>
              </a:ext>
            </a:extLst>
          </p:cNvPr>
          <p:cNvSpPr txBox="1"/>
          <p:nvPr/>
        </p:nvSpPr>
        <p:spPr>
          <a:xfrm>
            <a:off x="0" y="0"/>
            <a:ext cx="7518400" cy="6740307"/>
          </a:xfrm>
          <a:prstGeom prst="rect">
            <a:avLst/>
          </a:prstGeom>
          <a:noFill/>
        </p:spPr>
        <p:txBody>
          <a:bodyPr wrap="square" rtlCol="0">
            <a:spAutoFit/>
          </a:bodyPr>
          <a:lstStyle/>
          <a:p>
            <a:pPr algn="ctr"/>
            <a:r>
              <a:rPr lang="es-ES" dirty="0">
                <a:latin typeface="Tw Cen MT" panose="020B0602020104020603" pitchFamily="34" charset="77"/>
              </a:rPr>
              <a:t>La presencia de la Iglesia en la historia de nuestra ciudad, se manifiesta no sólo por las transformaciones de las mezquitas en iglesias, y por el florecimiento de numerosos conventos sino también por la presencia de instituciones como los hospitales y los centros de enseñanza.</a:t>
            </a:r>
          </a:p>
          <a:p>
            <a:pPr algn="ctr"/>
            <a:r>
              <a:rPr lang="es-ES" dirty="0">
                <a:latin typeface="Tw Cen MT" panose="020B0602020104020603" pitchFamily="34" charset="77"/>
              </a:rPr>
              <a:t>Entre todos sobresale el Hospital de Santiago, no sólo </a:t>
            </a:r>
          </a:p>
          <a:p>
            <a:pPr algn="ctr"/>
            <a:r>
              <a:rPr lang="es-ES" dirty="0">
                <a:latin typeface="Tw Cen MT" panose="020B0602020104020603" pitchFamily="34" charset="77"/>
              </a:rPr>
              <a:t>por la grandiosidad y belleza de su edificio, sino </a:t>
            </a:r>
          </a:p>
          <a:p>
            <a:pPr algn="ctr"/>
            <a:r>
              <a:rPr lang="es-ES" dirty="0">
                <a:latin typeface="Tw Cen MT" panose="020B0602020104020603" pitchFamily="34" charset="77"/>
              </a:rPr>
              <a:t>porque ha perdurado a lo largo de los siglos dedicado </a:t>
            </a:r>
          </a:p>
          <a:p>
            <a:pPr algn="ctr"/>
            <a:r>
              <a:rPr lang="es-ES" dirty="0">
                <a:latin typeface="Tw Cen MT" panose="020B0602020104020603" pitchFamily="34" charset="77"/>
              </a:rPr>
              <a:t>a la asistencia de enfermos, hasta nuestros días.</a:t>
            </a:r>
          </a:p>
          <a:p>
            <a:pPr algn="ctr"/>
            <a:r>
              <a:rPr lang="es-ES" sz="2800" dirty="0">
                <a:solidFill>
                  <a:srgbClr val="C00000"/>
                </a:solidFill>
                <a:latin typeface="Tw Cen MT" panose="020B0602020104020603" pitchFamily="34" charset="77"/>
              </a:rPr>
              <a:t>HOSPITAL DE SANTIAGO</a:t>
            </a:r>
          </a:p>
          <a:p>
            <a:pPr algn="ctr"/>
            <a:r>
              <a:rPr lang="es-ES" dirty="0">
                <a:latin typeface="Tw Cen MT" panose="020B0602020104020603" pitchFamily="34" charset="77"/>
              </a:rPr>
              <a:t>Cuatro altas y robustas torres con sus capiteles de azulejos se levantan en sus ángulos desafiando horizontes y pareceres. Según dicho popular, “hospital de tantas torres, no es hospital de pobres”, y en cierto modo es verdad, porque el Hospital de Santiago, no es sólo Hospital, sino también, Capilla de Enterramiento y Residencia Episcopal de su fundador D. Diego de los Cobos, ubetense, </a:t>
            </a:r>
          </a:p>
          <a:p>
            <a:pPr algn="ctr"/>
            <a:r>
              <a:rPr lang="es-ES" dirty="0">
                <a:latin typeface="Tw Cen MT" panose="020B0602020104020603" pitchFamily="34" charset="77"/>
              </a:rPr>
              <a:t>y Obispo de Jaén.</a:t>
            </a:r>
          </a:p>
        </p:txBody>
      </p:sp>
      <p:pic>
        <p:nvPicPr>
          <p:cNvPr id="2" name="Imagen 1">
            <a:extLst>
              <a:ext uri="{FF2B5EF4-FFF2-40B4-BE49-F238E27FC236}">
                <a16:creationId xmlns:a16="http://schemas.microsoft.com/office/drawing/2014/main" id="{E80C2443-18C1-41B8-35EB-45ACEE3037F1}"/>
              </a:ext>
            </a:extLst>
          </p:cNvPr>
          <p:cNvPicPr>
            <a:picLocks noChangeAspect="1"/>
          </p:cNvPicPr>
          <p:nvPr/>
        </p:nvPicPr>
        <p:blipFill>
          <a:blip r:embed="rId3"/>
          <a:stretch>
            <a:fillRect/>
          </a:stretch>
        </p:blipFill>
        <p:spPr>
          <a:xfrm>
            <a:off x="7529512" y="4184094"/>
            <a:ext cx="1346200" cy="2022978"/>
          </a:xfrm>
          <a:prstGeom prst="rect">
            <a:avLst/>
          </a:prstGeom>
        </p:spPr>
      </p:pic>
      <p:pic>
        <p:nvPicPr>
          <p:cNvPr id="5" name="Imagen 4">
            <a:extLst>
              <a:ext uri="{FF2B5EF4-FFF2-40B4-BE49-F238E27FC236}">
                <a16:creationId xmlns:a16="http://schemas.microsoft.com/office/drawing/2014/main" id="{DA4113CA-D354-14B9-B77D-168639382352}"/>
              </a:ext>
            </a:extLst>
          </p:cNvPr>
          <p:cNvPicPr>
            <a:picLocks noChangeAspect="1"/>
          </p:cNvPicPr>
          <p:nvPr/>
        </p:nvPicPr>
        <p:blipFill>
          <a:blip r:embed="rId4"/>
          <a:stretch>
            <a:fillRect/>
          </a:stretch>
        </p:blipFill>
        <p:spPr>
          <a:xfrm>
            <a:off x="7486313" y="650929"/>
            <a:ext cx="1506106" cy="2200760"/>
          </a:xfrm>
          <a:prstGeom prst="rect">
            <a:avLst/>
          </a:prstGeom>
        </p:spPr>
      </p:pic>
    </p:spTree>
    <p:extLst>
      <p:ext uri="{BB962C8B-B14F-4D97-AF65-F5344CB8AC3E}">
        <p14:creationId xmlns:p14="http://schemas.microsoft.com/office/powerpoint/2010/main" val="754593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5AC8DE-375B-A000-D1D5-F423C324738F}"/>
              </a:ext>
            </a:extLst>
          </p:cNvPr>
          <p:cNvSpPr txBox="1"/>
          <p:nvPr/>
        </p:nvSpPr>
        <p:spPr>
          <a:xfrm>
            <a:off x="279400" y="127000"/>
            <a:ext cx="6591300" cy="6370975"/>
          </a:xfrm>
          <a:prstGeom prst="rect">
            <a:avLst/>
          </a:prstGeom>
          <a:noFill/>
        </p:spPr>
        <p:txBody>
          <a:bodyPr wrap="square">
            <a:spAutoFit/>
          </a:bodyPr>
          <a:lstStyle/>
          <a:p>
            <a:pPr algn="ctr"/>
            <a:r>
              <a:rPr lang="es-ES" b="1" dirty="0">
                <a:solidFill>
                  <a:srgbClr val="C00000"/>
                </a:solidFill>
              </a:rPr>
              <a:t>HOSPITAL DE SANTO DOMINGO</a:t>
            </a:r>
          </a:p>
          <a:p>
            <a:r>
              <a:rPr lang="es-ES" dirty="0"/>
              <a:t>1564. En el testamento de don Francisco Vela de los Cobos consta que con licencia del Emperador, funda un mayorazgo: “y faltando sucesores, mandan que se inviertan las rentas en curar pobres enfermos  en sus propias casas y en el hospital de </a:t>
            </a:r>
            <a:r>
              <a:rPr lang="es-ES" dirty="0" err="1"/>
              <a:t>Sto</a:t>
            </a:r>
            <a:r>
              <a:rPr lang="es-ES" dirty="0"/>
              <a:t> Domingo, situado en el Real Viejo.</a:t>
            </a:r>
          </a:p>
          <a:p>
            <a:r>
              <a:rPr lang="es-ES" dirty="0"/>
              <a:t>También nombra mayordomo del hospital y que se haga una capilla, que haya un capellán que diga cuatro misas a la semana.</a:t>
            </a:r>
          </a:p>
          <a:p>
            <a:r>
              <a:rPr lang="es-ES" sz="2400" dirty="0">
                <a:solidFill>
                  <a:srgbClr val="000000"/>
                </a:solidFill>
                <a:effectLst/>
                <a:latin typeface="Times" pitchFamily="2" charset="0"/>
                <a:ea typeface="Times New Roman" panose="02020603050405020304" pitchFamily="18" charset="0"/>
              </a:rPr>
              <a:t>Con anterioridad se habla de la existencia de un hospital dedicado a Santo Domingo. Creado a instancias del regidor Gil </a:t>
            </a:r>
            <a:r>
              <a:rPr lang="es-ES" sz="2400" dirty="0" err="1">
                <a:solidFill>
                  <a:srgbClr val="000000"/>
                </a:solidFill>
                <a:effectLst/>
                <a:latin typeface="Times" pitchFamily="2" charset="0"/>
                <a:ea typeface="Times New Roman" panose="02020603050405020304" pitchFamily="18" charset="0"/>
              </a:rPr>
              <a:t>Sánchez</a:t>
            </a:r>
            <a:r>
              <a:rPr lang="es-ES" sz="2400" dirty="0">
                <a:solidFill>
                  <a:srgbClr val="000000"/>
                </a:solidFill>
                <a:effectLst/>
                <a:latin typeface="Times" pitchFamily="2" charset="0"/>
                <a:ea typeface="Times New Roman" panose="02020603050405020304" pitchFamily="18" charset="0"/>
              </a:rPr>
              <a:t> de Valencia (primera mitad del S. XV), que cede </a:t>
            </a:r>
            <a:r>
              <a:rPr lang="es-ES" dirty="0">
                <a:solidFill>
                  <a:srgbClr val="000000"/>
                </a:solidFill>
                <a:latin typeface="Times" pitchFamily="2" charset="0"/>
                <a:ea typeface="Times New Roman" panose="02020603050405020304" pitchFamily="18" charset="0"/>
              </a:rPr>
              <a:t>seis </a:t>
            </a:r>
            <a:r>
              <a:rPr lang="es-ES" sz="2400" dirty="0">
                <a:solidFill>
                  <a:srgbClr val="000000"/>
                </a:solidFill>
                <a:effectLst/>
                <a:latin typeface="Times" pitchFamily="2" charset="0"/>
                <a:ea typeface="Times New Roman" panose="02020603050405020304" pitchFamily="18" charset="0"/>
              </a:rPr>
              <a:t>casas ubicadas en la </a:t>
            </a:r>
            <a:r>
              <a:rPr lang="es-ES" sz="2400" dirty="0" err="1">
                <a:solidFill>
                  <a:srgbClr val="000000"/>
                </a:solidFill>
                <a:effectLst/>
                <a:latin typeface="Times" pitchFamily="2" charset="0"/>
                <a:ea typeface="Times New Roman" panose="02020603050405020304" pitchFamily="18" charset="0"/>
              </a:rPr>
              <a:t>collación</a:t>
            </a:r>
            <a:r>
              <a:rPr lang="es-ES" sz="2400" dirty="0">
                <a:solidFill>
                  <a:srgbClr val="000000"/>
                </a:solidFill>
                <a:effectLst/>
                <a:latin typeface="Times" pitchFamily="2" charset="0"/>
                <a:ea typeface="Times New Roman" panose="02020603050405020304" pitchFamily="18" charset="0"/>
              </a:rPr>
              <a:t> de Santo Domingo y dos hazas en la Huerta de San Juan para levantar un hospital para atender a pobres y necesitados.</a:t>
            </a:r>
          </a:p>
        </p:txBody>
      </p:sp>
      <p:pic>
        <p:nvPicPr>
          <p:cNvPr id="4" name="Imagen 3">
            <a:extLst>
              <a:ext uri="{FF2B5EF4-FFF2-40B4-BE49-F238E27FC236}">
                <a16:creationId xmlns:a16="http://schemas.microsoft.com/office/drawing/2014/main" id="{E5959F16-8278-3A3C-AD0C-B4BB246FDA37}"/>
              </a:ext>
            </a:extLst>
          </p:cNvPr>
          <p:cNvPicPr>
            <a:picLocks noChangeAspect="1"/>
          </p:cNvPicPr>
          <p:nvPr/>
        </p:nvPicPr>
        <p:blipFill rotWithShape="1">
          <a:blip r:embed="rId3"/>
          <a:srcRect l="9746" t="6209" r="12712" b="6863"/>
          <a:stretch/>
        </p:blipFill>
        <p:spPr>
          <a:xfrm>
            <a:off x="7134156" y="397163"/>
            <a:ext cx="1829735" cy="2346037"/>
          </a:xfrm>
          <a:prstGeom prst="rect">
            <a:avLst/>
          </a:prstGeom>
        </p:spPr>
      </p:pic>
      <p:sp>
        <p:nvSpPr>
          <p:cNvPr id="5" name="CuadroTexto 4">
            <a:extLst>
              <a:ext uri="{FF2B5EF4-FFF2-40B4-BE49-F238E27FC236}">
                <a16:creationId xmlns:a16="http://schemas.microsoft.com/office/drawing/2014/main" id="{E95A35D8-6021-81C1-A7B0-EB837F5150AE}"/>
              </a:ext>
            </a:extLst>
          </p:cNvPr>
          <p:cNvSpPr txBox="1"/>
          <p:nvPr/>
        </p:nvSpPr>
        <p:spPr>
          <a:xfrm>
            <a:off x="7134156" y="2743200"/>
            <a:ext cx="1958828" cy="1200329"/>
          </a:xfrm>
          <a:prstGeom prst="rect">
            <a:avLst/>
          </a:prstGeom>
          <a:noFill/>
        </p:spPr>
        <p:txBody>
          <a:bodyPr wrap="square" rtlCol="0">
            <a:spAutoFit/>
          </a:bodyPr>
          <a:lstStyle/>
          <a:p>
            <a:pPr algn="ctr"/>
            <a:r>
              <a:rPr lang="es-ES" dirty="0">
                <a:solidFill>
                  <a:srgbClr val="C00000"/>
                </a:solidFill>
              </a:rPr>
              <a:t>Iglesia de </a:t>
            </a:r>
          </a:p>
          <a:p>
            <a:pPr algn="ctr"/>
            <a:r>
              <a:rPr lang="es-ES" dirty="0">
                <a:solidFill>
                  <a:srgbClr val="C00000"/>
                </a:solidFill>
              </a:rPr>
              <a:t>Santo</a:t>
            </a:r>
          </a:p>
          <a:p>
            <a:pPr algn="ctr"/>
            <a:r>
              <a:rPr lang="es-ES" dirty="0">
                <a:solidFill>
                  <a:srgbClr val="C00000"/>
                </a:solidFill>
              </a:rPr>
              <a:t>Domingo</a:t>
            </a:r>
          </a:p>
        </p:txBody>
      </p:sp>
      <p:pic>
        <p:nvPicPr>
          <p:cNvPr id="6" name="Imagen 5">
            <a:extLst>
              <a:ext uri="{FF2B5EF4-FFF2-40B4-BE49-F238E27FC236}">
                <a16:creationId xmlns:a16="http://schemas.microsoft.com/office/drawing/2014/main" id="{D19291DC-CDCA-DF1F-B76E-CA105F561B8E}"/>
              </a:ext>
            </a:extLst>
          </p:cNvPr>
          <p:cNvPicPr>
            <a:picLocks noChangeAspect="1"/>
          </p:cNvPicPr>
          <p:nvPr/>
        </p:nvPicPr>
        <p:blipFill>
          <a:blip r:embed="rId4"/>
          <a:stretch>
            <a:fillRect/>
          </a:stretch>
        </p:blipFill>
        <p:spPr>
          <a:xfrm>
            <a:off x="7051964" y="3980296"/>
            <a:ext cx="1812636" cy="2217882"/>
          </a:xfrm>
          <a:prstGeom prst="rect">
            <a:avLst/>
          </a:prstGeom>
        </p:spPr>
      </p:pic>
    </p:spTree>
    <p:extLst>
      <p:ext uri="{BB962C8B-B14F-4D97-AF65-F5344CB8AC3E}">
        <p14:creationId xmlns:p14="http://schemas.microsoft.com/office/powerpoint/2010/main" val="2929785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295DC1-CC47-E0F1-42FA-2109B23C23ED}"/>
              </a:ext>
            </a:extLst>
          </p:cNvPr>
          <p:cNvSpPr txBox="1"/>
          <p:nvPr/>
        </p:nvSpPr>
        <p:spPr>
          <a:xfrm>
            <a:off x="330200" y="393700"/>
            <a:ext cx="6527800" cy="6678751"/>
          </a:xfrm>
          <a:prstGeom prst="rect">
            <a:avLst/>
          </a:prstGeom>
          <a:noFill/>
        </p:spPr>
        <p:txBody>
          <a:bodyPr wrap="square">
            <a:spAutoFit/>
          </a:bodyPr>
          <a:lstStyle/>
          <a:p>
            <a:pPr algn="ctr"/>
            <a:r>
              <a:rPr lang="es-ES" b="1" dirty="0">
                <a:solidFill>
                  <a:srgbClr val="C00000"/>
                </a:solidFill>
              </a:rPr>
              <a:t>HOSPITAL DE S. PEDRO Y S. PABLO</a:t>
            </a:r>
            <a:endParaRPr lang="es-ES" sz="2400" b="1" dirty="0">
              <a:solidFill>
                <a:srgbClr val="C00000"/>
              </a:solidFill>
              <a:effectLst/>
              <a:latin typeface="Times" pitchFamily="2" charset="0"/>
              <a:ea typeface="Times New Roman" panose="02020603050405020304" pitchFamily="18" charset="0"/>
            </a:endParaRPr>
          </a:p>
          <a:p>
            <a:endParaRPr lang="es-ES" dirty="0">
              <a:latin typeface="Times" pitchFamily="2" charset="0"/>
              <a:ea typeface="Times New Roman" panose="02020603050405020304" pitchFamily="18" charset="0"/>
            </a:endParaRPr>
          </a:p>
          <a:p>
            <a:r>
              <a:rPr lang="es-ES" sz="2400" dirty="0">
                <a:effectLst/>
                <a:latin typeface="Times" pitchFamily="2" charset="0"/>
                <a:ea typeface="Times New Roman" panose="02020603050405020304" pitchFamily="18" charset="0"/>
              </a:rPr>
              <a:t>Una </a:t>
            </a:r>
            <a:r>
              <a:rPr lang="es-ES" sz="2400" dirty="0" err="1">
                <a:effectLst/>
                <a:latin typeface="Times" pitchFamily="2" charset="0"/>
                <a:ea typeface="Times New Roman" panose="02020603050405020304" pitchFamily="18" charset="0"/>
              </a:rPr>
              <a:t>Cofradía</a:t>
            </a:r>
            <a:r>
              <a:rPr lang="es-ES" sz="2400" dirty="0">
                <a:effectLst/>
                <a:latin typeface="Times" pitchFamily="2" charset="0"/>
                <a:ea typeface="Times New Roman" panose="02020603050405020304" pitchFamily="18" charset="0"/>
              </a:rPr>
              <a:t>, en este caso gremial, formada por </a:t>
            </a:r>
          </a:p>
          <a:p>
            <a:r>
              <a:rPr lang="es-ES" sz="2400" dirty="0">
                <a:effectLst/>
                <a:latin typeface="Times" pitchFamily="2" charset="0"/>
                <a:ea typeface="Times New Roman" panose="02020603050405020304" pitchFamily="18" charset="0"/>
              </a:rPr>
              <a:t>los zapateros </a:t>
            </a:r>
            <a:r>
              <a:rPr lang="es-ES" sz="2400" dirty="0">
                <a:solidFill>
                  <a:srgbClr val="000000"/>
                </a:solidFill>
                <a:effectLst/>
                <a:latin typeface="Times" pitchFamily="2" charset="0"/>
                <a:ea typeface="Times New Roman" panose="02020603050405020304" pitchFamily="18" charset="0"/>
              </a:rPr>
              <a:t>de la ciudad de </a:t>
            </a:r>
            <a:r>
              <a:rPr lang="es-ES" sz="2400" dirty="0" err="1">
                <a:solidFill>
                  <a:srgbClr val="000000"/>
                </a:solidFill>
                <a:effectLst/>
                <a:latin typeface="Times" pitchFamily="2" charset="0"/>
                <a:ea typeface="Times New Roman" panose="02020603050405020304" pitchFamily="18" charset="0"/>
              </a:rPr>
              <a:t>Úbeda</a:t>
            </a:r>
            <a:r>
              <a:rPr lang="es-ES" sz="2400" dirty="0">
                <a:solidFill>
                  <a:srgbClr val="000000"/>
                </a:solidFill>
                <a:effectLst/>
                <a:latin typeface="Times" pitchFamily="2" charset="0"/>
                <a:ea typeface="Times New Roman" panose="02020603050405020304" pitchFamily="18" charset="0"/>
              </a:rPr>
              <a:t> fue la promotora del Hospital de San Pedro y San Pablo. </a:t>
            </a:r>
          </a:p>
          <a:p>
            <a:endParaRPr lang="es-ES" sz="2400" dirty="0">
              <a:solidFill>
                <a:srgbClr val="000000"/>
              </a:solidFill>
              <a:effectLst/>
              <a:latin typeface="Times" pitchFamily="2" charset="0"/>
              <a:ea typeface="Times New Roman" panose="02020603050405020304" pitchFamily="18" charset="0"/>
            </a:endParaRPr>
          </a:p>
          <a:p>
            <a:r>
              <a:rPr lang="es-ES" sz="2400" dirty="0">
                <a:solidFill>
                  <a:srgbClr val="000000"/>
                </a:solidFill>
                <a:effectLst/>
                <a:latin typeface="Times" pitchFamily="2" charset="0"/>
                <a:ea typeface="Times New Roman" panose="02020603050405020304" pitchFamily="18" charset="0"/>
              </a:rPr>
              <a:t>Su emplazamiento en la plaza del Mercado </a:t>
            </a:r>
          </a:p>
          <a:p>
            <a:r>
              <a:rPr lang="es-ES" sz="2400" dirty="0">
                <a:solidFill>
                  <a:srgbClr val="000000"/>
                </a:solidFill>
                <a:effectLst/>
                <a:latin typeface="Times" pitchFamily="2" charset="0"/>
                <a:ea typeface="Times New Roman" panose="02020603050405020304" pitchFamily="18" charset="0"/>
              </a:rPr>
              <a:t>en la acera que mira al poniente y </a:t>
            </a:r>
          </a:p>
          <a:p>
            <a:r>
              <a:rPr lang="es-ES" sz="2400" dirty="0">
                <a:solidFill>
                  <a:srgbClr val="000000"/>
                </a:solidFill>
                <a:effectLst/>
                <a:latin typeface="Times" pitchFamily="2" charset="0"/>
                <a:ea typeface="Times New Roman" panose="02020603050405020304" pitchFamily="18" charset="0"/>
              </a:rPr>
              <a:t>al comienzo de la cuesta del </a:t>
            </a:r>
            <a:r>
              <a:rPr lang="es-ES" sz="2400" dirty="0" err="1">
                <a:solidFill>
                  <a:srgbClr val="000000"/>
                </a:solidFill>
                <a:effectLst/>
                <a:latin typeface="Times" pitchFamily="2" charset="0"/>
                <a:ea typeface="Times New Roman" panose="02020603050405020304" pitchFamily="18" charset="0"/>
              </a:rPr>
              <a:t>Losal</a:t>
            </a:r>
            <a:r>
              <a:rPr lang="es-ES" sz="2400" dirty="0">
                <a:solidFill>
                  <a:srgbClr val="000000"/>
                </a:solidFill>
                <a:effectLst/>
                <a:latin typeface="Times" pitchFamily="2" charset="0"/>
                <a:ea typeface="Times New Roman" panose="02020603050405020304" pitchFamily="18" charset="0"/>
              </a:rPr>
              <a:t>. </a:t>
            </a:r>
          </a:p>
          <a:p>
            <a:endParaRPr lang="es-ES" sz="2400" dirty="0">
              <a:solidFill>
                <a:srgbClr val="000000"/>
              </a:solidFill>
              <a:effectLst/>
              <a:latin typeface="Times" pitchFamily="2" charset="0"/>
              <a:ea typeface="Times New Roman" panose="02020603050405020304" pitchFamily="18" charset="0"/>
            </a:endParaRPr>
          </a:p>
          <a:p>
            <a:r>
              <a:rPr lang="es-ES" sz="2400" dirty="0">
                <a:solidFill>
                  <a:srgbClr val="000000"/>
                </a:solidFill>
                <a:effectLst/>
                <a:latin typeface="Times" pitchFamily="2" charset="0"/>
                <a:ea typeface="Times New Roman" panose="02020603050405020304" pitchFamily="18" charset="0"/>
              </a:rPr>
              <a:t>Disponía de casas cerca de la Fuente de la Salobreja,</a:t>
            </a:r>
            <a:r>
              <a:rPr lang="es-ES" dirty="0">
                <a:solidFill>
                  <a:srgbClr val="000000"/>
                </a:solidFill>
                <a:latin typeface="Times" pitchFamily="2" charset="0"/>
                <a:ea typeface="Times New Roman" panose="02020603050405020304" pitchFamily="18" charset="0"/>
              </a:rPr>
              <a:t> </a:t>
            </a:r>
            <a:r>
              <a:rPr lang="es-ES" sz="2400" dirty="0">
                <a:solidFill>
                  <a:srgbClr val="000000"/>
                </a:solidFill>
                <a:effectLst/>
                <a:latin typeface="Times" pitchFamily="2" charset="0"/>
                <a:ea typeface="Times New Roman" panose="02020603050405020304" pitchFamily="18" charset="0"/>
              </a:rPr>
              <a:t>en la </a:t>
            </a:r>
            <a:r>
              <a:rPr lang="es-ES" sz="2400" dirty="0" err="1">
                <a:solidFill>
                  <a:srgbClr val="000000"/>
                </a:solidFill>
                <a:effectLst/>
                <a:latin typeface="Times" pitchFamily="2" charset="0"/>
                <a:ea typeface="Times New Roman" panose="02020603050405020304" pitchFamily="18" charset="0"/>
              </a:rPr>
              <a:t>collación</a:t>
            </a:r>
            <a:r>
              <a:rPr lang="es-ES" sz="2400" dirty="0">
                <a:solidFill>
                  <a:srgbClr val="000000"/>
                </a:solidFill>
                <a:effectLst/>
                <a:latin typeface="Times" pitchFamily="2" charset="0"/>
                <a:ea typeface="Times New Roman" panose="02020603050405020304" pitchFamily="18" charset="0"/>
              </a:rPr>
              <a:t> de San Juan </a:t>
            </a:r>
            <a:r>
              <a:rPr lang="es-ES" sz="2400" dirty="0" err="1">
                <a:solidFill>
                  <a:srgbClr val="000000"/>
                </a:solidFill>
                <a:effectLst/>
                <a:latin typeface="Times" pitchFamily="2" charset="0"/>
                <a:ea typeface="Times New Roman" panose="02020603050405020304" pitchFamily="18" charset="0"/>
              </a:rPr>
              <a:t>Apostol</a:t>
            </a:r>
            <a:r>
              <a:rPr lang="es-ES" sz="2400" dirty="0">
                <a:solidFill>
                  <a:srgbClr val="000000"/>
                </a:solidFill>
                <a:effectLst/>
                <a:latin typeface="Times" pitchFamily="2" charset="0"/>
                <a:ea typeface="Times New Roman" panose="02020603050405020304" pitchFamily="18" charset="0"/>
              </a:rPr>
              <a:t>.</a:t>
            </a:r>
          </a:p>
          <a:p>
            <a:r>
              <a:rPr lang="es-ES" sz="2400" dirty="0">
                <a:solidFill>
                  <a:srgbClr val="000000"/>
                </a:solidFill>
                <a:effectLst/>
                <a:latin typeface="Times" pitchFamily="2" charset="0"/>
                <a:ea typeface="Times New Roman" panose="02020603050405020304" pitchFamily="18" charset="0"/>
              </a:rPr>
              <a:t>Empezó a funcionar en la </a:t>
            </a:r>
            <a:r>
              <a:rPr lang="es-ES" sz="2400" dirty="0" err="1">
                <a:solidFill>
                  <a:srgbClr val="000000"/>
                </a:solidFill>
                <a:effectLst/>
                <a:latin typeface="Times" pitchFamily="2" charset="0"/>
                <a:ea typeface="Times New Roman" panose="02020603050405020304" pitchFamily="18" charset="0"/>
              </a:rPr>
              <a:t>última</a:t>
            </a:r>
            <a:r>
              <a:rPr lang="es-ES" sz="2400" dirty="0">
                <a:solidFill>
                  <a:srgbClr val="000000"/>
                </a:solidFill>
                <a:effectLst/>
                <a:latin typeface="Times" pitchFamily="2" charset="0"/>
                <a:ea typeface="Times New Roman" panose="02020603050405020304" pitchFamily="18" charset="0"/>
              </a:rPr>
              <a:t> </a:t>
            </a:r>
            <a:r>
              <a:rPr lang="es-ES" sz="2400" dirty="0" err="1">
                <a:solidFill>
                  <a:srgbClr val="000000"/>
                </a:solidFill>
                <a:effectLst/>
                <a:latin typeface="Times" pitchFamily="2" charset="0"/>
                <a:ea typeface="Times New Roman" panose="02020603050405020304" pitchFamily="18" charset="0"/>
              </a:rPr>
              <a:t>década</a:t>
            </a:r>
            <a:r>
              <a:rPr lang="es-ES" sz="2400" dirty="0">
                <a:solidFill>
                  <a:srgbClr val="000000"/>
                </a:solidFill>
                <a:effectLst/>
                <a:latin typeface="Times" pitchFamily="2" charset="0"/>
                <a:ea typeface="Times New Roman" panose="02020603050405020304" pitchFamily="18" charset="0"/>
              </a:rPr>
              <a:t> del siglo XV siendo sus estatutos reformados hacia 1511. </a:t>
            </a:r>
          </a:p>
          <a:p>
            <a:endParaRPr lang="es-ES" dirty="0">
              <a:solidFill>
                <a:srgbClr val="000000"/>
              </a:solidFill>
              <a:latin typeface="Times" pitchFamily="2" charset="0"/>
              <a:ea typeface="Times New Roman" panose="02020603050405020304" pitchFamily="18" charset="0"/>
            </a:endParaRPr>
          </a:p>
          <a:p>
            <a:r>
              <a:rPr lang="es-ES" sz="2400" dirty="0">
                <a:solidFill>
                  <a:srgbClr val="000000"/>
                </a:solidFill>
                <a:effectLst/>
                <a:latin typeface="Times" pitchFamily="2" charset="0"/>
                <a:ea typeface="Times New Roman" panose="02020603050405020304" pitchFamily="18" charset="0"/>
              </a:rPr>
              <a:t>Sirvió de albergue para pobres y desamparados </a:t>
            </a:r>
            <a:r>
              <a:rPr lang="es-ES" dirty="0">
                <a:solidFill>
                  <a:srgbClr val="000000"/>
                </a:solidFill>
                <a:latin typeface="Times" pitchFamily="2" charset="0"/>
                <a:ea typeface="Times New Roman" panose="02020603050405020304" pitchFamily="18" charset="0"/>
              </a:rPr>
              <a:t>transeúntes y </a:t>
            </a:r>
            <a:r>
              <a:rPr lang="es-ES" sz="2400" dirty="0">
                <a:solidFill>
                  <a:srgbClr val="000000"/>
                </a:solidFill>
                <a:effectLst/>
                <a:latin typeface="Times" pitchFamily="2" charset="0"/>
                <a:ea typeface="Times New Roman" panose="02020603050405020304" pitchFamily="18" charset="0"/>
              </a:rPr>
              <a:t>peregrinos. </a:t>
            </a:r>
          </a:p>
          <a:p>
            <a:endParaRPr lang="es-ES" sz="20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D860D3ED-04AF-9961-A12C-05F1C4B85FA9}"/>
              </a:ext>
            </a:extLst>
          </p:cNvPr>
          <p:cNvSpPr txBox="1"/>
          <p:nvPr/>
        </p:nvSpPr>
        <p:spPr>
          <a:xfrm>
            <a:off x="6762934" y="4775200"/>
            <a:ext cx="2050866" cy="1569660"/>
          </a:xfrm>
          <a:prstGeom prst="rect">
            <a:avLst/>
          </a:prstGeom>
          <a:noFill/>
        </p:spPr>
        <p:txBody>
          <a:bodyPr wrap="square">
            <a:spAutoFit/>
          </a:bodyPr>
          <a:lstStyle/>
          <a:p>
            <a:pPr algn="ctr"/>
            <a:r>
              <a:rPr lang="es-ES" dirty="0">
                <a:solidFill>
                  <a:srgbClr val="C00000"/>
                </a:solidFill>
              </a:rPr>
              <a:t>HOSPITAL </a:t>
            </a:r>
          </a:p>
          <a:p>
            <a:pPr algn="ctr"/>
            <a:r>
              <a:rPr lang="es-ES" dirty="0">
                <a:solidFill>
                  <a:srgbClr val="C00000"/>
                </a:solidFill>
              </a:rPr>
              <a:t>DE </a:t>
            </a:r>
          </a:p>
          <a:p>
            <a:pPr algn="ctr"/>
            <a:r>
              <a:rPr lang="es-ES" dirty="0">
                <a:solidFill>
                  <a:srgbClr val="C00000"/>
                </a:solidFill>
              </a:rPr>
              <a:t>S. PEDRO </a:t>
            </a:r>
          </a:p>
          <a:p>
            <a:pPr algn="ctr"/>
            <a:r>
              <a:rPr lang="es-ES" dirty="0">
                <a:solidFill>
                  <a:srgbClr val="C00000"/>
                </a:solidFill>
              </a:rPr>
              <a:t>Y S. PABLO</a:t>
            </a:r>
            <a:endParaRPr lang="es-ES" sz="2400" dirty="0">
              <a:solidFill>
                <a:srgbClr val="C00000"/>
              </a:solidFill>
              <a:effectLst/>
              <a:latin typeface="Times" pitchFamily="2" charset="0"/>
              <a:ea typeface="Times New Roman" panose="02020603050405020304" pitchFamily="18" charset="0"/>
            </a:endParaRPr>
          </a:p>
        </p:txBody>
      </p:sp>
      <p:pic>
        <p:nvPicPr>
          <p:cNvPr id="4" name="Imagen 3">
            <a:extLst>
              <a:ext uri="{FF2B5EF4-FFF2-40B4-BE49-F238E27FC236}">
                <a16:creationId xmlns:a16="http://schemas.microsoft.com/office/drawing/2014/main" id="{7A207FF6-4E42-429C-9717-018A64F8CE0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67963"/>
          <a:stretch/>
        </p:blipFill>
        <p:spPr>
          <a:xfrm flipH="1">
            <a:off x="6858000" y="308247"/>
            <a:ext cx="2050866" cy="3362054"/>
          </a:xfrm>
          <a:prstGeom prst="rect">
            <a:avLst/>
          </a:prstGeom>
        </p:spPr>
      </p:pic>
    </p:spTree>
    <p:extLst>
      <p:ext uri="{BB962C8B-B14F-4D97-AF65-F5344CB8AC3E}">
        <p14:creationId xmlns:p14="http://schemas.microsoft.com/office/powerpoint/2010/main" val="2474944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DB17AA-4337-7549-BE96-63050A082604}"/>
              </a:ext>
            </a:extLst>
          </p:cNvPr>
          <p:cNvSpPr txBox="1"/>
          <p:nvPr/>
        </p:nvSpPr>
        <p:spPr>
          <a:xfrm>
            <a:off x="406400" y="381000"/>
            <a:ext cx="6362700" cy="6001643"/>
          </a:xfrm>
          <a:prstGeom prst="rect">
            <a:avLst/>
          </a:prstGeom>
          <a:noFill/>
        </p:spPr>
        <p:txBody>
          <a:bodyPr wrap="square" rtlCol="0">
            <a:spAutoFit/>
          </a:bodyPr>
          <a:lstStyle/>
          <a:p>
            <a:pPr algn="ctr"/>
            <a:r>
              <a:rPr lang="es-ES" dirty="0">
                <a:solidFill>
                  <a:srgbClr val="C00000"/>
                </a:solidFill>
              </a:rPr>
              <a:t>HOSPITAL DE SANTA ANA</a:t>
            </a:r>
          </a:p>
          <a:p>
            <a:r>
              <a:rPr lang="es-ES" dirty="0"/>
              <a:t>Estaba en la Parroquia de San Nicolás. </a:t>
            </a:r>
          </a:p>
          <a:p>
            <a:r>
              <a:rPr lang="es-ES" dirty="0"/>
              <a:t>Su fundación es también antiquísima.</a:t>
            </a:r>
          </a:p>
          <a:p>
            <a:r>
              <a:rPr lang="es-ES" dirty="0"/>
              <a:t>Aún hoy se puede observar un pequeño nicho </a:t>
            </a:r>
          </a:p>
          <a:p>
            <a:r>
              <a:rPr lang="es-ES" dirty="0"/>
              <a:t>en la pared en la esquina de la calle </a:t>
            </a:r>
            <a:r>
              <a:rPr lang="es-ES" dirty="0" err="1"/>
              <a:t>Córcoles</a:t>
            </a:r>
            <a:r>
              <a:rPr lang="es-ES" dirty="0"/>
              <a:t>, donde se venera a Santa Ana, creemos que el hospital estuvo en aquel lugar o muy cerca.</a:t>
            </a:r>
          </a:p>
          <a:p>
            <a:r>
              <a:rPr lang="es-ES" sz="2400" dirty="0">
                <a:effectLst/>
                <a:latin typeface="Times" pitchFamily="2" charset="0"/>
                <a:ea typeface="Times New Roman" panose="02020603050405020304" pitchFamily="18" charset="0"/>
              </a:rPr>
              <a:t>El de Santa Ana, es mencionado en el testamento del regidor </a:t>
            </a:r>
            <a:r>
              <a:rPr lang="es-ES" sz="2400" dirty="0">
                <a:solidFill>
                  <a:srgbClr val="000000"/>
                </a:solidFill>
                <a:effectLst/>
                <a:latin typeface="Times" pitchFamily="2" charset="0"/>
                <a:ea typeface="Times New Roman" panose="02020603050405020304" pitchFamily="18" charset="0"/>
              </a:rPr>
              <a:t>Juan </a:t>
            </a:r>
            <a:r>
              <a:rPr lang="es-ES" sz="2400" dirty="0" err="1">
                <a:solidFill>
                  <a:srgbClr val="000000"/>
                </a:solidFill>
                <a:effectLst/>
                <a:latin typeface="Times" pitchFamily="2" charset="0"/>
                <a:ea typeface="Times New Roman" panose="02020603050405020304" pitchFamily="18" charset="0"/>
              </a:rPr>
              <a:t>López</a:t>
            </a:r>
            <a:r>
              <a:rPr lang="es-ES" sz="2400" dirty="0">
                <a:solidFill>
                  <a:srgbClr val="000000"/>
                </a:solidFill>
                <a:effectLst/>
                <a:latin typeface="Times" pitchFamily="2" charset="0"/>
                <a:ea typeface="Times New Roman" panose="02020603050405020304" pitchFamily="18" charset="0"/>
              </a:rPr>
              <a:t> en 1491 y estuvo situado en la </a:t>
            </a:r>
            <a:r>
              <a:rPr lang="es-ES" sz="2400" dirty="0" err="1">
                <a:solidFill>
                  <a:srgbClr val="000000"/>
                </a:solidFill>
                <a:effectLst/>
                <a:latin typeface="Times" pitchFamily="2" charset="0"/>
                <a:ea typeface="Times New Roman" panose="02020603050405020304" pitchFamily="18" charset="0"/>
              </a:rPr>
              <a:t>collación</a:t>
            </a:r>
            <a:r>
              <a:rPr lang="es-ES" sz="2400" dirty="0">
                <a:solidFill>
                  <a:srgbClr val="000000"/>
                </a:solidFill>
                <a:effectLst/>
                <a:latin typeface="Times" pitchFamily="2" charset="0"/>
                <a:ea typeface="Times New Roman" panose="02020603050405020304" pitchFamily="18" charset="0"/>
              </a:rPr>
              <a:t> de San </a:t>
            </a:r>
            <a:r>
              <a:rPr lang="es-ES" sz="2400" dirty="0" err="1">
                <a:solidFill>
                  <a:srgbClr val="000000"/>
                </a:solidFill>
                <a:effectLst/>
                <a:latin typeface="Times" pitchFamily="2" charset="0"/>
                <a:ea typeface="Times New Roman" panose="02020603050405020304" pitchFamily="18" charset="0"/>
              </a:rPr>
              <a:t>Nicolás</a:t>
            </a:r>
            <a:r>
              <a:rPr lang="es-ES" sz="2400" dirty="0">
                <a:solidFill>
                  <a:srgbClr val="000000"/>
                </a:solidFill>
                <a:effectLst/>
                <a:latin typeface="Times" pitchFamily="2" charset="0"/>
                <a:ea typeface="Times New Roman" panose="02020603050405020304" pitchFamily="18" charset="0"/>
              </a:rPr>
              <a:t>. </a:t>
            </a:r>
          </a:p>
          <a:p>
            <a:r>
              <a:rPr lang="es-ES" sz="2400" dirty="0">
                <a:solidFill>
                  <a:srgbClr val="000000"/>
                </a:solidFill>
                <a:effectLst/>
                <a:latin typeface="Times" pitchFamily="2" charset="0"/>
                <a:ea typeface="Times New Roman" panose="02020603050405020304" pitchFamily="18" charset="0"/>
              </a:rPr>
              <a:t>Mantuvo actividad hasta el año1608 cuando sus casas pasan a ser propiedad de Ana de Navarrete.</a:t>
            </a:r>
          </a:p>
          <a:p>
            <a:endParaRPr lang="es-ES" dirty="0">
              <a:solidFill>
                <a:srgbClr val="000000"/>
              </a:solidFill>
              <a:latin typeface="Times" pitchFamily="2" charset="0"/>
            </a:endParaRPr>
          </a:p>
          <a:p>
            <a:pPr algn="ctr"/>
            <a:r>
              <a:rPr lang="es-ES" sz="2400" dirty="0">
                <a:effectLst/>
                <a:latin typeface="TimesNewRoman"/>
              </a:rPr>
              <a:t>Creemos que antiguamente hubo otros hospitales, </a:t>
            </a:r>
          </a:p>
          <a:p>
            <a:pPr algn="ctr"/>
            <a:r>
              <a:rPr lang="es-ES" sz="2400" dirty="0">
                <a:effectLst/>
                <a:latin typeface="TimesNewRoman"/>
              </a:rPr>
              <a:t>uno por lo menos </a:t>
            </a:r>
          </a:p>
          <a:p>
            <a:pPr algn="ctr"/>
            <a:r>
              <a:rPr lang="es-ES" sz="2400" dirty="0">
                <a:effectLst/>
                <a:latin typeface="TimesNewRoman"/>
              </a:rPr>
              <a:t>en cada parroquia o collación.</a:t>
            </a:r>
            <a:endParaRPr lang="es-ES" dirty="0"/>
          </a:p>
        </p:txBody>
      </p:sp>
      <p:pic>
        <p:nvPicPr>
          <p:cNvPr id="4" name="Imagen 3">
            <a:extLst>
              <a:ext uri="{FF2B5EF4-FFF2-40B4-BE49-F238E27FC236}">
                <a16:creationId xmlns:a16="http://schemas.microsoft.com/office/drawing/2014/main" id="{C722B032-BBE6-6295-4933-979A2E59783C}"/>
              </a:ext>
            </a:extLst>
          </p:cNvPr>
          <p:cNvPicPr>
            <a:picLocks noChangeAspect="1"/>
          </p:cNvPicPr>
          <p:nvPr/>
        </p:nvPicPr>
        <p:blipFill>
          <a:blip r:embed="rId3"/>
          <a:stretch>
            <a:fillRect/>
          </a:stretch>
        </p:blipFill>
        <p:spPr>
          <a:xfrm>
            <a:off x="6963508" y="381000"/>
            <a:ext cx="2034995" cy="3787161"/>
          </a:xfrm>
          <a:prstGeom prst="rect">
            <a:avLst/>
          </a:prstGeom>
        </p:spPr>
      </p:pic>
      <p:sp>
        <p:nvSpPr>
          <p:cNvPr id="3" name="CuadroTexto 2">
            <a:extLst>
              <a:ext uri="{FF2B5EF4-FFF2-40B4-BE49-F238E27FC236}">
                <a16:creationId xmlns:a16="http://schemas.microsoft.com/office/drawing/2014/main" id="{3DBDB3E8-2EF8-5188-5F4C-2BCD55FEF2BC}"/>
              </a:ext>
            </a:extLst>
          </p:cNvPr>
          <p:cNvSpPr txBox="1"/>
          <p:nvPr/>
        </p:nvSpPr>
        <p:spPr>
          <a:xfrm>
            <a:off x="7073900" y="4686300"/>
            <a:ext cx="1924604" cy="830997"/>
          </a:xfrm>
          <a:prstGeom prst="rect">
            <a:avLst/>
          </a:prstGeom>
          <a:noFill/>
        </p:spPr>
        <p:txBody>
          <a:bodyPr wrap="square" rtlCol="0">
            <a:spAutoFit/>
          </a:bodyPr>
          <a:lstStyle/>
          <a:p>
            <a:pPr algn="ctr"/>
            <a:r>
              <a:rPr lang="es-ES" dirty="0">
                <a:solidFill>
                  <a:srgbClr val="C00000"/>
                </a:solidFill>
              </a:rPr>
              <a:t>Hornacina</a:t>
            </a:r>
          </a:p>
          <a:p>
            <a:pPr algn="ctr"/>
            <a:r>
              <a:rPr lang="es-ES" dirty="0">
                <a:solidFill>
                  <a:srgbClr val="C00000"/>
                </a:solidFill>
              </a:rPr>
              <a:t>Santa Ana</a:t>
            </a:r>
          </a:p>
        </p:txBody>
      </p:sp>
    </p:spTree>
    <p:extLst>
      <p:ext uri="{BB962C8B-B14F-4D97-AF65-F5344CB8AC3E}">
        <p14:creationId xmlns:p14="http://schemas.microsoft.com/office/powerpoint/2010/main" val="1889625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827006-4207-719D-EDAA-5A03B8543289}"/>
              </a:ext>
            </a:extLst>
          </p:cNvPr>
          <p:cNvSpPr txBox="1"/>
          <p:nvPr/>
        </p:nvSpPr>
        <p:spPr>
          <a:xfrm>
            <a:off x="216976" y="216976"/>
            <a:ext cx="8749224" cy="6370975"/>
          </a:xfrm>
          <a:prstGeom prst="rect">
            <a:avLst/>
          </a:prstGeom>
          <a:noFill/>
        </p:spPr>
        <p:txBody>
          <a:bodyPr wrap="square">
            <a:spAutoFit/>
          </a:bodyPr>
          <a:lstStyle/>
          <a:p>
            <a:pPr algn="ctr"/>
            <a:r>
              <a:rPr lang="es-ES" dirty="0">
                <a:solidFill>
                  <a:srgbClr val="C00000"/>
                </a:solidFill>
              </a:rPr>
              <a:t>ENUMERAMOS ALGUNOS DE ELLOS:</a:t>
            </a:r>
          </a:p>
          <a:p>
            <a:pPr algn="ctr"/>
            <a:r>
              <a:rPr lang="es-ES" dirty="0">
                <a:solidFill>
                  <a:srgbClr val="C00000"/>
                </a:solidFill>
              </a:rPr>
              <a:t>* HOSPITAL DE NUESTRA SRA. DEL ROSARIO</a:t>
            </a:r>
          </a:p>
          <a:p>
            <a:r>
              <a:rPr lang="es-ES" dirty="0"/>
              <a:t>Fundado por don Jorge de la Paz y Silveira, asignándole </a:t>
            </a:r>
          </a:p>
          <a:p>
            <a:r>
              <a:rPr lang="es-ES" dirty="0"/>
              <a:t>una renta de 182,600 </a:t>
            </a:r>
            <a:r>
              <a:rPr lang="es-ES" dirty="0" err="1"/>
              <a:t>maravedies</a:t>
            </a:r>
            <a:r>
              <a:rPr lang="es-ES" dirty="0"/>
              <a:t>.</a:t>
            </a:r>
          </a:p>
          <a:p>
            <a:pPr algn="ctr"/>
            <a:r>
              <a:rPr lang="es-ES" dirty="0"/>
              <a:t>*OTRO HOSPITAL. (año 1551). </a:t>
            </a:r>
          </a:p>
          <a:p>
            <a:r>
              <a:rPr lang="es-ES" dirty="0"/>
              <a:t>Don Diego de Guzmán, funda un hospital en la demarcación de la Colegial de Santa María, además un colegio para niños huérfanos. </a:t>
            </a:r>
          </a:p>
          <a:p>
            <a:pPr algn="ctr"/>
            <a:r>
              <a:rPr lang="es-ES" dirty="0"/>
              <a:t>*OTRO HOSPITAL (S. XVI)</a:t>
            </a:r>
          </a:p>
          <a:p>
            <a:r>
              <a:rPr lang="es-ES" dirty="0"/>
              <a:t>En la calle de la Alberguería de San Juan de los Huertos, </a:t>
            </a:r>
          </a:p>
          <a:p>
            <a:r>
              <a:rPr lang="es-ES" dirty="0"/>
              <a:t>aunque había desaparecido la iglesia y la mayoría </a:t>
            </a:r>
          </a:p>
          <a:p>
            <a:r>
              <a:rPr lang="es-ES" dirty="0"/>
              <a:t>de las calles de esa parroquia.</a:t>
            </a:r>
          </a:p>
          <a:p>
            <a:pPr algn="ctr"/>
            <a:r>
              <a:rPr lang="es-ES" i="1" dirty="0"/>
              <a:t>Por lo dicho se comprende que Úbeda no estuvo nunca </a:t>
            </a:r>
          </a:p>
          <a:p>
            <a:pPr algn="ctr"/>
            <a:r>
              <a:rPr lang="es-ES" i="1" dirty="0"/>
              <a:t>abandonada en cuanto a ayuda caritativa </a:t>
            </a:r>
          </a:p>
          <a:p>
            <a:pPr algn="ctr"/>
            <a:r>
              <a:rPr lang="es-ES" i="1" dirty="0"/>
              <a:t>y asistencia a los pobres, que encontraban auxilio </a:t>
            </a:r>
          </a:p>
          <a:p>
            <a:pPr algn="ctr"/>
            <a:r>
              <a:rPr lang="es-ES" i="1" dirty="0"/>
              <a:t>(en medio de toda clase de deficiencias), </a:t>
            </a:r>
          </a:p>
          <a:p>
            <a:pPr algn="ctr"/>
            <a:r>
              <a:rPr lang="es-ES" i="1" dirty="0"/>
              <a:t>en los numerosos asilos y hospitales, que la piedad </a:t>
            </a:r>
          </a:p>
          <a:p>
            <a:pPr algn="ctr"/>
            <a:r>
              <a:rPr lang="es-ES" i="1" dirty="0"/>
              <a:t>y fe de nuestros mayores fundaron</a:t>
            </a:r>
            <a:r>
              <a:rPr lang="es-ES" dirty="0"/>
              <a:t>.</a:t>
            </a:r>
          </a:p>
        </p:txBody>
      </p:sp>
    </p:spTree>
    <p:extLst>
      <p:ext uri="{BB962C8B-B14F-4D97-AF65-F5344CB8AC3E}">
        <p14:creationId xmlns:p14="http://schemas.microsoft.com/office/powerpoint/2010/main" val="41421031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676136-B2D9-651B-2203-394A453F10C1}"/>
              </a:ext>
            </a:extLst>
          </p:cNvPr>
          <p:cNvSpPr txBox="1"/>
          <p:nvPr/>
        </p:nvSpPr>
        <p:spPr>
          <a:xfrm>
            <a:off x="165101" y="88900"/>
            <a:ext cx="6654799" cy="6740307"/>
          </a:xfrm>
          <a:prstGeom prst="rect">
            <a:avLst/>
          </a:prstGeom>
          <a:noFill/>
        </p:spPr>
        <p:txBody>
          <a:bodyPr wrap="square">
            <a:spAutoFit/>
          </a:bodyPr>
          <a:lstStyle/>
          <a:p>
            <a:pPr marL="226695" indent="-226695" algn="ctr">
              <a:tabLst>
                <a:tab pos="457200" algn="l"/>
              </a:tabLst>
            </a:pP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ERMITA: SAN BARTOLOMÉ</a:t>
            </a:r>
          </a:p>
          <a:p>
            <a:pPr marL="226695">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Es una sencilla iglesia que se sitúa a cinco kilómetros, en la aldea de San Bartolomé</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Reedificada en el siglo XVII. La ermita funcionó como iglesia parroquial hasta 1826.</a:t>
            </a:r>
          </a:p>
          <a:p>
            <a:pPr marL="226695">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De estilo tardo-renacentista en su portada principal y con elementos barrocos en su interior. </a:t>
            </a:r>
          </a:p>
          <a:p>
            <a:pPr marL="226695">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Es de una sola nave cubierta por bóveda de cañón, cúpula de media naranja </a:t>
            </a:r>
            <a:r>
              <a:rPr lang="es-ES" dirty="0">
                <a:latin typeface="Tw Cen MT" panose="020B0602020104020603" pitchFamily="34" charset="77"/>
                <a:ea typeface="Calibri" panose="020F0502020204030204" pitchFamily="34" charset="0"/>
                <a:cs typeface="Times New Roman" panose="02020603050405020304" pitchFamily="18" charset="0"/>
              </a:rPr>
              <a:t>con </a:t>
            </a:r>
            <a:r>
              <a:rPr lang="es-ES" dirty="0">
                <a:effectLst/>
                <a:latin typeface="Tw Cen MT" panose="020B0602020104020603" pitchFamily="34" charset="77"/>
                <a:ea typeface="Calibri" panose="020F0502020204030204" pitchFamily="34" charset="0"/>
                <a:cs typeface="Times New Roman" panose="02020603050405020304" pitchFamily="18" charset="0"/>
              </a:rPr>
              <a:t>un bello retablo también de estilo barroco. Antaño se veneraba en esta ermita la imagen de Nuestra Señora de la Blanca. La pila bautismal románica de dicha ermita, fue traslada en 2015, a la Basílica de Santa María de los Reales Alcázares.</a:t>
            </a:r>
          </a:p>
          <a:p>
            <a:pPr marL="226695">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Junto a la ermita se encuentra la torre denominada de Garci Fernández. Todo este conjunto se levanta sobre un antiguo recinto fortificado iberorromano, donde son visibles algunos sillares ciclópeos</a:t>
            </a:r>
            <a:r>
              <a:rPr lang="es-ES" dirty="0">
                <a:effectLst/>
                <a:latin typeface="Arial" panose="020B0604020202020204" pitchFamily="34" charset="0"/>
                <a:ea typeface="Calibri" panose="020F0502020204030204" pitchFamily="34" charset="0"/>
                <a:cs typeface="Times New Roman" panose="02020603050405020304" pitchFamily="18" charset="0"/>
              </a:rPr>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E0839AA0-CC79-01E5-B93D-E4E58E202A2B}"/>
              </a:ext>
            </a:extLst>
          </p:cNvPr>
          <p:cNvPicPr>
            <a:picLocks noChangeAspect="1"/>
          </p:cNvPicPr>
          <p:nvPr/>
        </p:nvPicPr>
        <p:blipFill rotWithShape="1">
          <a:blip r:embed="rId3"/>
          <a:srcRect r="11111"/>
          <a:stretch/>
        </p:blipFill>
        <p:spPr>
          <a:xfrm>
            <a:off x="6680200" y="816413"/>
            <a:ext cx="2158999" cy="2485587"/>
          </a:xfrm>
          <a:prstGeom prst="rect">
            <a:avLst/>
          </a:prstGeom>
        </p:spPr>
      </p:pic>
      <p:sp>
        <p:nvSpPr>
          <p:cNvPr id="2" name="CuadroTexto 1">
            <a:extLst>
              <a:ext uri="{FF2B5EF4-FFF2-40B4-BE49-F238E27FC236}">
                <a16:creationId xmlns:a16="http://schemas.microsoft.com/office/drawing/2014/main" id="{1481605A-8502-A43F-FE83-9AFFED9C8EB1}"/>
              </a:ext>
            </a:extLst>
          </p:cNvPr>
          <p:cNvSpPr txBox="1"/>
          <p:nvPr/>
        </p:nvSpPr>
        <p:spPr>
          <a:xfrm>
            <a:off x="6819900" y="3556000"/>
            <a:ext cx="2019299" cy="830997"/>
          </a:xfrm>
          <a:prstGeom prst="rect">
            <a:avLst/>
          </a:prstGeom>
          <a:noFill/>
        </p:spPr>
        <p:txBody>
          <a:bodyPr wrap="square" rtlCol="0">
            <a:spAutoFit/>
          </a:bodyPr>
          <a:lstStyle/>
          <a:p>
            <a:pPr algn="ctr"/>
            <a:r>
              <a:rPr lang="es-ES" dirty="0">
                <a:solidFill>
                  <a:srgbClr val="C00000"/>
                </a:solidFill>
              </a:rPr>
              <a:t>SAN</a:t>
            </a:r>
          </a:p>
          <a:p>
            <a:pPr algn="ctr"/>
            <a:r>
              <a:rPr lang="es-ES" dirty="0">
                <a:solidFill>
                  <a:srgbClr val="C00000"/>
                </a:solidFill>
              </a:rPr>
              <a:t>BARTOLOMÉ</a:t>
            </a:r>
          </a:p>
        </p:txBody>
      </p:sp>
    </p:spTree>
    <p:extLst>
      <p:ext uri="{BB962C8B-B14F-4D97-AF65-F5344CB8AC3E}">
        <p14:creationId xmlns:p14="http://schemas.microsoft.com/office/powerpoint/2010/main" val="1928425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8BF757-5CD4-FB39-6F85-F1A4EA59DCE7}"/>
              </a:ext>
            </a:extLst>
          </p:cNvPr>
          <p:cNvSpPr txBox="1"/>
          <p:nvPr/>
        </p:nvSpPr>
        <p:spPr>
          <a:xfrm>
            <a:off x="317500" y="0"/>
            <a:ext cx="7099300" cy="6801862"/>
          </a:xfrm>
          <a:prstGeom prst="rect">
            <a:avLst/>
          </a:prstGeom>
          <a:noFill/>
        </p:spPr>
        <p:txBody>
          <a:bodyPr wrap="square">
            <a:spAutoFit/>
          </a:bodyPr>
          <a:lstStyle/>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MADRE DE DIOS DEL CAMPO</a:t>
            </a:r>
            <a:b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b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lo alto de un cerro a la izquierda de la antigua carretera de Torreperogil, se alzan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sus</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ruinas.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Su fundación es muy antigua.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1495. Pero Sánchez Romo legó a la iglesia su palacio, emplazado junto a la ermita.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1740. Se acomete la reedificación dedicándose a hospedaje para peregrinos.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capilla y el palacio formaba ángulo a uno y otro lado dejando un gran patio cerrado, frente a la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portada</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de la iglesia y hornacinas. En su interior la capilla mayor se cubría con cúpula barroca y poseía camarín con rica reja de forja, poseía ricos lienzos, representado los milagros de Madre de Dios. El campanario estaba dotado de una esbelta espadaña.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esta ermita era tradicional la Romería de Madre de Dios cuya imagen se trasladaba a la iglesia de San Pablo para sus cultos en el mes de mayo.</a:t>
            </a:r>
            <a:endParaRPr lang="es-ES" dirty="0">
              <a:latin typeface="Tw Cen MT" panose="020B0602020104020603" pitchFamily="34" charset="77"/>
            </a:endParaRPr>
          </a:p>
        </p:txBody>
      </p:sp>
      <p:sp>
        <p:nvSpPr>
          <p:cNvPr id="2" name="CuadroTexto 1">
            <a:extLst>
              <a:ext uri="{FF2B5EF4-FFF2-40B4-BE49-F238E27FC236}">
                <a16:creationId xmlns:a16="http://schemas.microsoft.com/office/drawing/2014/main" id="{6094E2F9-2761-965E-180B-10F730F71007}"/>
              </a:ext>
            </a:extLst>
          </p:cNvPr>
          <p:cNvSpPr txBox="1"/>
          <p:nvPr/>
        </p:nvSpPr>
        <p:spPr>
          <a:xfrm>
            <a:off x="7594600" y="3860800"/>
            <a:ext cx="1384300" cy="1938992"/>
          </a:xfrm>
          <a:prstGeom prst="rect">
            <a:avLst/>
          </a:prstGeom>
          <a:noFill/>
        </p:spPr>
        <p:txBody>
          <a:bodyPr wrap="square" rtlCol="0">
            <a:spAutoFit/>
          </a:bodyPr>
          <a:lstStyle/>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MADRE DE DIOS DEL CAMPO.</a:t>
            </a:r>
            <a:b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br>
            <a:endParaRPr lang="es-ES" dirty="0">
              <a:solidFill>
                <a:srgbClr val="C00000"/>
              </a:solidFill>
              <a:latin typeface="Tw Cen MT" panose="020B0602020104020603" pitchFamily="34" charset="77"/>
            </a:endParaRPr>
          </a:p>
        </p:txBody>
      </p:sp>
      <p:pic>
        <p:nvPicPr>
          <p:cNvPr id="5" name="Imagen 4">
            <a:extLst>
              <a:ext uri="{FF2B5EF4-FFF2-40B4-BE49-F238E27FC236}">
                <a16:creationId xmlns:a16="http://schemas.microsoft.com/office/drawing/2014/main" id="{4434ECBE-5C6A-08D0-81B0-5524AD7928DF}"/>
              </a:ext>
            </a:extLst>
          </p:cNvPr>
          <p:cNvPicPr>
            <a:picLocks noChangeAspect="1"/>
          </p:cNvPicPr>
          <p:nvPr/>
        </p:nvPicPr>
        <p:blipFill rotWithShape="1">
          <a:blip r:embed="rId3"/>
          <a:srcRect l="11408" t="3535" r="26916" b="3377"/>
          <a:stretch/>
        </p:blipFill>
        <p:spPr>
          <a:xfrm>
            <a:off x="7149918" y="855008"/>
            <a:ext cx="1828982" cy="2370792"/>
          </a:xfrm>
          <a:prstGeom prst="rect">
            <a:avLst/>
          </a:prstGeom>
        </p:spPr>
      </p:pic>
    </p:spTree>
    <p:extLst>
      <p:ext uri="{BB962C8B-B14F-4D97-AF65-F5344CB8AC3E}">
        <p14:creationId xmlns:p14="http://schemas.microsoft.com/office/powerpoint/2010/main" val="57775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1" y="142875"/>
            <a:ext cx="9001125" cy="830997"/>
          </a:xfrm>
          <a:prstGeom prst="rect">
            <a:avLst/>
          </a:prstGeom>
          <a:noFill/>
        </p:spPr>
        <p:txBody>
          <a:bodyPr wrap="square">
            <a:spAutoFit/>
          </a:bodyPr>
          <a:lstStyle/>
          <a:p>
            <a:endParaRPr lang="es-ES" sz="1600" dirty="0">
              <a:highlight>
                <a:srgbClr val="00FFFF"/>
              </a:highlight>
            </a:endParaRPr>
          </a:p>
          <a:p>
            <a:endParaRPr lang="es-ES" sz="1600" dirty="0">
              <a:solidFill>
                <a:srgbClr val="000000"/>
              </a:solidFill>
              <a:effectLst/>
              <a:latin typeface="Times" pitchFamily="2" charset="0"/>
              <a:ea typeface="Times New Roman" panose="02020603050405020304" pitchFamily="18" charset="0"/>
            </a:endParaRPr>
          </a:p>
          <a:p>
            <a:endParaRPr lang="es-ES" sz="1600" dirty="0">
              <a:solidFill>
                <a:srgbClr val="000000"/>
              </a:solidFill>
              <a:effectLst/>
              <a:highlight>
                <a:srgbClr val="00FF00"/>
              </a:highlight>
              <a:latin typeface="Times" pitchFamily="2" charset="0"/>
              <a:ea typeface="Times New Roman" panose="02020603050405020304" pitchFamily="18" charset="0"/>
            </a:endParaRPr>
          </a:p>
        </p:txBody>
      </p:sp>
      <p:sp>
        <p:nvSpPr>
          <p:cNvPr id="3" name="CuadroTexto 2">
            <a:extLst>
              <a:ext uri="{FF2B5EF4-FFF2-40B4-BE49-F238E27FC236}">
                <a16:creationId xmlns:a16="http://schemas.microsoft.com/office/drawing/2014/main" id="{4889D96B-1963-CF06-8C0C-073F4715DC17}"/>
              </a:ext>
            </a:extLst>
          </p:cNvPr>
          <p:cNvSpPr txBox="1"/>
          <p:nvPr/>
        </p:nvSpPr>
        <p:spPr>
          <a:xfrm>
            <a:off x="330199" y="266700"/>
            <a:ext cx="7327901" cy="6494085"/>
          </a:xfrm>
          <a:prstGeom prst="rect">
            <a:avLst/>
          </a:prstGeom>
          <a:noFill/>
        </p:spPr>
        <p:txBody>
          <a:bodyPr wrap="square">
            <a:spAutoFit/>
          </a:bodyPr>
          <a:lstStyle/>
          <a:p>
            <a:pPr algn="ctr"/>
            <a:r>
              <a:rPr lang="es-ES" sz="28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NUESTRA SEÑORA DEL PILAR </a:t>
            </a:r>
          </a:p>
          <a:p>
            <a:pPr algn="ctr"/>
            <a:r>
              <a:rPr lang="es-ES" sz="28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DEL PAJE  </a:t>
            </a:r>
            <a:endParaRPr lang="es-ES" sz="28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enclava esta “joya” en un extremo d</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el </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parque norte.</a:t>
            </a:r>
          </a:p>
          <a:p>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Es una ermita pequeña de un ambiente íntimo y recogido. </a:t>
            </a:r>
            <a:b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br>
            <a:r>
              <a:rPr lang="es-ES" spc="40"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F</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ue fundada a principios del S. XVIII por el presbítero de S. Isidoro don Francisco de </a:t>
            </a:r>
            <a:r>
              <a:rPr lang="es-ES" spc="40" dirty="0" err="1">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P</a:t>
            </a:r>
            <a:r>
              <a:rPr lang="es-ES" sz="2400" spc="40" dirty="0" err="1">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agéz</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y Segura y construida de una sola nave, en un estilo renacentista. </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1709. C</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omenzaron las obras.</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u retablo dorado está presidido por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pequeña talla de la Virgen del Pilar.</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Sobre su portada hay </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un relieve de la aparición de </a:t>
            </a:r>
          </a:p>
          <a:p>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la Virgen a </a:t>
            </a:r>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antiago y una pequeña espadaña. </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Es la única ermita que se conserva en la ciudad. </a:t>
            </a:r>
          </a:p>
          <a:p>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le denomina también ermita del paje debido a la “popularización” del apellido del fundador.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C</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elebra su festividad el día 12 de octubre, día de la hispanidad y pertenece a la Parroquia Virgen del Pilar </a:t>
            </a:r>
          </a:p>
          <a:p>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y Santa Teresa.</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0DEAAF01-6750-3D36-7278-0831285A09DC}"/>
              </a:ext>
            </a:extLst>
          </p:cNvPr>
          <p:cNvSpPr txBox="1"/>
          <p:nvPr/>
        </p:nvSpPr>
        <p:spPr>
          <a:xfrm>
            <a:off x="7493000" y="4419600"/>
            <a:ext cx="1508124" cy="1384995"/>
          </a:xfrm>
          <a:prstGeom prst="rect">
            <a:avLst/>
          </a:prstGeom>
          <a:noFill/>
        </p:spPr>
        <p:txBody>
          <a:bodyPr wrap="square" rtlCol="0">
            <a:spAutoFit/>
          </a:bodyPr>
          <a:lstStyle/>
          <a:p>
            <a:pPr algn="ctr"/>
            <a:r>
              <a:rPr lang="es-ES" sz="2800" dirty="0">
                <a:solidFill>
                  <a:srgbClr val="C00000"/>
                </a:solidFill>
                <a:latin typeface="Tw Cen MT" panose="020B0602020104020603" pitchFamily="34" charset="77"/>
              </a:rPr>
              <a:t>VIRGEN DEL PILAR</a:t>
            </a:r>
          </a:p>
        </p:txBody>
      </p:sp>
      <p:pic>
        <p:nvPicPr>
          <p:cNvPr id="6" name="Imagen 5">
            <a:extLst>
              <a:ext uri="{FF2B5EF4-FFF2-40B4-BE49-F238E27FC236}">
                <a16:creationId xmlns:a16="http://schemas.microsoft.com/office/drawing/2014/main" id="{C1BFA4F8-04D7-20FF-924D-E7FAE5B40352}"/>
              </a:ext>
            </a:extLst>
          </p:cNvPr>
          <p:cNvPicPr>
            <a:picLocks noChangeAspect="1"/>
          </p:cNvPicPr>
          <p:nvPr/>
        </p:nvPicPr>
        <p:blipFill>
          <a:blip r:embed="rId3"/>
          <a:stretch>
            <a:fillRect/>
          </a:stretch>
        </p:blipFill>
        <p:spPr>
          <a:xfrm>
            <a:off x="7440936" y="2091370"/>
            <a:ext cx="1612251" cy="1384995"/>
          </a:xfrm>
          <a:prstGeom prst="rect">
            <a:avLst/>
          </a:prstGeom>
        </p:spPr>
      </p:pic>
    </p:spTree>
    <p:extLst>
      <p:ext uri="{BB962C8B-B14F-4D97-AF65-F5344CB8AC3E}">
        <p14:creationId xmlns:p14="http://schemas.microsoft.com/office/powerpoint/2010/main" val="1571099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BC40D2-B8A7-1F6E-B04E-8ACB73144174}"/>
              </a:ext>
            </a:extLst>
          </p:cNvPr>
          <p:cNvSpPr txBox="1"/>
          <p:nvPr/>
        </p:nvSpPr>
        <p:spPr>
          <a:xfrm>
            <a:off x="245327" y="133815"/>
            <a:ext cx="6832129" cy="6637715"/>
          </a:xfrm>
          <a:prstGeom prst="rect">
            <a:avLst/>
          </a:prstGeom>
          <a:noFill/>
        </p:spPr>
        <p:txBody>
          <a:bodyPr wrap="square">
            <a:spAutoFit/>
          </a:bodyPr>
          <a:lstStyle/>
          <a:p>
            <a:pPr algn="ctr">
              <a:lnSpc>
                <a:spcPts val="3445"/>
              </a:lnSpc>
            </a:pPr>
            <a:r>
              <a:rPr lang="es-ES" kern="1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DE S</a:t>
            </a:r>
            <a:r>
              <a:rPr lang="es-ES" kern="1800"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AN </a:t>
            </a:r>
            <a:r>
              <a:rPr lang="es-ES" kern="1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GINÉS</a:t>
            </a:r>
            <a:endParaRPr lang="es-ES" kern="1800"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endParaRPr>
          </a:p>
          <a:p>
            <a:pPr>
              <a:lnSpc>
                <a:spcPts val="3445"/>
              </a:lnSpc>
            </a:pPr>
            <a:r>
              <a:rPr lang="es-ES" spc="40" dirty="0">
                <a:solidFill>
                  <a:srgbClr val="222222"/>
                </a:solidFill>
                <a:effectLst/>
                <a:latin typeface="Tw Cen MT" panose="020B0602020104020603" pitchFamily="34" charset="77"/>
                <a:ea typeface="Times New Roman" panose="02020603050405020304" pitchFamily="18" charset="0"/>
              </a:rPr>
              <a:t>Se cree que ya estuvo en tiempos de la ocupación árabe. Reformada a finales del siglo XVIII. En 1837 se convertiría en la iglesia del nuevo cementerio.</a:t>
            </a:r>
            <a:endParaRPr lang="es-ES" dirty="0">
              <a:effectLst/>
              <a:latin typeface="Tw Cen MT" panose="020B0602020104020603" pitchFamily="34" charset="77"/>
              <a:ea typeface="Times New Roman" panose="02020603050405020304" pitchFamily="18" charset="0"/>
            </a:endParaRPr>
          </a:p>
          <a:p>
            <a:r>
              <a:rPr lang="es-ES" spc="40" dirty="0">
                <a:solidFill>
                  <a:srgbClr val="222222"/>
                </a:solidFill>
                <a:effectLst/>
                <a:latin typeface="Tw Cen MT" panose="020B0602020104020603" pitchFamily="34" charset="77"/>
                <a:ea typeface="Times New Roman" panose="02020603050405020304" pitchFamily="18" charset="0"/>
              </a:rPr>
              <a:t>En </a:t>
            </a:r>
            <a:r>
              <a:rPr lang="es-ES" spc="40" dirty="0">
                <a:solidFill>
                  <a:srgbClr val="222222"/>
                </a:solidFill>
                <a:latin typeface="Tw Cen MT" panose="020B0602020104020603" pitchFamily="34" charset="77"/>
                <a:ea typeface="Times New Roman" panose="02020603050405020304" pitchFamily="18" charset="0"/>
              </a:rPr>
              <a:t>la “nueva</a:t>
            </a:r>
            <a:r>
              <a:rPr lang="es-ES" spc="40" dirty="0">
                <a:solidFill>
                  <a:srgbClr val="222222"/>
                </a:solidFill>
                <a:effectLst/>
                <a:latin typeface="Tw Cen MT" panose="020B0602020104020603" pitchFamily="34" charset="77"/>
                <a:ea typeface="Times New Roman" panose="02020603050405020304" pitchFamily="18" charset="0"/>
              </a:rPr>
              <a:t> capilla” se puede contemplar la imagen impresionante de un crucificado, un Cristo corpulento, muy bien proporcionado, una talla renacentista de finales del siglo XVI, que perteneció a la cofradía de la Vera Cruz y que ha permanecido "olvidada”. </a:t>
            </a:r>
            <a:endParaRPr lang="es-ES" dirty="0">
              <a:effectLst/>
              <a:latin typeface="Tw Cen MT" panose="020B0602020104020603" pitchFamily="34" charset="77"/>
              <a:ea typeface="Times New Roman" panose="02020603050405020304" pitchFamily="18" charset="0"/>
            </a:endParaRPr>
          </a:p>
          <a:p>
            <a:r>
              <a:rPr lang="es-ES" spc="40" dirty="0">
                <a:solidFill>
                  <a:srgbClr val="222222"/>
                </a:solidFill>
                <a:effectLst/>
                <a:latin typeface="Tw Cen MT" panose="020B0602020104020603" pitchFamily="34" charset="77"/>
                <a:ea typeface="Times New Roman" panose="02020603050405020304" pitchFamily="18" charset="0"/>
              </a:rPr>
              <a:t>Se podría estar "ante uno de los mejores crucificados de Úbeda" y además "el más antiguo de su imaginería procesional”.</a:t>
            </a:r>
            <a:r>
              <a:rPr lang="es-ES"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Tanto el Cristo como la Cruz son dos joyas del renacimiento </a:t>
            </a:r>
            <a:endParaRPr lang="es-ES" dirty="0">
              <a:effectLst/>
              <a:latin typeface="Tw Cen MT" panose="020B0602020104020603" pitchFamily="34" charset="77"/>
              <a:ea typeface="Times New Roman" panose="02020603050405020304" pitchFamily="18" charset="0"/>
            </a:endParaRPr>
          </a:p>
          <a:p>
            <a:pPr algn="just"/>
            <a:r>
              <a:rPr lang="es-ES" kern="18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En la puerta del Cementerio hay una cruz de piedra con una inscripción, de la que se lee sólo el año en que fue construida, 1615.</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8F789135-CB2A-DB3D-9C13-CC92D169334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15548" t="16845" r="16505" b="5083"/>
          <a:stretch/>
        </p:blipFill>
        <p:spPr>
          <a:xfrm>
            <a:off x="7162780" y="421532"/>
            <a:ext cx="1735894" cy="2353237"/>
          </a:xfrm>
          <a:prstGeom prst="rect">
            <a:avLst/>
          </a:prstGeom>
        </p:spPr>
      </p:pic>
      <p:pic>
        <p:nvPicPr>
          <p:cNvPr id="7" name="Imagen 6">
            <a:extLst>
              <a:ext uri="{FF2B5EF4-FFF2-40B4-BE49-F238E27FC236}">
                <a16:creationId xmlns:a16="http://schemas.microsoft.com/office/drawing/2014/main" id="{3902D7A5-EDA8-9801-DE32-E5DF8AE1688D}"/>
              </a:ext>
            </a:extLst>
          </p:cNvPr>
          <p:cNvPicPr>
            <a:picLocks noChangeAspect="1"/>
          </p:cNvPicPr>
          <p:nvPr/>
        </p:nvPicPr>
        <p:blipFill>
          <a:blip r:embed="rId5"/>
          <a:stretch>
            <a:fillRect/>
          </a:stretch>
        </p:blipFill>
        <p:spPr>
          <a:xfrm>
            <a:off x="7252553" y="3429000"/>
            <a:ext cx="1646120" cy="2127738"/>
          </a:xfrm>
          <a:prstGeom prst="rect">
            <a:avLst/>
          </a:prstGeom>
        </p:spPr>
      </p:pic>
      <p:sp>
        <p:nvSpPr>
          <p:cNvPr id="2" name="CuadroTexto 1">
            <a:extLst>
              <a:ext uri="{FF2B5EF4-FFF2-40B4-BE49-F238E27FC236}">
                <a16:creationId xmlns:a16="http://schemas.microsoft.com/office/drawing/2014/main" id="{608493F9-91A4-8318-0734-393D9F4D223D}"/>
              </a:ext>
            </a:extLst>
          </p:cNvPr>
          <p:cNvSpPr txBox="1"/>
          <p:nvPr/>
        </p:nvSpPr>
        <p:spPr>
          <a:xfrm>
            <a:off x="7252553" y="5744308"/>
            <a:ext cx="1916655" cy="523220"/>
          </a:xfrm>
          <a:prstGeom prst="rect">
            <a:avLst/>
          </a:prstGeom>
          <a:noFill/>
        </p:spPr>
        <p:txBody>
          <a:bodyPr wrap="square" rtlCol="0">
            <a:spAutoFit/>
          </a:bodyPr>
          <a:lstStyle/>
          <a:p>
            <a:r>
              <a:rPr lang="es-ES" sz="2800" dirty="0">
                <a:solidFill>
                  <a:srgbClr val="C00000"/>
                </a:solidFill>
              </a:rPr>
              <a:t>cementerio</a:t>
            </a:r>
          </a:p>
        </p:txBody>
      </p:sp>
    </p:spTree>
    <p:extLst>
      <p:ext uri="{BB962C8B-B14F-4D97-AF65-F5344CB8AC3E}">
        <p14:creationId xmlns:p14="http://schemas.microsoft.com/office/powerpoint/2010/main" val="555413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CC4AB-598E-4C78-0C2C-5C9DE291B32C}"/>
              </a:ext>
            </a:extLst>
          </p:cNvPr>
          <p:cNvSpPr txBox="1"/>
          <p:nvPr/>
        </p:nvSpPr>
        <p:spPr>
          <a:xfrm>
            <a:off x="114300" y="139700"/>
            <a:ext cx="6629400" cy="6704464"/>
          </a:xfrm>
          <a:prstGeom prst="rect">
            <a:avLst/>
          </a:prstGeom>
          <a:noFill/>
        </p:spPr>
        <p:txBody>
          <a:bodyPr wrap="square">
            <a:spAutoFit/>
          </a:bodyPr>
          <a:lstStyle/>
          <a:p>
            <a:pPr lvl="0" algn="ctr">
              <a:buSzPts val="1000"/>
              <a:tabLst>
                <a:tab pos="457200" algn="l"/>
              </a:tabLst>
            </a:pPr>
            <a:r>
              <a:rPr lang="es-ES" sz="2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SANTA EULALIA</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Ubicada en la aldea de Santa Eulalia.</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Todo parece indicar que se ubica sobre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un asentamiento romano, conservándose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numerosos restos de fortificaciones.</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Desde 1446, los vecinos de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Sabiote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y</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Torreperogil conocían esta ermita bajo la advocación de Nuestra Señora de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Santolaya</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Fue en esta ermita donde se veneró la imagen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de la Patrona hasta que se construyó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Santuario del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Gavellar</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Recuerdo de este hecho es, sin duda, </a:t>
            </a:r>
          </a:p>
          <a:p>
            <a:pPr lvl="0">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descanso  que la imagen de la Patrona realiza el día de su romería antes de marchar a Úbeda o a su Santuario.</a:t>
            </a:r>
          </a:p>
          <a:p>
            <a:pPr lvl="0">
              <a:buSzPts val="1000"/>
              <a:tabLst>
                <a:tab pos="457200" algn="l"/>
              </a:tabLst>
            </a:pP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En el presente pertenece a la Parroquia de Virgen del Pilar y Santa Teresa.</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2025"/>
              </a:lnSpc>
              <a:spcAft>
                <a:spcPts val="2250"/>
              </a:spcAft>
            </a:pPr>
            <a:r>
              <a:rPr lang="es-ES" spc="-15" dirty="0">
                <a:solidFill>
                  <a:srgbClr val="666666"/>
                </a:solidFill>
                <a:effectLst/>
                <a:latin typeface="Raleway" pitchFamily="2" charset="77"/>
                <a:ea typeface="Times New Roman" panose="02020603050405020304" pitchFamily="18"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CBCDFBF5-7AEA-6D6E-83A5-BB99B7C2389A}"/>
              </a:ext>
            </a:extLst>
          </p:cNvPr>
          <p:cNvPicPr>
            <a:picLocks noChangeAspect="1"/>
          </p:cNvPicPr>
          <p:nvPr/>
        </p:nvPicPr>
        <p:blipFill rotWithShape="1">
          <a:blip r:embed="rId3"/>
          <a:srcRect l="18348" t="26354" r="19998" b="33123"/>
          <a:stretch/>
        </p:blipFill>
        <p:spPr>
          <a:xfrm>
            <a:off x="6743700" y="399279"/>
            <a:ext cx="2181496" cy="2086014"/>
          </a:xfrm>
          <a:prstGeom prst="rect">
            <a:avLst/>
          </a:prstGeom>
        </p:spPr>
      </p:pic>
      <p:sp>
        <p:nvSpPr>
          <p:cNvPr id="4" name="CuadroTexto 3">
            <a:extLst>
              <a:ext uri="{FF2B5EF4-FFF2-40B4-BE49-F238E27FC236}">
                <a16:creationId xmlns:a16="http://schemas.microsoft.com/office/drawing/2014/main" id="{952E2727-0DB3-CDE9-26CC-F6F39E015B42}"/>
              </a:ext>
            </a:extLst>
          </p:cNvPr>
          <p:cNvSpPr txBox="1"/>
          <p:nvPr/>
        </p:nvSpPr>
        <p:spPr>
          <a:xfrm>
            <a:off x="6471138" y="3429000"/>
            <a:ext cx="2558562" cy="1200329"/>
          </a:xfrm>
          <a:prstGeom prst="rect">
            <a:avLst/>
          </a:prstGeom>
          <a:noFill/>
        </p:spPr>
        <p:txBody>
          <a:bodyPr wrap="square">
            <a:spAutoFit/>
          </a:bodyPr>
          <a:lstStyle/>
          <a:p>
            <a:pPr lvl="0" algn="ctr">
              <a:buSzPts val="1000"/>
              <a:tabLst>
                <a:tab pos="457200" algn="l"/>
              </a:tabLst>
            </a:pP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a:t>
            </a:r>
          </a:p>
          <a:p>
            <a:pPr lvl="0" algn="ctr">
              <a:buSzPts val="1000"/>
              <a:tabLst>
                <a:tab pos="457200" algn="l"/>
              </a:tabLst>
            </a:pP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SANTA</a:t>
            </a:r>
          </a:p>
          <a:p>
            <a:pPr lvl="0" algn="ctr">
              <a:buSzPts val="1000"/>
              <a:tabLst>
                <a:tab pos="457200" algn="l"/>
              </a:tabLst>
            </a:pP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EULALIA</a:t>
            </a:r>
          </a:p>
        </p:txBody>
      </p:sp>
    </p:spTree>
    <p:extLst>
      <p:ext uri="{BB962C8B-B14F-4D97-AF65-F5344CB8AC3E}">
        <p14:creationId xmlns:p14="http://schemas.microsoft.com/office/powerpoint/2010/main" val="4276590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D2A944-78D8-8F03-6215-69338DC43261}"/>
              </a:ext>
            </a:extLst>
          </p:cNvPr>
          <p:cNvSpPr txBox="1"/>
          <p:nvPr/>
        </p:nvSpPr>
        <p:spPr>
          <a:xfrm>
            <a:off x="203200" y="203200"/>
            <a:ext cx="6540500" cy="6370975"/>
          </a:xfrm>
          <a:prstGeom prst="rect">
            <a:avLst/>
          </a:prstGeom>
          <a:noFill/>
        </p:spPr>
        <p:txBody>
          <a:bodyPr wrap="square">
            <a:spAutoFit/>
          </a:bodyPr>
          <a:lstStyle/>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EL SANTUARIO: VIRGEN DE GUADALUPE</a:t>
            </a:r>
            <a:b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b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El Santuario fue erigido en tiempo inmemorial en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el lugar de la aparición.</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E</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stá enclavado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junto al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Arroyo del </a:t>
            </a:r>
            <a:r>
              <a:rPr lang="es-ES" dirty="0" err="1">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Gavellar</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a una legua de Úbeda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y a sólo media de la aldea de “</a:t>
            </a:r>
            <a:r>
              <a:rPr lang="es-ES" dirty="0" err="1">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Santolaya</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Ermita</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es de una fuerte y bella construcción.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1597.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construye</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el campanario en ángulo.</a:t>
            </a:r>
            <a:r>
              <a:rPr lang="es-ES" dirty="0">
                <a:latin typeface="Tw Cen MT" panose="020B0602020104020603" pitchFamily="34" charset="77"/>
                <a:ea typeface="Calibri" panose="020F0502020204030204" pitchFamily="34" charset="0"/>
                <a:cs typeface="Times New Roman" panose="02020603050405020304" pitchFamily="18" charset="0"/>
              </a:rPr>
              <a:t>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La única nave se cubre con bóveda de cañón.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1675. El altar mayor y camarín son de estilo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Barroco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realizados por </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Diego de Alarcón.</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1766. Se fabrica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reja.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el Camarín de la Virgen reposan los restos de Juan Martínez, protagonista en la aparición.</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el exterior destaca el gótico de la puerta de </a:t>
            </a:r>
          </a:p>
          <a:p>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San Miguel y el renacimiento de las arcadas. </a:t>
            </a:r>
          </a:p>
          <a:p>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De 1 de mayo a 8 de septiembre permanece en la Basílica de Santa María en la ciudad de Úbeda.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616F78AE-899E-5B44-AE6D-12D8E663846B}"/>
              </a:ext>
            </a:extLst>
          </p:cNvPr>
          <p:cNvSpPr txBox="1"/>
          <p:nvPr/>
        </p:nvSpPr>
        <p:spPr>
          <a:xfrm>
            <a:off x="7061200" y="4254500"/>
            <a:ext cx="1879600" cy="1938992"/>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EL SANTUARIO VIRGEN </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DE GUADALUPE</a:t>
            </a:r>
            <a:endParaRPr lang="es-ES" dirty="0"/>
          </a:p>
        </p:txBody>
      </p:sp>
      <p:pic>
        <p:nvPicPr>
          <p:cNvPr id="5" name="Imagen 4">
            <a:extLst>
              <a:ext uri="{FF2B5EF4-FFF2-40B4-BE49-F238E27FC236}">
                <a16:creationId xmlns:a16="http://schemas.microsoft.com/office/drawing/2014/main" id="{AB4A53C6-393F-0BB9-9584-10D45C677B69}"/>
              </a:ext>
            </a:extLst>
          </p:cNvPr>
          <p:cNvPicPr>
            <a:picLocks noChangeAspect="1"/>
          </p:cNvPicPr>
          <p:nvPr/>
        </p:nvPicPr>
        <p:blipFill rotWithShape="1">
          <a:blip r:embed="rId3"/>
          <a:srcRect l="21428"/>
          <a:stretch/>
        </p:blipFill>
        <p:spPr>
          <a:xfrm>
            <a:off x="6743700" y="664509"/>
            <a:ext cx="2197100" cy="2764492"/>
          </a:xfrm>
          <a:prstGeom prst="rect">
            <a:avLst/>
          </a:prstGeom>
        </p:spPr>
      </p:pic>
    </p:spTree>
    <p:extLst>
      <p:ext uri="{BB962C8B-B14F-4D97-AF65-F5344CB8AC3E}">
        <p14:creationId xmlns:p14="http://schemas.microsoft.com/office/powerpoint/2010/main" val="3898834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0" y="142875"/>
            <a:ext cx="7797800" cy="6370975"/>
          </a:xfrm>
          <a:prstGeom prst="rect">
            <a:avLst/>
          </a:prstGeom>
          <a:noFill/>
        </p:spPr>
        <p:txBody>
          <a:bodyPr wrap="square">
            <a:spAutoFit/>
          </a:bodyPr>
          <a:lstStyle/>
          <a:p>
            <a:pPr algn="ctr"/>
            <a:r>
              <a:rPr lang="es-ES" dirty="0">
                <a:solidFill>
                  <a:srgbClr val="000000"/>
                </a:solidFill>
                <a:latin typeface="Tw Cen MT" panose="020B0602020104020603" pitchFamily="34" charset="77"/>
                <a:ea typeface="Times New Roman" panose="02020603050405020304" pitchFamily="18" charset="0"/>
              </a:rPr>
              <a:t>S</a:t>
            </a:r>
            <a:r>
              <a:rPr lang="es-ES" dirty="0">
                <a:solidFill>
                  <a:srgbClr val="000000"/>
                </a:solidFill>
                <a:effectLst/>
                <a:latin typeface="Tw Cen MT" panose="020B0602020104020603" pitchFamily="34" charset="77"/>
                <a:ea typeface="Times New Roman" panose="02020603050405020304" pitchFamily="18" charset="0"/>
              </a:rPr>
              <a:t>ituado junto a la ermita de San Lázaro</a:t>
            </a:r>
            <a:r>
              <a:rPr lang="es-ES" dirty="0">
                <a:solidFill>
                  <a:srgbClr val="000000"/>
                </a:solidFill>
                <a:latin typeface="Tw Cen MT" panose="020B0602020104020603" pitchFamily="34" charset="77"/>
                <a:ea typeface="Times New Roman" panose="02020603050405020304" pitchFamily="18" charset="0"/>
              </a:rPr>
              <a:t>, camino de Baeza. </a:t>
            </a:r>
            <a:r>
              <a:rPr lang="es-ES" dirty="0">
                <a:solidFill>
                  <a:srgbClr val="000000"/>
                </a:solidFill>
                <a:effectLst/>
                <a:latin typeface="Tw Cen MT" panose="020B0602020104020603" pitchFamily="34" charset="77"/>
                <a:ea typeface="Times New Roman" panose="02020603050405020304" pitchFamily="18" charset="0"/>
              </a:rPr>
              <a:t> Trazado por  Andrés de </a:t>
            </a:r>
            <a:r>
              <a:rPr lang="es-ES" dirty="0" err="1">
                <a:solidFill>
                  <a:srgbClr val="000000"/>
                </a:solidFill>
                <a:effectLst/>
                <a:latin typeface="Tw Cen MT" panose="020B0602020104020603" pitchFamily="34" charset="77"/>
                <a:ea typeface="Times New Roman" panose="02020603050405020304" pitchFamily="18" charset="0"/>
              </a:rPr>
              <a:t>Vandelvira</a:t>
            </a:r>
            <a:r>
              <a:rPr lang="es-ES" dirty="0">
                <a:solidFill>
                  <a:srgbClr val="000000"/>
                </a:solidFill>
                <a:latin typeface="Tw Cen MT" panose="020B0602020104020603" pitchFamily="34" charset="77"/>
                <a:ea typeface="Times New Roman" panose="02020603050405020304" pitchFamily="18" charset="0"/>
              </a:rPr>
              <a:t>  en </a:t>
            </a:r>
            <a:r>
              <a:rPr lang="es-ES" dirty="0">
                <a:latin typeface="Tw Cen MT" panose="020B0602020104020603" pitchFamily="34" charset="77"/>
              </a:rPr>
              <a:t>su última etapa caracterizada por su sobriedad, aúna todos sus cometidos.</a:t>
            </a:r>
            <a:endParaRPr lang="es-ES" dirty="0">
              <a:solidFill>
                <a:srgbClr val="000000"/>
              </a:solidFill>
              <a:effectLst/>
              <a:latin typeface="Tw Cen MT" panose="020B0602020104020603" pitchFamily="34" charset="77"/>
              <a:ea typeface="Times New Roman" panose="02020603050405020304" pitchFamily="18" charset="0"/>
            </a:endParaRPr>
          </a:p>
          <a:p>
            <a:pPr algn="ctr"/>
            <a:r>
              <a:rPr lang="es-ES" dirty="0">
                <a:solidFill>
                  <a:srgbClr val="000000"/>
                </a:solidFill>
                <a:latin typeface="Tw Cen MT" panose="020B0602020104020603" pitchFamily="34" charset="77"/>
                <a:ea typeface="Times New Roman" panose="02020603050405020304" pitchFamily="18" charset="0"/>
              </a:rPr>
              <a:t>E</a:t>
            </a:r>
            <a:r>
              <a:rPr lang="es-ES" dirty="0">
                <a:solidFill>
                  <a:srgbClr val="000000"/>
                </a:solidFill>
                <a:effectLst/>
                <a:latin typeface="Tw Cen MT" panose="020B0602020104020603" pitchFamily="34" charset="77"/>
                <a:ea typeface="Times New Roman" panose="02020603050405020304" pitchFamily="18" charset="0"/>
              </a:rPr>
              <a:t>rigido hacia 1562</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Las obras se concluyeron en 1578.</a:t>
            </a:r>
            <a:endParaRPr lang="es-ES" dirty="0">
              <a:solidFill>
                <a:srgbClr val="000000"/>
              </a:solidFill>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En sus estatutos (1565) se determinan las obligaciones de los capellanes, el mayordomo y personal sanitario y doméstico.  </a:t>
            </a:r>
            <a:r>
              <a:rPr lang="es-ES" sz="2800" dirty="0">
                <a:solidFill>
                  <a:srgbClr val="C00000"/>
                </a:solidFill>
                <a:effectLst/>
                <a:latin typeface="Tw Cen MT" panose="020B0602020104020603" pitchFamily="34" charset="77"/>
                <a:ea typeface="Times New Roman" panose="02020603050405020304" pitchFamily="18" charset="0"/>
              </a:rPr>
              <a:t>HOSPITAL:</a:t>
            </a:r>
          </a:p>
          <a:p>
            <a:pPr algn="ctr"/>
            <a:r>
              <a:rPr lang="es-ES" dirty="0">
                <a:solidFill>
                  <a:srgbClr val="000000"/>
                </a:solidFill>
                <a:effectLst/>
                <a:latin typeface="Tw Cen MT" panose="020B0602020104020603" pitchFamily="34" charset="77"/>
                <a:ea typeface="Times New Roman" panose="02020603050405020304" pitchFamily="18" charset="0"/>
              </a:rPr>
              <a:t>En la escritura fundacional </a:t>
            </a:r>
            <a:r>
              <a:rPr lang="es-ES" dirty="0">
                <a:solidFill>
                  <a:srgbClr val="000000"/>
                </a:solidFill>
                <a:latin typeface="Tw Cen MT" panose="020B0602020104020603" pitchFamily="34" charset="77"/>
                <a:ea typeface="Times New Roman" panose="02020603050405020304" pitchFamily="18" charset="0"/>
              </a:rPr>
              <a:t>don </a:t>
            </a:r>
            <a:r>
              <a:rPr lang="es-ES" dirty="0">
                <a:solidFill>
                  <a:srgbClr val="000000"/>
                </a:solidFill>
                <a:effectLst/>
                <a:latin typeface="Tw Cen MT" panose="020B0602020104020603" pitchFamily="34" charset="77"/>
                <a:ea typeface="Times New Roman" panose="02020603050405020304" pitchFamily="18" charset="0"/>
              </a:rPr>
              <a:t>Diego de los Cobos señala </a:t>
            </a:r>
          </a:p>
          <a:p>
            <a:pPr algn="ctr"/>
            <a:r>
              <a:rPr lang="es-ES" dirty="0">
                <a:solidFill>
                  <a:srgbClr val="000000"/>
                </a:solidFill>
                <a:effectLst/>
                <a:latin typeface="Tw Cen MT" panose="020B0602020104020603" pitchFamily="34" charset="77"/>
                <a:ea typeface="Times New Roman" panose="02020603050405020304" pitchFamily="18" charset="0"/>
              </a:rPr>
              <a:t>que tendría cincuenta camas, treinta para hombres y veinte para mujeres, enfermos de bubas, que fueran vecinos de </a:t>
            </a:r>
            <a:r>
              <a:rPr lang="es-ES" dirty="0">
                <a:solidFill>
                  <a:srgbClr val="000000"/>
                </a:solidFill>
                <a:latin typeface="Tw Cen MT" panose="020B0602020104020603" pitchFamily="34" charset="77"/>
                <a:ea typeface="Times New Roman" panose="02020603050405020304" pitchFamily="18" charset="0"/>
              </a:rPr>
              <a:t>Ú</a:t>
            </a:r>
            <a:r>
              <a:rPr lang="es-ES" dirty="0">
                <a:solidFill>
                  <a:srgbClr val="000000"/>
                </a:solidFill>
                <a:effectLst/>
                <a:latin typeface="Tw Cen MT" panose="020B0602020104020603" pitchFamily="34" charset="77"/>
                <a:ea typeface="Times New Roman" panose="02020603050405020304" pitchFamily="18" charset="0"/>
              </a:rPr>
              <a:t>beda</a:t>
            </a:r>
            <a:r>
              <a:rPr lang="es-ES" dirty="0">
                <a:solidFill>
                  <a:srgbClr val="000000"/>
                </a:solidFill>
                <a:latin typeface="Tw Cen MT" panose="020B0602020104020603" pitchFamily="34" charset="77"/>
                <a:ea typeface="Times New Roman" panose="02020603050405020304" pitchFamily="18" charset="0"/>
              </a:rPr>
              <a:t>, después se abriría a toda clase de enfermedades.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La asistencia sanitaria estuvo en manos de dos médicos </a:t>
            </a:r>
          </a:p>
          <a:p>
            <a:pPr algn="ctr"/>
            <a:r>
              <a:rPr lang="es-ES" dirty="0">
                <a:solidFill>
                  <a:srgbClr val="000000"/>
                </a:solidFill>
                <a:effectLst/>
                <a:latin typeface="Tw Cen MT" panose="020B0602020104020603" pitchFamily="34" charset="77"/>
                <a:ea typeface="Times New Roman" panose="02020603050405020304" pitchFamily="18" charset="0"/>
              </a:rPr>
              <a:t>que debían vivir en la casa, un barbero, para sangrar y </a:t>
            </a:r>
          </a:p>
          <a:p>
            <a:pPr algn="ctr"/>
            <a:r>
              <a:rPr lang="es-ES" dirty="0">
                <a:solidFill>
                  <a:srgbClr val="000000"/>
                </a:solidFill>
                <a:effectLst/>
                <a:latin typeface="Tw Cen MT" panose="020B0602020104020603" pitchFamily="34" charset="77"/>
                <a:ea typeface="Times New Roman" panose="02020603050405020304" pitchFamily="18" charset="0"/>
              </a:rPr>
              <a:t>un boticario. El cuidado estaría a cargo de seis mujeres</a:t>
            </a:r>
            <a:r>
              <a:rPr lang="es-ES" dirty="0">
                <a:solidFill>
                  <a:srgbClr val="000000"/>
                </a:solidFill>
                <a:latin typeface="Tw Cen MT" panose="020B0602020104020603" pitchFamily="34" charset="77"/>
                <a:ea typeface="Times New Roman" panose="02020603050405020304" pitchFamily="18" charset="0"/>
              </a:rPr>
              <a:t>.</a:t>
            </a:r>
            <a:r>
              <a:rPr lang="es-ES" dirty="0">
                <a:solidFill>
                  <a:srgbClr val="000000"/>
                </a:solidFill>
                <a:effectLst/>
                <a:latin typeface="Tw Cen MT" panose="020B0602020104020603" pitchFamily="34" charset="77"/>
                <a:ea typeface="Times New Roman" panose="02020603050405020304" pitchFamily="18" charset="0"/>
              </a:rPr>
              <a:t> </a:t>
            </a:r>
          </a:p>
          <a:p>
            <a:pPr algn="ctr"/>
            <a:r>
              <a:rPr lang="es-ES" dirty="0">
                <a:latin typeface="Tw Cen MT" panose="020B0602020104020603" pitchFamily="34" charset="77"/>
              </a:rPr>
              <a:t>En el Hospital  se aplicará la medicina no sólo </a:t>
            </a:r>
          </a:p>
          <a:p>
            <a:pPr algn="ctr"/>
            <a:r>
              <a:rPr lang="es-ES" dirty="0">
                <a:latin typeface="Tw Cen MT" panose="020B0602020104020603" pitchFamily="34" charset="77"/>
              </a:rPr>
              <a:t>“al cuerpo sino también al espíritu” y en la Misa, podrán encontrar el consuelo y la esperanza.</a:t>
            </a:r>
            <a:endParaRPr lang="es-ES" dirty="0">
              <a:effectLst/>
              <a:latin typeface="Tw Cen MT" panose="020B0602020104020603" pitchFamily="34" charset="77"/>
              <a:ea typeface="Times New Roman" panose="02020603050405020304" pitchFamily="18" charset="0"/>
            </a:endParaRPr>
          </a:p>
        </p:txBody>
      </p:sp>
      <p:pic>
        <p:nvPicPr>
          <p:cNvPr id="3" name="Imagen 2">
            <a:extLst>
              <a:ext uri="{FF2B5EF4-FFF2-40B4-BE49-F238E27FC236}">
                <a16:creationId xmlns:a16="http://schemas.microsoft.com/office/drawing/2014/main" id="{8486BECF-521E-AC1C-62EF-27DB42A490D4}"/>
              </a:ext>
            </a:extLst>
          </p:cNvPr>
          <p:cNvPicPr>
            <a:picLocks noChangeAspect="1"/>
          </p:cNvPicPr>
          <p:nvPr/>
        </p:nvPicPr>
        <p:blipFill rotWithShape="1">
          <a:blip r:embed="rId3"/>
          <a:srcRect l="38687" r="14932" b="18769"/>
          <a:stretch/>
        </p:blipFill>
        <p:spPr>
          <a:xfrm>
            <a:off x="7647609" y="543365"/>
            <a:ext cx="1520639" cy="2039815"/>
          </a:xfrm>
          <a:prstGeom prst="rect">
            <a:avLst/>
          </a:prstGeom>
        </p:spPr>
      </p:pic>
      <p:pic>
        <p:nvPicPr>
          <p:cNvPr id="6" name="Imagen 5">
            <a:extLst>
              <a:ext uri="{FF2B5EF4-FFF2-40B4-BE49-F238E27FC236}">
                <a16:creationId xmlns:a16="http://schemas.microsoft.com/office/drawing/2014/main" id="{70211C22-CEE3-4886-D885-A66DE0B3F01B}"/>
              </a:ext>
            </a:extLst>
          </p:cNvPr>
          <p:cNvPicPr>
            <a:picLocks noChangeAspect="1"/>
          </p:cNvPicPr>
          <p:nvPr/>
        </p:nvPicPr>
        <p:blipFill rotWithShape="1">
          <a:blip r:embed="rId4"/>
          <a:srcRect r="11539"/>
          <a:stretch/>
        </p:blipFill>
        <p:spPr>
          <a:xfrm>
            <a:off x="7647609" y="3429000"/>
            <a:ext cx="1472142" cy="2048857"/>
          </a:xfrm>
          <a:prstGeom prst="rect">
            <a:avLst/>
          </a:prstGeom>
        </p:spPr>
      </p:pic>
    </p:spTree>
    <p:extLst>
      <p:ext uri="{BB962C8B-B14F-4D97-AF65-F5344CB8AC3E}">
        <p14:creationId xmlns:p14="http://schemas.microsoft.com/office/powerpoint/2010/main" val="69593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DBFC59-3E3E-BBD4-72A7-C2730C703A9E}"/>
              </a:ext>
            </a:extLst>
          </p:cNvPr>
          <p:cNvPicPr>
            <a:picLocks noChangeAspect="1"/>
          </p:cNvPicPr>
          <p:nvPr/>
        </p:nvPicPr>
        <p:blipFill rotWithShape="1">
          <a:blip r:embed="rId3"/>
          <a:srcRect l="11162"/>
          <a:stretch/>
        </p:blipFill>
        <p:spPr>
          <a:xfrm>
            <a:off x="1901936" y="484298"/>
            <a:ext cx="5788402" cy="4326791"/>
          </a:xfrm>
          <a:prstGeom prst="rect">
            <a:avLst/>
          </a:prstGeom>
        </p:spPr>
      </p:pic>
      <p:sp>
        <p:nvSpPr>
          <p:cNvPr id="4" name="CuadroTexto 3">
            <a:extLst>
              <a:ext uri="{FF2B5EF4-FFF2-40B4-BE49-F238E27FC236}">
                <a16:creationId xmlns:a16="http://schemas.microsoft.com/office/drawing/2014/main" id="{CD0DE6DF-FF0A-3AEA-4117-42501E0EB0A9}"/>
              </a:ext>
            </a:extLst>
          </p:cNvPr>
          <p:cNvSpPr txBox="1"/>
          <p:nvPr/>
        </p:nvSpPr>
        <p:spPr>
          <a:xfrm>
            <a:off x="750277" y="1524000"/>
            <a:ext cx="870751" cy="769441"/>
          </a:xfrm>
          <a:prstGeom prst="rect">
            <a:avLst/>
          </a:prstGeom>
          <a:noFill/>
        </p:spPr>
        <p:txBody>
          <a:bodyPr wrap="none" rtlCol="0">
            <a:spAutoFit/>
          </a:bodyPr>
          <a:lstStyle/>
          <a:p>
            <a:r>
              <a:rPr lang="es-ES" sz="4400" dirty="0">
                <a:solidFill>
                  <a:srgbClr val="C00000"/>
                </a:solidFill>
              </a:rPr>
              <a:t>Fin</a:t>
            </a:r>
          </a:p>
        </p:txBody>
      </p:sp>
      <p:sp>
        <p:nvSpPr>
          <p:cNvPr id="5" name="CuadroTexto 4">
            <a:extLst>
              <a:ext uri="{FF2B5EF4-FFF2-40B4-BE49-F238E27FC236}">
                <a16:creationId xmlns:a16="http://schemas.microsoft.com/office/drawing/2014/main" id="{EC4823B2-4333-CE0A-0213-399F7593290E}"/>
              </a:ext>
            </a:extLst>
          </p:cNvPr>
          <p:cNvSpPr txBox="1"/>
          <p:nvPr/>
        </p:nvSpPr>
        <p:spPr>
          <a:xfrm>
            <a:off x="3133067" y="4811089"/>
            <a:ext cx="2877866" cy="1569660"/>
          </a:xfrm>
          <a:prstGeom prst="rect">
            <a:avLst/>
          </a:prstGeom>
          <a:noFill/>
        </p:spPr>
        <p:txBody>
          <a:bodyPr wrap="square" rtlCol="0">
            <a:spAutoFit/>
          </a:bodyPr>
          <a:lstStyle/>
          <a:p>
            <a:pPr algn="ctr"/>
            <a:r>
              <a:rPr lang="es-ES" sz="3200" dirty="0">
                <a:solidFill>
                  <a:srgbClr val="C00000"/>
                </a:solidFill>
              </a:rPr>
              <a:t>3ª Parte: </a:t>
            </a:r>
          </a:p>
          <a:p>
            <a:pPr algn="ctr"/>
            <a:r>
              <a:rPr lang="es-ES" sz="3200" dirty="0">
                <a:solidFill>
                  <a:srgbClr val="C00000"/>
                </a:solidFill>
              </a:rPr>
              <a:t>HOSPITALES</a:t>
            </a:r>
          </a:p>
          <a:p>
            <a:pPr algn="ctr"/>
            <a:r>
              <a:rPr lang="es-ES" sz="3200" dirty="0">
                <a:solidFill>
                  <a:srgbClr val="C00000"/>
                </a:solidFill>
              </a:rPr>
              <a:t>ERMITAS</a:t>
            </a:r>
          </a:p>
        </p:txBody>
      </p:sp>
      <p:sp>
        <p:nvSpPr>
          <p:cNvPr id="6" name="CuadroTexto 5">
            <a:extLst>
              <a:ext uri="{FF2B5EF4-FFF2-40B4-BE49-F238E27FC236}">
                <a16:creationId xmlns:a16="http://schemas.microsoft.com/office/drawing/2014/main" id="{D212ED95-46F0-C7CA-51F5-E12E4A71B1DA}"/>
              </a:ext>
            </a:extLst>
          </p:cNvPr>
          <p:cNvSpPr txBox="1"/>
          <p:nvPr/>
        </p:nvSpPr>
        <p:spPr>
          <a:xfrm>
            <a:off x="8253046" y="4149969"/>
            <a:ext cx="739305" cy="461665"/>
          </a:xfrm>
          <a:prstGeom prst="rect">
            <a:avLst/>
          </a:prstGeom>
          <a:noFill/>
        </p:spPr>
        <p:txBody>
          <a:bodyPr wrap="none" rtlCol="0">
            <a:spAutoFit/>
          </a:bodyPr>
          <a:lstStyle/>
          <a:p>
            <a:r>
              <a:rPr lang="es-ES" dirty="0">
                <a:solidFill>
                  <a:srgbClr val="C00000"/>
                </a:solidFill>
              </a:rPr>
              <a:t>EFM</a:t>
            </a:r>
          </a:p>
        </p:txBody>
      </p:sp>
      <p:sp>
        <p:nvSpPr>
          <p:cNvPr id="7" name="CuadroTexto 6">
            <a:extLst>
              <a:ext uri="{FF2B5EF4-FFF2-40B4-BE49-F238E27FC236}">
                <a16:creationId xmlns:a16="http://schemas.microsoft.com/office/drawing/2014/main" id="{CA97DF28-78EA-7A79-1C6E-6E6D54EFC647}"/>
              </a:ext>
            </a:extLst>
          </p:cNvPr>
          <p:cNvSpPr txBox="1"/>
          <p:nvPr/>
        </p:nvSpPr>
        <p:spPr>
          <a:xfrm>
            <a:off x="5838092" y="6119446"/>
            <a:ext cx="3305908" cy="523220"/>
          </a:xfrm>
          <a:prstGeom prst="rect">
            <a:avLst/>
          </a:prstGeom>
          <a:noFill/>
        </p:spPr>
        <p:txBody>
          <a:bodyPr wrap="square" rtlCol="0">
            <a:spAutoFit/>
          </a:bodyPr>
          <a:lstStyle/>
          <a:p>
            <a:r>
              <a:rPr lang="es-ES" sz="2800" dirty="0" err="1">
                <a:solidFill>
                  <a:srgbClr val="C00000"/>
                </a:solidFill>
              </a:rPr>
              <a:t>ubedaiglesiadigital.es</a:t>
            </a:r>
            <a:endParaRPr lang="es-ES" sz="2800" dirty="0">
              <a:solidFill>
                <a:srgbClr val="C00000"/>
              </a:solidFill>
            </a:endParaRPr>
          </a:p>
        </p:txBody>
      </p:sp>
      <p:sp>
        <p:nvSpPr>
          <p:cNvPr id="2" name="CuadroTexto 1">
            <a:extLst>
              <a:ext uri="{FF2B5EF4-FFF2-40B4-BE49-F238E27FC236}">
                <a16:creationId xmlns:a16="http://schemas.microsoft.com/office/drawing/2014/main" id="{01CBD1DC-C056-A60B-2174-55ED05CCDA07}"/>
              </a:ext>
            </a:extLst>
          </p:cNvPr>
          <p:cNvSpPr txBox="1"/>
          <p:nvPr/>
        </p:nvSpPr>
        <p:spPr>
          <a:xfrm>
            <a:off x="8274570" y="5261548"/>
            <a:ext cx="184731" cy="461665"/>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575067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119921" y="0"/>
            <a:ext cx="7309579" cy="6986528"/>
          </a:xfrm>
          <a:prstGeom prst="rect">
            <a:avLst/>
          </a:prstGeom>
          <a:noFill/>
        </p:spPr>
        <p:txBody>
          <a:bodyPr wrap="square">
            <a:spAutoFit/>
          </a:bodyPr>
          <a:lstStyle/>
          <a:p>
            <a:pPr algn="ctr"/>
            <a:r>
              <a:rPr lang="es-ES" dirty="0">
                <a:solidFill>
                  <a:srgbClr val="C00000"/>
                </a:solidFill>
                <a:latin typeface="Tw Cen MT" panose="020B0602020104020603" pitchFamily="34" charset="77"/>
              </a:rPr>
              <a:t>CAPILLA-ENTERRAMIENTO</a:t>
            </a:r>
          </a:p>
          <a:p>
            <a:pPr algn="ctr"/>
            <a:r>
              <a:rPr lang="es-ES" dirty="0">
                <a:latin typeface="Tw Cen MT" panose="020B0602020104020603" pitchFamily="34" charset="77"/>
              </a:rPr>
              <a:t>Entre el vestíbulo y la entrada a la iglesia hay un grandioso patio renacentista con columnas de mármol blanco traídas de Génova. Tras las artísticas verjas de hierro (1576) nos adentramos en un templo espacioso, </a:t>
            </a:r>
          </a:p>
          <a:p>
            <a:pPr algn="ctr"/>
            <a:r>
              <a:rPr lang="es-ES" dirty="0">
                <a:latin typeface="Tw Cen MT" panose="020B0602020104020603" pitchFamily="34" charset="77"/>
              </a:rPr>
              <a:t>de una sola y elevada nave. La bóveda con figuras y adornos pintados al fresco lo mismo que la del crucero. </a:t>
            </a:r>
          </a:p>
          <a:p>
            <a:pPr algn="ctr"/>
            <a:r>
              <a:rPr lang="es-ES" dirty="0">
                <a:latin typeface="Tw Cen MT" panose="020B0602020104020603" pitchFamily="34" charset="77"/>
              </a:rPr>
              <a:t>El altar mayor es de gran mérito con figuras bien talladas. El centro del retablo un precioso sagrario, sobre él, la imagen de Santiago, además la hornacina con la Asunción de la Virgen, presidiendo un gran Crucifijo </a:t>
            </a:r>
          </a:p>
          <a:p>
            <a:pPr algn="ctr"/>
            <a:r>
              <a:rPr lang="es-ES" dirty="0">
                <a:latin typeface="Tw Cen MT" panose="020B0602020104020603" pitchFamily="34" charset="77"/>
              </a:rPr>
              <a:t>y como corona el escudo del fundador. </a:t>
            </a:r>
          </a:p>
          <a:p>
            <a:pPr algn="ctr"/>
            <a:r>
              <a:rPr lang="es-ES" dirty="0">
                <a:solidFill>
                  <a:srgbClr val="000000"/>
                </a:solidFill>
                <a:effectLst/>
                <a:latin typeface="Tw Cen MT" panose="020B0602020104020603" pitchFamily="34" charset="77"/>
                <a:ea typeface="Times New Roman" panose="02020603050405020304" pitchFamily="18" charset="0"/>
              </a:rPr>
              <a:t>Dispuso de una Capilla servida por un capellán mayor, doce capellanes, un sacristán y cuatro mozos de coro para que los enfermos escucharan la santa misa cantada. </a:t>
            </a:r>
          </a:p>
          <a:p>
            <a:pPr algn="ctr"/>
            <a:r>
              <a:rPr lang="es-ES" dirty="0">
                <a:solidFill>
                  <a:srgbClr val="000000"/>
                </a:solidFill>
                <a:latin typeface="Tw Cen MT" panose="020B0602020104020603" pitchFamily="34" charset="77"/>
                <a:ea typeface="Times New Roman" panose="02020603050405020304" pitchFamily="18" charset="0"/>
              </a:rPr>
              <a:t>Para el culto utilizarían los cantores una de las tribunas de la torre frente al órgano. </a:t>
            </a:r>
            <a:r>
              <a:rPr lang="es-ES" dirty="0">
                <a:solidFill>
                  <a:srgbClr val="000000"/>
                </a:solidFill>
                <a:effectLst/>
                <a:latin typeface="Tw Cen MT" panose="020B0602020104020603" pitchFamily="34" charset="77"/>
                <a:ea typeface="Times New Roman" panose="02020603050405020304" pitchFamily="18" charset="0"/>
              </a:rPr>
              <a:t>En la cripta, bajo el altar mayor reposan los restos mortales de Don Diego.</a:t>
            </a:r>
          </a:p>
          <a:p>
            <a:endParaRPr lang="es-ES" sz="1600" dirty="0">
              <a:solidFill>
                <a:srgbClr val="000000"/>
              </a:solidFill>
              <a:effectLst/>
              <a:highlight>
                <a:srgbClr val="00FF00"/>
              </a:highlight>
              <a:latin typeface="Times" pitchFamily="2" charset="0"/>
              <a:ea typeface="Times New Roman" panose="02020603050405020304" pitchFamily="18" charset="0"/>
            </a:endParaRPr>
          </a:p>
        </p:txBody>
      </p:sp>
      <p:pic>
        <p:nvPicPr>
          <p:cNvPr id="2" name="Imagen 1">
            <a:extLst>
              <a:ext uri="{FF2B5EF4-FFF2-40B4-BE49-F238E27FC236}">
                <a16:creationId xmlns:a16="http://schemas.microsoft.com/office/drawing/2014/main" id="{C12BF81B-2445-49FC-C95D-20A07C0C8130}"/>
              </a:ext>
            </a:extLst>
          </p:cNvPr>
          <p:cNvPicPr>
            <a:picLocks noChangeAspect="1"/>
          </p:cNvPicPr>
          <p:nvPr/>
        </p:nvPicPr>
        <p:blipFill>
          <a:blip r:embed="rId3"/>
          <a:stretch>
            <a:fillRect/>
          </a:stretch>
        </p:blipFill>
        <p:spPr>
          <a:xfrm>
            <a:off x="7429501" y="421479"/>
            <a:ext cx="1594578" cy="2391705"/>
          </a:xfrm>
          <a:prstGeom prst="rect">
            <a:avLst/>
          </a:prstGeom>
        </p:spPr>
      </p:pic>
      <p:pic>
        <p:nvPicPr>
          <p:cNvPr id="6" name="Imagen 5">
            <a:extLst>
              <a:ext uri="{FF2B5EF4-FFF2-40B4-BE49-F238E27FC236}">
                <a16:creationId xmlns:a16="http://schemas.microsoft.com/office/drawing/2014/main" id="{D32990E6-9488-901F-66C8-CA0F8557F906}"/>
              </a:ext>
            </a:extLst>
          </p:cNvPr>
          <p:cNvPicPr>
            <a:picLocks noChangeAspect="1"/>
          </p:cNvPicPr>
          <p:nvPr/>
        </p:nvPicPr>
        <p:blipFill rotWithShape="1">
          <a:blip r:embed="rId4"/>
          <a:srcRect l="15270" r="9516"/>
          <a:stretch/>
        </p:blipFill>
        <p:spPr>
          <a:xfrm>
            <a:off x="7529570" y="3576091"/>
            <a:ext cx="1494509" cy="2241613"/>
          </a:xfrm>
          <a:prstGeom prst="rect">
            <a:avLst/>
          </a:prstGeom>
        </p:spPr>
      </p:pic>
    </p:spTree>
    <p:extLst>
      <p:ext uri="{BB962C8B-B14F-4D97-AF65-F5344CB8AC3E}">
        <p14:creationId xmlns:p14="http://schemas.microsoft.com/office/powerpoint/2010/main" val="191973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589ADD-2285-CB2C-32FC-D42783C39F05}"/>
              </a:ext>
            </a:extLst>
          </p:cNvPr>
          <p:cNvSpPr txBox="1"/>
          <p:nvPr/>
        </p:nvSpPr>
        <p:spPr>
          <a:xfrm>
            <a:off x="1" y="0"/>
            <a:ext cx="7166344"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RESIDENCIA DEL OBISPO</a:t>
            </a:r>
          </a:p>
          <a:p>
            <a:pPr algn="ctr"/>
            <a:r>
              <a:rPr lang="es-ES" dirty="0">
                <a:latin typeface="Tw Cen MT" panose="020B0602020104020603" pitchFamily="34" charset="77"/>
              </a:rPr>
              <a:t>La mentalidad aristocrática del promotor se muestra sobre todo en la escalera monumental de acceso a los departamentos episcopales, semejante a los grandes palacios del renacimiento.</a:t>
            </a:r>
          </a:p>
          <a:p>
            <a:pPr algn="ctr"/>
            <a:r>
              <a:rPr lang="es-ES" dirty="0">
                <a:latin typeface="Tw Cen MT" panose="020B0602020104020603" pitchFamily="34" charset="77"/>
              </a:rPr>
              <a:t>Las secuencias que bordean el cuerpo de luces ofrecen una visión de los personajes más representativos de la Biblia y de nuestra  historia. La realeza aparece como </a:t>
            </a:r>
          </a:p>
          <a:p>
            <a:pPr algn="ctr"/>
            <a:r>
              <a:rPr lang="es-ES" dirty="0">
                <a:latin typeface="Tw Cen MT" panose="020B0602020104020603" pitchFamily="34" charset="77"/>
              </a:rPr>
              <a:t>un poder integrador dentro del orden universal.</a:t>
            </a:r>
          </a:p>
          <a:p>
            <a:pPr algn="ctr"/>
            <a:r>
              <a:rPr lang="es-ES" dirty="0">
                <a:latin typeface="Tw Cen MT" panose="020B0602020104020603" pitchFamily="34" charset="77"/>
              </a:rPr>
              <a:t>El Balcón del Obispo en una de las torres de la fachada principal, se convierte en tribuna privilegiada desde la que contemplar los grandes acontecimientos, como la procesión cívico-religiosa que todos los años, el día de Santiago, desde Santa María, con las cruces de todas </a:t>
            </a:r>
          </a:p>
          <a:p>
            <a:pPr algn="ctr"/>
            <a:r>
              <a:rPr lang="es-ES" dirty="0">
                <a:latin typeface="Tw Cen MT" panose="020B0602020104020603" pitchFamily="34" charset="77"/>
              </a:rPr>
              <a:t>las parroquias, canónigos, clero y autoridades acuden </a:t>
            </a:r>
          </a:p>
          <a:p>
            <a:pPr algn="ctr"/>
            <a:r>
              <a:rPr lang="es-ES" dirty="0">
                <a:latin typeface="Tw Cen MT" panose="020B0602020104020603" pitchFamily="34" charset="77"/>
              </a:rPr>
              <a:t>al recinto hospitalario para celebrar la fiesta del Santo.</a:t>
            </a:r>
          </a:p>
          <a:p>
            <a:pPr algn="ctr"/>
            <a:r>
              <a:rPr lang="es-ES" dirty="0">
                <a:latin typeface="Tw Cen MT" panose="020B0602020104020603" pitchFamily="34" charset="77"/>
              </a:rPr>
              <a:t>Los Obispos de Jaén tendrán desde entonces tres residencias Jaén, Baeza y Úbeda.</a:t>
            </a:r>
          </a:p>
        </p:txBody>
      </p:sp>
      <p:pic>
        <p:nvPicPr>
          <p:cNvPr id="5" name="Imagen 4">
            <a:extLst>
              <a:ext uri="{FF2B5EF4-FFF2-40B4-BE49-F238E27FC236}">
                <a16:creationId xmlns:a16="http://schemas.microsoft.com/office/drawing/2014/main" id="{89D64450-D08D-D54C-1645-DD7FAFCEB148}"/>
              </a:ext>
            </a:extLst>
          </p:cNvPr>
          <p:cNvPicPr>
            <a:picLocks noChangeAspect="1"/>
          </p:cNvPicPr>
          <p:nvPr/>
        </p:nvPicPr>
        <p:blipFill>
          <a:blip r:embed="rId3"/>
          <a:stretch>
            <a:fillRect/>
          </a:stretch>
        </p:blipFill>
        <p:spPr>
          <a:xfrm>
            <a:off x="7166345" y="4146630"/>
            <a:ext cx="1815734" cy="2292270"/>
          </a:xfrm>
          <a:prstGeom prst="rect">
            <a:avLst/>
          </a:prstGeom>
        </p:spPr>
      </p:pic>
      <p:pic>
        <p:nvPicPr>
          <p:cNvPr id="6" name="Imagen 5">
            <a:extLst>
              <a:ext uri="{FF2B5EF4-FFF2-40B4-BE49-F238E27FC236}">
                <a16:creationId xmlns:a16="http://schemas.microsoft.com/office/drawing/2014/main" id="{F2E44513-E383-D916-46F7-0B0F6E02E81E}"/>
              </a:ext>
            </a:extLst>
          </p:cNvPr>
          <p:cNvPicPr>
            <a:picLocks noChangeAspect="1"/>
          </p:cNvPicPr>
          <p:nvPr/>
        </p:nvPicPr>
        <p:blipFill rotWithShape="1">
          <a:blip r:embed="rId4"/>
          <a:srcRect r="25042"/>
          <a:stretch/>
        </p:blipFill>
        <p:spPr>
          <a:xfrm>
            <a:off x="7166345" y="417947"/>
            <a:ext cx="1815734" cy="2952206"/>
          </a:xfrm>
          <a:prstGeom prst="rect">
            <a:avLst/>
          </a:prstGeom>
        </p:spPr>
      </p:pic>
    </p:spTree>
    <p:extLst>
      <p:ext uri="{BB962C8B-B14F-4D97-AF65-F5344CB8AC3E}">
        <p14:creationId xmlns:p14="http://schemas.microsoft.com/office/powerpoint/2010/main" val="10145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8D2190B-1398-0FD4-561B-302EDB4AC3A2}"/>
              </a:ext>
            </a:extLst>
          </p:cNvPr>
          <p:cNvSpPr txBox="1"/>
          <p:nvPr/>
        </p:nvSpPr>
        <p:spPr>
          <a:xfrm>
            <a:off x="114300" y="0"/>
            <a:ext cx="7073309" cy="6740307"/>
          </a:xfrm>
          <a:prstGeom prst="rect">
            <a:avLst/>
          </a:prstGeom>
          <a:noFill/>
        </p:spPr>
        <p:txBody>
          <a:bodyPr wrap="square">
            <a:spAutoFit/>
          </a:bodyPr>
          <a:lstStyle/>
          <a:p>
            <a:pPr algn="ctr"/>
            <a:r>
              <a:rPr lang="es-ES" dirty="0">
                <a:solidFill>
                  <a:srgbClr val="C00000"/>
                </a:solidFill>
                <a:effectLst/>
                <a:latin typeface="Times" pitchFamily="2" charset="0"/>
                <a:ea typeface="Times New Roman" panose="02020603050405020304" pitchFamily="18" charset="0"/>
              </a:rPr>
              <a:t>LOS HONRADOS VIEJOS DEL SALVADOR</a:t>
            </a:r>
          </a:p>
          <a:p>
            <a:pPr algn="ctr"/>
            <a:r>
              <a:rPr lang="es-ES" dirty="0">
                <a:effectLst/>
                <a:latin typeface="Tw Cen MT" panose="020B0602020104020603" pitchFamily="34" charset="77"/>
                <a:ea typeface="Times New Roman" panose="02020603050405020304" pitchFamily="18" charset="0"/>
              </a:rPr>
              <a:t>Anterior en el tiempo, está e</a:t>
            </a:r>
            <a:r>
              <a:rPr lang="es-ES" dirty="0">
                <a:latin typeface="Tw Cen MT" panose="020B0602020104020603" pitchFamily="34" charset="77"/>
                <a:ea typeface="Times New Roman" panose="02020603050405020304" pitchFamily="18" charset="0"/>
              </a:rPr>
              <a:t>l H</a:t>
            </a:r>
            <a:r>
              <a:rPr lang="es-ES" dirty="0">
                <a:effectLst/>
                <a:latin typeface="Tw Cen MT" panose="020B0602020104020603" pitchFamily="34" charset="77"/>
                <a:ea typeface="Times New Roman" panose="02020603050405020304" pitchFamily="18" charset="0"/>
              </a:rPr>
              <a:t>ospital de los Honrados Viejos del Salvador, cuyo principal benefactor es </a:t>
            </a:r>
          </a:p>
          <a:p>
            <a:pPr algn="ctr"/>
            <a:r>
              <a:rPr lang="es-ES" dirty="0">
                <a:effectLst/>
                <a:latin typeface="Tw Cen MT" panose="020B0602020104020603" pitchFamily="34" charset="77"/>
                <a:ea typeface="Times New Roman" panose="02020603050405020304" pitchFamily="18" charset="0"/>
              </a:rPr>
              <a:t>don Francisco de los Cobos. </a:t>
            </a:r>
          </a:p>
          <a:p>
            <a:pPr algn="ctr"/>
            <a:r>
              <a:rPr lang="es-ES" dirty="0">
                <a:latin typeface="Tw Cen MT" panose="020B0602020104020603" pitchFamily="34" charset="77"/>
                <a:ea typeface="Times New Roman" panose="02020603050405020304" pitchFamily="18" charset="0"/>
              </a:rPr>
              <a:t>Él quiso unir desde el principio  a su gran obra El Salvador, Capilla-Enterramiento, la dimensión asistencial y caritativa así como también la cultural, intentando crear una universidad a la altura de las más grandes, Bolonia, Salamanca, Alcalá.</a:t>
            </a: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Hospital fue fundado en 1392 </a:t>
            </a:r>
            <a:r>
              <a:rPr lang="es-ES" b="0" i="0" u="none" strike="noStrike" dirty="0">
                <a:effectLst/>
                <a:latin typeface="Tw Cen MT" panose="020B0602020104020603" pitchFamily="34" charset="77"/>
              </a:rPr>
              <a:t>para amparar a ancianos cristianos desvalidos</a:t>
            </a:r>
            <a:r>
              <a:rPr lang="es-ES" b="0" i="0" u="none" strike="noStrike" dirty="0">
                <a:solidFill>
                  <a:srgbClr val="1B367D"/>
                </a:solidFill>
                <a:effectLst/>
                <a:latin typeface="Tw Cen MT" panose="020B0602020104020603" pitchFamily="34" charset="77"/>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En el siglo XVI cede terrenos a don Francisco para la construcción de la Capilla del Salvador, asignándosele como contrapartida una renta anual de 100 ducados para asistencia a necesitados.</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1552,  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Vandelvira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realiza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el patio más manierista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 la ciudad</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b="0" i="0" u="none" strike="noStrike" dirty="0">
                <a:effectLst/>
                <a:latin typeface="Tw Cen MT" panose="020B0602020104020603" pitchFamily="34" charset="77"/>
              </a:rPr>
              <a:t>y una pequeña espadaña.</a:t>
            </a: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En la fachada </a:t>
            </a:r>
            <a:r>
              <a:rPr lang="es-ES" b="0" i="0" u="none" strike="noStrike" dirty="0">
                <a:effectLst/>
                <a:latin typeface="Tw Cen MT" panose="020B0602020104020603" pitchFamily="34" charset="77"/>
              </a:rPr>
              <a:t> la imagen de Dios Padre. </a:t>
            </a:r>
          </a:p>
        </p:txBody>
      </p:sp>
      <p:pic>
        <p:nvPicPr>
          <p:cNvPr id="3" name="Imagen 2">
            <a:extLst>
              <a:ext uri="{FF2B5EF4-FFF2-40B4-BE49-F238E27FC236}">
                <a16:creationId xmlns:a16="http://schemas.microsoft.com/office/drawing/2014/main" id="{2DE9D28F-9E9D-337E-B3C6-FF284D3DCDDE}"/>
              </a:ext>
            </a:extLst>
          </p:cNvPr>
          <p:cNvPicPr>
            <a:picLocks noChangeAspect="1"/>
          </p:cNvPicPr>
          <p:nvPr/>
        </p:nvPicPr>
        <p:blipFill>
          <a:blip r:embed="rId3"/>
          <a:stretch>
            <a:fillRect/>
          </a:stretch>
        </p:blipFill>
        <p:spPr>
          <a:xfrm>
            <a:off x="7187609" y="456561"/>
            <a:ext cx="1826330" cy="2821259"/>
          </a:xfrm>
          <a:prstGeom prst="rect">
            <a:avLst/>
          </a:prstGeom>
        </p:spPr>
      </p:pic>
      <p:pic>
        <p:nvPicPr>
          <p:cNvPr id="5" name="Imagen 4">
            <a:extLst>
              <a:ext uri="{FF2B5EF4-FFF2-40B4-BE49-F238E27FC236}">
                <a16:creationId xmlns:a16="http://schemas.microsoft.com/office/drawing/2014/main" id="{86BCF9A7-F34C-4F7A-F972-17CAA62532D1}"/>
              </a:ext>
            </a:extLst>
          </p:cNvPr>
          <p:cNvPicPr>
            <a:picLocks noChangeAspect="1"/>
          </p:cNvPicPr>
          <p:nvPr/>
        </p:nvPicPr>
        <p:blipFill rotWithShape="1">
          <a:blip r:embed="rId4"/>
          <a:srcRect l="22175" r="2683"/>
          <a:stretch/>
        </p:blipFill>
        <p:spPr>
          <a:xfrm>
            <a:off x="7187609" y="4165599"/>
            <a:ext cx="1826330" cy="2235839"/>
          </a:xfrm>
          <a:prstGeom prst="rect">
            <a:avLst/>
          </a:prstGeom>
        </p:spPr>
      </p:pic>
    </p:spTree>
    <p:extLst>
      <p:ext uri="{BB962C8B-B14F-4D97-AF65-F5344CB8AC3E}">
        <p14:creationId xmlns:p14="http://schemas.microsoft.com/office/powerpoint/2010/main" val="1521930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0A3413-B177-12B6-0E88-0C63A79051D9}"/>
              </a:ext>
            </a:extLst>
          </p:cNvPr>
          <p:cNvSpPr txBox="1"/>
          <p:nvPr/>
        </p:nvSpPr>
        <p:spPr>
          <a:xfrm>
            <a:off x="0" y="-125820"/>
            <a:ext cx="7137400" cy="7109639"/>
          </a:xfrm>
          <a:prstGeom prst="rect">
            <a:avLst/>
          </a:prstGeom>
          <a:noFill/>
        </p:spPr>
        <p:txBody>
          <a:bodyPr wrap="square" rtlCol="0">
            <a:spAutoFit/>
          </a:bodyPr>
          <a:lstStyle/>
          <a:p>
            <a:r>
              <a:rPr lang="es-ES" dirty="0">
                <a:latin typeface="Tw Cen MT" panose="020B0602020104020603" pitchFamily="34" charset="77"/>
              </a:rPr>
              <a:t>           </a:t>
            </a:r>
            <a:r>
              <a:rPr lang="es-ES" dirty="0">
                <a:solidFill>
                  <a:srgbClr val="C00000"/>
                </a:solidFill>
                <a:latin typeface="Tw Cen MT" panose="020B0602020104020603" pitchFamily="34" charset="77"/>
              </a:rPr>
              <a:t>BASÍLICA: EL SALVADOR DEL MUNDO</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trayectoria personal de Francisco de los Cobos estuvo marcada por un continuo afán de superación y una incesante búsqueda de prestigio social.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boca de sus detractores, D. Francisco más que buscar con esta edificación la gloria de Dios buscaba su propia glorificación y la de su familia. Prueba de ello sería la profusión de escudos y de “supuestos retratos”, en piedra. Esto que a nosotros nos puede parecer una extravagancia responde a la mentalidad de una época en la que gloria, éxito, prestigio personal se identifica fácilmente con la gloria de Dios. El componente religioso estaba presente en la vida y en la muerte.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 ahí el afán de los nobles de buscar el enterramiento en capillas buscando la protección divina, mediante las reliquias, y sobre todo la celebración de numerosas misas. Según estatutos  los </a:t>
            </a:r>
            <a:r>
              <a:rPr lang="es-ES" dirty="0">
                <a:latin typeface="Tw Cen MT" panose="020B0602020104020603" pitchFamily="34" charset="77"/>
                <a:ea typeface="Times New Roman" panose="02020603050405020304" pitchFamily="18" charset="0"/>
                <a:cs typeface="Times New Roman" panose="02020603050405020304" pitchFamily="18" charset="0"/>
              </a:rPr>
              <a:t>12</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capellanes de El Salvador tenían que decir 5 misas cada uno por semana en sufragio del alma del Fundador. </a:t>
            </a:r>
            <a:endParaRPr lang="es-ES" dirty="0">
              <a:latin typeface="Tw Cen MT" panose="020B0602020104020603" pitchFamily="34" charset="77"/>
            </a:endParaRPr>
          </a:p>
        </p:txBody>
      </p:sp>
      <p:pic>
        <p:nvPicPr>
          <p:cNvPr id="3" name="Imagen 2">
            <a:extLst>
              <a:ext uri="{FF2B5EF4-FFF2-40B4-BE49-F238E27FC236}">
                <a16:creationId xmlns:a16="http://schemas.microsoft.com/office/drawing/2014/main" id="{E3F5D122-9D83-A612-3EB7-C535414DAB7F}"/>
              </a:ext>
            </a:extLst>
          </p:cNvPr>
          <p:cNvPicPr>
            <a:picLocks noChangeAspect="1"/>
          </p:cNvPicPr>
          <p:nvPr/>
        </p:nvPicPr>
        <p:blipFill rotWithShape="1">
          <a:blip r:embed="rId3"/>
          <a:srcRect t="5571" b="20650"/>
          <a:stretch/>
        </p:blipFill>
        <p:spPr>
          <a:xfrm>
            <a:off x="7229354" y="4396234"/>
            <a:ext cx="1903361" cy="2307583"/>
          </a:xfrm>
          <a:prstGeom prst="rect">
            <a:avLst/>
          </a:prstGeom>
        </p:spPr>
      </p:pic>
      <p:pic>
        <p:nvPicPr>
          <p:cNvPr id="5" name="Imagen 4">
            <a:extLst>
              <a:ext uri="{FF2B5EF4-FFF2-40B4-BE49-F238E27FC236}">
                <a16:creationId xmlns:a16="http://schemas.microsoft.com/office/drawing/2014/main" id="{ED79B2FB-846F-0ED2-C875-77B2159A6D6B}"/>
              </a:ext>
            </a:extLst>
          </p:cNvPr>
          <p:cNvPicPr>
            <a:picLocks noChangeAspect="1"/>
          </p:cNvPicPr>
          <p:nvPr/>
        </p:nvPicPr>
        <p:blipFill>
          <a:blip r:embed="rId4"/>
          <a:stretch>
            <a:fillRect/>
          </a:stretch>
        </p:blipFill>
        <p:spPr>
          <a:xfrm>
            <a:off x="7137399" y="154183"/>
            <a:ext cx="1903362" cy="2603765"/>
          </a:xfrm>
          <a:prstGeom prst="rect">
            <a:avLst/>
          </a:prstGeom>
        </p:spPr>
      </p:pic>
    </p:spTree>
    <p:extLst>
      <p:ext uri="{BB962C8B-B14F-4D97-AF65-F5344CB8AC3E}">
        <p14:creationId xmlns:p14="http://schemas.microsoft.com/office/powerpoint/2010/main" val="1343353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0A3413-B177-12B6-0E88-0C63A79051D9}"/>
              </a:ext>
            </a:extLst>
          </p:cNvPr>
          <p:cNvSpPr txBox="1"/>
          <p:nvPr/>
        </p:nvSpPr>
        <p:spPr>
          <a:xfrm>
            <a:off x="0" y="469358"/>
            <a:ext cx="7140913" cy="6001643"/>
          </a:xfrm>
          <a:prstGeom prst="rect">
            <a:avLst/>
          </a:prstGeom>
          <a:noFill/>
        </p:spPr>
        <p:txBody>
          <a:bodyPr wrap="square" rtlCol="0">
            <a:spAutoFit/>
          </a:bodyPr>
          <a:lstStyle/>
          <a:p>
            <a:pPr algn="ctr"/>
            <a:r>
              <a:rPr lang="es-ES" dirty="0">
                <a:latin typeface="Tw Cen MT" panose="020B0602020104020603" pitchFamily="34" charset="77"/>
              </a:rPr>
              <a:t>1535. 2 FEBRERO. Paulo III concede la Fundación, encargándose del proyecto el burgalés Diego de Siloé.</a:t>
            </a:r>
          </a:p>
          <a:p>
            <a:pPr algn="ctr"/>
            <a:r>
              <a:rPr lang="es-ES" dirty="0">
                <a:latin typeface="Tw Cen MT" panose="020B0602020104020603" pitchFamily="34" charset="77"/>
              </a:rPr>
              <a:t>1540. Andrés de </a:t>
            </a:r>
            <a:r>
              <a:rPr lang="es-ES" dirty="0" err="1">
                <a:latin typeface="Tw Cen MT" panose="020B0602020104020603" pitchFamily="34" charset="77"/>
              </a:rPr>
              <a:t>Vandelvira</a:t>
            </a:r>
            <a:r>
              <a:rPr lang="es-ES" dirty="0">
                <a:latin typeface="Tw Cen MT" panose="020B0602020104020603" pitchFamily="34" charset="77"/>
              </a:rPr>
              <a:t> y Alonso Ruiz se comprometen a reanudar la obra, </a:t>
            </a:r>
            <a:r>
              <a:rPr lang="es-ES" i="1" dirty="0">
                <a:latin typeface="Tw Cen MT" panose="020B0602020104020603" pitchFamily="34" charset="77"/>
              </a:rPr>
              <a:t>“con la condición </a:t>
            </a:r>
          </a:p>
          <a:p>
            <a:pPr algn="ctr"/>
            <a:r>
              <a:rPr lang="es-ES" i="1" dirty="0">
                <a:latin typeface="Tw Cen MT" panose="020B0602020104020603" pitchFamily="34" charset="77"/>
              </a:rPr>
              <a:t>de que la portada principal del templo sea de forma semejante a la puerta del “Perdón” realizada por Siloé </a:t>
            </a:r>
          </a:p>
          <a:p>
            <a:pPr algn="ctr"/>
            <a:r>
              <a:rPr lang="es-ES" i="1" dirty="0">
                <a:latin typeface="Tw Cen MT" panose="020B0602020104020603" pitchFamily="34" charset="77"/>
              </a:rPr>
              <a:t>en Granada”</a:t>
            </a:r>
            <a:r>
              <a:rPr lang="es-ES" dirty="0">
                <a:latin typeface="Tw Cen MT" panose="020B0602020104020603" pitchFamily="34" charset="77"/>
              </a:rPr>
              <a:t>. A </a:t>
            </a:r>
            <a:r>
              <a:rPr lang="es-ES" dirty="0" err="1">
                <a:latin typeface="Tw Cen MT" panose="020B0602020104020603" pitchFamily="34" charset="77"/>
              </a:rPr>
              <a:t>Vandelvira</a:t>
            </a:r>
            <a:r>
              <a:rPr lang="es-ES" dirty="0">
                <a:latin typeface="Tw Cen MT" panose="020B0602020104020603" pitchFamily="34" charset="77"/>
              </a:rPr>
              <a:t> corresponde ya en exclusiva el emplazamiento y la ejecución de la nueva sacristía. </a:t>
            </a:r>
          </a:p>
          <a:p>
            <a:pPr algn="ctr"/>
            <a:r>
              <a:rPr lang="es-ES" dirty="0">
                <a:latin typeface="Tw Cen MT" panose="020B0602020104020603" pitchFamily="34" charset="77"/>
              </a:rPr>
              <a:t>En la ornamentación del templo intervienen artistas geniales como Jamete, Berruguete y Villalpando.</a:t>
            </a:r>
          </a:p>
          <a:p>
            <a:pPr algn="ctr"/>
            <a:r>
              <a:rPr lang="es-ES" dirty="0">
                <a:latin typeface="Tw Cen MT" panose="020B0602020104020603" pitchFamily="34" charset="77"/>
              </a:rPr>
              <a:t>1556. Concluyeron las obras, ya muerto Cobos,(+1547).</a:t>
            </a:r>
          </a:p>
          <a:p>
            <a:pPr algn="ctr"/>
            <a:r>
              <a:rPr lang="es-ES" dirty="0">
                <a:latin typeface="Tw Cen MT" panose="020B0602020104020603" pitchFamily="34" charset="77"/>
              </a:rPr>
              <a:t>1559. Fue consagrado el 8 octubre. Los restos  mortales de D. Francisco trasladados el 20 noviembre.</a:t>
            </a:r>
          </a:p>
          <a:p>
            <a:pPr algn="ctr"/>
            <a:r>
              <a:rPr lang="es-ES" dirty="0">
                <a:latin typeface="Tw Cen MT" panose="020B0602020104020603" pitchFamily="34" charset="77"/>
              </a:rPr>
              <a:t>La fundación se enriqueció con grandes obras de arte, como el San Juanito de Miguel Ángel, la Piedad del </a:t>
            </a:r>
            <a:r>
              <a:rPr lang="es-ES" dirty="0" err="1">
                <a:latin typeface="Tw Cen MT" panose="020B0602020104020603" pitchFamily="34" charset="77"/>
              </a:rPr>
              <a:t>Piombo</a:t>
            </a:r>
            <a:r>
              <a:rPr lang="es-ES" dirty="0">
                <a:latin typeface="Tw Cen MT" panose="020B0602020104020603" pitchFamily="34" charset="77"/>
              </a:rPr>
              <a:t>, el cáliz de oro regalo del Emperador Carlos. </a:t>
            </a:r>
          </a:p>
        </p:txBody>
      </p:sp>
      <p:pic>
        <p:nvPicPr>
          <p:cNvPr id="7" name="Imagen 6">
            <a:extLst>
              <a:ext uri="{FF2B5EF4-FFF2-40B4-BE49-F238E27FC236}">
                <a16:creationId xmlns:a16="http://schemas.microsoft.com/office/drawing/2014/main" id="{086D8122-BC3E-BB04-DBC5-9DC929134B5A}"/>
              </a:ext>
            </a:extLst>
          </p:cNvPr>
          <p:cNvPicPr>
            <a:picLocks noChangeAspect="1"/>
          </p:cNvPicPr>
          <p:nvPr/>
        </p:nvPicPr>
        <p:blipFill>
          <a:blip r:embed="rId3"/>
          <a:stretch>
            <a:fillRect/>
          </a:stretch>
        </p:blipFill>
        <p:spPr>
          <a:xfrm>
            <a:off x="7140914" y="3864918"/>
            <a:ext cx="1872869" cy="2823475"/>
          </a:xfrm>
          <a:prstGeom prst="rect">
            <a:avLst/>
          </a:prstGeom>
        </p:spPr>
      </p:pic>
      <p:pic>
        <p:nvPicPr>
          <p:cNvPr id="5" name="Imagen 4">
            <a:extLst>
              <a:ext uri="{FF2B5EF4-FFF2-40B4-BE49-F238E27FC236}">
                <a16:creationId xmlns:a16="http://schemas.microsoft.com/office/drawing/2014/main" id="{37AB4F99-BA5C-88D0-6D6D-1B67FF66F6F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7140913" y="386999"/>
            <a:ext cx="1872870" cy="2823475"/>
          </a:xfrm>
          <a:prstGeom prst="rect">
            <a:avLst/>
          </a:prstGeom>
        </p:spPr>
      </p:pic>
    </p:spTree>
    <p:extLst>
      <p:ext uri="{BB962C8B-B14F-4D97-AF65-F5344CB8AC3E}">
        <p14:creationId xmlns:p14="http://schemas.microsoft.com/office/powerpoint/2010/main" val="127920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0DD30-2074-7DCF-DC79-4FB540AB6B54}"/>
              </a:ext>
            </a:extLst>
          </p:cNvPr>
          <p:cNvSpPr txBox="1"/>
          <p:nvPr/>
        </p:nvSpPr>
        <p:spPr>
          <a:xfrm>
            <a:off x="381000" y="190500"/>
            <a:ext cx="6426200" cy="6370975"/>
          </a:xfrm>
          <a:prstGeom prst="rect">
            <a:avLst/>
          </a:prstGeom>
          <a:noFill/>
        </p:spPr>
        <p:txBody>
          <a:bodyPr wrap="square">
            <a:spAutoFit/>
          </a:bodyPr>
          <a:lstStyle/>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El Salvador es hoy el monumento emblemático de Úbeda,</a:t>
            </a:r>
            <a:r>
              <a:rPr lang="es-ES" dirty="0">
                <a:ea typeface="Calibri" panose="020F0502020204030204" pitchFamily="34" charset="0"/>
                <a:cs typeface="Times New Roman" panose="02020603050405020304" pitchFamily="18" charset="0"/>
              </a:rPr>
              <a:t> dedicado a Cristo</a:t>
            </a:r>
            <a:r>
              <a:rPr lang="es-ES" sz="2400" dirty="0">
                <a:effectLst/>
                <a:latin typeface="Calibri" panose="020F0502020204030204" pitchFamily="34" charset="0"/>
                <a:ea typeface="Calibri" panose="020F0502020204030204" pitchFamily="34" charset="0"/>
                <a:cs typeface="Times New Roman" panose="02020603050405020304" pitchFamily="18" charset="0"/>
              </a:rPr>
              <a:t>, en el misterio de la </a:t>
            </a:r>
            <a:r>
              <a:rPr lang="es-ES" dirty="0">
                <a:ea typeface="Calibri" panose="020F0502020204030204" pitchFamily="34" charset="0"/>
                <a:cs typeface="Times New Roman" panose="02020603050405020304" pitchFamily="18" charset="0"/>
              </a:rPr>
              <a:t>T</a:t>
            </a:r>
            <a:r>
              <a:rPr lang="es-ES" sz="2400" dirty="0">
                <a:effectLst/>
                <a:latin typeface="Calibri" panose="020F0502020204030204" pitchFamily="34" charset="0"/>
                <a:ea typeface="Calibri" panose="020F0502020204030204" pitchFamily="34" charset="0"/>
                <a:cs typeface="Times New Roman" panose="02020603050405020304" pitchFamily="18" charset="0"/>
              </a:rPr>
              <a:t>ransfiguración, que preside el retablo </a:t>
            </a:r>
          </a:p>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y la portada principal.</a:t>
            </a:r>
          </a:p>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Es erigido según expresa su fundador:</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En honor a la Divinidad,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en el misterio de la Trinidad.</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En honor a Santa María nuestra Señora.</a:t>
            </a:r>
          </a:p>
          <a:p>
            <a:pPr lvl="0" algn="ctr"/>
            <a:r>
              <a:rPr lang="es-ES" dirty="0">
                <a:ea typeface="Calibri" panose="020F0502020204030204" pitchFamily="34" charset="0"/>
                <a:cs typeface="Times New Roman" panose="02020603050405020304" pitchFamily="18" charset="0"/>
              </a:rPr>
              <a:t>* Para ensalzar</a:t>
            </a:r>
            <a:r>
              <a:rPr lang="es-ES" sz="2400" dirty="0">
                <a:effectLst/>
                <a:latin typeface="Calibri" panose="020F0502020204030204" pitchFamily="34" charset="0"/>
                <a:ea typeface="Calibri" panose="020F0502020204030204" pitchFamily="34" charset="0"/>
                <a:cs typeface="Times New Roman" panose="02020603050405020304" pitchFamily="18" charset="0"/>
              </a:rPr>
              <a:t> el Sacramento de la Eucaristía, </a:t>
            </a:r>
          </a:p>
          <a:p>
            <a:pPr lvl="0" algn="ctr"/>
            <a:r>
              <a:rPr lang="es-ES" dirty="0">
                <a:ea typeface="Calibri" panose="020F0502020204030204" pitchFamily="34" charset="0"/>
                <a:cs typeface="Times New Roman" panose="02020603050405020304" pitchFamily="18" charset="0"/>
              </a:rPr>
              <a:t>     </a:t>
            </a:r>
            <a:r>
              <a:rPr lang="es-ES" sz="2400" dirty="0">
                <a:effectLst/>
                <a:latin typeface="Calibri" panose="020F0502020204030204" pitchFamily="34" charset="0"/>
                <a:ea typeface="Calibri" panose="020F0502020204030204" pitchFamily="34" charset="0"/>
                <a:cs typeface="Times New Roman" panose="02020603050405020304" pitchFamily="18" charset="0"/>
              </a:rPr>
              <a:t>por el que Cristo quiso morar entre nosotros.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Para dar </a:t>
            </a:r>
            <a:r>
              <a:rPr lang="es-ES" dirty="0">
                <a:ea typeface="Calibri" panose="020F0502020204030204" pitchFamily="34" charset="0"/>
                <a:cs typeface="Times New Roman" panose="02020603050405020304" pitchFamily="18" charset="0"/>
              </a:rPr>
              <a:t>g</a:t>
            </a:r>
            <a:r>
              <a:rPr lang="es-ES" sz="2400" dirty="0">
                <a:effectLst/>
                <a:latin typeface="Calibri" panose="020F0502020204030204" pitchFamily="34" charset="0"/>
                <a:ea typeface="Calibri" panose="020F0502020204030204" pitchFamily="34" charset="0"/>
                <a:cs typeface="Times New Roman" panose="02020603050405020304" pitchFamily="18" charset="0"/>
              </a:rPr>
              <a:t>racias al Altísimo, por las muchas  mercedes que de Dios tengo recibidas.</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*Pero también, como templo expiatorio, deseando poner mi ánima en buen estado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y trocar los bienes temporales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por los espirituales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en satisfacción de mis culpas y pecados. </a:t>
            </a:r>
          </a:p>
        </p:txBody>
      </p:sp>
      <p:pic>
        <p:nvPicPr>
          <p:cNvPr id="4" name="Imagen 3">
            <a:extLst>
              <a:ext uri="{FF2B5EF4-FFF2-40B4-BE49-F238E27FC236}">
                <a16:creationId xmlns:a16="http://schemas.microsoft.com/office/drawing/2014/main" id="{CEF6C0B6-F9F1-FF05-18C1-18F973716EF9}"/>
              </a:ext>
            </a:extLst>
          </p:cNvPr>
          <p:cNvPicPr>
            <a:picLocks noChangeAspect="1"/>
          </p:cNvPicPr>
          <p:nvPr/>
        </p:nvPicPr>
        <p:blipFill>
          <a:blip r:embed="rId3"/>
          <a:stretch>
            <a:fillRect/>
          </a:stretch>
        </p:blipFill>
        <p:spPr>
          <a:xfrm>
            <a:off x="7061200" y="531648"/>
            <a:ext cx="1838569" cy="2884652"/>
          </a:xfrm>
          <a:prstGeom prst="rect">
            <a:avLst/>
          </a:prstGeom>
        </p:spPr>
      </p:pic>
      <p:pic>
        <p:nvPicPr>
          <p:cNvPr id="5" name="Imagen 4">
            <a:extLst>
              <a:ext uri="{FF2B5EF4-FFF2-40B4-BE49-F238E27FC236}">
                <a16:creationId xmlns:a16="http://schemas.microsoft.com/office/drawing/2014/main" id="{EA83095E-08FF-FA66-79B2-679C40187BFD}"/>
              </a:ext>
            </a:extLst>
          </p:cNvPr>
          <p:cNvPicPr>
            <a:picLocks noChangeAspect="1"/>
          </p:cNvPicPr>
          <p:nvPr/>
        </p:nvPicPr>
        <p:blipFill>
          <a:blip r:embed="rId4"/>
          <a:stretch>
            <a:fillRect/>
          </a:stretch>
        </p:blipFill>
        <p:spPr>
          <a:xfrm>
            <a:off x="7061200" y="4079631"/>
            <a:ext cx="1996714" cy="2481844"/>
          </a:xfrm>
          <a:prstGeom prst="rect">
            <a:avLst/>
          </a:prstGeom>
        </p:spPr>
      </p:pic>
    </p:spTree>
    <p:extLst>
      <p:ext uri="{BB962C8B-B14F-4D97-AF65-F5344CB8AC3E}">
        <p14:creationId xmlns:p14="http://schemas.microsoft.com/office/powerpoint/2010/main" val="2506622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5683</TotalTime>
  <Words>4230</Words>
  <Application>Microsoft Macintosh PowerPoint</Application>
  <PresentationFormat>Presentación en pantalla (4:3)</PresentationFormat>
  <Paragraphs>335</Paragraphs>
  <Slides>30</Slides>
  <Notes>30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30</vt:i4>
      </vt:variant>
    </vt:vector>
  </HeadingPairs>
  <TitlesOfParts>
    <vt:vector size="40" baseType="lpstr">
      <vt:lpstr>Arial</vt:lpstr>
      <vt:lpstr>Calibri</vt:lpstr>
      <vt:lpstr>Georgia</vt:lpstr>
      <vt:lpstr>Helvetica Neue</vt:lpstr>
      <vt:lpstr>Raleway</vt:lpstr>
      <vt:lpstr>Times</vt:lpstr>
      <vt:lpstr>Times New Roman</vt:lpstr>
      <vt:lpstr>TimesNewRoman</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432</cp:revision>
  <dcterms:created xsi:type="dcterms:W3CDTF">2018-07-24T06:40:31Z</dcterms:created>
  <dcterms:modified xsi:type="dcterms:W3CDTF">2022-11-28T11:56:24Z</dcterms:modified>
</cp:coreProperties>
</file>