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346" r:id="rId2"/>
    <p:sldId id="348" r:id="rId3"/>
    <p:sldId id="349" r:id="rId4"/>
    <p:sldId id="351" r:id="rId5"/>
    <p:sldId id="350" r:id="rId6"/>
    <p:sldId id="354" r:id="rId7"/>
    <p:sldId id="353" r:id="rId8"/>
    <p:sldId id="352" r:id="rId9"/>
    <p:sldId id="359" r:id="rId10"/>
    <p:sldId id="358" r:id="rId11"/>
    <p:sldId id="357" r:id="rId12"/>
    <p:sldId id="356" r:id="rId13"/>
    <p:sldId id="355" r:id="rId14"/>
    <p:sldId id="363" r:id="rId15"/>
    <p:sldId id="362" r:id="rId16"/>
    <p:sldId id="361" r:id="rId17"/>
    <p:sldId id="419" r:id="rId18"/>
    <p:sldId id="365" r:id="rId19"/>
    <p:sldId id="421" r:id="rId20"/>
    <p:sldId id="412" r:id="rId21"/>
    <p:sldId id="413" r:id="rId22"/>
    <p:sldId id="369" r:id="rId23"/>
    <p:sldId id="420" r:id="rId24"/>
    <p:sldId id="371" r:id="rId25"/>
    <p:sldId id="370" r:id="rId26"/>
    <p:sldId id="377" r:id="rId27"/>
    <p:sldId id="383" r:id="rId28"/>
    <p:sldId id="396" r:id="rId29"/>
    <p:sldId id="374" r:id="rId30"/>
    <p:sldId id="422" r:id="rId31"/>
    <p:sldId id="347" r:id="rId32"/>
    <p:sldId id="373" r:id="rId33"/>
    <p:sldId id="417" r:id="rId34"/>
    <p:sldId id="423" r:id="rId35"/>
  </p:sldIdLst>
  <p:sldSz cx="9144000" cy="6858000" type="screen4x3"/>
  <p:notesSz cx="6858000" cy="9144000"/>
  <p:defaultTextStyle>
    <a:defPPr>
      <a:defRPr lang="es-ES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15"/>
    <p:restoredTop sz="94667"/>
  </p:normalViewPr>
  <p:slideViewPr>
    <p:cSldViewPr snapToGrid="0" snapToObjects="1">
      <p:cViewPr varScale="1">
        <p:scale>
          <a:sx n="110" d="100"/>
          <a:sy n="110" d="100"/>
        </p:scale>
        <p:origin x="239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92A056CC-7301-84A7-B432-F7A581A4C10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2923137-5676-D76E-F2F3-27F4E84D1CC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462B75B-ACE5-7A43-AF35-6FDD0109C43A}" type="datetimeFigureOut">
              <a:rPr lang="es-ES" altLang="es-ES"/>
              <a:pPr>
                <a:defRPr/>
              </a:pPr>
              <a:t>9/11/22</a:t>
            </a:fld>
            <a:endParaRPr lang="es-ES" altLang="es-ES"/>
          </a:p>
        </p:txBody>
      </p:sp>
      <p:sp>
        <p:nvSpPr>
          <p:cNvPr id="4" name="Marcador de imagen de diapositiva 3">
            <a:extLst>
              <a:ext uri="{FF2B5EF4-FFF2-40B4-BE49-F238E27FC236}">
                <a16:creationId xmlns:a16="http://schemas.microsoft.com/office/drawing/2014/main" id="{93DC0C85-8F4C-61A9-BC8D-85843016114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Marcador de notas 4">
            <a:extLst>
              <a:ext uri="{FF2B5EF4-FFF2-40B4-BE49-F238E27FC236}">
                <a16:creationId xmlns:a16="http://schemas.microsoft.com/office/drawing/2014/main" id="{2AE637CE-D623-393B-46CE-317A765F60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 noProof="0"/>
              <a:t>Haga clic para modificar el estilo de texto del patrón</a:t>
            </a:r>
          </a:p>
          <a:p>
            <a:pPr lvl="1"/>
            <a:r>
              <a:rPr lang="es-ES_tradnl" altLang="es-ES" noProof="0"/>
              <a:t>Segundo nivel</a:t>
            </a:r>
          </a:p>
          <a:p>
            <a:pPr lvl="2"/>
            <a:r>
              <a:rPr lang="es-ES_tradnl" altLang="es-ES" noProof="0"/>
              <a:t>Tercer nivel</a:t>
            </a:r>
          </a:p>
          <a:p>
            <a:pPr lvl="3"/>
            <a:r>
              <a:rPr lang="es-ES_tradnl" altLang="es-ES" noProof="0"/>
              <a:t>Cuarto nivel</a:t>
            </a:r>
          </a:p>
          <a:p>
            <a:pPr lvl="4"/>
            <a:r>
              <a:rPr lang="es-ES_tradnl" altLang="es-ES" noProof="0"/>
              <a:t>Quinto nivel</a:t>
            </a:r>
            <a:endParaRPr lang="es-ES" altLang="es-ES" noProof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3BEFA1B-B3AC-ED51-64FF-D20848AEB0F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6DFE0A2-4CDB-1B15-E180-B145384A08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4D646CE-E1E7-3243-9785-DE4D6EF1A1F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D6AA52-CF18-C2E6-0C8E-2931BD6D1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7DB89-C8AF-764E-81AB-6F27DFCAEDD9}" type="datetimeFigureOut">
              <a:rPr lang="es-ES" altLang="es-ES"/>
              <a:pPr>
                <a:defRPr/>
              </a:pPr>
              <a:t>9/11/22</a:t>
            </a:fld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5C96EF-20A5-0363-AF52-CCFB1A74A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8CC330-F597-5175-4FFA-F0F87D4CD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1F10C-9BA9-EA40-812C-CBD7E8A481CF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203167614"/>
      </p:ext>
    </p:extLst>
  </p:cSld>
  <p:clrMapOvr>
    <a:masterClrMapping/>
  </p:clrMapOvr>
  <p:transition spd="slow" advClick="0" advTm="3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4C7226-31BB-2F2D-FD62-834A18EC2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B085F-041F-4342-8FF4-7F6C75EE8DA2}" type="datetimeFigureOut">
              <a:rPr lang="es-ES" altLang="es-ES"/>
              <a:pPr>
                <a:defRPr/>
              </a:pPr>
              <a:t>9/11/22</a:t>
            </a:fld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D4AAD1-D5EE-50F6-2816-6C57C6F97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DD5EDC-B25C-B17C-9810-71203B0D2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E183D-DB91-BC45-91B0-E5C0077CCFFB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45958248"/>
      </p:ext>
    </p:extLst>
  </p:cSld>
  <p:clrMapOvr>
    <a:masterClrMapping/>
  </p:clrMapOvr>
  <p:transition spd="slow" advClick="0" advTm="3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65F704-0F68-D9CE-92AF-308016513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50142-C6A7-2F41-AEE0-C7929DDE74BA}" type="datetimeFigureOut">
              <a:rPr lang="es-ES" altLang="es-ES"/>
              <a:pPr>
                <a:defRPr/>
              </a:pPr>
              <a:t>9/11/22</a:t>
            </a:fld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11E128-54BE-AEED-F57C-459874762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2C59EA-70EE-58FB-C80B-3E5B23F14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A73F7-D440-7446-97E4-643D802FA484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330399218"/>
      </p:ext>
    </p:extLst>
  </p:cSld>
  <p:clrMapOvr>
    <a:masterClrMapping/>
  </p:clrMapOvr>
  <p:transition spd="slow" advClick="0" advTm="3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5CEBD6-BC11-C0BF-DB65-7838578C7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D0FFB-7FF2-1649-AEF3-9CD7337B02F9}" type="datetimeFigureOut">
              <a:rPr lang="es-ES" altLang="es-ES"/>
              <a:pPr>
                <a:defRPr/>
              </a:pPr>
              <a:t>9/11/22</a:t>
            </a:fld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A6D53B-6B20-1E4E-E675-B9DA92A73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DC0CB6-75E7-7053-CD8E-FFF2D7913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388F4-9F1D-8B4B-A73F-17C9E12C1D9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431062829"/>
      </p:ext>
    </p:extLst>
  </p:cSld>
  <p:clrMapOvr>
    <a:masterClrMapping/>
  </p:clrMapOvr>
  <p:transition spd="slow" advClick="0" advTm="3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ACB406-377F-045C-2560-4CDA82C6D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675E0-BE79-514B-A818-0D3584FF7EE3}" type="datetimeFigureOut">
              <a:rPr lang="es-ES" altLang="es-ES"/>
              <a:pPr>
                <a:defRPr/>
              </a:pPr>
              <a:t>9/11/22</a:t>
            </a:fld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94F65C-6E15-8AD8-E36B-6C8CFB903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31AE77-5ED7-A1BA-1316-ABCAEE6B7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1D594-D926-8444-BEA5-8D72474F8589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831751932"/>
      </p:ext>
    </p:extLst>
  </p:cSld>
  <p:clrMapOvr>
    <a:masterClrMapping/>
  </p:clrMapOvr>
  <p:transition spd="slow" advClick="0" advTm="3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8315A3E3-F8B9-5DBF-229F-36FD21C30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B3E2F-A725-B84B-ADC1-F803AF9D98E8}" type="datetimeFigureOut">
              <a:rPr lang="es-ES" altLang="es-ES"/>
              <a:pPr>
                <a:defRPr/>
              </a:pPr>
              <a:t>9/11/22</a:t>
            </a:fld>
            <a:endParaRPr lang="es-ES" alt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B580902F-3166-FA0A-C867-A0FB03787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AE229741-5F40-968E-66C8-2E3F6E445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E07F1-867D-1C47-BB95-357BFE2D65D3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012360704"/>
      </p:ext>
    </p:extLst>
  </p:cSld>
  <p:clrMapOvr>
    <a:masterClrMapping/>
  </p:clrMapOvr>
  <p:transition spd="slow" advClick="0" advTm="3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28C66E1E-A4F7-CD5C-37C7-0DA9ECAEF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E9A5E-AC7C-CC44-8FB6-B5F317284DA6}" type="datetimeFigureOut">
              <a:rPr lang="es-ES" altLang="es-ES"/>
              <a:pPr>
                <a:defRPr/>
              </a:pPr>
              <a:t>9/11/22</a:t>
            </a:fld>
            <a:endParaRPr lang="es-ES" altLang="es-ES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50055FB0-D3FE-47D7-9CFE-825FD19AA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34F25517-B590-9E32-6F97-E10BFBFC7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2592F-0317-4542-B9CE-DE371BAC06D3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881156920"/>
      </p:ext>
    </p:extLst>
  </p:cSld>
  <p:clrMapOvr>
    <a:masterClrMapping/>
  </p:clrMapOvr>
  <p:transition spd="slow" advClick="0" advTm="3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98CFE1B1-31EE-F03D-99FF-5753C28B8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7B701-9339-AC4B-8E4B-CF273F0365EA}" type="datetimeFigureOut">
              <a:rPr lang="es-ES" altLang="es-ES"/>
              <a:pPr>
                <a:defRPr/>
              </a:pPr>
              <a:t>9/11/22</a:t>
            </a:fld>
            <a:endParaRPr lang="es-ES" altLang="es-ES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67AE0B21-C97C-2064-47FC-A8DA4A77B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7A63002A-86D4-555A-03AA-941126BFB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8B29A-C208-894F-8B1B-B5AEDEC2F47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53545642"/>
      </p:ext>
    </p:extLst>
  </p:cSld>
  <p:clrMapOvr>
    <a:masterClrMapping/>
  </p:clrMapOvr>
  <p:transition spd="slow" advClick="0" advTm="3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114DD1CD-5233-3294-76BA-405E6A25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7D2E0-A433-C546-B4F3-6C15295BA61C}" type="datetimeFigureOut">
              <a:rPr lang="es-ES" altLang="es-ES"/>
              <a:pPr>
                <a:defRPr/>
              </a:pPr>
              <a:t>9/11/22</a:t>
            </a:fld>
            <a:endParaRPr lang="es-ES" altLang="es-ES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0FD55A4A-F3F1-BECA-97AF-B3CACD671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9DDE7277-4075-C5F4-86EF-60422B06E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8A7B3-43C8-6F4E-AF63-2859678D6575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815615264"/>
      </p:ext>
    </p:extLst>
  </p:cSld>
  <p:clrMapOvr>
    <a:masterClrMapping/>
  </p:clrMapOvr>
  <p:transition spd="slow" advClick="0" advTm="3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B4A38E5B-2D4B-7BA8-991E-5E5C9E3B3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F3643-C568-2043-9E73-78958B3CFACC}" type="datetimeFigureOut">
              <a:rPr lang="es-ES" altLang="es-ES"/>
              <a:pPr>
                <a:defRPr/>
              </a:pPr>
              <a:t>9/11/22</a:t>
            </a:fld>
            <a:endParaRPr lang="es-ES" alt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66CD76F9-C2B4-56D2-E561-33C1C33B8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23D8EA69-06DF-80EB-3863-61A65B456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551A9-9C7D-7E47-95E2-9B8D1FE2C5A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34226952"/>
      </p:ext>
    </p:extLst>
  </p:cSld>
  <p:clrMapOvr>
    <a:masterClrMapping/>
  </p:clrMapOvr>
  <p:transition spd="slow" advClick="0" advTm="3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633E5C67-49B3-C361-5234-4912E2D71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6E6F6-6668-584D-B6E7-58DCC6ABB2F5}" type="datetimeFigureOut">
              <a:rPr lang="es-ES" altLang="es-ES"/>
              <a:pPr>
                <a:defRPr/>
              </a:pPr>
              <a:t>9/11/22</a:t>
            </a:fld>
            <a:endParaRPr lang="es-ES" alt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674CBE8C-5E97-7DFC-C8B0-32629C2BE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12F5FB86-94CE-4515-D37A-3561E74BD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25E53-3200-414F-B453-4C8B7A1CAADB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675722839"/>
      </p:ext>
    </p:extLst>
  </p:cSld>
  <p:clrMapOvr>
    <a:masterClrMapping/>
  </p:clrMapOvr>
  <p:transition spd="slow" advClick="0" advTm="3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>
            <a:extLst>
              <a:ext uri="{FF2B5EF4-FFF2-40B4-BE49-F238E27FC236}">
                <a16:creationId xmlns:a16="http://schemas.microsoft.com/office/drawing/2014/main" id="{6C7741D3-D75B-24F1-2208-BC2DE7D0ACA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/>
              <a:t>Clic para editar título</a:t>
            </a:r>
            <a:endParaRPr lang="es-ES" altLang="es-ES"/>
          </a:p>
        </p:txBody>
      </p:sp>
      <p:sp>
        <p:nvSpPr>
          <p:cNvPr id="1027" name="Marcador de texto 2">
            <a:extLst>
              <a:ext uri="{FF2B5EF4-FFF2-40B4-BE49-F238E27FC236}">
                <a16:creationId xmlns:a16="http://schemas.microsoft.com/office/drawing/2014/main" id="{4D85F343-D855-2CBB-2B46-05C3A8ADCE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/>
              <a:t>Haga clic para modificar el estilo de texto del patrón</a:t>
            </a:r>
          </a:p>
          <a:p>
            <a:pPr lvl="1"/>
            <a:r>
              <a:rPr lang="es-ES_tradnl" altLang="es-ES"/>
              <a:t>Segundo nivel</a:t>
            </a:r>
          </a:p>
          <a:p>
            <a:pPr lvl="2"/>
            <a:r>
              <a:rPr lang="es-ES_tradnl" altLang="es-ES"/>
              <a:t>Tercer nivel</a:t>
            </a:r>
          </a:p>
          <a:p>
            <a:pPr lvl="3"/>
            <a:r>
              <a:rPr lang="es-ES_tradnl" altLang="es-ES"/>
              <a:t>Cuarto nivel</a:t>
            </a:r>
          </a:p>
          <a:p>
            <a:pPr lvl="4"/>
            <a:r>
              <a:rPr lang="es-ES_tradnl" altLang="es-ES"/>
              <a:t>Quinto nivel</a:t>
            </a:r>
            <a:endParaRPr lang="es-ES" alt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7F3D09-C51B-1709-071F-8E4F3C3F92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BBB0988-FFFC-314C-A583-5C599C5FC52E}" type="datetimeFigureOut">
              <a:rPr lang="es-ES" altLang="es-ES"/>
              <a:pPr>
                <a:defRPr/>
              </a:pPr>
              <a:t>9/11/22</a:t>
            </a:fld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E3445F-029A-BF4E-3E29-C679D1D15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39F1F4-E3BC-1148-4D16-5225568BD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417741E-BB4A-A749-97F7-B1D67EB1033B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3500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15">
            <a:extLst>
              <a:ext uri="{FF2B5EF4-FFF2-40B4-BE49-F238E27FC236}">
                <a16:creationId xmlns:a16="http://schemas.microsoft.com/office/drawing/2014/main" id="{3B78E320-0282-0B52-C2BF-E9B60D3486F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pic>
        <p:nvPicPr>
          <p:cNvPr id="14340" name="Imagen 3" descr="llama viva.gif">
            <a:extLst>
              <a:ext uri="{FF2B5EF4-FFF2-40B4-BE49-F238E27FC236}">
                <a16:creationId xmlns:a16="http://schemas.microsoft.com/office/drawing/2014/main" id="{F5E34637-6737-361B-C60C-3257F5CD2E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713" y="4143737"/>
            <a:ext cx="2808925" cy="238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CuadroTexto 1">
            <a:extLst>
              <a:ext uri="{FF2B5EF4-FFF2-40B4-BE49-F238E27FC236}">
                <a16:creationId xmlns:a16="http://schemas.microsoft.com/office/drawing/2014/main" id="{B0600A15-E2AD-106B-BCB6-CA1EDB424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7038" y="5453063"/>
            <a:ext cx="33829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800" dirty="0">
                <a:latin typeface="Comic Sans MS" panose="030F0902030302020204" pitchFamily="66" charset="0"/>
              </a:rPr>
              <a:t>*</a:t>
            </a:r>
            <a:r>
              <a:rPr lang="es-ES" altLang="es-ES" sz="1800" dirty="0" err="1">
                <a:latin typeface="Comic Sans MS" panose="030F0902030302020204" pitchFamily="66" charset="0"/>
              </a:rPr>
              <a:t>Fontíveros</a:t>
            </a:r>
            <a:r>
              <a:rPr lang="es-ES" altLang="es-ES" sz="1800" dirty="0">
                <a:latin typeface="Comic Sans MS" panose="030F0902030302020204" pitchFamily="66" charset="0"/>
              </a:rPr>
              <a:t> (Ávila)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800" dirty="0">
                <a:latin typeface="Comic Sans MS" panose="030F0902030302020204" pitchFamily="66" charset="0"/>
              </a:rPr>
              <a:t>24-6-1542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800" dirty="0">
                <a:latin typeface="Comic Sans MS" panose="030F0902030302020204" pitchFamily="66" charset="0"/>
              </a:rPr>
              <a:t>+ Úbeda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800" dirty="0">
                <a:latin typeface="Comic Sans MS" panose="030F0902030302020204" pitchFamily="66" charset="0"/>
              </a:rPr>
              <a:t>14 diciembre 1591</a:t>
            </a:r>
          </a:p>
        </p:txBody>
      </p:sp>
      <p:pic>
        <p:nvPicPr>
          <p:cNvPr id="2" name="Imagen 1" descr="san_juan cruz2.psd">
            <a:extLst>
              <a:ext uri="{FF2B5EF4-FFF2-40B4-BE49-F238E27FC236}">
                <a16:creationId xmlns:a16="http://schemas.microsoft.com/office/drawing/2014/main" id="{92BDA61F-0748-56A3-8691-0D05E3A65F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892" y="476251"/>
            <a:ext cx="3149827" cy="4166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 descr="Unknown.jpg">
            <a:extLst>
              <a:ext uri="{FF2B5EF4-FFF2-40B4-BE49-F238E27FC236}">
                <a16:creationId xmlns:a16="http://schemas.microsoft.com/office/drawing/2014/main" id="{8EDC4FA5-82A0-3118-4FDD-B44AD66C38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737" y="4642646"/>
            <a:ext cx="2187606" cy="77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8464A0B-A5EF-FECE-EAD5-8E158C94CA98}"/>
              </a:ext>
            </a:extLst>
          </p:cNvPr>
          <p:cNvSpPr txBox="1"/>
          <p:nvPr/>
        </p:nvSpPr>
        <p:spPr>
          <a:xfrm>
            <a:off x="1295711" y="2395959"/>
            <a:ext cx="28089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rgbClr val="C00000"/>
                </a:solidFill>
                <a:latin typeface="Comic Sans MS" panose="030F0902030302020204" pitchFamily="66" charset="0"/>
              </a:rPr>
              <a:t>SAN JUAN</a:t>
            </a:r>
          </a:p>
          <a:p>
            <a:pPr algn="ctr"/>
            <a:r>
              <a:rPr lang="es-ES" sz="3200" dirty="0">
                <a:solidFill>
                  <a:srgbClr val="C00000"/>
                </a:solidFill>
                <a:latin typeface="Comic Sans MS" panose="030F0902030302020204" pitchFamily="66" charset="0"/>
              </a:rPr>
              <a:t>DE LA CRUZ</a:t>
            </a:r>
          </a:p>
        </p:txBody>
      </p:sp>
      <p:pic>
        <p:nvPicPr>
          <p:cNvPr id="5" name="Kitaro SJC.mp3">
            <a:hlinkClick r:id="" action="ppaction://media"/>
            <a:extLst>
              <a:ext uri="{FF2B5EF4-FFF2-40B4-BE49-F238E27FC236}">
                <a16:creationId xmlns:a16="http://schemas.microsoft.com/office/drawing/2014/main" id="{C43B3237-4421-C8CF-4412-7775FB79AE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Line 15">
            <a:extLst>
              <a:ext uri="{FF2B5EF4-FFF2-40B4-BE49-F238E27FC236}">
                <a16:creationId xmlns:a16="http://schemas.microsoft.com/office/drawing/2014/main" id="{E179BFB1-B906-3628-D81A-585A8C37B7A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4581" name="Rectángulo 1">
            <a:extLst>
              <a:ext uri="{FF2B5EF4-FFF2-40B4-BE49-F238E27FC236}">
                <a16:creationId xmlns:a16="http://schemas.microsoft.com/office/drawing/2014/main" id="{0E2B6D7A-CEFD-02DD-7D7C-80D4BC1E03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09550"/>
            <a:ext cx="6134100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La Madre Teresa ha venido para inaugurar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el 2º Convento Reformado Femenino.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	Aprovecha para hablar a los PP. Carmelitas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de la posible Reforma de los Calzados.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El prior de santa Ana, Antonio de Heredia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acoge con ilusión la propuesta.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	Y le habla a la Madre de un joven carmelita,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de buena formación y no menor santidad,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que está en esos días en Medina, para celebrar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su 1ª Misa, entre sus familiares.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	En el locutorio la Madre (52 años) ve ante sí a un joven religioso de 25 años, de estatura mas bien baja, y de ojos negros. Todo en él respira candor, dulzura y espiritualidad.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	Él expresa su deseo de ingresar en la Cartuja.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	La Madre le propone: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llevar adelante todo eso, pero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dentro del Carmelo, Reformándolo.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Juan acepta, con la condición, de “que no tarde”.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-</a:t>
            </a:r>
            <a:r>
              <a:rPr lang="es-ES_tradnl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Ya tenemos fraile y medio para la Reforma-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dirá la Madre a las religiosas.</a:t>
            </a:r>
          </a:p>
        </p:txBody>
      </p:sp>
      <p:sp>
        <p:nvSpPr>
          <p:cNvPr id="24580" name="CuadroTexto 1">
            <a:extLst>
              <a:ext uri="{FF2B5EF4-FFF2-40B4-BE49-F238E27FC236}">
                <a16:creationId xmlns:a16="http://schemas.microsoft.com/office/drawing/2014/main" id="{DB203F1C-01CD-6466-CF62-DC368FDB6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7950" y="3228975"/>
            <a:ext cx="2552700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15 Agosto 1567</a:t>
            </a:r>
            <a:endParaRPr lang="es-ES" altLang="es-ES" sz="2000" dirty="0">
              <a:solidFill>
                <a:srgbClr val="C0504D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dirty="0">
              <a:solidFill>
                <a:srgbClr val="C0504D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Comic Sans MS" panose="030F0902030302020204" pitchFamily="66" charset="0"/>
              </a:rPr>
              <a:t>DECISIVO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Comic Sans MS" panose="030F0902030302020204" pitchFamily="66" charset="0"/>
              </a:rPr>
              <a:t>ENCUENTRO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con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LA MADRE TERESA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En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800" dirty="0">
                <a:solidFill>
                  <a:srgbClr val="C00000"/>
                </a:solidFill>
                <a:latin typeface="Comic Sans MS" panose="030F0902030302020204" pitchFamily="66" charset="0"/>
              </a:rPr>
              <a:t>MEDINA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800" dirty="0">
                <a:solidFill>
                  <a:srgbClr val="C00000"/>
                </a:solidFill>
                <a:latin typeface="Comic Sans MS" panose="030F0902030302020204" pitchFamily="66" charset="0"/>
              </a:rPr>
              <a:t>DEL CAMPO</a:t>
            </a:r>
          </a:p>
        </p:txBody>
      </p:sp>
      <p:pic>
        <p:nvPicPr>
          <p:cNvPr id="2" name="Imagen 2" descr="juan-y-teresa-e1511851835925.jpg">
            <a:extLst>
              <a:ext uri="{FF2B5EF4-FFF2-40B4-BE49-F238E27FC236}">
                <a16:creationId xmlns:a16="http://schemas.microsoft.com/office/drawing/2014/main" id="{7400367F-25E5-C8D5-38A1-6E055E435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209550"/>
            <a:ext cx="2552700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  <p:bldP spid="2458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Line 15">
            <a:extLst>
              <a:ext uri="{FF2B5EF4-FFF2-40B4-BE49-F238E27FC236}">
                <a16:creationId xmlns:a16="http://schemas.microsoft.com/office/drawing/2014/main" id="{907E21B1-5344-B99C-3842-9B8BFC02866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5606" name="Rectángulo 1">
            <a:extLst>
              <a:ext uri="{FF2B5EF4-FFF2-40B4-BE49-F238E27FC236}">
                <a16:creationId xmlns:a16="http://schemas.microsoft.com/office/drawing/2014/main" id="{E06F74EB-352F-12A9-FFD1-DDADE7044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85738"/>
            <a:ext cx="5764213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La Ordenación y la Primera Misa,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son muy importantes para el joven carmelita.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Con este motivo,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pidió a Dios la gracia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no ofenderle nunca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con pecado mortal.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Juan,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“viviría permanentemente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 estado de gracia”.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2400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 la humilde capilla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Medina del Campo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los padres  Carmelitas,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cantó su 1ª Misa,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y pasado el tiempo, allí sería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enterrado su hermano Francisco.</a:t>
            </a:r>
          </a:p>
        </p:txBody>
      </p:sp>
      <p:sp>
        <p:nvSpPr>
          <p:cNvPr id="24581" name="CuadroTexto 1">
            <a:extLst>
              <a:ext uri="{FF2B5EF4-FFF2-40B4-BE49-F238E27FC236}">
                <a16:creationId xmlns:a16="http://schemas.microsoft.com/office/drawing/2014/main" id="{702D6EA6-B6E6-6B79-B54E-0055F8C81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9050" y="3106738"/>
            <a:ext cx="1358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200">
                <a:solidFill>
                  <a:srgbClr val="FFFF00"/>
                </a:solidFill>
              </a:rPr>
              <a:t>Casulla del santo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200">
                <a:solidFill>
                  <a:srgbClr val="FFFF00"/>
                </a:solidFill>
              </a:rPr>
              <a:t>Museo de Úbeda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7183B4A-B0FC-189E-7789-F650743B3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3313" y="4357688"/>
            <a:ext cx="281463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 Agosto 1567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LA PRIMERA MISA</a:t>
            </a:r>
            <a:endParaRPr lang="es-ES" altLang="es-ES" sz="2000" dirty="0">
              <a:solidFill>
                <a:srgbClr val="C0504D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2000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“Las cosas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santas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santamente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se han </a:t>
            </a:r>
            <a:r>
              <a:rPr lang="es-ES" altLang="es-ES" sz="2000">
                <a:solidFill>
                  <a:srgbClr val="C00000"/>
                </a:solidFill>
                <a:latin typeface="Comic Sans MS" panose="030F0902030302020204" pitchFamily="66" charset="0"/>
              </a:rPr>
              <a:t>de tratar”</a:t>
            </a:r>
            <a:endParaRPr lang="es-ES" altLang="es-ES" sz="2000" dirty="0">
              <a:solidFill>
                <a:srgbClr val="C000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3" name="Imagen 1" descr="casulla utilizada sjc ubeda.jpg">
            <a:extLst>
              <a:ext uri="{FF2B5EF4-FFF2-40B4-BE49-F238E27FC236}">
                <a16:creationId xmlns:a16="http://schemas.microsoft.com/office/drawing/2014/main" id="{A8862BB9-AE19-AEBE-9D14-C3D3C747F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13" y="185738"/>
            <a:ext cx="2814637" cy="375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15">
            <a:extLst>
              <a:ext uri="{FF2B5EF4-FFF2-40B4-BE49-F238E27FC236}">
                <a16:creationId xmlns:a16="http://schemas.microsoft.com/office/drawing/2014/main" id="{77C3B46F-E4CA-9A6F-ADFE-10925EFF053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6629" name="Rectángulo 1">
            <a:extLst>
              <a:ext uri="{FF2B5EF4-FFF2-40B4-BE49-F238E27FC236}">
                <a16:creationId xmlns:a16="http://schemas.microsoft.com/office/drawing/2014/main" id="{CD8FBB22-D592-451B-83F1-3FD7A8912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46050"/>
            <a:ext cx="6284913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Es el primer domingo de Adviento.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Una pequeña casita,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 un lugar apartado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3 religiosos van a iniciar la Reforma,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 este pequeño “convento”.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El provincial celebra la Misa.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Luego puede oírse la voz de los tres: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“Nos fray Antonio de Jesús,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fray Juan de la Cruz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y fray José de Cristo,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comenzamos hoy, a vivir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la regla primitiva”.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Y firman los tres primeros Descalzos.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Pronto comenzaron a irradiar luz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y a convertirse en ejemplo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para otros muchos carmelitas y devotos que deseaban la tan necesaria Reforma.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B98E965-35B1-EBE2-8C9F-BAEF058A9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763" y="3681413"/>
            <a:ext cx="2389187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28 -11-1568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2000" dirty="0">
              <a:solidFill>
                <a:srgbClr val="632523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DURUELO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(Segovia)</a:t>
            </a:r>
          </a:p>
        </p:txBody>
      </p:sp>
      <p:pic>
        <p:nvPicPr>
          <p:cNvPr id="3" name="Imagen 1" descr="dc99dc8693bfc931f7a0a006081e47b8.jpg">
            <a:extLst>
              <a:ext uri="{FF2B5EF4-FFF2-40B4-BE49-F238E27FC236}">
                <a16:creationId xmlns:a16="http://schemas.microsoft.com/office/drawing/2014/main" id="{FE63AABB-26F8-8E3D-441B-B11A20C51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7" b="10222"/>
          <a:stretch>
            <a:fillRect/>
          </a:stretch>
        </p:blipFill>
        <p:spPr bwMode="auto">
          <a:xfrm>
            <a:off x="6608763" y="146050"/>
            <a:ext cx="2389187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Line 15">
            <a:extLst>
              <a:ext uri="{FF2B5EF4-FFF2-40B4-BE49-F238E27FC236}">
                <a16:creationId xmlns:a16="http://schemas.microsoft.com/office/drawing/2014/main" id="{59E59FC0-CA3E-6F0F-32DD-3FF93D0FAA6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7654" name="Rectángulo 1">
            <a:extLst>
              <a:ext uri="{FF2B5EF4-FFF2-40B4-BE49-F238E27FC236}">
                <a16:creationId xmlns:a16="http://schemas.microsoft.com/office/drawing/2014/main" id="{09B71517-3828-939F-7CFD-C9F1884E2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79400"/>
            <a:ext cx="5713413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la mano de la madre Teresa se abren nuevos conventos de Descalzos: Mancera, Pastrana y finalmente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Alcalá y su Universidad,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 cuya sombra se reuniría un nutrido grupo de jóvenes carmelitas deseosos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ciencia y de santidad.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2400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El hombre de confianza de la Madre,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el responsable de la formación humana y espiritual de los jóvenes aspirantes, es siempre Juan de la Cruz,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sobre todo por su gran experiencia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 el ámbito del espíritu.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Él es el verdadero puntal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la reforma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del Carmelo.</a:t>
            </a:r>
          </a:p>
        </p:txBody>
      </p:sp>
      <p:sp>
        <p:nvSpPr>
          <p:cNvPr id="27653" name="CuadroTexto 1">
            <a:extLst>
              <a:ext uri="{FF2B5EF4-FFF2-40B4-BE49-F238E27FC236}">
                <a16:creationId xmlns:a16="http://schemas.microsoft.com/office/drawing/2014/main" id="{BBCE951D-118C-A146-D11B-5D702DA43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5524" y="4201610"/>
            <a:ext cx="258147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NUEVAS </a:t>
            </a:r>
            <a:r>
              <a:rPr lang="es-ES_tradnl" altLang="es-ES" sz="2000" dirty="0">
                <a:latin typeface="Comic Sans MS" panose="030F0902030302020204" pitchFamily="66" charset="0"/>
              </a:rPr>
              <a:t>FUNDACIONES</a:t>
            </a:r>
            <a:r>
              <a:rPr lang="es-ES_tradnl" altLang="es-ES" sz="2400" dirty="0">
                <a:latin typeface="Comic Sans MS" panose="030F0902030302020204" pitchFamily="66" charset="0"/>
              </a:rPr>
              <a:t>:</a:t>
            </a:r>
            <a:endParaRPr lang="es-ES" altLang="es-ES" sz="2400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Duruelo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Mancera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Pastrana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Alcalá</a:t>
            </a:r>
          </a:p>
        </p:txBody>
      </p:sp>
      <p:pic>
        <p:nvPicPr>
          <p:cNvPr id="2" name="Imagen 1" descr="Pastrana carmelitas.jpg">
            <a:extLst>
              <a:ext uri="{FF2B5EF4-FFF2-40B4-BE49-F238E27FC236}">
                <a16:creationId xmlns:a16="http://schemas.microsoft.com/office/drawing/2014/main" id="{8BAF2B09-F47E-A630-8DC6-FF6475E306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0"/>
          <a:stretch>
            <a:fillRect/>
          </a:stretch>
        </p:blipFill>
        <p:spPr bwMode="auto">
          <a:xfrm>
            <a:off x="6435524" y="279401"/>
            <a:ext cx="2477304" cy="328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4" grpId="0"/>
      <p:bldP spid="276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Line 15">
            <a:extLst>
              <a:ext uri="{FF2B5EF4-FFF2-40B4-BE49-F238E27FC236}">
                <a16:creationId xmlns:a16="http://schemas.microsoft.com/office/drawing/2014/main" id="{C8F0AA94-A645-051F-35F3-9FC5988C391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8678" name="Rectángulo 1">
            <a:extLst>
              <a:ext uri="{FF2B5EF4-FFF2-40B4-BE49-F238E27FC236}">
                <a16:creationId xmlns:a16="http://schemas.microsoft.com/office/drawing/2014/main" id="{38744813-D552-373B-68B4-9A7EF510C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4" y="187325"/>
            <a:ext cx="5822817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Fray Juan de la Cruz recibe orden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desplazarse a Alcalá para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una misión importante,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dirigir el Colegio de Estudios,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que los carmelitas acaban de fundar.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Ahora como rector del colegio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tiene que velar ante todo por el bien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intelectual y espiritual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los jóvenes carmelitas.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Les ayuda sobre todo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con su ejemplo de oración,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 descubrir la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“presencia sosegada y amorosa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Dios” en sus corazones.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Su palabra es dulce y suave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pero a la vez exigente.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Les repetía con frecuencia </a:t>
            </a: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su deber: </a:t>
            </a:r>
          </a:p>
        </p:txBody>
      </p:sp>
      <p:sp>
        <p:nvSpPr>
          <p:cNvPr id="28677" name="CuadroTexto 1">
            <a:extLst>
              <a:ext uri="{FF2B5EF4-FFF2-40B4-BE49-F238E27FC236}">
                <a16:creationId xmlns:a16="http://schemas.microsoft.com/office/drawing/2014/main" id="{DDCB2FD9-B9C7-2A2A-D3C4-61ED8D615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3683" y="3429001"/>
            <a:ext cx="2609294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AÑO 1571.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ALCALÁ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HENARES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2400" dirty="0">
              <a:solidFill>
                <a:srgbClr val="C00000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“Religioso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y estudiante,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religioso delante”</a:t>
            </a:r>
          </a:p>
        </p:txBody>
      </p:sp>
      <p:pic>
        <p:nvPicPr>
          <p:cNvPr id="2" name="Imagen 2" descr="r2_universidad_alcala_henares_t2801088.jpg_369272544.jpg">
            <a:extLst>
              <a:ext uri="{FF2B5EF4-FFF2-40B4-BE49-F238E27FC236}">
                <a16:creationId xmlns:a16="http://schemas.microsoft.com/office/drawing/2014/main" id="{E52DA6BA-B2C1-1C27-0AC2-C04383FE7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46"/>
          <a:stretch>
            <a:fillRect/>
          </a:stretch>
        </p:blipFill>
        <p:spPr bwMode="auto">
          <a:xfrm>
            <a:off x="6453683" y="187325"/>
            <a:ext cx="2523629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8" grpId="0"/>
      <p:bldP spid="2867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Line 15">
            <a:extLst>
              <a:ext uri="{FF2B5EF4-FFF2-40B4-BE49-F238E27FC236}">
                <a16:creationId xmlns:a16="http://schemas.microsoft.com/office/drawing/2014/main" id="{84239C8C-E28C-4836-0771-C5C9D8A5FC0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9702" name="Rectángulo 1">
            <a:extLst>
              <a:ext uri="{FF2B5EF4-FFF2-40B4-BE49-F238E27FC236}">
                <a16:creationId xmlns:a16="http://schemas.microsoft.com/office/drawing/2014/main" id="{9FC3932C-E871-E477-ED2D-B8ADB14EF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0"/>
            <a:ext cx="6148388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Teresa, después de haber iniciado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la Reforma, es ahora enviada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como superiora a la Encarnación,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donde había salido.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La falta de medios,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(son 180 monjas)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ha motivado que muchas,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busquen en los familiares y amigos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la ayuda necesaria, a costa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rebajar las exigencias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-entre ellas las visitas al locutorio-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los supuestos bienhechores.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	Se comprende que la designación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Teresa, defensora de la Reforma,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despertara sentimientos encontrados.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	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Trabajo le costaría a la Madre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poner remedio a situación tan delicada.</a:t>
            </a:r>
          </a:p>
        </p:txBody>
      </p:sp>
      <p:sp>
        <p:nvSpPr>
          <p:cNvPr id="28677" name="CuadroTexto 1">
            <a:extLst>
              <a:ext uri="{FF2B5EF4-FFF2-40B4-BE49-F238E27FC236}">
                <a16:creationId xmlns:a16="http://schemas.microsoft.com/office/drawing/2014/main" id="{E4B82883-B788-584F-57D0-E393A3782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3838" y="4178300"/>
            <a:ext cx="24511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Comic Sans MS" panose="030F0902030302020204" pitchFamily="66" charset="0"/>
              </a:rPr>
              <a:t>ÁVILA: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MISIÓN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casi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IMPOSIBLE</a:t>
            </a:r>
          </a:p>
        </p:txBody>
      </p:sp>
      <p:pic>
        <p:nvPicPr>
          <p:cNvPr id="2" name="Imagen 1" descr="LA_ENCARNACION.jpg">
            <a:extLst>
              <a:ext uri="{FF2B5EF4-FFF2-40B4-BE49-F238E27FC236}">
                <a16:creationId xmlns:a16="http://schemas.microsoft.com/office/drawing/2014/main" id="{41FA1CB6-E9E8-20CF-0DBA-A03E5C9C3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7" r="35988"/>
          <a:stretch>
            <a:fillRect/>
          </a:stretch>
        </p:blipFill>
        <p:spPr bwMode="auto">
          <a:xfrm>
            <a:off x="6472238" y="173038"/>
            <a:ext cx="2552700" cy="342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Line 15">
            <a:extLst>
              <a:ext uri="{FF2B5EF4-FFF2-40B4-BE49-F238E27FC236}">
                <a16:creationId xmlns:a16="http://schemas.microsoft.com/office/drawing/2014/main" id="{C1270260-1A93-C484-BA1F-6E3B2C2048D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0728" name="Rectángulo 1">
            <a:extLst>
              <a:ext uri="{FF2B5EF4-FFF2-40B4-BE49-F238E27FC236}">
                <a16:creationId xmlns:a16="http://schemas.microsoft.com/office/drawing/2014/main" id="{4B5C6910-4939-7ADC-88D8-1D284C6E8E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336550"/>
            <a:ext cx="6075363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600" dirty="0">
                <a:latin typeface="Comic Sans MS" panose="030F0902030302020204" pitchFamily="66" charset="0"/>
              </a:rPr>
              <a:t> </a:t>
            </a:r>
            <a:r>
              <a:rPr lang="es-ES_tradnl" altLang="es-ES" sz="2400" dirty="0">
                <a:latin typeface="Comic Sans MS" panose="030F0902030302020204" pitchFamily="66" charset="0"/>
              </a:rPr>
              <a:t>Consigue la Madre, que nombren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padre espiritual de la comunidad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 fray Juan.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Él con su prudencia es el único que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puede poner remedio a tantos males.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¡Juan de la Cruz es, según la Madre,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la bondad, la dulzura,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y la ciencia espiritual!.”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Y en efecto, en la medida que aceptan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su dirección y sus consejos comienza a reinar la paz y la alegría en el convento.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 la medida en que se intensifica la oración como diálogo con Jesús,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disminuyen los “comadreos”,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y las conversaciones vanas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 el locutorio.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	El milagro está hecho.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71463A7-166A-9969-E28D-74D04B838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4377" y="3816350"/>
            <a:ext cx="250387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Año 1572 -1577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Juan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Comic Sans MS" panose="030F0902030302020204" pitchFamily="66" charset="0"/>
              </a:rPr>
              <a:t>d</a:t>
            </a:r>
            <a:r>
              <a:rPr lang="es-ES_tradnl" altLang="es-ES" sz="2400" dirty="0">
                <a:latin typeface="Comic Sans MS" panose="030F0902030302020204" pitchFamily="66" charset="0"/>
              </a:rPr>
              <a:t>e la Cruz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Comic Sans MS" panose="030F0902030302020204" pitchFamily="66" charset="0"/>
              </a:rPr>
              <a:t>e</a:t>
            </a:r>
            <a:r>
              <a:rPr lang="es-ES_tradnl" altLang="es-ES" sz="2400" dirty="0">
                <a:latin typeface="Comic Sans MS" panose="030F0902030302020204" pitchFamily="66" charset="0"/>
              </a:rPr>
              <a:t>n Ávila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“¡</a:t>
            </a:r>
            <a:r>
              <a:rPr lang="es-ES_tradnl" altLang="es-ES" sz="2400" dirty="0" err="1">
                <a:solidFill>
                  <a:srgbClr val="C00000"/>
                </a:solidFill>
                <a:latin typeface="Comic Sans MS" panose="030F0902030302020204" pitchFamily="66" charset="0"/>
              </a:rPr>
              <a:t>Traígolas</a:t>
            </a: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por confesor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un santo!</a:t>
            </a:r>
          </a:p>
        </p:txBody>
      </p:sp>
      <p:pic>
        <p:nvPicPr>
          <p:cNvPr id="3" name="Imagen 2" descr="Murallas-de-Avila.jpg">
            <a:extLst>
              <a:ext uri="{FF2B5EF4-FFF2-40B4-BE49-F238E27FC236}">
                <a16:creationId xmlns:a16="http://schemas.microsoft.com/office/drawing/2014/main" id="{91FD5C1B-298E-C987-88DD-84A31DD257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9"/>
          <a:stretch>
            <a:fillRect/>
          </a:stretch>
        </p:blipFill>
        <p:spPr bwMode="auto">
          <a:xfrm>
            <a:off x="6524378" y="171209"/>
            <a:ext cx="2398044" cy="3645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6" descr="Sttttttt.psd">
            <a:extLst>
              <a:ext uri="{FF2B5EF4-FFF2-40B4-BE49-F238E27FC236}">
                <a16:creationId xmlns:a16="http://schemas.microsoft.com/office/drawing/2014/main" id="{8D16CEB5-EB44-C7FA-5EAA-DA943E3A13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5" r="50826" b="49680"/>
          <a:stretch>
            <a:fillRect/>
          </a:stretch>
        </p:blipFill>
        <p:spPr bwMode="auto">
          <a:xfrm flipH="1">
            <a:off x="6687741" y="2330450"/>
            <a:ext cx="517525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8" descr="Sttttttt.psd">
            <a:extLst>
              <a:ext uri="{FF2B5EF4-FFF2-40B4-BE49-F238E27FC236}">
                <a16:creationId xmlns:a16="http://schemas.microsoft.com/office/drawing/2014/main" id="{8549C510-F857-D882-D71B-8A89934765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7" r="68127" b="49680"/>
          <a:stretch>
            <a:fillRect/>
          </a:stretch>
        </p:blipFill>
        <p:spPr bwMode="auto">
          <a:xfrm flipH="1">
            <a:off x="7368629" y="2328862"/>
            <a:ext cx="531813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8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Line 15">
            <a:extLst>
              <a:ext uri="{FF2B5EF4-FFF2-40B4-BE49-F238E27FC236}">
                <a16:creationId xmlns:a16="http://schemas.microsoft.com/office/drawing/2014/main" id="{3E519682-0D9D-1865-DF17-1683D717D34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9461" name="Rectángulo 1">
            <a:extLst>
              <a:ext uri="{FF2B5EF4-FFF2-40B4-BE49-F238E27FC236}">
                <a16:creationId xmlns:a16="http://schemas.microsoft.com/office/drawing/2014/main" id="{6F852933-F392-D1DD-BA46-51B57337A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15747"/>
            <a:ext cx="6331592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Un cambio tan llamativo, no puede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dejar indiferentes a los amigos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la comodidad y de la rutina. 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Pronto surge la tensión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entre Calzados y  Descalzos,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 la noche del 2 de Diciembre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cuando fray Juan y su compañero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descansan en la casita,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junto el convento de las monjas,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un tumulto de hombres,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 cuyo frente van algunos calzados,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entran y atan a los dos religiosos.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 el convento “calzado”, los azotan.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El objetivo: frenar la Reforma.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2400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Pero ellos al verse tan injustamente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tratados, se confirman estar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 el camino adecuado. </a:t>
            </a:r>
          </a:p>
        </p:txBody>
      </p:sp>
      <p:sp>
        <p:nvSpPr>
          <p:cNvPr id="30725" name="CuadroTexto 1">
            <a:extLst>
              <a:ext uri="{FF2B5EF4-FFF2-40B4-BE49-F238E27FC236}">
                <a16:creationId xmlns:a16="http://schemas.microsoft.com/office/drawing/2014/main" id="{C3DDCF47-6354-2191-DE8A-D8259F636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8575" y="4200525"/>
            <a:ext cx="1358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200">
                <a:solidFill>
                  <a:schemeClr val="bg1"/>
                </a:solidFill>
              </a:rPr>
              <a:t>Dibujo hecho por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200">
                <a:solidFill>
                  <a:schemeClr val="bg1"/>
                </a:solidFill>
              </a:rPr>
              <a:t>S. Juan de la Cruz</a:t>
            </a:r>
          </a:p>
        </p:txBody>
      </p:sp>
      <p:sp>
        <p:nvSpPr>
          <p:cNvPr id="31750" name="CuadroTexto 1">
            <a:extLst>
              <a:ext uri="{FF2B5EF4-FFF2-40B4-BE49-F238E27FC236}">
                <a16:creationId xmlns:a16="http://schemas.microsoft.com/office/drawing/2014/main" id="{283F49E6-B82F-B204-E7D3-D23F59020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0005" y="3565234"/>
            <a:ext cx="187747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1800" dirty="0">
                <a:latin typeface="Comic Sans MS" panose="030F0902030302020204" pitchFamily="66" charset="0"/>
              </a:rPr>
              <a:t>Ávila  1577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1800" dirty="0">
                <a:latin typeface="Comic Sans MS" panose="030F0902030302020204" pitchFamily="66" charset="0"/>
              </a:rPr>
              <a:t>2 de Diciembre</a:t>
            </a:r>
          </a:p>
          <a:p>
            <a:pPr algn="ctr" eaLnBrk="1" hangingPunct="1">
              <a:spcBef>
                <a:spcPct val="0"/>
              </a:spcBef>
              <a:buNone/>
            </a:pPr>
            <a:endParaRPr lang="es-ES_tradnl" altLang="es-ES" sz="2000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LA 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TORMENTA</a:t>
            </a:r>
            <a:endParaRPr lang="es-ES" altLang="es-ES" sz="2000" dirty="0">
              <a:solidFill>
                <a:srgbClr val="632523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“No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he venido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a traer paz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sino guerra”.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EFB9B18-5307-12C1-6493-0D34F839C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6704" y="393220"/>
            <a:ext cx="2179000" cy="293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2489"/>
      </p:ext>
    </p:extLst>
  </p:cSld>
  <p:clrMapOvr>
    <a:masterClrMapping/>
  </p:clrMapOvr>
  <p:transition spd="slow" advClick="0"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/>
      <p:bldP spid="3175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Line 15">
            <a:extLst>
              <a:ext uri="{FF2B5EF4-FFF2-40B4-BE49-F238E27FC236}">
                <a16:creationId xmlns:a16="http://schemas.microsoft.com/office/drawing/2014/main" id="{198DDEFC-0D9C-E960-04E3-B5C0E0773C9D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486" name="Rectángulo 1">
            <a:extLst>
              <a:ext uri="{FF2B5EF4-FFF2-40B4-BE49-F238E27FC236}">
                <a16:creationId xmlns:a16="http://schemas.microsoft.com/office/drawing/2014/main" id="{B264C02A-452F-1147-80BB-5F7B964FB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09538"/>
            <a:ext cx="6192696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Con los ojos vendados,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por caminos solitarios y con nieve,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lo llevan al convento de Toledo.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El pobre  fraile  se encuentra exhausto.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Constituido el tribunal, le despojan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su hábito de Descalzo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y le visten Calzado.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”Se le intimida a desistir, bajo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penas y censuras eclesiásticas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y cárcel pública”.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Juan, no cede,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defendiendo la Reforma.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 vano pretenden cambiar su opinión.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Juan es condenado como rebelde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 la cárcel conventual.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La pequeña celda es  estrecha, desprovista de luz, asfixiante. </a:t>
            </a:r>
          </a:p>
        </p:txBody>
      </p:sp>
      <p:sp>
        <p:nvSpPr>
          <p:cNvPr id="32774" name="CuadroTexto 1">
            <a:extLst>
              <a:ext uri="{FF2B5EF4-FFF2-40B4-BE49-F238E27FC236}">
                <a16:creationId xmlns:a16="http://schemas.microsoft.com/office/drawing/2014/main" id="{4DF378A0-F99D-A828-12D1-CC6A0290B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9530" y="3429000"/>
            <a:ext cx="2077158" cy="3608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9 Meses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LA 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CARCEL 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DE TOLEDO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Su corazón canta,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mientras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su cuerpo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está crucificado</a:t>
            </a:r>
            <a:endParaRPr lang="es-ES" altLang="es-ES" sz="2000" dirty="0">
              <a:solidFill>
                <a:srgbClr val="C00000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dirty="0">
              <a:solidFill>
                <a:srgbClr val="632523"/>
              </a:solidFill>
              <a:latin typeface="Comic Sans MS" panose="030F0902030302020204" pitchFamily="66" charset="0"/>
            </a:endParaRPr>
          </a:p>
        </p:txBody>
      </p:sp>
      <p:pic>
        <p:nvPicPr>
          <p:cNvPr id="2" name="Imagen 8" descr="toledo.jpg">
            <a:extLst>
              <a:ext uri="{FF2B5EF4-FFF2-40B4-BE49-F238E27FC236}">
                <a16:creationId xmlns:a16="http://schemas.microsoft.com/office/drawing/2014/main" id="{C643B614-AC51-3E77-F879-5F6E8A224C5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534" y="208344"/>
            <a:ext cx="2045404" cy="303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/>
      <p:bldP spid="3277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Line 15">
            <a:extLst>
              <a:ext uri="{FF2B5EF4-FFF2-40B4-BE49-F238E27FC236}">
                <a16:creationId xmlns:a16="http://schemas.microsoft.com/office/drawing/2014/main" id="{198DDEFC-0D9C-E960-04E3-B5C0E0773C9D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486" name="Rectángulo 1">
            <a:extLst>
              <a:ext uri="{FF2B5EF4-FFF2-40B4-BE49-F238E27FC236}">
                <a16:creationId xmlns:a16="http://schemas.microsoft.com/office/drawing/2014/main" id="{B264C02A-452F-1147-80BB-5F7B964FB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09538"/>
            <a:ext cx="6655680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Nueve meses pasó en esta especie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tumba.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Mal comido, sin libros, sin misa,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sin poder relacionarse con los demás.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Tres días a la semana recibe los golpes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las disciplinas de los frailes.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Para él: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“</a:t>
            </a:r>
            <a:r>
              <a:rPr lang="es-ES_tradnl" altLang="ja-JP" sz="2400" i="1" dirty="0">
                <a:solidFill>
                  <a:srgbClr val="C00000"/>
                </a:solidFill>
                <a:latin typeface="Comic Sans MS" panose="030F0902030302020204" pitchFamily="66" charset="0"/>
              </a:rPr>
              <a:t>el período más fecundo de su vida</a:t>
            </a:r>
            <a:r>
              <a:rPr lang="es-ES_tradnl" altLang="es-ES" sz="2400" i="1" dirty="0">
                <a:solidFill>
                  <a:srgbClr val="C00000"/>
                </a:solidFill>
                <a:latin typeface="Comic Sans MS" panose="030F0902030302020204" pitchFamily="66" charset="0"/>
              </a:rPr>
              <a:t>”</a:t>
            </a:r>
            <a:r>
              <a:rPr lang="es-ES_tradnl" altLang="ja-JP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¡Que contraste entre esta miseria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exterior y su ímpetu interior!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 la cárcel compone: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“La Noche Oscura y parte del Cántico”.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 ellos alude a su situación personal: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i="1" dirty="0">
                <a:solidFill>
                  <a:srgbClr val="C00000"/>
                </a:solidFill>
                <a:latin typeface="Comic Sans MS" panose="030F0902030302020204" pitchFamily="66" charset="0"/>
              </a:rPr>
              <a:t>¿Adónde te escondiste, Amado,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i="1" dirty="0">
                <a:solidFill>
                  <a:srgbClr val="C00000"/>
                </a:solidFill>
                <a:latin typeface="Comic Sans MS" panose="030F0902030302020204" pitchFamily="66" charset="0"/>
              </a:rPr>
              <a:t>y me dejaste con gemido?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400" i="1" dirty="0">
                <a:solidFill>
                  <a:srgbClr val="C00000"/>
                </a:solidFill>
                <a:latin typeface="Comic Sans MS" panose="030F0902030302020204" pitchFamily="66" charset="0"/>
              </a:rPr>
              <a:t>Como el ciervo huiste, habiéndome herido;</a:t>
            </a:r>
            <a:br>
              <a:rPr lang="es-ES_tradnl" altLang="es-ES" sz="2400" i="1" dirty="0">
                <a:solidFill>
                  <a:srgbClr val="C00000"/>
                </a:solidFill>
                <a:latin typeface="Comic Sans MS" panose="030F0902030302020204" pitchFamily="66" charset="0"/>
              </a:rPr>
            </a:br>
            <a:r>
              <a:rPr lang="es-ES_tradnl" altLang="es-ES" sz="2400" i="1" dirty="0">
                <a:solidFill>
                  <a:srgbClr val="C00000"/>
                </a:solidFill>
                <a:latin typeface="Comic Sans MS" panose="030F0902030302020204" pitchFamily="66" charset="0"/>
              </a:rPr>
              <a:t>salí tras ti clamando, y eras ido.</a:t>
            </a:r>
            <a:br>
              <a:rPr lang="es-ES_tradnl" altLang="es-ES" sz="2400" i="1" dirty="0">
                <a:solidFill>
                  <a:srgbClr val="C00000"/>
                </a:solidFill>
                <a:latin typeface="Comic Sans MS" panose="030F0902030302020204" pitchFamily="66" charset="0"/>
              </a:rPr>
            </a:br>
            <a:endParaRPr lang="es-ES_tradnl" altLang="ja-JP" sz="2400" dirty="0">
              <a:solidFill>
                <a:srgbClr val="C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32774" name="CuadroTexto 1">
            <a:extLst>
              <a:ext uri="{FF2B5EF4-FFF2-40B4-BE49-F238E27FC236}">
                <a16:creationId xmlns:a16="http://schemas.microsoft.com/office/drawing/2014/main" id="{4DF378A0-F99D-A828-12D1-CC6A0290B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9530" y="3429000"/>
            <a:ext cx="2077158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9 Meses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LA 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CARCEL 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DE TOLEDO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dirty="0">
              <a:solidFill>
                <a:srgbClr val="632523"/>
              </a:solidFill>
              <a:latin typeface="Comic Sans MS" panose="030F0902030302020204" pitchFamily="66" charset="0"/>
            </a:endParaRPr>
          </a:p>
        </p:txBody>
      </p:sp>
      <p:pic>
        <p:nvPicPr>
          <p:cNvPr id="2" name="Imagen 8" descr="toledo.jpg">
            <a:extLst>
              <a:ext uri="{FF2B5EF4-FFF2-40B4-BE49-F238E27FC236}">
                <a16:creationId xmlns:a16="http://schemas.microsoft.com/office/drawing/2014/main" id="{C643B614-AC51-3E77-F879-5F6E8A224C5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534" y="208344"/>
            <a:ext cx="2045404" cy="303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3775638"/>
      </p:ext>
    </p:extLst>
  </p:cSld>
  <p:clrMapOvr>
    <a:masterClrMapping/>
  </p:clrMapOvr>
  <p:transition spd="slow" advClick="0"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/>
      <p:bldP spid="3277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15">
            <a:extLst>
              <a:ext uri="{FF2B5EF4-FFF2-40B4-BE49-F238E27FC236}">
                <a16:creationId xmlns:a16="http://schemas.microsoft.com/office/drawing/2014/main" id="{5FC53244-71D5-7B45-9B41-9C1E85518058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6387" name="Rectángulo 1">
            <a:extLst>
              <a:ext uri="{FF2B5EF4-FFF2-40B4-BE49-F238E27FC236}">
                <a16:creationId xmlns:a16="http://schemas.microsoft.com/office/drawing/2014/main" id="{9123872B-5287-7730-8587-AE33D2422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5" y="0"/>
            <a:ext cx="6203950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madrugada, una joven viuda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Catalina Álvarez, emprende a pie,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un largo viaje a Toledo,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acompañada de sus 3 hijos: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Francisco de trece años,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Luis de cinco o seis,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y en los brazos, el pequeño Juan,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recién nacido.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 lo largo del camino,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iría encomendándose a su difunto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esposo Gonzalo,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que por amor a ella,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 pesar de ser de noble familia,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se había visto desheredado.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El trabajo de tejedores y las privaciones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acabaron con su vida.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Los familiares ricos de Toledo le cerraron  todas las puertas y tuvieron que volver..</a:t>
            </a:r>
          </a:p>
        </p:txBody>
      </p:sp>
      <p:sp>
        <p:nvSpPr>
          <p:cNvPr id="16389" name="CuadroTexto 1">
            <a:extLst>
              <a:ext uri="{FF2B5EF4-FFF2-40B4-BE49-F238E27FC236}">
                <a16:creationId xmlns:a16="http://schemas.microsoft.com/office/drawing/2014/main" id="{5A6EB171-BC60-9150-97DE-72798DEA7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7350" y="3429000"/>
            <a:ext cx="227965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1542</a:t>
            </a: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FONTIVEROS</a:t>
            </a:r>
            <a:endParaRPr lang="es-ES" altLang="es-ES" sz="2400" dirty="0">
              <a:solidFill>
                <a:srgbClr val="FF6600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dirty="0">
              <a:solidFill>
                <a:srgbClr val="FF6600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La Cruz,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desde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el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comienzo</a:t>
            </a:r>
          </a:p>
        </p:txBody>
      </p:sp>
      <p:pic>
        <p:nvPicPr>
          <p:cNvPr id="2" name="Imagen 1" descr="12e7f95757b9bd49391aab8946a49460--dust-bowl-the-ojays.jpg">
            <a:extLst>
              <a:ext uri="{FF2B5EF4-FFF2-40B4-BE49-F238E27FC236}">
                <a16:creationId xmlns:a16="http://schemas.microsoft.com/office/drawing/2014/main" id="{82D7A9DF-E4B6-6276-1BC4-D4A605352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406400"/>
            <a:ext cx="200342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  <p:bldP spid="1638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Line 15">
            <a:extLst>
              <a:ext uri="{FF2B5EF4-FFF2-40B4-BE49-F238E27FC236}">
                <a16:creationId xmlns:a16="http://schemas.microsoft.com/office/drawing/2014/main" id="{74A2536F-D3B2-FEBC-9C8A-80C6F31CE499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3795" name="Rectángulo 1">
            <a:extLst>
              <a:ext uri="{FF2B5EF4-FFF2-40B4-BE49-F238E27FC236}">
                <a16:creationId xmlns:a16="http://schemas.microsoft.com/office/drawing/2014/main" id="{183C02AD-90EB-F221-DF6D-FB000C35D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115" y="0"/>
            <a:ext cx="6423948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	Nos puede sorprender el contraste entre  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la “altura mística” y la decisión de evasión.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Sin duda que meditaría esta determinación.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Convencido de que era voluntad de Dios, utiliza todo su ingenio y su valentía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para una acción tan arriesgada.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 medio de la noche, aprovechando la luna,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salta, no sin riesgo y consigue la libertad.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Su primer refugio,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las Carmelitas Descalzas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Toledo, que lo acogen y lo salvan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sus perseguidores.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 un encuentro clandestino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con los Descalzos es nombrado prior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del Calvario en la sierra de las Villas,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lejos de la jurisdicción de los Calzados.</a:t>
            </a:r>
          </a:p>
        </p:txBody>
      </p:sp>
      <p:sp>
        <p:nvSpPr>
          <p:cNvPr id="33798" name="Rectángulo 1">
            <a:extLst>
              <a:ext uri="{FF2B5EF4-FFF2-40B4-BE49-F238E27FC236}">
                <a16:creationId xmlns:a16="http://schemas.microsoft.com/office/drawing/2014/main" id="{1A1D3F16-D4DC-C3E8-7511-1F54D0164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9534" y="3238705"/>
            <a:ext cx="2045404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latin typeface="Comic Sans MS" panose="030F0902030302020204" pitchFamily="66" charset="0"/>
              </a:rPr>
              <a:t>1578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latin typeface="Comic Sans MS" panose="030F0902030302020204" pitchFamily="66" charset="0"/>
              </a:rPr>
              <a:t>15 Agosto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dirty="0">
              <a:solidFill>
                <a:srgbClr val="C00000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i="1" dirty="0">
                <a:solidFill>
                  <a:srgbClr val="C00000"/>
                </a:solidFill>
                <a:latin typeface="Comic Sans MS" panose="030F0902030302020204" pitchFamily="66" charset="0"/>
              </a:rPr>
              <a:t>“En una noche oscura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i="1" dirty="0">
                <a:solidFill>
                  <a:srgbClr val="C00000"/>
                </a:solidFill>
                <a:latin typeface="Comic Sans MS" panose="030F0902030302020204" pitchFamily="66" charset="0"/>
              </a:rPr>
              <a:t>salí sin ser notada,</a:t>
            </a:r>
            <a:endParaRPr lang="es-ES_tradnl" altLang="es-ES" sz="2000" i="1" dirty="0">
              <a:solidFill>
                <a:srgbClr val="C00000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i="1" dirty="0">
                <a:solidFill>
                  <a:srgbClr val="C00000"/>
                </a:solidFill>
                <a:latin typeface="Comic Sans MS" panose="030F0902030302020204" pitchFamily="66" charset="0"/>
              </a:rPr>
              <a:t>estando ya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i="1" dirty="0">
                <a:solidFill>
                  <a:srgbClr val="C00000"/>
                </a:solidFill>
                <a:latin typeface="Comic Sans MS" panose="030F0902030302020204" pitchFamily="66" charset="0"/>
              </a:rPr>
              <a:t>mi casa sosegada”..</a:t>
            </a:r>
            <a:endParaRPr lang="es-ES_tradnl" altLang="es-ES" sz="2000" i="1" dirty="0">
              <a:solidFill>
                <a:srgbClr val="C000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2" name="Imagen 8" descr="toledo.jpg">
            <a:extLst>
              <a:ext uri="{FF2B5EF4-FFF2-40B4-BE49-F238E27FC236}">
                <a16:creationId xmlns:a16="http://schemas.microsoft.com/office/drawing/2014/main" id="{94CB5988-14A4-3B62-E8FC-2F8C2458FE2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534" y="208344"/>
            <a:ext cx="2045404" cy="303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5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Line 15">
            <a:extLst>
              <a:ext uri="{FF2B5EF4-FFF2-40B4-BE49-F238E27FC236}">
                <a16:creationId xmlns:a16="http://schemas.microsoft.com/office/drawing/2014/main" id="{D349251D-4C85-3C38-1A6C-D6CAE92392C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79CFA85-B3B0-97E5-13CF-F5D92F1E8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04172"/>
            <a:ext cx="6906739" cy="643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paso, visita a las Carmelitas de Beas.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Llegado al locutorio, a la madre Ana de Jesús, le cuesta reconocer al fraile, no tiene más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que piel pegada a los huesos.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Apenas pueden percibirse sus palabras.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Manda que canten alguna cancioncilla.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Juan apoyado en la reja escucha emocionado: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i="1" dirty="0">
                <a:solidFill>
                  <a:srgbClr val="C00000"/>
                </a:solidFill>
                <a:latin typeface="Comic Sans MS" panose="030F0902030302020204" pitchFamily="66" charset="0"/>
              </a:rPr>
              <a:t>Quien no sabe de penas,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i="1" dirty="0">
                <a:solidFill>
                  <a:srgbClr val="C00000"/>
                </a:solidFill>
                <a:latin typeface="Comic Sans MS" panose="030F0902030302020204" pitchFamily="66" charset="0"/>
              </a:rPr>
              <a:t>en este valle de dolores,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i="1" dirty="0">
                <a:solidFill>
                  <a:srgbClr val="C00000"/>
                </a:solidFill>
                <a:latin typeface="Comic Sans MS" panose="030F0902030302020204" pitchFamily="66" charset="0"/>
              </a:rPr>
              <a:t>no sabe de cosas buenas,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i="1" dirty="0">
                <a:solidFill>
                  <a:srgbClr val="C00000"/>
                </a:solidFill>
                <a:latin typeface="Comic Sans MS" panose="030F0902030302020204" pitchFamily="66" charset="0"/>
              </a:rPr>
              <a:t>ni ha gustado de amores,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i="1" dirty="0">
                <a:solidFill>
                  <a:srgbClr val="C00000"/>
                </a:solidFill>
                <a:latin typeface="Comic Sans MS" panose="030F0902030302020204" pitchFamily="66" charset="0"/>
              </a:rPr>
              <a:t>pues penas,     es el traje de amadores.</a:t>
            </a:r>
            <a:endParaRPr lang="es-ES_tradnl" altLang="es-ES" sz="2000" dirty="0">
              <a:solidFill>
                <a:srgbClr val="C00000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¡Demasiado para la sensibilidad de fray Juan!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Sus nervios no pueden soportar tanta emoción.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Las lágrimas brillan en sus mejillas y dice: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¡</a:t>
            </a:r>
            <a:r>
              <a:rPr lang="es-ES_tradnl" altLang="es-ES" sz="2400" i="1" dirty="0">
                <a:solidFill>
                  <a:srgbClr val="C00000"/>
                </a:solidFill>
                <a:latin typeface="Comic Sans MS" panose="030F0902030302020204" pitchFamily="66" charset="0"/>
              </a:rPr>
              <a:t>Cuánto vale el padecer,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i="1" dirty="0">
                <a:solidFill>
                  <a:srgbClr val="C00000"/>
                </a:solidFill>
                <a:latin typeface="Comic Sans MS" panose="030F0902030302020204" pitchFamily="66" charset="0"/>
              </a:rPr>
              <a:t>y cuán provechoso es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i="1" dirty="0">
                <a:solidFill>
                  <a:srgbClr val="C00000"/>
                </a:solidFill>
                <a:latin typeface="Comic Sans MS" panose="030F0902030302020204" pitchFamily="66" charset="0"/>
              </a:rPr>
              <a:t>para el alma que lo comprende!</a:t>
            </a: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34820" name="CuadroTexto 2">
            <a:extLst>
              <a:ext uri="{FF2B5EF4-FFF2-40B4-BE49-F238E27FC236}">
                <a16:creationId xmlns:a16="http://schemas.microsoft.com/office/drawing/2014/main" id="{EBC044D0-298F-78E4-4164-A631C36B8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9313" y="4797425"/>
            <a:ext cx="636587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400">
                <a:solidFill>
                  <a:srgbClr val="FFFF00"/>
                </a:solidFill>
              </a:rPr>
              <a:t>Beas</a:t>
            </a:r>
          </a:p>
        </p:txBody>
      </p:sp>
      <p:sp>
        <p:nvSpPr>
          <p:cNvPr id="51206" name="CuadroTexto 2">
            <a:extLst>
              <a:ext uri="{FF2B5EF4-FFF2-40B4-BE49-F238E27FC236}">
                <a16:creationId xmlns:a16="http://schemas.microsoft.com/office/drawing/2014/main" id="{D88983B0-A337-84B5-E9E8-A78081FA4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0598" y="4062715"/>
            <a:ext cx="172449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Libre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en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Andalucía</a:t>
            </a:r>
          </a:p>
        </p:txBody>
      </p:sp>
      <p:pic>
        <p:nvPicPr>
          <p:cNvPr id="4" name="Imagen 3" descr="san_juan cruz2.psd">
            <a:extLst>
              <a:ext uri="{FF2B5EF4-FFF2-40B4-BE49-F238E27FC236}">
                <a16:creationId xmlns:a16="http://schemas.microsoft.com/office/drawing/2014/main" id="{134C043C-6F09-75AB-9F06-92AACA10D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784" y="476249"/>
            <a:ext cx="1676304" cy="2217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1" descr="mural a copia">
            <a:extLst>
              <a:ext uri="{FF2B5EF4-FFF2-40B4-BE49-F238E27FC236}">
                <a16:creationId xmlns:a16="http://schemas.microsoft.com/office/drawing/2014/main" id="{846D5D12-81C2-29BD-8F3B-79324E7DD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598" y="2672227"/>
            <a:ext cx="1801394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120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Line 15">
            <a:extLst>
              <a:ext uri="{FF2B5EF4-FFF2-40B4-BE49-F238E27FC236}">
                <a16:creationId xmlns:a16="http://schemas.microsoft.com/office/drawing/2014/main" id="{0C162E3C-928E-747E-F3C1-E9BDE8F4177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4A62DE9-19A6-ABC0-9529-7A9CAD24C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49" y="80963"/>
            <a:ext cx="6100097" cy="661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600" dirty="0">
                <a:latin typeface="Comic Sans MS" panose="030F0902030302020204" pitchFamily="66" charset="0"/>
              </a:rPr>
              <a:t>	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Dos leguas de caminos empinados  separan Beas del Calvario, enclavado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 plena sierra de las Villas.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Todo es luz en este espléndido paisaje,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al que añaden un especial encanto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los arroyuelos por doquier que van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 parar al Guadalquivir naciente.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2400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La comunidad, 30 jóvenes carmelitas. ¿Qué directrices impondrá el teólogo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la noche y defensor de la Nada?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	Juan se recupera pronto.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Quiere que sus religiosos disfruten el paisaje. Los saca al amanecer para la oración entre pinos y peñas.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¡Que fácil es el encuentro con Dios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 medio de la naturaleza! </a:t>
            </a:r>
            <a:endParaRPr lang="es-ES_tradnl" altLang="es-ES" sz="2400" i="1" dirty="0">
              <a:latin typeface="Comic Sans MS" panose="030F0902030302020204" pitchFamily="66" charset="0"/>
            </a:endParaRPr>
          </a:p>
        </p:txBody>
      </p:sp>
      <p:sp>
        <p:nvSpPr>
          <p:cNvPr id="52230" name="CuadroTexto 2">
            <a:extLst>
              <a:ext uri="{FF2B5EF4-FFF2-40B4-BE49-F238E27FC236}">
                <a16:creationId xmlns:a16="http://schemas.microsoft.com/office/drawing/2014/main" id="{39F3522D-ED59-8949-9A33-1A8A30596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3949" y="2835856"/>
            <a:ext cx="2564476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800" dirty="0">
                <a:latin typeface="Comic Sans MS" panose="030F0902030302020204" pitchFamily="66" charset="0"/>
              </a:rPr>
              <a:t>De </a:t>
            </a:r>
            <a:r>
              <a:rPr lang="es-ES_tradnl" altLang="es-ES" sz="1800" dirty="0" err="1">
                <a:latin typeface="Comic Sans MS" panose="030F0902030302020204" pitchFamily="66" charset="0"/>
              </a:rPr>
              <a:t>Sep</a:t>
            </a:r>
            <a:r>
              <a:rPr lang="es-ES_tradnl" altLang="es-ES" sz="1800" dirty="0">
                <a:latin typeface="Comic Sans MS" panose="030F0902030302020204" pitchFamily="66" charset="0"/>
              </a:rPr>
              <a:t>  1578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800" dirty="0">
                <a:latin typeface="Comic Sans MS" panose="030F0902030302020204" pitchFamily="66" charset="0"/>
              </a:rPr>
              <a:t>A mayo  1579</a:t>
            </a:r>
            <a:endParaRPr lang="es-ES_tradnl" altLang="es-ES" sz="1800" dirty="0">
              <a:solidFill>
                <a:srgbClr val="660066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endParaRPr lang="es-ES" altLang="es-ES" sz="1800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es-ES" altLang="es-ES" sz="1800" dirty="0">
                <a:latin typeface="Comic Sans MS" panose="030F0902030302020204" pitchFamily="66" charset="0"/>
              </a:rPr>
              <a:t>En el Calvario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800" dirty="0">
                <a:latin typeface="Comic Sans MS" panose="030F0902030302020204" pitchFamily="66" charset="0"/>
              </a:rPr>
              <a:t>Completa el Cántico: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1800" i="1" dirty="0">
              <a:solidFill>
                <a:srgbClr val="660066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800" i="1" dirty="0">
                <a:solidFill>
                  <a:srgbClr val="C00000"/>
                </a:solidFill>
                <a:latin typeface="Comic Sans MS" panose="030F0902030302020204" pitchFamily="66" charset="0"/>
              </a:rPr>
              <a:t>”Gocémonos, Amado,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800" i="1" dirty="0">
                <a:solidFill>
                  <a:srgbClr val="C00000"/>
                </a:solidFill>
                <a:latin typeface="Comic Sans MS" panose="030F0902030302020204" pitchFamily="66" charset="0"/>
              </a:rPr>
              <a:t>y vámonos a ver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800" i="1" dirty="0">
                <a:solidFill>
                  <a:srgbClr val="C00000"/>
                </a:solidFill>
                <a:latin typeface="Comic Sans MS" panose="030F0902030302020204" pitchFamily="66" charset="0"/>
              </a:rPr>
              <a:t>en tu hermosura,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800" i="1" dirty="0">
                <a:solidFill>
                  <a:srgbClr val="C00000"/>
                </a:solidFill>
                <a:latin typeface="Comic Sans MS" panose="030F0902030302020204" pitchFamily="66" charset="0"/>
              </a:rPr>
              <a:t>al monte y al collado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800" i="1" dirty="0">
                <a:solidFill>
                  <a:srgbClr val="C00000"/>
                </a:solidFill>
                <a:latin typeface="Comic Sans MS" panose="030F0902030302020204" pitchFamily="66" charset="0"/>
              </a:rPr>
              <a:t>do mana el agua pura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800" i="1" dirty="0">
                <a:solidFill>
                  <a:srgbClr val="C00000"/>
                </a:solidFill>
                <a:latin typeface="Comic Sans MS" panose="030F0902030302020204" pitchFamily="66" charset="0"/>
              </a:rPr>
              <a:t>entremos más adentro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800" i="1" dirty="0">
                <a:solidFill>
                  <a:srgbClr val="C00000"/>
                </a:solidFill>
                <a:latin typeface="Comic Sans MS" panose="030F0902030302020204" pitchFamily="66" charset="0"/>
              </a:rPr>
              <a:t>en la espesura”</a:t>
            </a:r>
            <a:endParaRPr lang="es-ES" altLang="es-ES" sz="1800" i="1" dirty="0">
              <a:solidFill>
                <a:srgbClr val="C00000"/>
              </a:solidFill>
            </a:endParaRPr>
          </a:p>
        </p:txBody>
      </p:sp>
      <p:pic>
        <p:nvPicPr>
          <p:cNvPr id="3" name="Imagen 3" descr="Fonte 1.psd">
            <a:extLst>
              <a:ext uri="{FF2B5EF4-FFF2-40B4-BE49-F238E27FC236}">
                <a16:creationId xmlns:a16="http://schemas.microsoft.com/office/drawing/2014/main" id="{4597CFDA-F910-708B-4BD5-5A6A8099C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" t="7408" r="7188" b="6100"/>
          <a:stretch>
            <a:fillRect/>
          </a:stretch>
        </p:blipFill>
        <p:spPr bwMode="auto">
          <a:xfrm>
            <a:off x="6592221" y="522835"/>
            <a:ext cx="2396204" cy="187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22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Line 15">
            <a:extLst>
              <a:ext uri="{FF2B5EF4-FFF2-40B4-BE49-F238E27FC236}">
                <a16:creationId xmlns:a16="http://schemas.microsoft.com/office/drawing/2014/main" id="{BAF93B0E-AA4F-4835-A688-3581AD61F64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3647D40-9A92-7645-2C5A-A1F0A9784B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111" y="1"/>
            <a:ext cx="6387672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Baeza situada a 10 leguas del Calvario,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conservaba aún fresca la memoria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aquel gran hombre, Juan de Ávila, fundador de su floreciente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Universidad. (+1569)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La misión de Juan de la Cruz 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la Comunidad de los futuros carmelitas, adiestrándolos en el estudio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y en la experiencia de Dios.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Pronto llegarían los jóvenes que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siguiendo el ejemplo de Juan de la Cruz, serían savia nueva para toda la iglesia.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2400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Una vez al mes y haciendo escala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 el santuario de la Fuensanta, </a:t>
            </a:r>
            <a:r>
              <a:rPr lang="es-ES" altLang="es-ES" sz="2400" dirty="0">
                <a:latin typeface="Comic Sans MS" panose="030F0902030302020204" pitchFamily="66" charset="0"/>
              </a:rPr>
              <a:t>donde a</a:t>
            </a:r>
            <a:r>
              <a:rPr lang="es-ES_tradnl" altLang="es-ES" sz="2400" dirty="0">
                <a:latin typeface="Comic Sans MS" panose="030F0902030302020204" pitchFamily="66" charset="0"/>
              </a:rPr>
              <a:t>un se conserva su celda, se desplaza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 Beas para la dirección espiritual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la comunidad carmelita. </a:t>
            </a:r>
          </a:p>
        </p:txBody>
      </p:sp>
      <p:sp>
        <p:nvSpPr>
          <p:cNvPr id="53256" name="Rectángulo 3">
            <a:extLst>
              <a:ext uri="{FF2B5EF4-FFF2-40B4-BE49-F238E27FC236}">
                <a16:creationId xmlns:a16="http://schemas.microsoft.com/office/drawing/2014/main" id="{5F911CE9-87F5-3AE6-45BF-90BC1E09BB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5828" y="4227350"/>
            <a:ext cx="2281659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M</a:t>
            </a:r>
            <a:r>
              <a:rPr lang="es-ES_tradnl" altLang="es-ES" sz="2400" dirty="0" err="1">
                <a:solidFill>
                  <a:srgbClr val="C00000"/>
                </a:solidFill>
                <a:latin typeface="Comic Sans MS" panose="030F0902030302020204" pitchFamily="66" charset="0"/>
              </a:rPr>
              <a:t>il</a:t>
            </a: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 gracias </a:t>
            </a: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d</a:t>
            </a:r>
            <a:r>
              <a:rPr lang="es-ES_tradnl" altLang="es-ES" sz="2400" dirty="0" err="1">
                <a:solidFill>
                  <a:srgbClr val="C00000"/>
                </a:solidFill>
                <a:latin typeface="Comic Sans MS" panose="030F0902030302020204" pitchFamily="66" charset="0"/>
              </a:rPr>
              <a:t>erramando</a:t>
            </a:r>
            <a:endParaRPr lang="es-ES_tradnl" altLang="es-ES" sz="2400" dirty="0">
              <a:solidFill>
                <a:srgbClr val="C00000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 err="1">
                <a:solidFill>
                  <a:srgbClr val="C00000"/>
                </a:solidFill>
                <a:latin typeface="Comic Sans MS" panose="030F0902030302020204" pitchFamily="66" charset="0"/>
              </a:rPr>
              <a:t>pa</a:t>
            </a:r>
            <a:r>
              <a:rPr lang="es-ES_tradnl" altLang="es-ES" sz="2400" dirty="0" err="1">
                <a:solidFill>
                  <a:srgbClr val="C00000"/>
                </a:solidFill>
                <a:latin typeface="Comic Sans MS" panose="030F0902030302020204" pitchFamily="66" charset="0"/>
              </a:rPr>
              <a:t>só</a:t>
            </a: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por </a:t>
            </a: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e</a:t>
            </a:r>
            <a:r>
              <a:rPr lang="es-ES_tradnl" altLang="es-ES" sz="2400" dirty="0" err="1">
                <a:solidFill>
                  <a:srgbClr val="C00000"/>
                </a:solidFill>
                <a:latin typeface="Comic Sans MS" panose="030F0902030302020204" pitchFamily="66" charset="0"/>
              </a:rPr>
              <a:t>stos</a:t>
            </a: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 sotos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c</a:t>
            </a:r>
            <a:r>
              <a:rPr lang="es-ES_tradnl" altLang="es-ES" sz="2400" dirty="0" err="1">
                <a:solidFill>
                  <a:srgbClr val="C00000"/>
                </a:solidFill>
                <a:latin typeface="Comic Sans MS" panose="030F0902030302020204" pitchFamily="66" charset="0"/>
              </a:rPr>
              <a:t>on</a:t>
            </a: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 presura..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1800" dirty="0">
              <a:solidFill>
                <a:srgbClr val="632523"/>
              </a:solidFill>
              <a:latin typeface="Comic Sans MS" panose="030F0902030302020204" pitchFamily="66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A1BFE0E-74C7-0214-E747-59AB2EBB04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13"/>
          <a:stretch/>
        </p:blipFill>
        <p:spPr>
          <a:xfrm>
            <a:off x="6729783" y="288247"/>
            <a:ext cx="2241761" cy="196516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B792010-2945-91DE-FDBB-776F46B96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4509" y="2394112"/>
            <a:ext cx="2255759" cy="17264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606382A-3691-61B7-C3E8-10EEF9736B20}"/>
              </a:ext>
            </a:extLst>
          </p:cNvPr>
          <p:cNvSpPr txBox="1"/>
          <p:nvPr/>
        </p:nvSpPr>
        <p:spPr>
          <a:xfrm>
            <a:off x="7546694" y="1354238"/>
            <a:ext cx="12551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dirty="0">
                <a:solidFill>
                  <a:srgbClr val="FFFF00"/>
                </a:solidFill>
              </a:rPr>
              <a:t>BAEZA</a:t>
            </a:r>
          </a:p>
          <a:p>
            <a:pPr algn="r"/>
            <a:r>
              <a:rPr lang="es-ES" sz="1400" dirty="0">
                <a:solidFill>
                  <a:srgbClr val="FFFF00"/>
                </a:solidFill>
              </a:rPr>
              <a:t>PRIMAVERA</a:t>
            </a:r>
          </a:p>
          <a:p>
            <a:pPr algn="r"/>
            <a:r>
              <a:rPr lang="es-ES" sz="1400" dirty="0">
                <a:solidFill>
                  <a:srgbClr val="FFFF00"/>
                </a:solidFill>
              </a:rPr>
              <a:t>1579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2615F19-6F16-BDF0-47AD-658D6F17BAF6}"/>
              </a:ext>
            </a:extLst>
          </p:cNvPr>
          <p:cNvSpPr txBox="1"/>
          <p:nvPr/>
        </p:nvSpPr>
        <p:spPr>
          <a:xfrm>
            <a:off x="6825828" y="3429000"/>
            <a:ext cx="20070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rgbClr val="FFFF00"/>
                </a:solidFill>
              </a:rPr>
              <a:t>FUENSANTA</a:t>
            </a:r>
          </a:p>
          <a:p>
            <a:r>
              <a:rPr lang="es-ES" sz="1400" dirty="0" err="1">
                <a:solidFill>
                  <a:srgbClr val="FFFF00"/>
                </a:solidFill>
              </a:rPr>
              <a:t>Vva</a:t>
            </a:r>
            <a:r>
              <a:rPr lang="es-ES" sz="1400" dirty="0">
                <a:solidFill>
                  <a:srgbClr val="FFFF00"/>
                </a:solidFill>
              </a:rPr>
              <a:t> del Arzobispo</a:t>
            </a:r>
          </a:p>
        </p:txBody>
      </p:sp>
    </p:spTree>
    <p:extLst>
      <p:ext uri="{BB962C8B-B14F-4D97-AF65-F5344CB8AC3E}">
        <p14:creationId xmlns:p14="http://schemas.microsoft.com/office/powerpoint/2010/main" val="5849117"/>
      </p:ext>
    </p:extLst>
  </p:cSld>
  <p:clrMapOvr>
    <a:masterClrMapping/>
  </p:clrMapOvr>
  <p:transition spd="slow" advClick="0"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325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Line 15">
            <a:extLst>
              <a:ext uri="{FF2B5EF4-FFF2-40B4-BE49-F238E27FC236}">
                <a16:creationId xmlns:a16="http://schemas.microsoft.com/office/drawing/2014/main" id="{442DD602-6706-90B6-9DFF-685A802CE0D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F9079A7-AAEE-A3E9-2911-21F7CC6FD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874" y="122238"/>
            <a:ext cx="6450331" cy="655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Juan de la Cruz llega a Granada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para fundar el convento femenino.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Ante las dificultades surgidas,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Ana de Peñalosa, ofrece su propio palacio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para que esta fundación se pueda realizar.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Juan le estará siempre agradecido.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2000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Es nombrado prior de los PP. Carmelitas,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que tienen su convento en un bello paraje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cerca del Generalife, con el nombre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latin typeface="Comic Sans MS" panose="030F0902030302020204" pitchFamily="66" charset="0"/>
              </a:rPr>
              <a:t>d</a:t>
            </a:r>
            <a:r>
              <a:rPr lang="es-ES_tradnl" altLang="es-ES" sz="2000" dirty="0">
                <a:latin typeface="Comic Sans MS" panose="030F0902030302020204" pitchFamily="66" charset="0"/>
              </a:rPr>
              <a:t>el Carmen  de los Mártires.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Él ha elegido para sí,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la celda más incómoda y pobre.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Sus únicos adornos: una Cruz de madera,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una estampa de la Virgen, y una Biblia.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Por todo lecho, una pobre tarima de madera.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	Hay un ventanillo que da al jardín.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Se le puede observar, contemplando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por la noche las estrellas.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¿Cuantas veces recitaría los versos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tan conocidos del Cántico Espiritual?:</a:t>
            </a:r>
          </a:p>
        </p:txBody>
      </p:sp>
      <p:sp>
        <p:nvSpPr>
          <p:cNvPr id="54277" name="CuadroTexto 2">
            <a:extLst>
              <a:ext uri="{FF2B5EF4-FFF2-40B4-BE49-F238E27FC236}">
                <a16:creationId xmlns:a16="http://schemas.microsoft.com/office/drawing/2014/main" id="{DFC6886A-9982-A4C3-6D16-5006484BD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4258" y="3884598"/>
            <a:ext cx="204243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“Y, yéndolos mirando,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con sola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su figura,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vestidos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los dejó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de su hermosura”.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7F21C0E-5320-E8B9-DB53-758A86EF8EDA}"/>
              </a:ext>
            </a:extLst>
          </p:cNvPr>
          <p:cNvSpPr txBox="1"/>
          <p:nvPr/>
        </p:nvSpPr>
        <p:spPr>
          <a:xfrm>
            <a:off x="6920228" y="2314938"/>
            <a:ext cx="21364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1581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GRANADA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dirty="0">
                <a:latin typeface="Comic Sans MS" panose="030F0902030302020204" pitchFamily="66" charset="0"/>
              </a:rPr>
              <a:t>Prior de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dirty="0">
                <a:latin typeface="Comic Sans MS" panose="030F0902030302020204" pitchFamily="66" charset="0"/>
              </a:rPr>
              <a:t>Los Mártires</a:t>
            </a:r>
          </a:p>
        </p:txBody>
      </p:sp>
      <p:pic>
        <p:nvPicPr>
          <p:cNvPr id="3" name="Imagen 3" descr="1427116779_412446_1427722577_album_normal.jpg">
            <a:extLst>
              <a:ext uri="{FF2B5EF4-FFF2-40B4-BE49-F238E27FC236}">
                <a16:creationId xmlns:a16="http://schemas.microsoft.com/office/drawing/2014/main" id="{76661A53-AB49-3874-24D4-28FBD16F0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5" b="10912"/>
          <a:stretch>
            <a:fillRect/>
          </a:stretch>
        </p:blipFill>
        <p:spPr bwMode="auto">
          <a:xfrm>
            <a:off x="6847208" y="122238"/>
            <a:ext cx="2209480" cy="2192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427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Line 15">
            <a:extLst>
              <a:ext uri="{FF2B5EF4-FFF2-40B4-BE49-F238E27FC236}">
                <a16:creationId xmlns:a16="http://schemas.microsoft.com/office/drawing/2014/main" id="{471D41CE-EEDF-CAA7-53F0-30B7B91D7E2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9C7F22F-CC97-F595-1F69-DAD64CE0EA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0"/>
            <a:ext cx="6469001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2400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 el Capítulo de Pastrana, es nombrado Juan de la Cruz, Vicario Provincial, esto supone la visita a los conventos masculinos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y femeninos de toda Andalucía.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Juan montado en el </a:t>
            </a:r>
            <a:r>
              <a:rPr lang="es-ES_tradnl" altLang="es-ES" sz="2400" dirty="0" err="1">
                <a:latin typeface="Comic Sans MS" panose="030F0902030302020204" pitchFamily="66" charset="0"/>
              </a:rPr>
              <a:t>jumentillo</a:t>
            </a:r>
            <a:r>
              <a:rPr lang="es-ES_tradnl" altLang="es-ES" sz="2400" dirty="0">
                <a:latin typeface="Comic Sans MS" panose="030F0902030302020204" pitchFamily="66" charset="0"/>
              </a:rPr>
              <a:t> gustaba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la lectura y de la oración,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 pesar del riesgo de caída.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Sus visitas eran bien acogidas,  por ser aliento espiritual, salvo en algunos casos: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Al ser “corregidos por su activismo”,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Fray Diego Evangelista y fray Francisco Crisóstomo, heridos en su orgullo, prometieron vengarse, como así hicieron.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	Él invita a todos a una vida de mayor recogimiento, más conforme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 las exigencias del espíritu del Carmen. </a:t>
            </a:r>
          </a:p>
        </p:txBody>
      </p:sp>
      <p:sp>
        <p:nvSpPr>
          <p:cNvPr id="55301" name="CuadroTexto 2">
            <a:extLst>
              <a:ext uri="{FF2B5EF4-FFF2-40B4-BE49-F238E27FC236}">
                <a16:creationId xmlns:a16="http://schemas.microsoft.com/office/drawing/2014/main" id="{71EAC6E4-6637-0589-EFAC-74797E8FB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0086" y="3020992"/>
            <a:ext cx="2135488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Año: 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1585-1586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2000" dirty="0">
              <a:solidFill>
                <a:srgbClr val="632523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Vicario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Provincial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de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Andalucía </a:t>
            </a:r>
          </a:p>
        </p:txBody>
      </p:sp>
      <p:pic>
        <p:nvPicPr>
          <p:cNvPr id="3" name="Imagen 1" descr="carmen martires1.jpg">
            <a:extLst>
              <a:ext uri="{FF2B5EF4-FFF2-40B4-BE49-F238E27FC236}">
                <a16:creationId xmlns:a16="http://schemas.microsoft.com/office/drawing/2014/main" id="{698C4C5A-966D-7628-3C86-F5131DFC2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858" y="205887"/>
            <a:ext cx="2252716" cy="212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530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Line 15">
            <a:extLst>
              <a:ext uri="{FF2B5EF4-FFF2-40B4-BE49-F238E27FC236}">
                <a16:creationId xmlns:a16="http://schemas.microsoft.com/office/drawing/2014/main" id="{F95D18DF-5998-7C38-CAE8-CC54C2A4831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55300" name="CuadroTexto 1">
            <a:extLst>
              <a:ext uri="{FF2B5EF4-FFF2-40B4-BE49-F238E27FC236}">
                <a16:creationId xmlns:a16="http://schemas.microsoft.com/office/drawing/2014/main" id="{CFCC8B10-258B-B02E-2616-5E0F74184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49" y="0"/>
            <a:ext cx="6644103" cy="723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600" b="1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 dirty="0">
                <a:solidFill>
                  <a:srgbClr val="C00000"/>
                </a:solidFill>
                <a:latin typeface="Comic Sans MS" panose="030F0902030302020204" pitchFamily="66" charset="0"/>
              </a:rPr>
              <a:t>DOCTRINA Y  ENSEÑANZAS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Comic Sans MS" panose="030F0902030302020204" pitchFamily="66" charset="0"/>
              </a:rPr>
              <a:t>*La doctrina de San Juan de la Cruz,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Comic Sans MS" panose="030F0902030302020204" pitchFamily="66" charset="0"/>
              </a:rPr>
              <a:t>se resume en el valor del sufrimiento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Comic Sans MS" panose="030F0902030302020204" pitchFamily="66" charset="0"/>
              </a:rPr>
              <a:t>y el completo abandono del alma en Dios.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Comic Sans MS" panose="030F0902030302020204" pitchFamily="66" charset="0"/>
              </a:rPr>
              <a:t>*Ello le hizo ser muy exigente consigo;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Comic Sans MS" panose="030F0902030302020204" pitchFamily="66" charset="0"/>
              </a:rPr>
              <a:t>en cambio, con los otros era bueno,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Comic Sans MS" panose="030F0902030302020204" pitchFamily="66" charset="0"/>
              </a:rPr>
              <a:t>amable y condescendiente.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Comic Sans MS" panose="030F0902030302020204" pitchFamily="66" charset="0"/>
              </a:rPr>
              <a:t>*San Juan vivió la renuncia completa.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Comic Sans MS" panose="030F0902030302020204" pitchFamily="66" charset="0"/>
              </a:rPr>
              <a:t>Pero a diferencia de otros, fue “libre,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Comic Sans MS" panose="030F0902030302020204" pitchFamily="66" charset="0"/>
              </a:rPr>
              <a:t>como libre es el espíritu de Dios”.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Comic Sans MS" panose="030F0902030302020204" pitchFamily="66" charset="0"/>
              </a:rPr>
              <a:t>*Su objetivo no era la negación y el vacío,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Comic Sans MS" panose="030F0902030302020204" pitchFamily="66" charset="0"/>
              </a:rPr>
              <a:t>sino la plenitud del amor divino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Comic Sans MS" panose="030F0902030302020204" pitchFamily="66" charset="0"/>
              </a:rPr>
              <a:t>y la unión sustancial del alma con Dios.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Comic Sans MS" panose="030F0902030302020204" pitchFamily="66" charset="0"/>
              </a:rPr>
              <a:t>*Reunió en sí la luz de la Sabiduría Divina,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Comic Sans MS" panose="030F0902030302020204" pitchFamily="66" charset="0"/>
              </a:rPr>
              <a:t>con la locura de amor a Cristo despreciado”.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latin typeface="Comic Sans MS" panose="030F0902030302020204" pitchFamily="66" charset="0"/>
              </a:rPr>
              <a:t>*Así lo reconoció la Iglesia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latin typeface="Comic Sans MS" panose="030F0902030302020204" pitchFamily="66" charset="0"/>
              </a:rPr>
              <a:t>al proclamarlo Doctor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latin typeface="Comic Sans MS" panose="030F0902030302020204" pitchFamily="66" charset="0"/>
              </a:rPr>
              <a:t>por sus escritos místicos.</a:t>
            </a:r>
            <a:endParaRPr lang="es-ES_tradnl" altLang="es-ES" sz="20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6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6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FC213E6-B29C-13AF-F8C6-6349B85BB71F}"/>
              </a:ext>
            </a:extLst>
          </p:cNvPr>
          <p:cNvSpPr txBox="1"/>
          <p:nvPr/>
        </p:nvSpPr>
        <p:spPr>
          <a:xfrm>
            <a:off x="6967958" y="3657601"/>
            <a:ext cx="2118168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800" dirty="0">
                <a:latin typeface="Comic Sans MS" panose="030F0902030302020204" pitchFamily="66" charset="0"/>
              </a:rPr>
              <a:t>POEMAS: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600" dirty="0">
                <a:solidFill>
                  <a:srgbClr val="C00000"/>
                </a:solidFill>
                <a:latin typeface="Comic Sans MS" panose="030F0902030302020204" pitchFamily="66" charset="0"/>
              </a:rPr>
              <a:t>“Un </a:t>
            </a:r>
            <a:r>
              <a:rPr lang="es-ES" altLang="es-ES" sz="1600" dirty="0" err="1">
                <a:solidFill>
                  <a:srgbClr val="C00000"/>
                </a:solidFill>
                <a:latin typeface="Comic Sans MS" panose="030F0902030302020204" pitchFamily="66" charset="0"/>
              </a:rPr>
              <a:t>pastorcico</a:t>
            </a:r>
            <a:r>
              <a:rPr lang="es-ES" altLang="es-ES" sz="1600" dirty="0">
                <a:solidFill>
                  <a:srgbClr val="C00000"/>
                </a:solidFill>
                <a:latin typeface="Comic Sans MS" panose="030F0902030302020204" pitchFamily="66" charset="0"/>
              </a:rPr>
              <a:t>”;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600" dirty="0">
                <a:solidFill>
                  <a:srgbClr val="C00000"/>
                </a:solidFill>
                <a:latin typeface="Comic Sans MS" panose="030F0902030302020204" pitchFamily="66" charset="0"/>
              </a:rPr>
              <a:t>“La </a:t>
            </a:r>
            <a:r>
              <a:rPr lang="es-ES" altLang="es-ES" sz="1600" dirty="0" err="1">
                <a:solidFill>
                  <a:srgbClr val="C00000"/>
                </a:solidFill>
                <a:latin typeface="Comic Sans MS" panose="030F0902030302020204" pitchFamily="66" charset="0"/>
              </a:rPr>
              <a:t>fonte</a:t>
            </a:r>
            <a:r>
              <a:rPr lang="es-ES" altLang="es-ES" sz="1600" dirty="0">
                <a:solidFill>
                  <a:srgbClr val="C00000"/>
                </a:solidFill>
                <a:latin typeface="Comic Sans MS" panose="030F0902030302020204" pitchFamily="66" charset="0"/>
              </a:rPr>
              <a:t>”; “</a:t>
            </a:r>
            <a:r>
              <a:rPr lang="es-ES" altLang="ja-JP" sz="1600" dirty="0" err="1">
                <a:solidFill>
                  <a:srgbClr val="C00000"/>
                </a:solidFill>
                <a:latin typeface="Comic Sans MS" panose="030F0902030302020204" pitchFamily="66" charset="0"/>
              </a:rPr>
              <a:t>Entréme</a:t>
            </a:r>
            <a:r>
              <a:rPr lang="es-ES" altLang="es-ES" sz="1600" dirty="0">
                <a:solidFill>
                  <a:srgbClr val="C00000"/>
                </a:solidFill>
                <a:latin typeface="Comic Sans MS" panose="030F0902030302020204" pitchFamily="66" charset="0"/>
              </a:rPr>
              <a:t>”</a:t>
            </a:r>
            <a:endParaRPr lang="es-ES" altLang="ja-JP" sz="1600" dirty="0">
              <a:solidFill>
                <a:srgbClr val="C00000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600" dirty="0">
                <a:solidFill>
                  <a:srgbClr val="C00000"/>
                </a:solidFill>
                <a:latin typeface="Comic Sans MS" panose="030F0902030302020204" pitchFamily="66" charset="0"/>
              </a:rPr>
              <a:t>“Subida al Monte Carmelo”,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600" dirty="0">
                <a:solidFill>
                  <a:srgbClr val="C00000"/>
                </a:solidFill>
                <a:latin typeface="Comic Sans MS" panose="030F0902030302020204" pitchFamily="66" charset="0"/>
              </a:rPr>
              <a:t>“Noche Oscura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600" dirty="0">
                <a:solidFill>
                  <a:srgbClr val="C00000"/>
                </a:solidFill>
                <a:latin typeface="Comic Sans MS" panose="030F0902030302020204" pitchFamily="66" charset="0"/>
              </a:rPr>
              <a:t>del Alma”,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600" dirty="0">
                <a:solidFill>
                  <a:srgbClr val="C00000"/>
                </a:solidFill>
                <a:latin typeface="Comic Sans MS" panose="030F0902030302020204" pitchFamily="66" charset="0"/>
              </a:rPr>
              <a:t>“Llama Viva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600" dirty="0">
                <a:solidFill>
                  <a:srgbClr val="C00000"/>
                </a:solidFill>
                <a:latin typeface="Comic Sans MS" panose="030F0902030302020204" pitchFamily="66" charset="0"/>
              </a:rPr>
              <a:t>de Amor”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600" dirty="0">
                <a:solidFill>
                  <a:srgbClr val="C00000"/>
                </a:solidFill>
                <a:latin typeface="Comic Sans MS" panose="030F0902030302020204" pitchFamily="66" charset="0"/>
              </a:rPr>
              <a:t>y el “Cántico Espiritual”.  </a:t>
            </a:r>
            <a:endParaRPr lang="es-ES" altLang="es-ES" sz="1800" dirty="0">
              <a:solidFill>
                <a:srgbClr val="C000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2" name="Imagen 1" descr="sjcruz caravaca.jpg">
            <a:extLst>
              <a:ext uri="{FF2B5EF4-FFF2-40B4-BE49-F238E27FC236}">
                <a16:creationId xmlns:a16="http://schemas.microsoft.com/office/drawing/2014/main" id="{1D2EB900-9569-6B8E-03BD-95E98F4A7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958" y="115748"/>
            <a:ext cx="2037145" cy="3375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Line 15">
            <a:extLst>
              <a:ext uri="{FF2B5EF4-FFF2-40B4-BE49-F238E27FC236}">
                <a16:creationId xmlns:a16="http://schemas.microsoft.com/office/drawing/2014/main" id="{64E21FC8-6F7B-D20D-0DD6-4FFF722943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41988" name="CuadroTexto 2">
            <a:extLst>
              <a:ext uri="{FF2B5EF4-FFF2-40B4-BE49-F238E27FC236}">
                <a16:creationId xmlns:a16="http://schemas.microsoft.com/office/drawing/2014/main" id="{641967ED-0708-E39B-1111-7B7F13A9F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3" y="14922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sp>
        <p:nvSpPr>
          <p:cNvPr id="57349" name="Rectángulo 3">
            <a:extLst>
              <a:ext uri="{FF2B5EF4-FFF2-40B4-BE49-F238E27FC236}">
                <a16:creationId xmlns:a16="http://schemas.microsoft.com/office/drawing/2014/main" id="{B869A373-D4D5-F027-78BD-15F304387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56" y="0"/>
            <a:ext cx="6667894" cy="686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6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400" b="1" dirty="0">
                <a:latin typeface="Comic Sans MS" panose="030F0902030302020204" pitchFamily="66" charset="0"/>
              </a:rPr>
              <a:t>*7</a:t>
            </a:r>
            <a:r>
              <a:rPr lang="es-ES" altLang="es-ES" sz="2400" dirty="0">
                <a:latin typeface="Comic Sans MS" panose="030F0902030302020204" pitchFamily="66" charset="0"/>
              </a:rPr>
              <a:t>. El alma sola, sin maestro en el espíritu,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Comic Sans MS" panose="030F0902030302020204" pitchFamily="66" charset="0"/>
              </a:rPr>
              <a:t>es como el carbón encendido que está solo: antes se irá enfriando que encendiendo.</a:t>
            </a:r>
            <a:endParaRPr lang="es-ES_tradnl" altLang="es-ES" sz="24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400" b="1" dirty="0">
                <a:latin typeface="Comic Sans MS" panose="030F0902030302020204" pitchFamily="66" charset="0"/>
              </a:rPr>
              <a:t>*23</a:t>
            </a:r>
            <a:r>
              <a:rPr lang="es-ES" altLang="es-ES" sz="2400" dirty="0">
                <a:latin typeface="Comic Sans MS" panose="030F0902030302020204" pitchFamily="66" charset="0"/>
              </a:rPr>
              <a:t>. El que de los apetitos no se deja llevar, volará ligero según el espíritu,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Comic Sans MS" panose="030F0902030302020204" pitchFamily="66" charset="0"/>
              </a:rPr>
              <a:t>como el ave a que no falta pluma.</a:t>
            </a:r>
            <a:endParaRPr lang="es-ES_tradnl" altLang="es-ES" sz="24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400" b="1" dirty="0">
                <a:latin typeface="Comic Sans MS" panose="030F0902030302020204" pitchFamily="66" charset="0"/>
              </a:rPr>
              <a:t>*34</a:t>
            </a:r>
            <a:r>
              <a:rPr lang="es-ES" altLang="es-ES" sz="2400" dirty="0">
                <a:latin typeface="Comic Sans MS" panose="030F0902030302020204" pitchFamily="66" charset="0"/>
              </a:rPr>
              <a:t>. Un solo pensamiento del hombre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Comic Sans MS" panose="030F0902030302020204" pitchFamily="66" charset="0"/>
              </a:rPr>
              <a:t>vale más que todo el mundo;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Comic Sans MS" panose="030F0902030302020204" pitchFamily="66" charset="0"/>
              </a:rPr>
              <a:t>por tanto, sólo Dios es digno de él.</a:t>
            </a:r>
            <a:endParaRPr lang="es-ES_tradnl" altLang="es-ES" sz="24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400" b="1" dirty="0">
                <a:latin typeface="Comic Sans MS" panose="030F0902030302020204" pitchFamily="66" charset="0"/>
              </a:rPr>
              <a:t>*45</a:t>
            </a:r>
            <a:r>
              <a:rPr lang="es-ES" altLang="es-ES" sz="2400" dirty="0">
                <a:latin typeface="Comic Sans MS" panose="030F0902030302020204" pitchFamily="66" charset="0"/>
              </a:rPr>
              <a:t>. El que obra razón es como el que come sustancia, y el que se mueve por el “gusto”, como el que come fruta floja.</a:t>
            </a:r>
            <a:endParaRPr lang="es-ES_tradnl" altLang="es-ES" sz="24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400" b="1" dirty="0">
                <a:latin typeface="Comic Sans MS" panose="030F0902030302020204" pitchFamily="66" charset="0"/>
              </a:rPr>
              <a:t>*59</a:t>
            </a:r>
            <a:r>
              <a:rPr lang="es-ES" altLang="es-ES" sz="2400" dirty="0">
                <a:latin typeface="Comic Sans MS" panose="030F0902030302020204" pitchFamily="66" charset="0"/>
              </a:rPr>
              <a:t>. A la tarde te examinarán en el amor; aprende a amar como Dios quiere ser amado.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400" b="1" dirty="0">
                <a:latin typeface="Comic Sans MS" panose="030F0902030302020204" pitchFamily="66" charset="0"/>
              </a:rPr>
              <a:t>*96</a:t>
            </a:r>
            <a:r>
              <a:rPr lang="es-ES" altLang="es-ES" sz="2400" dirty="0">
                <a:latin typeface="Comic Sans MS" panose="030F0902030302020204" pitchFamily="66" charset="0"/>
              </a:rPr>
              <a:t>. El que anda en amor, ni cansa ni se cansa.</a:t>
            </a:r>
            <a:endParaRPr lang="es-ES_tradnl" altLang="es-ES" sz="24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400" b="1" dirty="0">
                <a:latin typeface="Comic Sans MS" panose="030F0902030302020204" pitchFamily="66" charset="0"/>
              </a:rPr>
              <a:t>*114</a:t>
            </a:r>
            <a:r>
              <a:rPr lang="es-ES" altLang="es-ES" sz="2400" dirty="0">
                <a:latin typeface="Comic Sans MS" panose="030F0902030302020204" pitchFamily="66" charset="0"/>
              </a:rPr>
              <a:t>. El amor no consiste en sentir grandes cosas, sino en padecer por el Amado.</a:t>
            </a:r>
            <a:endParaRPr lang="es-ES_tradnl" altLang="es-ES" sz="24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_tradnl" altLang="es-ES" sz="1600" dirty="0">
              <a:latin typeface="Comic Sans MS" panose="030F0902030302020204" pitchFamily="66" charset="0"/>
            </a:endParaRPr>
          </a:p>
        </p:txBody>
      </p:sp>
      <p:sp>
        <p:nvSpPr>
          <p:cNvPr id="41991" name="CuadroTexto 2">
            <a:extLst>
              <a:ext uri="{FF2B5EF4-FFF2-40B4-BE49-F238E27FC236}">
                <a16:creationId xmlns:a16="http://schemas.microsoft.com/office/drawing/2014/main" id="{E1C35E01-F76A-7899-ED5C-27C1CDB3C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2749" y="2708477"/>
            <a:ext cx="7228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400" dirty="0">
                <a:solidFill>
                  <a:srgbClr val="FFFF00"/>
                </a:solidFill>
              </a:rPr>
              <a:t>Museo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400" dirty="0">
                <a:solidFill>
                  <a:srgbClr val="FFFF00"/>
                </a:solidFill>
              </a:rPr>
              <a:t>Úbeda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A528007-977A-EB59-3966-362BD68CA034}"/>
              </a:ext>
            </a:extLst>
          </p:cNvPr>
          <p:cNvSpPr txBox="1"/>
          <p:nvPr/>
        </p:nvSpPr>
        <p:spPr>
          <a:xfrm>
            <a:off x="6933235" y="4247909"/>
            <a:ext cx="204236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 dirty="0">
                <a:solidFill>
                  <a:srgbClr val="C00000"/>
                </a:solidFill>
                <a:latin typeface="Comic Sans MS" panose="030F0902030302020204" pitchFamily="66" charset="0"/>
              </a:rPr>
              <a:t>DICHOS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 dirty="0">
                <a:solidFill>
                  <a:srgbClr val="C00000"/>
                </a:solidFill>
                <a:latin typeface="Comic Sans MS" panose="030F0902030302020204" pitchFamily="66" charset="0"/>
              </a:rPr>
              <a:t>DE LUZ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 dirty="0">
                <a:solidFill>
                  <a:srgbClr val="C00000"/>
                </a:solidFill>
                <a:latin typeface="Comic Sans MS" panose="030F0902030302020204" pitchFamily="66" charset="0"/>
              </a:rPr>
              <a:t>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 dirty="0">
                <a:solidFill>
                  <a:srgbClr val="C00000"/>
                </a:solidFill>
                <a:latin typeface="Comic Sans MS" panose="030F0902030302020204" pitchFamily="66" charset="0"/>
              </a:rPr>
              <a:t>DE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 dirty="0">
                <a:solidFill>
                  <a:srgbClr val="C00000"/>
                </a:solidFill>
                <a:latin typeface="Comic Sans MS" panose="030F0902030302020204" pitchFamily="66" charset="0"/>
              </a:rPr>
              <a:t>AMOR</a:t>
            </a:r>
            <a:endParaRPr lang="es-ES_tradnl" altLang="es-ES" sz="2400" b="1" dirty="0">
              <a:solidFill>
                <a:srgbClr val="C000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2" name="Imagen 1" descr="Paco Tito.jpg">
            <a:extLst>
              <a:ext uri="{FF2B5EF4-FFF2-40B4-BE49-F238E27FC236}">
                <a16:creationId xmlns:a16="http://schemas.microsoft.com/office/drawing/2014/main" id="{B1D54B30-E0F0-A6BF-E13A-7CB4F239A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750" y="231493"/>
            <a:ext cx="1983853" cy="3298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B804E49-DD8F-044D-DD4F-134443941F16}"/>
              </a:ext>
            </a:extLst>
          </p:cNvPr>
          <p:cNvSpPr txBox="1"/>
          <p:nvPr/>
        </p:nvSpPr>
        <p:spPr>
          <a:xfrm>
            <a:off x="6991749" y="2409897"/>
            <a:ext cx="11431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FFFF00"/>
                </a:solidFill>
              </a:rPr>
              <a:t>Paco</a:t>
            </a:r>
          </a:p>
          <a:p>
            <a:r>
              <a:rPr lang="es-ES" sz="1400" dirty="0">
                <a:solidFill>
                  <a:srgbClr val="FFFF00"/>
                </a:solidFill>
              </a:rPr>
              <a:t>Ti</a:t>
            </a:r>
            <a:r>
              <a:rPr lang="es-ES" sz="1600" dirty="0">
                <a:solidFill>
                  <a:srgbClr val="FFFF00"/>
                </a:solidFill>
              </a:rPr>
              <a:t>to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816C763-A1E2-E8B2-E5D4-3D55E329A39E}"/>
              </a:ext>
            </a:extLst>
          </p:cNvPr>
          <p:cNvSpPr txBox="1"/>
          <p:nvPr/>
        </p:nvSpPr>
        <p:spPr>
          <a:xfrm>
            <a:off x="7766613" y="3231697"/>
            <a:ext cx="13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FFFF00"/>
                </a:solidFill>
              </a:rPr>
              <a:t>Museo Úbeda</a:t>
            </a:r>
          </a:p>
        </p:txBody>
      </p:sp>
    </p:spTree>
  </p:cSld>
  <p:clrMapOvr>
    <a:masterClrMapping/>
  </p:clrMapOvr>
  <p:transition spd="slow" advClick="0"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Line 15">
            <a:extLst>
              <a:ext uri="{FF2B5EF4-FFF2-40B4-BE49-F238E27FC236}">
                <a16:creationId xmlns:a16="http://schemas.microsoft.com/office/drawing/2014/main" id="{4453C71D-A1F8-98B9-808C-77B5A61C489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980C737-D1CD-BF2C-72C3-7AEAB1383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"/>
            <a:ext cx="6831860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PRIOR DE SEGOVIA</a:t>
            </a:r>
            <a:endParaRPr lang="es-ES_tradnl" altLang="es-ES" sz="2800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Juan de la Cruz no sólo fue el inspirador de esta fundación, que se debió sobre todo a las generosas aportaciones de Ana de Peñalosa, que una vez enviudada volvió a su tierra,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sino que trabajó con sus manos como albañil.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Fray Juan tiene la satisfacción de poder añadir al convento unos terrenos y una grutas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donde poder retirarse para hacer oración.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 su alrededor todo es silencio y paz.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Las noches son aún más propicias que el día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para la suave contemplación que tanto gusta.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Evita las miradas y se abisma en la oración.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	Un día contemplando la imagen de Jesús,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oyó que le decía: </a:t>
            </a:r>
            <a:r>
              <a:rPr lang="es-ES_tradnl" altLang="es-ES" sz="2400" i="1" dirty="0">
                <a:solidFill>
                  <a:srgbClr val="C00000"/>
                </a:solidFill>
                <a:latin typeface="Comic Sans MS" panose="030F0902030302020204" pitchFamily="66" charset="0"/>
              </a:rPr>
              <a:t>“Juan pídeme lo que quieras”.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i="1" dirty="0">
                <a:latin typeface="Comic Sans MS" panose="030F0902030302020204" pitchFamily="66" charset="0"/>
              </a:rPr>
              <a:t>Y </a:t>
            </a:r>
            <a:r>
              <a:rPr lang="es-ES_tradnl" altLang="es-ES" sz="2400" dirty="0">
                <a:latin typeface="Comic Sans MS" panose="030F0902030302020204" pitchFamily="66" charset="0"/>
              </a:rPr>
              <a:t>Juan respondió: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“Quiero sufrir y ser menospreciado,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p</a:t>
            </a:r>
            <a:r>
              <a:rPr lang="es-ES_tradnl" altLang="es-ES" sz="2400" dirty="0" err="1">
                <a:solidFill>
                  <a:srgbClr val="C00000"/>
                </a:solidFill>
                <a:latin typeface="Comic Sans MS" panose="030F0902030302020204" pitchFamily="66" charset="0"/>
              </a:rPr>
              <a:t>or</a:t>
            </a: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 Vos”.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C3DD254-50CE-9BF7-4E4E-1FD2FFD4DF8C}"/>
              </a:ext>
            </a:extLst>
          </p:cNvPr>
          <p:cNvSpPr txBox="1"/>
          <p:nvPr/>
        </p:nvSpPr>
        <p:spPr>
          <a:xfrm>
            <a:off x="7155714" y="3136739"/>
            <a:ext cx="18274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1586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2000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DE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NUEVO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EN CASTILLA: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2000" dirty="0">
              <a:latin typeface="Comic Sans MS" panose="030F0902030302020204" pitchFamily="66" charset="0"/>
            </a:endParaRPr>
          </a:p>
        </p:txBody>
      </p:sp>
      <p:pic>
        <p:nvPicPr>
          <p:cNvPr id="5" name="Imagen 1" descr="San-Juan-de-la-cruz-alcance.jpg">
            <a:extLst>
              <a:ext uri="{FF2B5EF4-FFF2-40B4-BE49-F238E27FC236}">
                <a16:creationId xmlns:a16="http://schemas.microsoft.com/office/drawing/2014/main" id="{2C214388-28D7-2CB5-1890-48C00E17CA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714" y="148131"/>
            <a:ext cx="1827427" cy="2753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Line 15">
            <a:extLst>
              <a:ext uri="{FF2B5EF4-FFF2-40B4-BE49-F238E27FC236}">
                <a16:creationId xmlns:a16="http://schemas.microsoft.com/office/drawing/2014/main" id="{D6ACFA75-38A9-3910-9AE2-168F587F897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B32771B-25A4-FC31-730A-8672E9053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49" y="-4763"/>
            <a:ext cx="6840860" cy="658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JUNIO</a:t>
            </a:r>
            <a:r>
              <a:rPr lang="es-ES_tradnl" altLang="es-ES" sz="2400" dirty="0">
                <a:latin typeface="Comic Sans MS" panose="030F0902030302020204" pitchFamily="66" charset="0"/>
              </a:rPr>
              <a:t> 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Capitulo de los Descalzos en Madrid.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Juan participa, a pesar de las dificultades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y se vio relegado de todos sus cargos.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2400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El instigador de este cambio, es Diego Evangelista, el joven al que Juan había corregido, y que ahora es Definidor.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Para liberarse de su presencia,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designa a fray Juan responsable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la expedición de doce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carmelitas que irían con él a Méjico.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Así es como llega a la Peñuela (la Carolina),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y confiesa</a:t>
            </a:r>
            <a:r>
              <a:rPr lang="es-ES_tradnl" altLang="es-ES" sz="2400" i="1" dirty="0">
                <a:latin typeface="Comic Sans MS" panose="030F0902030302020204" pitchFamily="66" charset="0"/>
              </a:rPr>
              <a:t>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i="1" dirty="0">
                <a:solidFill>
                  <a:srgbClr val="C00000"/>
                </a:solidFill>
                <a:latin typeface="Comic Sans MS" panose="030F0902030302020204" pitchFamily="66" charset="0"/>
              </a:rPr>
              <a:t>“en esta soledad me hallo muy bien</a:t>
            </a:r>
            <a:r>
              <a:rPr lang="es-ES_tradnl" altLang="es-ES" sz="2400" i="1" dirty="0">
                <a:latin typeface="Comic Sans MS" panose="030F0902030302020204" pitchFamily="66" charset="0"/>
              </a:rPr>
              <a:t>”.</a:t>
            </a:r>
            <a:r>
              <a:rPr lang="es-ES_tradnl" altLang="es-ES" sz="2400" dirty="0">
                <a:latin typeface="Comic Sans MS" panose="030F0902030302020204" pitchFamily="66" charset="0"/>
              </a:rPr>
              <a:t>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No obstante, su enemigo sigue acusándolo,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incluso con la amenaza de “quitarle el hábito”.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_tradnl" altLang="es-ES" sz="1400" dirty="0">
              <a:latin typeface="Comic Sans MS" panose="030F0902030302020204" pitchFamily="66" charset="0"/>
            </a:endParaRPr>
          </a:p>
        </p:txBody>
      </p:sp>
      <p:sp>
        <p:nvSpPr>
          <p:cNvPr id="63493" name="CuadroTexto 2">
            <a:extLst>
              <a:ext uri="{FF2B5EF4-FFF2-40B4-BE49-F238E27FC236}">
                <a16:creationId xmlns:a16="http://schemas.microsoft.com/office/drawing/2014/main" id="{2DF2CE02-3B05-4119-D42A-93BB15076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714" y="4494440"/>
            <a:ext cx="188086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El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fracaso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de su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proyecto</a:t>
            </a:r>
            <a:endParaRPr lang="es-ES" altLang="es-ES" sz="2400" dirty="0">
              <a:solidFill>
                <a:srgbClr val="C00000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262E87B-381D-8091-BC50-23A3643AB9D7}"/>
              </a:ext>
            </a:extLst>
          </p:cNvPr>
          <p:cNvSpPr txBox="1"/>
          <p:nvPr/>
        </p:nvSpPr>
        <p:spPr>
          <a:xfrm>
            <a:off x="7164715" y="2781904"/>
            <a:ext cx="18808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800" dirty="0">
                <a:latin typeface="Comic Sans MS" panose="030F0902030302020204" pitchFamily="66" charset="0"/>
              </a:rPr>
              <a:t>1591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1800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EL CALIZ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QUE HA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DE BEBER: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_tradnl" altLang="es-ES" sz="2400" dirty="0">
              <a:latin typeface="Comic Sans MS" panose="030F0902030302020204" pitchFamily="66" charset="0"/>
            </a:endParaRPr>
          </a:p>
        </p:txBody>
      </p:sp>
      <p:pic>
        <p:nvPicPr>
          <p:cNvPr id="4" name="Imagen 2" descr="14101047262198.jpg">
            <a:extLst>
              <a:ext uri="{FF2B5EF4-FFF2-40B4-BE49-F238E27FC236}">
                <a16:creationId xmlns:a16="http://schemas.microsoft.com/office/drawing/2014/main" id="{035B2E42-F39F-45C2-59BB-192B79988F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1" r="13470"/>
          <a:stretch>
            <a:fillRect/>
          </a:stretch>
        </p:blipFill>
        <p:spPr bwMode="auto">
          <a:xfrm>
            <a:off x="7164729" y="138113"/>
            <a:ext cx="1880845" cy="250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349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15">
            <a:extLst>
              <a:ext uri="{FF2B5EF4-FFF2-40B4-BE49-F238E27FC236}">
                <a16:creationId xmlns:a16="http://schemas.microsoft.com/office/drawing/2014/main" id="{B34EC6B0-3687-E33C-9618-704837DF2D6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7411" name="Rectángulo 1">
            <a:extLst>
              <a:ext uri="{FF2B5EF4-FFF2-40B4-BE49-F238E27FC236}">
                <a16:creationId xmlns:a16="http://schemas.microsoft.com/office/drawing/2014/main" id="{44A03A5B-B28B-9160-686A-C5A1A4C25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475" y="0"/>
            <a:ext cx="6416675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Después Catalina decide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trasladarse a Medina del Campo,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gran ciudad llena de vida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y de actividad comercial.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2400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Juan es aceptado como interno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 un orfanato, de los Hermanos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la Doctrina, que acogía niños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 edad escolar, huérfanos y pobres.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Se le instruyó en la lectura y escritura,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así como en el dibujo y la pintura.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2400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Pronto  descubrieron todos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su gran capacidad para aprender.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Además llama la atención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por su docilidad y piedad.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Las monjas de la Magdalena,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lo solicitan como monaguillo.</a:t>
            </a:r>
          </a:p>
        </p:txBody>
      </p:sp>
      <p:sp>
        <p:nvSpPr>
          <p:cNvPr id="17413" name="CuadroTexto 1">
            <a:extLst>
              <a:ext uri="{FF2B5EF4-FFF2-40B4-BE49-F238E27FC236}">
                <a16:creationId xmlns:a16="http://schemas.microsoft.com/office/drawing/2014/main" id="{1B8B8E5A-B3D5-2AA8-2432-7137BE86C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150" y="3429000"/>
            <a:ext cx="2122488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1551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MEDINA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DEL CAMPO</a:t>
            </a:r>
            <a:endParaRPr lang="es-ES" altLang="es-ES" sz="2000" dirty="0">
              <a:solidFill>
                <a:srgbClr val="C0504D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dirty="0">
              <a:solidFill>
                <a:srgbClr val="C0504D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Abriendo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nuevos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caminos</a:t>
            </a:r>
          </a:p>
        </p:txBody>
      </p:sp>
      <p:pic>
        <p:nvPicPr>
          <p:cNvPr id="2" name="Imagen 1" descr="castillo-de-la-mota.jpg">
            <a:extLst>
              <a:ext uri="{FF2B5EF4-FFF2-40B4-BE49-F238E27FC236}">
                <a16:creationId xmlns:a16="http://schemas.microsoft.com/office/drawing/2014/main" id="{CDFD19F1-8890-DB5D-659C-0C6B27C2A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315913"/>
            <a:ext cx="2122488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/>
      <p:bldP spid="174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Line 15">
            <a:extLst>
              <a:ext uri="{FF2B5EF4-FFF2-40B4-BE49-F238E27FC236}">
                <a16:creationId xmlns:a16="http://schemas.microsoft.com/office/drawing/2014/main" id="{D6ACFA75-38A9-3910-9AE2-168F587F897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B32771B-25A4-FC31-730A-8672E9053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49" y="-4763"/>
            <a:ext cx="6655674" cy="689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SEPTIEMBRE 28</a:t>
            </a:r>
            <a:r>
              <a:rPr lang="es-ES_tradnl" altLang="es-ES" sz="2400" i="1" dirty="0">
                <a:latin typeface="Comic Sans MS" panose="030F0902030302020204" pitchFamily="66" charset="0"/>
              </a:rPr>
              <a:t>: 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Escribe: </a:t>
            </a:r>
            <a:r>
              <a:rPr lang="es-ES_tradnl" altLang="es-ES" sz="2400" i="1" dirty="0">
                <a:solidFill>
                  <a:srgbClr val="C00000"/>
                </a:solidFill>
                <a:latin typeface="Comic Sans MS" panose="030F0902030302020204" pitchFamily="66" charset="0"/>
              </a:rPr>
              <a:t>“Mañana me voy a Úbeda 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400" i="1" dirty="0">
                <a:solidFill>
                  <a:srgbClr val="C00000"/>
                </a:solidFill>
                <a:latin typeface="Comic Sans MS" panose="030F0902030302020204" pitchFamily="66" charset="0"/>
              </a:rPr>
              <a:t>a curar de unas calenturillas, paréceme 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400" i="1" dirty="0">
                <a:solidFill>
                  <a:srgbClr val="C00000"/>
                </a:solidFill>
                <a:latin typeface="Comic Sans MS" panose="030F0902030302020204" pitchFamily="66" charset="0"/>
              </a:rPr>
              <a:t>que necesitaré ayuda de medicina”. </a:t>
            </a: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Al hacer un pequeño descanso, junto al rio Guadalimar, en el puente Ariza, tuvo lugar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el encuentro “milagroso” de los espárragos,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que le sirvieron de cena a su llegada.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El convento de Úbeda, fundado en 1587,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es reducido y pobre. Fray Juan es recibido mal por el prior, que resulta ser Francisco Crisóstomo, aquel otro fraile joven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al que había tenido que corregir.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Se las tenía guardadas.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Su actitud para con el enfermo es rígida,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le ha designado la celda más estrecha, 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le hace asistir a los actos, reprendiéndole.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20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_tradnl" altLang="es-ES" sz="1400" dirty="0">
              <a:latin typeface="Comic Sans MS" panose="030F0902030302020204" pitchFamily="66" charset="0"/>
            </a:endParaRPr>
          </a:p>
        </p:txBody>
      </p:sp>
      <p:sp>
        <p:nvSpPr>
          <p:cNvPr id="63493" name="CuadroTexto 2">
            <a:extLst>
              <a:ext uri="{FF2B5EF4-FFF2-40B4-BE49-F238E27FC236}">
                <a16:creationId xmlns:a16="http://schemas.microsoft.com/office/drawing/2014/main" id="{2DF2CE02-3B05-4119-D42A-93BB15076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714" y="4494440"/>
            <a:ext cx="188086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“El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rechazo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de su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persona”</a:t>
            </a:r>
            <a:endParaRPr lang="es-ES" altLang="es-ES" sz="2400" dirty="0">
              <a:solidFill>
                <a:srgbClr val="C00000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262E87B-381D-8091-BC50-23A3643AB9D7}"/>
              </a:ext>
            </a:extLst>
          </p:cNvPr>
          <p:cNvSpPr txBox="1"/>
          <p:nvPr/>
        </p:nvSpPr>
        <p:spPr>
          <a:xfrm>
            <a:off x="7182042" y="2890600"/>
            <a:ext cx="18635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800" dirty="0">
                <a:latin typeface="Comic Sans MS" panose="030F0902030302020204" pitchFamily="66" charset="0"/>
              </a:rPr>
              <a:t>1591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1800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EL CALIZ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QUE HA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DE BEBER: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_tradnl" altLang="es-ES" sz="2400" dirty="0">
              <a:latin typeface="Comic Sans MS" panose="030F0902030302020204" pitchFamily="66" charset="0"/>
            </a:endParaRPr>
          </a:p>
        </p:txBody>
      </p:sp>
      <p:pic>
        <p:nvPicPr>
          <p:cNvPr id="5" name="Imagen 1" descr="1047-0-1371113832.jpg">
            <a:extLst>
              <a:ext uri="{FF2B5EF4-FFF2-40B4-BE49-F238E27FC236}">
                <a16:creationId xmlns:a16="http://schemas.microsoft.com/office/drawing/2014/main" id="{53B28EA3-76D7-E284-6809-EA1F1F2A5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005" y="335895"/>
            <a:ext cx="1863518" cy="2554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4861147"/>
      </p:ext>
    </p:extLst>
  </p:cSld>
  <p:clrMapOvr>
    <a:masterClrMapping/>
  </p:clrMapOvr>
  <p:transition spd="slow" advClick="0"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349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Line 15">
            <a:extLst>
              <a:ext uri="{FF2B5EF4-FFF2-40B4-BE49-F238E27FC236}">
                <a16:creationId xmlns:a16="http://schemas.microsoft.com/office/drawing/2014/main" id="{F563F1A2-01AF-16E1-F4DE-67A5B65A8BD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63494" name="Rectángulo 4">
            <a:extLst>
              <a:ext uri="{FF2B5EF4-FFF2-40B4-BE49-F238E27FC236}">
                <a16:creationId xmlns:a16="http://schemas.microsoft.com/office/drawing/2014/main" id="{58876861-97D2-B18A-92D3-BE8F89956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49" y="98425"/>
            <a:ext cx="6551512" cy="644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El mal se agrava y está tan agotado, que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se acuesta en su tarima para no levantarse.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¿ El mal físico?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Una inflamación en el pie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derecho en forma de erisipela.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Para evitar lo peor, el cirujano se ve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 la necesidad de hacer una operación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 dolorosísima.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Éstas fueron sus palabras:     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s-ES_tradnl" altLang="es-ES" sz="2400" i="1" dirty="0">
                <a:solidFill>
                  <a:srgbClr val="C00000"/>
                </a:solidFill>
                <a:latin typeface="Comic Sans MS" panose="030F0902030302020204" pitchFamily="66" charset="0"/>
              </a:rPr>
              <a:t>” Corte enhorabuena 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s-ES_tradnl" altLang="es-ES" sz="2400" i="1" dirty="0">
                <a:solidFill>
                  <a:srgbClr val="C00000"/>
                </a:solidFill>
                <a:latin typeface="Comic Sans MS" panose="030F0902030302020204" pitchFamily="66" charset="0"/>
              </a:rPr>
              <a:t>y hágase la voluntad de mi Señor”.</a:t>
            </a:r>
            <a:r>
              <a:rPr lang="es-ES_tradnl" altLang="es-ES" sz="2400" dirty="0">
                <a:latin typeface="Comic Sans MS" panose="030F0902030302020204" pitchFamily="66" charset="0"/>
              </a:rPr>
              <a:t> 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Por muy duro que sea el corazón del Prior,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al ver el rechazo de los frailes que 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le echan en cara su actitud con el enfermo; 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al ver el interés de las personas piadosas 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 y buenas que desean acercarse a él,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comienza a cambiar.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8D24F97-3419-0CEF-CC06-288023BC3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6304" y="3173681"/>
            <a:ext cx="1850218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POR FIN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  ÚBEDA.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29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Septiembre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1591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E64BF7-78C0-139D-7D3F-EBBCB7C480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20"/>
          <a:stretch/>
        </p:blipFill>
        <p:spPr>
          <a:xfrm>
            <a:off x="6967959" y="314734"/>
            <a:ext cx="1945914" cy="285894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011C7FC-3F22-CD4A-9667-8978C7600D13}"/>
              </a:ext>
            </a:extLst>
          </p:cNvPr>
          <p:cNvSpPr txBox="1"/>
          <p:nvPr/>
        </p:nvSpPr>
        <p:spPr>
          <a:xfrm>
            <a:off x="7176304" y="4804897"/>
            <a:ext cx="19459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  <a:latin typeface="Comic Sans MS" panose="030F0902030302020204" pitchFamily="66" charset="0"/>
              </a:rPr>
              <a:t>El </a:t>
            </a:r>
          </a:p>
          <a:p>
            <a:pPr algn="ctr"/>
            <a:r>
              <a:rPr lang="es-ES" dirty="0">
                <a:solidFill>
                  <a:srgbClr val="C00000"/>
                </a:solidFill>
                <a:latin typeface="Comic Sans MS" panose="030F0902030302020204" pitchFamily="66" charset="0"/>
              </a:rPr>
              <a:t>dolor</a:t>
            </a:r>
          </a:p>
          <a:p>
            <a:pPr algn="ctr"/>
            <a:r>
              <a:rPr lang="es-ES" dirty="0">
                <a:solidFill>
                  <a:srgbClr val="C00000"/>
                </a:solidFill>
                <a:latin typeface="Comic Sans MS" panose="030F0902030302020204" pitchFamily="66" charset="0"/>
              </a:rPr>
              <a:t>físico,</a:t>
            </a:r>
          </a:p>
          <a:p>
            <a:pPr algn="ctr"/>
            <a:r>
              <a:rPr lang="es-ES" dirty="0">
                <a:solidFill>
                  <a:srgbClr val="C00000"/>
                </a:solidFill>
                <a:latin typeface="Comic Sans MS" panose="030F0902030302020204" pitchFamily="66" charset="0"/>
              </a:rPr>
              <a:t>enfermedad</a:t>
            </a:r>
          </a:p>
        </p:txBody>
      </p:sp>
    </p:spTree>
  </p:cSld>
  <p:clrMapOvr>
    <a:masterClrMapping/>
  </p:clrMapOvr>
  <p:transition spd="slow" advClick="0"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3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4" grpId="0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Line 15">
            <a:extLst>
              <a:ext uri="{FF2B5EF4-FFF2-40B4-BE49-F238E27FC236}">
                <a16:creationId xmlns:a16="http://schemas.microsoft.com/office/drawing/2014/main" id="{C2B4AD8B-EC81-D56F-591E-40B15592447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050607C-A0EE-8639-B5E7-1AC26F00B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48" y="0"/>
            <a:ext cx="6343159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El verdadero milagro no son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los espárragos, o las vendas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que despiertan el fervor,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el verdadero milagro fue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la conversión.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Su máxima</a:t>
            </a:r>
            <a:r>
              <a:rPr lang="es-ES_tradnl" altLang="es-ES" sz="2400" i="1" dirty="0">
                <a:latin typeface="Comic Sans MS" panose="030F0902030302020204" pitchFamily="66" charset="0"/>
              </a:rPr>
              <a:t>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i="1" dirty="0">
                <a:latin typeface="Comic Sans MS" panose="030F0902030302020204" pitchFamily="66" charset="0"/>
              </a:rPr>
              <a:t>“</a:t>
            </a:r>
            <a:r>
              <a:rPr lang="es-ES_tradnl" altLang="es-ES" sz="2400" i="1" dirty="0">
                <a:solidFill>
                  <a:srgbClr val="C00000"/>
                </a:solidFill>
                <a:latin typeface="Comic Sans MS" panose="030F0902030302020204" pitchFamily="66" charset="0"/>
              </a:rPr>
              <a:t>Pon amor donde no hay amor,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i="1" dirty="0">
                <a:solidFill>
                  <a:srgbClr val="C00000"/>
                </a:solidFill>
                <a:latin typeface="Comic Sans MS" panose="030F0902030302020204" pitchFamily="66" charset="0"/>
              </a:rPr>
              <a:t>y encontrarás amor”.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Da siempre resultado.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Al ver la actitud del enfermo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que acepta los dolores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con resignación y alegría,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el Prior reconoce su error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y termina pidiendo perdón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por su actitud.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Fray Juan no sólo lo perdona,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sino que como señal de afecto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le entrega su breviario.</a:t>
            </a:r>
          </a:p>
        </p:txBody>
      </p:sp>
      <p:sp>
        <p:nvSpPr>
          <p:cNvPr id="65541" name="CuadroTexto 2">
            <a:extLst>
              <a:ext uri="{FF2B5EF4-FFF2-40B4-BE49-F238E27FC236}">
                <a16:creationId xmlns:a16="http://schemas.microsoft.com/office/drawing/2014/main" id="{570AC989-AD2A-0B60-3580-5B2568754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4842" y="2824223"/>
            <a:ext cx="2301697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1591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ÚBEDA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DICIEMBRE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dirty="0">
              <a:solidFill>
                <a:srgbClr val="632523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solidFill>
                  <a:srgbClr val="632523"/>
                </a:solidFill>
                <a:latin typeface="Comic Sans MS" panose="030F0902030302020204" pitchFamily="66" charset="0"/>
              </a:rPr>
              <a:t> </a:t>
            </a: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“Todo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está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cumplido”</a:t>
            </a:r>
          </a:p>
        </p:txBody>
      </p:sp>
      <p:pic>
        <p:nvPicPr>
          <p:cNvPr id="3" name="Imagen 3" descr="Ubeda_-_Museo_Conventual_y_Oratorio_de_San_Juan_de_la_Cruz_19.jpg">
            <a:extLst>
              <a:ext uri="{FF2B5EF4-FFF2-40B4-BE49-F238E27FC236}">
                <a16:creationId xmlns:a16="http://schemas.microsoft.com/office/drawing/2014/main" id="{EEEEBAC1-F759-3063-06A9-90B8CBE22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9"/>
          <a:stretch>
            <a:fillRect/>
          </a:stretch>
        </p:blipFill>
        <p:spPr bwMode="auto">
          <a:xfrm>
            <a:off x="6664842" y="372077"/>
            <a:ext cx="2232186" cy="225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554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Line 15">
            <a:extLst>
              <a:ext uri="{FF2B5EF4-FFF2-40B4-BE49-F238E27FC236}">
                <a16:creationId xmlns:a16="http://schemas.microsoft.com/office/drawing/2014/main" id="{C2B4AD8B-EC81-D56F-591E-40B15592447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050607C-A0EE-8639-B5E7-1AC26F00B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49" y="0"/>
            <a:ext cx="6516854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u="sng" dirty="0">
                <a:solidFill>
                  <a:srgbClr val="C00000"/>
                </a:solidFill>
                <a:latin typeface="Comic Sans MS" panose="030F0902030302020204" pitchFamily="66" charset="0"/>
              </a:rPr>
              <a:t>Final:</a:t>
            </a: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2400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Fray Juan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siente cercana su muerte.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Podríamos decir que la desea.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Es el momento soñado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por eso pide la lectura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del Cantar de los Cantares.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Es el momento de las Bodas.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El recitar se funde con las campanadas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la iglesia cercana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convocando a maitines.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2400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San Juan de la Cruz,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prefiere compartirlos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 el cielo con los ángeles,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ante la Virgen.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Era la noche del 13 al 14 de Diciembre.</a:t>
            </a:r>
          </a:p>
        </p:txBody>
      </p:sp>
      <p:sp>
        <p:nvSpPr>
          <p:cNvPr id="65541" name="CuadroTexto 2">
            <a:extLst>
              <a:ext uri="{FF2B5EF4-FFF2-40B4-BE49-F238E27FC236}">
                <a16:creationId xmlns:a16="http://schemas.microsoft.com/office/drawing/2014/main" id="{570AC989-AD2A-0B60-3580-5B2568754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6436" y="2870522"/>
            <a:ext cx="2109614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1591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 14 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DICIEMBRE</a:t>
            </a:r>
          </a:p>
          <a:p>
            <a:pPr algn="ctr" eaLnBrk="1" hangingPunct="1">
              <a:spcBef>
                <a:spcPct val="0"/>
              </a:spcBef>
              <a:buNone/>
            </a:pPr>
            <a:endParaRPr lang="es-ES_tradnl" altLang="es-ES" sz="2000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DE ÚBEDA 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AL CIELO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dirty="0">
              <a:solidFill>
                <a:srgbClr val="632523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“El rostro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recliné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sobre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el Amado”</a:t>
            </a:r>
          </a:p>
        </p:txBody>
      </p:sp>
      <p:pic>
        <p:nvPicPr>
          <p:cNvPr id="3" name="Imagen 1" descr="sjcccc.jpg">
            <a:extLst>
              <a:ext uri="{FF2B5EF4-FFF2-40B4-BE49-F238E27FC236}">
                <a16:creationId xmlns:a16="http://schemas.microsoft.com/office/drawing/2014/main" id="{A6F2DA70-378D-244C-779F-109818257F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62"/>
          <a:stretch/>
        </p:blipFill>
        <p:spPr bwMode="auto">
          <a:xfrm flipH="1">
            <a:off x="6840707" y="192089"/>
            <a:ext cx="2109614" cy="2678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8598383"/>
      </p:ext>
    </p:extLst>
  </p:cSld>
  <p:clrMapOvr>
    <a:masterClrMapping/>
  </p:clrMapOvr>
  <p:transition spd="slow" advClick="0"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554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Line 15">
            <a:extLst>
              <a:ext uri="{FF2B5EF4-FFF2-40B4-BE49-F238E27FC236}">
                <a16:creationId xmlns:a16="http://schemas.microsoft.com/office/drawing/2014/main" id="{38F3FECA-E199-6F77-3D4B-E9E44A03C65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43012" name="CuadroTexto 2">
            <a:extLst>
              <a:ext uri="{FF2B5EF4-FFF2-40B4-BE49-F238E27FC236}">
                <a16:creationId xmlns:a16="http://schemas.microsoft.com/office/drawing/2014/main" id="{D27339C9-3FB3-8D97-0B23-2AAFCB402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3" y="14922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sp>
        <p:nvSpPr>
          <p:cNvPr id="58373" name="Rectángulo 3">
            <a:extLst>
              <a:ext uri="{FF2B5EF4-FFF2-40B4-BE49-F238E27FC236}">
                <a16:creationId xmlns:a16="http://schemas.microsoft.com/office/drawing/2014/main" id="{A8820BA2-ACE8-6D04-490E-5EDE54B24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49225"/>
            <a:ext cx="42148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6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6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_tradnl" altLang="es-ES" sz="1600" dirty="0">
              <a:latin typeface="Comic Sans MS" panose="030F0902030302020204" pitchFamily="66" charset="0"/>
            </a:endParaRPr>
          </a:p>
        </p:txBody>
      </p:sp>
      <p:pic>
        <p:nvPicPr>
          <p:cNvPr id="2" name="Imagen 1" descr="81651__antelope-canyon_p.jpg">
            <a:extLst>
              <a:ext uri="{FF2B5EF4-FFF2-40B4-BE49-F238E27FC236}">
                <a16:creationId xmlns:a16="http://schemas.microsoft.com/office/drawing/2014/main" id="{2D43384C-6B32-EBC3-654F-E760D5444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63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4" descr="Bujez 2.psd">
            <a:extLst>
              <a:ext uri="{FF2B5EF4-FFF2-40B4-BE49-F238E27FC236}">
                <a16:creationId xmlns:a16="http://schemas.microsoft.com/office/drawing/2014/main" id="{03A5FD1E-EFDA-6C55-BFD8-A6F6F92F1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997" y="2467375"/>
            <a:ext cx="1370234" cy="2575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6F5E8D3-18C4-8730-8DC5-830E758C99A7}"/>
              </a:ext>
            </a:extLst>
          </p:cNvPr>
          <p:cNvSpPr txBox="1"/>
          <p:nvPr/>
        </p:nvSpPr>
        <p:spPr>
          <a:xfrm>
            <a:off x="532435" y="1794076"/>
            <a:ext cx="268531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s-ES" altLang="es-ES" sz="2400" b="1" dirty="0">
                <a:solidFill>
                  <a:srgbClr val="FFFF00"/>
                </a:solidFill>
                <a:latin typeface="Apple Chancery" panose="03020702040506060504" pitchFamily="66" charset="-79"/>
              </a:rPr>
              <a:t>“Yo no supe </a:t>
            </a:r>
          </a:p>
          <a:p>
            <a:pPr eaLnBrk="1" hangingPunct="1"/>
            <a:r>
              <a:rPr lang="es-ES" altLang="es-ES" sz="2400" b="1" dirty="0">
                <a:solidFill>
                  <a:srgbClr val="FFFF00"/>
                </a:solidFill>
                <a:latin typeface="Apple Chancery" panose="03020702040506060504" pitchFamily="66" charset="-79"/>
              </a:rPr>
              <a:t>dónde entraba,</a:t>
            </a:r>
          </a:p>
          <a:p>
            <a:pPr eaLnBrk="1" hangingPunct="1"/>
            <a:r>
              <a:rPr lang="es-ES_tradnl" altLang="es-ES" sz="2400" dirty="0">
                <a:solidFill>
                  <a:srgbClr val="FFFF00"/>
                </a:solidFill>
                <a:latin typeface="Apple Chancery" panose="03020702040506060504" pitchFamily="66" charset="-79"/>
              </a:rPr>
              <a:t>pero</a:t>
            </a:r>
            <a:r>
              <a:rPr lang="es-ES" altLang="es-ES" sz="2400" b="1" dirty="0">
                <a:solidFill>
                  <a:srgbClr val="FFFF00"/>
                </a:solidFill>
                <a:latin typeface="Apple Chancery" panose="03020702040506060504" pitchFamily="66" charset="-79"/>
              </a:rPr>
              <a:t> cuando </a:t>
            </a:r>
          </a:p>
          <a:p>
            <a:pPr eaLnBrk="1" hangingPunct="1"/>
            <a:r>
              <a:rPr lang="es-ES" altLang="es-ES" sz="2400" b="1" dirty="0">
                <a:solidFill>
                  <a:srgbClr val="FFFF00"/>
                </a:solidFill>
                <a:latin typeface="Apple Chancery" panose="03020702040506060504" pitchFamily="66" charset="-79"/>
              </a:rPr>
              <a:t>allí me vi,</a:t>
            </a:r>
            <a:endParaRPr lang="es-ES_tradnl" altLang="es-ES" sz="2400" dirty="0">
              <a:solidFill>
                <a:srgbClr val="FFFF00"/>
              </a:solidFill>
              <a:latin typeface="Apple Chancery" panose="03020702040506060504" pitchFamily="66" charset="-79"/>
            </a:endParaRPr>
          </a:p>
          <a:p>
            <a:pPr eaLnBrk="1" hangingPunct="1"/>
            <a:r>
              <a:rPr lang="es-ES" altLang="es-ES" sz="2400" b="1" dirty="0">
                <a:solidFill>
                  <a:srgbClr val="FFFF00"/>
                </a:solidFill>
                <a:latin typeface="Apple Chancery" panose="03020702040506060504" pitchFamily="66" charset="-79"/>
              </a:rPr>
              <a:t>sin saber </a:t>
            </a:r>
          </a:p>
          <a:p>
            <a:pPr eaLnBrk="1" hangingPunct="1"/>
            <a:r>
              <a:rPr lang="es-ES" altLang="es-ES" sz="2400" b="1" dirty="0">
                <a:solidFill>
                  <a:srgbClr val="FFFF00"/>
                </a:solidFill>
                <a:latin typeface="Apple Chancery" panose="03020702040506060504" pitchFamily="66" charset="-79"/>
              </a:rPr>
              <a:t>dónde me estaba,</a:t>
            </a:r>
            <a:endParaRPr lang="es-ES_tradnl" altLang="es-ES" sz="2400" dirty="0">
              <a:solidFill>
                <a:srgbClr val="FFFF00"/>
              </a:solidFill>
              <a:latin typeface="Apple Chancery" panose="03020702040506060504" pitchFamily="66" charset="-79"/>
            </a:endParaRPr>
          </a:p>
          <a:p>
            <a:pPr eaLnBrk="1" hangingPunct="1"/>
            <a:r>
              <a:rPr lang="es-ES" altLang="es-ES" sz="2400" b="1" dirty="0">
                <a:solidFill>
                  <a:srgbClr val="FFFF00"/>
                </a:solidFill>
                <a:latin typeface="Apple Chancery" panose="03020702040506060504" pitchFamily="66" charset="-79"/>
              </a:rPr>
              <a:t>grandes cosas entendí”</a:t>
            </a:r>
            <a:endParaRPr lang="es-ES_tradnl" altLang="es-ES" sz="2400" dirty="0">
              <a:solidFill>
                <a:srgbClr val="FFFF00"/>
              </a:solidFill>
              <a:latin typeface="Apple Chancery" panose="03020702040506060504" pitchFamily="66" charset="-79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D1308E9-3084-2709-61BF-DD6E882AA1E8}"/>
              </a:ext>
            </a:extLst>
          </p:cNvPr>
          <p:cNvSpPr txBox="1"/>
          <p:nvPr/>
        </p:nvSpPr>
        <p:spPr>
          <a:xfrm>
            <a:off x="5335928" y="5278056"/>
            <a:ext cx="37270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hangingPunct="1"/>
            <a:r>
              <a:rPr lang="es-ES" altLang="es-ES" sz="1800" dirty="0" err="1">
                <a:solidFill>
                  <a:srgbClr val="FFFF00"/>
                </a:solidFill>
              </a:rPr>
              <a:t>Guión</a:t>
            </a:r>
            <a:r>
              <a:rPr lang="es-ES" altLang="es-ES" sz="1800" dirty="0">
                <a:solidFill>
                  <a:srgbClr val="FFFF00"/>
                </a:solidFill>
              </a:rPr>
              <a:t> extraído del libro: </a:t>
            </a:r>
          </a:p>
          <a:p>
            <a:pPr algn="r" eaLnBrk="1" hangingPunct="1"/>
            <a:r>
              <a:rPr lang="es-ES" altLang="es-ES" sz="1800" dirty="0">
                <a:solidFill>
                  <a:srgbClr val="FFFF00"/>
                </a:solidFill>
              </a:rPr>
              <a:t>San Juan de la Cruz: </a:t>
            </a:r>
          </a:p>
          <a:p>
            <a:pPr algn="r" eaLnBrk="1" hangingPunct="1"/>
            <a:r>
              <a:rPr lang="es-ES" altLang="es-ES" sz="1800" dirty="0">
                <a:solidFill>
                  <a:srgbClr val="FFFF00"/>
                </a:solidFill>
              </a:rPr>
              <a:t> León Cristiani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FC69E34-0671-ECDC-7888-ED59C74F5487}"/>
              </a:ext>
            </a:extLst>
          </p:cNvPr>
          <p:cNvSpPr txBox="1"/>
          <p:nvPr/>
        </p:nvSpPr>
        <p:spPr>
          <a:xfrm>
            <a:off x="233306" y="5741043"/>
            <a:ext cx="3066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 err="1">
                <a:solidFill>
                  <a:srgbClr val="FFFF00"/>
                </a:solidFill>
              </a:rPr>
              <a:t>ubedaiglesiadigital.es</a:t>
            </a:r>
            <a:endParaRPr lang="es-ES" dirty="0">
              <a:solidFill>
                <a:srgbClr val="FFFF0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D0BCA1D-E746-5DBC-7305-3C2305F3D7A0}"/>
              </a:ext>
            </a:extLst>
          </p:cNvPr>
          <p:cNvSpPr txBox="1"/>
          <p:nvPr/>
        </p:nvSpPr>
        <p:spPr>
          <a:xfrm>
            <a:off x="7326775" y="6201386"/>
            <a:ext cx="675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solidFill>
                  <a:schemeClr val="bg1"/>
                </a:solidFill>
              </a:rPr>
              <a:t>efm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522A6BD-014C-6B1C-2E51-9E6CE2ED3D37}"/>
              </a:ext>
            </a:extLst>
          </p:cNvPr>
          <p:cNvSpPr txBox="1"/>
          <p:nvPr/>
        </p:nvSpPr>
        <p:spPr>
          <a:xfrm>
            <a:off x="7836083" y="856527"/>
            <a:ext cx="1003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>
                <a:solidFill>
                  <a:schemeClr val="bg1"/>
                </a:solidFill>
              </a:rPr>
              <a:t>fin</a:t>
            </a:r>
          </a:p>
        </p:txBody>
      </p:sp>
    </p:spTree>
    <p:extLst>
      <p:ext uri="{BB962C8B-B14F-4D97-AF65-F5344CB8AC3E}">
        <p14:creationId xmlns:p14="http://schemas.microsoft.com/office/powerpoint/2010/main" val="2603749528"/>
      </p:ext>
    </p:extLst>
  </p:cSld>
  <p:clrMapOvr>
    <a:masterClrMapping/>
  </p:clrMapOvr>
  <p:transition spd="slow" advClick="0"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Line 15">
            <a:extLst>
              <a:ext uri="{FF2B5EF4-FFF2-40B4-BE49-F238E27FC236}">
                <a16:creationId xmlns:a16="http://schemas.microsoft.com/office/drawing/2014/main" id="{09D1F8DD-7B61-FF7B-0FC0-8FAFCEDDA2D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8438" name="Rectángulo 1">
            <a:extLst>
              <a:ext uri="{FF2B5EF4-FFF2-40B4-BE49-F238E27FC236}">
                <a16:creationId xmlns:a16="http://schemas.microsoft.com/office/drawing/2014/main" id="{10C76A1E-8C6E-38EB-11CF-57AE672CB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36525"/>
            <a:ext cx="6037263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2400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Jugando con otros niños en el patio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del hospital, Juan es empujado,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viniendo a caer a un pozo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que no tenía brocal.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Todos creen que el niño perecerá ahogado, pero el se salva, atribuyendo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su salvación a la ayuda de la Virgen.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ahí su gran devoción a María.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2400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Todos están gratamente sorprendidos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por su piedad y por su esmero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 cuidar a los enfermos,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algunos de ellos contagiosos.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2400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	Aprende a compaginar trabajo, estudio  </a:t>
            </a:r>
            <a:r>
              <a:rPr lang="tr-TR" altLang="es-ES" sz="2400" dirty="0">
                <a:latin typeface="Comic Sans MS" panose="030F0902030302020204" pitchFamily="66" charset="0"/>
              </a:rPr>
              <a:t>y</a:t>
            </a:r>
            <a:r>
              <a:rPr lang="es-ES_tradnl" altLang="es-ES" sz="2400" dirty="0">
                <a:latin typeface="Comic Sans MS" panose="030F0902030302020204" pitchFamily="66" charset="0"/>
              </a:rPr>
              <a:t> piedad.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5C3E58D-110D-0C04-8850-C700EB5C7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9144" y="3572675"/>
            <a:ext cx="2209799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Comic Sans MS" panose="030F0902030302020204" pitchFamily="66" charset="0"/>
              </a:rPr>
              <a:t>1552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Comic Sans MS" panose="030F0902030302020204" pitchFamily="66" charset="0"/>
              </a:rPr>
              <a:t>Primera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Comic Sans MS" panose="030F0902030302020204" pitchFamily="66" charset="0"/>
              </a:rPr>
              <a:t>prueba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LA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CAIDA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EN EL POZO</a:t>
            </a:r>
            <a:endParaRPr lang="es-ES" altLang="es-ES" sz="2400" dirty="0">
              <a:solidFill>
                <a:srgbClr val="C000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EE8132B-B51E-597F-6FE7-644424E7C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9144" y="650010"/>
            <a:ext cx="2209800" cy="2287154"/>
          </a:xfrm>
          <a:prstGeom prst="rect">
            <a:avLst/>
          </a:prstGeom>
        </p:spPr>
      </p:pic>
    </p:spTree>
  </p:cSld>
  <p:clrMapOvr>
    <a:masterClrMapping/>
  </p:clrMapOvr>
  <p:transition spd="slow" advClick="0"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Line 15">
            <a:extLst>
              <a:ext uri="{FF2B5EF4-FFF2-40B4-BE49-F238E27FC236}">
                <a16:creationId xmlns:a16="http://schemas.microsoft.com/office/drawing/2014/main" id="{93317400-0368-9E62-D7AB-E24104F2EE79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9459" name="Rectángulo 1">
            <a:extLst>
              <a:ext uri="{FF2B5EF4-FFF2-40B4-BE49-F238E27FC236}">
                <a16:creationId xmlns:a16="http://schemas.microsoft.com/office/drawing/2014/main" id="{32D0DDAF-0180-8DDE-8203-56964CCA66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22250"/>
            <a:ext cx="6148388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Con 17 años, entra a formar parte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del colegio de los Jesuitas,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(aunque como alumno externo).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Allí va poner la base de su formación humanística. Los alumnos no sólo traducían a los autores clásicos,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sino que también se ejercitaban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componiendo versos.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Esto va a ser decisivo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para su futuro como poeta.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 cierta ocasión un novicio alababa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la facilidad que le había dado Dios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para componer poesía..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El santo le respondió..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” </a:t>
            </a:r>
            <a:r>
              <a:rPr lang="es-ES_tradnl" altLang="es-ES" sz="2400" i="1" dirty="0">
                <a:solidFill>
                  <a:srgbClr val="C00000"/>
                </a:solidFill>
                <a:latin typeface="Comic Sans MS" panose="030F0902030302020204" pitchFamily="66" charset="0"/>
              </a:rPr>
              <a:t>descuídese hermano, que unas veces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i="1" dirty="0">
                <a:solidFill>
                  <a:srgbClr val="C00000"/>
                </a:solidFill>
                <a:latin typeface="Comic Sans MS" panose="030F0902030302020204" pitchFamily="66" charset="0"/>
              </a:rPr>
              <a:t>me las inspira Dios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i="1" dirty="0">
                <a:solidFill>
                  <a:srgbClr val="C00000"/>
                </a:solidFill>
                <a:latin typeface="Comic Sans MS" panose="030F0902030302020204" pitchFamily="66" charset="0"/>
              </a:rPr>
              <a:t>y otras me las tengo que trabajar yo</a:t>
            </a:r>
            <a:r>
              <a:rPr lang="es-ES_tradnl" altLang="es-ES" sz="2400" i="1" dirty="0">
                <a:latin typeface="Comic Sans MS" panose="030F0902030302020204" pitchFamily="66" charset="0"/>
              </a:rPr>
              <a:t>”.</a:t>
            </a:r>
            <a:endParaRPr lang="es-ES_tradnl" altLang="es-ES" sz="2400" dirty="0">
              <a:latin typeface="Comic Sans MS" panose="030F0902030302020204" pitchFamily="66" charset="0"/>
            </a:endParaRPr>
          </a:p>
        </p:txBody>
      </p:sp>
      <p:sp>
        <p:nvSpPr>
          <p:cNvPr id="19461" name="CuadroTexto 2">
            <a:extLst>
              <a:ext uri="{FF2B5EF4-FFF2-40B4-BE49-F238E27FC236}">
                <a16:creationId xmlns:a16="http://schemas.microsoft.com/office/drawing/2014/main" id="{9C098A39-FA01-3D67-0F64-26C05FD08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2239" y="3889095"/>
            <a:ext cx="2347912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1559-1563</a:t>
            </a: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s-ES_tradnl" altLang="es-ES" sz="2000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CON LOS JESUITAS:</a:t>
            </a:r>
            <a:endParaRPr lang="es-ES" altLang="es-ES" sz="2000" dirty="0">
              <a:solidFill>
                <a:srgbClr val="C0504D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dirty="0">
              <a:solidFill>
                <a:srgbClr val="C00000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El valor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del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esfuerzo</a:t>
            </a:r>
          </a:p>
        </p:txBody>
      </p:sp>
      <p:pic>
        <p:nvPicPr>
          <p:cNvPr id="2" name="Imagen 2" descr="jesuitas med.jpg">
            <a:extLst>
              <a:ext uri="{FF2B5EF4-FFF2-40B4-BE49-F238E27FC236}">
                <a16:creationId xmlns:a16="http://schemas.microsoft.com/office/drawing/2014/main" id="{068C6BD1-C87E-6898-E534-77AAD6C1E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7" t="13390" r="4761" b="12108"/>
          <a:stretch>
            <a:fillRect/>
          </a:stretch>
        </p:blipFill>
        <p:spPr bwMode="auto">
          <a:xfrm>
            <a:off x="6472238" y="222250"/>
            <a:ext cx="2420937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  <p:bldP spid="194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Line 15">
            <a:extLst>
              <a:ext uri="{FF2B5EF4-FFF2-40B4-BE49-F238E27FC236}">
                <a16:creationId xmlns:a16="http://schemas.microsoft.com/office/drawing/2014/main" id="{45569D39-9FA4-D974-2C87-E8C3A0F5DC5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544513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484" name="Rectángulo 1">
            <a:extLst>
              <a:ext uri="{FF2B5EF4-FFF2-40B4-BE49-F238E27FC236}">
                <a16:creationId xmlns:a16="http://schemas.microsoft.com/office/drawing/2014/main" id="{0B667EF2-65AD-0927-82F6-4B88AC216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38113"/>
            <a:ext cx="6264275" cy="686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_tradnl" altLang="es-ES" sz="1600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Aunque las estrecheces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habían limitado la vida de su familia,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no por ello su vida espiritual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carecería de calidad.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Muy al contrario,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las propias necesidades,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los acercaron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más a Dios y a los pobres.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Su madre y su hermano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fueron un ejemplo para Juan: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recogían a los enfermos y niños abandonados, los llevaban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al hospital y los asistían.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 Así aprendió Juan el valor de la pobreza:</a:t>
            </a:r>
            <a:endParaRPr lang="es-ES_tradnl" altLang="es-ES" sz="2400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i="1" dirty="0">
                <a:solidFill>
                  <a:srgbClr val="C0504D"/>
                </a:solidFill>
                <a:latin typeface="Comic Sans MS" panose="030F0902030302020204" pitchFamily="66" charset="0"/>
              </a:rPr>
              <a:t> </a:t>
            </a:r>
            <a:r>
              <a:rPr lang="es-ES_tradnl" altLang="es-ES" sz="2400" i="1" dirty="0">
                <a:solidFill>
                  <a:srgbClr val="C00000"/>
                </a:solidFill>
                <a:latin typeface="Comic Sans MS" panose="030F0902030302020204" pitchFamily="66" charset="0"/>
              </a:rPr>
              <a:t>«Dios lo hizo bien;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i="1" dirty="0">
                <a:solidFill>
                  <a:srgbClr val="C00000"/>
                </a:solidFill>
                <a:latin typeface="Comic Sans MS" panose="030F0902030302020204" pitchFamily="66" charset="0"/>
              </a:rPr>
              <a:t>pues, en fin, es </a:t>
            </a:r>
            <a:r>
              <a:rPr lang="es-ES_tradnl" altLang="es-ES" sz="2400" b="1" i="1" dirty="0">
                <a:solidFill>
                  <a:srgbClr val="C00000"/>
                </a:solidFill>
                <a:latin typeface="Comic Sans MS" panose="030F0902030302020204" pitchFamily="66" charset="0"/>
              </a:rPr>
              <a:t>lima</a:t>
            </a:r>
            <a:r>
              <a:rPr lang="es-ES_tradnl" altLang="es-ES" sz="2400" i="1" dirty="0">
                <a:solidFill>
                  <a:srgbClr val="C00000"/>
                </a:solidFill>
                <a:latin typeface="Comic Sans MS" panose="030F0902030302020204" pitchFamily="66" charset="0"/>
              </a:rPr>
              <a:t> el desamparo,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i="1" dirty="0">
                <a:solidFill>
                  <a:srgbClr val="C00000"/>
                </a:solidFill>
                <a:latin typeface="Comic Sans MS" panose="030F0902030302020204" pitchFamily="66" charset="0"/>
              </a:rPr>
              <a:t>y para gran luz, padecer tinieblas» </a:t>
            </a:r>
          </a:p>
        </p:txBody>
      </p:sp>
      <p:sp>
        <p:nvSpPr>
          <p:cNvPr id="20485" name="CuadroTexto 1">
            <a:extLst>
              <a:ext uri="{FF2B5EF4-FFF2-40B4-BE49-F238E27FC236}">
                <a16:creationId xmlns:a16="http://schemas.microsoft.com/office/drawing/2014/main" id="{CCA83550-6C6E-6273-0A3D-97D0400B1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4132263"/>
            <a:ext cx="2468563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latin typeface="Comic Sans MS" panose="030F0902030302020204" pitchFamily="66" charset="0"/>
              </a:rPr>
              <a:t>LA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latin typeface="Comic Sans MS" panose="030F0902030302020204" pitchFamily="66" charset="0"/>
              </a:rPr>
              <a:t>MEJOR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latin typeface="Comic Sans MS" panose="030F0902030302020204" pitchFamily="66" charset="0"/>
              </a:rPr>
              <a:t>ESCUELA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solidFill>
                  <a:srgbClr val="C0504D"/>
                </a:solidFill>
                <a:latin typeface="Comic Sans MS" panose="030F0902030302020204" pitchFamily="66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_tradnl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EL EJEMPLO </a:t>
            </a: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_tradnl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DE SU </a:t>
            </a: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_tradnl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FAMILIA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97EB17A-5A01-8C4A-CD88-7C091471F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8418" y="311727"/>
            <a:ext cx="2421732" cy="3345873"/>
          </a:xfrm>
          <a:prstGeom prst="rect">
            <a:avLst/>
          </a:prstGeom>
        </p:spPr>
      </p:pic>
    </p:spTree>
  </p:cSld>
  <p:clrMapOvr>
    <a:masterClrMapping/>
  </p:clrMapOvr>
  <p:transition spd="slow" advClick="0"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2048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Line 15">
            <a:extLst>
              <a:ext uri="{FF2B5EF4-FFF2-40B4-BE49-F238E27FC236}">
                <a16:creationId xmlns:a16="http://schemas.microsoft.com/office/drawing/2014/main" id="{ADDB7F4B-434D-E5E9-5D43-770FD0AEEBDD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1507" name="Rectángulo 1">
            <a:extLst>
              <a:ext uri="{FF2B5EF4-FFF2-40B4-BE49-F238E27FC236}">
                <a16:creationId xmlns:a16="http://schemas.microsoft.com/office/drawing/2014/main" id="{F74CEB43-AEF9-D5B6-41FB-AF8B0F3E4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8738"/>
            <a:ext cx="6045200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Juan de Yepes tiene 21 años.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Nos encontramos ante un joven,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corta estatura, tez trigueña,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frente amplia y como iluminada.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Ha llegado la hora de elegir.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Su inclinación está clara: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Dedicarse a Dios.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¿Jesuita?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¿Capellán del Hospital?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Su deseo lo lleva a elegir una congregación vinculada a la Virgen.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Un buen día,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sin decir nada a nadie,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 pide el hábito del Carmen.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Es aceptado, y puede vestir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la túnica marrón, y la capa blanca: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El nombre escogido es</a:t>
            </a:r>
            <a:r>
              <a:rPr lang="es-ES_tradnl" altLang="es-ES" sz="2400" dirty="0">
                <a:latin typeface="Comic Sans MS" panose="030F0902030302020204" pitchFamily="66" charset="0"/>
              </a:rPr>
              <a:t>: </a:t>
            </a:r>
          </a:p>
        </p:txBody>
      </p:sp>
      <p:sp>
        <p:nvSpPr>
          <p:cNvPr id="21509" name="CuadroTexto 1">
            <a:extLst>
              <a:ext uri="{FF2B5EF4-FFF2-40B4-BE49-F238E27FC236}">
                <a16:creationId xmlns:a16="http://schemas.microsoft.com/office/drawing/2014/main" id="{22A059E3-EFA4-C1BB-0F74-F6E416182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9615" y="4156075"/>
            <a:ext cx="2285960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1563</a:t>
            </a: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CARMELITA</a:t>
            </a:r>
            <a:endParaRPr lang="es-ES" altLang="es-ES" sz="2000" dirty="0">
              <a:solidFill>
                <a:srgbClr val="C0504D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dirty="0">
              <a:solidFill>
                <a:srgbClr val="C0504D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 dirty="0">
                <a:solidFill>
                  <a:srgbClr val="C00000"/>
                </a:solidFill>
                <a:latin typeface="Comic Sans MS" panose="030F0902030302020204" pitchFamily="66" charset="0"/>
              </a:rPr>
              <a:t>Fray Juan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 dirty="0">
                <a:solidFill>
                  <a:srgbClr val="C00000"/>
                </a:solidFill>
                <a:latin typeface="Comic Sans MS" panose="030F0902030302020204" pitchFamily="66" charset="0"/>
              </a:rPr>
              <a:t>de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 dirty="0">
                <a:solidFill>
                  <a:srgbClr val="C00000"/>
                </a:solidFill>
                <a:latin typeface="Comic Sans MS" panose="030F0902030302020204" pitchFamily="66" charset="0"/>
              </a:rPr>
              <a:t>Santo </a:t>
            </a:r>
            <a:r>
              <a:rPr lang="es-ES" altLang="es-ES" sz="2400" b="1" dirty="0" err="1">
                <a:solidFill>
                  <a:srgbClr val="C00000"/>
                </a:solidFill>
                <a:latin typeface="Comic Sans MS" panose="030F0902030302020204" pitchFamily="66" charset="0"/>
              </a:rPr>
              <a:t>Matía</a:t>
            </a:r>
            <a:endParaRPr lang="es-ES" altLang="es-ES" sz="2400" b="1" dirty="0">
              <a:solidFill>
                <a:srgbClr val="C000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2" name="Imagen 1" descr="83922c7bbc17732f72526e16f2f8477b.jpg">
            <a:extLst>
              <a:ext uri="{FF2B5EF4-FFF2-40B4-BE49-F238E27FC236}">
                <a16:creationId xmlns:a16="http://schemas.microsoft.com/office/drawing/2014/main" id="{09D042E9-5D78-F378-5968-89338E3D4D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2" t="6615" r="10893" b="7397"/>
          <a:stretch>
            <a:fillRect/>
          </a:stretch>
        </p:blipFill>
        <p:spPr bwMode="auto">
          <a:xfrm>
            <a:off x="6759615" y="131763"/>
            <a:ext cx="2285960" cy="356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  <p:bldP spid="2150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Line 15">
            <a:extLst>
              <a:ext uri="{FF2B5EF4-FFF2-40B4-BE49-F238E27FC236}">
                <a16:creationId xmlns:a16="http://schemas.microsoft.com/office/drawing/2014/main" id="{9E325943-242C-6E9E-386E-10E9D7F71E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2531" name="Rectángulo 1">
            <a:extLst>
              <a:ext uri="{FF2B5EF4-FFF2-40B4-BE49-F238E27FC236}">
                <a16:creationId xmlns:a16="http://schemas.microsoft.com/office/drawing/2014/main" id="{D6B6E72E-D1EE-5000-3C15-D0A5307C5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0"/>
            <a:ext cx="6319838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2400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El Carmelo tiene su origen en el profeta Elías, en el siglo VI a. Cristo.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	Llegado el cristianismo sus seguidores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se adhieren a él, convirtiéndose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 abanderados de la devoción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 la Virgen, bajo el título del Carmelo.	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	En el S. XVI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se requieren nuevos planteamientos.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Al instalarse en las ciudades,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la vida contemplativa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parecía como ahogada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por la actividad “apostólica”.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	¿Qué era lo más conveniente: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La actividad apostólica o el retiro ?.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	Juan nos va a servir de guía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Comic Sans MS" panose="030F0902030302020204" pitchFamily="66" charset="0"/>
              </a:rPr>
              <a:t>   e</a:t>
            </a:r>
            <a:r>
              <a:rPr lang="es-ES_tradnl" altLang="es-ES" sz="2400" dirty="0">
                <a:latin typeface="Comic Sans MS" panose="030F0902030302020204" pitchFamily="66" charset="0"/>
              </a:rPr>
              <a:t>n estas circunstancias tan difíciles.</a:t>
            </a:r>
          </a:p>
        </p:txBody>
      </p:sp>
      <p:sp>
        <p:nvSpPr>
          <p:cNvPr id="22533" name="CuadroTexto 1">
            <a:extLst>
              <a:ext uri="{FF2B5EF4-FFF2-40B4-BE49-F238E27FC236}">
                <a16:creationId xmlns:a16="http://schemas.microsoft.com/office/drawing/2014/main" id="{29DEDE1B-A1B9-6934-F840-BDE741D72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5763" y="3576577"/>
            <a:ext cx="2320925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SE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NECESITA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UNA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REFORMA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1600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600" dirty="0">
                <a:latin typeface="Comic Sans MS" panose="030F0902030302020204" pitchFamily="66" charset="0"/>
              </a:rPr>
              <a:t>¿UNA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600" dirty="0">
                <a:latin typeface="Comic Sans MS" panose="030F0902030302020204" pitchFamily="66" charset="0"/>
              </a:rPr>
              <a:t>ORDEN CONVULSIONADA?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2000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dirty="0">
              <a:solidFill>
                <a:srgbClr val="C0504D"/>
              </a:solidFill>
              <a:latin typeface="Comic Sans MS" panose="030F0902030302020204" pitchFamily="66" charset="0"/>
            </a:endParaRPr>
          </a:p>
        </p:txBody>
      </p:sp>
      <p:pic>
        <p:nvPicPr>
          <p:cNvPr id="2" name="Imagen 1" descr="virgen del carmelo oracion para peticiones desesperadas 3.jpg">
            <a:extLst>
              <a:ext uri="{FF2B5EF4-FFF2-40B4-BE49-F238E27FC236}">
                <a16:creationId xmlns:a16="http://schemas.microsoft.com/office/drawing/2014/main" id="{41BAFE81-9101-1991-5D1D-F7AAE7BC64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0" t="15758" r="8540" b="5438"/>
          <a:stretch>
            <a:fillRect/>
          </a:stretch>
        </p:blipFill>
        <p:spPr bwMode="auto">
          <a:xfrm>
            <a:off x="6735763" y="185738"/>
            <a:ext cx="2228850" cy="324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/>
      <p:bldP spid="225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Line 15">
            <a:extLst>
              <a:ext uri="{FF2B5EF4-FFF2-40B4-BE49-F238E27FC236}">
                <a16:creationId xmlns:a16="http://schemas.microsoft.com/office/drawing/2014/main" id="{E4C0A108-0DD8-3C2C-0E3E-A981AE36FD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3558" name="Rectángulo 1">
            <a:extLst>
              <a:ext uri="{FF2B5EF4-FFF2-40B4-BE49-F238E27FC236}">
                <a16:creationId xmlns:a16="http://schemas.microsoft.com/office/drawing/2014/main" id="{836D349B-8E63-29E6-81BC-0144E8F6B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0"/>
            <a:ext cx="5927725" cy="661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1600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Dadas sus cualidades, es enviado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 Salamanca. Sus compañeros lo recuerdan como buen amigo, alegre y servicial, pero sobre todo como hombre de oración ante el Santísimo.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Juan tiene sed de Dios, de lo Absoluto.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Vive de Él. Lo necesita.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Por eso se nos mostrará desde el principio como un religioso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“sanamente insatisfecho”.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Obtuvo la autorización para observar,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la “regla más exigente”, no la “mitigada”.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Esto nos muestra, cómo ya siente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 su interior el ardiente deseo,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una entrega total, tan bella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y sabiamente expresado en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LLAMA DE AMOR VIVA</a:t>
            </a:r>
            <a:r>
              <a:rPr lang="es-ES_tradnl" altLang="es-ES" sz="2400" dirty="0">
                <a:latin typeface="Comic Sans MS" panose="030F0902030302020204" pitchFamily="66" charset="0"/>
              </a:rPr>
              <a:t>.</a:t>
            </a:r>
          </a:p>
        </p:txBody>
      </p:sp>
      <p:sp>
        <p:nvSpPr>
          <p:cNvPr id="23557" name="CuadroTexto 1">
            <a:extLst>
              <a:ext uri="{FF2B5EF4-FFF2-40B4-BE49-F238E27FC236}">
                <a16:creationId xmlns:a16="http://schemas.microsoft.com/office/drawing/2014/main" id="{1A3E8EDC-12DD-C443-DC7B-66C0EA9ED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763" y="3878263"/>
            <a:ext cx="2516187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1563-67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SALAMANCA: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NOVICIADO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Y ESTUDIOS. </a:t>
            </a:r>
            <a:endParaRPr lang="es-ES" altLang="es-ES" sz="2000" dirty="0">
              <a:solidFill>
                <a:srgbClr val="C0504D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dirty="0">
              <a:solidFill>
                <a:srgbClr val="C0504D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Estudio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y</a:t>
            </a:r>
            <a:endParaRPr lang="es-ES" altLang="es-ES" sz="2400" dirty="0">
              <a:solidFill>
                <a:srgbClr val="C00000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oración</a:t>
            </a:r>
          </a:p>
        </p:txBody>
      </p:sp>
      <p:pic>
        <p:nvPicPr>
          <p:cNvPr id="2" name="Imagen 2" descr="salamanca_3230171.jpg">
            <a:extLst>
              <a:ext uri="{FF2B5EF4-FFF2-40B4-BE49-F238E27FC236}">
                <a16:creationId xmlns:a16="http://schemas.microsoft.com/office/drawing/2014/main" id="{28BF6381-11A4-4C98-E646-1EBEBA8CC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0"/>
          <a:stretch>
            <a:fillRect/>
          </a:stretch>
        </p:blipFill>
        <p:spPr bwMode="auto">
          <a:xfrm>
            <a:off x="6481763" y="255588"/>
            <a:ext cx="2516187" cy="327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/>
      <p:bldP spid="23557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3441</TotalTime>
  <Words>4094</Words>
  <Application>Microsoft Macintosh PowerPoint</Application>
  <PresentationFormat>Presentación en pantalla (4:3)</PresentationFormat>
  <Paragraphs>772</Paragraphs>
  <Slides>34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9" baseType="lpstr">
      <vt:lpstr>Apple Chancery</vt:lpstr>
      <vt:lpstr>Arial</vt:lpstr>
      <vt:lpstr>Calibri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eusebiofigue@gmail.com</cp:lastModifiedBy>
  <cp:revision>371</cp:revision>
  <dcterms:created xsi:type="dcterms:W3CDTF">2018-07-07T09:56:34Z</dcterms:created>
  <dcterms:modified xsi:type="dcterms:W3CDTF">2022-11-09T10:44:42Z</dcterms:modified>
</cp:coreProperties>
</file>