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3"/>
  </p:notesMasterIdLst>
  <p:sldIdLst>
    <p:sldId id="366" r:id="rId2"/>
    <p:sldId id="409" r:id="rId3"/>
    <p:sldId id="408" r:id="rId4"/>
    <p:sldId id="448" r:id="rId5"/>
    <p:sldId id="451" r:id="rId6"/>
    <p:sldId id="413" r:id="rId7"/>
    <p:sldId id="441" r:id="rId8"/>
    <p:sldId id="445" r:id="rId9"/>
    <p:sldId id="438" r:id="rId10"/>
    <p:sldId id="426" r:id="rId11"/>
    <p:sldId id="424" r:id="rId12"/>
    <p:sldId id="423" r:id="rId13"/>
    <p:sldId id="434" r:id="rId14"/>
    <p:sldId id="421" r:id="rId15"/>
    <p:sldId id="457" r:id="rId16"/>
    <p:sldId id="439" r:id="rId17"/>
    <p:sldId id="410" r:id="rId18"/>
    <p:sldId id="433" r:id="rId19"/>
    <p:sldId id="419" r:id="rId20"/>
    <p:sldId id="440" r:id="rId21"/>
    <p:sldId id="437" r:id="rId22"/>
    <p:sldId id="436" r:id="rId23"/>
    <p:sldId id="446" r:id="rId24"/>
    <p:sldId id="447" r:id="rId25"/>
    <p:sldId id="444" r:id="rId26"/>
    <p:sldId id="422" r:id="rId27"/>
    <p:sldId id="461" r:id="rId28"/>
    <p:sldId id="418" r:id="rId29"/>
    <p:sldId id="417" r:id="rId30"/>
    <p:sldId id="462" r:id="rId31"/>
    <p:sldId id="415" r:id="rId32"/>
    <p:sldId id="414" r:id="rId33"/>
    <p:sldId id="455" r:id="rId34"/>
    <p:sldId id="412" r:id="rId35"/>
    <p:sldId id="431" r:id="rId36"/>
    <p:sldId id="432" r:id="rId37"/>
    <p:sldId id="464" r:id="rId38"/>
    <p:sldId id="453" r:id="rId39"/>
    <p:sldId id="452" r:id="rId40"/>
    <p:sldId id="456" r:id="rId41"/>
    <p:sldId id="460" r:id="rId42"/>
  </p:sldIdLst>
  <p:sldSz cx="9144000" cy="6858000" type="screen4x3"/>
  <p:notesSz cx="6858000" cy="9144000"/>
  <p:defaultTextStyle>
    <a:defPPr>
      <a:defRPr lang="es-ES"/>
    </a:defPPr>
    <a:lvl1pPr algn="l" defTabSz="457200"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1pPr>
    <a:lvl2pPr marL="457200" algn="l" defTabSz="457200"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2pPr>
    <a:lvl3pPr marL="914400" algn="l" defTabSz="457200"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3pPr>
    <a:lvl4pPr marL="1371600" algn="l" defTabSz="457200"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4pPr>
    <a:lvl5pPr marL="1828800" algn="l" defTabSz="457200" rtl="0" eaLnBrk="0" fontAlgn="base" hangingPunct="0">
      <a:spcBef>
        <a:spcPct val="0"/>
      </a:spcBef>
      <a:spcAft>
        <a:spcPct val="0"/>
      </a:spcAft>
      <a:defRPr sz="2400" kern="1200">
        <a:solidFill>
          <a:schemeClr val="tx1"/>
        </a:solidFill>
        <a:latin typeface="Calibri" panose="020F0502020204030204" pitchFamily="34"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Calibri" panose="020F050202020403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71"/>
    <p:restoredTop sz="86222"/>
  </p:normalViewPr>
  <p:slideViewPr>
    <p:cSldViewPr snapToGrid="0" snapToObjects="1">
      <p:cViewPr varScale="1">
        <p:scale>
          <a:sx n="100" d="100"/>
          <a:sy n="100" d="100"/>
        </p:scale>
        <p:origin x="2056" y="168"/>
      </p:cViewPr>
      <p:guideLst>
        <p:guide orient="horz" pos="2160"/>
        <p:guide pos="2880"/>
      </p:guideLst>
    </p:cSldViewPr>
  </p:slideViewPr>
  <p:outlineViewPr>
    <p:cViewPr>
      <p:scale>
        <a:sx n="33" d="100"/>
        <a:sy n="33" d="100"/>
      </p:scale>
      <p:origin x="0" y="0"/>
    </p:cViewPr>
    <p:sldLst>
      <p:sld r:id="rId1" collapse="1"/>
    </p:sldLst>
  </p:outlineViewPr>
  <p:notesTextViewPr>
    <p:cViewPr>
      <p:scale>
        <a:sx n="100" d="100"/>
        <a:sy n="100" d="100"/>
      </p:scale>
      <p:origin x="0" y="0"/>
    </p:cViewPr>
  </p:notesTextViewPr>
  <p:sorterViewPr>
    <p:cViewPr>
      <p:scale>
        <a:sx n="1" d="1"/>
        <a:sy n="1" d="1"/>
      </p:scale>
      <p:origin x="0" y="26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_rels/viewProps.xml.rels><?xml version="1.0" encoding="UTF-8" standalone="yes"?>
<Relationships xmlns="http://schemas.openxmlformats.org/package/2006/relationships"><Relationship Id="rId1" Type="http://schemas.openxmlformats.org/officeDocument/2006/relationships/slide" Target="slides/slide2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5654862B-C49B-7D18-66F9-6BD20E068AD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s-ES"/>
          </a:p>
        </p:txBody>
      </p:sp>
      <p:sp>
        <p:nvSpPr>
          <p:cNvPr id="3" name="Marcador de fecha 2">
            <a:extLst>
              <a:ext uri="{FF2B5EF4-FFF2-40B4-BE49-F238E27FC236}">
                <a16:creationId xmlns:a16="http://schemas.microsoft.com/office/drawing/2014/main" id="{A478E475-B691-2527-E0F2-B053EF8C27C8}"/>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11FDCB56-ED74-4F4E-A3C4-59AC52DBBEB3}" type="datetimeFigureOut">
              <a:rPr lang="es-ES"/>
              <a:pPr>
                <a:defRPr/>
              </a:pPr>
              <a:t>1/12/22</a:t>
            </a:fld>
            <a:endParaRPr lang="es-ES"/>
          </a:p>
        </p:txBody>
      </p:sp>
      <p:sp>
        <p:nvSpPr>
          <p:cNvPr id="4" name="Marcador de imagen de diapositiva 3">
            <a:extLst>
              <a:ext uri="{FF2B5EF4-FFF2-40B4-BE49-F238E27FC236}">
                <a16:creationId xmlns:a16="http://schemas.microsoft.com/office/drawing/2014/main" id="{E101130B-7CB3-9C03-6F26-F0626FB84181}"/>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s-ES" noProof="0"/>
          </a:p>
        </p:txBody>
      </p:sp>
      <p:sp>
        <p:nvSpPr>
          <p:cNvPr id="5" name="Marcador de notas 4">
            <a:extLst>
              <a:ext uri="{FF2B5EF4-FFF2-40B4-BE49-F238E27FC236}">
                <a16:creationId xmlns:a16="http://schemas.microsoft.com/office/drawing/2014/main" id="{D0F2AD45-1D4D-15B0-B9C9-44384394AE5B}"/>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noProof="0"/>
              <a:t>Haga clic para modificar los estilos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6" name="Marcador de pie de página 5">
            <a:extLst>
              <a:ext uri="{FF2B5EF4-FFF2-40B4-BE49-F238E27FC236}">
                <a16:creationId xmlns:a16="http://schemas.microsoft.com/office/drawing/2014/main" id="{79876578-449F-5031-248D-09EFF2A2BD14}"/>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s-ES"/>
          </a:p>
        </p:txBody>
      </p:sp>
      <p:sp>
        <p:nvSpPr>
          <p:cNvPr id="7" name="Marcador de número de diapositiva 6">
            <a:extLst>
              <a:ext uri="{FF2B5EF4-FFF2-40B4-BE49-F238E27FC236}">
                <a16:creationId xmlns:a16="http://schemas.microsoft.com/office/drawing/2014/main" id="{A0D9D893-1297-86F3-DD67-C5AD4D65021B}"/>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C1F09C4B-1899-E440-9193-2B6E8E7DC284}" type="slidenum">
              <a:rPr lang="es-ES"/>
              <a:pPr>
                <a:defRPr/>
              </a:pPr>
              <a:t>‹Nº›</a:t>
            </a:fld>
            <a:endParaRPr lang="es-E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a:t>
            </a:fld>
            <a:endParaRPr lang="es-ES"/>
          </a:p>
        </p:txBody>
      </p:sp>
    </p:spTree>
    <p:extLst>
      <p:ext uri="{BB962C8B-B14F-4D97-AF65-F5344CB8AC3E}">
        <p14:creationId xmlns:p14="http://schemas.microsoft.com/office/powerpoint/2010/main" val="183675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10</a:t>
            </a:fld>
            <a:endParaRPr lang="es-ES"/>
          </a:p>
        </p:txBody>
      </p:sp>
    </p:spTree>
    <p:extLst>
      <p:ext uri="{BB962C8B-B14F-4D97-AF65-F5344CB8AC3E}">
        <p14:creationId xmlns:p14="http://schemas.microsoft.com/office/powerpoint/2010/main" val="7454217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11</a:t>
            </a:fld>
            <a:endParaRPr lang="es-ES"/>
          </a:p>
        </p:txBody>
      </p:sp>
    </p:spTree>
    <p:extLst>
      <p:ext uri="{BB962C8B-B14F-4D97-AF65-F5344CB8AC3E}">
        <p14:creationId xmlns:p14="http://schemas.microsoft.com/office/powerpoint/2010/main" val="1271675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12</a:t>
            </a:fld>
            <a:endParaRPr lang="es-ES"/>
          </a:p>
        </p:txBody>
      </p:sp>
    </p:spTree>
    <p:extLst>
      <p:ext uri="{BB962C8B-B14F-4D97-AF65-F5344CB8AC3E}">
        <p14:creationId xmlns:p14="http://schemas.microsoft.com/office/powerpoint/2010/main" val="34362809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13</a:t>
            </a:fld>
            <a:endParaRPr lang="es-ES"/>
          </a:p>
        </p:txBody>
      </p:sp>
    </p:spTree>
    <p:extLst>
      <p:ext uri="{BB962C8B-B14F-4D97-AF65-F5344CB8AC3E}">
        <p14:creationId xmlns:p14="http://schemas.microsoft.com/office/powerpoint/2010/main" val="23743460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14</a:t>
            </a:fld>
            <a:endParaRPr lang="es-ES"/>
          </a:p>
        </p:txBody>
      </p:sp>
    </p:spTree>
    <p:extLst>
      <p:ext uri="{BB962C8B-B14F-4D97-AF65-F5344CB8AC3E}">
        <p14:creationId xmlns:p14="http://schemas.microsoft.com/office/powerpoint/2010/main" val="30020027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15</a:t>
            </a:fld>
            <a:endParaRPr lang="es-ES"/>
          </a:p>
        </p:txBody>
      </p:sp>
    </p:spTree>
    <p:extLst>
      <p:ext uri="{BB962C8B-B14F-4D97-AF65-F5344CB8AC3E}">
        <p14:creationId xmlns:p14="http://schemas.microsoft.com/office/powerpoint/2010/main" val="40083452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16</a:t>
            </a:fld>
            <a:endParaRPr lang="es-ES"/>
          </a:p>
        </p:txBody>
      </p:sp>
    </p:spTree>
    <p:extLst>
      <p:ext uri="{BB962C8B-B14F-4D97-AF65-F5344CB8AC3E}">
        <p14:creationId xmlns:p14="http://schemas.microsoft.com/office/powerpoint/2010/main" val="40327167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17</a:t>
            </a:fld>
            <a:endParaRPr lang="es-ES"/>
          </a:p>
        </p:txBody>
      </p:sp>
    </p:spTree>
    <p:extLst>
      <p:ext uri="{BB962C8B-B14F-4D97-AF65-F5344CB8AC3E}">
        <p14:creationId xmlns:p14="http://schemas.microsoft.com/office/powerpoint/2010/main" val="1790390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18</a:t>
            </a:fld>
            <a:endParaRPr lang="es-ES"/>
          </a:p>
        </p:txBody>
      </p:sp>
    </p:spTree>
    <p:extLst>
      <p:ext uri="{BB962C8B-B14F-4D97-AF65-F5344CB8AC3E}">
        <p14:creationId xmlns:p14="http://schemas.microsoft.com/office/powerpoint/2010/main" val="12087529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19</a:t>
            </a:fld>
            <a:endParaRPr lang="es-ES"/>
          </a:p>
        </p:txBody>
      </p:sp>
    </p:spTree>
    <p:extLst>
      <p:ext uri="{BB962C8B-B14F-4D97-AF65-F5344CB8AC3E}">
        <p14:creationId xmlns:p14="http://schemas.microsoft.com/office/powerpoint/2010/main" val="427279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a:t>
            </a:fld>
            <a:endParaRPr lang="es-ES"/>
          </a:p>
        </p:txBody>
      </p:sp>
    </p:spTree>
    <p:extLst>
      <p:ext uri="{BB962C8B-B14F-4D97-AF65-F5344CB8AC3E}">
        <p14:creationId xmlns:p14="http://schemas.microsoft.com/office/powerpoint/2010/main" val="42569861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20</a:t>
            </a:fld>
            <a:endParaRPr lang="es-ES"/>
          </a:p>
        </p:txBody>
      </p:sp>
    </p:spTree>
    <p:extLst>
      <p:ext uri="{BB962C8B-B14F-4D97-AF65-F5344CB8AC3E}">
        <p14:creationId xmlns:p14="http://schemas.microsoft.com/office/powerpoint/2010/main" val="33427798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21</a:t>
            </a:fld>
            <a:endParaRPr lang="es-ES"/>
          </a:p>
        </p:txBody>
      </p:sp>
    </p:spTree>
    <p:extLst>
      <p:ext uri="{BB962C8B-B14F-4D97-AF65-F5344CB8AC3E}">
        <p14:creationId xmlns:p14="http://schemas.microsoft.com/office/powerpoint/2010/main" val="7530969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22</a:t>
            </a:fld>
            <a:endParaRPr lang="es-ES"/>
          </a:p>
        </p:txBody>
      </p:sp>
    </p:spTree>
    <p:extLst>
      <p:ext uri="{BB962C8B-B14F-4D97-AF65-F5344CB8AC3E}">
        <p14:creationId xmlns:p14="http://schemas.microsoft.com/office/powerpoint/2010/main" val="4861790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23</a:t>
            </a:fld>
            <a:endParaRPr lang="es-ES"/>
          </a:p>
        </p:txBody>
      </p:sp>
    </p:spTree>
    <p:extLst>
      <p:ext uri="{BB962C8B-B14F-4D97-AF65-F5344CB8AC3E}">
        <p14:creationId xmlns:p14="http://schemas.microsoft.com/office/powerpoint/2010/main" val="3252616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24</a:t>
            </a:fld>
            <a:endParaRPr lang="es-ES"/>
          </a:p>
        </p:txBody>
      </p:sp>
    </p:spTree>
    <p:extLst>
      <p:ext uri="{BB962C8B-B14F-4D97-AF65-F5344CB8AC3E}">
        <p14:creationId xmlns:p14="http://schemas.microsoft.com/office/powerpoint/2010/main" val="1775123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25</a:t>
            </a:fld>
            <a:endParaRPr lang="es-ES"/>
          </a:p>
        </p:txBody>
      </p:sp>
    </p:spTree>
    <p:extLst>
      <p:ext uri="{BB962C8B-B14F-4D97-AF65-F5344CB8AC3E}">
        <p14:creationId xmlns:p14="http://schemas.microsoft.com/office/powerpoint/2010/main" val="34871953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26</a:t>
            </a:fld>
            <a:endParaRPr lang="es-ES"/>
          </a:p>
        </p:txBody>
      </p:sp>
    </p:spTree>
    <p:extLst>
      <p:ext uri="{BB962C8B-B14F-4D97-AF65-F5344CB8AC3E}">
        <p14:creationId xmlns:p14="http://schemas.microsoft.com/office/powerpoint/2010/main" val="35828148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27</a:t>
            </a:fld>
            <a:endParaRPr lang="es-ES"/>
          </a:p>
        </p:txBody>
      </p:sp>
    </p:spTree>
    <p:extLst>
      <p:ext uri="{BB962C8B-B14F-4D97-AF65-F5344CB8AC3E}">
        <p14:creationId xmlns:p14="http://schemas.microsoft.com/office/powerpoint/2010/main" val="22616262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28</a:t>
            </a:fld>
            <a:endParaRPr lang="es-ES"/>
          </a:p>
        </p:txBody>
      </p:sp>
    </p:spTree>
    <p:extLst>
      <p:ext uri="{BB962C8B-B14F-4D97-AF65-F5344CB8AC3E}">
        <p14:creationId xmlns:p14="http://schemas.microsoft.com/office/powerpoint/2010/main" val="29341572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29</a:t>
            </a:fld>
            <a:endParaRPr lang="es-ES"/>
          </a:p>
        </p:txBody>
      </p:sp>
    </p:spTree>
    <p:extLst>
      <p:ext uri="{BB962C8B-B14F-4D97-AF65-F5344CB8AC3E}">
        <p14:creationId xmlns:p14="http://schemas.microsoft.com/office/powerpoint/2010/main" val="913586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3</a:t>
            </a:fld>
            <a:endParaRPr lang="es-ES"/>
          </a:p>
        </p:txBody>
      </p:sp>
    </p:spTree>
    <p:extLst>
      <p:ext uri="{BB962C8B-B14F-4D97-AF65-F5344CB8AC3E}">
        <p14:creationId xmlns:p14="http://schemas.microsoft.com/office/powerpoint/2010/main" val="21929190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30</a:t>
            </a:fld>
            <a:endParaRPr lang="es-ES"/>
          </a:p>
        </p:txBody>
      </p:sp>
    </p:spTree>
    <p:extLst>
      <p:ext uri="{BB962C8B-B14F-4D97-AF65-F5344CB8AC3E}">
        <p14:creationId xmlns:p14="http://schemas.microsoft.com/office/powerpoint/2010/main" val="23984309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31</a:t>
            </a:fld>
            <a:endParaRPr lang="es-ES"/>
          </a:p>
        </p:txBody>
      </p:sp>
    </p:spTree>
    <p:extLst>
      <p:ext uri="{BB962C8B-B14F-4D97-AF65-F5344CB8AC3E}">
        <p14:creationId xmlns:p14="http://schemas.microsoft.com/office/powerpoint/2010/main" val="2938311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32</a:t>
            </a:fld>
            <a:endParaRPr lang="es-ES"/>
          </a:p>
        </p:txBody>
      </p:sp>
    </p:spTree>
    <p:extLst>
      <p:ext uri="{BB962C8B-B14F-4D97-AF65-F5344CB8AC3E}">
        <p14:creationId xmlns:p14="http://schemas.microsoft.com/office/powerpoint/2010/main" val="23141703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33</a:t>
            </a:fld>
            <a:endParaRPr lang="es-ES"/>
          </a:p>
        </p:txBody>
      </p:sp>
    </p:spTree>
    <p:extLst>
      <p:ext uri="{BB962C8B-B14F-4D97-AF65-F5344CB8AC3E}">
        <p14:creationId xmlns:p14="http://schemas.microsoft.com/office/powerpoint/2010/main" val="1453758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34</a:t>
            </a:fld>
            <a:endParaRPr lang="es-ES"/>
          </a:p>
        </p:txBody>
      </p:sp>
    </p:spTree>
    <p:extLst>
      <p:ext uri="{BB962C8B-B14F-4D97-AF65-F5344CB8AC3E}">
        <p14:creationId xmlns:p14="http://schemas.microsoft.com/office/powerpoint/2010/main" val="42343185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35</a:t>
            </a:fld>
            <a:endParaRPr lang="es-ES"/>
          </a:p>
        </p:txBody>
      </p:sp>
    </p:spTree>
    <p:extLst>
      <p:ext uri="{BB962C8B-B14F-4D97-AF65-F5344CB8AC3E}">
        <p14:creationId xmlns:p14="http://schemas.microsoft.com/office/powerpoint/2010/main" val="389869681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36</a:t>
            </a:fld>
            <a:endParaRPr lang="es-ES"/>
          </a:p>
        </p:txBody>
      </p:sp>
    </p:spTree>
    <p:extLst>
      <p:ext uri="{BB962C8B-B14F-4D97-AF65-F5344CB8AC3E}">
        <p14:creationId xmlns:p14="http://schemas.microsoft.com/office/powerpoint/2010/main" val="21427560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37</a:t>
            </a:fld>
            <a:endParaRPr lang="es-ES"/>
          </a:p>
        </p:txBody>
      </p:sp>
    </p:spTree>
    <p:extLst>
      <p:ext uri="{BB962C8B-B14F-4D97-AF65-F5344CB8AC3E}">
        <p14:creationId xmlns:p14="http://schemas.microsoft.com/office/powerpoint/2010/main" val="4270478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38</a:t>
            </a:fld>
            <a:endParaRPr lang="es-ES"/>
          </a:p>
        </p:txBody>
      </p:sp>
    </p:spTree>
    <p:extLst>
      <p:ext uri="{BB962C8B-B14F-4D97-AF65-F5344CB8AC3E}">
        <p14:creationId xmlns:p14="http://schemas.microsoft.com/office/powerpoint/2010/main" val="42530449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39</a:t>
            </a:fld>
            <a:endParaRPr lang="es-ES"/>
          </a:p>
        </p:txBody>
      </p:sp>
    </p:spTree>
    <p:extLst>
      <p:ext uri="{BB962C8B-B14F-4D97-AF65-F5344CB8AC3E}">
        <p14:creationId xmlns:p14="http://schemas.microsoft.com/office/powerpoint/2010/main" val="1983758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4</a:t>
            </a:fld>
            <a:endParaRPr lang="es-ES"/>
          </a:p>
        </p:txBody>
      </p:sp>
    </p:spTree>
    <p:extLst>
      <p:ext uri="{BB962C8B-B14F-4D97-AF65-F5344CB8AC3E}">
        <p14:creationId xmlns:p14="http://schemas.microsoft.com/office/powerpoint/2010/main" val="22142458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40</a:t>
            </a:fld>
            <a:endParaRPr lang="es-ES"/>
          </a:p>
        </p:txBody>
      </p:sp>
    </p:spTree>
    <p:extLst>
      <p:ext uri="{BB962C8B-B14F-4D97-AF65-F5344CB8AC3E}">
        <p14:creationId xmlns:p14="http://schemas.microsoft.com/office/powerpoint/2010/main" val="26411700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41</a:t>
            </a:fld>
            <a:endParaRPr lang="es-ES"/>
          </a:p>
        </p:txBody>
      </p:sp>
    </p:spTree>
    <p:extLst>
      <p:ext uri="{BB962C8B-B14F-4D97-AF65-F5344CB8AC3E}">
        <p14:creationId xmlns:p14="http://schemas.microsoft.com/office/powerpoint/2010/main" val="35751710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5</a:t>
            </a:fld>
            <a:endParaRPr lang="es-ES"/>
          </a:p>
        </p:txBody>
      </p:sp>
    </p:spTree>
    <p:extLst>
      <p:ext uri="{BB962C8B-B14F-4D97-AF65-F5344CB8AC3E}">
        <p14:creationId xmlns:p14="http://schemas.microsoft.com/office/powerpoint/2010/main" val="28788913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6</a:t>
            </a:fld>
            <a:endParaRPr lang="es-ES"/>
          </a:p>
        </p:txBody>
      </p:sp>
    </p:spTree>
    <p:extLst>
      <p:ext uri="{BB962C8B-B14F-4D97-AF65-F5344CB8AC3E}">
        <p14:creationId xmlns:p14="http://schemas.microsoft.com/office/powerpoint/2010/main" val="1256118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7</a:t>
            </a:fld>
            <a:endParaRPr lang="es-ES"/>
          </a:p>
        </p:txBody>
      </p:sp>
    </p:spTree>
    <p:extLst>
      <p:ext uri="{BB962C8B-B14F-4D97-AF65-F5344CB8AC3E}">
        <p14:creationId xmlns:p14="http://schemas.microsoft.com/office/powerpoint/2010/main" val="1420371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8</a:t>
            </a:fld>
            <a:endParaRPr lang="es-ES"/>
          </a:p>
        </p:txBody>
      </p:sp>
    </p:spTree>
    <p:extLst>
      <p:ext uri="{BB962C8B-B14F-4D97-AF65-F5344CB8AC3E}">
        <p14:creationId xmlns:p14="http://schemas.microsoft.com/office/powerpoint/2010/main" val="39235206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pPr>
              <a:defRPr/>
            </a:pPr>
            <a:fld id="{C1F09C4B-1899-E440-9193-2B6E8E7DC284}" type="slidenum">
              <a:rPr lang="es-ES" smtClean="0"/>
              <a:pPr>
                <a:defRPr/>
              </a:pPr>
              <a:t>9</a:t>
            </a:fld>
            <a:endParaRPr lang="es-ES"/>
          </a:p>
        </p:txBody>
      </p:sp>
    </p:spTree>
    <p:extLst>
      <p:ext uri="{BB962C8B-B14F-4D97-AF65-F5344CB8AC3E}">
        <p14:creationId xmlns:p14="http://schemas.microsoft.com/office/powerpoint/2010/main" val="365334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a:extLst>
              <a:ext uri="{FF2B5EF4-FFF2-40B4-BE49-F238E27FC236}">
                <a16:creationId xmlns:a16="http://schemas.microsoft.com/office/drawing/2014/main" id="{92B643EE-1B6E-C007-9597-86E9BFDE4825}"/>
              </a:ext>
            </a:extLst>
          </p:cNvPr>
          <p:cNvSpPr>
            <a:spLocks noGrp="1"/>
          </p:cNvSpPr>
          <p:nvPr>
            <p:ph type="dt" sz="half" idx="10"/>
          </p:nvPr>
        </p:nvSpPr>
        <p:spPr/>
        <p:txBody>
          <a:bodyPr/>
          <a:lstStyle>
            <a:lvl1pPr>
              <a:defRPr/>
            </a:lvl1pPr>
          </a:lstStyle>
          <a:p>
            <a:pPr>
              <a:defRPr/>
            </a:pPr>
            <a:fld id="{89698794-3635-124B-9AA6-A49C265E4163}" type="datetimeFigureOut">
              <a:rPr lang="es-ES" altLang="es-ES"/>
              <a:pPr>
                <a:defRPr/>
              </a:pPr>
              <a:t>1/12/22</a:t>
            </a:fld>
            <a:endParaRPr lang="es-ES" altLang="es-ES"/>
          </a:p>
        </p:txBody>
      </p:sp>
      <p:sp>
        <p:nvSpPr>
          <p:cNvPr id="5" name="Marcador de pie de página 4">
            <a:extLst>
              <a:ext uri="{FF2B5EF4-FFF2-40B4-BE49-F238E27FC236}">
                <a16:creationId xmlns:a16="http://schemas.microsoft.com/office/drawing/2014/main" id="{8BBCEF4B-EBA1-3DE3-A613-467A73C02ACA}"/>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D419150E-0419-BA8D-9B1C-4D7009105C2F}"/>
              </a:ext>
            </a:extLst>
          </p:cNvPr>
          <p:cNvSpPr>
            <a:spLocks noGrp="1"/>
          </p:cNvSpPr>
          <p:nvPr>
            <p:ph type="sldNum" sz="quarter" idx="12"/>
          </p:nvPr>
        </p:nvSpPr>
        <p:spPr/>
        <p:txBody>
          <a:bodyPr/>
          <a:lstStyle>
            <a:lvl1pPr>
              <a:defRPr/>
            </a:lvl1pPr>
          </a:lstStyle>
          <a:p>
            <a:pPr>
              <a:defRPr/>
            </a:pPr>
            <a:fld id="{FCBFC891-15EB-8148-BFD2-CAC13ADF3C5C}" type="slidenum">
              <a:rPr lang="es-ES" altLang="es-ES"/>
              <a:pPr>
                <a:defRPr/>
              </a:pPr>
              <a:t>‹Nº›</a:t>
            </a:fld>
            <a:endParaRPr lang="es-ES" altLang="es-ES"/>
          </a:p>
        </p:txBody>
      </p:sp>
    </p:spTree>
    <p:extLst>
      <p:ext uri="{BB962C8B-B14F-4D97-AF65-F5344CB8AC3E}">
        <p14:creationId xmlns:p14="http://schemas.microsoft.com/office/powerpoint/2010/main" val="1087191303"/>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a:extLst>
              <a:ext uri="{FF2B5EF4-FFF2-40B4-BE49-F238E27FC236}">
                <a16:creationId xmlns:a16="http://schemas.microsoft.com/office/drawing/2014/main" id="{E26AFC4A-8FF8-7DDD-9E74-6253DE70DA14}"/>
              </a:ext>
            </a:extLst>
          </p:cNvPr>
          <p:cNvSpPr>
            <a:spLocks noGrp="1"/>
          </p:cNvSpPr>
          <p:nvPr>
            <p:ph type="dt" sz="half" idx="10"/>
          </p:nvPr>
        </p:nvSpPr>
        <p:spPr/>
        <p:txBody>
          <a:bodyPr/>
          <a:lstStyle>
            <a:lvl1pPr>
              <a:defRPr/>
            </a:lvl1pPr>
          </a:lstStyle>
          <a:p>
            <a:pPr>
              <a:defRPr/>
            </a:pPr>
            <a:fld id="{833BD3FB-8A62-F14A-BFD1-75D273374335}" type="datetimeFigureOut">
              <a:rPr lang="es-ES" altLang="es-ES"/>
              <a:pPr>
                <a:defRPr/>
              </a:pPr>
              <a:t>1/12/22</a:t>
            </a:fld>
            <a:endParaRPr lang="es-ES" altLang="es-ES"/>
          </a:p>
        </p:txBody>
      </p:sp>
      <p:sp>
        <p:nvSpPr>
          <p:cNvPr id="5" name="Marcador de pie de página 4">
            <a:extLst>
              <a:ext uri="{FF2B5EF4-FFF2-40B4-BE49-F238E27FC236}">
                <a16:creationId xmlns:a16="http://schemas.microsoft.com/office/drawing/2014/main" id="{407130C4-3FC7-24B4-667F-0E1F197B61D8}"/>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CDC18909-3FDA-0915-4CAD-93A56DB9056A}"/>
              </a:ext>
            </a:extLst>
          </p:cNvPr>
          <p:cNvSpPr>
            <a:spLocks noGrp="1"/>
          </p:cNvSpPr>
          <p:nvPr>
            <p:ph type="sldNum" sz="quarter" idx="12"/>
          </p:nvPr>
        </p:nvSpPr>
        <p:spPr/>
        <p:txBody>
          <a:bodyPr/>
          <a:lstStyle>
            <a:lvl1pPr>
              <a:defRPr/>
            </a:lvl1pPr>
          </a:lstStyle>
          <a:p>
            <a:pPr>
              <a:defRPr/>
            </a:pPr>
            <a:fld id="{A4B87333-F932-F741-BC12-6784690D1E66}" type="slidenum">
              <a:rPr lang="es-ES" altLang="es-ES"/>
              <a:pPr>
                <a:defRPr/>
              </a:pPr>
              <a:t>‹Nº›</a:t>
            </a:fld>
            <a:endParaRPr lang="es-ES" altLang="es-ES"/>
          </a:p>
        </p:txBody>
      </p:sp>
    </p:spTree>
    <p:extLst>
      <p:ext uri="{BB962C8B-B14F-4D97-AF65-F5344CB8AC3E}">
        <p14:creationId xmlns:p14="http://schemas.microsoft.com/office/powerpoint/2010/main" val="120877604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a:extLst>
              <a:ext uri="{FF2B5EF4-FFF2-40B4-BE49-F238E27FC236}">
                <a16:creationId xmlns:a16="http://schemas.microsoft.com/office/drawing/2014/main" id="{4E6FC23C-10B6-08E8-9C53-78789EE87948}"/>
              </a:ext>
            </a:extLst>
          </p:cNvPr>
          <p:cNvSpPr>
            <a:spLocks noGrp="1"/>
          </p:cNvSpPr>
          <p:nvPr>
            <p:ph type="dt" sz="half" idx="10"/>
          </p:nvPr>
        </p:nvSpPr>
        <p:spPr/>
        <p:txBody>
          <a:bodyPr/>
          <a:lstStyle>
            <a:lvl1pPr>
              <a:defRPr/>
            </a:lvl1pPr>
          </a:lstStyle>
          <a:p>
            <a:pPr>
              <a:defRPr/>
            </a:pPr>
            <a:fld id="{8A867B08-1FD2-0D4A-B30F-98B27F5B640A}" type="datetimeFigureOut">
              <a:rPr lang="es-ES" altLang="es-ES"/>
              <a:pPr>
                <a:defRPr/>
              </a:pPr>
              <a:t>1/12/22</a:t>
            </a:fld>
            <a:endParaRPr lang="es-ES" altLang="es-ES"/>
          </a:p>
        </p:txBody>
      </p:sp>
      <p:sp>
        <p:nvSpPr>
          <p:cNvPr id="5" name="Marcador de pie de página 4">
            <a:extLst>
              <a:ext uri="{FF2B5EF4-FFF2-40B4-BE49-F238E27FC236}">
                <a16:creationId xmlns:a16="http://schemas.microsoft.com/office/drawing/2014/main" id="{98C93A9E-90F3-3621-5E57-0ECDCD076B1D}"/>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5508FA09-E938-1A1B-B25D-C918F8BB9039}"/>
              </a:ext>
            </a:extLst>
          </p:cNvPr>
          <p:cNvSpPr>
            <a:spLocks noGrp="1"/>
          </p:cNvSpPr>
          <p:nvPr>
            <p:ph type="sldNum" sz="quarter" idx="12"/>
          </p:nvPr>
        </p:nvSpPr>
        <p:spPr/>
        <p:txBody>
          <a:bodyPr/>
          <a:lstStyle>
            <a:lvl1pPr>
              <a:defRPr/>
            </a:lvl1pPr>
          </a:lstStyle>
          <a:p>
            <a:pPr>
              <a:defRPr/>
            </a:pPr>
            <a:fld id="{445AA700-1DE0-FF47-A643-A7A9ADB3E637}" type="slidenum">
              <a:rPr lang="es-ES" altLang="es-ES"/>
              <a:pPr>
                <a:defRPr/>
              </a:pPr>
              <a:t>‹Nº›</a:t>
            </a:fld>
            <a:endParaRPr lang="es-ES" altLang="es-ES"/>
          </a:p>
        </p:txBody>
      </p:sp>
    </p:spTree>
    <p:extLst>
      <p:ext uri="{BB962C8B-B14F-4D97-AF65-F5344CB8AC3E}">
        <p14:creationId xmlns:p14="http://schemas.microsoft.com/office/powerpoint/2010/main" val="127130990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a:extLst>
              <a:ext uri="{FF2B5EF4-FFF2-40B4-BE49-F238E27FC236}">
                <a16:creationId xmlns:a16="http://schemas.microsoft.com/office/drawing/2014/main" id="{57B48DB9-3A2F-C800-84F2-4255EAA97BA1}"/>
              </a:ext>
            </a:extLst>
          </p:cNvPr>
          <p:cNvSpPr>
            <a:spLocks noGrp="1"/>
          </p:cNvSpPr>
          <p:nvPr>
            <p:ph type="dt" sz="half" idx="10"/>
          </p:nvPr>
        </p:nvSpPr>
        <p:spPr/>
        <p:txBody>
          <a:bodyPr/>
          <a:lstStyle>
            <a:lvl1pPr>
              <a:defRPr/>
            </a:lvl1pPr>
          </a:lstStyle>
          <a:p>
            <a:pPr>
              <a:defRPr/>
            </a:pPr>
            <a:fld id="{F5DD2A7A-492A-E941-863E-F4718DB3BE2E}" type="datetimeFigureOut">
              <a:rPr lang="es-ES" altLang="es-ES"/>
              <a:pPr>
                <a:defRPr/>
              </a:pPr>
              <a:t>1/12/22</a:t>
            </a:fld>
            <a:endParaRPr lang="es-ES" altLang="es-ES"/>
          </a:p>
        </p:txBody>
      </p:sp>
      <p:sp>
        <p:nvSpPr>
          <p:cNvPr id="5" name="Marcador de pie de página 4">
            <a:extLst>
              <a:ext uri="{FF2B5EF4-FFF2-40B4-BE49-F238E27FC236}">
                <a16:creationId xmlns:a16="http://schemas.microsoft.com/office/drawing/2014/main" id="{9CE82C7D-58E7-5C67-E63F-B012B6FFEF08}"/>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D6E4BA3E-CC7A-CA4C-5D52-AE9676839E34}"/>
              </a:ext>
            </a:extLst>
          </p:cNvPr>
          <p:cNvSpPr>
            <a:spLocks noGrp="1"/>
          </p:cNvSpPr>
          <p:nvPr>
            <p:ph type="sldNum" sz="quarter" idx="12"/>
          </p:nvPr>
        </p:nvSpPr>
        <p:spPr/>
        <p:txBody>
          <a:bodyPr/>
          <a:lstStyle>
            <a:lvl1pPr>
              <a:defRPr/>
            </a:lvl1pPr>
          </a:lstStyle>
          <a:p>
            <a:pPr>
              <a:defRPr/>
            </a:pPr>
            <a:fld id="{745E609E-C70E-3449-A8E4-2A6099CB4FAC}" type="slidenum">
              <a:rPr lang="es-ES" altLang="es-ES"/>
              <a:pPr>
                <a:defRPr/>
              </a:pPr>
              <a:t>‹Nº›</a:t>
            </a:fld>
            <a:endParaRPr lang="es-ES" altLang="es-ES"/>
          </a:p>
        </p:txBody>
      </p:sp>
    </p:spTree>
    <p:extLst>
      <p:ext uri="{BB962C8B-B14F-4D97-AF65-F5344CB8AC3E}">
        <p14:creationId xmlns:p14="http://schemas.microsoft.com/office/powerpoint/2010/main" val="86051428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a:extLst>
              <a:ext uri="{FF2B5EF4-FFF2-40B4-BE49-F238E27FC236}">
                <a16:creationId xmlns:a16="http://schemas.microsoft.com/office/drawing/2014/main" id="{7205CA76-5A40-506E-D273-1185410C15A8}"/>
              </a:ext>
            </a:extLst>
          </p:cNvPr>
          <p:cNvSpPr>
            <a:spLocks noGrp="1"/>
          </p:cNvSpPr>
          <p:nvPr>
            <p:ph type="dt" sz="half" idx="10"/>
          </p:nvPr>
        </p:nvSpPr>
        <p:spPr/>
        <p:txBody>
          <a:bodyPr/>
          <a:lstStyle>
            <a:lvl1pPr>
              <a:defRPr/>
            </a:lvl1pPr>
          </a:lstStyle>
          <a:p>
            <a:pPr>
              <a:defRPr/>
            </a:pPr>
            <a:fld id="{42059F02-9521-BC4C-98F4-E6A28F120036}" type="datetimeFigureOut">
              <a:rPr lang="es-ES" altLang="es-ES"/>
              <a:pPr>
                <a:defRPr/>
              </a:pPr>
              <a:t>1/12/22</a:t>
            </a:fld>
            <a:endParaRPr lang="es-ES" altLang="es-ES"/>
          </a:p>
        </p:txBody>
      </p:sp>
      <p:sp>
        <p:nvSpPr>
          <p:cNvPr id="5" name="Marcador de pie de página 4">
            <a:extLst>
              <a:ext uri="{FF2B5EF4-FFF2-40B4-BE49-F238E27FC236}">
                <a16:creationId xmlns:a16="http://schemas.microsoft.com/office/drawing/2014/main" id="{08A9875B-3FA4-6EBC-6152-9DC36B63CFDF}"/>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7C1BD40E-480C-57E6-D7D2-A356326E465C}"/>
              </a:ext>
            </a:extLst>
          </p:cNvPr>
          <p:cNvSpPr>
            <a:spLocks noGrp="1"/>
          </p:cNvSpPr>
          <p:nvPr>
            <p:ph type="sldNum" sz="quarter" idx="12"/>
          </p:nvPr>
        </p:nvSpPr>
        <p:spPr/>
        <p:txBody>
          <a:bodyPr/>
          <a:lstStyle>
            <a:lvl1pPr>
              <a:defRPr/>
            </a:lvl1pPr>
          </a:lstStyle>
          <a:p>
            <a:pPr>
              <a:defRPr/>
            </a:pPr>
            <a:fld id="{C4305268-5355-274F-A533-904FDCB85C48}" type="slidenum">
              <a:rPr lang="es-ES" altLang="es-ES"/>
              <a:pPr>
                <a:defRPr/>
              </a:pPr>
              <a:t>‹Nº›</a:t>
            </a:fld>
            <a:endParaRPr lang="es-ES" altLang="es-ES"/>
          </a:p>
        </p:txBody>
      </p:sp>
    </p:spTree>
    <p:extLst>
      <p:ext uri="{BB962C8B-B14F-4D97-AF65-F5344CB8AC3E}">
        <p14:creationId xmlns:p14="http://schemas.microsoft.com/office/powerpoint/2010/main" val="3256037408"/>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3">
            <a:extLst>
              <a:ext uri="{FF2B5EF4-FFF2-40B4-BE49-F238E27FC236}">
                <a16:creationId xmlns:a16="http://schemas.microsoft.com/office/drawing/2014/main" id="{91F64046-951B-B31B-AEA0-64C5D867477E}"/>
              </a:ext>
            </a:extLst>
          </p:cNvPr>
          <p:cNvSpPr>
            <a:spLocks noGrp="1"/>
          </p:cNvSpPr>
          <p:nvPr>
            <p:ph type="dt" sz="half" idx="10"/>
          </p:nvPr>
        </p:nvSpPr>
        <p:spPr/>
        <p:txBody>
          <a:bodyPr/>
          <a:lstStyle>
            <a:lvl1pPr>
              <a:defRPr/>
            </a:lvl1pPr>
          </a:lstStyle>
          <a:p>
            <a:pPr>
              <a:defRPr/>
            </a:pPr>
            <a:fld id="{051D67DE-31AF-714F-B245-E4734B53B532}" type="datetimeFigureOut">
              <a:rPr lang="es-ES" altLang="es-ES"/>
              <a:pPr>
                <a:defRPr/>
              </a:pPr>
              <a:t>1/12/22</a:t>
            </a:fld>
            <a:endParaRPr lang="es-ES" altLang="es-ES"/>
          </a:p>
        </p:txBody>
      </p:sp>
      <p:sp>
        <p:nvSpPr>
          <p:cNvPr id="6" name="Marcador de pie de página 4">
            <a:extLst>
              <a:ext uri="{FF2B5EF4-FFF2-40B4-BE49-F238E27FC236}">
                <a16:creationId xmlns:a16="http://schemas.microsoft.com/office/drawing/2014/main" id="{13924F4F-45DE-8CDD-6071-224E13C23927}"/>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id="{DF07FACC-C4CD-C0F2-0994-A1C819573406}"/>
              </a:ext>
            </a:extLst>
          </p:cNvPr>
          <p:cNvSpPr>
            <a:spLocks noGrp="1"/>
          </p:cNvSpPr>
          <p:nvPr>
            <p:ph type="sldNum" sz="quarter" idx="12"/>
          </p:nvPr>
        </p:nvSpPr>
        <p:spPr/>
        <p:txBody>
          <a:bodyPr/>
          <a:lstStyle>
            <a:lvl1pPr>
              <a:defRPr/>
            </a:lvl1pPr>
          </a:lstStyle>
          <a:p>
            <a:pPr>
              <a:defRPr/>
            </a:pPr>
            <a:fld id="{D868D3F2-EC62-8D47-9CAF-CC900353A9A6}" type="slidenum">
              <a:rPr lang="es-ES" altLang="es-ES"/>
              <a:pPr>
                <a:defRPr/>
              </a:pPr>
              <a:t>‹Nº›</a:t>
            </a:fld>
            <a:endParaRPr lang="es-ES" altLang="es-ES"/>
          </a:p>
        </p:txBody>
      </p:sp>
    </p:spTree>
    <p:extLst>
      <p:ext uri="{BB962C8B-B14F-4D97-AF65-F5344CB8AC3E}">
        <p14:creationId xmlns:p14="http://schemas.microsoft.com/office/powerpoint/2010/main" val="348490710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3">
            <a:extLst>
              <a:ext uri="{FF2B5EF4-FFF2-40B4-BE49-F238E27FC236}">
                <a16:creationId xmlns:a16="http://schemas.microsoft.com/office/drawing/2014/main" id="{1F289FB7-C91A-DB58-276B-D8C7884836B0}"/>
              </a:ext>
            </a:extLst>
          </p:cNvPr>
          <p:cNvSpPr>
            <a:spLocks noGrp="1"/>
          </p:cNvSpPr>
          <p:nvPr>
            <p:ph type="dt" sz="half" idx="10"/>
          </p:nvPr>
        </p:nvSpPr>
        <p:spPr/>
        <p:txBody>
          <a:bodyPr/>
          <a:lstStyle>
            <a:lvl1pPr>
              <a:defRPr/>
            </a:lvl1pPr>
          </a:lstStyle>
          <a:p>
            <a:pPr>
              <a:defRPr/>
            </a:pPr>
            <a:fld id="{E0838ED9-25A1-304A-A9CE-9398714D1CCB}" type="datetimeFigureOut">
              <a:rPr lang="es-ES" altLang="es-ES"/>
              <a:pPr>
                <a:defRPr/>
              </a:pPr>
              <a:t>1/12/22</a:t>
            </a:fld>
            <a:endParaRPr lang="es-ES" altLang="es-ES"/>
          </a:p>
        </p:txBody>
      </p:sp>
      <p:sp>
        <p:nvSpPr>
          <p:cNvPr id="8" name="Marcador de pie de página 4">
            <a:extLst>
              <a:ext uri="{FF2B5EF4-FFF2-40B4-BE49-F238E27FC236}">
                <a16:creationId xmlns:a16="http://schemas.microsoft.com/office/drawing/2014/main" id="{5AC92816-7F12-322D-9145-936D15E2D490}"/>
              </a:ext>
            </a:extLst>
          </p:cNvPr>
          <p:cNvSpPr>
            <a:spLocks noGrp="1"/>
          </p:cNvSpPr>
          <p:nvPr>
            <p:ph type="ftr" sz="quarter" idx="11"/>
          </p:nvPr>
        </p:nvSpPr>
        <p:spPr/>
        <p:txBody>
          <a:bodyPr/>
          <a:lstStyle>
            <a:lvl1pPr>
              <a:defRPr/>
            </a:lvl1pPr>
          </a:lstStyle>
          <a:p>
            <a:pPr>
              <a:defRPr/>
            </a:pPr>
            <a:endParaRPr lang="es-ES"/>
          </a:p>
        </p:txBody>
      </p:sp>
      <p:sp>
        <p:nvSpPr>
          <p:cNvPr id="9" name="Marcador de número de diapositiva 5">
            <a:extLst>
              <a:ext uri="{FF2B5EF4-FFF2-40B4-BE49-F238E27FC236}">
                <a16:creationId xmlns:a16="http://schemas.microsoft.com/office/drawing/2014/main" id="{52DD0F99-A49A-98D2-17FF-2EA53C265ADD}"/>
              </a:ext>
            </a:extLst>
          </p:cNvPr>
          <p:cNvSpPr>
            <a:spLocks noGrp="1"/>
          </p:cNvSpPr>
          <p:nvPr>
            <p:ph type="sldNum" sz="quarter" idx="12"/>
          </p:nvPr>
        </p:nvSpPr>
        <p:spPr/>
        <p:txBody>
          <a:bodyPr/>
          <a:lstStyle>
            <a:lvl1pPr>
              <a:defRPr/>
            </a:lvl1pPr>
          </a:lstStyle>
          <a:p>
            <a:pPr>
              <a:defRPr/>
            </a:pPr>
            <a:fld id="{9646ED86-8C0C-694A-8903-D2E4DAA47AE2}" type="slidenum">
              <a:rPr lang="es-ES" altLang="es-ES"/>
              <a:pPr>
                <a:defRPr/>
              </a:pPr>
              <a:t>‹Nº›</a:t>
            </a:fld>
            <a:endParaRPr lang="es-ES" altLang="es-ES"/>
          </a:p>
        </p:txBody>
      </p:sp>
    </p:spTree>
    <p:extLst>
      <p:ext uri="{BB962C8B-B14F-4D97-AF65-F5344CB8AC3E}">
        <p14:creationId xmlns:p14="http://schemas.microsoft.com/office/powerpoint/2010/main" val="1965834392"/>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3">
            <a:extLst>
              <a:ext uri="{FF2B5EF4-FFF2-40B4-BE49-F238E27FC236}">
                <a16:creationId xmlns:a16="http://schemas.microsoft.com/office/drawing/2014/main" id="{555D2675-78EC-B2A0-7D89-85249DC9646D}"/>
              </a:ext>
            </a:extLst>
          </p:cNvPr>
          <p:cNvSpPr>
            <a:spLocks noGrp="1"/>
          </p:cNvSpPr>
          <p:nvPr>
            <p:ph type="dt" sz="half" idx="10"/>
          </p:nvPr>
        </p:nvSpPr>
        <p:spPr/>
        <p:txBody>
          <a:bodyPr/>
          <a:lstStyle>
            <a:lvl1pPr>
              <a:defRPr/>
            </a:lvl1pPr>
          </a:lstStyle>
          <a:p>
            <a:pPr>
              <a:defRPr/>
            </a:pPr>
            <a:fld id="{B1661A98-43E6-9942-B661-2B38D5E229B0}" type="datetimeFigureOut">
              <a:rPr lang="es-ES" altLang="es-ES"/>
              <a:pPr>
                <a:defRPr/>
              </a:pPr>
              <a:t>1/12/22</a:t>
            </a:fld>
            <a:endParaRPr lang="es-ES" altLang="es-ES"/>
          </a:p>
        </p:txBody>
      </p:sp>
      <p:sp>
        <p:nvSpPr>
          <p:cNvPr id="4" name="Marcador de pie de página 4">
            <a:extLst>
              <a:ext uri="{FF2B5EF4-FFF2-40B4-BE49-F238E27FC236}">
                <a16:creationId xmlns:a16="http://schemas.microsoft.com/office/drawing/2014/main" id="{02C084A8-E71A-CE21-893D-C2FABD7AE3D5}"/>
              </a:ext>
            </a:extLst>
          </p:cNvPr>
          <p:cNvSpPr>
            <a:spLocks noGrp="1"/>
          </p:cNvSpPr>
          <p:nvPr>
            <p:ph type="ftr" sz="quarter" idx="11"/>
          </p:nvPr>
        </p:nvSpPr>
        <p:spPr/>
        <p:txBody>
          <a:bodyPr/>
          <a:lstStyle>
            <a:lvl1pPr>
              <a:defRPr/>
            </a:lvl1pPr>
          </a:lstStyle>
          <a:p>
            <a:pPr>
              <a:defRPr/>
            </a:pPr>
            <a:endParaRPr lang="es-ES"/>
          </a:p>
        </p:txBody>
      </p:sp>
      <p:sp>
        <p:nvSpPr>
          <p:cNvPr id="5" name="Marcador de número de diapositiva 5">
            <a:extLst>
              <a:ext uri="{FF2B5EF4-FFF2-40B4-BE49-F238E27FC236}">
                <a16:creationId xmlns:a16="http://schemas.microsoft.com/office/drawing/2014/main" id="{E54B1247-7543-5079-6070-40F81B626195}"/>
              </a:ext>
            </a:extLst>
          </p:cNvPr>
          <p:cNvSpPr>
            <a:spLocks noGrp="1"/>
          </p:cNvSpPr>
          <p:nvPr>
            <p:ph type="sldNum" sz="quarter" idx="12"/>
          </p:nvPr>
        </p:nvSpPr>
        <p:spPr/>
        <p:txBody>
          <a:bodyPr/>
          <a:lstStyle>
            <a:lvl1pPr>
              <a:defRPr/>
            </a:lvl1pPr>
          </a:lstStyle>
          <a:p>
            <a:pPr>
              <a:defRPr/>
            </a:pPr>
            <a:fld id="{CB52C5CB-DB0A-DB48-82D9-B3B9F409B0F8}" type="slidenum">
              <a:rPr lang="es-ES" altLang="es-ES"/>
              <a:pPr>
                <a:defRPr/>
              </a:pPr>
              <a:t>‹Nº›</a:t>
            </a:fld>
            <a:endParaRPr lang="es-ES" altLang="es-ES"/>
          </a:p>
        </p:txBody>
      </p:sp>
    </p:spTree>
    <p:extLst>
      <p:ext uri="{BB962C8B-B14F-4D97-AF65-F5344CB8AC3E}">
        <p14:creationId xmlns:p14="http://schemas.microsoft.com/office/powerpoint/2010/main" val="171793091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a:extLst>
              <a:ext uri="{FF2B5EF4-FFF2-40B4-BE49-F238E27FC236}">
                <a16:creationId xmlns:a16="http://schemas.microsoft.com/office/drawing/2014/main" id="{8CA11EDF-40EC-8CCE-7743-28B3D4ED7AE5}"/>
              </a:ext>
            </a:extLst>
          </p:cNvPr>
          <p:cNvSpPr>
            <a:spLocks noGrp="1"/>
          </p:cNvSpPr>
          <p:nvPr>
            <p:ph type="dt" sz="half" idx="10"/>
          </p:nvPr>
        </p:nvSpPr>
        <p:spPr/>
        <p:txBody>
          <a:bodyPr/>
          <a:lstStyle>
            <a:lvl1pPr>
              <a:defRPr/>
            </a:lvl1pPr>
          </a:lstStyle>
          <a:p>
            <a:pPr>
              <a:defRPr/>
            </a:pPr>
            <a:fld id="{53F64016-A552-DE4E-9DEB-3D73DF8D0C41}" type="datetimeFigureOut">
              <a:rPr lang="es-ES" altLang="es-ES"/>
              <a:pPr>
                <a:defRPr/>
              </a:pPr>
              <a:t>1/12/22</a:t>
            </a:fld>
            <a:endParaRPr lang="es-ES" altLang="es-ES"/>
          </a:p>
        </p:txBody>
      </p:sp>
      <p:sp>
        <p:nvSpPr>
          <p:cNvPr id="3" name="Marcador de pie de página 4">
            <a:extLst>
              <a:ext uri="{FF2B5EF4-FFF2-40B4-BE49-F238E27FC236}">
                <a16:creationId xmlns:a16="http://schemas.microsoft.com/office/drawing/2014/main" id="{2BC62241-E8F1-E74A-E833-AA09C38AEC00}"/>
              </a:ext>
            </a:extLst>
          </p:cNvPr>
          <p:cNvSpPr>
            <a:spLocks noGrp="1"/>
          </p:cNvSpPr>
          <p:nvPr>
            <p:ph type="ftr" sz="quarter" idx="11"/>
          </p:nvPr>
        </p:nvSpPr>
        <p:spPr/>
        <p:txBody>
          <a:bodyPr/>
          <a:lstStyle>
            <a:lvl1pPr>
              <a:defRPr/>
            </a:lvl1pPr>
          </a:lstStyle>
          <a:p>
            <a:pPr>
              <a:defRPr/>
            </a:pPr>
            <a:endParaRPr lang="es-ES"/>
          </a:p>
        </p:txBody>
      </p:sp>
      <p:sp>
        <p:nvSpPr>
          <p:cNvPr id="4" name="Marcador de número de diapositiva 5">
            <a:extLst>
              <a:ext uri="{FF2B5EF4-FFF2-40B4-BE49-F238E27FC236}">
                <a16:creationId xmlns:a16="http://schemas.microsoft.com/office/drawing/2014/main" id="{8218640B-4FAE-FB14-DCC7-C41173FB31CE}"/>
              </a:ext>
            </a:extLst>
          </p:cNvPr>
          <p:cNvSpPr>
            <a:spLocks noGrp="1"/>
          </p:cNvSpPr>
          <p:nvPr>
            <p:ph type="sldNum" sz="quarter" idx="12"/>
          </p:nvPr>
        </p:nvSpPr>
        <p:spPr/>
        <p:txBody>
          <a:bodyPr/>
          <a:lstStyle>
            <a:lvl1pPr>
              <a:defRPr/>
            </a:lvl1pPr>
          </a:lstStyle>
          <a:p>
            <a:pPr>
              <a:defRPr/>
            </a:pPr>
            <a:fld id="{16C9A9D9-2E64-B542-824A-F1A9765B682C}" type="slidenum">
              <a:rPr lang="es-ES" altLang="es-ES"/>
              <a:pPr>
                <a:defRPr/>
              </a:pPr>
              <a:t>‹Nº›</a:t>
            </a:fld>
            <a:endParaRPr lang="es-ES" altLang="es-ES"/>
          </a:p>
        </p:txBody>
      </p:sp>
    </p:spTree>
    <p:extLst>
      <p:ext uri="{BB962C8B-B14F-4D97-AF65-F5344CB8AC3E}">
        <p14:creationId xmlns:p14="http://schemas.microsoft.com/office/powerpoint/2010/main" val="1456958560"/>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3">
            <a:extLst>
              <a:ext uri="{FF2B5EF4-FFF2-40B4-BE49-F238E27FC236}">
                <a16:creationId xmlns:a16="http://schemas.microsoft.com/office/drawing/2014/main" id="{D6A9A83D-7548-58C5-5129-CA838AF26D52}"/>
              </a:ext>
            </a:extLst>
          </p:cNvPr>
          <p:cNvSpPr>
            <a:spLocks noGrp="1"/>
          </p:cNvSpPr>
          <p:nvPr>
            <p:ph type="dt" sz="half" idx="10"/>
          </p:nvPr>
        </p:nvSpPr>
        <p:spPr/>
        <p:txBody>
          <a:bodyPr/>
          <a:lstStyle>
            <a:lvl1pPr>
              <a:defRPr/>
            </a:lvl1pPr>
          </a:lstStyle>
          <a:p>
            <a:pPr>
              <a:defRPr/>
            </a:pPr>
            <a:fld id="{B8121E53-5EBB-4540-A853-B51AABF10825}" type="datetimeFigureOut">
              <a:rPr lang="es-ES" altLang="es-ES"/>
              <a:pPr>
                <a:defRPr/>
              </a:pPr>
              <a:t>1/12/22</a:t>
            </a:fld>
            <a:endParaRPr lang="es-ES" altLang="es-ES"/>
          </a:p>
        </p:txBody>
      </p:sp>
      <p:sp>
        <p:nvSpPr>
          <p:cNvPr id="6" name="Marcador de pie de página 4">
            <a:extLst>
              <a:ext uri="{FF2B5EF4-FFF2-40B4-BE49-F238E27FC236}">
                <a16:creationId xmlns:a16="http://schemas.microsoft.com/office/drawing/2014/main" id="{FC01DB85-9AAD-9383-68C5-0A26BF420F0C}"/>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id="{2DF286FE-401F-601B-96B2-B55977823EA6}"/>
              </a:ext>
            </a:extLst>
          </p:cNvPr>
          <p:cNvSpPr>
            <a:spLocks noGrp="1"/>
          </p:cNvSpPr>
          <p:nvPr>
            <p:ph type="sldNum" sz="quarter" idx="12"/>
          </p:nvPr>
        </p:nvSpPr>
        <p:spPr/>
        <p:txBody>
          <a:bodyPr/>
          <a:lstStyle>
            <a:lvl1pPr>
              <a:defRPr/>
            </a:lvl1pPr>
          </a:lstStyle>
          <a:p>
            <a:pPr>
              <a:defRPr/>
            </a:pPr>
            <a:fld id="{CB625670-E27D-4C4F-A687-15F566645553}" type="slidenum">
              <a:rPr lang="es-ES" altLang="es-ES"/>
              <a:pPr>
                <a:defRPr/>
              </a:pPr>
              <a:t>‹Nº›</a:t>
            </a:fld>
            <a:endParaRPr lang="es-ES" altLang="es-ES"/>
          </a:p>
        </p:txBody>
      </p:sp>
    </p:spTree>
    <p:extLst>
      <p:ext uri="{BB962C8B-B14F-4D97-AF65-F5344CB8AC3E}">
        <p14:creationId xmlns:p14="http://schemas.microsoft.com/office/powerpoint/2010/main" val="646446850"/>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_tradnl" noProof="0"/>
              <a:t>Arrastre la imagen al marcador de posición o haga clic en el icono para agregar</a:t>
            </a:r>
            <a:endParaRPr lang="es-ES" noProof="0"/>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3">
            <a:extLst>
              <a:ext uri="{FF2B5EF4-FFF2-40B4-BE49-F238E27FC236}">
                <a16:creationId xmlns:a16="http://schemas.microsoft.com/office/drawing/2014/main" id="{A8ACD333-3BDD-C84C-CD42-71A74BAA5A47}"/>
              </a:ext>
            </a:extLst>
          </p:cNvPr>
          <p:cNvSpPr>
            <a:spLocks noGrp="1"/>
          </p:cNvSpPr>
          <p:nvPr>
            <p:ph type="dt" sz="half" idx="10"/>
          </p:nvPr>
        </p:nvSpPr>
        <p:spPr/>
        <p:txBody>
          <a:bodyPr/>
          <a:lstStyle>
            <a:lvl1pPr>
              <a:defRPr/>
            </a:lvl1pPr>
          </a:lstStyle>
          <a:p>
            <a:pPr>
              <a:defRPr/>
            </a:pPr>
            <a:fld id="{A09E478E-6246-6943-A2FA-76AE09F4F785}" type="datetimeFigureOut">
              <a:rPr lang="es-ES" altLang="es-ES"/>
              <a:pPr>
                <a:defRPr/>
              </a:pPr>
              <a:t>1/12/22</a:t>
            </a:fld>
            <a:endParaRPr lang="es-ES" altLang="es-ES"/>
          </a:p>
        </p:txBody>
      </p:sp>
      <p:sp>
        <p:nvSpPr>
          <p:cNvPr id="6" name="Marcador de pie de página 4">
            <a:extLst>
              <a:ext uri="{FF2B5EF4-FFF2-40B4-BE49-F238E27FC236}">
                <a16:creationId xmlns:a16="http://schemas.microsoft.com/office/drawing/2014/main" id="{505675EF-1C7D-0309-D357-06EFD49DB31E}"/>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id="{37966784-510B-0EE7-C34C-E85FA4AD1970}"/>
              </a:ext>
            </a:extLst>
          </p:cNvPr>
          <p:cNvSpPr>
            <a:spLocks noGrp="1"/>
          </p:cNvSpPr>
          <p:nvPr>
            <p:ph type="sldNum" sz="quarter" idx="12"/>
          </p:nvPr>
        </p:nvSpPr>
        <p:spPr/>
        <p:txBody>
          <a:bodyPr/>
          <a:lstStyle>
            <a:lvl1pPr>
              <a:defRPr/>
            </a:lvl1pPr>
          </a:lstStyle>
          <a:p>
            <a:pPr>
              <a:defRPr/>
            </a:pPr>
            <a:fld id="{C0AA4F91-CFCF-F741-B486-FE377A737706}" type="slidenum">
              <a:rPr lang="es-ES" altLang="es-ES"/>
              <a:pPr>
                <a:defRPr/>
              </a:pPr>
              <a:t>‹Nº›</a:t>
            </a:fld>
            <a:endParaRPr lang="es-ES" altLang="es-ES"/>
          </a:p>
        </p:txBody>
      </p:sp>
    </p:spTree>
    <p:extLst>
      <p:ext uri="{BB962C8B-B14F-4D97-AF65-F5344CB8AC3E}">
        <p14:creationId xmlns:p14="http://schemas.microsoft.com/office/powerpoint/2010/main" val="164436396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Marcador de título 1">
            <a:extLst>
              <a:ext uri="{FF2B5EF4-FFF2-40B4-BE49-F238E27FC236}">
                <a16:creationId xmlns:a16="http://schemas.microsoft.com/office/drawing/2014/main" id="{6A7DAE16-6378-3475-E572-087C1CC6586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_tradnl" altLang="es-ES"/>
              <a:t>Clic para editar título</a:t>
            </a:r>
            <a:endParaRPr lang="es-ES" altLang="es-ES"/>
          </a:p>
        </p:txBody>
      </p:sp>
      <p:sp>
        <p:nvSpPr>
          <p:cNvPr id="1027" name="Marcador de texto 2">
            <a:extLst>
              <a:ext uri="{FF2B5EF4-FFF2-40B4-BE49-F238E27FC236}">
                <a16:creationId xmlns:a16="http://schemas.microsoft.com/office/drawing/2014/main" id="{1E8E6093-9527-581C-DF75-809C1C2D1B37}"/>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_tradnl" altLang="es-ES"/>
              <a:t>Haga clic para modificar el estilo de texto del patrón</a:t>
            </a:r>
          </a:p>
          <a:p>
            <a:pPr lvl="1"/>
            <a:r>
              <a:rPr lang="es-ES_tradnl" altLang="es-ES"/>
              <a:t>Segundo nivel</a:t>
            </a:r>
          </a:p>
          <a:p>
            <a:pPr lvl="2"/>
            <a:r>
              <a:rPr lang="es-ES_tradnl" altLang="es-ES"/>
              <a:t>Tercer nivel</a:t>
            </a:r>
          </a:p>
          <a:p>
            <a:pPr lvl="3"/>
            <a:r>
              <a:rPr lang="es-ES_tradnl" altLang="es-ES"/>
              <a:t>Cuarto nivel</a:t>
            </a:r>
          </a:p>
          <a:p>
            <a:pPr lvl="4"/>
            <a:r>
              <a:rPr lang="es-ES_tradnl" altLang="es-ES"/>
              <a:t>Quinto nivel</a:t>
            </a:r>
            <a:endParaRPr lang="es-ES" altLang="es-ES"/>
          </a:p>
        </p:txBody>
      </p:sp>
      <p:sp>
        <p:nvSpPr>
          <p:cNvPr id="4" name="Marcador de fecha 3">
            <a:extLst>
              <a:ext uri="{FF2B5EF4-FFF2-40B4-BE49-F238E27FC236}">
                <a16:creationId xmlns:a16="http://schemas.microsoft.com/office/drawing/2014/main" id="{CE18A058-D220-B808-691C-EB092F27D503}"/>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a:defRPr/>
            </a:pPr>
            <a:fld id="{40CECAF5-43B7-0B4A-A1A1-7B2CF7A1E64B}" type="datetimeFigureOut">
              <a:rPr lang="es-ES" altLang="es-ES"/>
              <a:pPr>
                <a:defRPr/>
              </a:pPr>
              <a:t>1/12/22</a:t>
            </a:fld>
            <a:endParaRPr lang="es-ES" altLang="es-ES"/>
          </a:p>
        </p:txBody>
      </p:sp>
      <p:sp>
        <p:nvSpPr>
          <p:cNvPr id="5" name="Marcador de pie de página 4">
            <a:extLst>
              <a:ext uri="{FF2B5EF4-FFF2-40B4-BE49-F238E27FC236}">
                <a16:creationId xmlns:a16="http://schemas.microsoft.com/office/drawing/2014/main" id="{3039F3A9-DAA0-1416-2844-628918F43ADE}"/>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a:defRPr/>
            </a:pPr>
            <a:endParaRPr lang="es-ES"/>
          </a:p>
        </p:txBody>
      </p:sp>
      <p:sp>
        <p:nvSpPr>
          <p:cNvPr id="6" name="Marcador de número de diapositiva 5">
            <a:extLst>
              <a:ext uri="{FF2B5EF4-FFF2-40B4-BE49-F238E27FC236}">
                <a16:creationId xmlns:a16="http://schemas.microsoft.com/office/drawing/2014/main" id="{1E3A092A-D095-1C68-91AB-08F397830DD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6894EA4F-CB38-8C40-9F89-30BB75839FD0}" type="slidenum">
              <a:rPr lang="es-ES" altLang="es-ES"/>
              <a:pPr>
                <a:defRPr/>
              </a:pPr>
              <a:t>‹Nº›</a:t>
            </a:fld>
            <a:endParaRPr lang="es-ES" altLang="es-E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youtu.be/9TeJ2HQpMhc"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8DB2DED-AAB5-1374-CCEC-AD76BE561EB3}"/>
              </a:ext>
            </a:extLst>
          </p:cNvPr>
          <p:cNvSpPr txBox="1"/>
          <p:nvPr/>
        </p:nvSpPr>
        <p:spPr>
          <a:xfrm>
            <a:off x="1765297" y="4160803"/>
            <a:ext cx="5798097" cy="2554545"/>
          </a:xfrm>
          <a:prstGeom prst="rect">
            <a:avLst/>
          </a:prstGeom>
          <a:noFill/>
        </p:spPr>
        <p:txBody>
          <a:bodyPr wrap="square" rtlCol="0">
            <a:spAutoFit/>
          </a:bodyPr>
          <a:lstStyle/>
          <a:p>
            <a:pPr algn="ctr"/>
            <a:r>
              <a:rPr lang="es-ES" sz="3200" dirty="0">
                <a:solidFill>
                  <a:srgbClr val="C00000"/>
                </a:solidFill>
              </a:rPr>
              <a:t>4ªP. HISTORIA DE LA IGLESIA</a:t>
            </a:r>
          </a:p>
          <a:p>
            <a:pPr algn="ctr"/>
            <a:r>
              <a:rPr lang="es-ES" sz="3200" dirty="0">
                <a:solidFill>
                  <a:srgbClr val="C00000"/>
                </a:solidFill>
              </a:rPr>
              <a:t>ÚBEDA </a:t>
            </a:r>
          </a:p>
          <a:p>
            <a:pPr algn="ctr"/>
            <a:r>
              <a:rPr lang="es-ES" sz="3200" dirty="0">
                <a:solidFill>
                  <a:srgbClr val="C00000"/>
                </a:solidFill>
              </a:rPr>
              <a:t>SIGLOS XVI-XVIII</a:t>
            </a:r>
          </a:p>
          <a:p>
            <a:pPr algn="ctr"/>
            <a:r>
              <a:rPr lang="es-ES" sz="3200" dirty="0">
                <a:solidFill>
                  <a:srgbClr val="C00000"/>
                </a:solidFill>
              </a:rPr>
              <a:t>PERSONAJES</a:t>
            </a:r>
          </a:p>
          <a:p>
            <a:pPr algn="ctr"/>
            <a:r>
              <a:rPr lang="es-ES" sz="3200" dirty="0">
                <a:solidFill>
                  <a:srgbClr val="C00000"/>
                </a:solidFill>
              </a:rPr>
              <a:t>Apuntes</a:t>
            </a:r>
          </a:p>
        </p:txBody>
      </p:sp>
      <p:sp>
        <p:nvSpPr>
          <p:cNvPr id="3" name="CuadroTexto 2">
            <a:extLst>
              <a:ext uri="{FF2B5EF4-FFF2-40B4-BE49-F238E27FC236}">
                <a16:creationId xmlns:a16="http://schemas.microsoft.com/office/drawing/2014/main" id="{83618C87-0A75-979F-9EEC-2470E2F018A5}"/>
              </a:ext>
            </a:extLst>
          </p:cNvPr>
          <p:cNvSpPr txBox="1"/>
          <p:nvPr/>
        </p:nvSpPr>
        <p:spPr>
          <a:xfrm>
            <a:off x="-1143000" y="5334000"/>
            <a:ext cx="184731" cy="461665"/>
          </a:xfrm>
          <a:prstGeom prst="rect">
            <a:avLst/>
          </a:prstGeom>
          <a:noFill/>
        </p:spPr>
        <p:txBody>
          <a:bodyPr wrap="none" rtlCol="0">
            <a:spAutoFit/>
          </a:bodyPr>
          <a:lstStyle/>
          <a:p>
            <a:endParaRPr lang="es-ES"/>
          </a:p>
        </p:txBody>
      </p:sp>
      <p:sp>
        <p:nvSpPr>
          <p:cNvPr id="4" name="CuadroTexto 3">
            <a:extLst>
              <a:ext uri="{FF2B5EF4-FFF2-40B4-BE49-F238E27FC236}">
                <a16:creationId xmlns:a16="http://schemas.microsoft.com/office/drawing/2014/main" id="{F2B87B5F-2EB8-DD8F-137C-28F5498CD00B}"/>
              </a:ext>
            </a:extLst>
          </p:cNvPr>
          <p:cNvSpPr txBox="1"/>
          <p:nvPr/>
        </p:nvSpPr>
        <p:spPr>
          <a:xfrm>
            <a:off x="286871" y="932329"/>
            <a:ext cx="1308847" cy="3416320"/>
          </a:xfrm>
          <a:prstGeom prst="rect">
            <a:avLst/>
          </a:prstGeom>
          <a:noFill/>
        </p:spPr>
        <p:txBody>
          <a:bodyPr wrap="square" rtlCol="0">
            <a:spAutoFit/>
          </a:bodyPr>
          <a:lstStyle/>
          <a:p>
            <a:endParaRPr lang="es-ES" dirty="0"/>
          </a:p>
          <a:p>
            <a:pPr algn="ctr"/>
            <a:r>
              <a:rPr lang="es-ES" dirty="0">
                <a:solidFill>
                  <a:srgbClr val="C00000"/>
                </a:solidFill>
              </a:rPr>
              <a:t>“La ciudad, </a:t>
            </a:r>
          </a:p>
          <a:p>
            <a:pPr algn="ctr"/>
            <a:r>
              <a:rPr lang="es-ES" dirty="0">
                <a:solidFill>
                  <a:srgbClr val="C00000"/>
                </a:solidFill>
              </a:rPr>
              <a:t>no son sus piedras</a:t>
            </a:r>
          </a:p>
          <a:p>
            <a:pPr algn="ctr"/>
            <a:r>
              <a:rPr lang="es-ES" dirty="0">
                <a:solidFill>
                  <a:srgbClr val="C00000"/>
                </a:solidFill>
              </a:rPr>
              <a:t>sino </a:t>
            </a:r>
          </a:p>
          <a:p>
            <a:pPr algn="ctr"/>
            <a:r>
              <a:rPr lang="es-ES" dirty="0">
                <a:solidFill>
                  <a:srgbClr val="C00000"/>
                </a:solidFill>
              </a:rPr>
              <a:t>sus gentes”.</a:t>
            </a:r>
          </a:p>
        </p:txBody>
      </p:sp>
      <p:sp>
        <p:nvSpPr>
          <p:cNvPr id="6" name="CuadroTexto 5">
            <a:extLst>
              <a:ext uri="{FF2B5EF4-FFF2-40B4-BE49-F238E27FC236}">
                <a16:creationId xmlns:a16="http://schemas.microsoft.com/office/drawing/2014/main" id="{C8E1FAD0-09AE-E285-1157-00D570A45D80}"/>
              </a:ext>
            </a:extLst>
          </p:cNvPr>
          <p:cNvSpPr txBox="1"/>
          <p:nvPr/>
        </p:nvSpPr>
        <p:spPr>
          <a:xfrm>
            <a:off x="7848600" y="5795665"/>
            <a:ext cx="1372835" cy="830997"/>
          </a:xfrm>
          <a:prstGeom prst="rect">
            <a:avLst/>
          </a:prstGeom>
          <a:noFill/>
        </p:spPr>
        <p:txBody>
          <a:bodyPr wrap="square" rtlCol="0">
            <a:spAutoFit/>
          </a:bodyPr>
          <a:lstStyle/>
          <a:p>
            <a:pPr algn="ctr"/>
            <a:r>
              <a:rPr lang="es-ES" dirty="0"/>
              <a:t>Hacer</a:t>
            </a:r>
          </a:p>
          <a:p>
            <a:pPr algn="ctr"/>
            <a:r>
              <a:rPr lang="es-ES" dirty="0"/>
              <a:t>clic</a:t>
            </a:r>
          </a:p>
        </p:txBody>
      </p:sp>
      <p:pic>
        <p:nvPicPr>
          <p:cNvPr id="7" name="Imagen 6">
            <a:extLst>
              <a:ext uri="{FF2B5EF4-FFF2-40B4-BE49-F238E27FC236}">
                <a16:creationId xmlns:a16="http://schemas.microsoft.com/office/drawing/2014/main" id="{D2B983D4-5671-F457-D9F2-759494751D43}"/>
              </a:ext>
            </a:extLst>
          </p:cNvPr>
          <p:cNvPicPr>
            <a:picLocks noChangeAspect="1"/>
          </p:cNvPicPr>
          <p:nvPr/>
        </p:nvPicPr>
        <p:blipFill>
          <a:blip r:embed="rId5"/>
          <a:stretch>
            <a:fillRect/>
          </a:stretch>
        </p:blipFill>
        <p:spPr>
          <a:xfrm>
            <a:off x="1942280" y="266879"/>
            <a:ext cx="5798096" cy="3893924"/>
          </a:xfrm>
          <a:prstGeom prst="rect">
            <a:avLst/>
          </a:prstGeom>
        </p:spPr>
      </p:pic>
      <p:pic>
        <p:nvPicPr>
          <p:cNvPr id="5" name="e-morricone-bd5rcxvbnoy-192k-1654409737486_88WDsaqk 2.mp3">
            <a:hlinkClick r:id="" action="ppaction://media"/>
            <a:extLst>
              <a:ext uri="{FF2B5EF4-FFF2-40B4-BE49-F238E27FC236}">
                <a16:creationId xmlns:a16="http://schemas.microsoft.com/office/drawing/2014/main" id="{98225AE7-6F59-4CC9-98C4-B3CACBC686F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65600" y="3022600"/>
            <a:ext cx="812800" cy="8128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42" presetClass="entr" presetSubtype="0" fill="hold" grpId="0" nodeType="after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3000"/>
                                        <p:tgtEl>
                                          <p:spTgt spid="4"/>
                                        </p:tgtEl>
                                      </p:cBhvr>
                                    </p:animEffect>
                                    <p:anim calcmode="lin" valueType="num">
                                      <p:cBhvr>
                                        <p:cTn id="11" dur="3000" fill="hold"/>
                                        <p:tgtEl>
                                          <p:spTgt spid="4"/>
                                        </p:tgtEl>
                                        <p:attrNameLst>
                                          <p:attrName>ppt_x</p:attrName>
                                        </p:attrNameLst>
                                      </p:cBhvr>
                                      <p:tavLst>
                                        <p:tav tm="0">
                                          <p:val>
                                            <p:strVal val="#ppt_x"/>
                                          </p:val>
                                        </p:tav>
                                        <p:tav tm="100000">
                                          <p:val>
                                            <p:strVal val="#ppt_x"/>
                                          </p:val>
                                        </p:tav>
                                      </p:tavLst>
                                    </p:anim>
                                    <p:anim calcmode="lin" valueType="num">
                                      <p:cBhvr>
                                        <p:cTn id="12"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3" repeatCount="indefinite" fill="hold" display="0">
                  <p:stCondLst>
                    <p:cond delay="indefinite"/>
                  </p:stCondLst>
                  <p:endCondLst>
                    <p:cond evt="onStopAudio" delay="0">
                      <p:tgtEl>
                        <p:sldTgt/>
                      </p:tgtEl>
                    </p:cond>
                  </p:endCondLst>
                </p:cTn>
                <p:tgtEl>
                  <p:spTgt spid="5"/>
                </p:tgtEl>
              </p:cMediaNode>
            </p:audio>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AF6E709-DACE-DD8E-8B01-2DF6C3221B45}"/>
              </a:ext>
            </a:extLst>
          </p:cNvPr>
          <p:cNvSpPr txBox="1"/>
          <p:nvPr/>
        </p:nvSpPr>
        <p:spPr>
          <a:xfrm>
            <a:off x="215154" y="147484"/>
            <a:ext cx="6642846" cy="6740307"/>
          </a:xfrm>
          <a:prstGeom prst="rect">
            <a:avLst/>
          </a:prstGeom>
          <a:noFill/>
        </p:spPr>
        <p:txBody>
          <a:bodyPr wrap="square">
            <a:spAutoFit/>
          </a:bodyPr>
          <a:lstStyle/>
          <a:p>
            <a:pPr algn="ctr"/>
            <a:r>
              <a:rPr lang="es-ES" sz="2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D. FERNANDO ORTEGA</a:t>
            </a:r>
            <a:r>
              <a:rPr lang="es-ES" b="1" dirty="0">
                <a:solidFill>
                  <a:srgbClr val="C00000"/>
                </a:solidFill>
                <a:ea typeface="Calibri" panose="020F0502020204030204" pitchFamily="34" charset="0"/>
                <a:cs typeface="Times New Roman" panose="02020603050405020304" pitchFamily="18" charset="0"/>
              </a:rPr>
              <a:t> SALIDO</a:t>
            </a:r>
            <a:endParaRPr lang="es-ES" sz="2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r>
              <a:rPr lang="es-ES" sz="2400" dirty="0">
                <a:effectLst/>
                <a:latin typeface="Calibri" panose="020F0502020204030204" pitchFamily="34" charset="0"/>
                <a:ea typeface="Calibri" panose="020F0502020204030204" pitchFamily="34" charset="0"/>
                <a:cs typeface="Times New Roman" panose="02020603050405020304" pitchFamily="18" charset="0"/>
              </a:rPr>
              <a:t>Deán de Málaga</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p>
            <a:r>
              <a:rPr lang="es-ES" sz="2400" b="1" dirty="0">
                <a:effectLst/>
                <a:latin typeface="Calibri" panose="020F0502020204030204" pitchFamily="34" charset="0"/>
                <a:ea typeface="Calibri" panose="020F0502020204030204" pitchFamily="34" charset="0"/>
                <a:cs typeface="Times New Roman" panose="02020603050405020304" pitchFamily="18" charset="0"/>
              </a:rPr>
              <a:t>* 1490</a:t>
            </a:r>
            <a:r>
              <a:rPr lang="es-ES" sz="2400" dirty="0">
                <a:effectLst/>
                <a:latin typeface="Calibri" panose="020F0502020204030204" pitchFamily="34" charset="0"/>
                <a:ea typeface="Calibri" panose="020F0502020204030204" pitchFamily="34" charset="0"/>
                <a:cs typeface="Times New Roman" panose="02020603050405020304" pitchFamily="18" charset="0"/>
              </a:rPr>
              <a:t>. Nace en Úbeda de linaje de hidalgos de gran raigambre en la ciudad. Eclesiástico de vasta cultura teológica y humanística, no sólo es capellán sino también apoderado y principal administrador de D. Francisco de los Cobos.</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p>
            <a:r>
              <a:rPr lang="es-ES" dirty="0">
                <a:ea typeface="Calibri" panose="020F0502020204030204" pitchFamily="34" charset="0"/>
                <a:cs typeface="Times New Roman" panose="02020603050405020304" pitchFamily="18" charset="0"/>
              </a:rPr>
              <a:t>En </a:t>
            </a:r>
            <a:r>
              <a:rPr lang="es-ES" sz="2400" dirty="0">
                <a:effectLst/>
                <a:latin typeface="Calibri" panose="020F0502020204030204" pitchFamily="34" charset="0"/>
                <a:ea typeface="Calibri" panose="020F0502020204030204" pitchFamily="34" charset="0"/>
                <a:cs typeface="Times New Roman" panose="02020603050405020304" pitchFamily="18" charset="0"/>
              </a:rPr>
              <a:t>1526, es nombrado Deán de la Catedral de Málaga  y su intervención va a ser decisiva para la reconstrucción de la nueva catedral Renacentista.</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p>
            <a:r>
              <a:rPr lang="es-ES" dirty="0">
                <a:ea typeface="Calibri" panose="020F0502020204030204" pitchFamily="34" charset="0"/>
                <a:cs typeface="Times New Roman" panose="02020603050405020304" pitchFamily="18" charset="0"/>
              </a:rPr>
              <a:t>E</a:t>
            </a:r>
            <a:r>
              <a:rPr lang="es-ES" sz="2400" dirty="0">
                <a:effectLst/>
                <a:latin typeface="Calibri" panose="020F0502020204030204" pitchFamily="34" charset="0"/>
                <a:ea typeface="Calibri" panose="020F0502020204030204" pitchFamily="34" charset="0"/>
                <a:cs typeface="Times New Roman" panose="02020603050405020304" pitchFamily="18" charset="0"/>
              </a:rPr>
              <a:t>n 1527 proyectará su capilla familiar en S. Nicolás bajo la advocación de la Virgen, ofreciéndonos todo un compendio de humanismo  y teología.</a:t>
            </a:r>
          </a:p>
          <a:p>
            <a:r>
              <a:rPr lang="es-ES" sz="2400" dirty="0">
                <a:effectLst/>
                <a:latin typeface="Calibri" panose="020F0502020204030204" pitchFamily="34" charset="0"/>
                <a:ea typeface="Calibri" panose="020F0502020204030204" pitchFamily="34" charset="0"/>
                <a:cs typeface="Times New Roman" panose="02020603050405020304" pitchFamily="18" charset="0"/>
              </a:rPr>
              <a:t>Como capellán del Emperador, lo acompañaría por Italia, enriqueciéndose con el nuevo arte.</a:t>
            </a:r>
          </a:p>
          <a:p>
            <a:r>
              <a:rPr lang="es-ES" dirty="0">
                <a:effectLst/>
                <a:latin typeface="Calibri" panose="020F0502020204030204" pitchFamily="34" charset="0"/>
                <a:ea typeface="Calibri" panose="020F0502020204030204" pitchFamily="34" charset="0"/>
                <a:cs typeface="Times New Roman" panose="02020603050405020304" pitchFamily="18" charset="0"/>
              </a:rPr>
              <a:t>Su palacio residencia,</a:t>
            </a:r>
            <a:r>
              <a:rPr lang="es-ES" dirty="0">
                <a:ea typeface="Calibri" panose="020F0502020204030204" pitchFamily="34" charset="0"/>
                <a:cs typeface="Times New Roman" panose="02020603050405020304" pitchFamily="18" charset="0"/>
              </a:rPr>
              <a:t> </a:t>
            </a:r>
            <a:r>
              <a:rPr lang="es-ES" dirty="0">
                <a:effectLst/>
                <a:latin typeface="Calibri" panose="020F0502020204030204" pitchFamily="34" charset="0"/>
                <a:ea typeface="Calibri" panose="020F0502020204030204" pitchFamily="34" charset="0"/>
                <a:cs typeface="Times New Roman" panose="02020603050405020304" pitchFamily="18" charset="0"/>
              </a:rPr>
              <a:t>es una muestra de la rica arquitectura palaciega de </a:t>
            </a:r>
            <a:r>
              <a:rPr lang="es-ES" dirty="0">
                <a:ea typeface="Calibri" panose="020F0502020204030204" pitchFamily="34" charset="0"/>
                <a:cs typeface="Times New Roman" panose="02020603050405020304" pitchFamily="18" charset="0"/>
              </a:rPr>
              <a:t>la ciudad</a:t>
            </a:r>
            <a:r>
              <a:rPr lang="es-ES" dirty="0">
                <a:effectLst/>
                <a:latin typeface="Calibri" panose="020F0502020204030204" pitchFamily="34" charset="0"/>
                <a:ea typeface="Calibri" panose="020F0502020204030204" pitchFamily="34" charset="0"/>
                <a:cs typeface="Times New Roman" panose="02020603050405020304" pitchFamily="18" charset="0"/>
              </a:rPr>
              <a:t>. </a:t>
            </a:r>
          </a:p>
          <a:p>
            <a:r>
              <a:rPr lang="es-ES" b="1" dirty="0">
                <a:effectLst/>
                <a:latin typeface="Calibri" panose="020F0502020204030204" pitchFamily="34" charset="0"/>
                <a:ea typeface="Calibri" panose="020F0502020204030204" pitchFamily="34" charset="0"/>
                <a:cs typeface="Times New Roman" panose="02020603050405020304" pitchFamily="18" charset="0"/>
              </a:rPr>
              <a:t>+1571</a:t>
            </a:r>
            <a:r>
              <a:rPr lang="es-ES" dirty="0">
                <a:effectLst/>
                <a:latin typeface="Calibri" panose="020F0502020204030204" pitchFamily="34" charset="0"/>
                <a:ea typeface="Calibri" panose="020F0502020204030204" pitchFamily="34" charset="0"/>
                <a:cs typeface="Times New Roman" panose="02020603050405020304" pitchFamily="18" charset="0"/>
              </a:rPr>
              <a:t>: Muere en enero, en Úbeda</a:t>
            </a:r>
          </a:p>
        </p:txBody>
      </p:sp>
      <p:sp>
        <p:nvSpPr>
          <p:cNvPr id="5" name="CuadroTexto 4">
            <a:extLst>
              <a:ext uri="{FF2B5EF4-FFF2-40B4-BE49-F238E27FC236}">
                <a16:creationId xmlns:a16="http://schemas.microsoft.com/office/drawing/2014/main" id="{85D4420B-6A8D-976A-8B53-480B218F2C34}"/>
              </a:ext>
            </a:extLst>
          </p:cNvPr>
          <p:cNvSpPr txBox="1"/>
          <p:nvPr/>
        </p:nvSpPr>
        <p:spPr>
          <a:xfrm>
            <a:off x="7112000" y="3746520"/>
            <a:ext cx="1816846" cy="1569660"/>
          </a:xfrm>
          <a:prstGeom prst="rect">
            <a:avLst/>
          </a:prstGeom>
          <a:noFill/>
        </p:spPr>
        <p:txBody>
          <a:bodyPr wrap="square">
            <a:spAutoFit/>
          </a:bodyPr>
          <a:lstStyle/>
          <a:p>
            <a:pPr algn="ctr"/>
            <a:r>
              <a:rPr lang="es-ES"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FERNANDO ORTEGA </a:t>
            </a:r>
            <a:endParaRPr lang="es-ES"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r>
              <a:rPr lang="es-ES"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*1490/-</a:t>
            </a:r>
          </a:p>
          <a:p>
            <a:pPr algn="ctr"/>
            <a:r>
              <a:rPr lang="es-ES" dirty="0">
                <a:solidFill>
                  <a:srgbClr val="C00000"/>
                </a:solidFill>
                <a:cs typeface="Times New Roman" panose="02020603050405020304" pitchFamily="18" charset="0"/>
              </a:rPr>
              <a:t>+1571</a:t>
            </a:r>
            <a:endParaRPr lang="es-ES" dirty="0">
              <a:solidFill>
                <a:srgbClr val="C00000"/>
              </a:solidFill>
            </a:endParaRPr>
          </a:p>
        </p:txBody>
      </p:sp>
      <p:pic>
        <p:nvPicPr>
          <p:cNvPr id="4" name="Imagen 3">
            <a:extLst>
              <a:ext uri="{FF2B5EF4-FFF2-40B4-BE49-F238E27FC236}">
                <a16:creationId xmlns:a16="http://schemas.microsoft.com/office/drawing/2014/main" id="{6289D402-DD1C-EC97-3403-F87D40C58A6F}"/>
              </a:ext>
            </a:extLst>
          </p:cNvPr>
          <p:cNvPicPr>
            <a:picLocks noChangeAspect="1"/>
          </p:cNvPicPr>
          <p:nvPr/>
        </p:nvPicPr>
        <p:blipFill rotWithShape="1">
          <a:blip r:embed="rId3"/>
          <a:srcRect l="30380"/>
          <a:stretch/>
        </p:blipFill>
        <p:spPr>
          <a:xfrm>
            <a:off x="7112000" y="817880"/>
            <a:ext cx="1816846" cy="2499360"/>
          </a:xfrm>
          <a:prstGeom prst="rect">
            <a:avLst/>
          </a:prstGeom>
        </p:spPr>
      </p:pic>
    </p:spTree>
    <p:extLst>
      <p:ext uri="{BB962C8B-B14F-4D97-AF65-F5344CB8AC3E}">
        <p14:creationId xmlns:p14="http://schemas.microsoft.com/office/powerpoint/2010/main" val="22903382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5FBC208-084C-C036-B56C-C9D164B88981}"/>
              </a:ext>
            </a:extLst>
          </p:cNvPr>
          <p:cNvSpPr txBox="1"/>
          <p:nvPr/>
        </p:nvSpPr>
        <p:spPr>
          <a:xfrm>
            <a:off x="560438" y="1"/>
            <a:ext cx="6596413" cy="6617196"/>
          </a:xfrm>
          <a:prstGeom prst="rect">
            <a:avLst/>
          </a:prstGeom>
          <a:noFill/>
        </p:spPr>
        <p:txBody>
          <a:bodyPr wrap="square">
            <a:spAutoFit/>
          </a:bodyPr>
          <a:lstStyle/>
          <a:p>
            <a:pPr algn="ctr"/>
            <a:r>
              <a:rPr lang="es-ES" sz="1600" dirty="0">
                <a:effectLst/>
                <a:latin typeface="Calibri" panose="020F0502020204030204" pitchFamily="34" charset="0"/>
                <a:ea typeface="Calibri" panose="020F0502020204030204" pitchFamily="34" charset="0"/>
                <a:cs typeface="Times New Roman" panose="02020603050405020304" pitchFamily="18" charset="0"/>
              </a:rPr>
              <a:t>***</a:t>
            </a:r>
          </a:p>
          <a:p>
            <a:r>
              <a:rPr lang="es-ES" sz="2400" dirty="0">
                <a:effectLst/>
                <a:latin typeface="Calibri" panose="020F0502020204030204" pitchFamily="34" charset="0"/>
                <a:ea typeface="Calibri" panose="020F0502020204030204" pitchFamily="34" charset="0"/>
                <a:cs typeface="Times New Roman" panose="02020603050405020304" pitchFamily="18" charset="0"/>
              </a:rPr>
              <a:t>Ese florecimiento artístico se manifiesta en toda su grandeza, en las grandes construcciones capillas, conventos, palacios y en su ejecución sobre todo </a:t>
            </a:r>
          </a:p>
          <a:p>
            <a:r>
              <a:rPr lang="es-ES" sz="2400" dirty="0">
                <a:effectLst/>
                <a:latin typeface="Calibri" panose="020F0502020204030204" pitchFamily="34" charset="0"/>
                <a:ea typeface="Calibri" panose="020F0502020204030204" pitchFamily="34" charset="0"/>
                <a:cs typeface="Times New Roman" panose="02020603050405020304" pitchFamily="18" charset="0"/>
              </a:rPr>
              <a:t>brilla la figura de  </a:t>
            </a:r>
            <a:r>
              <a:rPr lang="es-ES" sz="2400" dirty="0" err="1">
                <a:effectLst/>
                <a:latin typeface="Calibri" panose="020F0502020204030204" pitchFamily="34" charset="0"/>
                <a:ea typeface="Calibri" panose="020F0502020204030204" pitchFamily="34" charset="0"/>
                <a:cs typeface="Times New Roman" panose="02020603050405020304" pitchFamily="18" charset="0"/>
              </a:rPr>
              <a:t>Vandelvira</a:t>
            </a:r>
            <a:r>
              <a:rPr lang="es-ES" sz="2400" dirty="0">
                <a:effectLst/>
                <a:latin typeface="Calibri" panose="020F0502020204030204" pitchFamily="34" charset="0"/>
                <a:ea typeface="Calibri" panose="020F0502020204030204" pitchFamily="34" charset="0"/>
                <a:cs typeface="Times New Roman" panose="02020603050405020304" pitchFamily="18" charset="0"/>
              </a:rPr>
              <a:t>, pero no podemos olvidar a grandes pintores como </a:t>
            </a:r>
            <a:r>
              <a:rPr lang="es-ES" sz="2400" dirty="0" err="1">
                <a:effectLst/>
                <a:latin typeface="Calibri" panose="020F0502020204030204" pitchFamily="34" charset="0"/>
                <a:ea typeface="Calibri" panose="020F0502020204030204" pitchFamily="34" charset="0"/>
                <a:cs typeface="Times New Roman" panose="02020603050405020304" pitchFamily="18" charset="0"/>
              </a:rPr>
              <a:t>Mainer</a:t>
            </a:r>
            <a:r>
              <a:rPr lang="es-ES" sz="2400" dirty="0">
                <a:effectLst/>
                <a:latin typeface="Calibri" panose="020F0502020204030204" pitchFamily="34" charset="0"/>
                <a:ea typeface="Calibri" panose="020F0502020204030204" pitchFamily="34" charset="0"/>
                <a:cs typeface="Times New Roman" panose="02020603050405020304" pitchFamily="18" charset="0"/>
              </a:rPr>
              <a:t>,</a:t>
            </a:r>
          </a:p>
          <a:p>
            <a:r>
              <a:rPr lang="es-ES" sz="2400" dirty="0">
                <a:effectLst/>
                <a:latin typeface="Calibri" panose="020F0502020204030204" pitchFamily="34" charset="0"/>
                <a:ea typeface="Calibri" panose="020F0502020204030204" pitchFamily="34" charset="0"/>
                <a:cs typeface="Times New Roman" panose="02020603050405020304" pitchFamily="18" charset="0"/>
              </a:rPr>
              <a:t>o la saga de los Aquiles</a:t>
            </a:r>
            <a:r>
              <a:rPr lang="es-ES" dirty="0">
                <a:ea typeface="Calibri" panose="020F0502020204030204" pitchFamily="34" charset="0"/>
                <a:cs typeface="Times New Roman" panose="02020603050405020304" pitchFamily="18" charset="0"/>
              </a:rPr>
              <a:t>, </a:t>
            </a:r>
            <a:r>
              <a:rPr lang="es-ES" sz="2400" dirty="0">
                <a:effectLst/>
                <a:latin typeface="Calibri" panose="020F0502020204030204" pitchFamily="34" charset="0"/>
                <a:ea typeface="Calibri" panose="020F0502020204030204" pitchFamily="34" charset="0"/>
                <a:cs typeface="Times New Roman" panose="02020603050405020304" pitchFamily="18" charset="0"/>
              </a:rPr>
              <a:t>que supieron insuflar en nuestra ciudad el aire nuevo del renacimiento.</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p>
            <a:r>
              <a:rPr lang="es-ES" sz="2400" b="1" dirty="0">
                <a:effectLst/>
                <a:latin typeface="Calibri" panose="020F0502020204030204" pitchFamily="34" charset="0"/>
                <a:ea typeface="Calibri" panose="020F0502020204030204" pitchFamily="34" charset="0"/>
                <a:cs typeface="Times New Roman" panose="02020603050405020304" pitchFamily="18" charset="0"/>
              </a:rPr>
              <a:t>Un personaje singular Jamete</a:t>
            </a:r>
            <a:r>
              <a:rPr lang="es-ES" sz="2400" dirty="0">
                <a:effectLst/>
                <a:latin typeface="Calibri" panose="020F0502020204030204" pitchFamily="34" charset="0"/>
                <a:ea typeface="Calibri" panose="020F0502020204030204" pitchFamily="34" charset="0"/>
                <a:cs typeface="Times New Roman" panose="02020603050405020304" pitchFamily="18" charset="0"/>
              </a:rPr>
              <a:t>. Maestro entallador procedente de Orleáns, de carácter difícil y pendenciero que acompañado de sus oficiales, había pasado por doce ciudades en menos de seis años hasta que recaló en Úbeda donde durante dos años trabajó en la capilla del Salvador. Artista genial, nos dejó como escultor muestras de su valía en la sacristía, fachada y portadas del gran edificio.</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p>
            <a:r>
              <a:rPr lang="es-ES" sz="2400" dirty="0">
                <a:effectLst/>
                <a:latin typeface="Calibri" panose="020F0502020204030204" pitchFamily="34" charset="0"/>
                <a:ea typeface="Calibri" panose="020F0502020204030204" pitchFamily="34" charset="0"/>
                <a:cs typeface="Times New Roman" panose="02020603050405020304" pitchFamily="18" charset="0"/>
              </a:rPr>
              <a:t>Sus excentricidades fueron compensadas con el equilibrio y sosiego de Andrés de  </a:t>
            </a:r>
            <a:r>
              <a:rPr lang="es-ES" sz="2400" dirty="0" err="1">
                <a:effectLst/>
                <a:latin typeface="Calibri" panose="020F0502020204030204" pitchFamily="34" charset="0"/>
                <a:ea typeface="Calibri" panose="020F0502020204030204" pitchFamily="34" charset="0"/>
                <a:cs typeface="Times New Roman" panose="02020603050405020304" pitchFamily="18" charset="0"/>
              </a:rPr>
              <a:t>Vandelvira</a:t>
            </a:r>
            <a:r>
              <a:rPr lang="es-ES" sz="2400" dirty="0">
                <a:effectLst/>
                <a:latin typeface="Calibri" panose="020F0502020204030204" pitchFamily="34" charset="0"/>
                <a:ea typeface="Calibri" panose="020F0502020204030204" pitchFamily="34" charset="0"/>
                <a:cs typeface="Times New Roman" panose="02020603050405020304" pitchFamily="18" charset="0"/>
              </a:rPr>
              <a:t>.</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D4FF3FEA-71A2-07E4-641D-9F64675537EC}"/>
              </a:ext>
            </a:extLst>
          </p:cNvPr>
          <p:cNvPicPr>
            <a:picLocks noChangeAspect="1"/>
          </p:cNvPicPr>
          <p:nvPr/>
        </p:nvPicPr>
        <p:blipFill>
          <a:blip r:embed="rId3"/>
          <a:stretch>
            <a:fillRect/>
          </a:stretch>
        </p:blipFill>
        <p:spPr>
          <a:xfrm>
            <a:off x="7283141" y="3429000"/>
            <a:ext cx="1627775" cy="2544097"/>
          </a:xfrm>
          <a:prstGeom prst="rect">
            <a:avLst/>
          </a:prstGeom>
        </p:spPr>
      </p:pic>
      <p:pic>
        <p:nvPicPr>
          <p:cNvPr id="4" name="Imagen 3">
            <a:extLst>
              <a:ext uri="{FF2B5EF4-FFF2-40B4-BE49-F238E27FC236}">
                <a16:creationId xmlns:a16="http://schemas.microsoft.com/office/drawing/2014/main" id="{079D7340-299C-DDF3-FA08-1E2EC123EE34}"/>
              </a:ext>
            </a:extLst>
          </p:cNvPr>
          <p:cNvPicPr>
            <a:picLocks noChangeAspect="1"/>
          </p:cNvPicPr>
          <p:nvPr/>
        </p:nvPicPr>
        <p:blipFill>
          <a:blip r:embed="rId4"/>
          <a:stretch>
            <a:fillRect/>
          </a:stretch>
        </p:blipFill>
        <p:spPr>
          <a:xfrm>
            <a:off x="7283142" y="342435"/>
            <a:ext cx="1627775" cy="2373498"/>
          </a:xfrm>
          <a:prstGeom prst="rect">
            <a:avLst/>
          </a:prstGeom>
        </p:spPr>
      </p:pic>
    </p:spTree>
    <p:extLst>
      <p:ext uri="{BB962C8B-B14F-4D97-AF65-F5344CB8AC3E}">
        <p14:creationId xmlns:p14="http://schemas.microsoft.com/office/powerpoint/2010/main" val="15179512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23B8A51-70ED-8CCD-B9A6-29FAF7C037C7}"/>
              </a:ext>
            </a:extLst>
          </p:cNvPr>
          <p:cNvSpPr txBox="1"/>
          <p:nvPr/>
        </p:nvSpPr>
        <p:spPr>
          <a:xfrm>
            <a:off x="228600" y="215153"/>
            <a:ext cx="7048500" cy="6740307"/>
          </a:xfrm>
          <a:prstGeom prst="rect">
            <a:avLst/>
          </a:prstGeom>
          <a:noFill/>
        </p:spPr>
        <p:txBody>
          <a:bodyPr wrap="square">
            <a:spAutoFit/>
          </a:bodyPr>
          <a:lstStyle/>
          <a:p>
            <a:pPr algn="ctr"/>
            <a:r>
              <a:rPr lang="es-ES" sz="2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ANDRÉS DE VANDELVIRA, </a:t>
            </a:r>
          </a:p>
          <a:p>
            <a:r>
              <a:rPr lang="es-ES" b="1" dirty="0">
                <a:latin typeface="Tw Cen MT" panose="020B0602020104020603" pitchFamily="34" charset="77"/>
                <a:ea typeface="Calibri" panose="020F0502020204030204" pitchFamily="34" charset="0"/>
                <a:cs typeface="Times New Roman" panose="02020603050405020304" pitchFamily="18" charset="0"/>
              </a:rPr>
              <a:t>*1505</a:t>
            </a:r>
            <a:r>
              <a:rPr lang="es-ES" dirty="0">
                <a:latin typeface="Tw Cen MT" panose="020B0602020104020603" pitchFamily="34" charset="77"/>
                <a:ea typeface="Calibri" panose="020F0502020204030204" pitchFamily="34" charset="0"/>
                <a:cs typeface="Times New Roman" panose="02020603050405020304" pitchFamily="18" charset="0"/>
              </a:rPr>
              <a:t>. N</a:t>
            </a:r>
            <a:r>
              <a:rPr lang="es-ES" dirty="0">
                <a:effectLst/>
                <a:latin typeface="Tw Cen MT" panose="020B0602020104020603" pitchFamily="34" charset="77"/>
                <a:ea typeface="Calibri" panose="020F0502020204030204" pitchFamily="34" charset="0"/>
                <a:cs typeface="Times New Roman" panose="02020603050405020304" pitchFamily="18" charset="0"/>
              </a:rPr>
              <a:t>ace en Alcaraz (Albacete).</a:t>
            </a:r>
            <a:r>
              <a:rPr lang="es-ES" dirty="0">
                <a:latin typeface="Tw Cen MT" panose="020B0602020104020603" pitchFamily="34" charset="77"/>
                <a:ea typeface="Calibri" panose="020F0502020204030204" pitchFamily="34" charset="0"/>
                <a:cs typeface="Times New Roman" panose="02020603050405020304" pitchFamily="18" charset="0"/>
              </a:rPr>
              <a:t> </a:t>
            </a:r>
            <a:r>
              <a:rPr lang="es-ES" dirty="0">
                <a:effectLst/>
                <a:latin typeface="Tw Cen MT" panose="020B0602020104020603" pitchFamily="34" charset="77"/>
                <a:ea typeface="Calibri" panose="020F0502020204030204" pitchFamily="34" charset="0"/>
                <a:cs typeface="Times New Roman" panose="02020603050405020304" pitchFamily="18" charset="0"/>
              </a:rPr>
              <a:t>Aprendiz del que después sería su suegro Francisco de Luna</a:t>
            </a:r>
            <a:r>
              <a:rPr lang="es-ES" dirty="0">
                <a:latin typeface="Tw Cen MT" panose="020B0602020104020603" pitchFamily="34" charset="77"/>
                <a:ea typeface="Calibri" panose="020F0502020204030204" pitchFamily="34" charset="0"/>
                <a:cs typeface="Times New Roman" panose="02020603050405020304" pitchFamily="18" charset="0"/>
              </a:rPr>
              <a:t>.</a:t>
            </a:r>
            <a:r>
              <a:rPr lang="es-ES" dirty="0">
                <a:effectLst/>
                <a:latin typeface="Tw Cen MT" panose="020B0602020104020603" pitchFamily="34" charset="77"/>
                <a:ea typeface="Calibri" panose="020F0502020204030204" pitchFamily="34" charset="0"/>
                <a:cs typeface="Times New Roman" panose="02020603050405020304" pitchFamily="18" charset="0"/>
              </a:rPr>
              <a:t> </a:t>
            </a:r>
          </a:p>
          <a:p>
            <a:r>
              <a:rPr lang="es-ES" dirty="0">
                <a:effectLst/>
                <a:latin typeface="Tw Cen MT" panose="020B0602020104020603" pitchFamily="34" charset="77"/>
                <a:ea typeface="Calibri" panose="020F0502020204030204" pitchFamily="34" charset="0"/>
                <a:cs typeface="Times New Roman" panose="02020603050405020304" pitchFamily="18" charset="0"/>
              </a:rPr>
              <a:t>1533. </a:t>
            </a:r>
            <a:r>
              <a:rPr lang="es-ES" dirty="0">
                <a:latin typeface="Tw Cen MT" panose="020B0602020104020603" pitchFamily="34" charset="77"/>
                <a:ea typeface="Calibri" panose="020F0502020204030204" pitchFamily="34" charset="0"/>
                <a:cs typeface="Times New Roman" panose="02020603050405020304" pitchFamily="18" charset="0"/>
              </a:rPr>
              <a:t>Interviene </a:t>
            </a:r>
            <a:r>
              <a:rPr lang="es-ES" dirty="0">
                <a:effectLst/>
                <a:latin typeface="Tw Cen MT" panose="020B0602020104020603" pitchFamily="34" charset="77"/>
                <a:ea typeface="Calibri" panose="020F0502020204030204" pitchFamily="34" charset="0"/>
                <a:cs typeface="Times New Roman" panose="02020603050405020304" pitchFamily="18" charset="0"/>
              </a:rPr>
              <a:t>en la construcción de la </a:t>
            </a:r>
            <a:r>
              <a:rPr lang="es-ES" dirty="0">
                <a:latin typeface="Tw Cen MT" panose="020B0602020104020603" pitchFamily="34" charset="77"/>
                <a:ea typeface="Calibri" panose="020F0502020204030204" pitchFamily="34" charset="0"/>
                <a:cs typeface="Times New Roman" panose="02020603050405020304" pitchFamily="18" charset="0"/>
              </a:rPr>
              <a:t>Parroquia </a:t>
            </a:r>
            <a:r>
              <a:rPr lang="es-ES" dirty="0">
                <a:effectLst/>
                <a:latin typeface="Tw Cen MT" panose="020B0602020104020603" pitchFamily="34" charset="77"/>
                <a:ea typeface="Calibri" panose="020F0502020204030204" pitchFamily="34" charset="0"/>
                <a:cs typeface="Times New Roman" panose="02020603050405020304" pitchFamily="18" charset="0"/>
              </a:rPr>
              <a:t>de Villacarrillo, población </a:t>
            </a:r>
            <a:r>
              <a:rPr lang="es-ES" dirty="0">
                <a:latin typeface="Tw Cen MT" panose="020B0602020104020603" pitchFamily="34" charset="77"/>
                <a:ea typeface="Calibri" panose="020F0502020204030204" pitchFamily="34" charset="0"/>
                <a:cs typeface="Times New Roman" panose="02020603050405020304" pitchFamily="18" charset="0"/>
              </a:rPr>
              <a:t>en la que </a:t>
            </a:r>
            <a:r>
              <a:rPr lang="es-ES" dirty="0">
                <a:effectLst/>
                <a:latin typeface="Tw Cen MT" panose="020B0602020104020603" pitchFamily="34" charset="77"/>
                <a:ea typeface="Calibri" panose="020F0502020204030204" pitchFamily="34" charset="0"/>
                <a:cs typeface="Times New Roman" panose="02020603050405020304" pitchFamily="18" charset="0"/>
              </a:rPr>
              <a:t>contrae matrimonio </a:t>
            </a:r>
          </a:p>
          <a:p>
            <a:r>
              <a:rPr lang="es-ES" dirty="0">
                <a:effectLst/>
                <a:latin typeface="Tw Cen MT" panose="020B0602020104020603" pitchFamily="34" charset="77"/>
                <a:ea typeface="Calibri" panose="020F0502020204030204" pitchFamily="34" charset="0"/>
                <a:cs typeface="Times New Roman" panose="02020603050405020304" pitchFamily="18" charset="0"/>
              </a:rPr>
              <a:t>con Luisa de Luna</a:t>
            </a:r>
            <a:r>
              <a:rPr lang="es-ES" dirty="0">
                <a:latin typeface="Tw Cen MT" panose="020B0602020104020603" pitchFamily="34" charset="77"/>
                <a:ea typeface="Calibri" panose="020F0502020204030204" pitchFamily="34" charset="0"/>
                <a:cs typeface="Times New Roman" panose="02020603050405020304" pitchFamily="18" charset="0"/>
              </a:rPr>
              <a:t> </a:t>
            </a:r>
            <a:r>
              <a:rPr lang="es-ES" dirty="0">
                <a:effectLst/>
                <a:latin typeface="Tw Cen MT" panose="020B0602020104020603" pitchFamily="34" charset="77"/>
                <a:ea typeface="Calibri" panose="020F0502020204030204" pitchFamily="34" charset="0"/>
                <a:cs typeface="Times New Roman" panose="02020603050405020304" pitchFamily="18" charset="0"/>
              </a:rPr>
              <a:t>1536, con la que tendría 7 hijos.</a:t>
            </a:r>
          </a:p>
          <a:p>
            <a:r>
              <a:rPr lang="es-ES" dirty="0">
                <a:effectLst/>
                <a:latin typeface="Tw Cen MT" panose="020B0602020104020603" pitchFamily="34" charset="77"/>
                <a:ea typeface="Calibri" panose="020F0502020204030204" pitchFamily="34" charset="0"/>
                <a:cs typeface="Times New Roman" panose="02020603050405020304" pitchFamily="18" charset="0"/>
              </a:rPr>
              <a:t>1544. </a:t>
            </a:r>
            <a:r>
              <a:rPr lang="es-ES" dirty="0">
                <a:latin typeface="Tw Cen MT" panose="020B0602020104020603" pitchFamily="34" charset="77"/>
                <a:ea typeface="Calibri" panose="020F0502020204030204" pitchFamily="34" charset="0"/>
                <a:cs typeface="Times New Roman" panose="02020603050405020304" pitchFamily="18" charset="0"/>
              </a:rPr>
              <a:t>F</a:t>
            </a:r>
            <a:r>
              <a:rPr lang="es-ES" dirty="0">
                <a:effectLst/>
                <a:latin typeface="Tw Cen MT" panose="020B0602020104020603" pitchFamily="34" charset="77"/>
                <a:ea typeface="Calibri" panose="020F0502020204030204" pitchFamily="34" charset="0"/>
                <a:cs typeface="Times New Roman" panose="02020603050405020304" pitchFamily="18" charset="0"/>
              </a:rPr>
              <a:t>ija su residencia en Úbeda, siendo bautizado </a:t>
            </a:r>
          </a:p>
          <a:p>
            <a:r>
              <a:rPr lang="es-ES" dirty="0">
                <a:effectLst/>
                <a:latin typeface="Tw Cen MT" panose="020B0602020104020603" pitchFamily="34" charset="77"/>
                <a:ea typeface="Calibri" panose="020F0502020204030204" pitchFamily="34" charset="0"/>
                <a:cs typeface="Times New Roman" panose="02020603050405020304" pitchFamily="18" charset="0"/>
              </a:rPr>
              <a:t>su hijo Alonso en </a:t>
            </a:r>
            <a:r>
              <a:rPr lang="es-ES" dirty="0" err="1">
                <a:effectLst/>
                <a:latin typeface="Tw Cen MT" panose="020B0602020104020603" pitchFamily="34" charset="77"/>
                <a:ea typeface="Calibri" panose="020F0502020204030204" pitchFamily="34" charset="0"/>
                <a:cs typeface="Times New Roman" panose="02020603050405020304" pitchFamily="18" charset="0"/>
              </a:rPr>
              <a:t>Sto</a:t>
            </a:r>
            <a:r>
              <a:rPr lang="es-ES" dirty="0">
                <a:effectLst/>
                <a:latin typeface="Tw Cen MT" panose="020B0602020104020603" pitchFamily="34" charset="77"/>
                <a:ea typeface="Calibri" panose="020F0502020204030204" pitchFamily="34" charset="0"/>
                <a:cs typeface="Times New Roman" panose="02020603050405020304" pitchFamily="18" charset="0"/>
              </a:rPr>
              <a:t> Tomás. Se compromete juntamente con el cantero Alonso Ruiz a levantar desde los cimientos  la capilla del </a:t>
            </a:r>
            <a:r>
              <a:rPr lang="es-ES" dirty="0">
                <a:latin typeface="Tw Cen MT" panose="020B0602020104020603" pitchFamily="34" charset="77"/>
                <a:ea typeface="Calibri" panose="020F0502020204030204" pitchFamily="34" charset="0"/>
                <a:cs typeface="Times New Roman" panose="02020603050405020304" pitchFamily="18" charset="0"/>
              </a:rPr>
              <a:t>Salvador</a:t>
            </a:r>
            <a:r>
              <a:rPr lang="es-ES" dirty="0">
                <a:effectLst/>
                <a:latin typeface="Tw Cen MT" panose="020B0602020104020603" pitchFamily="34" charset="77"/>
                <a:ea typeface="Calibri" panose="020F0502020204030204" pitchFamily="34" charset="0"/>
                <a:cs typeface="Times New Roman" panose="02020603050405020304" pitchFamily="18" charset="0"/>
              </a:rPr>
              <a:t>. Durante veinte años vive en nuestra ciudad, dedicado a grandes construcciones.</a:t>
            </a:r>
          </a:p>
          <a:p>
            <a:r>
              <a:rPr lang="es-ES" dirty="0">
                <a:latin typeface="Tw Cen MT" panose="020B0602020104020603" pitchFamily="34" charset="77"/>
                <a:ea typeface="Calibri" panose="020F0502020204030204" pitchFamily="34" charset="0"/>
                <a:cs typeface="Times New Roman" panose="02020603050405020304" pitchFamily="18" charset="0"/>
              </a:rPr>
              <a:t>1564.</a:t>
            </a:r>
            <a:r>
              <a:rPr lang="es-ES" dirty="0">
                <a:effectLst/>
                <a:latin typeface="Tw Cen MT" panose="020B0602020104020603" pitchFamily="34" charset="77"/>
                <a:ea typeface="Calibri" panose="020F0502020204030204" pitchFamily="34" charset="0"/>
                <a:cs typeface="Times New Roman" panose="02020603050405020304" pitchFamily="18" charset="0"/>
              </a:rPr>
              <a:t> </a:t>
            </a:r>
            <a:r>
              <a:rPr lang="es-ES" dirty="0">
                <a:latin typeface="Tw Cen MT" panose="020B0602020104020603" pitchFamily="34" charset="77"/>
                <a:ea typeface="Calibri" panose="020F0502020204030204" pitchFamily="34" charset="0"/>
                <a:cs typeface="Times New Roman" panose="02020603050405020304" pitchFamily="18" charset="0"/>
              </a:rPr>
              <a:t>Tiene </a:t>
            </a:r>
            <a:r>
              <a:rPr lang="es-ES" dirty="0">
                <a:effectLst/>
                <a:latin typeface="Tw Cen MT" panose="020B0602020104020603" pitchFamily="34" charset="77"/>
                <a:ea typeface="Calibri" panose="020F0502020204030204" pitchFamily="34" charset="0"/>
                <a:cs typeface="Times New Roman" panose="02020603050405020304" pitchFamily="18" charset="0"/>
              </a:rPr>
              <a:t>que pasar a Jaén por exigencias del cabildo, al to</a:t>
            </a:r>
            <a:r>
              <a:rPr lang="es-ES" dirty="0">
                <a:latin typeface="Tw Cen MT" panose="020B0602020104020603" pitchFamily="34" charset="77"/>
                <a:ea typeface="Calibri" panose="020F0502020204030204" pitchFamily="34" charset="0"/>
                <a:cs typeface="Times New Roman" panose="02020603050405020304" pitchFamily="18" charset="0"/>
              </a:rPr>
              <a:t>mar </a:t>
            </a:r>
            <a:r>
              <a:rPr lang="es-ES" dirty="0">
                <a:effectLst/>
                <a:latin typeface="Tw Cen MT" panose="020B0602020104020603" pitchFamily="34" charset="77"/>
                <a:ea typeface="Calibri" panose="020F0502020204030204" pitchFamily="34" charset="0"/>
                <a:cs typeface="Times New Roman" panose="02020603050405020304" pitchFamily="18" charset="0"/>
              </a:rPr>
              <a:t>la dirección de la nueva catedral.</a:t>
            </a:r>
          </a:p>
          <a:p>
            <a:r>
              <a:rPr lang="es-ES" dirty="0">
                <a:effectLst/>
                <a:latin typeface="Tw Cen MT" panose="020B0602020104020603" pitchFamily="34" charset="77"/>
                <a:ea typeface="Calibri" panose="020F0502020204030204" pitchFamily="34" charset="0"/>
                <a:cs typeface="Times New Roman" panose="02020603050405020304" pitchFamily="18" charset="0"/>
              </a:rPr>
              <a:t>La familia </a:t>
            </a:r>
            <a:r>
              <a:rPr lang="es-ES" dirty="0" err="1">
                <a:effectLst/>
                <a:latin typeface="Tw Cen MT" panose="020B0602020104020603" pitchFamily="34" charset="77"/>
                <a:ea typeface="Calibri" panose="020F0502020204030204" pitchFamily="34" charset="0"/>
                <a:cs typeface="Times New Roman" panose="02020603050405020304" pitchFamily="18" charset="0"/>
              </a:rPr>
              <a:t>Vandelvira</a:t>
            </a:r>
            <a:r>
              <a:rPr lang="es-ES" dirty="0">
                <a:effectLst/>
                <a:latin typeface="Tw Cen MT" panose="020B0602020104020603" pitchFamily="34" charset="77"/>
                <a:ea typeface="Calibri" panose="020F0502020204030204" pitchFamily="34" charset="0"/>
                <a:cs typeface="Times New Roman" panose="02020603050405020304" pitchFamily="18" charset="0"/>
              </a:rPr>
              <a:t> vive con desahogo. Prueba de ello sería la pertenencia a su familia de una criada, dos esclavos de color más dos jóvenes aprendices. </a:t>
            </a:r>
            <a:endParaRPr lang="es-ES" dirty="0">
              <a:latin typeface="Tw Cen MT" panose="020B0602020104020603" pitchFamily="34" charset="77"/>
              <a:ea typeface="Calibri" panose="020F0502020204030204" pitchFamily="34" charset="0"/>
              <a:cs typeface="Times New Roman" panose="02020603050405020304" pitchFamily="18" charset="0"/>
            </a:endParaRPr>
          </a:p>
          <a:p>
            <a:r>
              <a:rPr lang="es-ES" dirty="0">
                <a:effectLst/>
                <a:latin typeface="Tw Cen MT" panose="020B0602020104020603" pitchFamily="34" charset="77"/>
                <a:ea typeface="Calibri" panose="020F0502020204030204" pitchFamily="34" charset="0"/>
                <a:cs typeface="Times New Roman" panose="02020603050405020304" pitchFamily="18" charset="0"/>
              </a:rPr>
              <a:t> </a:t>
            </a:r>
            <a:r>
              <a:rPr lang="es-ES" b="1" dirty="0">
                <a:latin typeface="Tw Cen MT" panose="020B0602020104020603" pitchFamily="34" charset="77"/>
                <a:ea typeface="Calibri" panose="020F0502020204030204" pitchFamily="34" charset="0"/>
                <a:cs typeface="Times New Roman" panose="02020603050405020304" pitchFamily="18" charset="0"/>
              </a:rPr>
              <a:t>+ </a:t>
            </a:r>
            <a:r>
              <a:rPr lang="es-ES" b="1" dirty="0">
                <a:effectLst/>
                <a:latin typeface="Tw Cen MT" panose="020B0602020104020603" pitchFamily="34" charset="77"/>
                <a:ea typeface="Calibri" panose="020F0502020204030204" pitchFamily="34" charset="0"/>
                <a:cs typeface="Times New Roman" panose="02020603050405020304" pitchFamily="18" charset="0"/>
              </a:rPr>
              <a:t>1575. </a:t>
            </a:r>
            <a:r>
              <a:rPr lang="es-ES" dirty="0">
                <a:effectLst/>
                <a:latin typeface="Tw Cen MT" panose="020B0602020104020603" pitchFamily="34" charset="77"/>
                <a:ea typeface="Calibri" panose="020F0502020204030204" pitchFamily="34" charset="0"/>
                <a:cs typeface="Times New Roman" panose="02020603050405020304" pitchFamily="18" charset="0"/>
              </a:rPr>
              <a:t>Muere en Jaén</a:t>
            </a:r>
          </a:p>
        </p:txBody>
      </p:sp>
      <p:sp>
        <p:nvSpPr>
          <p:cNvPr id="2" name="CuadroTexto 1">
            <a:extLst>
              <a:ext uri="{FF2B5EF4-FFF2-40B4-BE49-F238E27FC236}">
                <a16:creationId xmlns:a16="http://schemas.microsoft.com/office/drawing/2014/main" id="{33E79E7E-0145-E8C9-288D-B9B587C55144}"/>
              </a:ext>
            </a:extLst>
          </p:cNvPr>
          <p:cNvSpPr txBox="1"/>
          <p:nvPr/>
        </p:nvSpPr>
        <p:spPr>
          <a:xfrm>
            <a:off x="7277100" y="3543300"/>
            <a:ext cx="1866900" cy="1938992"/>
          </a:xfrm>
          <a:prstGeom prst="rect">
            <a:avLst/>
          </a:prstGeom>
          <a:noFill/>
        </p:spPr>
        <p:txBody>
          <a:bodyPr wrap="square" rtlCol="0">
            <a:spAutoFit/>
          </a:bodyPr>
          <a:lstStyle/>
          <a:p>
            <a:pPr algn="ctr"/>
            <a:r>
              <a:rPr lang="es-ES" dirty="0">
                <a:solidFill>
                  <a:srgbClr val="C00000"/>
                </a:solidFill>
              </a:rPr>
              <a:t>VANDELVIRA</a:t>
            </a:r>
          </a:p>
          <a:p>
            <a:pPr algn="ctr"/>
            <a:r>
              <a:rPr lang="es-ES" dirty="0">
                <a:solidFill>
                  <a:srgbClr val="C00000"/>
                </a:solidFill>
              </a:rPr>
              <a:t>*1505</a:t>
            </a:r>
          </a:p>
          <a:p>
            <a:pPr algn="ctr"/>
            <a:r>
              <a:rPr lang="es-ES" dirty="0">
                <a:solidFill>
                  <a:srgbClr val="C00000"/>
                </a:solidFill>
              </a:rPr>
              <a:t>ALCARAZ</a:t>
            </a:r>
          </a:p>
          <a:p>
            <a:pPr algn="ctr"/>
            <a:r>
              <a:rPr lang="es-ES" dirty="0">
                <a:solidFill>
                  <a:srgbClr val="C00000"/>
                </a:solidFill>
              </a:rPr>
              <a:t>+1575</a:t>
            </a:r>
          </a:p>
          <a:p>
            <a:pPr algn="ctr"/>
            <a:r>
              <a:rPr lang="es-ES" dirty="0">
                <a:solidFill>
                  <a:srgbClr val="C00000"/>
                </a:solidFill>
              </a:rPr>
              <a:t>JAÉN</a:t>
            </a:r>
          </a:p>
        </p:txBody>
      </p:sp>
      <p:pic>
        <p:nvPicPr>
          <p:cNvPr id="5" name="Imagen 4">
            <a:extLst>
              <a:ext uri="{FF2B5EF4-FFF2-40B4-BE49-F238E27FC236}">
                <a16:creationId xmlns:a16="http://schemas.microsoft.com/office/drawing/2014/main" id="{193BFA5A-103F-6078-358C-1B1B57E3D0A3}"/>
              </a:ext>
            </a:extLst>
          </p:cNvPr>
          <p:cNvPicPr>
            <a:picLocks noChangeAspect="1"/>
          </p:cNvPicPr>
          <p:nvPr/>
        </p:nvPicPr>
        <p:blipFill rotWithShape="1">
          <a:blip r:embed="rId3"/>
          <a:srcRect l="2941" r="26935"/>
          <a:stretch/>
        </p:blipFill>
        <p:spPr>
          <a:xfrm>
            <a:off x="7277100" y="470647"/>
            <a:ext cx="1828435" cy="2666253"/>
          </a:xfrm>
          <a:prstGeom prst="rect">
            <a:avLst/>
          </a:prstGeom>
        </p:spPr>
      </p:pic>
    </p:spTree>
    <p:extLst>
      <p:ext uri="{BB962C8B-B14F-4D97-AF65-F5344CB8AC3E}">
        <p14:creationId xmlns:p14="http://schemas.microsoft.com/office/powerpoint/2010/main" val="347875473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ppt_x</p:attrName>
                                        </p:attrNameLst>
                                      </p:cBhvr>
                                      <p:tavLst>
                                        <p:tav tm="0">
                                          <p:val>
                                            <p:strVal val="#ppt_x"/>
                                          </p:val>
                                        </p:tav>
                                        <p:tav tm="100000">
                                          <p:val>
                                            <p:strVal val="#ppt_x"/>
                                          </p:val>
                                        </p:tav>
                                      </p:tavLst>
                                    </p:anim>
                                    <p:anim calcmode="lin" valueType="num">
                                      <p:cBhvr>
                                        <p:cTn id="9"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23A8C66-5BA5-1F58-6A79-43155301414F}"/>
              </a:ext>
            </a:extLst>
          </p:cNvPr>
          <p:cNvSpPr txBox="1"/>
          <p:nvPr/>
        </p:nvSpPr>
        <p:spPr>
          <a:xfrm>
            <a:off x="190500" y="139700"/>
            <a:ext cx="7124700" cy="6560835"/>
          </a:xfrm>
          <a:prstGeom prst="rect">
            <a:avLst/>
          </a:prstGeom>
          <a:noFill/>
        </p:spPr>
        <p:txBody>
          <a:bodyPr wrap="square">
            <a:spAutoFit/>
          </a:bodyPr>
          <a:lstStyle/>
          <a:p>
            <a:pPr algn="ctr">
              <a:lnSpc>
                <a:spcPts val="2095"/>
              </a:lnSpc>
            </a:pPr>
            <a:r>
              <a:rPr lang="es-ES" b="1" dirty="0">
                <a:solidFill>
                  <a:srgbClr val="C00000"/>
                </a:solidFill>
                <a:effectLst/>
                <a:latin typeface="Tw Cen MT" panose="020B0602020104020603" pitchFamily="34" charset="77"/>
                <a:ea typeface="Times New Roman" panose="02020603050405020304" pitchFamily="18" charset="0"/>
              </a:rPr>
              <a:t>JULIO DE AQUILES: PINTOR: </a:t>
            </a:r>
          </a:p>
          <a:p>
            <a:pPr>
              <a:lnSpc>
                <a:spcPts val="2295"/>
              </a:lnSpc>
            </a:pPr>
            <a:r>
              <a:rPr lang="es-ES" i="1" dirty="0">
                <a:solidFill>
                  <a:schemeClr val="tx1">
                    <a:lumMod val="75000"/>
                    <a:lumOff val="25000"/>
                  </a:schemeClr>
                </a:solidFill>
                <a:effectLst/>
                <a:latin typeface="Tw Cen MT" panose="020B0602020104020603" pitchFamily="34" charset="77"/>
                <a:ea typeface="Times New Roman" panose="02020603050405020304" pitchFamily="18" charset="0"/>
              </a:rPr>
              <a:t>Nace en </a:t>
            </a:r>
            <a:r>
              <a:rPr lang="es-ES" dirty="0">
                <a:solidFill>
                  <a:schemeClr val="tx1">
                    <a:lumMod val="75000"/>
                    <a:lumOff val="25000"/>
                  </a:schemeClr>
                </a:solidFill>
                <a:effectLst/>
                <a:latin typeface="Tw Cen MT" panose="020B0602020104020603" pitchFamily="34" charset="77"/>
                <a:ea typeface="Times New Roman" panose="02020603050405020304" pitchFamily="18" charset="0"/>
              </a:rPr>
              <a:t>Roma (Italia), comienzos XVI. Hijo del pintor  Marco Antonio </a:t>
            </a:r>
            <a:r>
              <a:rPr lang="es-ES" dirty="0" err="1">
                <a:solidFill>
                  <a:schemeClr val="tx1">
                    <a:lumMod val="75000"/>
                    <a:lumOff val="25000"/>
                  </a:schemeClr>
                </a:solidFill>
                <a:effectLst/>
                <a:latin typeface="Tw Cen MT" panose="020B0602020104020603" pitchFamily="34" charset="77"/>
                <a:ea typeface="Times New Roman" panose="02020603050405020304" pitchFamily="18" charset="0"/>
              </a:rPr>
              <a:t>Aquili</a:t>
            </a:r>
            <a:r>
              <a:rPr lang="es-ES" dirty="0">
                <a:solidFill>
                  <a:schemeClr val="tx1">
                    <a:lumMod val="75000"/>
                    <a:lumOff val="25000"/>
                  </a:schemeClr>
                </a:solidFill>
                <a:effectLst/>
                <a:latin typeface="Tw Cen MT" panose="020B0602020104020603" pitchFamily="34" charset="77"/>
                <a:ea typeface="Times New Roman" panose="02020603050405020304" pitchFamily="18" charset="0"/>
              </a:rPr>
              <a:t>, de la Escuela de Rafael de Urbino—, decorador de las </a:t>
            </a:r>
            <a:r>
              <a:rPr lang="es-ES" dirty="0" err="1">
                <a:solidFill>
                  <a:schemeClr val="tx1">
                    <a:lumMod val="75000"/>
                    <a:lumOff val="25000"/>
                  </a:schemeClr>
                </a:solidFill>
                <a:effectLst/>
                <a:latin typeface="Tw Cen MT" panose="020B0602020104020603" pitchFamily="34" charset="77"/>
                <a:ea typeface="Times New Roman" panose="02020603050405020304" pitchFamily="18" charset="0"/>
              </a:rPr>
              <a:t>Lóggias</a:t>
            </a:r>
            <a:r>
              <a:rPr lang="es-ES" dirty="0">
                <a:solidFill>
                  <a:schemeClr val="tx1">
                    <a:lumMod val="75000"/>
                    <a:lumOff val="25000"/>
                  </a:schemeClr>
                </a:solidFill>
                <a:effectLst/>
                <a:latin typeface="Tw Cen MT" panose="020B0602020104020603" pitchFamily="34" charset="77"/>
                <a:ea typeface="Times New Roman" panose="02020603050405020304" pitchFamily="18" charset="0"/>
              </a:rPr>
              <a:t> Vaticanas. </a:t>
            </a:r>
          </a:p>
          <a:p>
            <a:pPr>
              <a:lnSpc>
                <a:spcPts val="2295"/>
              </a:lnSpc>
            </a:pPr>
            <a:r>
              <a:rPr lang="es-ES" dirty="0">
                <a:solidFill>
                  <a:schemeClr val="tx1">
                    <a:lumMod val="75000"/>
                    <a:lumOff val="25000"/>
                  </a:schemeClr>
                </a:solidFill>
                <a:effectLst/>
                <a:latin typeface="Tw Cen MT" panose="020B0602020104020603" pitchFamily="34" charset="77"/>
                <a:ea typeface="Times New Roman" panose="02020603050405020304" pitchFamily="18" charset="0"/>
              </a:rPr>
              <a:t>1533. Su presencia </a:t>
            </a:r>
            <a:r>
              <a:rPr lang="es-ES" dirty="0">
                <a:solidFill>
                  <a:schemeClr val="tx1">
                    <a:lumMod val="75000"/>
                    <a:lumOff val="25000"/>
                  </a:schemeClr>
                </a:solidFill>
                <a:latin typeface="Tw Cen MT" panose="020B0602020104020603" pitchFamily="34" charset="77"/>
                <a:ea typeface="Times New Roman" panose="02020603050405020304" pitchFamily="18" charset="0"/>
              </a:rPr>
              <a:t>junto a la de</a:t>
            </a:r>
            <a:r>
              <a:rPr lang="es-ES" dirty="0">
                <a:solidFill>
                  <a:schemeClr val="tx1">
                    <a:lumMod val="75000"/>
                    <a:lumOff val="25000"/>
                  </a:schemeClr>
                </a:solidFill>
                <a:effectLst/>
                <a:latin typeface="Tw Cen MT" panose="020B0602020104020603" pitchFamily="34" charset="77"/>
                <a:ea typeface="Times New Roman" panose="02020603050405020304" pitchFamily="18" charset="0"/>
              </a:rPr>
              <a:t> Alejandro </a:t>
            </a:r>
            <a:r>
              <a:rPr lang="es-ES" dirty="0" err="1">
                <a:solidFill>
                  <a:schemeClr val="tx1">
                    <a:lumMod val="75000"/>
                    <a:lumOff val="25000"/>
                  </a:schemeClr>
                </a:solidFill>
                <a:effectLst/>
                <a:latin typeface="Tw Cen MT" panose="020B0602020104020603" pitchFamily="34" charset="77"/>
                <a:ea typeface="Times New Roman" panose="02020603050405020304" pitchFamily="18" charset="0"/>
              </a:rPr>
              <a:t>Mayner</a:t>
            </a:r>
            <a:r>
              <a:rPr lang="es-ES" dirty="0">
                <a:solidFill>
                  <a:schemeClr val="tx1">
                    <a:lumMod val="75000"/>
                    <a:lumOff val="25000"/>
                  </a:schemeClr>
                </a:solidFill>
                <a:effectLst/>
                <a:latin typeface="Tw Cen MT" panose="020B0602020104020603" pitchFamily="34" charset="77"/>
                <a:ea typeface="Times New Roman" panose="02020603050405020304" pitchFamily="18" charset="0"/>
              </a:rPr>
              <a:t>, viene justificada por el deseo D. Francisco de los Cobos de decorar los palacios de Valladolid y Úbeda. </a:t>
            </a:r>
          </a:p>
          <a:p>
            <a:pPr>
              <a:lnSpc>
                <a:spcPts val="2295"/>
              </a:lnSpc>
            </a:pPr>
            <a:r>
              <a:rPr lang="es-ES" dirty="0">
                <a:solidFill>
                  <a:schemeClr val="tx1">
                    <a:lumMod val="75000"/>
                    <a:lumOff val="25000"/>
                  </a:schemeClr>
                </a:solidFill>
                <a:effectLst/>
                <a:latin typeface="Tw Cen MT" panose="020B0602020104020603" pitchFamily="34" charset="77"/>
                <a:ea typeface="Times New Roman" panose="02020603050405020304" pitchFamily="18" charset="0"/>
              </a:rPr>
              <a:t>1537. </a:t>
            </a:r>
            <a:r>
              <a:rPr lang="es-ES" dirty="0">
                <a:solidFill>
                  <a:schemeClr val="tx1">
                    <a:lumMod val="75000"/>
                    <a:lumOff val="25000"/>
                  </a:schemeClr>
                </a:solidFill>
                <a:latin typeface="Tw Cen MT" panose="020B0602020104020603" pitchFamily="34" charset="77"/>
                <a:ea typeface="Times New Roman" panose="02020603050405020304" pitchFamily="18" charset="0"/>
              </a:rPr>
              <a:t>E</a:t>
            </a:r>
            <a:r>
              <a:rPr lang="es-ES" dirty="0">
                <a:solidFill>
                  <a:schemeClr val="tx1">
                    <a:lumMod val="75000"/>
                    <a:lumOff val="25000"/>
                  </a:schemeClr>
                </a:solidFill>
                <a:effectLst/>
                <a:latin typeface="Tw Cen MT" panose="020B0602020104020603" pitchFamily="34" charset="77"/>
                <a:ea typeface="Times New Roman" panose="02020603050405020304" pitchFamily="18" charset="0"/>
              </a:rPr>
              <a:t>stá constatada su </a:t>
            </a:r>
            <a:r>
              <a:rPr lang="es-ES" dirty="0">
                <a:solidFill>
                  <a:schemeClr val="tx1">
                    <a:lumMod val="75000"/>
                    <a:lumOff val="25000"/>
                  </a:schemeClr>
                </a:solidFill>
                <a:latin typeface="Tw Cen MT" panose="020B0602020104020603" pitchFamily="34" charset="77"/>
                <a:ea typeface="Times New Roman" panose="02020603050405020304" pitchFamily="18" charset="0"/>
              </a:rPr>
              <a:t>presencia</a:t>
            </a:r>
            <a:r>
              <a:rPr lang="es-ES" dirty="0">
                <a:solidFill>
                  <a:schemeClr val="tx1">
                    <a:lumMod val="75000"/>
                    <a:lumOff val="25000"/>
                  </a:schemeClr>
                </a:solidFill>
                <a:effectLst/>
                <a:latin typeface="Tw Cen MT" panose="020B0602020104020603" pitchFamily="34" charset="77"/>
                <a:ea typeface="Times New Roman" panose="02020603050405020304" pitchFamily="18" charset="0"/>
              </a:rPr>
              <a:t> en la Alhambra, trabajando a las órdenes del Emperador</a:t>
            </a:r>
            <a:r>
              <a:rPr lang="es-ES" dirty="0">
                <a:solidFill>
                  <a:schemeClr val="tx1">
                    <a:lumMod val="75000"/>
                    <a:lumOff val="25000"/>
                  </a:schemeClr>
                </a:solidFill>
                <a:latin typeface="Tw Cen MT" panose="020B0602020104020603" pitchFamily="34" charset="77"/>
                <a:ea typeface="Times New Roman" panose="02020603050405020304" pitchFamily="18" charset="0"/>
              </a:rPr>
              <a:t> para su </a:t>
            </a:r>
            <a:r>
              <a:rPr lang="es-ES" dirty="0">
                <a:solidFill>
                  <a:schemeClr val="tx1">
                    <a:lumMod val="75000"/>
                    <a:lumOff val="25000"/>
                  </a:schemeClr>
                </a:solidFill>
                <a:effectLst/>
                <a:latin typeface="Tw Cen MT" panose="020B0602020104020603" pitchFamily="34" charset="77"/>
                <a:ea typeface="Times New Roman" panose="02020603050405020304" pitchFamily="18" charset="0"/>
              </a:rPr>
              <a:t>residencia imperial. (Tocador de la reina)</a:t>
            </a:r>
          </a:p>
          <a:p>
            <a:pPr>
              <a:lnSpc>
                <a:spcPts val="2295"/>
              </a:lnSpc>
            </a:pPr>
            <a:r>
              <a:rPr lang="es-ES" dirty="0">
                <a:solidFill>
                  <a:schemeClr val="tx1">
                    <a:lumMod val="75000"/>
                    <a:lumOff val="25000"/>
                  </a:schemeClr>
                </a:solidFill>
                <a:effectLst/>
                <a:latin typeface="Tw Cen MT" panose="020B0602020104020603" pitchFamily="34" charset="77"/>
                <a:ea typeface="Times New Roman" panose="02020603050405020304" pitchFamily="18" charset="0"/>
              </a:rPr>
              <a:t>1550. Julio de Aquiles figura por primera vez como vecino de Úbeda, se construirá una segunda casa.</a:t>
            </a:r>
          </a:p>
          <a:p>
            <a:pPr>
              <a:lnSpc>
                <a:spcPts val="2295"/>
              </a:lnSpc>
            </a:pPr>
            <a:r>
              <a:rPr lang="es-ES" dirty="0">
                <a:solidFill>
                  <a:schemeClr val="tx1">
                    <a:lumMod val="75000"/>
                    <a:lumOff val="25000"/>
                  </a:schemeClr>
                </a:solidFill>
                <a:effectLst/>
                <a:latin typeface="Tw Cen MT" panose="020B0602020104020603" pitchFamily="34" charset="77"/>
                <a:ea typeface="Times New Roman" panose="02020603050405020304" pitchFamily="18" charset="0"/>
              </a:rPr>
              <a:t>En Úbeda Aquiles realizará los frescos del Palacio de Francisco de los Cobos y los de la capilla del Camarero Vago en la iglesia de San Pablo. Además de estos encargos, se encargará de realizar el retablo de la capilla del Deán Ortega en la iglesia de San Nicolás, </a:t>
            </a:r>
          </a:p>
          <a:p>
            <a:pPr>
              <a:lnSpc>
                <a:spcPts val="2295"/>
              </a:lnSpc>
            </a:pPr>
            <a:r>
              <a:rPr lang="es-ES" dirty="0">
                <a:solidFill>
                  <a:schemeClr val="tx1">
                    <a:lumMod val="75000"/>
                    <a:lumOff val="25000"/>
                  </a:schemeClr>
                </a:solidFill>
                <a:effectLst/>
                <a:latin typeface="Tw Cen MT" panose="020B0602020104020603" pitchFamily="34" charset="77"/>
                <a:ea typeface="Times New Roman" panose="02020603050405020304" pitchFamily="18" charset="0"/>
              </a:rPr>
              <a:t>y otros muchos.</a:t>
            </a:r>
          </a:p>
          <a:p>
            <a:pPr>
              <a:lnSpc>
                <a:spcPts val="2295"/>
              </a:lnSpc>
            </a:pPr>
            <a:r>
              <a:rPr lang="es-ES" dirty="0">
                <a:solidFill>
                  <a:schemeClr val="tx1">
                    <a:lumMod val="75000"/>
                    <a:lumOff val="25000"/>
                  </a:schemeClr>
                </a:solidFill>
                <a:effectLst/>
                <a:latin typeface="Tw Cen MT" panose="020B0602020104020603" pitchFamily="34" charset="77"/>
                <a:ea typeface="Times New Roman" panose="02020603050405020304" pitchFamily="18" charset="0"/>
              </a:rPr>
              <a:t>Estaba casado con Isabel de Monzón, con la que tuvo siete hijos: Entre ellos Antonio que continuará el oficio paterno. Fue enterrado en iglesia de </a:t>
            </a:r>
            <a:r>
              <a:rPr lang="es-ES" dirty="0" err="1">
                <a:solidFill>
                  <a:schemeClr val="tx1">
                    <a:lumMod val="75000"/>
                    <a:lumOff val="25000"/>
                  </a:schemeClr>
                </a:solidFill>
                <a:effectLst/>
                <a:latin typeface="Tw Cen MT" panose="020B0602020104020603" pitchFamily="34" charset="77"/>
                <a:ea typeface="Times New Roman" panose="02020603050405020304" pitchFamily="18" charset="0"/>
              </a:rPr>
              <a:t>Sto</a:t>
            </a:r>
            <a:r>
              <a:rPr lang="es-ES" dirty="0">
                <a:solidFill>
                  <a:schemeClr val="tx1">
                    <a:lumMod val="75000"/>
                    <a:lumOff val="25000"/>
                  </a:schemeClr>
                </a:solidFill>
                <a:effectLst/>
                <a:latin typeface="Tw Cen MT" panose="020B0602020104020603" pitchFamily="34" charset="77"/>
                <a:ea typeface="Times New Roman" panose="02020603050405020304" pitchFamily="18" charset="0"/>
              </a:rPr>
              <a:t> Tomás. </a:t>
            </a:r>
          </a:p>
          <a:p>
            <a:pPr>
              <a:lnSpc>
                <a:spcPts val="2295"/>
              </a:lnSpc>
            </a:pPr>
            <a:r>
              <a:rPr lang="es-ES" b="1" dirty="0">
                <a:solidFill>
                  <a:schemeClr val="tx1">
                    <a:lumMod val="75000"/>
                    <a:lumOff val="25000"/>
                  </a:schemeClr>
                </a:solidFill>
                <a:effectLst/>
                <a:latin typeface="Tw Cen MT" panose="020B0602020104020603" pitchFamily="34" charset="77"/>
                <a:ea typeface="Times New Roman" panose="02020603050405020304" pitchFamily="18" charset="0"/>
                <a:cs typeface="Times New Roman" panose="02020603050405020304" pitchFamily="18" charset="0"/>
              </a:rPr>
              <a:t>+1556</a:t>
            </a:r>
            <a:r>
              <a:rPr lang="es-ES" dirty="0">
                <a:solidFill>
                  <a:schemeClr val="tx1">
                    <a:lumMod val="75000"/>
                    <a:lumOff val="25000"/>
                  </a:schemeClr>
                </a:solidFill>
                <a:effectLst/>
                <a:latin typeface="Tw Cen MT" panose="020B0602020104020603" pitchFamily="34" charset="77"/>
                <a:ea typeface="Times New Roman" panose="02020603050405020304" pitchFamily="18" charset="0"/>
                <a:cs typeface="Times New Roman" panose="02020603050405020304" pitchFamily="18" charset="0"/>
              </a:rPr>
              <a:t>. Muere en </a:t>
            </a:r>
            <a:r>
              <a:rPr lang="es-ES" dirty="0">
                <a:solidFill>
                  <a:schemeClr val="tx1">
                    <a:lumMod val="75000"/>
                    <a:lumOff val="25000"/>
                  </a:schemeClr>
                </a:solidFill>
                <a:effectLst/>
                <a:latin typeface="Tw Cen MT" panose="020B0602020104020603" pitchFamily="34" charset="77"/>
                <a:ea typeface="Times New Roman" panose="02020603050405020304" pitchFamily="18" charset="0"/>
              </a:rPr>
              <a:t>Úbeda el 10 de agosto.</a:t>
            </a:r>
          </a:p>
        </p:txBody>
      </p:sp>
      <p:sp>
        <p:nvSpPr>
          <p:cNvPr id="4" name="CuadroTexto 3">
            <a:extLst>
              <a:ext uri="{FF2B5EF4-FFF2-40B4-BE49-F238E27FC236}">
                <a16:creationId xmlns:a16="http://schemas.microsoft.com/office/drawing/2014/main" id="{B1A52096-6289-037E-8E22-E19CDE00F9C3}"/>
              </a:ext>
            </a:extLst>
          </p:cNvPr>
          <p:cNvSpPr txBox="1"/>
          <p:nvPr/>
        </p:nvSpPr>
        <p:spPr>
          <a:xfrm>
            <a:off x="7620000" y="3937000"/>
            <a:ext cx="1333500" cy="1582360"/>
          </a:xfrm>
          <a:prstGeom prst="rect">
            <a:avLst/>
          </a:prstGeom>
          <a:noFill/>
        </p:spPr>
        <p:txBody>
          <a:bodyPr wrap="square">
            <a:spAutoFit/>
          </a:bodyPr>
          <a:lstStyle/>
          <a:p>
            <a:pPr algn="ctr"/>
            <a:r>
              <a:rPr lang="es-ES" dirty="0">
                <a:solidFill>
                  <a:srgbClr val="C00000"/>
                </a:solidFill>
                <a:effectLst/>
                <a:latin typeface="Tw Cen MT" panose="020B0602020104020603" pitchFamily="34" charset="77"/>
                <a:ea typeface="Times New Roman" panose="02020603050405020304" pitchFamily="18" charset="0"/>
              </a:rPr>
              <a:t>JULIO DE AQUILES: PINTOR</a:t>
            </a:r>
          </a:p>
          <a:p>
            <a:pPr algn="ctr"/>
            <a:r>
              <a:rPr lang="es-ES" dirty="0">
                <a:solidFill>
                  <a:srgbClr val="C00000"/>
                </a:solidFill>
                <a:latin typeface="Tw Cen MT" panose="020B0602020104020603" pitchFamily="34" charset="77"/>
              </a:rPr>
              <a:t>+1556</a:t>
            </a:r>
            <a:endParaRPr lang="es-ES" dirty="0">
              <a:solidFill>
                <a:srgbClr val="C00000"/>
              </a:solidFill>
            </a:endParaRPr>
          </a:p>
        </p:txBody>
      </p:sp>
      <p:pic>
        <p:nvPicPr>
          <p:cNvPr id="2" name="Imagen 1">
            <a:extLst>
              <a:ext uri="{FF2B5EF4-FFF2-40B4-BE49-F238E27FC236}">
                <a16:creationId xmlns:a16="http://schemas.microsoft.com/office/drawing/2014/main" id="{FE4EC781-7013-DFE2-31AC-BF8F8DBA8F14}"/>
              </a:ext>
            </a:extLst>
          </p:cNvPr>
          <p:cNvPicPr>
            <a:picLocks noChangeAspect="1"/>
          </p:cNvPicPr>
          <p:nvPr/>
        </p:nvPicPr>
        <p:blipFill rotWithShape="1">
          <a:blip r:embed="rId3"/>
          <a:srcRect l="20589" r="19772"/>
          <a:stretch/>
        </p:blipFill>
        <p:spPr>
          <a:xfrm>
            <a:off x="7411454" y="546552"/>
            <a:ext cx="1499464" cy="2399848"/>
          </a:xfrm>
          <a:prstGeom prst="rect">
            <a:avLst/>
          </a:prstGeom>
        </p:spPr>
      </p:pic>
    </p:spTree>
    <p:extLst>
      <p:ext uri="{BB962C8B-B14F-4D97-AF65-F5344CB8AC3E}">
        <p14:creationId xmlns:p14="http://schemas.microsoft.com/office/powerpoint/2010/main" val="92110800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anim calcmode="lin" valueType="num">
                                      <p:cBhvr>
                                        <p:cTn id="8" dur="3000" fill="hold"/>
                                        <p:tgtEl>
                                          <p:spTgt spid="2"/>
                                        </p:tgtEl>
                                        <p:attrNameLst>
                                          <p:attrName>ppt_x</p:attrName>
                                        </p:attrNameLst>
                                      </p:cBhvr>
                                      <p:tavLst>
                                        <p:tav tm="0">
                                          <p:val>
                                            <p:strVal val="#ppt_x"/>
                                          </p:val>
                                        </p:tav>
                                        <p:tav tm="100000">
                                          <p:val>
                                            <p:strVal val="#ppt_x"/>
                                          </p:val>
                                        </p:tav>
                                      </p:tavLst>
                                    </p:anim>
                                    <p:anim calcmode="lin" valueType="num">
                                      <p:cBhvr>
                                        <p:cTn id="9" dur="3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2477E2A8-D189-CA0E-A18E-139A04F0E411}"/>
              </a:ext>
            </a:extLst>
          </p:cNvPr>
          <p:cNvSpPr txBox="1"/>
          <p:nvPr/>
        </p:nvSpPr>
        <p:spPr>
          <a:xfrm>
            <a:off x="203199" y="0"/>
            <a:ext cx="6807201" cy="6740307"/>
          </a:xfrm>
          <a:prstGeom prst="rect">
            <a:avLst/>
          </a:prstGeom>
          <a:noFill/>
        </p:spPr>
        <p:txBody>
          <a:bodyPr wrap="square" rtlCol="0">
            <a:spAutoFit/>
          </a:bodyPr>
          <a:lstStyle/>
          <a:p>
            <a:pPr algn="ctr"/>
            <a:r>
              <a:rPr lang="es-ES" b="1" dirty="0">
                <a:solidFill>
                  <a:srgbClr val="C00000"/>
                </a:solidFill>
                <a:latin typeface="Tw Cen MT" panose="020B0602020104020603" pitchFamily="34" charset="77"/>
              </a:rPr>
              <a:t>DE JUAN DE REOLID, </a:t>
            </a:r>
          </a:p>
          <a:p>
            <a:pPr algn="ctr"/>
            <a:r>
              <a:rPr lang="es-ES" dirty="0">
                <a:latin typeface="Tw Cen MT" panose="020B0602020104020603" pitchFamily="34" charset="77"/>
              </a:rPr>
              <a:t>Escultor de renombre en Andalucía, conocemos que nació en Jaén en 1505 y que en 1522 entró en el taller de Martín Navarro como aprendiz donde desarrolló una importante labor arraigada </a:t>
            </a:r>
          </a:p>
          <a:p>
            <a:pPr algn="ctr"/>
            <a:r>
              <a:rPr lang="es-ES" dirty="0">
                <a:latin typeface="Tw Cen MT" panose="020B0602020104020603" pitchFamily="34" charset="77"/>
              </a:rPr>
              <a:t>en los principios renacentistas. </a:t>
            </a:r>
          </a:p>
          <a:p>
            <a:pPr algn="ctr"/>
            <a:r>
              <a:rPr lang="es-ES" dirty="0">
                <a:latin typeface="Tw Cen MT" panose="020B0602020104020603" pitchFamily="34" charset="77"/>
              </a:rPr>
              <a:t>Trabajó en la catedral, muchas y buenas obras.</a:t>
            </a:r>
          </a:p>
          <a:p>
            <a:pPr algn="ctr"/>
            <a:r>
              <a:rPr lang="es-ES" dirty="0">
                <a:latin typeface="Tw Cen MT" panose="020B0602020104020603" pitchFamily="34" charset="77"/>
              </a:rPr>
              <a:t>Realizó un retablo, con Luis de Aguilar,  para el convento de San Andrés de Úbeda (1550) y trabajó en el de la capilla del Deán en San Nicolás con Julio de </a:t>
            </a:r>
            <a:r>
              <a:rPr lang="es-ES" dirty="0" err="1">
                <a:latin typeface="Tw Cen MT" panose="020B0602020104020603" pitchFamily="34" charset="77"/>
              </a:rPr>
              <a:t>Aquilis</a:t>
            </a:r>
            <a:r>
              <a:rPr lang="es-ES" dirty="0">
                <a:latin typeface="Tw Cen MT" panose="020B0602020104020603" pitchFamily="34" charset="77"/>
              </a:rPr>
              <a:t> y en el Coro Alto del Salvador.</a:t>
            </a:r>
          </a:p>
          <a:p>
            <a:pPr algn="ctr"/>
            <a:r>
              <a:rPr lang="es-ES" dirty="0">
                <a:latin typeface="Tw Cen MT" panose="020B0602020104020603" pitchFamily="34" charset="77"/>
              </a:rPr>
              <a:t>Fue el artífice juntamente con Luis de Aguilar de las 34 sillas  del coro de Santa María. </a:t>
            </a:r>
          </a:p>
          <a:p>
            <a:pPr algn="ctr"/>
            <a:r>
              <a:rPr lang="es-ES" dirty="0">
                <a:latin typeface="Tw Cen MT" panose="020B0602020104020603" pitchFamily="34" charset="77"/>
              </a:rPr>
              <a:t>En el frontal, la sede episcopal con un relieve de la Anunciación bajo un dosel de mucho vuelo, corresponde a </a:t>
            </a:r>
            <a:r>
              <a:rPr lang="es-ES" dirty="0" err="1">
                <a:latin typeface="Tw Cen MT" panose="020B0602020104020603" pitchFamily="34" charset="77"/>
              </a:rPr>
              <a:t>Gutierre</a:t>
            </a:r>
            <a:r>
              <a:rPr lang="es-ES" dirty="0">
                <a:latin typeface="Tw Cen MT" panose="020B0602020104020603" pitchFamily="34" charset="77"/>
              </a:rPr>
              <a:t> </a:t>
            </a:r>
            <a:r>
              <a:rPr lang="es-ES" dirty="0" err="1">
                <a:latin typeface="Tw Cen MT" panose="020B0602020104020603" pitchFamily="34" charset="77"/>
              </a:rPr>
              <a:t>Gyerero</a:t>
            </a:r>
            <a:r>
              <a:rPr lang="es-ES" dirty="0">
                <a:latin typeface="Tw Cen MT" panose="020B0602020104020603" pitchFamily="34" charset="77"/>
              </a:rPr>
              <a:t>, procedente de Amberes, y autor entre otros de la sillería de la catedral de Jaén.</a:t>
            </a:r>
          </a:p>
        </p:txBody>
      </p:sp>
      <p:pic>
        <p:nvPicPr>
          <p:cNvPr id="3" name="Imagen 2">
            <a:extLst>
              <a:ext uri="{FF2B5EF4-FFF2-40B4-BE49-F238E27FC236}">
                <a16:creationId xmlns:a16="http://schemas.microsoft.com/office/drawing/2014/main" id="{234B7F9F-388A-6B26-9318-D404C3A4BC15}"/>
              </a:ext>
            </a:extLst>
          </p:cNvPr>
          <p:cNvPicPr>
            <a:picLocks noChangeAspect="1"/>
          </p:cNvPicPr>
          <p:nvPr/>
        </p:nvPicPr>
        <p:blipFill>
          <a:blip r:embed="rId3"/>
          <a:stretch>
            <a:fillRect/>
          </a:stretch>
        </p:blipFill>
        <p:spPr>
          <a:xfrm>
            <a:off x="7222971" y="565295"/>
            <a:ext cx="1590830" cy="2208833"/>
          </a:xfrm>
          <a:prstGeom prst="rect">
            <a:avLst/>
          </a:prstGeom>
        </p:spPr>
      </p:pic>
      <p:sp>
        <p:nvSpPr>
          <p:cNvPr id="5" name="CuadroTexto 4">
            <a:extLst>
              <a:ext uri="{FF2B5EF4-FFF2-40B4-BE49-F238E27FC236}">
                <a16:creationId xmlns:a16="http://schemas.microsoft.com/office/drawing/2014/main" id="{F5C37B7F-CF2A-088B-EA2A-F215C3DA5132}"/>
              </a:ext>
            </a:extLst>
          </p:cNvPr>
          <p:cNvSpPr txBox="1"/>
          <p:nvPr/>
        </p:nvSpPr>
        <p:spPr>
          <a:xfrm>
            <a:off x="7222970" y="3008671"/>
            <a:ext cx="1463829" cy="2308324"/>
          </a:xfrm>
          <a:prstGeom prst="rect">
            <a:avLst/>
          </a:prstGeom>
          <a:noFill/>
        </p:spPr>
        <p:txBody>
          <a:bodyPr wrap="square">
            <a:spAutoFit/>
          </a:bodyPr>
          <a:lstStyle/>
          <a:p>
            <a:pPr algn="ctr"/>
            <a:r>
              <a:rPr lang="es-ES" dirty="0">
                <a:solidFill>
                  <a:srgbClr val="C00000"/>
                </a:solidFill>
                <a:latin typeface="Tw Cen MT" panose="020B0602020104020603" pitchFamily="34" charset="77"/>
              </a:rPr>
              <a:t>DE JUAN DE REOLID</a:t>
            </a:r>
          </a:p>
          <a:p>
            <a:pPr algn="ctr"/>
            <a:r>
              <a:rPr lang="es-ES" dirty="0">
                <a:solidFill>
                  <a:srgbClr val="C00000"/>
                </a:solidFill>
                <a:latin typeface="Tw Cen MT" panose="020B0602020104020603" pitchFamily="34" charset="77"/>
              </a:rPr>
              <a:t>*1505</a:t>
            </a:r>
          </a:p>
          <a:p>
            <a:pPr algn="ctr"/>
            <a:r>
              <a:rPr lang="es-ES" dirty="0">
                <a:solidFill>
                  <a:srgbClr val="C00000"/>
                </a:solidFill>
                <a:latin typeface="Tw Cen MT" panose="020B0602020104020603" pitchFamily="34" charset="77"/>
              </a:rPr>
              <a:t>JAÉN</a:t>
            </a:r>
          </a:p>
          <a:p>
            <a:pPr algn="ctr"/>
            <a:r>
              <a:rPr lang="es-ES" dirty="0">
                <a:solidFill>
                  <a:srgbClr val="C00000"/>
                </a:solidFill>
                <a:latin typeface="Tw Cen MT" panose="020B0602020104020603" pitchFamily="34" charset="77"/>
              </a:rPr>
              <a:t>……</a:t>
            </a:r>
            <a:endParaRPr lang="es-ES" dirty="0"/>
          </a:p>
        </p:txBody>
      </p:sp>
    </p:spTree>
    <p:extLst>
      <p:ext uri="{BB962C8B-B14F-4D97-AF65-F5344CB8AC3E}">
        <p14:creationId xmlns:p14="http://schemas.microsoft.com/office/powerpoint/2010/main" val="12147215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437E776-F6F1-2F3F-A4E2-EA74B86BCE95}"/>
              </a:ext>
            </a:extLst>
          </p:cNvPr>
          <p:cNvSpPr txBox="1"/>
          <p:nvPr/>
        </p:nvSpPr>
        <p:spPr>
          <a:xfrm>
            <a:off x="355600" y="207818"/>
            <a:ext cx="6807200" cy="6370975"/>
          </a:xfrm>
          <a:prstGeom prst="rect">
            <a:avLst/>
          </a:prstGeom>
          <a:noFill/>
        </p:spPr>
        <p:txBody>
          <a:bodyPr wrap="square">
            <a:spAutoFit/>
          </a:bodyPr>
          <a:lstStyle/>
          <a:p>
            <a:pPr marL="0" marR="0" indent="0" algn="ctr">
              <a:spcBef>
                <a:spcPts val="0"/>
              </a:spcBef>
              <a:spcAft>
                <a:spcPts val="0"/>
              </a:spcAft>
            </a:pPr>
            <a:r>
              <a:rPr lang="es-ES" sz="2800" i="0" u="none" strike="noStrike" dirty="0">
                <a:solidFill>
                  <a:srgbClr val="C00000"/>
                </a:solidFill>
                <a:effectLst/>
                <a:latin typeface="Tw Cen MT" panose="020B0602020104020603" pitchFamily="34" charset="77"/>
              </a:rPr>
              <a:t>LUIS DE ZAYAS  </a:t>
            </a:r>
          </a:p>
          <a:p>
            <a:pPr marL="0" marR="0" indent="0">
              <a:spcBef>
                <a:spcPts val="0"/>
              </a:spcBef>
              <a:spcAft>
                <a:spcPts val="0"/>
              </a:spcAft>
            </a:pPr>
            <a:r>
              <a:rPr lang="es-ES" b="0" i="0" u="none" strike="noStrike" dirty="0">
                <a:solidFill>
                  <a:srgbClr val="333333"/>
                </a:solidFill>
                <a:effectLst/>
                <a:latin typeface="Tw Cen MT" panose="020B0602020104020603" pitchFamily="34" charset="77"/>
              </a:rPr>
              <a:t>Escultor y entallador.</a:t>
            </a:r>
            <a:r>
              <a:rPr lang="es-ES" dirty="0">
                <a:solidFill>
                  <a:srgbClr val="333333"/>
                </a:solidFill>
                <a:latin typeface="Tw Cen MT" panose="020B0602020104020603" pitchFamily="34" charset="77"/>
              </a:rPr>
              <a:t> P</a:t>
            </a:r>
            <a:r>
              <a:rPr lang="es-ES" b="0" i="0" u="none" strike="noStrike" dirty="0">
                <a:solidFill>
                  <a:srgbClr val="333333"/>
                </a:solidFill>
                <a:effectLst/>
                <a:latin typeface="Tw Cen MT" panose="020B0602020104020603" pitchFamily="34" charset="77"/>
              </a:rPr>
              <a:t>adre de Alonso y Pedro </a:t>
            </a:r>
            <a:r>
              <a:rPr lang="es-ES" dirty="0">
                <a:solidFill>
                  <a:srgbClr val="333333"/>
                </a:solidFill>
                <a:latin typeface="Tw Cen MT" panose="020B0602020104020603" pitchFamily="34" charset="77"/>
              </a:rPr>
              <a:t>continuadores de la</a:t>
            </a:r>
            <a:r>
              <a:rPr lang="es-ES" b="0" i="0" u="none" strike="noStrike" dirty="0">
                <a:solidFill>
                  <a:srgbClr val="333333"/>
                </a:solidFill>
                <a:effectLst/>
                <a:latin typeface="Tw Cen MT" panose="020B0602020104020603" pitchFamily="34" charset="77"/>
              </a:rPr>
              <a:t> </a:t>
            </a:r>
            <a:r>
              <a:rPr lang="es-ES" dirty="0">
                <a:solidFill>
                  <a:srgbClr val="333333"/>
                </a:solidFill>
                <a:latin typeface="Tw Cen MT" panose="020B0602020104020603" pitchFamily="34" charset="77"/>
              </a:rPr>
              <a:t>saga</a:t>
            </a:r>
            <a:r>
              <a:rPr lang="es-ES" b="0" i="0" u="none" strike="noStrike" dirty="0">
                <a:solidFill>
                  <a:srgbClr val="333333"/>
                </a:solidFill>
                <a:effectLst/>
                <a:latin typeface="Tw Cen MT" panose="020B0602020104020603" pitchFamily="34" charset="77"/>
              </a:rPr>
              <a:t> familiar, que coparán los principales encargos en  Úbeda </a:t>
            </a:r>
            <a:r>
              <a:rPr lang="es-ES" dirty="0">
                <a:solidFill>
                  <a:srgbClr val="333333"/>
                </a:solidFill>
                <a:latin typeface="Tw Cen MT" panose="020B0602020104020603" pitchFamily="34" charset="77"/>
              </a:rPr>
              <a:t>a</a:t>
            </a:r>
            <a:r>
              <a:rPr lang="es-ES" b="0" i="0" u="none" strike="noStrike" dirty="0">
                <a:solidFill>
                  <a:srgbClr val="333333"/>
                </a:solidFill>
                <a:effectLst/>
                <a:latin typeface="Tw Cen MT" panose="020B0602020104020603" pitchFamily="34" charset="77"/>
              </a:rPr>
              <a:t> finales del XVI.</a:t>
            </a:r>
          </a:p>
          <a:p>
            <a:pPr marL="0" marR="0" indent="0">
              <a:spcBef>
                <a:spcPts val="0"/>
              </a:spcBef>
              <a:spcAft>
                <a:spcPts val="0"/>
              </a:spcAft>
            </a:pPr>
            <a:r>
              <a:rPr lang="es-ES" b="0" i="0" u="none" strike="noStrike" dirty="0">
                <a:solidFill>
                  <a:srgbClr val="333333"/>
                </a:solidFill>
                <a:effectLst/>
                <a:latin typeface="Tw Cen MT" panose="020B0602020104020603" pitchFamily="34" charset="77"/>
              </a:rPr>
              <a:t>1575. La primera de las obras de Luis de Zayas, y </a:t>
            </a:r>
          </a:p>
          <a:p>
            <a:pPr marL="0" marR="0" indent="0">
              <a:spcBef>
                <a:spcPts val="0"/>
              </a:spcBef>
              <a:spcAft>
                <a:spcPts val="0"/>
              </a:spcAft>
            </a:pPr>
            <a:r>
              <a:rPr lang="es-ES" b="0" i="0" u="none" strike="noStrike" dirty="0">
                <a:solidFill>
                  <a:srgbClr val="333333"/>
                </a:solidFill>
                <a:effectLst/>
                <a:latin typeface="Tw Cen MT" panose="020B0602020104020603" pitchFamily="34" charset="77"/>
              </a:rPr>
              <a:t>una de las más monumentales, es el retablo mayor </a:t>
            </a:r>
          </a:p>
          <a:p>
            <a:pPr marL="0" marR="0" indent="0">
              <a:spcBef>
                <a:spcPts val="0"/>
              </a:spcBef>
              <a:spcAft>
                <a:spcPts val="0"/>
              </a:spcAft>
            </a:pPr>
            <a:r>
              <a:rPr lang="es-ES" b="0" i="0" u="none" strike="noStrike" dirty="0">
                <a:solidFill>
                  <a:srgbClr val="333333"/>
                </a:solidFill>
                <a:effectLst/>
                <a:latin typeface="Tw Cen MT" panose="020B0602020104020603" pitchFamily="34" charset="77"/>
              </a:rPr>
              <a:t>de la iglesia del Hospital de Santiago.</a:t>
            </a:r>
          </a:p>
          <a:p>
            <a:pPr marL="0" marR="0" indent="0">
              <a:spcBef>
                <a:spcPts val="0"/>
              </a:spcBef>
              <a:spcAft>
                <a:spcPts val="0"/>
              </a:spcAft>
            </a:pPr>
            <a:r>
              <a:rPr lang="es-ES" b="0" i="0" u="none" strike="noStrike" dirty="0">
                <a:solidFill>
                  <a:srgbClr val="333333"/>
                </a:solidFill>
                <a:effectLst/>
                <a:latin typeface="Tw Cen MT" panose="020B0602020104020603" pitchFamily="34" charset="77"/>
              </a:rPr>
              <a:t>1582. Retablo para la capilla de Villarroel, en el desaparecido convento franciscano de San Nicasio. </a:t>
            </a:r>
          </a:p>
          <a:p>
            <a:pPr marL="0" marR="0" indent="0">
              <a:spcBef>
                <a:spcPts val="0"/>
              </a:spcBef>
              <a:spcAft>
                <a:spcPts val="0"/>
              </a:spcAft>
            </a:pPr>
            <a:r>
              <a:rPr lang="es-ES" b="0" i="0" u="none" strike="noStrike" dirty="0">
                <a:solidFill>
                  <a:srgbClr val="333333"/>
                </a:solidFill>
                <a:effectLst/>
                <a:latin typeface="Tw Cen MT" panose="020B0602020104020603" pitchFamily="34" charset="77"/>
              </a:rPr>
              <a:t>1588. Convento de Nuestra Señora de la Victoria. </a:t>
            </a:r>
          </a:p>
          <a:p>
            <a:pPr marL="0" marR="0" indent="0">
              <a:spcBef>
                <a:spcPts val="0"/>
              </a:spcBef>
              <a:spcAft>
                <a:spcPts val="0"/>
              </a:spcAft>
            </a:pPr>
            <a:r>
              <a:rPr lang="es-ES" b="0" i="0" u="none" strike="noStrike" dirty="0">
                <a:solidFill>
                  <a:srgbClr val="333333"/>
                </a:solidFill>
                <a:effectLst/>
                <a:latin typeface="Tw Cen MT" panose="020B0602020104020603" pitchFamily="34" charset="77"/>
              </a:rPr>
              <a:t>1604. Su gran obra para la Colegiata. </a:t>
            </a:r>
            <a:r>
              <a:rPr lang="es-ES" dirty="0">
                <a:solidFill>
                  <a:srgbClr val="333333"/>
                </a:solidFill>
                <a:latin typeface="Tw Cen MT" panose="020B0602020104020603" pitchFamily="34" charset="77"/>
              </a:rPr>
              <a:t>E</a:t>
            </a:r>
            <a:r>
              <a:rPr lang="es-ES" b="0" i="0" u="none" strike="noStrike" dirty="0">
                <a:solidFill>
                  <a:srgbClr val="333333"/>
                </a:solidFill>
                <a:effectLst/>
                <a:latin typeface="Tw Cen MT" panose="020B0602020104020603" pitchFamily="34" charset="77"/>
              </a:rPr>
              <a:t>s el relieve de la Adoración de los Pastores de la portada principal, trazada por Martín López de Alcaraz (1604-1606). Para ello contaría con la ayuda del cantero Pedro de Vera, el cual realizó el resto de </a:t>
            </a:r>
          </a:p>
          <a:p>
            <a:pPr marL="0" marR="0" indent="0">
              <a:spcBef>
                <a:spcPts val="0"/>
              </a:spcBef>
              <a:spcAft>
                <a:spcPts val="0"/>
              </a:spcAft>
            </a:pPr>
            <a:r>
              <a:rPr lang="es-ES" b="0" i="0" u="none" strike="noStrike" dirty="0">
                <a:solidFill>
                  <a:srgbClr val="333333"/>
                </a:solidFill>
                <a:effectLst/>
                <a:latin typeface="Tw Cen MT" panose="020B0602020104020603" pitchFamily="34" charset="77"/>
              </a:rPr>
              <a:t>las figuras así como labor decorativa de ménsulas y placas geométricas. </a:t>
            </a:r>
          </a:p>
        </p:txBody>
      </p:sp>
      <p:pic>
        <p:nvPicPr>
          <p:cNvPr id="4" name="Imagen 3">
            <a:extLst>
              <a:ext uri="{FF2B5EF4-FFF2-40B4-BE49-F238E27FC236}">
                <a16:creationId xmlns:a16="http://schemas.microsoft.com/office/drawing/2014/main" id="{E43545D5-A301-3396-316A-EED909A74A20}"/>
              </a:ext>
            </a:extLst>
          </p:cNvPr>
          <p:cNvPicPr>
            <a:picLocks noChangeAspect="1"/>
          </p:cNvPicPr>
          <p:nvPr/>
        </p:nvPicPr>
        <p:blipFill>
          <a:blip r:embed="rId3"/>
          <a:stretch>
            <a:fillRect/>
          </a:stretch>
        </p:blipFill>
        <p:spPr>
          <a:xfrm>
            <a:off x="7162800" y="207818"/>
            <a:ext cx="1856849" cy="2751513"/>
          </a:xfrm>
          <a:prstGeom prst="rect">
            <a:avLst/>
          </a:prstGeom>
        </p:spPr>
      </p:pic>
      <p:pic>
        <p:nvPicPr>
          <p:cNvPr id="6" name="Imagen 5">
            <a:extLst>
              <a:ext uri="{FF2B5EF4-FFF2-40B4-BE49-F238E27FC236}">
                <a16:creationId xmlns:a16="http://schemas.microsoft.com/office/drawing/2014/main" id="{89670CE8-1E12-52AD-4E5A-0A19E0B42DC0}"/>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11200"/>
                    </a14:imgEffect>
                  </a14:imgLayer>
                </a14:imgProps>
              </a:ext>
            </a:extLst>
          </a:blip>
          <a:srcRect l="12313" t="8984" r="6344" b="13514"/>
          <a:stretch/>
        </p:blipFill>
        <p:spPr>
          <a:xfrm>
            <a:off x="7013049" y="4111072"/>
            <a:ext cx="2006600" cy="1553128"/>
          </a:xfrm>
          <a:prstGeom prst="rect">
            <a:avLst/>
          </a:prstGeom>
        </p:spPr>
      </p:pic>
    </p:spTree>
    <p:extLst>
      <p:ext uri="{BB962C8B-B14F-4D97-AF65-F5344CB8AC3E}">
        <p14:creationId xmlns:p14="http://schemas.microsoft.com/office/powerpoint/2010/main" val="11926475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E498D82-911A-82DC-F7D3-D786BD5FA9C8}"/>
              </a:ext>
            </a:extLst>
          </p:cNvPr>
          <p:cNvSpPr txBox="1"/>
          <p:nvPr/>
        </p:nvSpPr>
        <p:spPr>
          <a:xfrm>
            <a:off x="330200" y="317500"/>
            <a:ext cx="6692900" cy="6494085"/>
          </a:xfrm>
          <a:prstGeom prst="rect">
            <a:avLst/>
          </a:prstGeom>
          <a:noFill/>
        </p:spPr>
        <p:txBody>
          <a:bodyPr wrap="square">
            <a:spAutoFit/>
          </a:bodyPr>
          <a:lstStyle/>
          <a:p>
            <a:pPr algn="ctr"/>
            <a:r>
              <a:rPr lang="es-E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PINTOR: JUAN ESTEBAN DE MEDINA.</a:t>
            </a:r>
            <a:endParaRPr lang="es-ES"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r>
              <a:rPr lang="es-E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Sin duda alguna, el pintor más importante y relevante de Úbeda, final S.XVI/ mediados S.XVII. Su formación artística  podría haber sido familiar y completada en Madrid, ya que sus padres solicitan el expediente de pureza de sangre de su hijo. </a:t>
            </a:r>
          </a:p>
          <a:p>
            <a:r>
              <a:rPr lang="es-E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Algunas referencias sin fundamento lo hacen pintor del rey Felipe II.</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p>
            <a:r>
              <a:rPr lang="es-E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Juan Esteban de Medina tuvo un amplio y próspero taller. Su producción abarca tanto las obras en lienzo, como decoración mural y el dorado y estofado de retablos e imágenes de bulto. </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p>
            <a:r>
              <a:rPr lang="es-E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Resaltamos las más importantes:</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s-ES" sz="2000" i="1"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Cuadro de San Clemente. Hospital de Santiago,</a:t>
            </a:r>
            <a:r>
              <a:rPr lang="es-ES" sz="20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1611; </a:t>
            </a:r>
            <a:endParaRPr lang="es-ES" sz="20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s-ES" sz="2000" i="1"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Capilla del Convento de San Andrés</a:t>
            </a:r>
            <a:r>
              <a:rPr lang="es-ES" sz="20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1621; </a:t>
            </a:r>
            <a:endParaRPr lang="es-ES" sz="20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s-ES" sz="2000" i="1"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Inmaculada Concepción. Santo Tomás</a:t>
            </a:r>
            <a:r>
              <a:rPr lang="es-ES" sz="20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 1634; </a:t>
            </a:r>
            <a:endParaRPr lang="es-ES" sz="20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s-ES" sz="2000" i="1"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Pinturas Retablo Convento de San Francisco,</a:t>
            </a:r>
            <a:r>
              <a:rPr lang="es-ES" sz="20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1635; </a:t>
            </a:r>
            <a:endParaRPr lang="es-ES" sz="20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s-ES" sz="2000" i="1"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Anunciación para la capilla  Catedral, </a:t>
            </a:r>
            <a:r>
              <a:rPr lang="es-ES" sz="20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Baeza,1636</a:t>
            </a:r>
            <a:r>
              <a:rPr lang="es-ES" sz="24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Imagen 4">
            <a:extLst>
              <a:ext uri="{FF2B5EF4-FFF2-40B4-BE49-F238E27FC236}">
                <a16:creationId xmlns:a16="http://schemas.microsoft.com/office/drawing/2014/main" id="{026FC1D4-72B5-BB35-26E7-871E7D03368E}"/>
              </a:ext>
            </a:extLst>
          </p:cNvPr>
          <p:cNvPicPr>
            <a:picLocks noChangeAspect="1"/>
          </p:cNvPicPr>
          <p:nvPr/>
        </p:nvPicPr>
        <p:blipFill>
          <a:blip r:embed="rId3"/>
          <a:stretch>
            <a:fillRect/>
          </a:stretch>
        </p:blipFill>
        <p:spPr>
          <a:xfrm>
            <a:off x="7167716" y="614315"/>
            <a:ext cx="1873045" cy="2814685"/>
          </a:xfrm>
          <a:prstGeom prst="rect">
            <a:avLst/>
          </a:prstGeom>
        </p:spPr>
      </p:pic>
      <p:sp>
        <p:nvSpPr>
          <p:cNvPr id="4" name="CuadroTexto 3">
            <a:extLst>
              <a:ext uri="{FF2B5EF4-FFF2-40B4-BE49-F238E27FC236}">
                <a16:creationId xmlns:a16="http://schemas.microsoft.com/office/drawing/2014/main" id="{F1D6273C-001E-5219-C176-6DE61D2EAF36}"/>
              </a:ext>
            </a:extLst>
          </p:cNvPr>
          <p:cNvSpPr txBox="1"/>
          <p:nvPr/>
        </p:nvSpPr>
        <p:spPr>
          <a:xfrm flipH="1">
            <a:off x="7167714" y="4085304"/>
            <a:ext cx="1646085" cy="1200329"/>
          </a:xfrm>
          <a:prstGeom prst="rect">
            <a:avLst/>
          </a:prstGeom>
          <a:noFill/>
        </p:spPr>
        <p:txBody>
          <a:bodyPr wrap="square">
            <a:spAutoFit/>
          </a:bodyPr>
          <a:lstStyle/>
          <a:p>
            <a:pPr algn="ctr"/>
            <a:r>
              <a:rPr lang="es-ES" sz="2400" b="1" dirty="0">
                <a:solidFill>
                  <a:srgbClr val="C00000"/>
                </a:solidFill>
                <a:effectLst/>
                <a:latin typeface="Times New Roman" panose="02020603050405020304" pitchFamily="18" charset="0"/>
                <a:ea typeface="Times New Roman" panose="02020603050405020304" pitchFamily="18" charset="0"/>
                <a:cs typeface="Times New Roman" panose="02020603050405020304" pitchFamily="18" charset="0"/>
              </a:rPr>
              <a:t>PINTOR JUAN ESTEBAN </a:t>
            </a:r>
            <a:endParaRPr lang="es-ES" dirty="0"/>
          </a:p>
        </p:txBody>
      </p:sp>
    </p:spTree>
    <p:extLst>
      <p:ext uri="{BB962C8B-B14F-4D97-AF65-F5344CB8AC3E}">
        <p14:creationId xmlns:p14="http://schemas.microsoft.com/office/powerpoint/2010/main" val="296407081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ppt_x</p:attrName>
                                        </p:attrNameLst>
                                      </p:cBhvr>
                                      <p:tavLst>
                                        <p:tav tm="0">
                                          <p:val>
                                            <p:strVal val="#ppt_x"/>
                                          </p:val>
                                        </p:tav>
                                        <p:tav tm="100000">
                                          <p:val>
                                            <p:strVal val="#ppt_x"/>
                                          </p:val>
                                        </p:tav>
                                      </p:tavLst>
                                    </p:anim>
                                    <p:anim calcmode="lin" valueType="num">
                                      <p:cBhvr>
                                        <p:cTn id="9"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AD9E98F-E7C5-F852-C95A-0976EC3D663D}"/>
              </a:ext>
            </a:extLst>
          </p:cNvPr>
          <p:cNvSpPr txBox="1"/>
          <p:nvPr/>
        </p:nvSpPr>
        <p:spPr>
          <a:xfrm>
            <a:off x="223024" y="-1"/>
            <a:ext cx="7047931" cy="6740307"/>
          </a:xfrm>
          <a:prstGeom prst="rect">
            <a:avLst/>
          </a:prstGeom>
          <a:noFill/>
        </p:spPr>
        <p:txBody>
          <a:bodyPr wrap="square">
            <a:spAutoFit/>
          </a:bodyPr>
          <a:lstStyle/>
          <a:p>
            <a:pPr algn="ctr"/>
            <a:r>
              <a:rPr lang="es-ES" sz="2400" dirty="0">
                <a:effectLst/>
                <a:latin typeface="Calibri" panose="020F0502020204030204" pitchFamily="34" charset="0"/>
                <a:ea typeface="Calibri" panose="020F0502020204030204" pitchFamily="34" charset="0"/>
                <a:cs typeface="Times New Roman" panose="02020603050405020304" pitchFamily="18" charset="0"/>
              </a:rPr>
              <a:t> </a:t>
            </a:r>
            <a:r>
              <a:rPr lang="es-ES" sz="2400" b="1"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GASPAR DE LA CINTERA: </a:t>
            </a:r>
          </a:p>
          <a:p>
            <a:r>
              <a:rPr lang="es-ES" sz="2400" dirty="0">
                <a:effectLst/>
                <a:latin typeface="Tw Cen MT" panose="020B0602020104020603" pitchFamily="34" charset="77"/>
                <a:ea typeface="Calibri" panose="020F0502020204030204" pitchFamily="34" charset="0"/>
                <a:cs typeface="Times New Roman" panose="02020603050405020304" pitchFamily="18" charset="0"/>
              </a:rPr>
              <a:t>Nacido </a:t>
            </a:r>
            <a:r>
              <a:rPr lang="es-ES" dirty="0">
                <a:latin typeface="Tw Cen MT" panose="020B0602020104020603" pitchFamily="34" charset="77"/>
                <a:ea typeface="Calibri" panose="020F0502020204030204" pitchFamily="34" charset="0"/>
                <a:cs typeface="Times New Roman" panose="02020603050405020304" pitchFamily="18" charset="0"/>
              </a:rPr>
              <a:t>en Úbeda </a:t>
            </a:r>
            <a:r>
              <a:rPr lang="es-ES" sz="2400" dirty="0">
                <a:effectLst/>
                <a:latin typeface="Tw Cen MT" panose="020B0602020104020603" pitchFamily="34" charset="77"/>
                <a:ea typeface="Calibri" panose="020F0502020204030204" pitchFamily="34" charset="0"/>
                <a:cs typeface="Times New Roman" panose="02020603050405020304" pitchFamily="18" charset="0"/>
              </a:rPr>
              <a:t>en la primera mitad del siglo XVI.</a:t>
            </a:r>
          </a:p>
          <a:p>
            <a:r>
              <a:rPr lang="es-ES" sz="2400" dirty="0">
                <a:effectLst/>
                <a:latin typeface="Tw Cen MT" panose="020B0602020104020603" pitchFamily="34" charset="77"/>
                <a:ea typeface="Calibri" panose="020F0502020204030204" pitchFamily="34" charset="0"/>
                <a:cs typeface="Times New Roman" panose="02020603050405020304" pitchFamily="18" charset="0"/>
              </a:rPr>
              <a:t>Otro ejemplo singular de ubetense, lo tenemos en el “poeta ambulante, privado de vista”, recitando sus coplas de pueblo en pueblo. Con su voz acompasada y rítmica llena de emoción el oído ansioso de novedades. La temática es múltiple y variada, también religiosa: </a:t>
            </a:r>
          </a:p>
          <a:p>
            <a:pPr algn="ctr"/>
            <a:r>
              <a:rPr lang="es-ES" sz="2400" dirty="0">
                <a:effectLst/>
                <a:latin typeface="Tw Cen MT" panose="020B0602020104020603" pitchFamily="34" charset="77"/>
                <a:ea typeface="Calibri" panose="020F0502020204030204" pitchFamily="34" charset="0"/>
                <a:cs typeface="Times New Roman" panose="02020603050405020304" pitchFamily="18" charset="0"/>
              </a:rPr>
              <a:t> </a:t>
            </a:r>
            <a:r>
              <a:rPr lang="es-ES" sz="2400" i="1" dirty="0">
                <a:effectLst/>
                <a:latin typeface="Tw Cen MT" panose="020B0602020104020603" pitchFamily="34" charset="77"/>
                <a:ea typeface="Calibri" panose="020F0502020204030204" pitchFamily="34" charset="0"/>
                <a:cs typeface="Times New Roman" panose="02020603050405020304" pitchFamily="18" charset="0"/>
              </a:rPr>
              <a:t>“Dos </a:t>
            </a:r>
            <a:r>
              <a:rPr lang="es-ES" sz="2400" i="1" dirty="0" err="1">
                <a:effectLst/>
                <a:latin typeface="Tw Cen MT" panose="020B0602020104020603" pitchFamily="34" charset="77"/>
                <a:ea typeface="Calibri" panose="020F0502020204030204" pitchFamily="34" charset="0"/>
                <a:cs typeface="Times New Roman" panose="02020603050405020304" pitchFamily="18" charset="0"/>
              </a:rPr>
              <a:t>mirabilísimos</a:t>
            </a:r>
            <a:r>
              <a:rPr lang="es-ES" sz="2400" i="1" dirty="0">
                <a:effectLst/>
                <a:latin typeface="Tw Cen MT" panose="020B0602020104020603" pitchFamily="34" charset="77"/>
                <a:ea typeface="Calibri" panose="020F0502020204030204" pitchFamily="34" charset="0"/>
                <a:cs typeface="Times New Roman" panose="02020603050405020304" pitchFamily="18" charset="0"/>
              </a:rPr>
              <a:t> y dulcísimos milagros de la</a:t>
            </a:r>
            <a:r>
              <a:rPr lang="es-ES" sz="2400" i="1" dirty="0">
                <a:solidFill>
                  <a:srgbClr val="333333"/>
                </a:solidFill>
                <a:effectLst/>
                <a:latin typeface="Tw Cen MT" panose="020B0602020104020603" pitchFamily="34" charset="77"/>
                <a:ea typeface="Calibri" panose="020F0502020204030204" pitchFamily="34" charset="0"/>
                <a:cs typeface="Times New Roman" panose="02020603050405020304" pitchFamily="18" charset="0"/>
              </a:rPr>
              <a:t> </a:t>
            </a:r>
          </a:p>
          <a:p>
            <a:pPr algn="ctr"/>
            <a:r>
              <a:rPr lang="es-ES" sz="2400" i="1" dirty="0" err="1">
                <a:solidFill>
                  <a:srgbClr val="333333"/>
                </a:solidFill>
                <a:effectLst/>
                <a:latin typeface="Tw Cen MT" panose="020B0602020104020603" pitchFamily="34" charset="77"/>
                <a:ea typeface="Calibri" panose="020F0502020204030204" pitchFamily="34" charset="0"/>
                <a:cs typeface="Times New Roman" panose="02020603050405020304" pitchFamily="18" charset="0"/>
              </a:rPr>
              <a:t>serenissima</a:t>
            </a:r>
            <a:r>
              <a:rPr lang="es-ES" sz="2400" i="1" dirty="0">
                <a:solidFill>
                  <a:srgbClr val="333333"/>
                </a:solidFill>
                <a:effectLst/>
                <a:latin typeface="Tw Cen MT" panose="020B0602020104020603" pitchFamily="34" charset="77"/>
                <a:ea typeface="Calibri" panose="020F0502020204030204" pitchFamily="34" charset="0"/>
                <a:cs typeface="Times New Roman" panose="02020603050405020304" pitchFamily="18" charset="0"/>
              </a:rPr>
              <a:t> madre de Dios y señora nuestra”, </a:t>
            </a:r>
            <a:r>
              <a:rPr lang="es-ES" sz="2400" i="1" dirty="0">
                <a:effectLst/>
                <a:latin typeface="Tw Cen MT" panose="020B0602020104020603" pitchFamily="34" charset="77"/>
                <a:ea typeface="Calibri" panose="020F0502020204030204" pitchFamily="34" charset="0"/>
                <a:cs typeface="Times New Roman" panose="02020603050405020304" pitchFamily="18" charset="0"/>
              </a:rPr>
              <a:t>(1566).</a:t>
            </a:r>
            <a:endParaRPr lang="es-ES" sz="2400" dirty="0">
              <a:effectLst/>
              <a:latin typeface="Tw Cen MT" panose="020B0602020104020603" pitchFamily="34" charset="77"/>
              <a:ea typeface="Calibri" panose="020F0502020204030204" pitchFamily="34" charset="0"/>
              <a:cs typeface="Times New Roman" panose="02020603050405020304" pitchFamily="18" charset="0"/>
            </a:endParaRPr>
          </a:p>
          <a:p>
            <a:r>
              <a:rPr lang="es-ES" sz="2400" dirty="0">
                <a:solidFill>
                  <a:srgbClr val="333333"/>
                </a:solidFill>
                <a:effectLst/>
                <a:latin typeface="Tw Cen MT" panose="020B0602020104020603" pitchFamily="34" charset="77"/>
                <a:ea typeface="Calibri" panose="020F0502020204030204" pitchFamily="34" charset="0"/>
                <a:cs typeface="Times New Roman" panose="02020603050405020304" pitchFamily="18" charset="0"/>
              </a:rPr>
              <a:t>Debió de gozar de gran éxito</a:t>
            </a:r>
            <a:r>
              <a:rPr lang="es-ES" dirty="0">
                <a:solidFill>
                  <a:srgbClr val="333333"/>
                </a:solidFill>
                <a:latin typeface="Tw Cen MT" panose="020B0602020104020603" pitchFamily="34" charset="77"/>
                <a:ea typeface="Calibri" panose="020F0502020204030204" pitchFamily="34" charset="0"/>
                <a:cs typeface="Times New Roman" panose="02020603050405020304" pitchFamily="18" charset="0"/>
              </a:rPr>
              <a:t> y sus </a:t>
            </a:r>
            <a:r>
              <a:rPr lang="es-ES" sz="2400" dirty="0">
                <a:solidFill>
                  <a:srgbClr val="333333"/>
                </a:solidFill>
                <a:effectLst/>
                <a:latin typeface="Tw Cen MT" panose="020B0602020104020603" pitchFamily="34" charset="77"/>
                <a:ea typeface="Calibri" panose="020F0502020204030204" pitchFamily="34" charset="0"/>
                <a:cs typeface="Times New Roman" panose="02020603050405020304" pitchFamily="18" charset="0"/>
              </a:rPr>
              <a:t>obras responden a la modalidad conocida como “pliegos sueltos”. </a:t>
            </a:r>
          </a:p>
          <a:p>
            <a:r>
              <a:rPr lang="es-ES" sz="2400" dirty="0">
                <a:effectLst/>
                <a:latin typeface="Tw Cen MT" panose="020B0602020104020603" pitchFamily="34" charset="77"/>
                <a:ea typeface="Calibri" panose="020F0502020204030204" pitchFamily="34" charset="0"/>
                <a:cs typeface="Times New Roman" panose="02020603050405020304" pitchFamily="18" charset="0"/>
              </a:rPr>
              <a:t>Siempre hay un lugar para lo poesía, aunque ésta sea recitada por un ciego errante, acompañada de vihuela y dando vida a las calles y plazas.</a:t>
            </a:r>
          </a:p>
          <a:p>
            <a:r>
              <a:rPr lang="es-ES" sz="2400" dirty="0">
                <a:effectLst/>
                <a:latin typeface="Tw Cen MT" panose="020B0602020104020603" pitchFamily="34" charset="77"/>
                <a:ea typeface="Calibri" panose="020F0502020204030204" pitchFamily="34" charset="0"/>
                <a:cs typeface="Times New Roman" panose="02020603050405020304" pitchFamily="18" charset="0"/>
              </a:rPr>
              <a:t>Sus poemas, como el del zagal que desgrana sus amores, sirven también de inspiración a San Juan de la Cruz, cuando compone “El </a:t>
            </a:r>
            <a:r>
              <a:rPr lang="es-ES" sz="2400" dirty="0" err="1">
                <a:effectLst/>
                <a:latin typeface="Tw Cen MT" panose="020B0602020104020603" pitchFamily="34" charset="77"/>
                <a:ea typeface="Calibri" panose="020F0502020204030204" pitchFamily="34" charset="0"/>
                <a:cs typeface="Times New Roman" panose="02020603050405020304" pitchFamily="18" charset="0"/>
              </a:rPr>
              <a:t>Pastorcico</a:t>
            </a:r>
            <a:r>
              <a:rPr lang="es-ES" sz="2400" dirty="0">
                <a:effectLst/>
                <a:latin typeface="Tw Cen MT" panose="020B0602020104020603" pitchFamily="34" charset="77"/>
                <a:ea typeface="Calibri" panose="020F0502020204030204" pitchFamily="34" charset="0"/>
                <a:cs typeface="Times New Roman" panose="02020603050405020304" pitchFamily="18" charset="0"/>
              </a:rPr>
              <a:t>”.</a:t>
            </a:r>
          </a:p>
          <a:p>
            <a:r>
              <a:rPr lang="es-ES" sz="2400" dirty="0">
                <a:effectLst/>
                <a:latin typeface="Tw Cen MT" panose="020B0602020104020603" pitchFamily="34" charset="77"/>
                <a:ea typeface="Calibri" panose="020F0502020204030204" pitchFamily="34" charset="0"/>
                <a:cs typeface="Times New Roman" panose="02020603050405020304" pitchFamily="18" charset="0"/>
              </a:rPr>
              <a:t> </a:t>
            </a:r>
          </a:p>
        </p:txBody>
      </p:sp>
      <p:sp>
        <p:nvSpPr>
          <p:cNvPr id="4" name="CuadroTexto 3">
            <a:extLst>
              <a:ext uri="{FF2B5EF4-FFF2-40B4-BE49-F238E27FC236}">
                <a16:creationId xmlns:a16="http://schemas.microsoft.com/office/drawing/2014/main" id="{D311E847-A672-E57E-D238-318E249A2F53}"/>
              </a:ext>
            </a:extLst>
          </p:cNvPr>
          <p:cNvSpPr txBox="1"/>
          <p:nvPr/>
        </p:nvSpPr>
        <p:spPr>
          <a:xfrm>
            <a:off x="7357422" y="3429000"/>
            <a:ext cx="1563554" cy="1938992"/>
          </a:xfrm>
          <a:prstGeom prst="rect">
            <a:avLst/>
          </a:prstGeom>
          <a:noFill/>
        </p:spPr>
        <p:txBody>
          <a:bodyPr wrap="square">
            <a:spAutoFit/>
          </a:bodyPr>
          <a:lstStyle/>
          <a:p>
            <a:pPr algn="ctr"/>
            <a:r>
              <a:rPr lang="es-ES" sz="2400"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GASPAR DE LA CINTERA</a:t>
            </a:r>
          </a:p>
          <a:p>
            <a:pPr algn="ctr"/>
            <a:r>
              <a:rPr lang="es-ES" sz="2400"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Muerte  +1582</a:t>
            </a:r>
            <a:endParaRPr lang="es-ES" dirty="0">
              <a:solidFill>
                <a:srgbClr val="C00000"/>
              </a:solidFill>
              <a:latin typeface="Tw Cen MT" panose="020B0602020104020603" pitchFamily="34" charset="77"/>
            </a:endParaRPr>
          </a:p>
        </p:txBody>
      </p:sp>
      <p:pic>
        <p:nvPicPr>
          <p:cNvPr id="5" name="Imagen 4">
            <a:extLst>
              <a:ext uri="{FF2B5EF4-FFF2-40B4-BE49-F238E27FC236}">
                <a16:creationId xmlns:a16="http://schemas.microsoft.com/office/drawing/2014/main" id="{F083ED5F-5DD0-D763-FDB4-93A7DD838459}"/>
              </a:ext>
            </a:extLst>
          </p:cNvPr>
          <p:cNvPicPr>
            <a:picLocks noChangeAspect="1"/>
          </p:cNvPicPr>
          <p:nvPr/>
        </p:nvPicPr>
        <p:blipFill>
          <a:blip r:embed="rId3"/>
          <a:stretch>
            <a:fillRect/>
          </a:stretch>
        </p:blipFill>
        <p:spPr>
          <a:xfrm>
            <a:off x="7270956" y="381000"/>
            <a:ext cx="1771444" cy="2719444"/>
          </a:xfrm>
          <a:prstGeom prst="rect">
            <a:avLst/>
          </a:prstGeom>
        </p:spPr>
      </p:pic>
    </p:spTree>
    <p:extLst>
      <p:ext uri="{BB962C8B-B14F-4D97-AF65-F5344CB8AC3E}">
        <p14:creationId xmlns:p14="http://schemas.microsoft.com/office/powerpoint/2010/main" val="6995417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ppt_x</p:attrName>
                                        </p:attrNameLst>
                                      </p:cBhvr>
                                      <p:tavLst>
                                        <p:tav tm="0">
                                          <p:val>
                                            <p:strVal val="#ppt_x"/>
                                          </p:val>
                                        </p:tav>
                                        <p:tav tm="100000">
                                          <p:val>
                                            <p:strVal val="#ppt_x"/>
                                          </p:val>
                                        </p:tav>
                                      </p:tavLst>
                                    </p:anim>
                                    <p:anim calcmode="lin" valueType="num">
                                      <p:cBhvr>
                                        <p:cTn id="9"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2F9E37E-178A-18D6-4809-4218410474D8}"/>
              </a:ext>
            </a:extLst>
          </p:cNvPr>
          <p:cNvSpPr txBox="1"/>
          <p:nvPr/>
        </p:nvSpPr>
        <p:spPr>
          <a:xfrm>
            <a:off x="250722" y="117987"/>
            <a:ext cx="7280378" cy="6740307"/>
          </a:xfrm>
          <a:prstGeom prst="rect">
            <a:avLst/>
          </a:prstGeom>
          <a:noFill/>
        </p:spPr>
        <p:txBody>
          <a:bodyPr wrap="square">
            <a:spAutoFit/>
          </a:bodyPr>
          <a:lstStyle/>
          <a:p>
            <a:pPr algn="ctr"/>
            <a:r>
              <a:rPr lang="es-ES" sz="2400" b="1"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SEBASTIAN DE CÓRDOBA SALCEDO</a:t>
            </a:r>
          </a:p>
          <a:p>
            <a:r>
              <a:rPr lang="es-ES" b="1" dirty="0">
                <a:latin typeface="Tw Cen MT" panose="020B0602020104020603" pitchFamily="34" charset="77"/>
                <a:ea typeface="Calibri" panose="020F0502020204030204" pitchFamily="34" charset="0"/>
                <a:cs typeface="Times New Roman" panose="02020603050405020304" pitchFamily="18" charset="0"/>
              </a:rPr>
              <a:t>*1523</a:t>
            </a:r>
            <a:r>
              <a:rPr lang="es-ES" dirty="0">
                <a:latin typeface="Tw Cen MT" panose="020B0602020104020603" pitchFamily="34" charset="77"/>
                <a:ea typeface="Calibri" panose="020F0502020204030204" pitchFamily="34" charset="0"/>
                <a:cs typeface="Times New Roman" panose="02020603050405020304" pitchFamily="18" charset="0"/>
              </a:rPr>
              <a:t>: N</a:t>
            </a:r>
            <a:r>
              <a:rPr lang="es-ES" sz="2400" dirty="0">
                <a:effectLst/>
                <a:latin typeface="Tw Cen MT" panose="020B0602020104020603" pitchFamily="34" charset="77"/>
                <a:ea typeface="Calibri" panose="020F0502020204030204" pitchFamily="34" charset="0"/>
                <a:cs typeface="Times New Roman" panose="02020603050405020304" pitchFamily="18" charset="0"/>
              </a:rPr>
              <a:t>ace en Úbeda en una familia numerosa y activa.</a:t>
            </a:r>
          </a:p>
          <a:p>
            <a:r>
              <a:rPr lang="es-ES" sz="2400" dirty="0">
                <a:effectLst/>
                <a:latin typeface="Tw Cen MT" panose="020B0602020104020603" pitchFamily="34" charset="77"/>
                <a:ea typeface="Calibri" panose="020F0502020204030204" pitchFamily="34" charset="0"/>
                <a:cs typeface="Times New Roman" panose="02020603050405020304" pitchFamily="18" charset="0"/>
              </a:rPr>
              <a:t> Es autor de una obra publicada en Granada en 1575, “</a:t>
            </a:r>
            <a:r>
              <a:rPr lang="es-ES" sz="2400" i="1" dirty="0">
                <a:effectLst/>
                <a:latin typeface="Tw Cen MT" panose="020B0602020104020603" pitchFamily="34" charset="77"/>
                <a:ea typeface="Calibri" panose="020F0502020204030204" pitchFamily="34" charset="0"/>
                <a:cs typeface="Times New Roman" panose="02020603050405020304" pitchFamily="18" charset="0"/>
              </a:rPr>
              <a:t>Obras de Boscán y Garcilaso trasladadas en materias cristianas y religiosas, por Sebastián de Córdoba, vecino </a:t>
            </a:r>
          </a:p>
          <a:p>
            <a:r>
              <a:rPr lang="es-ES" sz="2400" i="1" dirty="0">
                <a:effectLst/>
                <a:latin typeface="Tw Cen MT" panose="020B0602020104020603" pitchFamily="34" charset="77"/>
                <a:ea typeface="Calibri" panose="020F0502020204030204" pitchFamily="34" charset="0"/>
                <a:cs typeface="Times New Roman" panose="02020603050405020304" pitchFamily="18" charset="0"/>
              </a:rPr>
              <a:t>de la ciudad de Úbeda”. </a:t>
            </a:r>
            <a:r>
              <a:rPr lang="es-ES" sz="2400" dirty="0">
                <a:effectLst/>
                <a:latin typeface="Tw Cen MT" panose="020B0602020104020603" pitchFamily="34" charset="77"/>
                <a:ea typeface="Calibri" panose="020F0502020204030204" pitchFamily="34" charset="0"/>
                <a:cs typeface="Times New Roman" panose="02020603050405020304" pitchFamily="18" charset="0"/>
              </a:rPr>
              <a:t>Era por tanto un poeta que había vertido a lo divino los contenidos profanos de la lírica española del Renacimiento. Conocemos la existencia </a:t>
            </a:r>
          </a:p>
          <a:p>
            <a:r>
              <a:rPr lang="es-ES" sz="2400" dirty="0">
                <a:effectLst/>
                <a:latin typeface="Tw Cen MT" panose="020B0602020104020603" pitchFamily="34" charset="77"/>
                <a:ea typeface="Calibri" panose="020F0502020204030204" pitchFamily="34" charset="0"/>
                <a:cs typeface="Times New Roman" panose="02020603050405020304" pitchFamily="18" charset="0"/>
              </a:rPr>
              <a:t>de otros manuscritos suyos, algunos escritos en italiano. </a:t>
            </a:r>
          </a:p>
          <a:p>
            <a:r>
              <a:rPr lang="es-ES" sz="2400" dirty="0">
                <a:effectLst/>
                <a:latin typeface="Tw Cen MT" panose="020B0602020104020603" pitchFamily="34" charset="77"/>
                <a:ea typeface="Calibri" panose="020F0502020204030204" pitchFamily="34" charset="0"/>
                <a:cs typeface="Times New Roman" panose="02020603050405020304" pitchFamily="18" charset="0"/>
              </a:rPr>
              <a:t>Ya en Italia por los años cuarenta, “se había trasladado </a:t>
            </a:r>
          </a:p>
          <a:p>
            <a:r>
              <a:rPr lang="es-ES" sz="2400" dirty="0">
                <a:effectLst/>
                <a:latin typeface="Tw Cen MT" panose="020B0602020104020603" pitchFamily="34" charset="77"/>
                <a:ea typeface="Calibri" panose="020F0502020204030204" pitchFamily="34" charset="0"/>
                <a:cs typeface="Times New Roman" panose="02020603050405020304" pitchFamily="18" charset="0"/>
              </a:rPr>
              <a:t>a lo divino la obra de Petrarca”. Él seguía una moda </a:t>
            </a:r>
          </a:p>
          <a:p>
            <a:r>
              <a:rPr lang="es-ES" sz="2400" dirty="0">
                <a:effectLst/>
                <a:latin typeface="Tw Cen MT" panose="020B0602020104020603" pitchFamily="34" charset="77"/>
                <a:ea typeface="Calibri" panose="020F0502020204030204" pitchFamily="34" charset="0"/>
                <a:cs typeface="Times New Roman" panose="02020603050405020304" pitchFamily="18" charset="0"/>
              </a:rPr>
              <a:t>que tanta trascendencia había de tener más tarde como </a:t>
            </a:r>
          </a:p>
          <a:p>
            <a:r>
              <a:rPr lang="es-ES" sz="2400" dirty="0">
                <a:effectLst/>
                <a:latin typeface="Tw Cen MT" panose="020B0602020104020603" pitchFamily="34" charset="77"/>
                <a:ea typeface="Calibri" panose="020F0502020204030204" pitchFamily="34" charset="0"/>
                <a:cs typeface="Times New Roman" panose="02020603050405020304" pitchFamily="18" charset="0"/>
              </a:rPr>
              <a:t>fuente de inspiración, en la obra de S. Juan de la Cruz.</a:t>
            </a:r>
          </a:p>
          <a:p>
            <a:r>
              <a:rPr lang="es-ES" sz="2400" dirty="0">
                <a:effectLst/>
                <a:latin typeface="Tw Cen MT" panose="020B0602020104020603" pitchFamily="34" charset="77"/>
                <a:ea typeface="Calibri" panose="020F0502020204030204" pitchFamily="34" charset="0"/>
                <a:cs typeface="Times New Roman" panose="02020603050405020304" pitchFamily="18" charset="0"/>
              </a:rPr>
              <a:t>Lo que más llama la atención es que Sebastián de Córdoba, no había viajado a Italia, ni había asistido a ninguna universidad, se ganaba la vida como tundidor, como simple artesano textil. ¡Qué tiempos aquellos! </a:t>
            </a:r>
          </a:p>
          <a:p>
            <a:r>
              <a:rPr lang="es-ES" b="1" dirty="0">
                <a:latin typeface="Tw Cen MT" panose="020B0602020104020603" pitchFamily="34" charset="77"/>
                <a:ea typeface="Calibri" panose="020F0502020204030204" pitchFamily="34" charset="0"/>
                <a:cs typeface="Times New Roman" panose="02020603050405020304" pitchFamily="18" charset="0"/>
              </a:rPr>
              <a:t>+1582</a:t>
            </a:r>
            <a:r>
              <a:rPr lang="es-ES" dirty="0">
                <a:latin typeface="Tw Cen MT" panose="020B0602020104020603" pitchFamily="34" charset="77"/>
                <a:ea typeface="Calibri" panose="020F0502020204030204" pitchFamily="34" charset="0"/>
                <a:cs typeface="Times New Roman" panose="02020603050405020304" pitchFamily="18" charset="0"/>
              </a:rPr>
              <a:t>. </a:t>
            </a:r>
            <a:r>
              <a:rPr lang="es-ES" dirty="0">
                <a:effectLst/>
                <a:latin typeface="Tw Cen MT" panose="020B0602020104020603" pitchFamily="34" charset="77"/>
                <a:ea typeface="Calibri" panose="020F0502020204030204" pitchFamily="34" charset="0"/>
                <a:cs typeface="Times New Roman" panose="02020603050405020304" pitchFamily="18" charset="0"/>
              </a:rPr>
              <a:t>Muere en Úbeda y </a:t>
            </a:r>
            <a:r>
              <a:rPr lang="es-ES" dirty="0">
                <a:latin typeface="Tw Cen MT" panose="020B0602020104020603" pitchFamily="34" charset="77"/>
                <a:ea typeface="Calibri" panose="020F0502020204030204" pitchFamily="34" charset="0"/>
                <a:cs typeface="Times New Roman" panose="02020603050405020304" pitchFamily="18" charset="0"/>
              </a:rPr>
              <a:t>fue enterrado en S. Pedro.</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p:txBody>
      </p:sp>
      <p:sp>
        <p:nvSpPr>
          <p:cNvPr id="2" name="CuadroTexto 1">
            <a:extLst>
              <a:ext uri="{FF2B5EF4-FFF2-40B4-BE49-F238E27FC236}">
                <a16:creationId xmlns:a16="http://schemas.microsoft.com/office/drawing/2014/main" id="{060BB54F-23D7-5D6B-5CCB-DCDCA5643365}"/>
              </a:ext>
            </a:extLst>
          </p:cNvPr>
          <p:cNvSpPr txBox="1"/>
          <p:nvPr/>
        </p:nvSpPr>
        <p:spPr>
          <a:xfrm>
            <a:off x="7531100" y="3873500"/>
            <a:ext cx="1612900" cy="2308324"/>
          </a:xfrm>
          <a:prstGeom prst="rect">
            <a:avLst/>
          </a:prstGeom>
          <a:noFill/>
        </p:spPr>
        <p:txBody>
          <a:bodyPr wrap="square" rtlCol="0">
            <a:spAutoFit/>
          </a:bodyPr>
          <a:lstStyle/>
          <a:p>
            <a:pPr algn="ctr"/>
            <a:r>
              <a:rPr lang="es-ES"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SEBASTIAN DE CÓRDOBA</a:t>
            </a:r>
            <a:endParaRPr lang="es-ES" dirty="0">
              <a:solidFill>
                <a:srgbClr val="C00000"/>
              </a:solidFill>
            </a:endParaRPr>
          </a:p>
          <a:p>
            <a:pPr algn="ctr"/>
            <a:r>
              <a:rPr lang="es-ES" dirty="0">
                <a:solidFill>
                  <a:srgbClr val="C00000"/>
                </a:solidFill>
              </a:rPr>
              <a:t>POETA</a:t>
            </a:r>
          </a:p>
          <a:p>
            <a:pPr algn="ctr"/>
            <a:r>
              <a:rPr lang="es-ES" dirty="0">
                <a:solidFill>
                  <a:srgbClr val="C00000"/>
                </a:solidFill>
              </a:rPr>
              <a:t>*1523/</a:t>
            </a:r>
          </a:p>
          <a:p>
            <a:pPr algn="ctr"/>
            <a:r>
              <a:rPr lang="es-ES" dirty="0">
                <a:solidFill>
                  <a:srgbClr val="C00000"/>
                </a:solidFill>
              </a:rPr>
              <a:t>+1582</a:t>
            </a:r>
          </a:p>
        </p:txBody>
      </p:sp>
      <p:pic>
        <p:nvPicPr>
          <p:cNvPr id="5" name="Imagen 4">
            <a:extLst>
              <a:ext uri="{FF2B5EF4-FFF2-40B4-BE49-F238E27FC236}">
                <a16:creationId xmlns:a16="http://schemas.microsoft.com/office/drawing/2014/main" id="{65C63DE7-8A7B-7091-E321-2612261657EB}"/>
              </a:ext>
            </a:extLst>
          </p:cNvPr>
          <p:cNvPicPr>
            <a:picLocks noChangeAspect="1"/>
          </p:cNvPicPr>
          <p:nvPr/>
        </p:nvPicPr>
        <p:blipFill>
          <a:blip r:embed="rId3"/>
          <a:stretch>
            <a:fillRect/>
          </a:stretch>
        </p:blipFill>
        <p:spPr>
          <a:xfrm>
            <a:off x="7531100" y="1031136"/>
            <a:ext cx="1460512" cy="2165894"/>
          </a:xfrm>
          <a:prstGeom prst="rect">
            <a:avLst/>
          </a:prstGeom>
        </p:spPr>
      </p:pic>
    </p:spTree>
    <p:extLst>
      <p:ext uri="{BB962C8B-B14F-4D97-AF65-F5344CB8AC3E}">
        <p14:creationId xmlns:p14="http://schemas.microsoft.com/office/powerpoint/2010/main" val="23731108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ppt_x</p:attrName>
                                        </p:attrNameLst>
                                      </p:cBhvr>
                                      <p:tavLst>
                                        <p:tav tm="0">
                                          <p:val>
                                            <p:strVal val="#ppt_x"/>
                                          </p:val>
                                        </p:tav>
                                        <p:tav tm="100000">
                                          <p:val>
                                            <p:strVal val="#ppt_x"/>
                                          </p:val>
                                        </p:tav>
                                      </p:tavLst>
                                    </p:anim>
                                    <p:anim calcmode="lin" valueType="num">
                                      <p:cBhvr>
                                        <p:cTn id="9"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CBC7343-1C84-A8A0-C058-8E0D76CD5605}"/>
              </a:ext>
            </a:extLst>
          </p:cNvPr>
          <p:cNvSpPr txBox="1"/>
          <p:nvPr/>
        </p:nvSpPr>
        <p:spPr>
          <a:xfrm>
            <a:off x="101600" y="1"/>
            <a:ext cx="7251700" cy="6740307"/>
          </a:xfrm>
          <a:prstGeom prst="rect">
            <a:avLst/>
          </a:prstGeom>
          <a:noFill/>
        </p:spPr>
        <p:txBody>
          <a:bodyPr wrap="square">
            <a:spAutoFit/>
          </a:bodyPr>
          <a:lstStyle/>
          <a:p>
            <a:pPr algn="ctr"/>
            <a:r>
              <a:rPr lang="es-ES" sz="2400" b="1" dirty="0">
                <a:solidFill>
                  <a:srgbClr val="C00000"/>
                </a:solidFill>
                <a:effectLst/>
                <a:latin typeface="inherit"/>
                <a:ea typeface="Calibri" panose="020F0502020204030204" pitchFamily="34" charset="0"/>
                <a:cs typeface="Times New Roman" panose="02020603050405020304" pitchFamily="18" charset="0"/>
              </a:rPr>
              <a:t>UN PERSONAJE SINGULAR: CERVANTES EN ÚBEDA</a:t>
            </a:r>
            <a:endParaRPr lang="es-ES" sz="1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r>
              <a:rPr lang="es-ES" sz="2400" dirty="0">
                <a:solidFill>
                  <a:srgbClr val="000000"/>
                </a:solidFill>
                <a:effectLst/>
                <a:latin typeface="inherit"/>
                <a:ea typeface="Calibri" panose="020F0502020204030204" pitchFamily="34" charset="0"/>
                <a:cs typeface="Times New Roman" panose="02020603050405020304" pitchFamily="18" charset="0"/>
              </a:rPr>
              <a:t> Es un dato aceptado que Miguel Cervantes estuvo en nuestra ciudad en torno al año 1592, como Comisario. Además de visitar sus innumerables monumentos, aprovecharía su estancia para encontrarse con sus antiguos compañeros de Cautiverio tanto en Argel (donde habían vivido en cautividad unos 25.000 cristianos, entre los años 1575-1580), como en Túnez, </a:t>
            </a:r>
          </a:p>
          <a:p>
            <a:r>
              <a:rPr lang="es-ES" sz="2400" dirty="0">
                <a:solidFill>
                  <a:srgbClr val="000000"/>
                </a:solidFill>
                <a:effectLst/>
                <a:latin typeface="inherit"/>
                <a:ea typeface="Calibri" panose="020F0502020204030204" pitchFamily="34" charset="0"/>
                <a:cs typeface="Times New Roman" panose="02020603050405020304" pitchFamily="18" charset="0"/>
              </a:rPr>
              <a:t>así como con los Padres  fray Juan Gil, fray Antón de la Bella, (</a:t>
            </a:r>
            <a:r>
              <a:rPr lang="es-ES" dirty="0">
                <a:solidFill>
                  <a:srgbClr val="000000"/>
                </a:solidFill>
                <a:latin typeface="inherit"/>
                <a:ea typeface="Calibri" panose="020F0502020204030204" pitchFamily="34" charset="0"/>
                <a:cs typeface="Times New Roman" panose="02020603050405020304" pitchFamily="18" charset="0"/>
              </a:rPr>
              <a:t>trinitarios</a:t>
            </a:r>
            <a:r>
              <a:rPr lang="es-ES" sz="2400" dirty="0">
                <a:solidFill>
                  <a:srgbClr val="000000"/>
                </a:solidFill>
                <a:effectLst/>
                <a:latin typeface="inherit"/>
                <a:ea typeface="Calibri" panose="020F0502020204030204" pitchFamily="34" charset="0"/>
                <a:cs typeface="Times New Roman" panose="02020603050405020304" pitchFamily="18" charset="0"/>
              </a:rPr>
              <a:t> y artífices de su liberación en 1580), junto con otros 234 cautivos.</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p>
            <a:r>
              <a:rPr lang="es-ES" dirty="0">
                <a:solidFill>
                  <a:srgbClr val="000000"/>
                </a:solidFill>
                <a:effectLst/>
                <a:latin typeface="inherit"/>
                <a:ea typeface="Calibri" panose="020F0502020204030204" pitchFamily="34" charset="0"/>
                <a:cs typeface="Times New Roman" panose="02020603050405020304" pitchFamily="18" charset="0"/>
              </a:rPr>
              <a:t>También podría visitar en la cercana Baeza a don Diego Benavides, y, Juan de Villalta pues </a:t>
            </a:r>
            <a:r>
              <a:rPr lang="es-ES" dirty="0">
                <a:solidFill>
                  <a:srgbClr val="000000"/>
                </a:solidFill>
                <a:latin typeface="inherit"/>
                <a:ea typeface="Calibri" panose="020F0502020204030204" pitchFamily="34" charset="0"/>
                <a:cs typeface="Times New Roman" panose="02020603050405020304" pitchFamily="18" charset="0"/>
              </a:rPr>
              <a:t>juntos padecieron el cautiverio </a:t>
            </a:r>
            <a:r>
              <a:rPr lang="es-ES" dirty="0">
                <a:solidFill>
                  <a:srgbClr val="000000"/>
                </a:solidFill>
                <a:effectLst/>
                <a:latin typeface="inherit"/>
                <a:ea typeface="Calibri" panose="020F0502020204030204" pitchFamily="34" charset="0"/>
                <a:cs typeface="Times New Roman" panose="02020603050405020304" pitchFamily="18" charset="0"/>
              </a:rPr>
              <a:t>en el fuerte de Túnez.</a:t>
            </a:r>
            <a:endParaRPr lang="es-ES" dirty="0">
              <a:effectLst/>
              <a:latin typeface="Calibri" panose="020F0502020204030204" pitchFamily="34" charset="0"/>
              <a:ea typeface="Calibri" panose="020F0502020204030204" pitchFamily="34" charset="0"/>
              <a:cs typeface="Times New Roman" panose="02020603050405020304" pitchFamily="18" charset="0"/>
            </a:endParaRPr>
          </a:p>
          <a:p>
            <a:r>
              <a:rPr lang="es-ES" dirty="0">
                <a:solidFill>
                  <a:srgbClr val="000000"/>
                </a:solidFill>
                <a:effectLst/>
                <a:latin typeface="inherit"/>
                <a:ea typeface="Calibri" panose="020F0502020204030204" pitchFamily="34" charset="0"/>
                <a:cs typeface="Times New Roman" panose="02020603050405020304" pitchFamily="18" charset="0"/>
              </a:rPr>
              <a:t>Úbeda y Baeza le sirvieron, una vez que supo el rapto sigiloso en 1593, del cuerpo de San Juan de la Cruz  a Segovia, para trazar en el Quijote, capítulo XIX, «La aventura </a:t>
            </a:r>
            <a:r>
              <a:rPr lang="es-ES" dirty="0">
                <a:solidFill>
                  <a:srgbClr val="000000"/>
                </a:solidFill>
                <a:latin typeface="inherit"/>
                <a:ea typeface="Calibri" panose="020F0502020204030204" pitchFamily="34" charset="0"/>
                <a:cs typeface="Times New Roman" panose="02020603050405020304" pitchFamily="18" charset="0"/>
              </a:rPr>
              <a:t>d</a:t>
            </a:r>
            <a:r>
              <a:rPr lang="es-ES" dirty="0">
                <a:solidFill>
                  <a:srgbClr val="000000"/>
                </a:solidFill>
                <a:effectLst/>
                <a:latin typeface="inherit"/>
                <a:ea typeface="Calibri" panose="020F0502020204030204" pitchFamily="34" charset="0"/>
                <a:cs typeface="Times New Roman" panose="02020603050405020304" pitchFamily="18" charset="0"/>
              </a:rPr>
              <a:t>el traslado de un cuerpo muerto”</a:t>
            </a:r>
            <a:r>
              <a:rPr lang="es-ES" dirty="0">
                <a:solidFill>
                  <a:srgbClr val="000000"/>
                </a:solidFill>
                <a:latin typeface="inherit"/>
                <a:ea typeface="Calibri" panose="020F0502020204030204" pitchFamily="34" charset="0"/>
                <a:cs typeface="Times New Roman" panose="02020603050405020304" pitchFamily="18" charset="0"/>
              </a:rPr>
              <a:t>.</a:t>
            </a:r>
            <a:endParaRPr lang="es-ES"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id="{17AF66C5-BB46-F1D6-EA54-4FA7664DA104}"/>
              </a:ext>
            </a:extLst>
          </p:cNvPr>
          <p:cNvPicPr>
            <a:picLocks noChangeAspect="1"/>
          </p:cNvPicPr>
          <p:nvPr/>
        </p:nvPicPr>
        <p:blipFill>
          <a:blip r:embed="rId3"/>
          <a:stretch>
            <a:fillRect/>
          </a:stretch>
        </p:blipFill>
        <p:spPr>
          <a:xfrm>
            <a:off x="7353300" y="792284"/>
            <a:ext cx="1633492" cy="2425700"/>
          </a:xfrm>
          <a:prstGeom prst="rect">
            <a:avLst/>
          </a:prstGeom>
        </p:spPr>
      </p:pic>
      <p:sp>
        <p:nvSpPr>
          <p:cNvPr id="5" name="CuadroTexto 4">
            <a:extLst>
              <a:ext uri="{FF2B5EF4-FFF2-40B4-BE49-F238E27FC236}">
                <a16:creationId xmlns:a16="http://schemas.microsoft.com/office/drawing/2014/main" id="{21A8D474-B095-1007-74F7-8B81B43C613F}"/>
              </a:ext>
            </a:extLst>
          </p:cNvPr>
          <p:cNvSpPr txBox="1"/>
          <p:nvPr/>
        </p:nvSpPr>
        <p:spPr>
          <a:xfrm>
            <a:off x="7353300" y="3429000"/>
            <a:ext cx="1633493" cy="1938992"/>
          </a:xfrm>
          <a:prstGeom prst="rect">
            <a:avLst/>
          </a:prstGeom>
          <a:noFill/>
        </p:spPr>
        <p:txBody>
          <a:bodyPr wrap="square" rtlCol="0">
            <a:spAutoFit/>
          </a:bodyPr>
          <a:lstStyle/>
          <a:p>
            <a:pPr algn="ctr"/>
            <a:r>
              <a:rPr lang="es-ES" sz="2000" dirty="0">
                <a:solidFill>
                  <a:srgbClr val="C00000"/>
                </a:solidFill>
              </a:rPr>
              <a:t>CERVANTES</a:t>
            </a:r>
          </a:p>
          <a:p>
            <a:pPr algn="ctr"/>
            <a:r>
              <a:rPr lang="es-ES" sz="2000" dirty="0">
                <a:solidFill>
                  <a:srgbClr val="C00000"/>
                </a:solidFill>
              </a:rPr>
              <a:t>RESCATADO GRACIAS </a:t>
            </a:r>
          </a:p>
          <a:p>
            <a:pPr algn="ctr"/>
            <a:r>
              <a:rPr lang="es-ES" sz="2000" dirty="0">
                <a:solidFill>
                  <a:srgbClr val="C00000"/>
                </a:solidFill>
              </a:rPr>
              <a:t>A LOS TRINITARIOS EN 1580</a:t>
            </a:r>
          </a:p>
        </p:txBody>
      </p:sp>
    </p:spTree>
    <p:extLst>
      <p:ext uri="{BB962C8B-B14F-4D97-AF65-F5344CB8AC3E}">
        <p14:creationId xmlns:p14="http://schemas.microsoft.com/office/powerpoint/2010/main" val="27265965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B90FD58-46FE-798A-2A06-F498E5F573AE}"/>
              </a:ext>
            </a:extLst>
          </p:cNvPr>
          <p:cNvSpPr txBox="1"/>
          <p:nvPr/>
        </p:nvSpPr>
        <p:spPr>
          <a:xfrm>
            <a:off x="191740" y="0"/>
            <a:ext cx="7110760" cy="6740307"/>
          </a:xfrm>
          <a:prstGeom prst="rect">
            <a:avLst/>
          </a:prstGeom>
          <a:noFill/>
        </p:spPr>
        <p:txBody>
          <a:bodyPr wrap="square">
            <a:spAutoFit/>
          </a:bodyPr>
          <a:lstStyle/>
          <a:p>
            <a:pPr algn="ctr"/>
            <a:r>
              <a:rPr lang="es-ES" sz="2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D</a:t>
            </a:r>
            <a:r>
              <a:rPr lang="es-ES" b="1" dirty="0">
                <a:solidFill>
                  <a:srgbClr val="C00000"/>
                </a:solidFill>
                <a:ea typeface="Calibri" panose="020F0502020204030204" pitchFamily="34" charset="0"/>
                <a:cs typeface="Times New Roman" panose="02020603050405020304" pitchFamily="18" charset="0"/>
              </a:rPr>
              <a:t>ON </a:t>
            </a:r>
            <a:r>
              <a:rPr lang="es-ES" sz="2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ALONSO SUAREZ DE LA FUENTE DEL SAUCE </a:t>
            </a:r>
          </a:p>
          <a:p>
            <a:r>
              <a:rPr lang="es-ES" sz="2400" b="1" dirty="0">
                <a:effectLst/>
                <a:latin typeface="Cambria" panose="02040503050406030204" pitchFamily="18" charset="0"/>
                <a:ea typeface="Apple Color Emoji" pitchFamily="2" charset="0"/>
                <a:cs typeface="Apple Color Emoji" pitchFamily="2" charset="0"/>
              </a:rPr>
              <a:t>*1450</a:t>
            </a:r>
            <a:r>
              <a:rPr lang="es-ES" sz="2400" dirty="0">
                <a:effectLst/>
                <a:latin typeface="Cambria" panose="02040503050406030204" pitchFamily="18" charset="0"/>
                <a:ea typeface="Apple Color Emoji" pitchFamily="2" charset="0"/>
                <a:cs typeface="Apple Color Emoji" pitchFamily="2" charset="0"/>
              </a:rPr>
              <a:t>.</a:t>
            </a:r>
            <a:r>
              <a:rPr lang="es-ES" sz="2400" dirty="0">
                <a:effectLst/>
                <a:latin typeface="Calibri" panose="020F0502020204030204" pitchFamily="34" charset="0"/>
                <a:ea typeface="Calibri" panose="020F0502020204030204" pitchFamily="34" charset="0"/>
                <a:cs typeface="Times New Roman" panose="02020603050405020304" pitchFamily="18" charset="0"/>
              </a:rPr>
              <a:t> Nació en la aldea Fuente del Sauce /</a:t>
            </a:r>
            <a:r>
              <a:rPr lang="es-ES" dirty="0">
                <a:ea typeface="Calibri" panose="020F0502020204030204" pitchFamily="34" charset="0"/>
                <a:cs typeface="Times New Roman" panose="02020603050405020304" pitchFamily="18" charset="0"/>
              </a:rPr>
              <a:t>Á</a:t>
            </a:r>
            <a:r>
              <a:rPr lang="es-ES" sz="2400" dirty="0">
                <a:effectLst/>
                <a:latin typeface="Calibri" panose="020F0502020204030204" pitchFamily="34" charset="0"/>
                <a:ea typeface="Calibri" panose="020F0502020204030204" pitchFamily="34" charset="0"/>
                <a:cs typeface="Times New Roman" panose="02020603050405020304" pitchFamily="18" charset="0"/>
              </a:rPr>
              <a:t>vila</a:t>
            </a:r>
          </a:p>
          <a:p>
            <a:r>
              <a:rPr lang="es-ES" sz="2400" dirty="0">
                <a:effectLst/>
                <a:latin typeface="Calibri" panose="020F0502020204030204" pitchFamily="34" charset="0"/>
                <a:ea typeface="Calibri" panose="020F0502020204030204" pitchFamily="34" charset="0"/>
                <a:cs typeface="Times New Roman" panose="02020603050405020304" pitchFamily="18" charset="0"/>
              </a:rPr>
              <a:t>Hijo de labradores “pecheros”. </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p>
            <a:r>
              <a:rPr lang="es-ES" sz="2400" dirty="0">
                <a:effectLst/>
                <a:latin typeface="Calibri" panose="020F0502020204030204" pitchFamily="34" charset="0"/>
                <a:ea typeface="Calibri" panose="020F0502020204030204" pitchFamily="34" charset="0"/>
                <a:cs typeface="Times New Roman" panose="02020603050405020304" pitchFamily="18" charset="0"/>
              </a:rPr>
              <a:t>Estudió en Salamanca. Sacerdote de gran modestia </a:t>
            </a:r>
          </a:p>
          <a:p>
            <a:r>
              <a:rPr lang="es-ES" sz="2400" dirty="0">
                <a:effectLst/>
                <a:latin typeface="Calibri" panose="020F0502020204030204" pitchFamily="34" charset="0"/>
                <a:ea typeface="Calibri" panose="020F0502020204030204" pitchFamily="34" charset="0"/>
                <a:cs typeface="Times New Roman" panose="02020603050405020304" pitchFamily="18" charset="0"/>
              </a:rPr>
              <a:t>al que los grandes cargos no le nublaron la vista. </a:t>
            </a:r>
          </a:p>
          <a:p>
            <a:r>
              <a:rPr lang="es-ES" sz="2400" dirty="0">
                <a:effectLst/>
                <a:latin typeface="Calibri" panose="020F0502020204030204" pitchFamily="34" charset="0"/>
                <a:ea typeface="Calibri" panose="020F0502020204030204" pitchFamily="34" charset="0"/>
                <a:cs typeface="Times New Roman" panose="02020603050405020304" pitchFamily="18" charset="0"/>
              </a:rPr>
              <a:t>Elegido por Isabel la Católica, (1493) Obispo de Mondoñedo y después de Lugo, </a:t>
            </a:r>
            <a:r>
              <a:rPr lang="es-ES" dirty="0">
                <a:ea typeface="Calibri" panose="020F0502020204030204" pitchFamily="34" charset="0"/>
                <a:cs typeface="Times New Roman" panose="02020603050405020304" pitchFamily="18" charset="0"/>
              </a:rPr>
              <a:t>siendo Inquisidor</a:t>
            </a:r>
            <a:r>
              <a:rPr lang="es-ES" sz="2400" dirty="0">
                <a:effectLst/>
                <a:latin typeface="Calibri" panose="020F0502020204030204" pitchFamily="34" charset="0"/>
                <a:ea typeface="Calibri" panose="020F0502020204030204" pitchFamily="34" charset="0"/>
                <a:cs typeface="Times New Roman" panose="02020603050405020304" pitchFamily="18" charset="0"/>
              </a:rPr>
              <a:t>. </a:t>
            </a:r>
          </a:p>
          <a:p>
            <a:r>
              <a:rPr lang="es-ES" sz="2400" dirty="0">
                <a:effectLst/>
                <a:latin typeface="Calibri" panose="020F0502020204030204" pitchFamily="34" charset="0"/>
                <a:ea typeface="Calibri" panose="020F0502020204030204" pitchFamily="34" charset="0"/>
                <a:cs typeface="Times New Roman" panose="02020603050405020304" pitchFamily="18" charset="0"/>
              </a:rPr>
              <a:t>1500 llega a Jaén. </a:t>
            </a:r>
            <a:r>
              <a:rPr lang="es-ES" dirty="0">
                <a:ea typeface="Calibri" panose="020F0502020204030204" pitchFamily="34" charset="0"/>
                <a:cs typeface="Times New Roman" panose="02020603050405020304" pitchFamily="18" charset="0"/>
              </a:rPr>
              <a:t>Visita</a:t>
            </a:r>
            <a:r>
              <a:rPr lang="es-ES" sz="2400" dirty="0">
                <a:effectLst/>
                <a:latin typeface="Calibri" panose="020F0502020204030204" pitchFamily="34" charset="0"/>
                <a:ea typeface="Calibri" panose="020F0502020204030204" pitchFamily="34" charset="0"/>
                <a:cs typeface="Times New Roman" panose="02020603050405020304" pitchFamily="18" charset="0"/>
              </a:rPr>
              <a:t> todas las parroquias en 5 años´</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p>
            <a:r>
              <a:rPr lang="es-ES" dirty="0">
                <a:effectLst/>
                <a:latin typeface="Calibri" panose="020F0502020204030204" pitchFamily="34" charset="0"/>
                <a:ea typeface="Calibri" panose="020F0502020204030204" pitchFamily="34" charset="0"/>
                <a:cs typeface="Times New Roman" panose="02020603050405020304" pitchFamily="18" charset="0"/>
              </a:rPr>
              <a:t>1511 celebró el Sínodo Diocesano, con gran sabiduría.</a:t>
            </a:r>
          </a:p>
          <a:p>
            <a:r>
              <a:rPr lang="es-ES" dirty="0">
                <a:effectLst/>
                <a:latin typeface="Calibri" panose="020F0502020204030204" pitchFamily="34" charset="0"/>
                <a:ea typeface="Calibri" panose="020F0502020204030204" pitchFamily="34" charset="0"/>
                <a:cs typeface="Times New Roman" panose="02020603050405020304" pitchFamily="18" charset="0"/>
              </a:rPr>
              <a:t>En su afán de ayudar promocionó grandes obras. </a:t>
            </a:r>
          </a:p>
          <a:p>
            <a:r>
              <a:rPr lang="es-ES" dirty="0">
                <a:effectLst/>
                <a:latin typeface="Calibri" panose="020F0502020204030204" pitchFamily="34" charset="0"/>
                <a:ea typeface="Calibri" panose="020F0502020204030204" pitchFamily="34" charset="0"/>
                <a:cs typeface="Times New Roman" panose="02020603050405020304" pitchFamily="18" charset="0"/>
              </a:rPr>
              <a:t>En vez de dar limosna, daba trabajo. Ejemplo:  Catedral  y el Puente del Obispo sobre el rio Guadalquivir. </a:t>
            </a:r>
          </a:p>
          <a:p>
            <a:r>
              <a:rPr lang="es-ES" dirty="0">
                <a:ea typeface="Calibri" panose="020F0502020204030204" pitchFamily="34" charset="0"/>
                <a:cs typeface="Times New Roman" panose="02020603050405020304" pitchFamily="18" charset="0"/>
              </a:rPr>
              <a:t>S</a:t>
            </a:r>
            <a:r>
              <a:rPr lang="es-ES" dirty="0">
                <a:effectLst/>
                <a:latin typeface="Calibri" panose="020F0502020204030204" pitchFamily="34" charset="0"/>
                <a:ea typeface="Calibri" panose="020F0502020204030204" pitchFamily="34" charset="0"/>
                <a:cs typeface="Times New Roman" panose="02020603050405020304" pitchFamily="18" charset="0"/>
              </a:rPr>
              <a:t>u escudo puede contemplarse en el claustro de Santa María y  en las portadas de S. Isidoro y S. Nicolás, sobresaliendo la bellísima de S. Pablo. </a:t>
            </a:r>
          </a:p>
          <a:p>
            <a:r>
              <a:rPr lang="es-ES" dirty="0">
                <a:effectLst/>
                <a:latin typeface="Calibri" panose="020F0502020204030204" pitchFamily="34" charset="0"/>
                <a:ea typeface="Calibri" panose="020F0502020204030204" pitchFamily="34" charset="0"/>
                <a:cs typeface="Times New Roman" panose="02020603050405020304" pitchFamily="18" charset="0"/>
              </a:rPr>
              <a:t>En su interior llama la atención la capilla del Camarero Vago, su gran amigo y colaborador.</a:t>
            </a:r>
          </a:p>
          <a:p>
            <a:r>
              <a:rPr lang="es-ES" b="1" dirty="0">
                <a:effectLst/>
                <a:latin typeface="Calibri" panose="020F0502020204030204" pitchFamily="34" charset="0"/>
                <a:ea typeface="Calibri" panose="020F0502020204030204" pitchFamily="34" charset="0"/>
                <a:cs typeface="Times New Roman" panose="02020603050405020304" pitchFamily="18" charset="0"/>
              </a:rPr>
              <a:t>+ 1520</a:t>
            </a:r>
            <a:r>
              <a:rPr lang="es-ES" dirty="0">
                <a:effectLst/>
                <a:latin typeface="Calibri" panose="020F0502020204030204" pitchFamily="34" charset="0"/>
                <a:ea typeface="Calibri" panose="020F0502020204030204" pitchFamily="34" charset="0"/>
                <a:cs typeface="Times New Roman" panose="02020603050405020304" pitchFamily="18" charset="0"/>
              </a:rPr>
              <a:t>. 5 de noviembre murió en Jaén.</a:t>
            </a:r>
          </a:p>
        </p:txBody>
      </p:sp>
      <p:sp>
        <p:nvSpPr>
          <p:cNvPr id="2" name="CuadroTexto 1">
            <a:extLst>
              <a:ext uri="{FF2B5EF4-FFF2-40B4-BE49-F238E27FC236}">
                <a16:creationId xmlns:a16="http://schemas.microsoft.com/office/drawing/2014/main" id="{119C1235-AF2C-54D7-F3EC-CE03A40D5C28}"/>
              </a:ext>
            </a:extLst>
          </p:cNvPr>
          <p:cNvSpPr txBox="1"/>
          <p:nvPr/>
        </p:nvSpPr>
        <p:spPr>
          <a:xfrm>
            <a:off x="7302500" y="4238538"/>
            <a:ext cx="1644277" cy="1560222"/>
          </a:xfrm>
          <a:prstGeom prst="rect">
            <a:avLst/>
          </a:prstGeom>
          <a:noFill/>
        </p:spPr>
        <p:txBody>
          <a:bodyPr wrap="square" rtlCol="0">
            <a:spAutoFit/>
          </a:bodyPr>
          <a:lstStyle/>
          <a:p>
            <a:pPr algn="ctr"/>
            <a:r>
              <a:rPr lang="es-ES" dirty="0">
                <a:solidFill>
                  <a:srgbClr val="C00000"/>
                </a:solidFill>
              </a:rPr>
              <a:t>OBISPO </a:t>
            </a:r>
          </a:p>
          <a:p>
            <a:pPr algn="ctr"/>
            <a:r>
              <a:rPr lang="es-ES" dirty="0">
                <a:solidFill>
                  <a:srgbClr val="C00000"/>
                </a:solidFill>
              </a:rPr>
              <a:t>DE JAÉN</a:t>
            </a:r>
          </a:p>
          <a:p>
            <a:pPr algn="ctr"/>
            <a:r>
              <a:rPr lang="es-ES" dirty="0">
                <a:solidFill>
                  <a:srgbClr val="C00000"/>
                </a:solidFill>
              </a:rPr>
              <a:t>1500/</a:t>
            </a:r>
          </a:p>
          <a:p>
            <a:pPr algn="ctr"/>
            <a:r>
              <a:rPr lang="es-ES" dirty="0">
                <a:solidFill>
                  <a:srgbClr val="C00000"/>
                </a:solidFill>
              </a:rPr>
              <a:t>1520</a:t>
            </a:r>
          </a:p>
        </p:txBody>
      </p:sp>
      <p:pic>
        <p:nvPicPr>
          <p:cNvPr id="5" name="Imagen 4">
            <a:extLst>
              <a:ext uri="{FF2B5EF4-FFF2-40B4-BE49-F238E27FC236}">
                <a16:creationId xmlns:a16="http://schemas.microsoft.com/office/drawing/2014/main" id="{F6409A7C-6E4B-DDCD-90EE-30518D994304}"/>
              </a:ext>
            </a:extLst>
          </p:cNvPr>
          <p:cNvPicPr>
            <a:picLocks noChangeAspect="1"/>
          </p:cNvPicPr>
          <p:nvPr/>
        </p:nvPicPr>
        <p:blipFill>
          <a:blip r:embed="rId3"/>
          <a:stretch>
            <a:fillRect/>
          </a:stretch>
        </p:blipFill>
        <p:spPr>
          <a:xfrm>
            <a:off x="7227750" y="1059240"/>
            <a:ext cx="1724510" cy="2120058"/>
          </a:xfrm>
          <a:prstGeom prst="rect">
            <a:avLst/>
          </a:prstGeom>
        </p:spPr>
      </p:pic>
    </p:spTree>
    <p:extLst>
      <p:ext uri="{BB962C8B-B14F-4D97-AF65-F5344CB8AC3E}">
        <p14:creationId xmlns:p14="http://schemas.microsoft.com/office/powerpoint/2010/main" val="1288911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ppt_x</p:attrName>
                                        </p:attrNameLst>
                                      </p:cBhvr>
                                      <p:tavLst>
                                        <p:tav tm="0">
                                          <p:val>
                                            <p:strVal val="#ppt_x"/>
                                          </p:val>
                                        </p:tav>
                                        <p:tav tm="100000">
                                          <p:val>
                                            <p:strVal val="#ppt_x"/>
                                          </p:val>
                                        </p:tav>
                                      </p:tavLst>
                                    </p:anim>
                                    <p:anim calcmode="lin" valueType="num">
                                      <p:cBhvr>
                                        <p:cTn id="9"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F2BC06A-B306-F45D-3EF9-E378C93C09F3}"/>
              </a:ext>
            </a:extLst>
          </p:cNvPr>
          <p:cNvSpPr txBox="1"/>
          <p:nvPr/>
        </p:nvSpPr>
        <p:spPr>
          <a:xfrm>
            <a:off x="396814" y="414068"/>
            <a:ext cx="6866627" cy="6001643"/>
          </a:xfrm>
          <a:prstGeom prst="rect">
            <a:avLst/>
          </a:prstGeom>
          <a:noFill/>
        </p:spPr>
        <p:txBody>
          <a:bodyPr wrap="square">
            <a:spAutoFit/>
          </a:bodyPr>
          <a:lstStyle/>
          <a:p>
            <a:pPr algn="ctr" fontAlgn="base"/>
            <a:r>
              <a:rPr lang="es-ES" b="1" i="0" u="none" strike="noStrike" dirty="0">
                <a:solidFill>
                  <a:srgbClr val="C00000"/>
                </a:solidFill>
                <a:effectLst/>
                <a:latin typeface="inherit"/>
              </a:rPr>
              <a:t>MADRE ANA DE LA ENCARNACIÓN  </a:t>
            </a:r>
          </a:p>
          <a:p>
            <a:pPr algn="ctr" fontAlgn="base"/>
            <a:r>
              <a:rPr lang="es-ES" b="1" i="0" u="none" strike="noStrike" dirty="0">
                <a:effectLst/>
                <a:latin typeface="inherit"/>
              </a:rPr>
              <a:t>(MM Carmelita Descalza).</a:t>
            </a:r>
            <a:endParaRPr lang="es-ES" b="0" i="0" u="none" strike="noStrike" dirty="0">
              <a:effectLst/>
              <a:latin typeface="Alegreya"/>
            </a:endParaRPr>
          </a:p>
          <a:p>
            <a:pPr fontAlgn="base"/>
            <a:r>
              <a:rPr lang="es-ES" b="1" i="0" u="none" strike="noStrike" dirty="0">
                <a:solidFill>
                  <a:srgbClr val="303030"/>
                </a:solidFill>
                <a:effectLst/>
                <a:latin typeface="Karla" panose="020F0502020204030204" pitchFamily="34" charset="0"/>
              </a:rPr>
              <a:t>*1550.</a:t>
            </a:r>
            <a:r>
              <a:rPr lang="es-ES" b="0" i="0" u="none" strike="noStrike" dirty="0">
                <a:solidFill>
                  <a:srgbClr val="303030"/>
                </a:solidFill>
                <a:effectLst/>
                <a:latin typeface="Karla" panose="020F0502020204030204" pitchFamily="34" charset="0"/>
              </a:rPr>
              <a:t> 6 de mayo. Nace en Pamplona. Fueron sus padres D. Juan y Dña. María de Arbizu. </a:t>
            </a:r>
          </a:p>
          <a:p>
            <a:pPr fontAlgn="base"/>
            <a:r>
              <a:rPr lang="es-ES" b="0" i="0" u="none" strike="noStrike" dirty="0">
                <a:solidFill>
                  <a:srgbClr val="303030"/>
                </a:solidFill>
                <a:effectLst/>
                <a:latin typeface="Karla" panose="020F0502020204030204" pitchFamily="34" charset="0"/>
              </a:rPr>
              <a:t>Con diez años Ingresó en el Palacio Real de Madrid como menina de la Reina Isabel de Valois, esposa de Felipe II. </a:t>
            </a:r>
          </a:p>
          <a:p>
            <a:pPr fontAlgn="base"/>
            <a:r>
              <a:rPr lang="es-ES" b="0" i="0" u="none" strike="noStrike" dirty="0">
                <a:solidFill>
                  <a:srgbClr val="303030"/>
                </a:solidFill>
                <a:effectLst/>
                <a:latin typeface="Karla" panose="020F0502020204030204" pitchFamily="34" charset="0"/>
              </a:rPr>
              <a:t>Tras la muerte de la Reina, se encargó de la educación de las infantas Isabel Clara Eugenia, condesa de Flandes, y de su hermana Catalina.</a:t>
            </a:r>
          </a:p>
          <a:p>
            <a:pPr fontAlgn="base"/>
            <a:r>
              <a:rPr lang="es-ES" b="0" i="0" u="none" strike="noStrike" dirty="0">
                <a:solidFill>
                  <a:srgbClr val="303030"/>
                </a:solidFill>
                <a:effectLst/>
                <a:latin typeface="Karla" panose="020F0502020204030204" pitchFamily="34" charset="0"/>
              </a:rPr>
              <a:t>Años después ingresó en el Carmelo de Pastrana junto a la princesa de Éboli, pasando luego </a:t>
            </a:r>
            <a:r>
              <a:rPr lang="es-ES" dirty="0">
                <a:solidFill>
                  <a:srgbClr val="303030"/>
                </a:solidFill>
                <a:latin typeface="Karla" panose="020F0502020204030204" pitchFamily="34" charset="0"/>
              </a:rPr>
              <a:t>a Granada</a:t>
            </a:r>
            <a:r>
              <a:rPr lang="es-ES" b="0" i="0" u="none" strike="noStrike" dirty="0">
                <a:solidFill>
                  <a:srgbClr val="303030"/>
                </a:solidFill>
                <a:effectLst/>
                <a:latin typeface="Karla" panose="020F0502020204030204" pitchFamily="34" charset="0"/>
              </a:rPr>
              <a:t>, de donde pasa a Úbeda. </a:t>
            </a:r>
          </a:p>
          <a:p>
            <a:pPr fontAlgn="base"/>
            <a:r>
              <a:rPr lang="es-ES" b="0" i="0" u="none" strike="noStrike" dirty="0">
                <a:solidFill>
                  <a:srgbClr val="303030"/>
                </a:solidFill>
                <a:effectLst/>
                <a:latin typeface="Karla" panose="020F0502020204030204" pitchFamily="34" charset="0"/>
              </a:rPr>
              <a:t>1595, 22 de abril. Nombrada </a:t>
            </a:r>
            <a:r>
              <a:rPr lang="es-ES" b="1" i="0" u="none" strike="noStrike" dirty="0">
                <a:effectLst/>
                <a:latin typeface="inherit"/>
              </a:rPr>
              <a:t>1ª</a:t>
            </a:r>
            <a:r>
              <a:rPr lang="es-ES" b="0" i="0" u="none" strike="noStrike" dirty="0">
                <a:solidFill>
                  <a:srgbClr val="303030"/>
                </a:solidFill>
                <a:effectLst/>
                <a:latin typeface="Karla" panose="020F0502020204030204" pitchFamily="34" charset="0"/>
              </a:rPr>
              <a:t> </a:t>
            </a:r>
            <a:r>
              <a:rPr lang="es-ES" i="0" u="none" strike="noStrike" dirty="0">
                <a:solidFill>
                  <a:srgbClr val="303030"/>
                </a:solidFill>
                <a:effectLst/>
                <a:latin typeface="inherit"/>
              </a:rPr>
              <a:t>priora de Úbeda</a:t>
            </a:r>
            <a:r>
              <a:rPr lang="es-ES" b="0" i="0" u="none" strike="noStrike" dirty="0">
                <a:solidFill>
                  <a:srgbClr val="303030"/>
                </a:solidFill>
                <a:effectLst/>
                <a:latin typeface="Karla" panose="020F0502020204030204" pitchFamily="34" charset="0"/>
              </a:rPr>
              <a:t>, cargo que desempeñó durante siete años. </a:t>
            </a:r>
          </a:p>
          <a:p>
            <a:pPr fontAlgn="base"/>
            <a:r>
              <a:rPr lang="es-ES" b="1" dirty="0">
                <a:solidFill>
                  <a:srgbClr val="303030"/>
                </a:solidFill>
                <a:latin typeface="Karla" panose="020F0502020204030204" pitchFamily="34" charset="0"/>
              </a:rPr>
              <a:t>+</a:t>
            </a:r>
            <a:r>
              <a:rPr lang="es-ES" b="1" i="0" u="none" strike="noStrike" dirty="0">
                <a:solidFill>
                  <a:srgbClr val="303030"/>
                </a:solidFill>
                <a:effectLst/>
                <a:latin typeface="Karla" panose="020F0502020204030204" pitchFamily="34" charset="0"/>
              </a:rPr>
              <a:t>1618</a:t>
            </a:r>
            <a:r>
              <a:rPr lang="es-ES" b="0" i="0" u="none" strike="noStrike" dirty="0">
                <a:solidFill>
                  <a:srgbClr val="303030"/>
                </a:solidFill>
                <a:effectLst/>
                <a:latin typeface="Karla" panose="020F0502020204030204" pitchFamily="34" charset="0"/>
              </a:rPr>
              <a:t>. 9 de febrero. Falleció en Granada. </a:t>
            </a:r>
          </a:p>
        </p:txBody>
      </p:sp>
      <p:sp>
        <p:nvSpPr>
          <p:cNvPr id="5" name="CuadroTexto 4">
            <a:extLst>
              <a:ext uri="{FF2B5EF4-FFF2-40B4-BE49-F238E27FC236}">
                <a16:creationId xmlns:a16="http://schemas.microsoft.com/office/drawing/2014/main" id="{B3EA4851-43A2-F4B9-0071-F59E6A229012}"/>
              </a:ext>
            </a:extLst>
          </p:cNvPr>
          <p:cNvSpPr txBox="1"/>
          <p:nvPr/>
        </p:nvSpPr>
        <p:spPr>
          <a:xfrm>
            <a:off x="7263441" y="3898901"/>
            <a:ext cx="1742535" cy="1846659"/>
          </a:xfrm>
          <a:prstGeom prst="rect">
            <a:avLst/>
          </a:prstGeom>
          <a:noFill/>
        </p:spPr>
        <p:txBody>
          <a:bodyPr wrap="square">
            <a:spAutoFit/>
          </a:bodyPr>
          <a:lstStyle/>
          <a:p>
            <a:pPr algn="ctr" fontAlgn="base"/>
            <a:r>
              <a:rPr lang="es-ES" b="1" i="0" u="none" strike="noStrike" dirty="0">
                <a:solidFill>
                  <a:srgbClr val="C00000"/>
                </a:solidFill>
                <a:effectLst/>
                <a:latin typeface="inherit"/>
              </a:rPr>
              <a:t>ANA </a:t>
            </a:r>
          </a:p>
          <a:p>
            <a:pPr algn="ctr" fontAlgn="base"/>
            <a:r>
              <a:rPr lang="es-ES" b="1" i="0" u="none" strike="noStrike" dirty="0">
                <a:solidFill>
                  <a:srgbClr val="C00000"/>
                </a:solidFill>
                <a:effectLst/>
                <a:latin typeface="inherit"/>
              </a:rPr>
              <a:t>DE LA </a:t>
            </a:r>
            <a:r>
              <a:rPr lang="es-ES" sz="1800" b="1" i="0" u="none" strike="noStrike" dirty="0">
                <a:solidFill>
                  <a:srgbClr val="C00000"/>
                </a:solidFill>
                <a:effectLst/>
                <a:latin typeface="inherit"/>
              </a:rPr>
              <a:t>ENCARNACIÓN </a:t>
            </a:r>
          </a:p>
          <a:p>
            <a:pPr algn="ctr" fontAlgn="base"/>
            <a:endParaRPr lang="es-ES" b="1" i="0" u="none" strike="noStrike" dirty="0">
              <a:solidFill>
                <a:srgbClr val="C00000"/>
              </a:solidFill>
              <a:effectLst/>
              <a:latin typeface="inherit"/>
            </a:endParaRPr>
          </a:p>
          <a:p>
            <a:pPr algn="ctr" fontAlgn="base"/>
            <a:r>
              <a:rPr lang="es-ES" b="1" i="0" u="none" strike="noStrike" dirty="0">
                <a:solidFill>
                  <a:srgbClr val="C00000"/>
                </a:solidFill>
                <a:effectLst/>
                <a:latin typeface="inherit"/>
              </a:rPr>
              <a:t>1ª Priora</a:t>
            </a:r>
            <a:endParaRPr lang="es-ES" b="0" i="0" u="none" strike="noStrike" dirty="0">
              <a:solidFill>
                <a:srgbClr val="303030"/>
              </a:solidFill>
              <a:effectLst/>
              <a:latin typeface="Alegreya"/>
            </a:endParaRPr>
          </a:p>
        </p:txBody>
      </p:sp>
      <p:pic>
        <p:nvPicPr>
          <p:cNvPr id="4" name="Imagen 3">
            <a:extLst>
              <a:ext uri="{FF2B5EF4-FFF2-40B4-BE49-F238E27FC236}">
                <a16:creationId xmlns:a16="http://schemas.microsoft.com/office/drawing/2014/main" id="{F446EF2F-BD6B-DEEA-7724-46266EAC1E0A}"/>
              </a:ext>
            </a:extLst>
          </p:cNvPr>
          <p:cNvPicPr>
            <a:picLocks noChangeAspect="1"/>
          </p:cNvPicPr>
          <p:nvPr/>
        </p:nvPicPr>
        <p:blipFill rotWithShape="1">
          <a:blip r:embed="rId3"/>
          <a:srcRect l="22223" r="18301"/>
          <a:stretch/>
        </p:blipFill>
        <p:spPr>
          <a:xfrm>
            <a:off x="7439748" y="682852"/>
            <a:ext cx="1566228" cy="2123658"/>
          </a:xfrm>
          <a:prstGeom prst="rect">
            <a:avLst/>
          </a:prstGeom>
        </p:spPr>
      </p:pic>
    </p:spTree>
    <p:extLst>
      <p:ext uri="{BB962C8B-B14F-4D97-AF65-F5344CB8AC3E}">
        <p14:creationId xmlns:p14="http://schemas.microsoft.com/office/powerpoint/2010/main" val="41802578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92ED688B-FC88-2929-C30C-7A76BF602EE4}"/>
              </a:ext>
            </a:extLst>
          </p:cNvPr>
          <p:cNvSpPr txBox="1"/>
          <p:nvPr/>
        </p:nvSpPr>
        <p:spPr>
          <a:xfrm>
            <a:off x="317500" y="101600"/>
            <a:ext cx="6583632" cy="6370975"/>
          </a:xfrm>
          <a:prstGeom prst="rect">
            <a:avLst/>
          </a:prstGeom>
          <a:noFill/>
        </p:spPr>
        <p:txBody>
          <a:bodyPr wrap="square" rtlCol="0">
            <a:spAutoFit/>
          </a:bodyPr>
          <a:lstStyle/>
          <a:p>
            <a:pPr algn="ctr"/>
            <a:r>
              <a:rPr lang="es-ES" b="1" dirty="0">
                <a:solidFill>
                  <a:srgbClr val="C00000"/>
                </a:solidFill>
              </a:rPr>
              <a:t>MADRE MARIA DE LA CRUZ </a:t>
            </a:r>
          </a:p>
          <a:p>
            <a:pPr algn="ctr"/>
            <a:r>
              <a:rPr lang="es-ES" b="1" dirty="0"/>
              <a:t>(MM CARMELITAS)</a:t>
            </a:r>
          </a:p>
          <a:p>
            <a:r>
              <a:rPr lang="es-ES" dirty="0"/>
              <a:t>*1563. 8 septiembre. Nace en Granada. Hija del licenciado Don Francisco Vargas Machuca, </a:t>
            </a:r>
          </a:p>
          <a:p>
            <a:r>
              <a:rPr lang="es-ES" dirty="0"/>
              <a:t>al profesar como religiosa,  adopta el nombre de  María de la Cruz en honor a San Juan de la Cruz, </a:t>
            </a:r>
          </a:p>
          <a:p>
            <a:r>
              <a:rPr lang="es-ES" dirty="0"/>
              <a:t>su director espiritual, prior en los Mártires, ya que gracias a su intervención entró en el Carmelo.</a:t>
            </a:r>
          </a:p>
          <a:p>
            <a:r>
              <a:rPr lang="es-ES" dirty="0"/>
              <a:t>Dotada de una sensibilidad excepcional, nos ha dejado una producción literaria tan excelente como poco conocida. Sus obras de un acentuado sentimiento ascético: “Del amor y riqueza de Dios”, “De la sabiduría y ciencia de Dios,” la autobiografía escrita de su mano o libros poéticos, sus “Poesías Espirituales”. Algunos con títulos tan lindos como “</a:t>
            </a:r>
            <a:r>
              <a:rPr lang="es-ES" dirty="0" err="1"/>
              <a:t>Manojico</a:t>
            </a:r>
            <a:r>
              <a:rPr lang="es-ES" dirty="0"/>
              <a:t> de mirra” o “Espejo del alma esposa”</a:t>
            </a:r>
          </a:p>
          <a:p>
            <a:r>
              <a:rPr lang="es-ES" b="1" dirty="0"/>
              <a:t>+1638</a:t>
            </a:r>
            <a:r>
              <a:rPr lang="es-ES" dirty="0"/>
              <a:t>. Murió en el convento de S. José de Granada.</a:t>
            </a:r>
          </a:p>
        </p:txBody>
      </p:sp>
      <p:sp>
        <p:nvSpPr>
          <p:cNvPr id="3" name="CuadroTexto 2">
            <a:extLst>
              <a:ext uri="{FF2B5EF4-FFF2-40B4-BE49-F238E27FC236}">
                <a16:creationId xmlns:a16="http://schemas.microsoft.com/office/drawing/2014/main" id="{20359C2B-E301-6880-19EE-0914266DAD9A}"/>
              </a:ext>
            </a:extLst>
          </p:cNvPr>
          <p:cNvSpPr txBox="1"/>
          <p:nvPr/>
        </p:nvSpPr>
        <p:spPr>
          <a:xfrm>
            <a:off x="7332454" y="3933644"/>
            <a:ext cx="1639018" cy="1877437"/>
          </a:xfrm>
          <a:prstGeom prst="rect">
            <a:avLst/>
          </a:prstGeom>
          <a:noFill/>
        </p:spPr>
        <p:txBody>
          <a:bodyPr wrap="square" rtlCol="0">
            <a:spAutoFit/>
          </a:bodyPr>
          <a:lstStyle/>
          <a:p>
            <a:pPr algn="ctr"/>
            <a:r>
              <a:rPr lang="es-ES" b="1" dirty="0">
                <a:solidFill>
                  <a:srgbClr val="C00000"/>
                </a:solidFill>
              </a:rPr>
              <a:t>MARIA </a:t>
            </a:r>
          </a:p>
          <a:p>
            <a:pPr algn="ctr"/>
            <a:r>
              <a:rPr lang="es-ES" b="1" dirty="0">
                <a:solidFill>
                  <a:srgbClr val="C00000"/>
                </a:solidFill>
              </a:rPr>
              <a:t>DE LA </a:t>
            </a:r>
          </a:p>
          <a:p>
            <a:pPr algn="ctr"/>
            <a:r>
              <a:rPr lang="es-ES" b="1" dirty="0">
                <a:solidFill>
                  <a:srgbClr val="C00000"/>
                </a:solidFill>
              </a:rPr>
              <a:t>CRUZ </a:t>
            </a:r>
          </a:p>
          <a:p>
            <a:pPr algn="ctr"/>
            <a:endParaRPr lang="es-ES" b="1" dirty="0">
              <a:solidFill>
                <a:srgbClr val="C00000"/>
              </a:solidFill>
            </a:endParaRPr>
          </a:p>
          <a:p>
            <a:pPr algn="ctr"/>
            <a:r>
              <a:rPr lang="es-ES" sz="2000" b="1" dirty="0">
                <a:solidFill>
                  <a:srgbClr val="C00000"/>
                </a:solidFill>
              </a:rPr>
              <a:t>FUNDADORA</a:t>
            </a:r>
          </a:p>
        </p:txBody>
      </p:sp>
      <p:pic>
        <p:nvPicPr>
          <p:cNvPr id="5" name="Imagen 4">
            <a:extLst>
              <a:ext uri="{FF2B5EF4-FFF2-40B4-BE49-F238E27FC236}">
                <a16:creationId xmlns:a16="http://schemas.microsoft.com/office/drawing/2014/main" id="{6C8A335F-7524-08CE-5423-9823C3113152}"/>
              </a:ext>
            </a:extLst>
          </p:cNvPr>
          <p:cNvPicPr>
            <a:picLocks noChangeAspect="1"/>
          </p:cNvPicPr>
          <p:nvPr/>
        </p:nvPicPr>
        <p:blipFill>
          <a:blip r:embed="rId3"/>
          <a:stretch>
            <a:fillRect/>
          </a:stretch>
        </p:blipFill>
        <p:spPr>
          <a:xfrm>
            <a:off x="6901132" y="685800"/>
            <a:ext cx="2070340" cy="2362200"/>
          </a:xfrm>
          <a:prstGeom prst="rect">
            <a:avLst/>
          </a:prstGeom>
        </p:spPr>
      </p:pic>
      <p:sp>
        <p:nvSpPr>
          <p:cNvPr id="6" name="CuadroTexto 5">
            <a:extLst>
              <a:ext uri="{FF2B5EF4-FFF2-40B4-BE49-F238E27FC236}">
                <a16:creationId xmlns:a16="http://schemas.microsoft.com/office/drawing/2014/main" id="{0EA48EAB-8D88-FA5B-C9A5-2C5260988523}"/>
              </a:ext>
            </a:extLst>
          </p:cNvPr>
          <p:cNvSpPr txBox="1"/>
          <p:nvPr/>
        </p:nvSpPr>
        <p:spPr>
          <a:xfrm>
            <a:off x="6901133" y="3213100"/>
            <a:ext cx="2070340" cy="461665"/>
          </a:xfrm>
          <a:prstGeom prst="rect">
            <a:avLst/>
          </a:prstGeom>
          <a:noFill/>
        </p:spPr>
        <p:txBody>
          <a:bodyPr wrap="square" rtlCol="0">
            <a:spAutoFit/>
          </a:bodyPr>
          <a:lstStyle/>
          <a:p>
            <a:r>
              <a:rPr lang="es-ES" dirty="0"/>
              <a:t>Visita al Museo</a:t>
            </a:r>
          </a:p>
        </p:txBody>
      </p:sp>
    </p:spTree>
    <p:extLst>
      <p:ext uri="{BB962C8B-B14F-4D97-AF65-F5344CB8AC3E}">
        <p14:creationId xmlns:p14="http://schemas.microsoft.com/office/powerpoint/2010/main" val="401067939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ppt_x</p:attrName>
                                        </p:attrNameLst>
                                      </p:cBhvr>
                                      <p:tavLst>
                                        <p:tav tm="0">
                                          <p:val>
                                            <p:strVal val="#ppt_x"/>
                                          </p:val>
                                        </p:tav>
                                        <p:tav tm="100000">
                                          <p:val>
                                            <p:strVal val="#ppt_x"/>
                                          </p:val>
                                        </p:tav>
                                      </p:tavLst>
                                    </p:anim>
                                    <p:anim calcmode="lin" valueType="num">
                                      <p:cBhvr>
                                        <p:cTn id="9"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AF583BD-1E26-540D-312F-DBF0EA4FCB66}"/>
              </a:ext>
            </a:extLst>
          </p:cNvPr>
          <p:cNvPicPr>
            <a:picLocks noChangeAspect="1"/>
          </p:cNvPicPr>
          <p:nvPr/>
        </p:nvPicPr>
        <p:blipFill rotWithShape="1">
          <a:blip r:embed="rId3">
            <a:extLst>
              <a:ext uri="{28A0092B-C50C-407E-A947-70E740481C1C}">
                <a14:useLocalDpi xmlns:a14="http://schemas.microsoft.com/office/drawing/2010/main" val="0"/>
              </a:ext>
            </a:extLst>
          </a:blip>
          <a:srcRect l="9069" r="5684"/>
          <a:stretch/>
        </p:blipFill>
        <p:spPr>
          <a:xfrm>
            <a:off x="7265900" y="624148"/>
            <a:ext cx="1610373" cy="2566838"/>
          </a:xfrm>
          <a:prstGeom prst="rect">
            <a:avLst/>
          </a:prstGeom>
        </p:spPr>
      </p:pic>
      <p:sp>
        <p:nvSpPr>
          <p:cNvPr id="5" name="CuadroTexto 4">
            <a:extLst>
              <a:ext uri="{FF2B5EF4-FFF2-40B4-BE49-F238E27FC236}">
                <a16:creationId xmlns:a16="http://schemas.microsoft.com/office/drawing/2014/main" id="{C1739652-3333-72F6-8E09-53A156214947}"/>
              </a:ext>
            </a:extLst>
          </p:cNvPr>
          <p:cNvSpPr txBox="1"/>
          <p:nvPr/>
        </p:nvSpPr>
        <p:spPr>
          <a:xfrm>
            <a:off x="4814047" y="914400"/>
            <a:ext cx="184731" cy="461665"/>
          </a:xfrm>
          <a:prstGeom prst="rect">
            <a:avLst/>
          </a:prstGeom>
          <a:noFill/>
        </p:spPr>
        <p:txBody>
          <a:bodyPr wrap="none" rtlCol="0">
            <a:spAutoFit/>
          </a:bodyPr>
          <a:lstStyle/>
          <a:p>
            <a:endParaRPr lang="es-ES" dirty="0"/>
          </a:p>
        </p:txBody>
      </p:sp>
      <p:sp>
        <p:nvSpPr>
          <p:cNvPr id="6" name="CuadroTexto 5">
            <a:extLst>
              <a:ext uri="{FF2B5EF4-FFF2-40B4-BE49-F238E27FC236}">
                <a16:creationId xmlns:a16="http://schemas.microsoft.com/office/drawing/2014/main" id="{236A9D95-0761-E819-7323-EC1F229C9098}"/>
              </a:ext>
            </a:extLst>
          </p:cNvPr>
          <p:cNvSpPr txBox="1"/>
          <p:nvPr/>
        </p:nvSpPr>
        <p:spPr>
          <a:xfrm>
            <a:off x="324465" y="147484"/>
            <a:ext cx="6584336" cy="6617196"/>
          </a:xfrm>
          <a:prstGeom prst="rect">
            <a:avLst/>
          </a:prstGeom>
          <a:noFill/>
        </p:spPr>
        <p:txBody>
          <a:bodyPr wrap="square" rtlCol="0">
            <a:spAutoFit/>
          </a:bodyPr>
          <a:lstStyle/>
          <a:p>
            <a:pPr algn="ctr"/>
            <a:r>
              <a:rPr lang="es-ES" b="1" dirty="0">
                <a:solidFill>
                  <a:srgbClr val="C00000"/>
                </a:solidFill>
              </a:rPr>
              <a:t>DOÑA MARÍA DE MOLINA</a:t>
            </a:r>
          </a:p>
          <a:p>
            <a:r>
              <a:rPr lang="es-ES" sz="2000" b="1" dirty="0"/>
              <a:t>*1625</a:t>
            </a:r>
            <a:r>
              <a:rPr lang="es-ES" sz="2000" dirty="0"/>
              <a:t>. De humilde cuna, nace y se bautiza el 5 de noviembre  en Santa María. Siendo aún niña entró como sirvienta en el palacio de los Cobos. Sus singulares cualidades la hicieron pronto merecedora del cariño de los Marqueses de Camarasa, que considerando su sentido artístico, cuando tenía 15 años, la presentaron a Isabel de Borbón, esposa de Felipe IV, que al escucharla cantar la nombró azafata de la infanta María Teresa, que en 1660 se convertiría en esposa de Luis XIV de Francia, el Rey Sol.</a:t>
            </a:r>
          </a:p>
          <a:p>
            <a:r>
              <a:rPr lang="es-ES" sz="2000" dirty="0"/>
              <a:t>Lleno de admiración el Rey al oírla cantar una salve a la Virgen en la capilla real le prometió hacer el regalo que ella le pidiese; ruborizada sin duda, pero con gran decisión le pidió la Custodia del Oratorio, para la Parroquia donde había sido bautizada. El Rey accedió y así pudo llegar esta gran joya de oro y plata con numerosos diamantes y rubíes, de incalculable valor hasta nuestra ciudad.</a:t>
            </a:r>
          </a:p>
          <a:p>
            <a:r>
              <a:rPr lang="es-ES" sz="2000" dirty="0" err="1"/>
              <a:t>Dña</a:t>
            </a:r>
            <a:r>
              <a:rPr lang="es-ES" sz="2000" dirty="0"/>
              <a:t> María nunca olvidó su pueblo; haciendo espléndidas donaciones, hizo histórico su nombre. Para terminar el convento y la Iglesia de las MM. Carmelitas donó 14.000 ducados y un cofre con valiosas alhajas para el culto.</a:t>
            </a:r>
          </a:p>
        </p:txBody>
      </p:sp>
      <p:sp>
        <p:nvSpPr>
          <p:cNvPr id="7" name="CuadroTexto 6">
            <a:extLst>
              <a:ext uri="{FF2B5EF4-FFF2-40B4-BE49-F238E27FC236}">
                <a16:creationId xmlns:a16="http://schemas.microsoft.com/office/drawing/2014/main" id="{EBC13765-0D71-F5D8-3E82-9610A65D6EFC}"/>
              </a:ext>
            </a:extLst>
          </p:cNvPr>
          <p:cNvSpPr txBox="1"/>
          <p:nvPr/>
        </p:nvSpPr>
        <p:spPr>
          <a:xfrm>
            <a:off x="7182465" y="3802417"/>
            <a:ext cx="1777245" cy="2431435"/>
          </a:xfrm>
          <a:prstGeom prst="rect">
            <a:avLst/>
          </a:prstGeom>
          <a:noFill/>
        </p:spPr>
        <p:txBody>
          <a:bodyPr wrap="square" rtlCol="0">
            <a:spAutoFit/>
          </a:bodyPr>
          <a:lstStyle/>
          <a:p>
            <a:pPr algn="ctr"/>
            <a:r>
              <a:rPr lang="es-ES" dirty="0">
                <a:solidFill>
                  <a:srgbClr val="C00000"/>
                </a:solidFill>
              </a:rPr>
              <a:t>REGALO</a:t>
            </a:r>
          </a:p>
          <a:p>
            <a:pPr algn="ctr"/>
            <a:r>
              <a:rPr lang="es-ES" dirty="0">
                <a:solidFill>
                  <a:srgbClr val="C00000"/>
                </a:solidFill>
              </a:rPr>
              <a:t>DEL </a:t>
            </a:r>
          </a:p>
          <a:p>
            <a:pPr algn="ctr"/>
            <a:r>
              <a:rPr lang="es-ES" dirty="0">
                <a:solidFill>
                  <a:srgbClr val="C00000"/>
                </a:solidFill>
              </a:rPr>
              <a:t>REY SOL</a:t>
            </a:r>
          </a:p>
          <a:p>
            <a:pPr algn="ctr"/>
            <a:endParaRPr lang="es-ES" sz="2000" dirty="0">
              <a:solidFill>
                <a:srgbClr val="C00000"/>
              </a:solidFill>
            </a:endParaRPr>
          </a:p>
          <a:p>
            <a:pPr algn="ctr"/>
            <a:r>
              <a:rPr lang="es-ES" sz="2000" dirty="0"/>
              <a:t>Desaparecida</a:t>
            </a:r>
          </a:p>
          <a:p>
            <a:pPr algn="ctr"/>
            <a:r>
              <a:rPr lang="es-ES" sz="2000" dirty="0"/>
              <a:t>El </a:t>
            </a:r>
          </a:p>
          <a:p>
            <a:pPr algn="ctr"/>
            <a:r>
              <a:rPr lang="es-ES" sz="2000" dirty="0"/>
              <a:t>26 julio 1936</a:t>
            </a:r>
          </a:p>
        </p:txBody>
      </p:sp>
    </p:spTree>
    <p:extLst>
      <p:ext uri="{BB962C8B-B14F-4D97-AF65-F5344CB8AC3E}">
        <p14:creationId xmlns:p14="http://schemas.microsoft.com/office/powerpoint/2010/main" val="597925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51E8AEC-C18E-4E58-B34D-8A8779AED52E}"/>
              </a:ext>
            </a:extLst>
          </p:cNvPr>
          <p:cNvSpPr txBox="1"/>
          <p:nvPr/>
        </p:nvSpPr>
        <p:spPr>
          <a:xfrm>
            <a:off x="292100" y="317500"/>
            <a:ext cx="7175500" cy="6370975"/>
          </a:xfrm>
          <a:prstGeom prst="rect">
            <a:avLst/>
          </a:prstGeom>
          <a:noFill/>
        </p:spPr>
        <p:txBody>
          <a:bodyPr wrap="square">
            <a:spAutoFit/>
          </a:bodyPr>
          <a:lstStyle/>
          <a:p>
            <a:pPr algn="ctr"/>
            <a:r>
              <a:rPr lang="es-ES" sz="2400" b="1" dirty="0">
                <a:solidFill>
                  <a:srgbClr val="C00000"/>
                </a:solidFill>
                <a:effectLst/>
                <a:latin typeface="TimesNewRoman,Bold"/>
                <a:ea typeface="Times New Roman" panose="02020603050405020304" pitchFamily="18" charset="0"/>
              </a:rPr>
              <a:t>FRAY ALONSO DE VALDÉS ( Mercedario ) </a:t>
            </a:r>
            <a:endParaRPr lang="es-ES" sz="1400" b="1" dirty="0">
              <a:solidFill>
                <a:srgbClr val="C00000"/>
              </a:solidFill>
              <a:effectLst/>
              <a:latin typeface="Times New Roman" panose="02020603050405020304" pitchFamily="18" charset="0"/>
              <a:ea typeface="Times New Roman" panose="02020603050405020304" pitchFamily="18" charset="0"/>
            </a:endParaRPr>
          </a:p>
          <a:p>
            <a:r>
              <a:rPr lang="es-ES" sz="2400" b="1" dirty="0">
                <a:effectLst/>
                <a:latin typeface="TimesNewRoman"/>
                <a:ea typeface="Times New Roman" panose="02020603050405020304" pitchFamily="18" charset="0"/>
              </a:rPr>
              <a:t>* 1440</a:t>
            </a:r>
            <a:r>
              <a:rPr lang="es-ES" sz="2400" dirty="0">
                <a:effectLst/>
                <a:latin typeface="TimesNewRoman"/>
                <a:ea typeface="Times New Roman" panose="02020603050405020304" pitchFamily="18" charset="0"/>
              </a:rPr>
              <a:t>. </a:t>
            </a:r>
            <a:r>
              <a:rPr lang="es-ES" sz="2400" dirty="0" err="1">
                <a:effectLst/>
                <a:latin typeface="TimesNewRoman"/>
                <a:ea typeface="Times New Roman" panose="02020603050405020304" pitchFamily="18" charset="0"/>
              </a:rPr>
              <a:t>Nacio</a:t>
            </a:r>
            <a:r>
              <a:rPr lang="es-ES" sz="2400" dirty="0">
                <a:effectLst/>
                <a:latin typeface="TimesNewRoman"/>
                <a:ea typeface="Times New Roman" panose="02020603050405020304" pitchFamily="18" charset="0"/>
              </a:rPr>
              <a:t>́ en </a:t>
            </a:r>
            <a:r>
              <a:rPr lang="es-ES" sz="2400" dirty="0" err="1">
                <a:effectLst/>
                <a:latin typeface="TimesNewRoman"/>
                <a:ea typeface="Times New Roman" panose="02020603050405020304" pitchFamily="18" charset="0"/>
              </a:rPr>
              <a:t>Úbeda</a:t>
            </a:r>
            <a:r>
              <a:rPr lang="es-ES" sz="2400" dirty="0">
                <a:effectLst/>
                <a:latin typeface="TimesNewRoman"/>
                <a:ea typeface="Times New Roman" panose="02020603050405020304" pitchFamily="18" charset="0"/>
              </a:rPr>
              <a:t> . Según un cronista: " En el </a:t>
            </a:r>
            <a:r>
              <a:rPr lang="es-ES" sz="2400" dirty="0" err="1">
                <a:effectLst/>
                <a:latin typeface="TimesNewRoman"/>
                <a:ea typeface="Times New Roman" panose="02020603050405020304" pitchFamily="18" charset="0"/>
              </a:rPr>
              <a:t>año</a:t>
            </a:r>
            <a:r>
              <a:rPr lang="es-ES" sz="2400" dirty="0">
                <a:effectLst/>
                <a:latin typeface="TimesNewRoman"/>
                <a:ea typeface="Times New Roman" panose="02020603050405020304" pitchFamily="18" charset="0"/>
              </a:rPr>
              <a:t> </a:t>
            </a:r>
          </a:p>
          <a:p>
            <a:r>
              <a:rPr lang="es-ES" sz="2400" b="1" dirty="0">
                <a:effectLst/>
                <a:latin typeface="TimesNewRoman"/>
                <a:ea typeface="Times New Roman" panose="02020603050405020304" pitchFamily="18" charset="0"/>
              </a:rPr>
              <a:t>1509 </a:t>
            </a:r>
            <a:r>
              <a:rPr lang="es-ES" sz="2400" dirty="0">
                <a:effectLst/>
                <a:latin typeface="TimesNewRoman"/>
                <a:ea typeface="Times New Roman" panose="02020603050405020304" pitchFamily="18" charset="0"/>
              </a:rPr>
              <a:t>a veinte y seis de septiembre, en el convento de la Orden de la Merced, de Sevilla, fue el glorioso </a:t>
            </a:r>
            <a:r>
              <a:rPr lang="es-ES" sz="2400" dirty="0" err="1">
                <a:effectLst/>
                <a:latin typeface="TimesNewRoman"/>
                <a:ea typeface="Times New Roman" panose="02020603050405020304" pitchFamily="18" charset="0"/>
              </a:rPr>
              <a:t>tránsito</a:t>
            </a:r>
            <a:r>
              <a:rPr lang="es-ES" sz="2400" dirty="0">
                <a:effectLst/>
                <a:latin typeface="TimesNewRoman"/>
                <a:ea typeface="Times New Roman" panose="02020603050405020304" pitchFamily="18" charset="0"/>
              </a:rPr>
              <a:t> a mejor vida del Venerable Padre Maestro </a:t>
            </a:r>
            <a:r>
              <a:rPr lang="es-ES" sz="2400" dirty="0" err="1">
                <a:effectLst/>
                <a:latin typeface="TimesNewRoman"/>
                <a:ea typeface="Times New Roman" panose="02020603050405020304" pitchFamily="18" charset="0"/>
              </a:rPr>
              <a:t>Frai</a:t>
            </a:r>
            <a:r>
              <a:rPr lang="es-ES" sz="2400" dirty="0">
                <a:effectLst/>
                <a:latin typeface="TimesNewRoman"/>
                <a:ea typeface="Times New Roman" panose="02020603050405020304" pitchFamily="18" charset="0"/>
              </a:rPr>
              <a:t> Alonso de </a:t>
            </a:r>
            <a:r>
              <a:rPr lang="es-ES" sz="2400" dirty="0" err="1">
                <a:effectLst/>
                <a:latin typeface="TimesNewRoman"/>
                <a:ea typeface="Times New Roman" panose="02020603050405020304" pitchFamily="18" charset="0"/>
              </a:rPr>
              <a:t>Valdés</a:t>
            </a:r>
            <a:r>
              <a:rPr lang="es-ES" sz="2400" dirty="0">
                <a:effectLst/>
                <a:latin typeface="TimesNewRoman"/>
                <a:ea typeface="Times New Roman" panose="02020603050405020304" pitchFamily="18" charset="0"/>
              </a:rPr>
              <a:t>, Religioso de la misma Orden, hijo del Convento de </a:t>
            </a:r>
            <a:r>
              <a:rPr lang="es-ES" sz="2400" dirty="0" err="1">
                <a:effectLst/>
                <a:latin typeface="TimesNewRoman"/>
                <a:ea typeface="Times New Roman" panose="02020603050405020304" pitchFamily="18" charset="0"/>
              </a:rPr>
              <a:t>Vbeda</a:t>
            </a:r>
            <a:r>
              <a:rPr lang="es-ES" sz="2400" dirty="0">
                <a:effectLst/>
                <a:latin typeface="TimesNewRoman"/>
                <a:ea typeface="Times New Roman" panose="02020603050405020304" pitchFamily="18" charset="0"/>
              </a:rPr>
              <a:t> y natural </a:t>
            </a:r>
            <a:r>
              <a:rPr lang="es-ES" sz="2400" dirty="0" err="1">
                <a:effectLst/>
                <a:latin typeface="TimesNewRoman"/>
                <a:ea typeface="Times New Roman" panose="02020603050405020304" pitchFamily="18" charset="0"/>
              </a:rPr>
              <a:t>della</a:t>
            </a:r>
            <a:r>
              <a:rPr lang="es-ES" sz="2400" dirty="0">
                <a:effectLst/>
                <a:latin typeface="TimesNewRoman"/>
                <a:ea typeface="Times New Roman" panose="02020603050405020304" pitchFamily="18" charset="0"/>
              </a:rPr>
              <a:t>. </a:t>
            </a:r>
          </a:p>
          <a:p>
            <a:r>
              <a:rPr lang="es-ES" sz="2400" dirty="0" err="1">
                <a:effectLst/>
                <a:latin typeface="TimesNewRoman"/>
                <a:ea typeface="Times New Roman" panose="02020603050405020304" pitchFamily="18" charset="0"/>
              </a:rPr>
              <a:t>Varón</a:t>
            </a:r>
            <a:r>
              <a:rPr lang="es-ES" sz="2400" dirty="0">
                <a:effectLst/>
                <a:latin typeface="TimesNewRoman"/>
                <a:ea typeface="Times New Roman" panose="02020603050405020304" pitchFamily="18" charset="0"/>
              </a:rPr>
              <a:t> Santo y Docto, y Comendador de los conventos de </a:t>
            </a:r>
            <a:r>
              <a:rPr lang="es-ES" sz="2400" dirty="0" err="1">
                <a:effectLst/>
                <a:latin typeface="TimesNewRoman"/>
                <a:ea typeface="Times New Roman" panose="02020603050405020304" pitchFamily="18" charset="0"/>
              </a:rPr>
              <a:t>Jaén</a:t>
            </a:r>
            <a:r>
              <a:rPr lang="es-ES" sz="2400" dirty="0">
                <a:effectLst/>
                <a:latin typeface="TimesNewRoman"/>
                <a:ea typeface="Times New Roman" panose="02020603050405020304" pitchFamily="18" charset="0"/>
              </a:rPr>
              <a:t> y Cazorla, Predicador grande del Evangelio. Deseó padecer martirio y </a:t>
            </a:r>
            <a:r>
              <a:rPr lang="es-ES" sz="2400" dirty="0" err="1">
                <a:effectLst/>
                <a:latin typeface="TimesNewRoman"/>
                <a:ea typeface="Times New Roman" panose="02020603050405020304" pitchFamily="18" charset="0"/>
              </a:rPr>
              <a:t>aviendo</a:t>
            </a:r>
            <a:r>
              <a:rPr lang="es-ES" sz="2400" dirty="0">
                <a:effectLst/>
                <a:latin typeface="TimesNewRoman"/>
                <a:ea typeface="Times New Roman" panose="02020603050405020304" pitchFamily="18" charset="0"/>
              </a:rPr>
              <a:t> sido nombrado por Redentor en el </a:t>
            </a:r>
            <a:r>
              <a:rPr lang="es-ES" sz="2400" dirty="0" err="1">
                <a:effectLst/>
                <a:latin typeface="TimesNewRoman"/>
                <a:ea typeface="Times New Roman" panose="02020603050405020304" pitchFamily="18" charset="0"/>
              </a:rPr>
              <a:t>año</a:t>
            </a:r>
            <a:r>
              <a:rPr lang="es-ES" sz="2400" dirty="0">
                <a:effectLst/>
                <a:latin typeface="TimesNewRoman"/>
                <a:ea typeface="Times New Roman" panose="02020603050405020304" pitchFamily="18" charset="0"/>
              </a:rPr>
              <a:t> 1506 en Sevilla, pasó a Marruecos, donde en la </a:t>
            </a:r>
            <a:r>
              <a:rPr lang="es-ES" sz="2400" dirty="0" err="1">
                <a:effectLst/>
                <a:latin typeface="TimesNewRoman"/>
                <a:ea typeface="Times New Roman" panose="02020603050405020304" pitchFamily="18" charset="0"/>
              </a:rPr>
              <a:t>conversión</a:t>
            </a:r>
            <a:r>
              <a:rPr lang="es-ES" sz="2400" dirty="0">
                <a:effectLst/>
                <a:latin typeface="TimesNewRoman"/>
                <a:ea typeface="Times New Roman" panose="02020603050405020304" pitchFamily="18" charset="0"/>
              </a:rPr>
              <a:t> de los moros y </a:t>
            </a:r>
            <a:r>
              <a:rPr lang="es-ES" sz="2400" dirty="0" err="1">
                <a:effectLst/>
                <a:latin typeface="TimesNewRoman"/>
                <a:ea typeface="Times New Roman" panose="02020603050405020304" pitchFamily="18" charset="0"/>
              </a:rPr>
              <a:t>reducción</a:t>
            </a:r>
            <a:r>
              <a:rPr lang="es-ES" sz="2400" dirty="0">
                <a:effectLst/>
                <a:latin typeface="TimesNewRoman"/>
                <a:ea typeface="Times New Roman" panose="02020603050405020304" pitchFamily="18" charset="0"/>
              </a:rPr>
              <a:t> de los renegados, padeció grandes trabajos y afrentas. </a:t>
            </a:r>
          </a:p>
          <a:p>
            <a:r>
              <a:rPr lang="es-ES" sz="2400" dirty="0" err="1">
                <a:effectLst/>
                <a:latin typeface="TimesNewRoman"/>
                <a:ea typeface="Times New Roman" panose="02020603050405020304" pitchFamily="18" charset="0"/>
              </a:rPr>
              <a:t>Bolbiole</a:t>
            </a:r>
            <a:r>
              <a:rPr lang="es-ES" sz="2400" dirty="0">
                <a:effectLst/>
                <a:latin typeface="TimesNewRoman"/>
                <a:ea typeface="Times New Roman" panose="02020603050405020304" pitchFamily="18" charset="0"/>
              </a:rPr>
              <a:t> Dios a </a:t>
            </a:r>
            <a:r>
              <a:rPr lang="es-ES" sz="2400" dirty="0" err="1">
                <a:effectLst/>
                <a:latin typeface="TimesNewRoman"/>
                <a:ea typeface="Times New Roman" panose="02020603050405020304" pitchFamily="18" charset="0"/>
              </a:rPr>
              <a:t>España</a:t>
            </a:r>
            <a:r>
              <a:rPr lang="es-ES" sz="2400" dirty="0">
                <a:effectLst/>
                <a:latin typeface="TimesNewRoman"/>
                <a:ea typeface="Times New Roman" panose="02020603050405020304" pitchFamily="18" charset="0"/>
              </a:rPr>
              <a:t> el siguiente 1507 con </a:t>
            </a:r>
            <a:r>
              <a:rPr lang="es-ES" dirty="0">
                <a:latin typeface="TimesNewRoman"/>
                <a:ea typeface="Times New Roman" panose="02020603050405020304" pitchFamily="18" charset="0"/>
              </a:rPr>
              <a:t>186</a:t>
            </a:r>
            <a:r>
              <a:rPr lang="es-ES" sz="2400" dirty="0">
                <a:effectLst/>
                <a:latin typeface="TimesNewRoman"/>
                <a:ea typeface="Times New Roman" panose="02020603050405020304" pitchFamily="18" charset="0"/>
              </a:rPr>
              <a:t> cautivos que redim</a:t>
            </a:r>
            <a:r>
              <a:rPr lang="es-ES" dirty="0">
                <a:latin typeface="TimesNewRoman"/>
                <a:ea typeface="Times New Roman" panose="02020603050405020304" pitchFamily="18" charset="0"/>
              </a:rPr>
              <a:t>ió</a:t>
            </a:r>
            <a:r>
              <a:rPr lang="es-ES" sz="2400" dirty="0">
                <a:effectLst/>
                <a:latin typeface="TimesNewRoman"/>
                <a:ea typeface="Times New Roman" panose="02020603050405020304" pitchFamily="18" charset="0"/>
              </a:rPr>
              <a:t>, con los </a:t>
            </a:r>
            <a:r>
              <a:rPr lang="es-ES" sz="2400" dirty="0" err="1">
                <a:effectLst/>
                <a:latin typeface="TimesNewRoman"/>
                <a:ea typeface="Times New Roman" panose="02020603050405020304" pitchFamily="18" charset="0"/>
              </a:rPr>
              <a:t>quales</a:t>
            </a:r>
            <a:r>
              <a:rPr lang="es-ES" sz="2400" dirty="0">
                <a:effectLst/>
                <a:latin typeface="TimesNewRoman"/>
                <a:ea typeface="Times New Roman" panose="02020603050405020304" pitchFamily="18" charset="0"/>
              </a:rPr>
              <a:t> desembarcó en Cartagena, de donde pasó a Sevilla </a:t>
            </a:r>
            <a:r>
              <a:rPr lang="es-ES" dirty="0">
                <a:latin typeface="TimesNewRoman"/>
                <a:ea typeface="Times New Roman" panose="02020603050405020304" pitchFamily="18" charset="0"/>
              </a:rPr>
              <a:t>muy</a:t>
            </a:r>
            <a:r>
              <a:rPr lang="es-ES" sz="2400" dirty="0">
                <a:effectLst/>
                <a:latin typeface="TimesNewRoman"/>
                <a:ea typeface="Times New Roman" panose="02020603050405020304" pitchFamily="18" charset="0"/>
              </a:rPr>
              <a:t> quebrantado. Murió en Sevilla”.</a:t>
            </a:r>
            <a:endParaRPr lang="es-ES" sz="1400" dirty="0">
              <a:effectLst/>
              <a:latin typeface="Times New Roman" panose="02020603050405020304" pitchFamily="18" charset="0"/>
              <a:ea typeface="Times New Roman" panose="02020603050405020304" pitchFamily="18" charset="0"/>
            </a:endParaRPr>
          </a:p>
        </p:txBody>
      </p:sp>
      <p:pic>
        <p:nvPicPr>
          <p:cNvPr id="4" name="Imagen 3">
            <a:extLst>
              <a:ext uri="{FF2B5EF4-FFF2-40B4-BE49-F238E27FC236}">
                <a16:creationId xmlns:a16="http://schemas.microsoft.com/office/drawing/2014/main" id="{9C334752-CD4C-6F02-7DD9-13C51703054A}"/>
              </a:ext>
            </a:extLst>
          </p:cNvPr>
          <p:cNvPicPr>
            <a:picLocks noChangeAspect="1"/>
          </p:cNvPicPr>
          <p:nvPr/>
        </p:nvPicPr>
        <p:blipFill>
          <a:blip r:embed="rId3"/>
          <a:stretch>
            <a:fillRect/>
          </a:stretch>
        </p:blipFill>
        <p:spPr>
          <a:xfrm>
            <a:off x="7467599" y="683732"/>
            <a:ext cx="1574800" cy="1574800"/>
          </a:xfrm>
          <a:prstGeom prst="rect">
            <a:avLst/>
          </a:prstGeom>
        </p:spPr>
      </p:pic>
      <p:sp>
        <p:nvSpPr>
          <p:cNvPr id="2" name="CuadroTexto 1">
            <a:extLst>
              <a:ext uri="{FF2B5EF4-FFF2-40B4-BE49-F238E27FC236}">
                <a16:creationId xmlns:a16="http://schemas.microsoft.com/office/drawing/2014/main" id="{51AA430F-168B-FCEA-2545-984535ED77FE}"/>
              </a:ext>
            </a:extLst>
          </p:cNvPr>
          <p:cNvSpPr txBox="1"/>
          <p:nvPr/>
        </p:nvSpPr>
        <p:spPr>
          <a:xfrm>
            <a:off x="7467600" y="2624764"/>
            <a:ext cx="1574802" cy="3549504"/>
          </a:xfrm>
          <a:prstGeom prst="rect">
            <a:avLst/>
          </a:prstGeom>
          <a:noFill/>
        </p:spPr>
        <p:txBody>
          <a:bodyPr wrap="square" rtlCol="0">
            <a:spAutoFit/>
          </a:bodyPr>
          <a:lstStyle/>
          <a:p>
            <a:pPr algn="ctr"/>
            <a:r>
              <a:rPr lang="es-ES" dirty="0">
                <a:solidFill>
                  <a:srgbClr val="C00000"/>
                </a:solidFill>
              </a:rPr>
              <a:t>Escudo</a:t>
            </a:r>
          </a:p>
          <a:p>
            <a:pPr algn="ctr"/>
            <a:r>
              <a:rPr lang="es-ES" dirty="0">
                <a:solidFill>
                  <a:srgbClr val="C00000"/>
                </a:solidFill>
              </a:rPr>
              <a:t>de la</a:t>
            </a:r>
          </a:p>
          <a:p>
            <a:pPr algn="ctr"/>
            <a:r>
              <a:rPr lang="es-ES" dirty="0">
                <a:solidFill>
                  <a:srgbClr val="C00000"/>
                </a:solidFill>
              </a:rPr>
              <a:t>Merced</a:t>
            </a:r>
          </a:p>
          <a:p>
            <a:pPr algn="ctr"/>
            <a:endParaRPr lang="es-ES" sz="2400" b="1" dirty="0">
              <a:solidFill>
                <a:srgbClr val="C00000"/>
              </a:solidFill>
              <a:effectLst/>
              <a:latin typeface="TimesNewRoman,Bold"/>
              <a:ea typeface="Times New Roman" panose="02020603050405020304" pitchFamily="18" charset="0"/>
            </a:endParaRPr>
          </a:p>
          <a:p>
            <a:pPr algn="ctr"/>
            <a:r>
              <a:rPr lang="es-ES" sz="2400" b="1" dirty="0">
                <a:solidFill>
                  <a:srgbClr val="C00000"/>
                </a:solidFill>
                <a:effectLst/>
                <a:latin typeface="TimesNewRoman,Bold"/>
                <a:ea typeface="Times New Roman" panose="02020603050405020304" pitchFamily="18" charset="0"/>
              </a:rPr>
              <a:t>FRAY ALONSO DE VALDÉS</a:t>
            </a:r>
          </a:p>
          <a:p>
            <a:pPr algn="ctr"/>
            <a:r>
              <a:rPr lang="es-ES" b="1" dirty="0">
                <a:solidFill>
                  <a:srgbClr val="C00000"/>
                </a:solidFill>
                <a:latin typeface="TimesNewRoman,Bold"/>
              </a:rPr>
              <a:t>+1509</a:t>
            </a:r>
            <a:endParaRPr lang="es-ES" dirty="0">
              <a:solidFill>
                <a:srgbClr val="C00000"/>
              </a:solidFill>
            </a:endParaRPr>
          </a:p>
        </p:txBody>
      </p:sp>
    </p:spTree>
    <p:extLst>
      <p:ext uri="{BB962C8B-B14F-4D97-AF65-F5344CB8AC3E}">
        <p14:creationId xmlns:p14="http://schemas.microsoft.com/office/powerpoint/2010/main" val="36214927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1F03F24-8AF8-C55B-FD4B-C25FC288CFBD}"/>
              </a:ext>
            </a:extLst>
          </p:cNvPr>
          <p:cNvSpPr txBox="1"/>
          <p:nvPr/>
        </p:nvSpPr>
        <p:spPr>
          <a:xfrm>
            <a:off x="190500" y="139701"/>
            <a:ext cx="6692900" cy="6370975"/>
          </a:xfrm>
          <a:prstGeom prst="rect">
            <a:avLst/>
          </a:prstGeom>
          <a:noFill/>
        </p:spPr>
        <p:txBody>
          <a:bodyPr wrap="square">
            <a:spAutoFit/>
          </a:bodyPr>
          <a:lstStyle/>
          <a:p>
            <a:pPr algn="ctr"/>
            <a:r>
              <a:rPr lang="es-ES" sz="2400" b="1" dirty="0">
                <a:solidFill>
                  <a:srgbClr val="C00000"/>
                </a:solidFill>
                <a:effectLst/>
                <a:latin typeface="TimesNewRoman,Bold"/>
                <a:ea typeface="Times New Roman" panose="02020603050405020304" pitchFamily="18" charset="0"/>
              </a:rPr>
              <a:t>FRAY ÍÑIGO PORCEL </a:t>
            </a:r>
          </a:p>
          <a:p>
            <a:pPr algn="ctr"/>
            <a:r>
              <a:rPr lang="es-ES" sz="2400" b="1" dirty="0">
                <a:solidFill>
                  <a:srgbClr val="C00000"/>
                </a:solidFill>
                <a:effectLst/>
                <a:latin typeface="TimesNewRoman,Bold"/>
                <a:ea typeface="Times New Roman" panose="02020603050405020304" pitchFamily="18" charset="0"/>
              </a:rPr>
              <a:t>( Trinitario ) </a:t>
            </a:r>
            <a:endParaRPr lang="es-ES" sz="1400" b="1" dirty="0">
              <a:solidFill>
                <a:srgbClr val="C00000"/>
              </a:solidFill>
              <a:effectLst/>
              <a:latin typeface="Times New Roman" panose="02020603050405020304" pitchFamily="18" charset="0"/>
              <a:ea typeface="Times New Roman" panose="02020603050405020304" pitchFamily="18" charset="0"/>
            </a:endParaRPr>
          </a:p>
          <a:p>
            <a:r>
              <a:rPr lang="es-ES" b="1" dirty="0">
                <a:latin typeface="TimesNewRoman"/>
                <a:ea typeface="Times New Roman" panose="02020603050405020304" pitchFamily="18" charset="0"/>
              </a:rPr>
              <a:t>*1475</a:t>
            </a:r>
            <a:r>
              <a:rPr lang="es-ES" dirty="0">
                <a:latin typeface="TimesNewRoman"/>
                <a:ea typeface="Times New Roman" panose="02020603050405020304" pitchFamily="18" charset="0"/>
              </a:rPr>
              <a:t>. </a:t>
            </a:r>
            <a:r>
              <a:rPr lang="es-ES" dirty="0">
                <a:effectLst/>
                <a:latin typeface="TimesNewRoman"/>
                <a:ea typeface="Times New Roman" panose="02020603050405020304" pitchFamily="18" charset="0"/>
              </a:rPr>
              <a:t>Naci</a:t>
            </a:r>
            <a:r>
              <a:rPr lang="es-ES" dirty="0">
                <a:latin typeface="TimesNewRoman"/>
                <a:ea typeface="Times New Roman" panose="02020603050405020304" pitchFamily="18" charset="0"/>
              </a:rPr>
              <a:t>ó</a:t>
            </a:r>
            <a:r>
              <a:rPr lang="es-ES" dirty="0">
                <a:effectLst/>
                <a:latin typeface="TimesNewRoman"/>
                <a:ea typeface="Times New Roman" panose="02020603050405020304" pitchFamily="18" charset="0"/>
              </a:rPr>
              <a:t> en </a:t>
            </a:r>
            <a:r>
              <a:rPr lang="es-ES" dirty="0" err="1">
                <a:effectLst/>
                <a:latin typeface="TimesNewRoman"/>
                <a:ea typeface="Times New Roman" panose="02020603050405020304" pitchFamily="18" charset="0"/>
              </a:rPr>
              <a:t>Úbeda</a:t>
            </a:r>
            <a:r>
              <a:rPr lang="es-ES" dirty="0">
                <a:effectLst/>
                <a:latin typeface="TimesNewRoman"/>
                <a:ea typeface="Times New Roman" panose="02020603050405020304" pitchFamily="18" charset="0"/>
              </a:rPr>
              <a:t> de familia noble. </a:t>
            </a:r>
          </a:p>
          <a:p>
            <a:r>
              <a:rPr lang="es-ES" dirty="0">
                <a:effectLst/>
                <a:latin typeface="TimesNewRoman"/>
                <a:ea typeface="Times New Roman" panose="02020603050405020304" pitchFamily="18" charset="0"/>
              </a:rPr>
              <a:t>Toma el </a:t>
            </a:r>
            <a:r>
              <a:rPr lang="es-ES" dirty="0" err="1">
                <a:effectLst/>
                <a:latin typeface="TimesNewRoman"/>
                <a:ea typeface="Times New Roman" panose="02020603050405020304" pitchFamily="18" charset="0"/>
              </a:rPr>
              <a:t>hábito</a:t>
            </a:r>
            <a:r>
              <a:rPr lang="es-ES" dirty="0">
                <a:effectLst/>
                <a:latin typeface="TimesNewRoman"/>
                <a:ea typeface="Times New Roman" panose="02020603050405020304" pitchFamily="18" charset="0"/>
              </a:rPr>
              <a:t> en el convento de </a:t>
            </a:r>
            <a:r>
              <a:rPr lang="es-ES" dirty="0" err="1">
                <a:effectLst/>
                <a:latin typeface="TimesNewRoman"/>
                <a:ea typeface="Times New Roman" panose="02020603050405020304" pitchFamily="18" charset="0"/>
              </a:rPr>
              <a:t>Úbeda</a:t>
            </a:r>
            <a:r>
              <a:rPr lang="es-ES" dirty="0">
                <a:effectLst/>
                <a:latin typeface="TimesNewRoman"/>
                <a:ea typeface="Times New Roman" panose="02020603050405020304" pitchFamily="18" charset="0"/>
              </a:rPr>
              <a:t>.</a:t>
            </a:r>
            <a:endParaRPr lang="es-ES" dirty="0">
              <a:effectLst/>
              <a:latin typeface="Times New Roman" panose="02020603050405020304" pitchFamily="18" charset="0"/>
              <a:ea typeface="Times New Roman" panose="02020603050405020304" pitchFamily="18" charset="0"/>
            </a:endParaRPr>
          </a:p>
          <a:p>
            <a:r>
              <a:rPr lang="es-ES" dirty="0">
                <a:effectLst/>
                <a:latin typeface="TimesNewRoman"/>
                <a:ea typeface="Calibri" panose="020F0502020204030204" pitchFamily="34" charset="0"/>
                <a:cs typeface="Times New Roman" panose="02020603050405020304" pitchFamily="18" charset="0"/>
              </a:rPr>
              <a:t>Fue </a:t>
            </a:r>
            <a:r>
              <a:rPr lang="es-ES" dirty="0" err="1">
                <a:effectLst/>
                <a:latin typeface="TimesNewRoman"/>
                <a:ea typeface="Calibri" panose="020F0502020204030204" pitchFamily="34" charset="0"/>
                <a:cs typeface="Times New Roman" panose="02020603050405020304" pitchFamily="18" charset="0"/>
              </a:rPr>
              <a:t>contemporáneo</a:t>
            </a:r>
            <a:r>
              <a:rPr lang="es-ES" dirty="0">
                <a:effectLst/>
                <a:latin typeface="TimesNewRoman"/>
                <a:ea typeface="Calibri" panose="020F0502020204030204" pitchFamily="34" charset="0"/>
                <a:cs typeface="Times New Roman" panose="02020603050405020304" pitchFamily="18" charset="0"/>
              </a:rPr>
              <a:t> del Obispo Puerto y juntos estudian en la Universidad de Salamanca.</a:t>
            </a:r>
          </a:p>
          <a:p>
            <a:r>
              <a:rPr lang="es-ES" dirty="0">
                <a:latin typeface="TimesNewRoman"/>
                <a:ea typeface="Times New Roman" panose="02020603050405020304" pitchFamily="18" charset="0"/>
              </a:rPr>
              <a:t>Provincial</a:t>
            </a:r>
            <a:r>
              <a:rPr lang="es-ES" dirty="0">
                <a:effectLst/>
                <a:latin typeface="TimesNewRoman"/>
                <a:ea typeface="Times New Roman" panose="02020603050405020304" pitchFamily="18" charset="0"/>
              </a:rPr>
              <a:t> en Burgos donde escribe un libro que </a:t>
            </a:r>
          </a:p>
          <a:p>
            <a:r>
              <a:rPr lang="es-ES" dirty="0">
                <a:effectLst/>
                <a:latin typeface="TimesNewRoman"/>
                <a:ea typeface="Times New Roman" panose="02020603050405020304" pitchFamily="18" charset="0"/>
              </a:rPr>
              <a:t>titula "Flores </a:t>
            </a:r>
            <a:r>
              <a:rPr lang="es-ES" dirty="0" err="1">
                <a:effectLst/>
                <a:latin typeface="TimesNewRoman"/>
                <a:ea typeface="Times New Roman" panose="02020603050405020304" pitchFamily="18" charset="0"/>
              </a:rPr>
              <a:t>Observantia</a:t>
            </a:r>
            <a:r>
              <a:rPr lang="es-ES" dirty="0">
                <a:effectLst/>
                <a:latin typeface="TimesNewRoman"/>
                <a:ea typeface="Times New Roman" panose="02020603050405020304" pitchFamily="18" charset="0"/>
              </a:rPr>
              <a:t>”, lleno de muy santas leyes”. </a:t>
            </a:r>
            <a:r>
              <a:rPr lang="es-ES" dirty="0">
                <a:latin typeface="TimesNewRoman"/>
                <a:ea typeface="Times New Roman" panose="02020603050405020304" pitchFamily="18" charset="0"/>
              </a:rPr>
              <a:t>A</a:t>
            </a:r>
            <a:r>
              <a:rPr lang="es-ES" dirty="0">
                <a:effectLst/>
                <a:latin typeface="TimesNewRoman"/>
                <a:ea typeface="Times New Roman" panose="02020603050405020304" pitchFamily="18" charset="0"/>
              </a:rPr>
              <a:t> </a:t>
            </a:r>
            <a:r>
              <a:rPr lang="es-ES" dirty="0" err="1">
                <a:effectLst/>
                <a:latin typeface="TimesNewRoman"/>
                <a:ea typeface="Times New Roman" panose="02020603050405020304" pitchFamily="18" charset="0"/>
              </a:rPr>
              <a:t>él</a:t>
            </a:r>
            <a:r>
              <a:rPr lang="es-ES" dirty="0">
                <a:effectLst/>
                <a:latin typeface="TimesNewRoman"/>
                <a:ea typeface="Times New Roman" panose="02020603050405020304" pitchFamily="18" charset="0"/>
              </a:rPr>
              <a:t> se debe la reforma de la Orden de los Trinitarios en los </a:t>
            </a:r>
            <a:r>
              <a:rPr lang="es-ES" dirty="0" err="1">
                <a:effectLst/>
                <a:latin typeface="TimesNewRoman"/>
                <a:ea typeface="Times New Roman" panose="02020603050405020304" pitchFamily="18" charset="0"/>
              </a:rPr>
              <a:t>Reynos</a:t>
            </a:r>
            <a:r>
              <a:rPr lang="es-ES" dirty="0">
                <a:effectLst/>
                <a:latin typeface="TimesNewRoman"/>
                <a:ea typeface="Times New Roman" panose="02020603050405020304" pitchFamily="18" charset="0"/>
              </a:rPr>
              <a:t> de </a:t>
            </a:r>
            <a:r>
              <a:rPr lang="es-ES" dirty="0" err="1">
                <a:effectLst/>
                <a:latin typeface="TimesNewRoman"/>
                <a:ea typeface="Times New Roman" panose="02020603050405020304" pitchFamily="18" charset="0"/>
              </a:rPr>
              <a:t>España</a:t>
            </a:r>
            <a:r>
              <a:rPr lang="es-ES" dirty="0">
                <a:effectLst/>
                <a:latin typeface="TimesNewRoman"/>
                <a:ea typeface="Times New Roman" panose="02020603050405020304" pitchFamily="18" charset="0"/>
              </a:rPr>
              <a:t>". </a:t>
            </a:r>
          </a:p>
          <a:p>
            <a:r>
              <a:rPr lang="es-ES" dirty="0">
                <a:effectLst/>
                <a:latin typeface="TimesNewRoman"/>
                <a:ea typeface="Calibri" panose="020F0502020204030204" pitchFamily="34" charset="0"/>
                <a:cs typeface="Times New Roman" panose="02020603050405020304" pitchFamily="18" charset="0"/>
              </a:rPr>
              <a:t>El Emperador Carlos I, le protegió como </a:t>
            </a:r>
            <a:r>
              <a:rPr lang="es-ES" dirty="0">
                <a:effectLst/>
                <a:latin typeface="TimesNewRoman"/>
                <a:ea typeface="Times New Roman" panose="02020603050405020304" pitchFamily="18" charset="0"/>
              </a:rPr>
              <a:t>Reformador en estos </a:t>
            </a:r>
            <a:r>
              <a:rPr lang="es-ES" dirty="0" err="1">
                <a:effectLst/>
                <a:latin typeface="TimesNewRoman"/>
                <a:ea typeface="Times New Roman" panose="02020603050405020304" pitchFamily="18" charset="0"/>
              </a:rPr>
              <a:t>Reynos</a:t>
            </a:r>
            <a:r>
              <a:rPr lang="es-ES" dirty="0">
                <a:effectLst/>
                <a:latin typeface="TimesNewRoman"/>
                <a:ea typeface="Times New Roman" panose="02020603050405020304" pitchFamily="18" charset="0"/>
              </a:rPr>
              <a:t> de</a:t>
            </a:r>
            <a:r>
              <a:rPr lang="es-ES" dirty="0">
                <a:latin typeface="TimesNewRoman"/>
                <a:ea typeface="Times New Roman" panose="02020603050405020304" pitchFamily="18" charset="0"/>
              </a:rPr>
              <a:t> España, </a:t>
            </a:r>
            <a:r>
              <a:rPr lang="es-ES" dirty="0">
                <a:effectLst/>
                <a:latin typeface="TimesNewRoman"/>
                <a:ea typeface="Times New Roman" panose="02020603050405020304" pitchFamily="18" charset="0"/>
              </a:rPr>
              <a:t>Indias e Tierra firme del Mar </a:t>
            </a:r>
            <a:r>
              <a:rPr lang="es-ES" dirty="0" err="1">
                <a:effectLst/>
                <a:latin typeface="TimesNewRoman"/>
                <a:ea typeface="Times New Roman" panose="02020603050405020304" pitchFamily="18" charset="0"/>
              </a:rPr>
              <a:t>Océano</a:t>
            </a:r>
            <a:r>
              <a:rPr lang="es-ES" dirty="0">
                <a:effectLst/>
                <a:latin typeface="TimesNewRoman"/>
                <a:ea typeface="Times New Roman" panose="02020603050405020304" pitchFamily="18" charset="0"/>
              </a:rPr>
              <a:t>...". </a:t>
            </a:r>
            <a:endParaRPr lang="es-ES" dirty="0">
              <a:effectLst/>
              <a:latin typeface="Times New Roman" panose="02020603050405020304" pitchFamily="18" charset="0"/>
              <a:ea typeface="Times New Roman" panose="02020603050405020304" pitchFamily="18" charset="0"/>
            </a:endParaRPr>
          </a:p>
          <a:p>
            <a:r>
              <a:rPr lang="es-ES" dirty="0">
                <a:latin typeface="TimesNewRoman"/>
                <a:ea typeface="Times New Roman" panose="02020603050405020304" pitchFamily="18" charset="0"/>
              </a:rPr>
              <a:t>P</a:t>
            </a:r>
            <a:r>
              <a:rPr lang="es-ES" dirty="0">
                <a:effectLst/>
                <a:latin typeface="TimesNewRoman"/>
                <a:ea typeface="Times New Roman" panose="02020603050405020304" pitchFamily="18" charset="0"/>
              </a:rPr>
              <a:t>uso </a:t>
            </a:r>
            <a:r>
              <a:rPr lang="es-ES" dirty="0" err="1">
                <a:effectLst/>
                <a:latin typeface="TimesNewRoman"/>
                <a:ea typeface="Times New Roman" panose="02020603050405020304" pitchFamily="18" charset="0"/>
              </a:rPr>
              <a:t>grandísimo</a:t>
            </a:r>
            <a:r>
              <a:rPr lang="es-ES" dirty="0">
                <a:effectLst/>
                <a:latin typeface="TimesNewRoman"/>
                <a:ea typeface="Times New Roman" panose="02020603050405020304" pitchFamily="18" charset="0"/>
              </a:rPr>
              <a:t> cuidado en la </a:t>
            </a:r>
            <a:r>
              <a:rPr lang="es-ES" dirty="0" err="1">
                <a:effectLst/>
                <a:latin typeface="TimesNewRoman"/>
                <a:ea typeface="Times New Roman" panose="02020603050405020304" pitchFamily="18" charset="0"/>
              </a:rPr>
              <a:t>redención</a:t>
            </a:r>
            <a:r>
              <a:rPr lang="es-ES" dirty="0">
                <a:effectLst/>
                <a:latin typeface="TimesNewRoman"/>
                <a:ea typeface="Times New Roman" panose="02020603050405020304" pitchFamily="18" charset="0"/>
              </a:rPr>
              <a:t> de cautivos liberando durante su mandato provincial 1841.</a:t>
            </a:r>
            <a:endParaRPr lang="es-ES" dirty="0">
              <a:effectLst/>
              <a:latin typeface="Times New Roman" panose="02020603050405020304" pitchFamily="18" charset="0"/>
              <a:ea typeface="Times New Roman" panose="02020603050405020304" pitchFamily="18" charset="0"/>
            </a:endParaRPr>
          </a:p>
          <a:p>
            <a:r>
              <a:rPr lang="es-ES" b="1" dirty="0">
                <a:effectLst/>
                <a:latin typeface="TimesNewRoman"/>
                <a:ea typeface="Calibri" panose="020F0502020204030204" pitchFamily="34" charset="0"/>
                <a:cs typeface="Times New Roman" panose="02020603050405020304" pitchFamily="18" charset="0"/>
              </a:rPr>
              <a:t>+ 1532</a:t>
            </a:r>
            <a:r>
              <a:rPr lang="es-ES" dirty="0">
                <a:effectLst/>
                <a:latin typeface="TimesNewRoman"/>
                <a:ea typeface="Calibri" panose="020F0502020204030204" pitchFamily="34" charset="0"/>
                <a:cs typeface="Times New Roman" panose="02020603050405020304" pitchFamily="18" charset="0"/>
              </a:rPr>
              <a:t>. 21 Noviembre. </a:t>
            </a:r>
            <a:r>
              <a:rPr lang="es-ES" dirty="0" err="1">
                <a:effectLst/>
                <a:latin typeface="TimesNewRoman"/>
                <a:ea typeface="Calibri" panose="020F0502020204030204" pitchFamily="34" charset="0"/>
                <a:cs typeface="Times New Roman" panose="02020603050405020304" pitchFamily="18" charset="0"/>
              </a:rPr>
              <a:t>Hallándose</a:t>
            </a:r>
            <a:r>
              <a:rPr lang="es-ES" dirty="0">
                <a:effectLst/>
                <a:latin typeface="TimesNewRoman"/>
                <a:ea typeface="Calibri" panose="020F0502020204030204" pitchFamily="34" charset="0"/>
                <a:cs typeface="Times New Roman" panose="02020603050405020304" pitchFamily="18" charset="0"/>
              </a:rPr>
              <a:t> en </a:t>
            </a:r>
            <a:r>
              <a:rPr lang="es-ES" dirty="0" err="1">
                <a:effectLst/>
                <a:latin typeface="TimesNewRoman"/>
                <a:ea typeface="Calibri" panose="020F0502020204030204" pitchFamily="34" charset="0"/>
                <a:cs typeface="Times New Roman" panose="02020603050405020304" pitchFamily="18" charset="0"/>
              </a:rPr>
              <a:t>Córdoba</a:t>
            </a:r>
            <a:r>
              <a:rPr lang="es-ES" dirty="0">
                <a:effectLst/>
                <a:latin typeface="TimesNewRoman"/>
                <a:ea typeface="Calibri" panose="020F0502020204030204" pitchFamily="34" charset="0"/>
                <a:cs typeface="Times New Roman" panose="02020603050405020304" pitchFamily="18" charset="0"/>
              </a:rPr>
              <a:t>, y muy quebrado de salud, entrega su alma a Dios. </a:t>
            </a:r>
            <a:endParaRPr lang="es-ES" dirty="0"/>
          </a:p>
        </p:txBody>
      </p:sp>
      <p:pic>
        <p:nvPicPr>
          <p:cNvPr id="4" name="Imagen 3">
            <a:extLst>
              <a:ext uri="{FF2B5EF4-FFF2-40B4-BE49-F238E27FC236}">
                <a16:creationId xmlns:a16="http://schemas.microsoft.com/office/drawing/2014/main" id="{75865086-C23C-8268-119E-EA9D56353054}"/>
              </a:ext>
            </a:extLst>
          </p:cNvPr>
          <p:cNvPicPr>
            <a:picLocks noChangeAspect="1"/>
          </p:cNvPicPr>
          <p:nvPr/>
        </p:nvPicPr>
        <p:blipFill>
          <a:blip r:embed="rId3"/>
          <a:stretch>
            <a:fillRect/>
          </a:stretch>
        </p:blipFill>
        <p:spPr>
          <a:xfrm>
            <a:off x="6883400" y="716656"/>
            <a:ext cx="2040514" cy="1254183"/>
          </a:xfrm>
          <a:prstGeom prst="rect">
            <a:avLst/>
          </a:prstGeom>
        </p:spPr>
      </p:pic>
      <p:sp>
        <p:nvSpPr>
          <p:cNvPr id="5" name="CuadroTexto 4">
            <a:extLst>
              <a:ext uri="{FF2B5EF4-FFF2-40B4-BE49-F238E27FC236}">
                <a16:creationId xmlns:a16="http://schemas.microsoft.com/office/drawing/2014/main" id="{B09EDDD6-2A55-2235-615F-46A79698FC08}"/>
              </a:ext>
            </a:extLst>
          </p:cNvPr>
          <p:cNvSpPr txBox="1"/>
          <p:nvPr/>
        </p:nvSpPr>
        <p:spPr>
          <a:xfrm>
            <a:off x="6912987" y="2286000"/>
            <a:ext cx="2040514" cy="3046988"/>
          </a:xfrm>
          <a:prstGeom prst="rect">
            <a:avLst/>
          </a:prstGeom>
          <a:noFill/>
        </p:spPr>
        <p:txBody>
          <a:bodyPr wrap="square" rtlCol="0">
            <a:spAutoFit/>
          </a:bodyPr>
          <a:lstStyle/>
          <a:p>
            <a:pPr algn="ctr"/>
            <a:r>
              <a:rPr lang="es-ES" dirty="0">
                <a:solidFill>
                  <a:srgbClr val="C00000"/>
                </a:solidFill>
              </a:rPr>
              <a:t>Escudo </a:t>
            </a:r>
          </a:p>
          <a:p>
            <a:pPr algn="ctr"/>
            <a:r>
              <a:rPr lang="es-ES" dirty="0">
                <a:solidFill>
                  <a:srgbClr val="C00000"/>
                </a:solidFill>
              </a:rPr>
              <a:t>de los Trinitarios</a:t>
            </a:r>
          </a:p>
          <a:p>
            <a:pPr algn="ctr"/>
            <a:endParaRPr lang="es-ES" dirty="0">
              <a:solidFill>
                <a:srgbClr val="C00000"/>
              </a:solidFill>
            </a:endParaRPr>
          </a:p>
          <a:p>
            <a:pPr algn="ctr"/>
            <a:endParaRPr lang="es-ES" dirty="0">
              <a:solidFill>
                <a:srgbClr val="C00000"/>
              </a:solidFill>
            </a:endParaRPr>
          </a:p>
          <a:p>
            <a:pPr algn="ctr"/>
            <a:r>
              <a:rPr lang="es-ES" sz="2400" b="1" dirty="0">
                <a:solidFill>
                  <a:srgbClr val="C00000"/>
                </a:solidFill>
                <a:effectLst/>
                <a:latin typeface="TimesNewRoman,Bold"/>
                <a:ea typeface="Times New Roman" panose="02020603050405020304" pitchFamily="18" charset="0"/>
              </a:rPr>
              <a:t>ÍÑIGO PORCEL</a:t>
            </a:r>
          </a:p>
          <a:p>
            <a:pPr algn="ctr"/>
            <a:r>
              <a:rPr lang="es-ES" b="1" dirty="0">
                <a:solidFill>
                  <a:srgbClr val="C00000"/>
                </a:solidFill>
                <a:latin typeface="TimesNewRoman,Bold"/>
              </a:rPr>
              <a:t>+1532</a:t>
            </a:r>
            <a:endParaRPr lang="es-ES" dirty="0"/>
          </a:p>
        </p:txBody>
      </p:sp>
    </p:spTree>
    <p:extLst>
      <p:ext uri="{BB962C8B-B14F-4D97-AF65-F5344CB8AC3E}">
        <p14:creationId xmlns:p14="http://schemas.microsoft.com/office/powerpoint/2010/main" val="186584937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A3C27C4-55D0-3446-8D18-A879C32146A0}"/>
              </a:ext>
            </a:extLst>
          </p:cNvPr>
          <p:cNvSpPr txBox="1"/>
          <p:nvPr/>
        </p:nvSpPr>
        <p:spPr>
          <a:xfrm>
            <a:off x="215155" y="197225"/>
            <a:ext cx="7100045" cy="6370975"/>
          </a:xfrm>
          <a:prstGeom prst="rect">
            <a:avLst/>
          </a:prstGeom>
          <a:noFill/>
        </p:spPr>
        <p:txBody>
          <a:bodyPr wrap="square" rtlCol="0">
            <a:spAutoFit/>
          </a:bodyPr>
          <a:lstStyle/>
          <a:p>
            <a:pPr algn="ctr"/>
            <a:r>
              <a:rPr lang="es-ES" b="1" dirty="0">
                <a:solidFill>
                  <a:srgbClr val="C00000"/>
                </a:solidFill>
                <a:effectLst/>
                <a:latin typeface="TimesNewRoman,Bold"/>
                <a:ea typeface="Times New Roman" panose="02020603050405020304" pitchFamily="18" charset="0"/>
                <a:cs typeface="Times New Roman" panose="02020603050405020304" pitchFamily="18" charset="0"/>
              </a:rPr>
              <a:t>FRAY DOMINGO DE ALVARADO </a:t>
            </a:r>
          </a:p>
          <a:p>
            <a:pPr algn="ctr"/>
            <a:r>
              <a:rPr lang="es-ES" dirty="0">
                <a:effectLst/>
                <a:latin typeface="TimesNewRoman,Bold"/>
                <a:ea typeface="Times New Roman" panose="02020603050405020304" pitchFamily="18" charset="0"/>
                <a:cs typeface="Times New Roman" panose="02020603050405020304" pitchFamily="18" charset="0"/>
              </a:rPr>
              <a:t>( Mercedario ) </a:t>
            </a:r>
            <a:endParaRPr lang="es-ES" dirty="0">
              <a:effectLst/>
              <a:latin typeface="Calibri" panose="020F0502020204030204" pitchFamily="34" charset="0"/>
              <a:ea typeface="Calibri" panose="020F0502020204030204" pitchFamily="34" charset="0"/>
              <a:cs typeface="Times New Roman" panose="02020603050405020304" pitchFamily="18" charset="0"/>
            </a:endParaRPr>
          </a:p>
          <a:p>
            <a:r>
              <a:rPr lang="es-ES" b="1" dirty="0">
                <a:effectLst/>
                <a:latin typeface="TimesNewRoman"/>
                <a:ea typeface="Times New Roman" panose="02020603050405020304" pitchFamily="18" charset="0"/>
                <a:cs typeface="Times New Roman" panose="02020603050405020304" pitchFamily="18" charset="0"/>
              </a:rPr>
              <a:t>*1480. </a:t>
            </a:r>
            <a:r>
              <a:rPr lang="es-ES" dirty="0">
                <a:effectLst/>
                <a:latin typeface="TimesNewRoman"/>
                <a:ea typeface="Times New Roman" panose="02020603050405020304" pitchFamily="18" charset="0"/>
                <a:cs typeface="Times New Roman" panose="02020603050405020304" pitchFamily="18" charset="0"/>
              </a:rPr>
              <a:t>Nace en </a:t>
            </a:r>
            <a:r>
              <a:rPr lang="es-ES" dirty="0" err="1">
                <a:effectLst/>
                <a:latin typeface="TimesNewRoman"/>
                <a:ea typeface="Times New Roman" panose="02020603050405020304" pitchFamily="18" charset="0"/>
                <a:cs typeface="Times New Roman" panose="02020603050405020304" pitchFamily="18" charset="0"/>
              </a:rPr>
              <a:t>Úbeda</a:t>
            </a:r>
            <a:r>
              <a:rPr lang="es-ES" dirty="0">
                <a:effectLst/>
                <a:latin typeface="TimesNewRoman"/>
                <a:ea typeface="Times New Roman" panose="02020603050405020304" pitchFamily="18" charset="0"/>
                <a:cs typeface="Times New Roman" panose="02020603050405020304" pitchFamily="18" charset="0"/>
              </a:rPr>
              <a:t>.</a:t>
            </a:r>
          </a:p>
          <a:p>
            <a:r>
              <a:rPr lang="es-ES" dirty="0">
                <a:effectLst/>
                <a:latin typeface="TimesNewRoman"/>
                <a:ea typeface="Times New Roman" panose="02020603050405020304" pitchFamily="18" charset="0"/>
                <a:cs typeface="Times New Roman" panose="02020603050405020304" pitchFamily="18" charset="0"/>
              </a:rPr>
              <a:t>1496 Ingresa </a:t>
            </a:r>
            <a:r>
              <a:rPr lang="es-ES" dirty="0">
                <a:latin typeface="TimesNewRoman"/>
                <a:ea typeface="Times New Roman" panose="02020603050405020304" pitchFamily="18" charset="0"/>
                <a:cs typeface="Times New Roman" panose="02020603050405020304" pitchFamily="18" charset="0"/>
              </a:rPr>
              <a:t>en el convento de los Mercedarios</a:t>
            </a:r>
            <a:r>
              <a:rPr lang="es-ES" dirty="0">
                <a:effectLst/>
                <a:latin typeface="TimesNewRoman"/>
                <a:ea typeface="Times New Roman" panose="02020603050405020304" pitchFamily="18" charset="0"/>
                <a:cs typeface="Times New Roman" panose="02020603050405020304" pitchFamily="18" charset="0"/>
              </a:rPr>
              <a:t>. </a:t>
            </a:r>
          </a:p>
          <a:p>
            <a:r>
              <a:rPr lang="es-ES" dirty="0">
                <a:effectLst/>
                <a:latin typeface="TimesNewRoman"/>
                <a:ea typeface="Times New Roman" panose="02020603050405020304" pitchFamily="18" charset="0"/>
                <a:cs typeface="Times New Roman" panose="02020603050405020304" pitchFamily="18" charset="0"/>
              </a:rPr>
              <a:t>De él nos dice Ximena Jurado: </a:t>
            </a:r>
            <a:endParaRPr lang="es-ES" dirty="0">
              <a:effectLst/>
              <a:latin typeface="Calibri" panose="020F0502020204030204" pitchFamily="34" charset="0"/>
              <a:ea typeface="Calibri" panose="020F0502020204030204" pitchFamily="34" charset="0"/>
              <a:cs typeface="Times New Roman" panose="02020603050405020304" pitchFamily="18" charset="0"/>
            </a:endParaRPr>
          </a:p>
          <a:p>
            <a:r>
              <a:rPr lang="es-ES" b="1" dirty="0">
                <a:effectLst/>
                <a:latin typeface="TimesNewRoman"/>
                <a:ea typeface="Times New Roman" panose="02020603050405020304" pitchFamily="18" charset="0"/>
                <a:cs typeface="Times New Roman" panose="02020603050405020304" pitchFamily="18" charset="0"/>
              </a:rPr>
              <a:t>+ 1547. </a:t>
            </a:r>
            <a:r>
              <a:rPr lang="es-ES" dirty="0">
                <a:effectLst/>
                <a:latin typeface="TimesNewRoman"/>
                <a:ea typeface="Times New Roman" panose="02020603050405020304" pitchFamily="18" charset="0"/>
                <a:cs typeface="Times New Roman" panose="02020603050405020304" pitchFamily="18" charset="0"/>
              </a:rPr>
              <a:t>" </a:t>
            </a:r>
            <a:r>
              <a:rPr lang="es-ES" dirty="0" err="1">
                <a:latin typeface="TimesNewRoman"/>
                <a:ea typeface="Times New Roman" panose="02020603050405020304" pitchFamily="18" charset="0"/>
                <a:cs typeface="Times New Roman" panose="02020603050405020304" pitchFamily="18" charset="0"/>
              </a:rPr>
              <a:t>M</a:t>
            </a:r>
            <a:r>
              <a:rPr lang="es-ES" dirty="0" err="1">
                <a:effectLst/>
                <a:latin typeface="TimesNewRoman"/>
                <a:ea typeface="Times New Roman" panose="02020603050405020304" pitchFamily="18" charset="0"/>
                <a:cs typeface="Times New Roman" panose="02020603050405020304" pitchFamily="18" charset="0"/>
              </a:rPr>
              <a:t>urio</a:t>
            </a:r>
            <a:r>
              <a:rPr lang="es-ES" dirty="0">
                <a:effectLst/>
                <a:latin typeface="TimesNewRoman"/>
                <a:ea typeface="Times New Roman" panose="02020603050405020304" pitchFamily="18" charset="0"/>
                <a:cs typeface="Times New Roman" panose="02020603050405020304" pitchFamily="18" charset="0"/>
              </a:rPr>
              <a:t>́ en el Convento de la Merced de Granada con grande </a:t>
            </a:r>
            <a:r>
              <a:rPr lang="es-ES" dirty="0" err="1">
                <a:effectLst/>
                <a:latin typeface="TimesNewRoman"/>
                <a:ea typeface="Times New Roman" panose="02020603050405020304" pitchFamily="18" charset="0"/>
                <a:cs typeface="Times New Roman" panose="02020603050405020304" pitchFamily="18" charset="0"/>
              </a:rPr>
              <a:t>opinión</a:t>
            </a:r>
            <a:r>
              <a:rPr lang="es-ES" dirty="0">
                <a:effectLst/>
                <a:latin typeface="TimesNewRoman"/>
                <a:ea typeface="Times New Roman" panose="02020603050405020304" pitchFamily="18" charset="0"/>
                <a:cs typeface="Times New Roman" panose="02020603050405020304" pitchFamily="18" charset="0"/>
              </a:rPr>
              <a:t> de Santidad. </a:t>
            </a:r>
          </a:p>
          <a:p>
            <a:r>
              <a:rPr lang="es-ES" dirty="0" err="1">
                <a:effectLst/>
                <a:latin typeface="TimesNewRoman"/>
                <a:ea typeface="Times New Roman" panose="02020603050405020304" pitchFamily="18" charset="0"/>
                <a:cs typeface="Times New Roman" panose="02020603050405020304" pitchFamily="18" charset="0"/>
              </a:rPr>
              <a:t>Convocáronse</a:t>
            </a:r>
            <a:r>
              <a:rPr lang="es-ES" dirty="0">
                <a:effectLst/>
                <a:latin typeface="TimesNewRoman"/>
                <a:ea typeface="Times New Roman" panose="02020603050405020304" pitchFamily="18" charset="0"/>
                <a:cs typeface="Times New Roman" panose="02020603050405020304" pitchFamily="18" charset="0"/>
              </a:rPr>
              <a:t> a su entierro toda la ciudad, las Religiones y ambos Cabildos, manifestando la </a:t>
            </a:r>
            <a:r>
              <a:rPr lang="es-ES" dirty="0" err="1">
                <a:effectLst/>
                <a:latin typeface="TimesNewRoman"/>
                <a:ea typeface="Times New Roman" panose="02020603050405020304" pitchFamily="18" charset="0"/>
                <a:cs typeface="Times New Roman" panose="02020603050405020304" pitchFamily="18" charset="0"/>
              </a:rPr>
              <a:t>veneración</a:t>
            </a:r>
            <a:r>
              <a:rPr lang="es-ES" dirty="0">
                <a:effectLst/>
                <a:latin typeface="TimesNewRoman"/>
                <a:ea typeface="Times New Roman" panose="02020603050405020304" pitchFamily="18" charset="0"/>
                <a:cs typeface="Times New Roman" panose="02020603050405020304" pitchFamily="18" charset="0"/>
              </a:rPr>
              <a:t> que le </a:t>
            </a:r>
            <a:r>
              <a:rPr lang="es-ES" dirty="0" err="1">
                <a:effectLst/>
                <a:latin typeface="TimesNewRoman"/>
                <a:ea typeface="Times New Roman" panose="02020603050405020304" pitchFamily="18" charset="0"/>
                <a:cs typeface="Times New Roman" panose="02020603050405020304" pitchFamily="18" charset="0"/>
              </a:rPr>
              <a:t>tenían</a:t>
            </a:r>
            <a:r>
              <a:rPr lang="es-ES" dirty="0">
                <a:effectLst/>
                <a:latin typeface="TimesNewRoman"/>
                <a:ea typeface="Times New Roman" panose="02020603050405020304" pitchFamily="18" charset="0"/>
                <a:cs typeface="Times New Roman" panose="02020603050405020304" pitchFamily="18" charset="0"/>
              </a:rPr>
              <a:t> y </a:t>
            </a:r>
            <a:r>
              <a:rPr lang="es-ES" dirty="0" err="1">
                <a:effectLst/>
                <a:latin typeface="TimesNewRoman"/>
                <a:ea typeface="Times New Roman" panose="02020603050405020304" pitchFamily="18" charset="0"/>
                <a:cs typeface="Times New Roman" panose="02020603050405020304" pitchFamily="18" charset="0"/>
              </a:rPr>
              <a:t>también</a:t>
            </a:r>
            <a:r>
              <a:rPr lang="es-ES" dirty="0">
                <a:effectLst/>
                <a:latin typeface="TimesNewRoman"/>
                <a:ea typeface="Times New Roman" panose="02020603050405020304" pitchFamily="18" charset="0"/>
                <a:cs typeface="Times New Roman" panose="02020603050405020304" pitchFamily="18" charset="0"/>
              </a:rPr>
              <a:t> el Bienaventurado Padre de los pobres San Juan de Dios, que </a:t>
            </a:r>
            <a:r>
              <a:rPr lang="es-ES" dirty="0" err="1">
                <a:effectLst/>
                <a:latin typeface="TimesNewRoman"/>
                <a:ea typeface="Times New Roman" panose="02020603050405020304" pitchFamily="18" charset="0"/>
                <a:cs typeface="Times New Roman" panose="02020603050405020304" pitchFamily="18" charset="0"/>
              </a:rPr>
              <a:t>solía</a:t>
            </a:r>
            <a:r>
              <a:rPr lang="es-ES" dirty="0">
                <a:effectLst/>
                <a:latin typeface="TimesNewRoman"/>
                <a:ea typeface="Times New Roman" panose="02020603050405020304" pitchFamily="18" charset="0"/>
                <a:cs typeface="Times New Roman" panose="02020603050405020304" pitchFamily="18" charset="0"/>
              </a:rPr>
              <a:t> confesarse con </a:t>
            </a:r>
            <a:r>
              <a:rPr lang="es-ES" dirty="0" err="1">
                <a:effectLst/>
                <a:latin typeface="TimesNewRoman"/>
                <a:ea typeface="Times New Roman" panose="02020603050405020304" pitchFamily="18" charset="0"/>
                <a:cs typeface="Times New Roman" panose="02020603050405020304" pitchFamily="18" charset="0"/>
              </a:rPr>
              <a:t>él</a:t>
            </a:r>
            <a:r>
              <a:rPr lang="es-ES" dirty="0">
                <a:latin typeface="TimesNewRoman"/>
                <a:ea typeface="Times New Roman" panose="02020603050405020304" pitchFamily="18" charset="0"/>
                <a:cs typeface="Times New Roman" panose="02020603050405020304" pitchFamily="18" charset="0"/>
              </a:rPr>
              <a:t> y consultaba sus dudas, </a:t>
            </a:r>
          </a:p>
          <a:p>
            <a:r>
              <a:rPr lang="es-ES" dirty="0">
                <a:latin typeface="TimesNewRoman"/>
                <a:ea typeface="Times New Roman" panose="02020603050405020304" pitchFamily="18" charset="0"/>
                <a:cs typeface="Times New Roman" panose="02020603050405020304" pitchFamily="18" charset="0"/>
              </a:rPr>
              <a:t>cumpliendo el consejo del Maestro Juan de Ávila </a:t>
            </a:r>
          </a:p>
          <a:p>
            <a:r>
              <a:rPr lang="es-ES" dirty="0">
                <a:latin typeface="TimesNewRoman"/>
                <a:ea typeface="Times New Roman" panose="02020603050405020304" pitchFamily="18" charset="0"/>
                <a:cs typeface="Times New Roman" panose="02020603050405020304" pitchFamily="18" charset="0"/>
              </a:rPr>
              <a:t>de quien fue muy estimado.</a:t>
            </a:r>
          </a:p>
          <a:p>
            <a:r>
              <a:rPr lang="es-ES" dirty="0">
                <a:latin typeface="TimesNewRoman"/>
                <a:cs typeface="Times New Roman" panose="02020603050405020304" pitchFamily="18" charset="0"/>
              </a:rPr>
              <a:t>Con gran fervor y lágrimas repetía a su lado: “dichoso vos que tanto bien hicisteis en vida. Tú estarás gozando de Dios y logrando el premio de vuestros trabajos.”.</a:t>
            </a:r>
            <a:endParaRPr lang="es-ES" dirty="0"/>
          </a:p>
        </p:txBody>
      </p:sp>
      <p:sp>
        <p:nvSpPr>
          <p:cNvPr id="4" name="CuadroTexto 3">
            <a:extLst>
              <a:ext uri="{FF2B5EF4-FFF2-40B4-BE49-F238E27FC236}">
                <a16:creationId xmlns:a16="http://schemas.microsoft.com/office/drawing/2014/main" id="{DCEA5AE3-457F-6803-D381-AA9D255ACD88}"/>
              </a:ext>
            </a:extLst>
          </p:cNvPr>
          <p:cNvSpPr txBox="1"/>
          <p:nvPr/>
        </p:nvSpPr>
        <p:spPr>
          <a:xfrm>
            <a:off x="7135906" y="2994212"/>
            <a:ext cx="2008094" cy="3416320"/>
          </a:xfrm>
          <a:prstGeom prst="rect">
            <a:avLst/>
          </a:prstGeom>
          <a:noFill/>
        </p:spPr>
        <p:txBody>
          <a:bodyPr wrap="square">
            <a:spAutoFit/>
          </a:bodyPr>
          <a:lstStyle/>
          <a:p>
            <a:pPr algn="ctr"/>
            <a:r>
              <a:rPr lang="es-ES" b="1" dirty="0">
                <a:solidFill>
                  <a:srgbClr val="C00000"/>
                </a:solidFill>
                <a:effectLst/>
                <a:latin typeface="TimesNewRoman,Bold"/>
                <a:ea typeface="Times New Roman" panose="02020603050405020304" pitchFamily="18" charset="0"/>
                <a:cs typeface="Times New Roman" panose="02020603050405020304" pitchFamily="18" charset="0"/>
              </a:rPr>
              <a:t>FRAY DOMINGO DE ALVARADO </a:t>
            </a:r>
            <a:r>
              <a:rPr lang="es-ES" dirty="0">
                <a:solidFill>
                  <a:srgbClr val="C00000"/>
                </a:solidFill>
                <a:effectLst/>
                <a:latin typeface="TimesNewRoman,Bold"/>
                <a:ea typeface="Times New Roman" panose="02020603050405020304" pitchFamily="18" charset="0"/>
                <a:cs typeface="Times New Roman" panose="02020603050405020304" pitchFamily="18" charset="0"/>
              </a:rPr>
              <a:t>Mercedario  </a:t>
            </a:r>
            <a:endParaRPr lang="es-ES"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r>
              <a:rPr lang="es-ES" dirty="0" err="1">
                <a:solidFill>
                  <a:srgbClr val="C00000"/>
                </a:solidFill>
                <a:effectLst/>
                <a:latin typeface="TimesNewRoman"/>
                <a:ea typeface="Times New Roman" panose="02020603050405020304" pitchFamily="18" charset="0"/>
                <a:cs typeface="Times New Roman" panose="02020603050405020304" pitchFamily="18" charset="0"/>
              </a:rPr>
              <a:t>Úbeda</a:t>
            </a:r>
            <a:endParaRPr lang="es-ES" b="1" dirty="0">
              <a:solidFill>
                <a:srgbClr val="C00000"/>
              </a:solidFill>
              <a:effectLst/>
              <a:latin typeface="TimesNewRoman"/>
              <a:ea typeface="Times New Roman" panose="02020603050405020304" pitchFamily="18" charset="0"/>
              <a:cs typeface="Times New Roman" panose="02020603050405020304" pitchFamily="18" charset="0"/>
            </a:endParaRPr>
          </a:p>
          <a:p>
            <a:pPr algn="ctr"/>
            <a:r>
              <a:rPr lang="es-ES" dirty="0">
                <a:solidFill>
                  <a:srgbClr val="C00000"/>
                </a:solidFill>
                <a:effectLst/>
                <a:latin typeface="TimesNewRoman"/>
                <a:ea typeface="Times New Roman" panose="02020603050405020304" pitchFamily="18" charset="0"/>
                <a:cs typeface="Times New Roman" panose="02020603050405020304" pitchFamily="18" charset="0"/>
              </a:rPr>
              <a:t>*1480.</a:t>
            </a:r>
            <a:endParaRPr lang="es-ES" dirty="0">
              <a:solidFill>
                <a:srgbClr val="C00000"/>
              </a:solidFill>
              <a:latin typeface="TimesNewRoman"/>
              <a:ea typeface="Times New Roman" panose="02020603050405020304" pitchFamily="18" charset="0"/>
              <a:cs typeface="Times New Roman" panose="02020603050405020304" pitchFamily="18" charset="0"/>
            </a:endParaRPr>
          </a:p>
          <a:p>
            <a:pPr algn="ctr"/>
            <a:r>
              <a:rPr lang="es-ES" dirty="0">
                <a:solidFill>
                  <a:srgbClr val="C00000"/>
                </a:solidFill>
                <a:effectLst/>
                <a:latin typeface="TimesNewRoman"/>
                <a:ea typeface="Times New Roman" panose="02020603050405020304" pitchFamily="18" charset="0"/>
                <a:cs typeface="Times New Roman" panose="02020603050405020304" pitchFamily="18" charset="0"/>
              </a:rPr>
              <a:t>Granada</a:t>
            </a:r>
          </a:p>
          <a:p>
            <a:pPr algn="ctr"/>
            <a:r>
              <a:rPr lang="es-ES" dirty="0">
                <a:solidFill>
                  <a:srgbClr val="C00000"/>
                </a:solidFill>
                <a:latin typeface="TimesNewRoman"/>
                <a:ea typeface="Times New Roman" panose="02020603050405020304" pitchFamily="18" charset="0"/>
                <a:cs typeface="Times New Roman" panose="02020603050405020304" pitchFamily="18" charset="0"/>
              </a:rPr>
              <a:t>+1547</a:t>
            </a:r>
            <a:endParaRPr lang="es-ES" dirty="0">
              <a:solidFill>
                <a:srgbClr val="C00000"/>
              </a:solidFill>
              <a:effectLst/>
              <a:latin typeface="TimesNewRoman"/>
              <a:ea typeface="Times New Roman" panose="02020603050405020304" pitchFamily="18" charset="0"/>
              <a:cs typeface="Times New Roman" panose="02020603050405020304" pitchFamily="18" charset="0"/>
            </a:endParaRPr>
          </a:p>
        </p:txBody>
      </p:sp>
      <p:pic>
        <p:nvPicPr>
          <p:cNvPr id="5" name="Imagen 4">
            <a:extLst>
              <a:ext uri="{FF2B5EF4-FFF2-40B4-BE49-F238E27FC236}">
                <a16:creationId xmlns:a16="http://schemas.microsoft.com/office/drawing/2014/main" id="{D574B798-B132-A0A0-EF33-C9BE361E009F}"/>
              </a:ext>
            </a:extLst>
          </p:cNvPr>
          <p:cNvPicPr>
            <a:picLocks noChangeAspect="1"/>
          </p:cNvPicPr>
          <p:nvPr/>
        </p:nvPicPr>
        <p:blipFill>
          <a:blip r:embed="rId3"/>
          <a:stretch>
            <a:fillRect/>
          </a:stretch>
        </p:blipFill>
        <p:spPr>
          <a:xfrm>
            <a:off x="7135906" y="197224"/>
            <a:ext cx="1792939" cy="2796987"/>
          </a:xfrm>
          <a:prstGeom prst="rect">
            <a:avLst/>
          </a:prstGeom>
        </p:spPr>
      </p:pic>
      <p:sp>
        <p:nvSpPr>
          <p:cNvPr id="6" name="CuadroTexto 5">
            <a:extLst>
              <a:ext uri="{FF2B5EF4-FFF2-40B4-BE49-F238E27FC236}">
                <a16:creationId xmlns:a16="http://schemas.microsoft.com/office/drawing/2014/main" id="{1E5BE361-CFFF-7FF1-8B91-4A099F396F3F}"/>
              </a:ext>
            </a:extLst>
          </p:cNvPr>
          <p:cNvSpPr txBox="1"/>
          <p:nvPr/>
        </p:nvSpPr>
        <p:spPr>
          <a:xfrm>
            <a:off x="7772400" y="2387600"/>
            <a:ext cx="1144979" cy="307777"/>
          </a:xfrm>
          <a:prstGeom prst="rect">
            <a:avLst/>
          </a:prstGeom>
          <a:noFill/>
        </p:spPr>
        <p:txBody>
          <a:bodyPr wrap="square" rtlCol="0">
            <a:spAutoFit/>
          </a:bodyPr>
          <a:lstStyle/>
          <a:p>
            <a:r>
              <a:rPr lang="es-ES" sz="1400" dirty="0"/>
              <a:t>Valdés Leal</a:t>
            </a:r>
          </a:p>
        </p:txBody>
      </p:sp>
    </p:spTree>
    <p:extLst>
      <p:ext uri="{BB962C8B-B14F-4D97-AF65-F5344CB8AC3E}">
        <p14:creationId xmlns:p14="http://schemas.microsoft.com/office/powerpoint/2010/main" val="26734030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ppt_x</p:attrName>
                                        </p:attrNameLst>
                                      </p:cBhvr>
                                      <p:tavLst>
                                        <p:tav tm="0">
                                          <p:val>
                                            <p:strVal val="#ppt_x"/>
                                          </p:val>
                                        </p:tav>
                                        <p:tav tm="100000">
                                          <p:val>
                                            <p:strVal val="#ppt_x"/>
                                          </p:val>
                                        </p:tav>
                                      </p:tavLst>
                                    </p:anim>
                                    <p:anim calcmode="lin" valueType="num">
                                      <p:cBhvr>
                                        <p:cTn id="9"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87675A4A-BAB7-06C6-6251-6F6F0C7B0D79}"/>
              </a:ext>
            </a:extLst>
          </p:cNvPr>
          <p:cNvSpPr txBox="1"/>
          <p:nvPr/>
        </p:nvSpPr>
        <p:spPr>
          <a:xfrm>
            <a:off x="1" y="0"/>
            <a:ext cx="6900552" cy="7109639"/>
          </a:xfrm>
          <a:prstGeom prst="rect">
            <a:avLst/>
          </a:prstGeom>
          <a:noFill/>
        </p:spPr>
        <p:txBody>
          <a:bodyPr wrap="square">
            <a:spAutoFit/>
          </a:bodyPr>
          <a:lstStyle/>
          <a:p>
            <a:pPr algn="ctr"/>
            <a:r>
              <a:rPr lang="es-ES" sz="2400" b="1" dirty="0">
                <a:solidFill>
                  <a:srgbClr val="C00000"/>
                </a:solidFill>
                <a:effectLst/>
                <a:latin typeface="TimesNewRoman,Bold"/>
                <a:ea typeface="Times New Roman" panose="02020603050405020304" pitchFamily="18" charset="0"/>
              </a:rPr>
              <a:t>EL HERMANO LÁZARO DE LA PAZ </a:t>
            </a:r>
            <a:endParaRPr lang="es-ES" sz="1600" b="1" dirty="0">
              <a:solidFill>
                <a:srgbClr val="C00000"/>
              </a:solidFill>
              <a:effectLst/>
              <a:latin typeface="Times New Roman" panose="02020603050405020304" pitchFamily="18" charset="0"/>
              <a:ea typeface="Times New Roman" panose="02020603050405020304" pitchFamily="18" charset="0"/>
            </a:endParaRPr>
          </a:p>
          <a:p>
            <a:pPr algn="ctr"/>
            <a:r>
              <a:rPr lang="es-ES" sz="2400" dirty="0">
                <a:effectLst/>
                <a:latin typeface="TimesNewRoman,Bold"/>
                <a:ea typeface="Times New Roman" panose="02020603050405020304" pitchFamily="18" charset="0"/>
              </a:rPr>
              <a:t>( Orden Tercera de San Francisco ) </a:t>
            </a:r>
            <a:endParaRPr lang="es-ES" sz="1600" dirty="0">
              <a:effectLst/>
              <a:latin typeface="Times New Roman" panose="02020603050405020304" pitchFamily="18" charset="0"/>
              <a:ea typeface="Times New Roman" panose="02020603050405020304" pitchFamily="18" charset="0"/>
            </a:endParaRPr>
          </a:p>
          <a:p>
            <a:r>
              <a:rPr lang="es-ES" sz="2400" dirty="0">
                <a:effectLst/>
                <a:latin typeface="TimesNewRoman"/>
                <a:ea typeface="Times New Roman" panose="02020603050405020304" pitchFamily="18" charset="0"/>
              </a:rPr>
              <a:t>Nace en </a:t>
            </a:r>
            <a:r>
              <a:rPr lang="es-ES" sz="2400" dirty="0" err="1">
                <a:effectLst/>
                <a:latin typeface="TimesNewRoman"/>
                <a:ea typeface="Times New Roman" panose="02020603050405020304" pitchFamily="18" charset="0"/>
              </a:rPr>
              <a:t>Úbeda</a:t>
            </a:r>
            <a:r>
              <a:rPr lang="es-ES" sz="2400" dirty="0">
                <a:effectLst/>
                <a:latin typeface="TimesNewRoman"/>
                <a:ea typeface="Times New Roman" panose="02020603050405020304" pitchFamily="18" charset="0"/>
              </a:rPr>
              <a:t> sobre 1600. Sacerdote de grandes virtudes que obtuvo un beneficio simple en la parroquia de San Juan Evangelista de </a:t>
            </a:r>
            <a:r>
              <a:rPr lang="es-ES" sz="2400" dirty="0" err="1">
                <a:effectLst/>
                <a:latin typeface="TimesNewRoman"/>
                <a:ea typeface="Times New Roman" panose="02020603050405020304" pitchFamily="18" charset="0"/>
              </a:rPr>
              <a:t>Úbeda</a:t>
            </a:r>
            <a:r>
              <a:rPr lang="es-ES" sz="2400" dirty="0">
                <a:effectLst/>
                <a:latin typeface="TimesNewRoman"/>
                <a:ea typeface="Times New Roman" panose="02020603050405020304" pitchFamily="18" charset="0"/>
              </a:rPr>
              <a:t> en 1641. </a:t>
            </a:r>
            <a:endParaRPr lang="es-ES" sz="1600" dirty="0">
              <a:effectLst/>
              <a:latin typeface="Times New Roman" panose="02020603050405020304" pitchFamily="18" charset="0"/>
              <a:ea typeface="Times New Roman" panose="02020603050405020304" pitchFamily="18" charset="0"/>
            </a:endParaRPr>
          </a:p>
          <a:p>
            <a:r>
              <a:rPr lang="es-ES" sz="2400" dirty="0">
                <a:effectLst/>
                <a:latin typeface="TimesNewRoman"/>
                <a:ea typeface="Times New Roman" panose="02020603050405020304" pitchFamily="18" charset="0"/>
              </a:rPr>
              <a:t>Dice Fray Alonso de Torres que fue "</a:t>
            </a:r>
            <a:r>
              <a:rPr lang="es-ES" sz="2400" dirty="0" err="1">
                <a:effectLst/>
                <a:latin typeface="TimesNewRoman"/>
                <a:ea typeface="Times New Roman" panose="02020603050405020304" pitchFamily="18" charset="0"/>
              </a:rPr>
              <a:t>hixo</a:t>
            </a:r>
            <a:r>
              <a:rPr lang="es-ES" sz="2400" dirty="0">
                <a:effectLst/>
                <a:latin typeface="TimesNewRoman"/>
                <a:ea typeface="Times New Roman" panose="02020603050405020304" pitchFamily="18" charset="0"/>
              </a:rPr>
              <a:t> de </a:t>
            </a:r>
            <a:r>
              <a:rPr lang="es-ES" sz="2400" dirty="0" err="1">
                <a:effectLst/>
                <a:latin typeface="TimesNewRoman"/>
                <a:ea typeface="Times New Roman" panose="02020603050405020304" pitchFamily="18" charset="0"/>
              </a:rPr>
              <a:t>chistianos</a:t>
            </a:r>
            <a:r>
              <a:rPr lang="es-ES" sz="2400" dirty="0">
                <a:effectLst/>
                <a:latin typeface="TimesNewRoman"/>
                <a:ea typeface="Times New Roman" panose="02020603050405020304" pitchFamily="18" charset="0"/>
              </a:rPr>
              <a:t> viejos y principales”.</a:t>
            </a:r>
          </a:p>
          <a:p>
            <a:r>
              <a:rPr lang="es-ES" sz="2400" dirty="0" err="1">
                <a:effectLst/>
                <a:latin typeface="TimesNewRoman"/>
                <a:ea typeface="Times New Roman" panose="02020603050405020304" pitchFamily="18" charset="0"/>
              </a:rPr>
              <a:t>Además</a:t>
            </a:r>
            <a:r>
              <a:rPr lang="es-ES" sz="2400" dirty="0">
                <a:effectLst/>
                <a:latin typeface="TimesNewRoman"/>
                <a:ea typeface="Times New Roman" panose="02020603050405020304" pitchFamily="18" charset="0"/>
              </a:rPr>
              <a:t> de ser beneficiado de San Juan fue </a:t>
            </a:r>
            <a:r>
              <a:rPr lang="es-ES" sz="2400" dirty="0" err="1">
                <a:effectLst/>
                <a:latin typeface="TimesNewRoman"/>
                <a:ea typeface="Times New Roman" panose="02020603050405020304" pitchFamily="18" charset="0"/>
              </a:rPr>
              <a:t>también</a:t>
            </a:r>
            <a:r>
              <a:rPr lang="es-ES" sz="2400" dirty="0">
                <a:effectLst/>
                <a:latin typeface="TimesNewRoman"/>
                <a:ea typeface="Times New Roman" panose="02020603050405020304" pitchFamily="18" charset="0"/>
              </a:rPr>
              <a:t> </a:t>
            </a:r>
            <a:r>
              <a:rPr lang="es-ES" dirty="0">
                <a:latin typeface="TimesNewRoman"/>
                <a:ea typeface="Times New Roman" panose="02020603050405020304" pitchFamily="18" charset="0"/>
              </a:rPr>
              <a:t>capellán</a:t>
            </a:r>
            <a:r>
              <a:rPr lang="es-ES" sz="2400" dirty="0">
                <a:effectLst/>
                <a:latin typeface="TimesNewRoman"/>
                <a:ea typeface="Times New Roman" panose="02020603050405020304" pitchFamily="18" charset="0"/>
              </a:rPr>
              <a:t> del Hospital de Santiago. </a:t>
            </a:r>
            <a:endParaRPr lang="es-ES" sz="1600" dirty="0">
              <a:effectLst/>
              <a:latin typeface="Times New Roman" panose="02020603050405020304" pitchFamily="18" charset="0"/>
              <a:ea typeface="Times New Roman" panose="02020603050405020304" pitchFamily="18" charset="0"/>
            </a:endParaRPr>
          </a:p>
          <a:p>
            <a:r>
              <a:rPr lang="es-ES" sz="2400" dirty="0">
                <a:effectLst/>
                <a:latin typeface="TimesNewRoman"/>
                <a:ea typeface="Times New Roman" panose="02020603050405020304" pitchFamily="18" charset="0"/>
              </a:rPr>
              <a:t>Floreció en la penitencia, </a:t>
            </a:r>
            <a:r>
              <a:rPr lang="es-ES" sz="2400" dirty="0" err="1">
                <a:effectLst/>
                <a:latin typeface="TimesNewRoman"/>
                <a:ea typeface="Times New Roman" panose="02020603050405020304" pitchFamily="18" charset="0"/>
              </a:rPr>
              <a:t>oración</a:t>
            </a:r>
            <a:r>
              <a:rPr lang="es-ES" sz="2400" dirty="0">
                <a:effectLst/>
                <a:latin typeface="TimesNewRoman"/>
                <a:ea typeface="Times New Roman" panose="02020603050405020304" pitchFamily="18" charset="0"/>
              </a:rPr>
              <a:t> y en todas las virtudes. </a:t>
            </a:r>
            <a:r>
              <a:rPr lang="es-ES" sz="2400" dirty="0" err="1">
                <a:effectLst/>
                <a:latin typeface="TimesNewRoman"/>
                <a:ea typeface="Times New Roman" panose="02020603050405020304" pitchFamily="18" charset="0"/>
              </a:rPr>
              <a:t>Socoría</a:t>
            </a:r>
            <a:r>
              <a:rPr lang="es-ES" sz="2400" dirty="0">
                <a:effectLst/>
                <a:latin typeface="TimesNewRoman"/>
                <a:ea typeface="Times New Roman" panose="02020603050405020304" pitchFamily="18" charset="0"/>
              </a:rPr>
              <a:t> de continuo a los pobres con tanto exceso que habiendo dado toda la ropa que tenia de su uso, </a:t>
            </a:r>
            <a:r>
              <a:rPr lang="es-ES" sz="2400" dirty="0" err="1">
                <a:effectLst/>
                <a:latin typeface="TimesNewRoman"/>
                <a:ea typeface="Times New Roman" panose="02020603050405020304" pitchFamily="18" charset="0"/>
              </a:rPr>
              <a:t>sólo</a:t>
            </a:r>
            <a:r>
              <a:rPr lang="es-ES" sz="2400" dirty="0">
                <a:effectLst/>
                <a:latin typeface="TimesNewRoman"/>
                <a:ea typeface="Times New Roman" panose="02020603050405020304" pitchFamily="18" charset="0"/>
              </a:rPr>
              <a:t> reservó dos </a:t>
            </a:r>
            <a:r>
              <a:rPr lang="es-ES" sz="2400" dirty="0" err="1">
                <a:effectLst/>
                <a:latin typeface="TimesNewRoman"/>
                <a:ea typeface="Times New Roman" panose="02020603050405020304" pitchFamily="18" charset="0"/>
              </a:rPr>
              <a:t>sábanas</a:t>
            </a:r>
            <a:r>
              <a:rPr lang="es-ES" sz="2400" dirty="0">
                <a:effectLst/>
                <a:latin typeface="TimesNewRoman"/>
                <a:ea typeface="Times New Roman" panose="02020603050405020304" pitchFamily="18" charset="0"/>
              </a:rPr>
              <a:t>, y habiendo "parido una mujer una pobre criatura, fue a su casa, parti</a:t>
            </a:r>
            <a:r>
              <a:rPr lang="es-ES" dirty="0">
                <a:latin typeface="TimesNewRoman"/>
                <a:ea typeface="Times New Roman" panose="02020603050405020304" pitchFamily="18" charset="0"/>
              </a:rPr>
              <a:t>ó</a:t>
            </a:r>
            <a:r>
              <a:rPr lang="es-ES" sz="2400" dirty="0">
                <a:effectLst/>
                <a:latin typeface="TimesNewRoman"/>
                <a:ea typeface="Times New Roman" panose="02020603050405020304" pitchFamily="18" charset="0"/>
              </a:rPr>
              <a:t> una de las </a:t>
            </a:r>
            <a:r>
              <a:rPr lang="es-ES" sz="2400" dirty="0" err="1">
                <a:effectLst/>
                <a:latin typeface="TimesNewRoman"/>
                <a:ea typeface="Times New Roman" panose="02020603050405020304" pitchFamily="18" charset="0"/>
              </a:rPr>
              <a:t>sábanas</a:t>
            </a:r>
            <a:r>
              <a:rPr lang="es-ES" sz="2400" dirty="0">
                <a:effectLst/>
                <a:latin typeface="TimesNewRoman"/>
                <a:ea typeface="Times New Roman" panose="02020603050405020304" pitchFamily="18" charset="0"/>
              </a:rPr>
              <a:t> y se la llevó". </a:t>
            </a:r>
            <a:endParaRPr lang="es-ES" sz="1600" dirty="0">
              <a:effectLst/>
              <a:latin typeface="Times New Roman" panose="02020603050405020304" pitchFamily="18" charset="0"/>
              <a:ea typeface="Times New Roman" panose="02020603050405020304" pitchFamily="18" charset="0"/>
            </a:endParaRPr>
          </a:p>
          <a:p>
            <a:r>
              <a:rPr lang="es-ES" dirty="0">
                <a:latin typeface="TimesNewRoman"/>
                <a:ea typeface="Times New Roman" panose="02020603050405020304" pitchFamily="18" charset="0"/>
              </a:rPr>
              <a:t>P</a:t>
            </a:r>
            <a:r>
              <a:rPr lang="es-ES" sz="2400" dirty="0">
                <a:effectLst/>
                <a:latin typeface="TimesNewRoman"/>
                <a:ea typeface="Times New Roman" panose="02020603050405020304" pitchFamily="18" charset="0"/>
              </a:rPr>
              <a:t>redicaba por las calles como un </a:t>
            </a:r>
            <a:r>
              <a:rPr lang="es-ES" sz="2400" dirty="0" err="1">
                <a:effectLst/>
                <a:latin typeface="TimesNewRoman"/>
                <a:ea typeface="Times New Roman" panose="02020603050405020304" pitchFamily="18" charset="0"/>
              </a:rPr>
              <a:t>apóstol</a:t>
            </a:r>
            <a:r>
              <a:rPr lang="es-ES" sz="2400" dirty="0">
                <a:effectLst/>
                <a:latin typeface="TimesNewRoman"/>
                <a:ea typeface="Times New Roman" panose="02020603050405020304" pitchFamily="18" charset="0"/>
              </a:rPr>
              <a:t>, y ocho </a:t>
            </a:r>
            <a:r>
              <a:rPr lang="es-ES" sz="2400" dirty="0" err="1">
                <a:effectLst/>
                <a:latin typeface="TimesNewRoman"/>
                <a:ea typeface="Times New Roman" panose="02020603050405020304" pitchFamily="18" charset="0"/>
              </a:rPr>
              <a:t>días</a:t>
            </a:r>
            <a:r>
              <a:rPr lang="es-ES" sz="2400" dirty="0">
                <a:effectLst/>
                <a:latin typeface="TimesNewRoman"/>
                <a:ea typeface="Times New Roman" panose="02020603050405020304" pitchFamily="18" charset="0"/>
              </a:rPr>
              <a:t> antes de su muerte tuvo </a:t>
            </a:r>
            <a:r>
              <a:rPr lang="es-ES" sz="2400" dirty="0" err="1">
                <a:effectLst/>
                <a:latin typeface="TimesNewRoman"/>
                <a:ea typeface="Times New Roman" panose="02020603050405020304" pitchFamily="18" charset="0"/>
              </a:rPr>
              <a:t>revelación</a:t>
            </a:r>
            <a:r>
              <a:rPr lang="es-ES" sz="2400" dirty="0">
                <a:effectLst/>
                <a:latin typeface="TimesNewRoman"/>
                <a:ea typeface="Times New Roman" panose="02020603050405020304" pitchFamily="18" charset="0"/>
              </a:rPr>
              <a:t> de su </a:t>
            </a:r>
            <a:r>
              <a:rPr lang="es-ES" sz="2400" dirty="0" err="1">
                <a:effectLst/>
                <a:latin typeface="TimesNewRoman"/>
                <a:ea typeface="Times New Roman" panose="02020603050405020304" pitchFamily="18" charset="0"/>
              </a:rPr>
              <a:t>tránsito</a:t>
            </a:r>
            <a:r>
              <a:rPr lang="es-ES" sz="2400" dirty="0">
                <a:effectLst/>
                <a:latin typeface="TimesNewRoman"/>
                <a:ea typeface="Times New Roman" panose="02020603050405020304" pitchFamily="18" charset="0"/>
              </a:rPr>
              <a:t>. </a:t>
            </a:r>
          </a:p>
          <a:p>
            <a:r>
              <a:rPr lang="es-ES" sz="2400" b="1" dirty="0">
                <a:effectLst/>
                <a:latin typeface="TimesNewRoman"/>
                <a:ea typeface="Times New Roman" panose="02020603050405020304" pitchFamily="18" charset="0"/>
              </a:rPr>
              <a:t>+ 1660</a:t>
            </a:r>
            <a:r>
              <a:rPr lang="es-ES" sz="2400" dirty="0">
                <a:effectLst/>
                <a:latin typeface="TimesNewRoman"/>
                <a:ea typeface="Times New Roman" panose="02020603050405020304" pitchFamily="18" charset="0"/>
              </a:rPr>
              <a:t>. Murió el 15 de agosto.</a:t>
            </a:r>
            <a:endParaRPr lang="es-ES" sz="1600" dirty="0">
              <a:effectLst/>
              <a:latin typeface="Times New Roman" panose="02020603050405020304" pitchFamily="18" charset="0"/>
              <a:ea typeface="Times New Roman" panose="02020603050405020304" pitchFamily="18" charset="0"/>
            </a:endParaRPr>
          </a:p>
          <a:p>
            <a:r>
              <a:rPr lang="es-ES" sz="2400" dirty="0">
                <a:effectLst/>
                <a:latin typeface="Calibri" panose="020F0502020204030204" pitchFamily="34" charset="0"/>
                <a:ea typeface="Calibri" panose="020F0502020204030204" pitchFamily="34" charset="0"/>
                <a:cs typeface="Times New Roman" panose="02020603050405020304" pitchFamily="18" charset="0"/>
              </a:rPr>
              <a:t> </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Imagen 2">
            <a:extLst>
              <a:ext uri="{FF2B5EF4-FFF2-40B4-BE49-F238E27FC236}">
                <a16:creationId xmlns:a16="http://schemas.microsoft.com/office/drawing/2014/main" id="{C7F50092-6D7C-3F8B-216F-6BDDB81CA1E8}"/>
              </a:ext>
            </a:extLst>
          </p:cNvPr>
          <p:cNvPicPr>
            <a:picLocks noChangeAspect="1"/>
          </p:cNvPicPr>
          <p:nvPr/>
        </p:nvPicPr>
        <p:blipFill rotWithShape="1">
          <a:blip r:embed="rId3"/>
          <a:srcRect l="17594"/>
          <a:stretch/>
        </p:blipFill>
        <p:spPr>
          <a:xfrm>
            <a:off x="6896185" y="417893"/>
            <a:ext cx="2045818" cy="3011107"/>
          </a:xfrm>
          <a:prstGeom prst="rect">
            <a:avLst/>
          </a:prstGeom>
        </p:spPr>
      </p:pic>
      <p:sp>
        <p:nvSpPr>
          <p:cNvPr id="5" name="CuadroTexto 4">
            <a:extLst>
              <a:ext uri="{FF2B5EF4-FFF2-40B4-BE49-F238E27FC236}">
                <a16:creationId xmlns:a16="http://schemas.microsoft.com/office/drawing/2014/main" id="{5D246DC8-F79F-24DD-BA0B-049E6CDA8125}"/>
              </a:ext>
            </a:extLst>
          </p:cNvPr>
          <p:cNvSpPr txBox="1"/>
          <p:nvPr/>
        </p:nvSpPr>
        <p:spPr>
          <a:xfrm>
            <a:off x="7020231" y="3846893"/>
            <a:ext cx="1799304" cy="830997"/>
          </a:xfrm>
          <a:prstGeom prst="rect">
            <a:avLst/>
          </a:prstGeom>
          <a:noFill/>
        </p:spPr>
        <p:txBody>
          <a:bodyPr wrap="square">
            <a:spAutoFit/>
          </a:bodyPr>
          <a:lstStyle/>
          <a:p>
            <a:pPr algn="ctr"/>
            <a:r>
              <a:rPr lang="es-ES" sz="2400" b="1" dirty="0">
                <a:solidFill>
                  <a:srgbClr val="C00000"/>
                </a:solidFill>
                <a:effectLst/>
                <a:latin typeface="TimesNewRoman,Bold"/>
                <a:ea typeface="Times New Roman" panose="02020603050405020304" pitchFamily="18" charset="0"/>
              </a:rPr>
              <a:t>LÁZARO DE LA PAZ </a:t>
            </a:r>
            <a:endParaRPr lang="es-ES" dirty="0"/>
          </a:p>
        </p:txBody>
      </p:sp>
    </p:spTree>
    <p:extLst>
      <p:ext uri="{BB962C8B-B14F-4D97-AF65-F5344CB8AC3E}">
        <p14:creationId xmlns:p14="http://schemas.microsoft.com/office/powerpoint/2010/main" val="26177238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anim calcmode="lin" valueType="num">
                                      <p:cBhvr>
                                        <p:cTn id="8" dur="3000" fill="hold"/>
                                        <p:tgtEl>
                                          <p:spTgt spid="3"/>
                                        </p:tgtEl>
                                        <p:attrNameLst>
                                          <p:attrName>ppt_x</p:attrName>
                                        </p:attrNameLst>
                                      </p:cBhvr>
                                      <p:tavLst>
                                        <p:tav tm="0">
                                          <p:val>
                                            <p:strVal val="#ppt_x"/>
                                          </p:val>
                                        </p:tav>
                                        <p:tav tm="100000">
                                          <p:val>
                                            <p:strVal val="#ppt_x"/>
                                          </p:val>
                                        </p:tav>
                                      </p:tavLst>
                                    </p:anim>
                                    <p:anim calcmode="lin" valueType="num">
                                      <p:cBhvr>
                                        <p:cTn id="9" dur="3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26B7C408-944C-EA9F-C5FE-EBC5C4ECB995}"/>
              </a:ext>
            </a:extLst>
          </p:cNvPr>
          <p:cNvSpPr txBox="1"/>
          <p:nvPr/>
        </p:nvSpPr>
        <p:spPr>
          <a:xfrm>
            <a:off x="342900" y="292100"/>
            <a:ext cx="6565900" cy="6370975"/>
          </a:xfrm>
          <a:prstGeom prst="rect">
            <a:avLst/>
          </a:prstGeom>
          <a:noFill/>
        </p:spPr>
        <p:txBody>
          <a:bodyPr wrap="square" rtlCol="0">
            <a:spAutoFit/>
          </a:bodyPr>
          <a:lstStyle/>
          <a:p>
            <a:pPr algn="ctr"/>
            <a:r>
              <a:rPr lang="es-ES" dirty="0">
                <a:solidFill>
                  <a:srgbClr val="C00000"/>
                </a:solidFill>
              </a:rPr>
              <a:t>BEATO: JUAN GARRIDO, FRANCISCANO</a:t>
            </a:r>
            <a:r>
              <a:rPr lang="es-ES" dirty="0"/>
              <a:t>.</a:t>
            </a:r>
          </a:p>
          <a:p>
            <a:r>
              <a:rPr lang="es-ES" b="1" dirty="0"/>
              <a:t>*1546</a:t>
            </a:r>
            <a:r>
              <a:rPr lang="es-ES" dirty="0"/>
              <a:t>. 6 de mayo. Nace en Úbeda. Perteneció a la Tercera Orden de San Francisco. Laico pues, que asumía la Regla de penitencia, de ahí que todos los viernes por la tarde  en oración  con una cruz a cuestas hacía el </a:t>
            </a:r>
            <a:r>
              <a:rPr lang="es-ES" dirty="0" err="1"/>
              <a:t>Via</a:t>
            </a:r>
            <a:r>
              <a:rPr lang="es-ES" dirty="0"/>
              <a:t>-Crucis en S. Nicolás y después se disciplinaba. Se dice de el que era muy virtuoso.</a:t>
            </a:r>
          </a:p>
          <a:p>
            <a:r>
              <a:rPr lang="es-ES" b="1" dirty="0"/>
              <a:t>+ 1614</a:t>
            </a:r>
            <a:r>
              <a:rPr lang="es-ES" dirty="0"/>
              <a:t>. 9 noviembre. Muere y fue sepultado </a:t>
            </a:r>
          </a:p>
          <a:p>
            <a:r>
              <a:rPr lang="es-ES" dirty="0"/>
              <a:t>en el convento de S. Francisco en la capilla de </a:t>
            </a:r>
          </a:p>
          <a:p>
            <a:r>
              <a:rPr lang="es-ES" dirty="0"/>
              <a:t>los Copados, asistiendo con mucho duelo el pueblo deseoso de coger trozos de su hábito como reliquia. </a:t>
            </a:r>
          </a:p>
          <a:p>
            <a:r>
              <a:rPr lang="es-ES" dirty="0"/>
              <a:t>Fue bautizado en la iglesia de S. Lorenzo, donde existe un mural en el que figura en oración </a:t>
            </a:r>
          </a:p>
          <a:p>
            <a:r>
              <a:rPr lang="es-ES" dirty="0"/>
              <a:t>amarrado  con cadenas. La inscripción dice: </a:t>
            </a:r>
          </a:p>
          <a:p>
            <a:pPr algn="ctr"/>
            <a:r>
              <a:rPr lang="es-ES" i="1" dirty="0"/>
              <a:t>”Señor pequé, tened misericordia de mí </a:t>
            </a:r>
          </a:p>
          <a:p>
            <a:pPr algn="ctr"/>
            <a:r>
              <a:rPr lang="es-ES" i="1" dirty="0"/>
              <a:t>que soy gran pecador”.</a:t>
            </a:r>
          </a:p>
        </p:txBody>
      </p:sp>
      <p:pic>
        <p:nvPicPr>
          <p:cNvPr id="7" name="Imagen 6">
            <a:extLst>
              <a:ext uri="{FF2B5EF4-FFF2-40B4-BE49-F238E27FC236}">
                <a16:creationId xmlns:a16="http://schemas.microsoft.com/office/drawing/2014/main" id="{5B913BCD-B792-1F84-0653-122A85907954}"/>
              </a:ext>
            </a:extLst>
          </p:cNvPr>
          <p:cNvPicPr>
            <a:picLocks noChangeAspect="1"/>
          </p:cNvPicPr>
          <p:nvPr/>
        </p:nvPicPr>
        <p:blipFill>
          <a:blip r:embed="rId3"/>
          <a:stretch>
            <a:fillRect/>
          </a:stretch>
        </p:blipFill>
        <p:spPr>
          <a:xfrm>
            <a:off x="7076662" y="987032"/>
            <a:ext cx="1928190" cy="1933964"/>
          </a:xfrm>
          <a:prstGeom prst="rect">
            <a:avLst/>
          </a:prstGeom>
        </p:spPr>
      </p:pic>
      <p:sp>
        <p:nvSpPr>
          <p:cNvPr id="9" name="CuadroTexto 8">
            <a:extLst>
              <a:ext uri="{FF2B5EF4-FFF2-40B4-BE49-F238E27FC236}">
                <a16:creationId xmlns:a16="http://schemas.microsoft.com/office/drawing/2014/main" id="{E2584F7A-B0C2-B4BA-4FC8-ACC64B4BF26E}"/>
              </a:ext>
            </a:extLst>
          </p:cNvPr>
          <p:cNvSpPr txBox="1"/>
          <p:nvPr/>
        </p:nvSpPr>
        <p:spPr>
          <a:xfrm>
            <a:off x="7076662" y="3013502"/>
            <a:ext cx="2067338" cy="2677656"/>
          </a:xfrm>
          <a:prstGeom prst="rect">
            <a:avLst/>
          </a:prstGeom>
          <a:noFill/>
        </p:spPr>
        <p:txBody>
          <a:bodyPr wrap="square">
            <a:spAutoFit/>
          </a:bodyPr>
          <a:lstStyle/>
          <a:p>
            <a:pPr algn="ctr"/>
            <a:r>
              <a:rPr lang="es-ES" dirty="0">
                <a:solidFill>
                  <a:srgbClr val="C00000"/>
                </a:solidFill>
              </a:rPr>
              <a:t>BEATO </a:t>
            </a:r>
          </a:p>
          <a:p>
            <a:pPr algn="ctr"/>
            <a:r>
              <a:rPr lang="es-ES" dirty="0">
                <a:solidFill>
                  <a:srgbClr val="C00000"/>
                </a:solidFill>
              </a:rPr>
              <a:t>JUAN GARRIDO, </a:t>
            </a:r>
            <a:r>
              <a:rPr lang="es-ES" sz="2000" dirty="0">
                <a:solidFill>
                  <a:srgbClr val="C00000"/>
                </a:solidFill>
              </a:rPr>
              <a:t>FRANCISCANO</a:t>
            </a:r>
          </a:p>
          <a:p>
            <a:pPr algn="ctr"/>
            <a:r>
              <a:rPr lang="es-ES" dirty="0">
                <a:solidFill>
                  <a:srgbClr val="C00000"/>
                </a:solidFill>
              </a:rPr>
              <a:t>ÚBEDA</a:t>
            </a:r>
          </a:p>
          <a:p>
            <a:pPr algn="ctr"/>
            <a:r>
              <a:rPr lang="es-ES" b="1" dirty="0">
                <a:solidFill>
                  <a:srgbClr val="C00000"/>
                </a:solidFill>
              </a:rPr>
              <a:t>*1546</a:t>
            </a:r>
          </a:p>
          <a:p>
            <a:pPr algn="ctr"/>
            <a:r>
              <a:rPr lang="es-ES" b="1" dirty="0">
                <a:solidFill>
                  <a:srgbClr val="C00000"/>
                </a:solidFill>
              </a:rPr>
              <a:t>+ 1614</a:t>
            </a:r>
            <a:endParaRPr lang="es-ES" dirty="0">
              <a:solidFill>
                <a:srgbClr val="C00000"/>
              </a:solidFill>
            </a:endParaRPr>
          </a:p>
        </p:txBody>
      </p:sp>
    </p:spTree>
    <p:extLst>
      <p:ext uri="{BB962C8B-B14F-4D97-AF65-F5344CB8AC3E}">
        <p14:creationId xmlns:p14="http://schemas.microsoft.com/office/powerpoint/2010/main" val="27202736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0"/>
                                        <p:tgtEl>
                                          <p:spTgt spid="7"/>
                                        </p:tgtEl>
                                      </p:cBhvr>
                                    </p:animEffect>
                                    <p:anim calcmode="lin" valueType="num">
                                      <p:cBhvr>
                                        <p:cTn id="8" dur="3000" fill="hold"/>
                                        <p:tgtEl>
                                          <p:spTgt spid="7"/>
                                        </p:tgtEl>
                                        <p:attrNameLst>
                                          <p:attrName>ppt_x</p:attrName>
                                        </p:attrNameLst>
                                      </p:cBhvr>
                                      <p:tavLst>
                                        <p:tav tm="0">
                                          <p:val>
                                            <p:strVal val="#ppt_x"/>
                                          </p:val>
                                        </p:tav>
                                        <p:tav tm="100000">
                                          <p:val>
                                            <p:strVal val="#ppt_x"/>
                                          </p:val>
                                        </p:tav>
                                      </p:tavLst>
                                    </p:anim>
                                    <p:anim calcmode="lin" valueType="num">
                                      <p:cBhvr>
                                        <p:cTn id="9" dur="3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1A80487E-9ADA-F4B6-275E-7E8981E4F3A8}"/>
              </a:ext>
            </a:extLst>
          </p:cNvPr>
          <p:cNvSpPr txBox="1"/>
          <p:nvPr/>
        </p:nvSpPr>
        <p:spPr>
          <a:xfrm>
            <a:off x="304800" y="197224"/>
            <a:ext cx="6870700" cy="6309420"/>
          </a:xfrm>
          <a:prstGeom prst="rect">
            <a:avLst/>
          </a:prstGeom>
          <a:noFill/>
        </p:spPr>
        <p:txBody>
          <a:bodyPr wrap="square">
            <a:spAutoFit/>
          </a:bodyPr>
          <a:lstStyle/>
          <a:p>
            <a:pPr algn="ctr"/>
            <a:r>
              <a:rPr lang="es-ES" sz="2800" b="1" dirty="0">
                <a:effectLst/>
                <a:latin typeface="Calibri" panose="020F0502020204030204" pitchFamily="34" charset="0"/>
                <a:ea typeface="Calibri" panose="020F0502020204030204" pitchFamily="34" charset="0"/>
                <a:cs typeface="Times New Roman" panose="02020603050405020304" pitchFamily="18" charset="0"/>
              </a:rPr>
              <a:t>OBISPOS NATURALES DE ÚBEDA</a:t>
            </a:r>
            <a:endParaRPr lang="es-ES" sz="1600" dirty="0">
              <a:ea typeface="Calibri" panose="020F0502020204030204" pitchFamily="34" charset="0"/>
              <a:cs typeface="Times New Roman" panose="02020603050405020304" pitchFamily="18" charset="0"/>
            </a:endParaRPr>
          </a:p>
          <a:p>
            <a:pPr algn="ctr"/>
            <a:r>
              <a:rPr lang="es-ES" b="1" dirty="0">
                <a:solidFill>
                  <a:srgbClr val="C00000"/>
                </a:solidFill>
                <a:effectLst/>
                <a:latin typeface="Calibri Light" panose="020F0302020204030204" pitchFamily="34" charset="0"/>
                <a:ea typeface="Calibri" panose="020F0502020204030204" pitchFamily="34" charset="0"/>
                <a:cs typeface="Times New Roman" panose="02020603050405020304" pitchFamily="18" charset="0"/>
              </a:rPr>
              <a:t> </a:t>
            </a:r>
            <a:r>
              <a:rPr lang="es-ES" b="1"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FRAY RODRIGO DE GUDAL </a:t>
            </a:r>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OFM: FRANCISCANO</a:t>
            </a:r>
          </a:p>
          <a:p>
            <a:r>
              <a:rPr lang="es-ES" b="1" dirty="0">
                <a:latin typeface="Tw Cen MT" panose="020B0602020104020603" pitchFamily="34" charset="77"/>
                <a:ea typeface="Calibri" panose="020F0502020204030204" pitchFamily="34" charset="0"/>
                <a:cs typeface="Times New Roman" panose="02020603050405020304" pitchFamily="18" charset="0"/>
              </a:rPr>
              <a:t>* 1240</a:t>
            </a:r>
            <a:r>
              <a:rPr lang="es-ES" dirty="0">
                <a:latin typeface="Tw Cen MT" panose="020B0602020104020603" pitchFamily="34" charset="77"/>
                <a:ea typeface="Calibri" panose="020F0502020204030204" pitchFamily="34" charset="0"/>
                <a:cs typeface="Times New Roman" panose="02020603050405020304" pitchFamily="18" charset="0"/>
              </a:rPr>
              <a:t>. Nace en </a:t>
            </a:r>
            <a:r>
              <a:rPr lang="es-ES" dirty="0" err="1">
                <a:latin typeface="Tw Cen MT" panose="020B0602020104020603" pitchFamily="34" charset="77"/>
                <a:ea typeface="Calibri" panose="020F0502020204030204" pitchFamily="34" charset="0"/>
                <a:cs typeface="Times New Roman" panose="02020603050405020304" pitchFamily="18" charset="0"/>
              </a:rPr>
              <a:t>Ubeda</a:t>
            </a:r>
            <a:r>
              <a:rPr lang="es-ES" dirty="0">
                <a:latin typeface="Tw Cen MT" panose="020B0602020104020603" pitchFamily="34" charset="77"/>
                <a:ea typeface="Calibri" panose="020F0502020204030204" pitchFamily="34" charset="0"/>
                <a:cs typeface="Times New Roman" panose="02020603050405020304" pitchFamily="18" charset="0"/>
              </a:rPr>
              <a:t>. </a:t>
            </a:r>
            <a:r>
              <a:rPr lang="es-ES" dirty="0">
                <a:effectLst/>
                <a:latin typeface="Tw Cen MT" panose="020B0602020104020603" pitchFamily="34" charset="77"/>
                <a:ea typeface="Calibri" panose="020F0502020204030204" pitchFamily="34" charset="0"/>
                <a:cs typeface="Times New Roman" panose="02020603050405020304" pitchFamily="18" charset="0"/>
              </a:rPr>
              <a:t>Tomó el hábito en el convento de S. Francisco de esta ciudad.</a:t>
            </a:r>
            <a:r>
              <a:rPr lang="es-ES" dirty="0">
                <a:latin typeface="Tw Cen MT" panose="020B0602020104020603" pitchFamily="34" charset="77"/>
                <a:ea typeface="Calibri" panose="020F0502020204030204" pitchFamily="34" charset="0"/>
                <a:cs typeface="Times New Roman" panose="02020603050405020304" pitchFamily="18" charset="0"/>
              </a:rPr>
              <a:t> </a:t>
            </a:r>
          </a:p>
          <a:p>
            <a:r>
              <a:rPr lang="es-ES" dirty="0">
                <a:effectLst/>
                <a:latin typeface="Tw Cen MT" panose="020B0602020104020603" pitchFamily="34" charset="77"/>
                <a:ea typeface="Calibri" panose="020F0502020204030204" pitchFamily="34" charset="0"/>
                <a:cs typeface="Times New Roman" panose="02020603050405020304" pitchFamily="18" charset="0"/>
              </a:rPr>
              <a:t>1289.11 Diciembre. Nombrado  Obispo de </a:t>
            </a:r>
          </a:p>
          <a:p>
            <a:r>
              <a:rPr lang="es-ES" dirty="0">
                <a:effectLst/>
                <a:latin typeface="Tw Cen MT" panose="020B0602020104020603" pitchFamily="34" charset="77"/>
                <a:ea typeface="Calibri" panose="020F0502020204030204" pitchFamily="34" charset="0"/>
                <a:cs typeface="Times New Roman" panose="02020603050405020304" pitchFamily="18" charset="0"/>
              </a:rPr>
              <a:t>Marruecos</a:t>
            </a:r>
            <a:r>
              <a:rPr lang="es-ES" dirty="0">
                <a:latin typeface="Tw Cen MT" panose="020B0602020104020603" pitchFamily="34" charset="77"/>
                <a:ea typeface="Calibri" panose="020F0502020204030204" pitchFamily="34" charset="0"/>
                <a:cs typeface="Times New Roman" panose="02020603050405020304" pitchFamily="18" charset="0"/>
              </a:rPr>
              <a:t> </a:t>
            </a:r>
            <a:r>
              <a:rPr lang="es-ES" dirty="0">
                <a:effectLst/>
                <a:latin typeface="Tw Cen MT" panose="020B0602020104020603" pitchFamily="34" charset="77"/>
                <a:ea typeface="Calibri" panose="020F0502020204030204" pitchFamily="34" charset="0"/>
                <a:cs typeface="Times New Roman" panose="02020603050405020304" pitchFamily="18" charset="0"/>
              </a:rPr>
              <a:t>y Delegado Apostólico en África.</a:t>
            </a:r>
          </a:p>
          <a:p>
            <a:r>
              <a:rPr lang="es-ES" dirty="0">
                <a:effectLst/>
                <a:latin typeface="Tw Cen MT" panose="020B0602020104020603" pitchFamily="34" charset="77"/>
                <a:ea typeface="Calibri" panose="020F0502020204030204" pitchFamily="34" charset="0"/>
                <a:cs typeface="Times New Roman" panose="02020603050405020304" pitchFamily="18" charset="0"/>
              </a:rPr>
              <a:t>Fue elegido Obispo a petición del clero de </a:t>
            </a:r>
          </a:p>
          <a:p>
            <a:r>
              <a:rPr lang="es-ES" dirty="0">
                <a:effectLst/>
                <a:latin typeface="Tw Cen MT" panose="020B0602020104020603" pitchFamily="34" charset="77"/>
                <a:ea typeface="Calibri" panose="020F0502020204030204" pitchFamily="34" charset="0"/>
                <a:cs typeface="Times New Roman" panose="02020603050405020304" pitchFamily="18" charset="0"/>
              </a:rPr>
              <a:t>Marruecos y de los Reyes de Castilla</a:t>
            </a:r>
            <a:r>
              <a:rPr lang="es-ES" dirty="0">
                <a:latin typeface="Tw Cen MT" panose="020B0602020104020603" pitchFamily="34" charset="77"/>
                <a:ea typeface="Calibri" panose="020F0502020204030204" pitchFamily="34" charset="0"/>
                <a:cs typeface="Times New Roman" panose="02020603050405020304" pitchFamily="18" charset="0"/>
              </a:rPr>
              <a:t>: “E</a:t>
            </a:r>
            <a:r>
              <a:rPr lang="es-ES" dirty="0">
                <a:effectLst/>
                <a:latin typeface="Tw Cen MT" panose="020B0602020104020603" pitchFamily="34" charset="77"/>
                <a:ea typeface="Calibri" panose="020F0502020204030204" pitchFamily="34" charset="0"/>
                <a:cs typeface="Times New Roman" panose="02020603050405020304" pitchFamily="18" charset="0"/>
              </a:rPr>
              <a:t>nviamos a dichas regiones con cargo de obispo una persona </a:t>
            </a:r>
          </a:p>
          <a:p>
            <a:r>
              <a:rPr lang="es-ES" dirty="0">
                <a:effectLst/>
                <a:latin typeface="Tw Cen MT" panose="020B0602020104020603" pitchFamily="34" charset="77"/>
                <a:ea typeface="Calibri" panose="020F0502020204030204" pitchFamily="34" charset="0"/>
                <a:cs typeface="Times New Roman" panose="02020603050405020304" pitchFamily="18" charset="0"/>
              </a:rPr>
              <a:t>de tal calidad que sea apta para gobernarla en lo temporal y espiritual. </a:t>
            </a:r>
          </a:p>
          <a:p>
            <a:r>
              <a:rPr lang="es-ES" dirty="0">
                <a:effectLst/>
                <a:latin typeface="Tw Cen MT" panose="020B0602020104020603" pitchFamily="34" charset="77"/>
                <a:ea typeface="Calibri" panose="020F0502020204030204" pitchFamily="34" charset="0"/>
                <a:cs typeface="Times New Roman" panose="02020603050405020304" pitchFamily="18" charset="0"/>
              </a:rPr>
              <a:t>El Papa Nicolás IV: “Te hemos destinado a ti, </a:t>
            </a:r>
          </a:p>
          <a:p>
            <a:r>
              <a:rPr lang="es-ES" dirty="0">
                <a:effectLst/>
                <a:latin typeface="Tw Cen MT" panose="020B0602020104020603" pitchFamily="34" charset="77"/>
                <a:ea typeface="Calibri" panose="020F0502020204030204" pitchFamily="34" charset="0"/>
                <a:cs typeface="Times New Roman" panose="02020603050405020304" pitchFamily="18" charset="0"/>
              </a:rPr>
              <a:t>que eres de la Orden de Frailes Menores, como Obispo y Pastor de dicha Iglesia de Marruecos”. </a:t>
            </a:r>
          </a:p>
          <a:p>
            <a:r>
              <a:rPr lang="es-ES" dirty="0">
                <a:latin typeface="Tw Cen MT" panose="020B0602020104020603" pitchFamily="34" charset="77"/>
                <a:ea typeface="Calibri" panose="020F0502020204030204" pitchFamily="34" charset="0"/>
                <a:cs typeface="Times New Roman" panose="02020603050405020304" pitchFamily="18" charset="0"/>
              </a:rPr>
              <a:t>+</a:t>
            </a:r>
            <a:r>
              <a:rPr lang="es-ES" dirty="0">
                <a:effectLst/>
                <a:latin typeface="Tw Cen MT" panose="020B0602020104020603" pitchFamily="34" charset="77"/>
                <a:ea typeface="Calibri" panose="020F0502020204030204" pitchFamily="34" charset="0"/>
                <a:cs typeface="Times New Roman" panose="02020603050405020304" pitchFamily="18" charset="0"/>
              </a:rPr>
              <a:t>1307.</a:t>
            </a:r>
          </a:p>
          <a:p>
            <a:r>
              <a:rPr lang="es-ES" sz="2000" i="1" dirty="0">
                <a:effectLst/>
                <a:latin typeface="Tw Cen MT" panose="020B0602020104020603" pitchFamily="34" charset="77"/>
                <a:ea typeface="Times New Roman" panose="02020603050405020304" pitchFamily="18" charset="0"/>
              </a:rPr>
              <a:t>Nota: En 1292 se habla de un Franciscano Fray Rodrigo, obispo de Marruecos, que reside en Sevilla, y ocupa la sede de Cádiz</a:t>
            </a:r>
            <a:r>
              <a:rPr lang="es-ES" sz="2000" i="1" dirty="0">
                <a:solidFill>
                  <a:srgbClr val="FF0000"/>
                </a:solidFill>
                <a:latin typeface="Tw Cen MT" panose="020B0602020104020603" pitchFamily="34" charset="77"/>
                <a:ea typeface="Times New Roman" panose="02020603050405020304" pitchFamily="18" charset="0"/>
              </a:rPr>
              <a:t>.</a:t>
            </a:r>
            <a:endParaRPr lang="es-ES" sz="2000" i="1" dirty="0">
              <a:effectLst/>
              <a:latin typeface="Tw Cen MT" panose="020B0602020104020603" pitchFamily="34" charset="77"/>
              <a:ea typeface="Times New Roman" panose="02020603050405020304" pitchFamily="18" charset="0"/>
            </a:endParaRPr>
          </a:p>
        </p:txBody>
      </p:sp>
      <p:sp>
        <p:nvSpPr>
          <p:cNvPr id="6" name="CuadroTexto 5">
            <a:extLst>
              <a:ext uri="{FF2B5EF4-FFF2-40B4-BE49-F238E27FC236}">
                <a16:creationId xmlns:a16="http://schemas.microsoft.com/office/drawing/2014/main" id="{E9D04533-10E2-FE83-3BA6-EB23EFD21557}"/>
              </a:ext>
            </a:extLst>
          </p:cNvPr>
          <p:cNvSpPr txBox="1"/>
          <p:nvPr/>
        </p:nvSpPr>
        <p:spPr>
          <a:xfrm>
            <a:off x="7054923" y="3996256"/>
            <a:ext cx="1890958" cy="2369880"/>
          </a:xfrm>
          <a:prstGeom prst="rect">
            <a:avLst/>
          </a:prstGeom>
          <a:noFill/>
        </p:spPr>
        <p:txBody>
          <a:bodyPr wrap="square">
            <a:spAutoFit/>
          </a:bodyPr>
          <a:lstStyle/>
          <a:p>
            <a:pPr algn="ctr"/>
            <a:r>
              <a:rPr lang="es-ES" b="1" dirty="0">
                <a:solidFill>
                  <a:srgbClr val="C00000"/>
                </a:solidFill>
                <a:effectLst/>
                <a:latin typeface="Calibri Light" panose="020F0302020204030204" pitchFamily="34" charset="0"/>
                <a:ea typeface="Calibri" panose="020F0502020204030204" pitchFamily="34" charset="0"/>
                <a:cs typeface="Times New Roman" panose="02020603050405020304" pitchFamily="18" charset="0"/>
              </a:rPr>
              <a:t> RODRIGO</a:t>
            </a:r>
          </a:p>
          <a:p>
            <a:pPr algn="ctr"/>
            <a:r>
              <a:rPr lang="es-ES" b="1" dirty="0">
                <a:solidFill>
                  <a:srgbClr val="C00000"/>
                </a:solidFill>
                <a:effectLst/>
                <a:latin typeface="Calibri Light" panose="020F0302020204030204" pitchFamily="34" charset="0"/>
                <a:ea typeface="Calibri" panose="020F0502020204030204" pitchFamily="34" charset="0"/>
                <a:cs typeface="Times New Roman" panose="02020603050405020304" pitchFamily="18" charset="0"/>
              </a:rPr>
              <a:t>DE GUDAL</a:t>
            </a:r>
            <a:r>
              <a:rPr lang="es-ES" dirty="0">
                <a:solidFill>
                  <a:srgbClr val="C00000"/>
                </a:solidFill>
                <a:effectLst/>
                <a:latin typeface="Calibri Light" panose="020F0302020204030204" pitchFamily="34" charset="0"/>
                <a:ea typeface="Calibri" panose="020F0502020204030204" pitchFamily="34" charset="0"/>
                <a:cs typeface="Times New Roman" panose="02020603050405020304" pitchFamily="18" charset="0"/>
              </a:rPr>
              <a:t> </a:t>
            </a:r>
            <a:r>
              <a:rPr lang="es-ES" sz="2000" dirty="0">
                <a:solidFill>
                  <a:srgbClr val="C00000"/>
                </a:solidFill>
                <a:effectLst/>
                <a:latin typeface="Calibri Light" panose="020F0302020204030204" pitchFamily="34" charset="0"/>
                <a:ea typeface="Calibri" panose="020F0502020204030204" pitchFamily="34" charset="0"/>
                <a:cs typeface="Times New Roman" panose="02020603050405020304" pitchFamily="18" charset="0"/>
              </a:rPr>
              <a:t>FRANCISCANO</a:t>
            </a:r>
          </a:p>
          <a:p>
            <a:pPr algn="ctr"/>
            <a:r>
              <a:rPr lang="es-ES" sz="2000" b="1" dirty="0">
                <a:solidFill>
                  <a:srgbClr val="C00000"/>
                </a:solidFill>
                <a:latin typeface="Calibri Light" panose="020F0302020204030204" pitchFamily="34" charset="0"/>
                <a:ea typeface="Calibri" panose="020F0502020204030204" pitchFamily="34" charset="0"/>
                <a:cs typeface="Times New Roman" panose="02020603050405020304" pitchFamily="18" charset="0"/>
              </a:rPr>
              <a:t>Úbeda</a:t>
            </a:r>
          </a:p>
          <a:p>
            <a:pPr algn="ctr"/>
            <a:r>
              <a:rPr lang="es-ES" sz="2000" b="1"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*1240</a:t>
            </a:r>
            <a:r>
              <a:rPr lang="es-ES" sz="2000"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a:t>
            </a:r>
          </a:p>
          <a:p>
            <a:pPr algn="ctr"/>
            <a:r>
              <a:rPr lang="es-ES" sz="2000"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+1307</a:t>
            </a:r>
            <a:endParaRPr lang="es-ES" sz="2000" dirty="0">
              <a:solidFill>
                <a:srgbClr val="C00000"/>
              </a:solidFill>
              <a:effectLst/>
              <a:latin typeface="Calibri Light" panose="020F0302020204030204" pitchFamily="34" charset="0"/>
              <a:ea typeface="Calibri" panose="020F0502020204030204" pitchFamily="34" charset="0"/>
              <a:cs typeface="Times New Roman" panose="02020603050405020304" pitchFamily="18" charset="0"/>
            </a:endParaRPr>
          </a:p>
          <a:p>
            <a:endParaRPr lang="es-ES" sz="2000" dirty="0"/>
          </a:p>
        </p:txBody>
      </p:sp>
      <p:pic>
        <p:nvPicPr>
          <p:cNvPr id="4" name="Imagen 3">
            <a:extLst>
              <a:ext uri="{FF2B5EF4-FFF2-40B4-BE49-F238E27FC236}">
                <a16:creationId xmlns:a16="http://schemas.microsoft.com/office/drawing/2014/main" id="{BB0A71CA-0354-3BB7-6BB9-7CAB5F36FA5A}"/>
              </a:ext>
            </a:extLst>
          </p:cNvPr>
          <p:cNvPicPr>
            <a:picLocks noChangeAspect="1"/>
          </p:cNvPicPr>
          <p:nvPr/>
        </p:nvPicPr>
        <p:blipFill rotWithShape="1">
          <a:blip r:embed="rId3"/>
          <a:srcRect r="38024" b="3395"/>
          <a:stretch/>
        </p:blipFill>
        <p:spPr>
          <a:xfrm>
            <a:off x="7054923" y="491864"/>
            <a:ext cx="1890958" cy="2762743"/>
          </a:xfrm>
          <a:prstGeom prst="rect">
            <a:avLst/>
          </a:prstGeom>
        </p:spPr>
      </p:pic>
    </p:spTree>
    <p:extLst>
      <p:ext uri="{BB962C8B-B14F-4D97-AF65-F5344CB8AC3E}">
        <p14:creationId xmlns:p14="http://schemas.microsoft.com/office/powerpoint/2010/main" val="24576570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5644558E-D813-44D1-5B39-A137F9E1256C}"/>
              </a:ext>
            </a:extLst>
          </p:cNvPr>
          <p:cNvSpPr txBox="1"/>
          <p:nvPr/>
        </p:nvSpPr>
        <p:spPr>
          <a:xfrm>
            <a:off x="268916" y="-1"/>
            <a:ext cx="6690684" cy="6370975"/>
          </a:xfrm>
          <a:prstGeom prst="rect">
            <a:avLst/>
          </a:prstGeom>
          <a:noFill/>
        </p:spPr>
        <p:txBody>
          <a:bodyPr wrap="square">
            <a:spAutoFit/>
          </a:bodyPr>
          <a:lstStyle/>
          <a:p>
            <a:pPr algn="ctr"/>
            <a:r>
              <a:rPr lang="es-ES" b="1"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D. GUTIERRE DE LA CUEVA</a:t>
            </a:r>
            <a:r>
              <a:rPr lang="es-ES" b="1" dirty="0">
                <a:effectLst/>
                <a:latin typeface="Tw Cen MT" panose="020B0602020104020603" pitchFamily="34" charset="77"/>
                <a:ea typeface="Calibri" panose="020F0502020204030204" pitchFamily="34" charset="0"/>
                <a:cs typeface="Times New Roman" panose="02020603050405020304" pitchFamily="18" charset="0"/>
              </a:rPr>
              <a:t>:</a:t>
            </a:r>
            <a:r>
              <a:rPr lang="es-ES" dirty="0">
                <a:effectLst/>
                <a:latin typeface="Tw Cen MT" panose="020B0602020104020603" pitchFamily="34" charset="77"/>
                <a:ea typeface="Calibri" panose="020F0502020204030204" pitchFamily="34" charset="0"/>
                <a:cs typeface="Times New Roman" panose="02020603050405020304" pitchFamily="18" charset="0"/>
              </a:rPr>
              <a:t> </a:t>
            </a:r>
          </a:p>
          <a:p>
            <a:r>
              <a:rPr lang="es-ES" b="1" dirty="0">
                <a:effectLst/>
                <a:latin typeface="Tw Cen MT" panose="020B0602020104020603" pitchFamily="34" charset="77"/>
                <a:ea typeface="Calibri" panose="020F0502020204030204" pitchFamily="34" charset="0"/>
                <a:cs typeface="Times New Roman" panose="02020603050405020304" pitchFamily="18" charset="0"/>
              </a:rPr>
              <a:t>*1426</a:t>
            </a:r>
            <a:r>
              <a:rPr lang="es-ES" dirty="0">
                <a:effectLst/>
                <a:latin typeface="Tw Cen MT" panose="020B0602020104020603" pitchFamily="34" charset="77"/>
                <a:ea typeface="Calibri" panose="020F0502020204030204" pitchFamily="34" charset="0"/>
                <a:cs typeface="Times New Roman" panose="02020603050405020304" pitchFamily="18" charset="0"/>
              </a:rPr>
              <a:t>. Nace en Úbeda. Hijo de </a:t>
            </a:r>
            <a:r>
              <a:rPr lang="es-ES" dirty="0">
                <a:latin typeface="Tw Cen MT" panose="020B0602020104020603" pitchFamily="34" charset="77"/>
                <a:ea typeface="Calibri" panose="020F0502020204030204" pitchFamily="34" charset="0"/>
                <a:cs typeface="Times New Roman" panose="02020603050405020304" pitchFamily="18" charset="0"/>
              </a:rPr>
              <a:t>Diego Fernández </a:t>
            </a:r>
            <a:r>
              <a:rPr lang="es-ES" dirty="0">
                <a:effectLst/>
                <a:latin typeface="Tw Cen MT" panose="020B0602020104020603" pitchFamily="34" charset="77"/>
                <a:ea typeface="Calibri" panose="020F0502020204030204" pitchFamily="34" charset="0"/>
                <a:cs typeface="Times New Roman" panose="02020603050405020304" pitchFamily="18" charset="0"/>
              </a:rPr>
              <a:t>de la Cueva, Caballero, Comendador de la Orden de Santiago y regidor de Úbeda, y de Mayor Mercado.</a:t>
            </a:r>
          </a:p>
          <a:p>
            <a:r>
              <a:rPr lang="es-ES" dirty="0">
                <a:effectLst/>
                <a:latin typeface="Tw Cen MT" panose="020B0602020104020603" pitchFamily="34" charset="77"/>
                <a:ea typeface="Calibri" panose="020F0502020204030204" pitchFamily="34" charset="0"/>
                <a:cs typeface="Times New Roman" panose="02020603050405020304" pitchFamily="18" charset="0"/>
              </a:rPr>
              <a:t>En 1456, el rey Enrique IV de Castilla, se hospedó </a:t>
            </a:r>
          </a:p>
          <a:p>
            <a:r>
              <a:rPr lang="es-ES" dirty="0">
                <a:effectLst/>
                <a:latin typeface="Tw Cen MT" panose="020B0602020104020603" pitchFamily="34" charset="77"/>
                <a:ea typeface="Calibri" panose="020F0502020204030204" pitchFamily="34" charset="0"/>
                <a:cs typeface="Times New Roman" panose="02020603050405020304" pitchFamily="18" charset="0"/>
              </a:rPr>
              <a:t>en su casa a su paso por la ciudad. Agradecido por el alojamiento, se llevó a su hijo Beltrán como paje. Su ascenso en la corte fue rápido, hasta llegar a convertirse en Privado del Rey, primer Duque de Alburquerque, Gran Maestre de Santiago. </a:t>
            </a:r>
          </a:p>
          <a:p>
            <a:r>
              <a:rPr lang="es-ES" dirty="0" err="1">
                <a:effectLst/>
                <a:latin typeface="Tw Cen MT" panose="020B0602020104020603" pitchFamily="34" charset="77"/>
                <a:ea typeface="Calibri" panose="020F0502020204030204" pitchFamily="34" charset="0"/>
                <a:cs typeface="Times New Roman" panose="02020603050405020304" pitchFamily="18" charset="0"/>
              </a:rPr>
              <a:t>Gutierre</a:t>
            </a:r>
            <a:r>
              <a:rPr lang="es-ES" dirty="0">
                <a:effectLst/>
                <a:latin typeface="Tw Cen MT" panose="020B0602020104020603" pitchFamily="34" charset="77"/>
                <a:ea typeface="Calibri" panose="020F0502020204030204" pitchFamily="34" charset="0"/>
                <a:cs typeface="Times New Roman" panose="02020603050405020304" pitchFamily="18" charset="0"/>
              </a:rPr>
              <a:t> dedicado a la carrera eclesiástica, </a:t>
            </a:r>
          </a:p>
          <a:p>
            <a:r>
              <a:rPr lang="es-ES" dirty="0">
                <a:effectLst/>
                <a:latin typeface="Tw Cen MT" panose="020B0602020104020603" pitchFamily="34" charset="77"/>
                <a:ea typeface="Calibri" panose="020F0502020204030204" pitchFamily="34" charset="0"/>
                <a:cs typeface="Times New Roman" panose="02020603050405020304" pitchFamily="18" charset="0"/>
              </a:rPr>
              <a:t>fue nombrado Prior de Osma.</a:t>
            </a:r>
          </a:p>
          <a:p>
            <a:r>
              <a:rPr lang="es-ES" dirty="0">
                <a:effectLst/>
                <a:latin typeface="Tw Cen MT" panose="020B0602020104020603" pitchFamily="34" charset="77"/>
                <a:ea typeface="Calibri" panose="020F0502020204030204" pitchFamily="34" charset="0"/>
                <a:cs typeface="Times New Roman" panose="02020603050405020304" pitchFamily="18" charset="0"/>
              </a:rPr>
              <a:t>1461. Nombrado Obispo de Palencia el 19 octubre. </a:t>
            </a:r>
          </a:p>
          <a:p>
            <a:r>
              <a:rPr lang="es-ES" dirty="0">
                <a:latin typeface="Tw Cen MT" panose="020B0602020104020603" pitchFamily="34" charset="77"/>
                <a:ea typeface="Calibri" panose="020F0502020204030204" pitchFamily="34" charset="0"/>
                <a:cs typeface="Times New Roman" panose="02020603050405020304" pitchFamily="18" charset="0"/>
              </a:rPr>
              <a:t>1465.</a:t>
            </a:r>
            <a:r>
              <a:rPr lang="es-ES" dirty="0">
                <a:effectLst/>
                <a:latin typeface="Tw Cen MT" panose="020B0602020104020603" pitchFamily="34" charset="77"/>
                <a:ea typeface="Calibri" panose="020F0502020204030204" pitchFamily="34" charset="0"/>
                <a:cs typeface="Times New Roman" panose="02020603050405020304" pitchFamily="18" charset="0"/>
              </a:rPr>
              <a:t>Caído su hermano en desgracia, padeció la ira de la gente, </a:t>
            </a:r>
            <a:r>
              <a:rPr lang="es-ES" dirty="0">
                <a:latin typeface="Tw Cen MT" panose="020B0602020104020603" pitchFamily="34" charset="77"/>
                <a:ea typeface="Calibri" panose="020F0502020204030204" pitchFamily="34" charset="0"/>
                <a:cs typeface="Times New Roman" panose="02020603050405020304" pitchFamily="18" charset="0"/>
              </a:rPr>
              <a:t>v</a:t>
            </a:r>
            <a:r>
              <a:rPr lang="es-ES" dirty="0">
                <a:effectLst/>
                <a:latin typeface="Tw Cen MT" panose="020B0602020104020603" pitchFamily="34" charset="77"/>
                <a:ea typeface="Calibri" panose="020F0502020204030204" pitchFamily="34" charset="0"/>
                <a:cs typeface="Times New Roman" panose="02020603050405020304" pitchFamily="18" charset="0"/>
              </a:rPr>
              <a:t>iéndose atacado su palacio episcopal. </a:t>
            </a:r>
          </a:p>
          <a:p>
            <a:r>
              <a:rPr lang="es-ES" b="1" dirty="0">
                <a:effectLst/>
                <a:latin typeface="Tw Cen MT" panose="020B0602020104020603" pitchFamily="34" charset="77"/>
                <a:ea typeface="Calibri" panose="020F0502020204030204" pitchFamily="34" charset="0"/>
                <a:cs typeface="Times New Roman" panose="02020603050405020304" pitchFamily="18" charset="0"/>
              </a:rPr>
              <a:t>+1469</a:t>
            </a:r>
            <a:r>
              <a:rPr lang="es-ES" dirty="0">
                <a:effectLst/>
                <a:latin typeface="Tw Cen MT" panose="020B0602020104020603" pitchFamily="34" charset="77"/>
                <a:ea typeface="Calibri" panose="020F0502020204030204" pitchFamily="34" charset="0"/>
                <a:cs typeface="Times New Roman" panose="02020603050405020304" pitchFamily="18" charset="0"/>
              </a:rPr>
              <a:t>. 27 de abril, murió en </a:t>
            </a:r>
            <a:r>
              <a:rPr lang="es-ES" dirty="0" err="1">
                <a:effectLst/>
                <a:latin typeface="Tw Cen MT" panose="020B0602020104020603" pitchFamily="34" charset="77"/>
                <a:ea typeface="Calibri" panose="020F0502020204030204" pitchFamily="34" charset="0"/>
                <a:cs typeface="Times New Roman" panose="02020603050405020304" pitchFamily="18" charset="0"/>
              </a:rPr>
              <a:t>Magaz</a:t>
            </a:r>
            <a:r>
              <a:rPr lang="es-ES" dirty="0">
                <a:effectLst/>
                <a:latin typeface="Tw Cen MT" panose="020B0602020104020603" pitchFamily="34" charset="77"/>
                <a:ea typeface="Calibri" panose="020F0502020204030204" pitchFamily="34" charset="0"/>
                <a:cs typeface="Times New Roman" panose="02020603050405020304" pitchFamily="18" charset="0"/>
              </a:rPr>
              <a:t> (Palencia).</a:t>
            </a:r>
          </a:p>
          <a:p>
            <a:r>
              <a:rPr lang="es-ES" dirty="0">
                <a:effectLst/>
                <a:latin typeface="Tw Cen MT" panose="020B0602020104020603" pitchFamily="34" charset="77"/>
                <a:ea typeface="Calibri" panose="020F0502020204030204" pitchFamily="34" charset="0"/>
                <a:cs typeface="Times New Roman" panose="02020603050405020304" pitchFamily="18" charset="0"/>
              </a:rPr>
              <a:t>Su mausoleo está en Cuellar (Segovia).   </a:t>
            </a:r>
          </a:p>
        </p:txBody>
      </p:sp>
      <p:sp>
        <p:nvSpPr>
          <p:cNvPr id="7" name="CuadroTexto 6">
            <a:extLst>
              <a:ext uri="{FF2B5EF4-FFF2-40B4-BE49-F238E27FC236}">
                <a16:creationId xmlns:a16="http://schemas.microsoft.com/office/drawing/2014/main" id="{294CBA67-86B2-2874-3338-B3D6A9B349CB}"/>
              </a:ext>
            </a:extLst>
          </p:cNvPr>
          <p:cNvSpPr txBox="1"/>
          <p:nvPr/>
        </p:nvSpPr>
        <p:spPr>
          <a:xfrm>
            <a:off x="7197346" y="3835400"/>
            <a:ext cx="1770191" cy="2677656"/>
          </a:xfrm>
          <a:prstGeom prst="rect">
            <a:avLst/>
          </a:prstGeom>
          <a:noFill/>
        </p:spPr>
        <p:txBody>
          <a:bodyPr wrap="square" rtlCol="0">
            <a:spAutoFit/>
          </a:bodyPr>
          <a:lstStyle/>
          <a:p>
            <a:pPr algn="ctr"/>
            <a:r>
              <a:rPr lang="es-ES" dirty="0">
                <a:solidFill>
                  <a:srgbClr val="C00000"/>
                </a:solidFill>
              </a:rPr>
              <a:t>GUTIERRE </a:t>
            </a:r>
          </a:p>
          <a:p>
            <a:pPr algn="ctr"/>
            <a:r>
              <a:rPr lang="es-ES" dirty="0">
                <a:solidFill>
                  <a:srgbClr val="C00000"/>
                </a:solidFill>
              </a:rPr>
              <a:t>DE LA CUEVA</a:t>
            </a:r>
          </a:p>
          <a:p>
            <a:pPr algn="ctr"/>
            <a:r>
              <a:rPr lang="es-ES" dirty="0">
                <a:solidFill>
                  <a:srgbClr val="C00000"/>
                </a:solidFill>
              </a:rPr>
              <a:t>OBISPO PALENCIA</a:t>
            </a:r>
          </a:p>
          <a:p>
            <a:pPr algn="ctr"/>
            <a:r>
              <a:rPr lang="es-ES" dirty="0">
                <a:solidFill>
                  <a:srgbClr val="C00000"/>
                </a:solidFill>
              </a:rPr>
              <a:t>1461/-1469</a:t>
            </a:r>
          </a:p>
          <a:p>
            <a:endParaRPr lang="es-ES" dirty="0"/>
          </a:p>
        </p:txBody>
      </p:sp>
      <p:pic>
        <p:nvPicPr>
          <p:cNvPr id="5" name="Imagen 4">
            <a:extLst>
              <a:ext uri="{FF2B5EF4-FFF2-40B4-BE49-F238E27FC236}">
                <a16:creationId xmlns:a16="http://schemas.microsoft.com/office/drawing/2014/main" id="{FE0017B3-9FD1-1FBA-8D98-C2D3F3D2376E}"/>
              </a:ext>
            </a:extLst>
          </p:cNvPr>
          <p:cNvPicPr>
            <a:picLocks noChangeAspect="1"/>
          </p:cNvPicPr>
          <p:nvPr/>
        </p:nvPicPr>
        <p:blipFill rotWithShape="1">
          <a:blip r:embed="rId3"/>
          <a:srcRect l="20262" r="18301"/>
          <a:stretch/>
        </p:blipFill>
        <p:spPr>
          <a:xfrm>
            <a:off x="7070592" y="344944"/>
            <a:ext cx="1896945" cy="2851150"/>
          </a:xfrm>
          <a:prstGeom prst="rect">
            <a:avLst/>
          </a:prstGeom>
        </p:spPr>
      </p:pic>
    </p:spTree>
    <p:extLst>
      <p:ext uri="{BB962C8B-B14F-4D97-AF65-F5344CB8AC3E}">
        <p14:creationId xmlns:p14="http://schemas.microsoft.com/office/powerpoint/2010/main" val="24926837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ppt_x</p:attrName>
                                        </p:attrNameLst>
                                      </p:cBhvr>
                                      <p:tavLst>
                                        <p:tav tm="0">
                                          <p:val>
                                            <p:strVal val="#ppt_x"/>
                                          </p:val>
                                        </p:tav>
                                        <p:tav tm="100000">
                                          <p:val>
                                            <p:strVal val="#ppt_x"/>
                                          </p:val>
                                        </p:tav>
                                      </p:tavLst>
                                    </p:anim>
                                    <p:anim calcmode="lin" valueType="num">
                                      <p:cBhvr>
                                        <p:cTn id="9"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B9DABF03-03AD-5618-968E-B5B3258B9CF3}"/>
              </a:ext>
            </a:extLst>
          </p:cNvPr>
          <p:cNvSpPr txBox="1"/>
          <p:nvPr/>
        </p:nvSpPr>
        <p:spPr>
          <a:xfrm>
            <a:off x="177800" y="114301"/>
            <a:ext cx="7118931" cy="6986528"/>
          </a:xfrm>
          <a:prstGeom prst="rect">
            <a:avLst/>
          </a:prstGeom>
          <a:noFill/>
        </p:spPr>
        <p:txBody>
          <a:bodyPr wrap="square">
            <a:spAutoFit/>
          </a:bodyPr>
          <a:lstStyle/>
          <a:p>
            <a:pPr algn="ctr"/>
            <a:r>
              <a:rPr lang="es-ES" sz="2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D. ESTEBAN GABRIEL MERINO</a:t>
            </a:r>
            <a:endParaRPr lang="es-ES"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r>
              <a:rPr lang="es-ES" sz="2400" b="1" dirty="0">
                <a:effectLst/>
                <a:latin typeface="Calibri" panose="020F0502020204030204" pitchFamily="34" charset="0"/>
                <a:ea typeface="Calibri" panose="020F0502020204030204" pitchFamily="34" charset="0"/>
                <a:cs typeface="Times New Roman" panose="02020603050405020304" pitchFamily="18" charset="0"/>
              </a:rPr>
              <a:t>*1472</a:t>
            </a:r>
            <a:r>
              <a:rPr lang="es-ES" sz="2400" dirty="0">
                <a:effectLst/>
                <a:latin typeface="Calibri" panose="020F0502020204030204" pitchFamily="34" charset="0"/>
                <a:ea typeface="Calibri" panose="020F0502020204030204" pitchFamily="34" charset="0"/>
                <a:cs typeface="Times New Roman" panose="02020603050405020304" pitchFamily="18" charset="0"/>
              </a:rPr>
              <a:t>. Nació en Santisteban del Puerto.</a:t>
            </a:r>
          </a:p>
          <a:p>
            <a:r>
              <a:rPr lang="es-ES" dirty="0">
                <a:ea typeface="Calibri" panose="020F0502020204030204" pitchFamily="34" charset="0"/>
                <a:cs typeface="Times New Roman" panose="02020603050405020304" pitchFamily="18" charset="0"/>
              </a:rPr>
              <a:t>S</a:t>
            </a:r>
            <a:r>
              <a:rPr lang="es-ES" sz="2400" dirty="0">
                <a:effectLst/>
                <a:latin typeface="Calibri" panose="020F0502020204030204" pitchFamily="34" charset="0"/>
                <a:ea typeface="Calibri" panose="020F0502020204030204" pitchFamily="34" charset="0"/>
                <a:cs typeface="Times New Roman" panose="02020603050405020304" pitchFamily="18" charset="0"/>
              </a:rPr>
              <a:t>iendo titular como Arzobispo de Bari (Italia), </a:t>
            </a:r>
          </a:p>
          <a:p>
            <a:r>
              <a:rPr lang="es-ES" sz="2400" dirty="0">
                <a:effectLst/>
                <a:latin typeface="Calibri" panose="020F0502020204030204" pitchFamily="34" charset="0"/>
                <a:ea typeface="Calibri" panose="020F0502020204030204" pitchFamily="34" charset="0"/>
                <a:cs typeface="Times New Roman" panose="02020603050405020304" pitchFamily="18" charset="0"/>
              </a:rPr>
              <a:t>y obispo de León, residente en la Curia Romana, </a:t>
            </a:r>
          </a:p>
          <a:p>
            <a:r>
              <a:rPr lang="es-ES" sz="2400" dirty="0">
                <a:effectLst/>
                <a:latin typeface="Calibri" panose="020F0502020204030204" pitchFamily="34" charset="0"/>
                <a:ea typeface="Calibri" panose="020F0502020204030204" pitchFamily="34" charset="0"/>
                <a:cs typeface="Times New Roman" panose="02020603050405020304" pitchFamily="18" charset="0"/>
              </a:rPr>
              <a:t>en el año</a:t>
            </a:r>
            <a:r>
              <a:rPr lang="es-ES" dirty="0">
                <a:ea typeface="Calibri" panose="020F0502020204030204" pitchFamily="34" charset="0"/>
                <a:cs typeface="Times New Roman" panose="02020603050405020304" pitchFamily="18" charset="0"/>
              </a:rPr>
              <a:t> 1523 e</a:t>
            </a:r>
            <a:r>
              <a:rPr lang="es-ES" sz="2400" dirty="0">
                <a:effectLst/>
                <a:latin typeface="Calibri" panose="020F0502020204030204" pitchFamily="34" charset="0"/>
                <a:ea typeface="Calibri" panose="020F0502020204030204" pitchFamily="34" charset="0"/>
                <a:cs typeface="Times New Roman" panose="02020603050405020304" pitchFamily="18" charset="0"/>
              </a:rPr>
              <a:t>s nombrado Obispo de Jaén. </a:t>
            </a:r>
          </a:p>
          <a:p>
            <a:r>
              <a:rPr lang="es-ES" sz="2400" dirty="0">
                <a:effectLst/>
                <a:latin typeface="Calibri" panose="020F0502020204030204" pitchFamily="34" charset="0"/>
                <a:ea typeface="Calibri" panose="020F0502020204030204" pitchFamily="34" charset="0"/>
                <a:cs typeface="Times New Roman" panose="02020603050405020304" pitchFamily="18" charset="0"/>
              </a:rPr>
              <a:t>Durante su estancia y ante el deterioro de la inacabada catedral gótica, toma la determinación de levantar una nueva catedral de planta renacentista, según los nuevos gustos imperantes en Italia.</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p>
            <a:r>
              <a:rPr lang="es-ES" dirty="0">
                <a:ea typeface="Calibri" panose="020F0502020204030204" pitchFamily="34" charset="0"/>
                <a:cs typeface="Times New Roman" panose="02020603050405020304" pitchFamily="18" charset="0"/>
              </a:rPr>
              <a:t>C</a:t>
            </a:r>
            <a:r>
              <a:rPr lang="es-ES" sz="2400" dirty="0">
                <a:effectLst/>
                <a:latin typeface="Calibri" panose="020F0502020204030204" pitchFamily="34" charset="0"/>
                <a:ea typeface="Calibri" panose="020F0502020204030204" pitchFamily="34" charset="0"/>
                <a:cs typeface="Times New Roman" panose="02020603050405020304" pitchFamily="18" charset="0"/>
              </a:rPr>
              <a:t>onsigue del Papa Clemente VII un breve pontificio, según el cual se consiguen indulgencias y beneficios espirituales, con la visita a la “Verónica”, equivalentes </a:t>
            </a:r>
          </a:p>
          <a:p>
            <a:r>
              <a:rPr lang="es-ES" sz="2400" dirty="0">
                <a:effectLst/>
                <a:latin typeface="Calibri" panose="020F0502020204030204" pitchFamily="34" charset="0"/>
                <a:ea typeface="Calibri" panose="020F0502020204030204" pitchFamily="34" charset="0"/>
                <a:cs typeface="Times New Roman" panose="02020603050405020304" pitchFamily="18" charset="0"/>
              </a:rPr>
              <a:t>a los otorgados a la basílica de S. Juan de Letrán. Íntimamente unido a D. Francisco de los Cobos, colaborará políticamente con Carlos V, </a:t>
            </a:r>
          </a:p>
          <a:p>
            <a:r>
              <a:rPr lang="es-ES" sz="2400" dirty="0">
                <a:effectLst/>
                <a:latin typeface="Calibri" panose="020F0502020204030204" pitchFamily="34" charset="0"/>
                <a:ea typeface="Calibri" panose="020F0502020204030204" pitchFamily="34" charset="0"/>
                <a:cs typeface="Times New Roman" panose="02020603050405020304" pitchFamily="18" charset="0"/>
              </a:rPr>
              <a:t>formando parte del Consejo Real a partir del 1526. </a:t>
            </a:r>
          </a:p>
          <a:p>
            <a:r>
              <a:rPr lang="es-ES" sz="2400" dirty="0">
                <a:effectLst/>
                <a:latin typeface="Calibri" panose="020F0502020204030204" pitchFamily="34" charset="0"/>
                <a:ea typeface="Calibri" panose="020F0502020204030204" pitchFamily="34" charset="0"/>
                <a:cs typeface="Times New Roman" panose="02020603050405020304" pitchFamily="18" charset="0"/>
              </a:rPr>
              <a:t>En la torre de S. Pablo se puede contemplar su escudo.</a:t>
            </a:r>
          </a:p>
          <a:p>
            <a:r>
              <a:rPr lang="es-ES" b="1" dirty="0">
                <a:ea typeface="Calibri" panose="020F0502020204030204" pitchFamily="34" charset="0"/>
                <a:cs typeface="Times New Roman" panose="02020603050405020304" pitchFamily="18" charset="0"/>
              </a:rPr>
              <a:t>+1535</a:t>
            </a:r>
            <a:r>
              <a:rPr lang="es-ES" dirty="0">
                <a:ea typeface="Calibri" panose="020F0502020204030204" pitchFamily="34" charset="0"/>
                <a:cs typeface="Times New Roman" panose="02020603050405020304" pitchFamily="18" charset="0"/>
              </a:rPr>
              <a:t>. Murió en Roma 28 de julio.</a:t>
            </a:r>
          </a:p>
          <a:p>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CuadroTexto 4">
            <a:extLst>
              <a:ext uri="{FF2B5EF4-FFF2-40B4-BE49-F238E27FC236}">
                <a16:creationId xmlns:a16="http://schemas.microsoft.com/office/drawing/2014/main" id="{73446D8B-59D1-1A8D-8EC9-41B93D673A3B}"/>
              </a:ext>
            </a:extLst>
          </p:cNvPr>
          <p:cNvSpPr txBox="1"/>
          <p:nvPr/>
        </p:nvSpPr>
        <p:spPr>
          <a:xfrm>
            <a:off x="7454900" y="3429000"/>
            <a:ext cx="1534432" cy="1569660"/>
          </a:xfrm>
          <a:prstGeom prst="rect">
            <a:avLst/>
          </a:prstGeom>
          <a:noFill/>
        </p:spPr>
        <p:txBody>
          <a:bodyPr wrap="square">
            <a:spAutoFit/>
          </a:bodyPr>
          <a:lstStyle/>
          <a:p>
            <a:pPr algn="ctr"/>
            <a:r>
              <a:rPr lang="es-ES"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OBISPO </a:t>
            </a:r>
          </a:p>
          <a:p>
            <a:pPr algn="ctr"/>
            <a:r>
              <a:rPr lang="es-ES"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DE JAÉN </a:t>
            </a:r>
          </a:p>
          <a:p>
            <a:pPr algn="ctr"/>
            <a:r>
              <a:rPr lang="es-ES"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1523/</a:t>
            </a:r>
          </a:p>
          <a:p>
            <a:pPr algn="ctr"/>
            <a:r>
              <a:rPr lang="es-ES"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1535</a:t>
            </a:r>
            <a:endParaRPr lang="es-ES"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n 1">
            <a:extLst>
              <a:ext uri="{FF2B5EF4-FFF2-40B4-BE49-F238E27FC236}">
                <a16:creationId xmlns:a16="http://schemas.microsoft.com/office/drawing/2014/main" id="{9B744525-B1CA-E619-0336-4A13DC0DF8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9039" t="4831" r="4726" b="5107"/>
          <a:stretch>
            <a:fillRect/>
          </a:stretch>
        </p:blipFill>
        <p:spPr bwMode="auto">
          <a:xfrm>
            <a:off x="7296731" y="731519"/>
            <a:ext cx="1692601" cy="2303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963036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anim calcmode="lin" valueType="num">
                                      <p:cBhvr>
                                        <p:cTn id="8" dur="3000" fill="hold"/>
                                        <p:tgtEl>
                                          <p:spTgt spid="6"/>
                                        </p:tgtEl>
                                        <p:attrNameLst>
                                          <p:attrName>ppt_x</p:attrName>
                                        </p:attrNameLst>
                                      </p:cBhvr>
                                      <p:tavLst>
                                        <p:tav tm="0">
                                          <p:val>
                                            <p:strVal val="#ppt_x"/>
                                          </p:val>
                                        </p:tav>
                                        <p:tav tm="100000">
                                          <p:val>
                                            <p:strVal val="#ppt_x"/>
                                          </p:val>
                                        </p:tav>
                                      </p:tavLst>
                                    </p:anim>
                                    <p:anim calcmode="lin" valueType="num">
                                      <p:cBhvr>
                                        <p:cTn id="9" dur="3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D5414D0-A4BE-FE99-4DAF-06BDD8A4E064}"/>
              </a:ext>
            </a:extLst>
          </p:cNvPr>
          <p:cNvSpPr txBox="1"/>
          <p:nvPr/>
        </p:nvSpPr>
        <p:spPr>
          <a:xfrm>
            <a:off x="355600" y="-1"/>
            <a:ext cx="6794500" cy="6740307"/>
          </a:xfrm>
          <a:prstGeom prst="rect">
            <a:avLst/>
          </a:prstGeom>
          <a:noFill/>
        </p:spPr>
        <p:txBody>
          <a:bodyPr wrap="square">
            <a:spAutoFit/>
          </a:bodyPr>
          <a:lstStyle/>
          <a:p>
            <a:pPr algn="ctr"/>
            <a:r>
              <a:rPr lang="es-ES" sz="2400" b="1" dirty="0">
                <a:effectLst/>
                <a:latin typeface="Calibri" panose="020F0502020204030204" pitchFamily="34" charset="0"/>
                <a:ea typeface="Calibri" panose="020F0502020204030204" pitchFamily="34" charset="0"/>
                <a:cs typeface="Times New Roman" panose="02020603050405020304" pitchFamily="18" charset="0"/>
              </a:rPr>
              <a:t> </a:t>
            </a:r>
            <a:r>
              <a:rPr lang="es-ES" b="1"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FRAY ANTONIO DEL PUERTO </a:t>
            </a:r>
          </a:p>
          <a:p>
            <a:pPr algn="ctr"/>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(TRINITARIO)</a:t>
            </a:r>
          </a:p>
          <a:p>
            <a:r>
              <a:rPr lang="es-ES" b="1" dirty="0">
                <a:effectLst/>
                <a:latin typeface="Tw Cen MT" panose="020B0602020104020603" pitchFamily="34" charset="77"/>
                <a:ea typeface="Calibri" panose="020F0502020204030204" pitchFamily="34" charset="0"/>
                <a:cs typeface="Times New Roman" panose="02020603050405020304" pitchFamily="18" charset="0"/>
              </a:rPr>
              <a:t>*1457. </a:t>
            </a:r>
            <a:r>
              <a:rPr lang="es-ES" dirty="0">
                <a:effectLst/>
                <a:latin typeface="Tw Cen MT" panose="020B0602020104020603" pitchFamily="34" charset="77"/>
                <a:ea typeface="Calibri" panose="020F0502020204030204" pitchFamily="34" charset="0"/>
                <a:cs typeface="Times New Roman" panose="02020603050405020304" pitchFamily="18" charset="0"/>
              </a:rPr>
              <a:t>Nace en Úbeda</a:t>
            </a:r>
          </a:p>
          <a:p>
            <a:r>
              <a:rPr lang="es-ES" dirty="0">
                <a:effectLst/>
                <a:latin typeface="Tw Cen MT" panose="020B0602020104020603" pitchFamily="34" charset="77"/>
                <a:ea typeface="Calibri" panose="020F0502020204030204" pitchFamily="34" charset="0"/>
                <a:cs typeface="Times New Roman" panose="02020603050405020304" pitchFamily="18" charset="0"/>
              </a:rPr>
              <a:t>1480: Toma el hábito de Trinitario. Estudiando </a:t>
            </a:r>
          </a:p>
          <a:p>
            <a:r>
              <a:rPr lang="es-ES" dirty="0">
                <a:effectLst/>
                <a:latin typeface="Tw Cen MT" panose="020B0602020104020603" pitchFamily="34" charset="77"/>
                <a:ea typeface="Calibri" panose="020F0502020204030204" pitchFamily="34" charset="0"/>
                <a:cs typeface="Times New Roman" panose="02020603050405020304" pitchFamily="18" charset="0"/>
              </a:rPr>
              <a:t>en Salamanca. Profesor de Teología en Toledo, Talavera y Segovia. Gran predicador.</a:t>
            </a:r>
          </a:p>
          <a:p>
            <a:r>
              <a:rPr lang="es-ES" dirty="0">
                <a:effectLst/>
                <a:latin typeface="Tw Cen MT" panose="020B0602020104020603" pitchFamily="34" charset="77"/>
                <a:ea typeface="Calibri" panose="020F0502020204030204" pitchFamily="34" charset="0"/>
                <a:cs typeface="Times New Roman" panose="02020603050405020304" pitchFamily="18" charset="0"/>
              </a:rPr>
              <a:t>1500: Nombrado Superior de Úbeda amplió los claustros del convento y puso fuentes en los patios.</a:t>
            </a:r>
          </a:p>
          <a:p>
            <a:r>
              <a:rPr lang="es-ES" dirty="0">
                <a:effectLst/>
                <a:latin typeface="Tw Cen MT" panose="020B0602020104020603" pitchFamily="34" charset="77"/>
                <a:ea typeface="Calibri" panose="020F0502020204030204" pitchFamily="34" charset="0"/>
                <a:cs typeface="Times New Roman" panose="02020603050405020304" pitchFamily="18" charset="0"/>
              </a:rPr>
              <a:t>1502: Fue invitado por el Obispo D. Alonso de la Fuente y el Sauce a predicar a los judíos conversos, </a:t>
            </a:r>
          </a:p>
          <a:p>
            <a:r>
              <a:rPr lang="es-ES" dirty="0">
                <a:effectLst/>
                <a:latin typeface="Tw Cen MT" panose="020B0602020104020603" pitchFamily="34" charset="77"/>
                <a:ea typeface="Calibri" panose="020F0502020204030204" pitchFamily="34" charset="0"/>
                <a:cs typeface="Times New Roman" panose="02020603050405020304" pitchFamily="18" charset="0"/>
              </a:rPr>
              <a:t>en el convento de santa Catalina, que antes había sido sinagoga junto al Alcázar de Baeza.</a:t>
            </a:r>
          </a:p>
          <a:p>
            <a:r>
              <a:rPr lang="es-ES" dirty="0">
                <a:effectLst/>
                <a:latin typeface="Tw Cen MT" panose="020B0602020104020603" pitchFamily="34" charset="77"/>
                <a:ea typeface="Calibri" panose="020F0502020204030204" pitchFamily="34" charset="0"/>
                <a:cs typeface="Times New Roman" panose="02020603050405020304" pitchFamily="18" charset="0"/>
              </a:rPr>
              <a:t>1509: Nombrado Obispo Auxiliar de Jaén. </a:t>
            </a:r>
          </a:p>
          <a:p>
            <a:r>
              <a:rPr lang="es-ES" dirty="0">
                <a:effectLst/>
                <a:latin typeface="Tw Cen MT" panose="020B0602020104020603" pitchFamily="34" charset="77"/>
                <a:ea typeface="Calibri" panose="020F0502020204030204" pitchFamily="34" charset="0"/>
                <a:cs typeface="Times New Roman" panose="02020603050405020304" pitchFamily="18" charset="0"/>
              </a:rPr>
              <a:t>Pasa a </a:t>
            </a:r>
            <a:r>
              <a:rPr lang="es-ES" dirty="0" err="1">
                <a:effectLst/>
                <a:latin typeface="Tw Cen MT" panose="020B0602020104020603" pitchFamily="34" charset="77"/>
                <a:ea typeface="Calibri" panose="020F0502020204030204" pitchFamily="34" charset="0"/>
                <a:cs typeface="Times New Roman" panose="02020603050405020304" pitchFamily="18" charset="0"/>
              </a:rPr>
              <a:t>Tremecén</a:t>
            </a:r>
            <a:r>
              <a:rPr lang="es-ES" dirty="0">
                <a:effectLst/>
                <a:latin typeface="Tw Cen MT" panose="020B0602020104020603" pitchFamily="34" charset="77"/>
                <a:ea typeface="Calibri" panose="020F0502020204030204" pitchFamily="34" charset="0"/>
                <a:cs typeface="Times New Roman" panose="02020603050405020304" pitchFamily="18" charset="0"/>
              </a:rPr>
              <a:t> (</a:t>
            </a:r>
            <a:r>
              <a:rPr lang="es-ES" dirty="0">
                <a:latin typeface="Tw Cen MT" panose="020B0602020104020603" pitchFamily="34" charset="77"/>
                <a:ea typeface="Calibri" panose="020F0502020204030204" pitchFamily="34" charset="0"/>
                <a:cs typeface="Times New Roman" panose="02020603050405020304" pitchFamily="18" charset="0"/>
              </a:rPr>
              <a:t>Marruecos) </a:t>
            </a:r>
            <a:r>
              <a:rPr lang="es-ES" dirty="0">
                <a:effectLst/>
                <a:latin typeface="Tw Cen MT" panose="020B0602020104020603" pitchFamily="34" charset="77"/>
                <a:ea typeface="Calibri" panose="020F0502020204030204" pitchFamily="34" charset="0"/>
                <a:cs typeface="Times New Roman" panose="02020603050405020304" pitchFamily="18" charset="0"/>
              </a:rPr>
              <a:t>como Obispo, quedando a su cargo los conventos de Trinitarios. </a:t>
            </a:r>
          </a:p>
          <a:p>
            <a:r>
              <a:rPr lang="es-ES" dirty="0">
                <a:effectLst/>
                <a:latin typeface="Tw Cen MT" panose="020B0602020104020603" pitchFamily="34" charset="77"/>
                <a:ea typeface="Calibri" panose="020F0502020204030204" pitchFamily="34" charset="0"/>
                <a:cs typeface="Times New Roman" panose="02020603050405020304" pitchFamily="18" charset="0"/>
              </a:rPr>
              <a:t>1526: Rescata de Marruecos 170 cautivos.</a:t>
            </a:r>
          </a:p>
          <a:p>
            <a:r>
              <a:rPr lang="es-ES" b="1" dirty="0">
                <a:latin typeface="Tw Cen MT" panose="020B0602020104020603" pitchFamily="34" charset="77"/>
                <a:ea typeface="Calibri" panose="020F0502020204030204" pitchFamily="34" charset="0"/>
                <a:cs typeface="Times New Roman" panose="02020603050405020304" pitchFamily="18" charset="0"/>
              </a:rPr>
              <a:t>+</a:t>
            </a:r>
            <a:r>
              <a:rPr lang="es-ES" b="1" dirty="0">
                <a:effectLst/>
                <a:latin typeface="Tw Cen MT" panose="020B0602020104020603" pitchFamily="34" charset="77"/>
                <a:ea typeface="Calibri" panose="020F0502020204030204" pitchFamily="34" charset="0"/>
                <a:cs typeface="Times New Roman" panose="02020603050405020304" pitchFamily="18" charset="0"/>
              </a:rPr>
              <a:t>1533</a:t>
            </a:r>
            <a:r>
              <a:rPr lang="es-ES" dirty="0">
                <a:effectLst/>
                <a:latin typeface="Tw Cen MT" panose="020B0602020104020603" pitchFamily="34" charset="77"/>
                <a:ea typeface="Calibri" panose="020F0502020204030204" pitchFamily="34" charset="0"/>
                <a:cs typeface="Times New Roman" panose="02020603050405020304" pitchFamily="18" charset="0"/>
              </a:rPr>
              <a:t>: 5 mayo; muere en el Convento de la Trinidad, siendo sepultado en los claustros</a:t>
            </a:r>
            <a:r>
              <a:rPr lang="es-ES">
                <a:effectLst/>
                <a:latin typeface="Tw Cen MT" panose="020B0602020104020603" pitchFamily="34" charset="77"/>
                <a:ea typeface="Calibri" panose="020F0502020204030204" pitchFamily="34" charset="0"/>
                <a:cs typeface="Times New Roman" panose="02020603050405020304" pitchFamily="18" charset="0"/>
              </a:rPr>
              <a:t>. </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29F7DFEF-4840-25AB-25F2-0E9A2E246E59}"/>
              </a:ext>
            </a:extLst>
          </p:cNvPr>
          <p:cNvPicPr>
            <a:picLocks noChangeAspect="1"/>
          </p:cNvPicPr>
          <p:nvPr/>
        </p:nvPicPr>
        <p:blipFill rotWithShape="1">
          <a:blip r:embed="rId3"/>
          <a:srcRect l="21421" r="24648"/>
          <a:stretch/>
        </p:blipFill>
        <p:spPr>
          <a:xfrm>
            <a:off x="7150100" y="362296"/>
            <a:ext cx="1815664" cy="2090307"/>
          </a:xfrm>
          <a:prstGeom prst="rect">
            <a:avLst/>
          </a:prstGeom>
        </p:spPr>
      </p:pic>
      <p:sp>
        <p:nvSpPr>
          <p:cNvPr id="7" name="CuadroTexto 6">
            <a:extLst>
              <a:ext uri="{FF2B5EF4-FFF2-40B4-BE49-F238E27FC236}">
                <a16:creationId xmlns:a16="http://schemas.microsoft.com/office/drawing/2014/main" id="{30541B71-3388-E9DB-A563-09CF336E77D7}"/>
              </a:ext>
            </a:extLst>
          </p:cNvPr>
          <p:cNvSpPr txBox="1"/>
          <p:nvPr/>
        </p:nvSpPr>
        <p:spPr>
          <a:xfrm>
            <a:off x="7150100" y="3192087"/>
            <a:ext cx="1815663" cy="2985433"/>
          </a:xfrm>
          <a:prstGeom prst="rect">
            <a:avLst/>
          </a:prstGeom>
          <a:noFill/>
        </p:spPr>
        <p:txBody>
          <a:bodyPr wrap="square" rtlCol="0">
            <a:spAutoFit/>
          </a:bodyPr>
          <a:lstStyle/>
          <a:p>
            <a:pPr algn="ctr"/>
            <a:r>
              <a:rPr lang="es-ES" dirty="0">
                <a:solidFill>
                  <a:srgbClr val="C00000"/>
                </a:solidFill>
              </a:rPr>
              <a:t>OBISPO</a:t>
            </a:r>
          </a:p>
          <a:p>
            <a:pPr algn="ctr"/>
            <a:r>
              <a:rPr lang="es-ES" dirty="0">
                <a:solidFill>
                  <a:srgbClr val="C00000"/>
                </a:solidFill>
              </a:rPr>
              <a:t>PUERTO</a:t>
            </a:r>
          </a:p>
          <a:p>
            <a:pPr algn="ctr"/>
            <a:r>
              <a:rPr lang="es-ES" dirty="0">
                <a:solidFill>
                  <a:srgbClr val="C00000"/>
                </a:solidFill>
              </a:rPr>
              <a:t>de</a:t>
            </a:r>
          </a:p>
          <a:p>
            <a:pPr algn="ctr"/>
            <a:r>
              <a:rPr lang="es-ES" sz="2000" dirty="0">
                <a:solidFill>
                  <a:srgbClr val="C00000"/>
                </a:solidFill>
              </a:rPr>
              <a:t>MARRUECOS</a:t>
            </a:r>
          </a:p>
          <a:p>
            <a:pPr algn="ctr"/>
            <a:endParaRPr lang="es-ES" dirty="0">
              <a:solidFill>
                <a:srgbClr val="C00000"/>
              </a:solidFill>
            </a:endParaRPr>
          </a:p>
          <a:p>
            <a:pPr algn="ctr"/>
            <a:r>
              <a:rPr lang="es-ES" dirty="0">
                <a:solidFill>
                  <a:srgbClr val="C00000"/>
                </a:solidFill>
              </a:rPr>
              <a:t>Úbeda</a:t>
            </a:r>
          </a:p>
          <a:p>
            <a:pPr algn="ctr"/>
            <a:r>
              <a:rPr lang="es-ES" dirty="0">
                <a:solidFill>
                  <a:srgbClr val="C00000"/>
                </a:solidFill>
              </a:rPr>
              <a:t>*1509/</a:t>
            </a:r>
          </a:p>
          <a:p>
            <a:pPr algn="ctr"/>
            <a:r>
              <a:rPr lang="es-ES" dirty="0">
                <a:solidFill>
                  <a:srgbClr val="C00000"/>
                </a:solidFill>
              </a:rPr>
              <a:t>+1533</a:t>
            </a:r>
          </a:p>
        </p:txBody>
      </p:sp>
    </p:spTree>
    <p:extLst>
      <p:ext uri="{BB962C8B-B14F-4D97-AF65-F5344CB8AC3E}">
        <p14:creationId xmlns:p14="http://schemas.microsoft.com/office/powerpoint/2010/main" val="16214760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anim calcmode="lin" valueType="num">
                                      <p:cBhvr>
                                        <p:cTn id="8" dur="3000" fill="hold"/>
                                        <p:tgtEl>
                                          <p:spTgt spid="6"/>
                                        </p:tgtEl>
                                        <p:attrNameLst>
                                          <p:attrName>ppt_x</p:attrName>
                                        </p:attrNameLst>
                                      </p:cBhvr>
                                      <p:tavLst>
                                        <p:tav tm="0">
                                          <p:val>
                                            <p:strVal val="#ppt_x"/>
                                          </p:val>
                                        </p:tav>
                                        <p:tav tm="100000">
                                          <p:val>
                                            <p:strVal val="#ppt_x"/>
                                          </p:val>
                                        </p:tav>
                                      </p:tavLst>
                                    </p:anim>
                                    <p:anim calcmode="lin" valueType="num">
                                      <p:cBhvr>
                                        <p:cTn id="9" dur="3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AE22B88-8E8F-D1FA-5997-A257F139A049}"/>
              </a:ext>
            </a:extLst>
          </p:cNvPr>
          <p:cNvSpPr txBox="1"/>
          <p:nvPr/>
        </p:nvSpPr>
        <p:spPr>
          <a:xfrm>
            <a:off x="397566" y="0"/>
            <a:ext cx="7177256" cy="6951764"/>
          </a:xfrm>
          <a:prstGeom prst="rect">
            <a:avLst/>
          </a:prstGeom>
          <a:noFill/>
        </p:spPr>
        <p:txBody>
          <a:bodyPr wrap="square">
            <a:spAutoFit/>
          </a:bodyPr>
          <a:lstStyle/>
          <a:p>
            <a:r>
              <a:rPr lang="es-ES" sz="28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       </a:t>
            </a:r>
            <a:r>
              <a:rPr lang="es-ES" sz="2800" b="1"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FRAY DOMINGO DE VICO:</a:t>
            </a:r>
            <a:r>
              <a:rPr lang="es-ES" sz="2800" dirty="0">
                <a:solidFill>
                  <a:srgbClr val="C00000"/>
                </a:solidFill>
                <a:latin typeface="Tw Cen MT" panose="020B0602020104020603" pitchFamily="34" charset="77"/>
                <a:ea typeface="Calibri" panose="020F0502020204030204" pitchFamily="34" charset="0"/>
                <a:cs typeface="Times New Roman" panose="02020603050405020304" pitchFamily="18" charset="0"/>
              </a:rPr>
              <a:t> </a:t>
            </a:r>
            <a:r>
              <a:rPr lang="es-ES" sz="2800" b="1"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DOMINICO</a:t>
            </a:r>
          </a:p>
          <a:p>
            <a:pPr algn="ctr"/>
            <a:r>
              <a:rPr lang="es-ES" dirty="0">
                <a:latin typeface="Tw Cen MT" panose="020B0602020104020603" pitchFamily="34" charset="77"/>
                <a:ea typeface="Calibri" panose="020F0502020204030204" pitchFamily="34" charset="0"/>
                <a:cs typeface="Times New Roman" panose="02020603050405020304" pitchFamily="18" charset="0"/>
              </a:rPr>
              <a:t>Obispo de Verapaz (1º mártir de Guatemala)</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r>
              <a:rPr lang="es-ES" b="1" dirty="0">
                <a:effectLst/>
                <a:latin typeface="Tw Cen MT" panose="020B0602020104020603" pitchFamily="34" charset="77"/>
                <a:ea typeface="Calibri" panose="020F0502020204030204" pitchFamily="34" charset="0"/>
                <a:cs typeface="Times New Roman" panose="02020603050405020304" pitchFamily="18" charset="0"/>
              </a:rPr>
              <a:t>*1485</a:t>
            </a:r>
            <a:r>
              <a:rPr lang="es-ES" dirty="0">
                <a:effectLst/>
                <a:latin typeface="Tw Cen MT" panose="020B0602020104020603" pitchFamily="34" charset="77"/>
                <a:ea typeface="Calibri" panose="020F0502020204030204" pitchFamily="34" charset="0"/>
                <a:cs typeface="Times New Roman" panose="02020603050405020304" pitchFamily="18" charset="0"/>
              </a:rPr>
              <a:t>: Fray Domingo </a:t>
            </a:r>
            <a:r>
              <a:rPr lang="es-ES" dirty="0">
                <a:latin typeface="Tw Cen MT" panose="020B0602020104020603" pitchFamily="34" charset="77"/>
                <a:ea typeface="Calibri" panose="020F0502020204030204" pitchFamily="34" charset="0"/>
                <a:cs typeface="Times New Roman" panose="02020603050405020304" pitchFamily="18" charset="0"/>
              </a:rPr>
              <a:t>de </a:t>
            </a:r>
            <a:r>
              <a:rPr lang="es-ES" dirty="0">
                <a:effectLst/>
                <a:latin typeface="Tw Cen MT" panose="020B0602020104020603" pitchFamily="34" charset="77"/>
                <a:ea typeface="Calibri" panose="020F0502020204030204" pitchFamily="34" charset="0"/>
                <a:cs typeface="Times New Roman" panose="02020603050405020304" pitchFamily="18" charset="0"/>
              </a:rPr>
              <a:t>Vico, nació en Úbeda</a:t>
            </a:r>
            <a:r>
              <a:rPr lang="es-ES" dirty="0">
                <a:latin typeface="Tw Cen MT" panose="020B0602020104020603" pitchFamily="34" charset="77"/>
                <a:ea typeface="Calibri" panose="020F0502020204030204" pitchFamily="34" charset="0"/>
                <a:cs typeface="Times New Roman" panose="02020603050405020304" pitchFamily="18" charset="0"/>
              </a:rPr>
              <a:t> de</a:t>
            </a:r>
            <a:r>
              <a:rPr lang="es-ES" dirty="0">
                <a:effectLst/>
                <a:latin typeface="Tw Cen MT" panose="020B0602020104020603" pitchFamily="34" charset="77"/>
                <a:ea typeface="Calibri" panose="020F0502020204030204" pitchFamily="34" charset="0"/>
                <a:cs typeface="Times New Roman" panose="02020603050405020304" pitchFamily="18" charset="0"/>
              </a:rPr>
              <a:t> </a:t>
            </a:r>
          </a:p>
          <a:p>
            <a:r>
              <a:rPr lang="es-ES" dirty="0">
                <a:effectLst/>
                <a:latin typeface="Tw Cen MT" panose="020B0602020104020603" pitchFamily="34" charset="77"/>
                <a:ea typeface="Calibri" panose="020F0502020204030204" pitchFamily="34" charset="0"/>
                <a:cs typeface="Times New Roman" panose="02020603050405020304" pitchFamily="18" charset="0"/>
              </a:rPr>
              <a:t> familia acomodada, mantuvo durante toda su vida </a:t>
            </a:r>
          </a:p>
          <a:p>
            <a:r>
              <a:rPr lang="es-ES" dirty="0">
                <a:effectLst/>
                <a:latin typeface="Tw Cen MT" panose="020B0602020104020603" pitchFamily="34" charset="77"/>
                <a:ea typeface="Calibri" panose="020F0502020204030204" pitchFamily="34" charset="0"/>
                <a:cs typeface="Times New Roman" panose="02020603050405020304" pitchFamily="18" charset="0"/>
              </a:rPr>
              <a:t>un estrecho vínculo con el convento de S. Andrés.</a:t>
            </a:r>
          </a:p>
          <a:p>
            <a:r>
              <a:rPr lang="es-ES" dirty="0">
                <a:latin typeface="Tw Cen MT" panose="020B0602020104020603" pitchFamily="34" charset="77"/>
                <a:ea typeface="Calibri" panose="020F0502020204030204" pitchFamily="34" charset="0"/>
                <a:cs typeface="Times New Roman" panose="02020603050405020304" pitchFamily="18" charset="0"/>
              </a:rPr>
              <a:t>Estudió en</a:t>
            </a:r>
            <a:r>
              <a:rPr lang="es-ES" dirty="0">
                <a:effectLst/>
                <a:latin typeface="Tw Cen MT" panose="020B0602020104020603" pitchFamily="34" charset="77"/>
                <a:ea typeface="Calibri" panose="020F0502020204030204" pitchFamily="34" charset="0"/>
                <a:cs typeface="Times New Roman" panose="02020603050405020304" pitchFamily="18" charset="0"/>
              </a:rPr>
              <a:t> Salamanca y marchó misionero a </a:t>
            </a:r>
            <a:r>
              <a:rPr lang="es-ES" dirty="0">
                <a:latin typeface="Tw Cen MT" panose="020B0602020104020603" pitchFamily="34" charset="77"/>
                <a:ea typeface="Calibri" panose="020F0502020204030204" pitchFamily="34" charset="0"/>
                <a:cs typeface="Times New Roman" panose="02020603050405020304" pitchFamily="18" charset="0"/>
              </a:rPr>
              <a:t>América</a:t>
            </a:r>
            <a:r>
              <a:rPr lang="es-ES" dirty="0">
                <a:effectLst/>
                <a:latin typeface="Tw Cen MT" panose="020B0602020104020603" pitchFamily="34" charset="77"/>
                <a:ea typeface="Calibri" panose="020F0502020204030204" pitchFamily="34" charset="0"/>
                <a:cs typeface="Times New Roman" panose="02020603050405020304" pitchFamily="18" charset="0"/>
              </a:rPr>
              <a:t>. </a:t>
            </a:r>
          </a:p>
          <a:p>
            <a:r>
              <a:rPr lang="es-ES" dirty="0">
                <a:latin typeface="Tw Cen MT" panose="020B0602020104020603" pitchFamily="34" charset="77"/>
                <a:ea typeface="Calibri" panose="020F0502020204030204" pitchFamily="34" charset="0"/>
                <a:cs typeface="Times New Roman" panose="02020603050405020304" pitchFamily="18" charset="0"/>
              </a:rPr>
              <a:t>C</a:t>
            </a:r>
            <a:r>
              <a:rPr lang="es-ES" dirty="0">
                <a:effectLst/>
                <a:latin typeface="Tw Cen MT" panose="020B0602020104020603" pitchFamily="34" charset="77"/>
                <a:ea typeface="Calibri" panose="020F0502020204030204" pitchFamily="34" charset="0"/>
                <a:cs typeface="Times New Roman" panose="02020603050405020304" pitchFamily="18" charset="0"/>
              </a:rPr>
              <a:t>ompañero de Bartolomé de las Casas, fue su vicario general, compartiendo con él, el problema indígena. </a:t>
            </a:r>
          </a:p>
          <a:p>
            <a:r>
              <a:rPr lang="es-ES" dirty="0">
                <a:effectLst/>
                <a:latin typeface="Tw Cen MT" panose="020B0602020104020603" pitchFamily="34" charset="77"/>
                <a:ea typeface="Calibri" panose="020F0502020204030204" pitchFamily="34" charset="0"/>
                <a:cs typeface="Times New Roman" panose="02020603050405020304" pitchFamily="18" charset="0"/>
              </a:rPr>
              <a:t>Su afán evangelizador le impulsó a conocer las lenguas </a:t>
            </a:r>
          </a:p>
          <a:p>
            <a:r>
              <a:rPr lang="es-ES" dirty="0">
                <a:effectLst/>
                <a:latin typeface="Tw Cen MT" panose="020B0602020104020603" pitchFamily="34" charset="77"/>
                <a:ea typeface="Calibri" panose="020F0502020204030204" pitchFamily="34" charset="0"/>
                <a:cs typeface="Times New Roman" panose="02020603050405020304" pitchFamily="18" charset="0"/>
              </a:rPr>
              <a:t>y la cultura de las tribus habiendo constancia de sus múltiples escritos, </a:t>
            </a:r>
            <a:r>
              <a:rPr lang="es-ES" dirty="0">
                <a:latin typeface="Tw Cen MT" panose="020B0602020104020603" pitchFamily="34" charset="77"/>
                <a:ea typeface="Calibri" panose="020F0502020204030204" pitchFamily="34" charset="0"/>
                <a:cs typeface="Times New Roman" panose="02020603050405020304" pitchFamily="18" charset="0"/>
              </a:rPr>
              <a:t>como su</a:t>
            </a:r>
            <a:r>
              <a:rPr lang="es-ES" dirty="0">
                <a:effectLst/>
                <a:latin typeface="Tw Cen MT" panose="020B0602020104020603" pitchFamily="34" charset="77"/>
                <a:ea typeface="Calibri" panose="020F0502020204030204" pitchFamily="34" charset="0"/>
                <a:cs typeface="Times New Roman" panose="02020603050405020304" pitchFamily="18" charset="0"/>
              </a:rPr>
              <a:t> Teología para indios.</a:t>
            </a:r>
          </a:p>
          <a:p>
            <a:r>
              <a:rPr lang="es-ES" dirty="0">
                <a:latin typeface="Tw Cen MT" panose="020B0602020104020603" pitchFamily="34" charset="77"/>
                <a:ea typeface="Calibri" panose="020F0502020204030204" pitchFamily="34" charset="0"/>
                <a:cs typeface="Times New Roman" panose="02020603050405020304" pitchFamily="18" charset="0"/>
              </a:rPr>
              <a:t>P</a:t>
            </a:r>
            <a:r>
              <a:rPr lang="es-ES" dirty="0">
                <a:effectLst/>
                <a:latin typeface="Tw Cen MT" panose="020B0602020104020603" pitchFamily="34" charset="77"/>
                <a:ea typeface="Calibri" panose="020F0502020204030204" pitchFamily="34" charset="0"/>
                <a:cs typeface="Times New Roman" panose="02020603050405020304" pitchFamily="18" charset="0"/>
              </a:rPr>
              <a:t>asó por Cuba, Méjico, Nicaragua y Guatemala. </a:t>
            </a:r>
            <a:endParaRPr lang="es-ES" dirty="0">
              <a:latin typeface="Tw Cen MT" panose="020B0602020104020603" pitchFamily="34" charset="77"/>
              <a:ea typeface="Calibri" panose="020F0502020204030204" pitchFamily="34" charset="0"/>
              <a:cs typeface="Times New Roman" panose="02020603050405020304" pitchFamily="18" charset="0"/>
            </a:endParaRPr>
          </a:p>
          <a:p>
            <a:r>
              <a:rPr lang="es-ES" dirty="0">
                <a:effectLst/>
                <a:latin typeface="Tw Cen MT" panose="020B0602020104020603" pitchFamily="34" charset="77"/>
                <a:ea typeface="Calibri" panose="020F0502020204030204" pitchFamily="34" charset="0"/>
                <a:cs typeface="Times New Roman" panose="02020603050405020304" pitchFamily="18" charset="0"/>
              </a:rPr>
              <a:t>Se cuenta de él que fundó la ciudad de San Andrés. </a:t>
            </a:r>
          </a:p>
          <a:p>
            <a:r>
              <a:rPr lang="es-ES" dirty="0">
                <a:effectLst/>
                <a:latin typeface="Tw Cen MT" panose="020B0602020104020603" pitchFamily="34" charset="77"/>
                <a:ea typeface="Calibri" panose="020F0502020204030204" pitchFamily="34" charset="0"/>
                <a:cs typeface="Times New Roman" panose="02020603050405020304" pitchFamily="18" charset="0"/>
              </a:rPr>
              <a:t>1552: Fue nombrado el primer obispo de Verapaz.</a:t>
            </a:r>
          </a:p>
          <a:p>
            <a:r>
              <a:rPr lang="es-ES" b="1" dirty="0">
                <a:effectLst/>
                <a:latin typeface="Tw Cen MT" panose="020B0602020104020603" pitchFamily="34" charset="77"/>
                <a:ea typeface="Calibri" panose="020F0502020204030204" pitchFamily="34" charset="0"/>
                <a:cs typeface="Times New Roman" panose="02020603050405020304" pitchFamily="18" charset="0"/>
              </a:rPr>
              <a:t>+1555</a:t>
            </a:r>
            <a:r>
              <a:rPr lang="es-ES" dirty="0">
                <a:effectLst/>
                <a:latin typeface="Tw Cen MT" panose="020B0602020104020603" pitchFamily="34" charset="77"/>
                <a:ea typeface="Calibri" panose="020F0502020204030204" pitchFamily="34" charset="0"/>
                <a:cs typeface="Times New Roman" panose="02020603050405020304" pitchFamily="18" charset="0"/>
              </a:rPr>
              <a:t>. Murió víctima de los “lacandones”, </a:t>
            </a:r>
            <a:r>
              <a:rPr lang="es-ES" dirty="0">
                <a:latin typeface="Tw Cen MT" panose="020B0602020104020603" pitchFamily="34" charset="77"/>
                <a:ea typeface="Calibri" panose="020F0502020204030204" pitchFamily="34" charset="0"/>
                <a:cs typeface="Times New Roman" panose="02020603050405020304" pitchFamily="18" charset="0"/>
              </a:rPr>
              <a:t>u</a:t>
            </a:r>
            <a:r>
              <a:rPr lang="es-ES" dirty="0">
                <a:effectLst/>
                <a:latin typeface="Tw Cen MT" panose="020B0602020104020603" pitchFamily="34" charset="77"/>
                <a:ea typeface="Calibri" panose="020F0502020204030204" pitchFamily="34" charset="0"/>
                <a:cs typeface="Times New Roman" panose="02020603050405020304" pitchFamily="18" charset="0"/>
              </a:rPr>
              <a:t>na flecha le atravesó el cuello la víspera de S. Andrés. </a:t>
            </a:r>
            <a:r>
              <a:rPr lang="es-ES" dirty="0">
                <a:latin typeface="Tw Cen MT" panose="020B0602020104020603" pitchFamily="34" charset="77"/>
                <a:ea typeface="Calibri" panose="020F0502020204030204" pitchFamily="34" charset="0"/>
                <a:cs typeface="Times New Roman" panose="02020603050405020304" pitchFamily="18" charset="0"/>
              </a:rPr>
              <a:t>Su cabeza se conserva en la iglesia de </a:t>
            </a:r>
            <a:r>
              <a:rPr lang="es-ES" dirty="0" err="1">
                <a:latin typeface="Tw Cen MT" panose="020B0602020104020603" pitchFamily="34" charset="77"/>
                <a:ea typeface="Calibri" panose="020F0502020204030204" pitchFamily="34" charset="0"/>
                <a:cs typeface="Times New Roman" panose="02020603050405020304" pitchFamily="18" charset="0"/>
              </a:rPr>
              <a:t>Sto</a:t>
            </a:r>
            <a:r>
              <a:rPr lang="es-ES" dirty="0">
                <a:latin typeface="Tw Cen MT" panose="020B0602020104020603" pitchFamily="34" charset="77"/>
                <a:ea typeface="Calibri" panose="020F0502020204030204" pitchFamily="34" charset="0"/>
                <a:cs typeface="Times New Roman" panose="02020603050405020304" pitchFamily="18" charset="0"/>
              </a:rPr>
              <a:t> Domingo de </a:t>
            </a:r>
            <a:r>
              <a:rPr lang="es-ES" dirty="0" err="1">
                <a:latin typeface="Tw Cen MT" panose="020B0602020104020603" pitchFamily="34" charset="77"/>
                <a:ea typeface="Calibri" panose="020F0502020204030204" pitchFamily="34" charset="0"/>
                <a:cs typeface="Times New Roman" panose="02020603050405020304" pitchFamily="18" charset="0"/>
              </a:rPr>
              <a:t>Cobún</a:t>
            </a:r>
            <a:r>
              <a:rPr lang="es-ES" dirty="0">
                <a:latin typeface="Tw Cen MT" panose="020B0602020104020603" pitchFamily="34" charset="77"/>
                <a:ea typeface="Calibri" panose="020F0502020204030204" pitchFamily="34" charset="0"/>
                <a:cs typeface="Times New Roman" panose="02020603050405020304" pitchFamily="18" charset="0"/>
              </a:rPr>
              <a:t>. </a:t>
            </a:r>
          </a:p>
          <a:p>
            <a:r>
              <a:rPr lang="es-ES" b="1"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Siendo el primer mártir cristiano en Guatemala</a:t>
            </a:r>
            <a:r>
              <a:rPr lang="es-ES" b="1" dirty="0">
                <a:effectLst/>
                <a:latin typeface="Tw Cen MT" panose="020B0602020104020603" pitchFamily="34" charset="77"/>
                <a:ea typeface="Calibri" panose="020F0502020204030204" pitchFamily="34" charset="0"/>
                <a:cs typeface="Times New Roman" panose="02020603050405020304" pitchFamily="18" charset="0"/>
              </a:rPr>
              <a:t>.</a:t>
            </a:r>
          </a:p>
        </p:txBody>
      </p:sp>
      <p:pic>
        <p:nvPicPr>
          <p:cNvPr id="4" name="Imagen 3">
            <a:extLst>
              <a:ext uri="{FF2B5EF4-FFF2-40B4-BE49-F238E27FC236}">
                <a16:creationId xmlns:a16="http://schemas.microsoft.com/office/drawing/2014/main" id="{C51D8B0A-3B7D-D633-2ECC-22C47F0D27C1}"/>
              </a:ext>
            </a:extLst>
          </p:cNvPr>
          <p:cNvPicPr>
            <a:picLocks noChangeAspect="1"/>
          </p:cNvPicPr>
          <p:nvPr/>
        </p:nvPicPr>
        <p:blipFill>
          <a:blip r:embed="rId3"/>
          <a:stretch>
            <a:fillRect/>
          </a:stretch>
        </p:blipFill>
        <p:spPr>
          <a:xfrm>
            <a:off x="7260028" y="749300"/>
            <a:ext cx="1689100" cy="2679700"/>
          </a:xfrm>
          <a:prstGeom prst="rect">
            <a:avLst/>
          </a:prstGeom>
        </p:spPr>
      </p:pic>
      <p:sp>
        <p:nvSpPr>
          <p:cNvPr id="2" name="CuadroTexto 1">
            <a:extLst>
              <a:ext uri="{FF2B5EF4-FFF2-40B4-BE49-F238E27FC236}">
                <a16:creationId xmlns:a16="http://schemas.microsoft.com/office/drawing/2014/main" id="{A8D65FD4-02CD-3001-D563-E7D6EFC877A7}"/>
              </a:ext>
            </a:extLst>
          </p:cNvPr>
          <p:cNvSpPr txBox="1"/>
          <p:nvPr/>
        </p:nvSpPr>
        <p:spPr>
          <a:xfrm>
            <a:off x="7260028" y="3835400"/>
            <a:ext cx="1883972" cy="2308324"/>
          </a:xfrm>
          <a:prstGeom prst="rect">
            <a:avLst/>
          </a:prstGeom>
          <a:noFill/>
        </p:spPr>
        <p:txBody>
          <a:bodyPr wrap="square" rtlCol="0">
            <a:spAutoFit/>
          </a:bodyPr>
          <a:lstStyle/>
          <a:p>
            <a:pPr algn="ctr"/>
            <a:r>
              <a:rPr lang="es-ES" dirty="0">
                <a:solidFill>
                  <a:srgbClr val="C00000"/>
                </a:solidFill>
              </a:rPr>
              <a:t>DOMINGO DE VICO</a:t>
            </a:r>
          </a:p>
          <a:p>
            <a:pPr algn="ctr"/>
            <a:r>
              <a:rPr lang="es-ES" dirty="0">
                <a:solidFill>
                  <a:srgbClr val="C00000"/>
                </a:solidFill>
              </a:rPr>
              <a:t>Úbeda</a:t>
            </a:r>
          </a:p>
          <a:p>
            <a:pPr algn="ctr"/>
            <a:r>
              <a:rPr lang="es-ES" dirty="0">
                <a:solidFill>
                  <a:srgbClr val="C00000"/>
                </a:solidFill>
              </a:rPr>
              <a:t>*1485</a:t>
            </a:r>
          </a:p>
          <a:p>
            <a:pPr algn="ctr"/>
            <a:r>
              <a:rPr lang="es-ES" dirty="0">
                <a:solidFill>
                  <a:srgbClr val="C00000"/>
                </a:solidFill>
              </a:rPr>
              <a:t>Guatemala</a:t>
            </a:r>
          </a:p>
          <a:p>
            <a:pPr algn="ctr"/>
            <a:r>
              <a:rPr lang="es-ES" dirty="0">
                <a:solidFill>
                  <a:srgbClr val="C00000"/>
                </a:solidFill>
              </a:rPr>
              <a:t>+1555</a:t>
            </a:r>
          </a:p>
        </p:txBody>
      </p:sp>
    </p:spTree>
    <p:extLst>
      <p:ext uri="{BB962C8B-B14F-4D97-AF65-F5344CB8AC3E}">
        <p14:creationId xmlns:p14="http://schemas.microsoft.com/office/powerpoint/2010/main" val="26839662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10CE1E8-BC45-CD4A-A350-36511EBF6F2F}"/>
              </a:ext>
            </a:extLst>
          </p:cNvPr>
          <p:cNvSpPr txBox="1"/>
          <p:nvPr/>
        </p:nvSpPr>
        <p:spPr>
          <a:xfrm>
            <a:off x="482138" y="0"/>
            <a:ext cx="6579061" cy="7017306"/>
          </a:xfrm>
          <a:prstGeom prst="rect">
            <a:avLst/>
          </a:prstGeom>
          <a:noFill/>
        </p:spPr>
        <p:txBody>
          <a:bodyPr wrap="square">
            <a:spAutoFit/>
          </a:bodyPr>
          <a:lstStyle/>
          <a:p>
            <a:pPr algn="ctr"/>
            <a:r>
              <a:rPr lang="es-ES" dirty="0">
                <a:solidFill>
                  <a:srgbClr val="C00000"/>
                </a:solidFill>
                <a:effectLst/>
                <a:latin typeface="Tw Cen MT" panose="020B0602020104020603" pitchFamily="34" charset="77"/>
                <a:ea typeface="Times New Roman" panose="02020603050405020304" pitchFamily="18" charset="0"/>
              </a:rPr>
              <a:t>FRAY FRANCISCO DE TORAL: FRANCISCANO    </a:t>
            </a:r>
          </a:p>
          <a:p>
            <a:pPr algn="ctr"/>
            <a:r>
              <a:rPr lang="es-ES" dirty="0">
                <a:solidFill>
                  <a:srgbClr val="C00000"/>
                </a:solidFill>
                <a:effectLst/>
                <a:latin typeface="Tw Cen MT" panose="020B0602020104020603" pitchFamily="34" charset="77"/>
                <a:ea typeface="Times New Roman" panose="02020603050405020304" pitchFamily="18" charset="0"/>
              </a:rPr>
              <a:t> </a:t>
            </a:r>
            <a:r>
              <a:rPr lang="es-ES" dirty="0">
                <a:effectLst/>
                <a:latin typeface="Tw Cen MT" panose="020B0602020104020603" pitchFamily="34" charset="77"/>
                <a:ea typeface="Times New Roman" panose="02020603050405020304" pitchFamily="18" charset="0"/>
              </a:rPr>
              <a:t>* 1500. Nacido en Úbeda de “cristianos viejos”, Bautizado en S. Isidoro. </a:t>
            </a:r>
          </a:p>
          <a:p>
            <a:pPr algn="ctr"/>
            <a:r>
              <a:rPr lang="es-ES" dirty="0">
                <a:effectLst/>
                <a:latin typeface="Tw Cen MT" panose="020B0602020104020603" pitchFamily="34" charset="77"/>
                <a:ea typeface="Times New Roman" panose="02020603050405020304" pitchFamily="18" charset="0"/>
              </a:rPr>
              <a:t>Vivió en la calle Fuente Risas.</a:t>
            </a:r>
          </a:p>
          <a:p>
            <a:r>
              <a:rPr lang="es-ES" dirty="0">
                <a:effectLst/>
                <a:latin typeface="Tw Cen MT" panose="020B0602020104020603" pitchFamily="34" charset="77"/>
                <a:ea typeface="Times New Roman" panose="02020603050405020304" pitchFamily="18" charset="0"/>
              </a:rPr>
              <a:t>1516. 3 de enero: Tomó el hábito en el convento </a:t>
            </a:r>
          </a:p>
          <a:p>
            <a:r>
              <a:rPr lang="es-ES" dirty="0">
                <a:effectLst/>
                <a:latin typeface="Tw Cen MT" panose="020B0602020104020603" pitchFamily="34" charset="77"/>
                <a:ea typeface="Times New Roman" panose="02020603050405020304" pitchFamily="18" charset="0"/>
              </a:rPr>
              <a:t>de S. Francisco. Ordenado sacerdote</a:t>
            </a:r>
            <a:r>
              <a:rPr lang="es-ES" dirty="0">
                <a:solidFill>
                  <a:srgbClr val="202122"/>
                </a:solidFill>
                <a:effectLst/>
                <a:latin typeface="Tw Cen MT" panose="020B0602020104020603" pitchFamily="34" charset="77"/>
                <a:ea typeface="Times New Roman" panose="02020603050405020304" pitchFamily="18" charset="0"/>
              </a:rPr>
              <a:t>, pasó a </a:t>
            </a:r>
          </a:p>
          <a:p>
            <a:r>
              <a:rPr lang="es-ES" dirty="0">
                <a:solidFill>
                  <a:srgbClr val="202122"/>
                </a:solidFill>
                <a:effectLst/>
                <a:latin typeface="Tw Cen MT" panose="020B0602020104020603" pitchFamily="34" charset="77"/>
                <a:ea typeface="Times New Roman" panose="02020603050405020304" pitchFamily="18" charset="0"/>
              </a:rPr>
              <a:t>Méjico como misionero. </a:t>
            </a:r>
            <a:endParaRPr lang="es-ES" dirty="0">
              <a:effectLst/>
              <a:latin typeface="Tw Cen MT" panose="020B0602020104020603" pitchFamily="34" charset="77"/>
              <a:ea typeface="Times New Roman" panose="02020603050405020304" pitchFamily="18" charset="0"/>
            </a:endParaRPr>
          </a:p>
          <a:p>
            <a:r>
              <a:rPr lang="es-ES" dirty="0">
                <a:solidFill>
                  <a:srgbClr val="202122"/>
                </a:solidFill>
                <a:effectLst/>
                <a:latin typeface="Tw Cen MT" panose="020B0602020104020603" pitchFamily="34" charset="77"/>
                <a:ea typeface="Times New Roman" panose="02020603050405020304" pitchFamily="18" charset="0"/>
              </a:rPr>
              <a:t>1544: Elegido Provincial (Custodio de la provincia del Santo Evangelio).</a:t>
            </a:r>
            <a:endParaRPr lang="es-ES" dirty="0">
              <a:effectLst/>
              <a:latin typeface="Tw Cen MT" panose="020B0602020104020603" pitchFamily="34" charset="77"/>
              <a:ea typeface="Times New Roman" panose="02020603050405020304" pitchFamily="18" charset="0"/>
            </a:endParaRPr>
          </a:p>
          <a:p>
            <a:r>
              <a:rPr lang="es-ES" dirty="0">
                <a:solidFill>
                  <a:srgbClr val="202122"/>
                </a:solidFill>
                <a:effectLst/>
                <a:latin typeface="Tw Cen MT" panose="020B0602020104020603" pitchFamily="34" charset="77"/>
                <a:ea typeface="Times New Roman" panose="02020603050405020304" pitchFamily="18" charset="0"/>
              </a:rPr>
              <a:t>Como parte de su esfuerzo por cristianizar a los indios de la Nueva España, Toral aprendió a hablar </a:t>
            </a:r>
            <a:r>
              <a:rPr lang="es-ES" dirty="0">
                <a:solidFill>
                  <a:srgbClr val="202122"/>
                </a:solidFill>
                <a:latin typeface="Tw Cen MT" panose="020B0602020104020603" pitchFamily="34" charset="77"/>
                <a:ea typeface="Times New Roman" panose="02020603050405020304" pitchFamily="18" charset="0"/>
              </a:rPr>
              <a:t>la lengua </a:t>
            </a:r>
            <a:r>
              <a:rPr lang="es-ES" dirty="0" err="1">
                <a:solidFill>
                  <a:srgbClr val="202122"/>
                </a:solidFill>
                <a:latin typeface="Tw Cen MT" panose="020B0602020104020603" pitchFamily="34" charset="77"/>
                <a:ea typeface="Times New Roman" panose="02020603050405020304" pitchFamily="18" charset="0"/>
              </a:rPr>
              <a:t>popolaca</a:t>
            </a:r>
            <a:r>
              <a:rPr lang="es-ES" dirty="0">
                <a:solidFill>
                  <a:srgbClr val="202122"/>
                </a:solidFill>
                <a:latin typeface="Tw Cen MT" panose="020B0602020104020603" pitchFamily="34" charset="77"/>
                <a:ea typeface="Times New Roman" panose="02020603050405020304" pitchFamily="18" charset="0"/>
              </a:rPr>
              <a:t>,</a:t>
            </a:r>
            <a:r>
              <a:rPr lang="es-ES" dirty="0">
                <a:solidFill>
                  <a:srgbClr val="202122"/>
                </a:solidFill>
                <a:effectLst/>
                <a:latin typeface="Tw Cen MT" panose="020B0602020104020603" pitchFamily="34" charset="77"/>
                <a:ea typeface="Times New Roman" panose="02020603050405020304" pitchFamily="18" charset="0"/>
              </a:rPr>
              <a:t> confeccionando diccionario y gramática, siendo promotor de la Historia de las Indias. Denunció los abusos y defendió la inocencia de los indios mayas.</a:t>
            </a:r>
            <a:endParaRPr lang="es-ES" dirty="0">
              <a:effectLst/>
              <a:latin typeface="Tw Cen MT" panose="020B0602020104020603" pitchFamily="34" charset="77"/>
              <a:ea typeface="Times New Roman" panose="02020603050405020304" pitchFamily="18" charset="0"/>
            </a:endParaRPr>
          </a:p>
          <a:p>
            <a:r>
              <a:rPr lang="es-ES" dirty="0">
                <a:solidFill>
                  <a:srgbClr val="202122"/>
                </a:solidFill>
                <a:effectLst/>
                <a:latin typeface="Tw Cen MT" panose="020B0602020104020603" pitchFamily="34" charset="77"/>
                <a:ea typeface="Times New Roman" panose="02020603050405020304" pitchFamily="18" charset="0"/>
              </a:rPr>
              <a:t>1553: Viene a capítulo de la Orden a Salamanca regresando de nuevo a América con 35 franciscanos para la misión.</a:t>
            </a:r>
            <a:endParaRPr lang="es-ES" dirty="0">
              <a:effectLst/>
              <a:latin typeface="Tw Cen MT" panose="020B0602020104020603" pitchFamily="34" charset="77"/>
              <a:ea typeface="Times New Roman" panose="02020603050405020304" pitchFamily="18" charset="0"/>
            </a:endParaRPr>
          </a:p>
          <a:p>
            <a:endParaRPr lang="es-ES" sz="1800" dirty="0">
              <a:effectLst/>
              <a:latin typeface="Times New Roman" panose="02020603050405020304" pitchFamily="18" charset="0"/>
              <a:ea typeface="Times New Roman" panose="02020603050405020304" pitchFamily="18" charset="0"/>
            </a:endParaRPr>
          </a:p>
        </p:txBody>
      </p:sp>
      <p:pic>
        <p:nvPicPr>
          <p:cNvPr id="4" name="Imagen 3">
            <a:extLst>
              <a:ext uri="{FF2B5EF4-FFF2-40B4-BE49-F238E27FC236}">
                <a16:creationId xmlns:a16="http://schemas.microsoft.com/office/drawing/2014/main" id="{4C4BEF00-A517-DE64-B830-BF5225A43C2A}"/>
              </a:ext>
            </a:extLst>
          </p:cNvPr>
          <p:cNvPicPr>
            <a:picLocks noChangeAspect="1"/>
          </p:cNvPicPr>
          <p:nvPr/>
        </p:nvPicPr>
        <p:blipFill>
          <a:blip r:embed="rId3"/>
          <a:stretch>
            <a:fillRect/>
          </a:stretch>
        </p:blipFill>
        <p:spPr>
          <a:xfrm>
            <a:off x="7188074" y="501650"/>
            <a:ext cx="1828925" cy="2301511"/>
          </a:xfrm>
          <a:prstGeom prst="rect">
            <a:avLst/>
          </a:prstGeom>
        </p:spPr>
      </p:pic>
      <p:sp>
        <p:nvSpPr>
          <p:cNvPr id="5" name="CuadroTexto 4">
            <a:extLst>
              <a:ext uri="{FF2B5EF4-FFF2-40B4-BE49-F238E27FC236}">
                <a16:creationId xmlns:a16="http://schemas.microsoft.com/office/drawing/2014/main" id="{DE83EE15-79BB-55BE-B9EF-065EB369619C}"/>
              </a:ext>
            </a:extLst>
          </p:cNvPr>
          <p:cNvSpPr txBox="1"/>
          <p:nvPr/>
        </p:nvSpPr>
        <p:spPr>
          <a:xfrm>
            <a:off x="7315200" y="3237875"/>
            <a:ext cx="1701799" cy="2677656"/>
          </a:xfrm>
          <a:prstGeom prst="rect">
            <a:avLst/>
          </a:prstGeom>
          <a:noFill/>
        </p:spPr>
        <p:txBody>
          <a:bodyPr wrap="square" rtlCol="0">
            <a:spAutoFit/>
          </a:bodyPr>
          <a:lstStyle/>
          <a:p>
            <a:pPr algn="ctr"/>
            <a:r>
              <a:rPr lang="es-ES" dirty="0">
                <a:solidFill>
                  <a:srgbClr val="C00000"/>
                </a:solidFill>
              </a:rPr>
              <a:t>FRANCISCO </a:t>
            </a:r>
          </a:p>
          <a:p>
            <a:pPr algn="ctr"/>
            <a:r>
              <a:rPr lang="es-ES" dirty="0">
                <a:solidFill>
                  <a:srgbClr val="C00000"/>
                </a:solidFill>
              </a:rPr>
              <a:t>DE TORAL</a:t>
            </a:r>
          </a:p>
          <a:p>
            <a:pPr algn="ctr"/>
            <a:endParaRPr lang="es-ES" dirty="0">
              <a:solidFill>
                <a:srgbClr val="C00000"/>
              </a:solidFill>
            </a:endParaRPr>
          </a:p>
          <a:p>
            <a:pPr algn="ctr"/>
            <a:r>
              <a:rPr lang="es-ES" dirty="0">
                <a:solidFill>
                  <a:srgbClr val="C00000"/>
                </a:solidFill>
              </a:rPr>
              <a:t>Franciscano</a:t>
            </a:r>
          </a:p>
          <a:p>
            <a:pPr algn="ctr"/>
            <a:r>
              <a:rPr lang="es-ES" dirty="0">
                <a:solidFill>
                  <a:srgbClr val="C00000"/>
                </a:solidFill>
              </a:rPr>
              <a:t>1516</a:t>
            </a:r>
          </a:p>
          <a:p>
            <a:pPr algn="ctr"/>
            <a:r>
              <a:rPr lang="es-ES" dirty="0">
                <a:solidFill>
                  <a:srgbClr val="C00000"/>
                </a:solidFill>
              </a:rPr>
              <a:t>Muere</a:t>
            </a:r>
          </a:p>
          <a:p>
            <a:pPr algn="ctr"/>
            <a:r>
              <a:rPr lang="es-ES" dirty="0">
                <a:solidFill>
                  <a:srgbClr val="C00000"/>
                </a:solidFill>
              </a:rPr>
              <a:t>+1571</a:t>
            </a:r>
          </a:p>
        </p:txBody>
      </p:sp>
    </p:spTree>
    <p:extLst>
      <p:ext uri="{BB962C8B-B14F-4D97-AF65-F5344CB8AC3E}">
        <p14:creationId xmlns:p14="http://schemas.microsoft.com/office/powerpoint/2010/main" val="28411471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10CE1E8-BC45-CD4A-A350-36511EBF6F2F}"/>
              </a:ext>
            </a:extLst>
          </p:cNvPr>
          <p:cNvSpPr txBox="1"/>
          <p:nvPr/>
        </p:nvSpPr>
        <p:spPr>
          <a:xfrm>
            <a:off x="342900" y="431800"/>
            <a:ext cx="6290656" cy="5909310"/>
          </a:xfrm>
          <a:prstGeom prst="rect">
            <a:avLst/>
          </a:prstGeom>
          <a:noFill/>
        </p:spPr>
        <p:txBody>
          <a:bodyPr wrap="square">
            <a:spAutoFit/>
          </a:bodyPr>
          <a:lstStyle/>
          <a:p>
            <a:r>
              <a:rPr lang="es-ES" dirty="0">
                <a:solidFill>
                  <a:srgbClr val="202122"/>
                </a:solidFill>
                <a:effectLst/>
                <a:latin typeface="Tw Cen MT" panose="020B0602020104020603" pitchFamily="34" charset="77"/>
                <a:ea typeface="Times New Roman" panose="02020603050405020304" pitchFamily="18" charset="0"/>
              </a:rPr>
              <a:t>1561, 19 junio. Felipe II lo propone como primer obispo de la Diócesis de Yucatán</a:t>
            </a:r>
            <a:r>
              <a:rPr lang="es-ES" dirty="0">
                <a:solidFill>
                  <a:srgbClr val="202122"/>
                </a:solidFill>
                <a:latin typeface="Tw Cen MT" panose="020B0602020104020603" pitchFamily="34" charset="77"/>
                <a:ea typeface="Times New Roman" panose="02020603050405020304" pitchFamily="18" charset="0"/>
              </a:rPr>
              <a:t> (Méjico).</a:t>
            </a:r>
            <a:r>
              <a:rPr lang="es-ES" dirty="0">
                <a:solidFill>
                  <a:srgbClr val="202122"/>
                </a:solidFill>
                <a:effectLst/>
                <a:latin typeface="Tw Cen MT" panose="020B0602020104020603" pitchFamily="34" charset="77"/>
                <a:ea typeface="Times New Roman" panose="02020603050405020304" pitchFamily="18" charset="0"/>
              </a:rPr>
              <a:t> </a:t>
            </a:r>
          </a:p>
          <a:p>
            <a:r>
              <a:rPr lang="es-ES" dirty="0">
                <a:solidFill>
                  <a:srgbClr val="202122"/>
                </a:solidFill>
                <a:effectLst/>
                <a:latin typeface="Tw Cen MT" panose="020B0602020104020603" pitchFamily="34" charset="77"/>
                <a:ea typeface="Times New Roman" panose="02020603050405020304" pitchFamily="18" charset="0"/>
              </a:rPr>
              <a:t>1562.12 mayo. Consagrado obispo en el Puerto de Santa María (</a:t>
            </a:r>
            <a:r>
              <a:rPr lang="es-ES" dirty="0" err="1">
                <a:solidFill>
                  <a:srgbClr val="202122"/>
                </a:solidFill>
                <a:effectLst/>
                <a:latin typeface="Tw Cen MT" panose="020B0602020104020603" pitchFamily="34" charset="77"/>
                <a:ea typeface="Times New Roman" panose="02020603050405020304" pitchFamily="18" charset="0"/>
              </a:rPr>
              <a:t>Cadiz</a:t>
            </a:r>
            <a:r>
              <a:rPr lang="es-ES" dirty="0">
                <a:solidFill>
                  <a:srgbClr val="202122"/>
                </a:solidFill>
                <a:effectLst/>
                <a:latin typeface="Tw Cen MT" panose="020B0602020104020603" pitchFamily="34" charset="77"/>
                <a:ea typeface="Times New Roman" panose="02020603050405020304" pitchFamily="18" charset="0"/>
              </a:rPr>
              <a:t>). </a:t>
            </a:r>
          </a:p>
          <a:p>
            <a:r>
              <a:rPr lang="es-ES" dirty="0">
                <a:solidFill>
                  <a:srgbClr val="202122"/>
                </a:solidFill>
                <a:effectLst/>
                <a:latin typeface="Tw Cen MT" panose="020B0602020104020603" pitchFamily="34" charset="77"/>
                <a:ea typeface="Times New Roman" panose="02020603050405020304" pitchFamily="18" charset="0"/>
              </a:rPr>
              <a:t>Cuando viene a despedirse de sus familiares entra en contacto con </a:t>
            </a:r>
            <a:r>
              <a:rPr lang="es-ES" dirty="0" err="1">
                <a:solidFill>
                  <a:srgbClr val="202122"/>
                </a:solidFill>
                <a:effectLst/>
                <a:latin typeface="Tw Cen MT" panose="020B0602020104020603" pitchFamily="34" charset="77"/>
                <a:ea typeface="Times New Roman" panose="02020603050405020304" pitchFamily="18" charset="0"/>
              </a:rPr>
              <a:t>Vandelvira</a:t>
            </a:r>
            <a:r>
              <a:rPr lang="es-ES" dirty="0">
                <a:solidFill>
                  <a:srgbClr val="202122"/>
                </a:solidFill>
                <a:effectLst/>
                <a:latin typeface="Tw Cen MT" panose="020B0602020104020603" pitchFamily="34" charset="77"/>
                <a:ea typeface="Times New Roman" panose="02020603050405020304" pitchFamily="18" charset="0"/>
              </a:rPr>
              <a:t>, proveyéndose de estudios y planos que lo convierten en el “promotor” de la 1ª catedral de piedra en Hispanoamérica, siguiendo las trazas renacentistas.</a:t>
            </a:r>
            <a:endParaRPr lang="es-ES" dirty="0">
              <a:effectLst/>
              <a:latin typeface="Tw Cen MT" panose="020B0602020104020603" pitchFamily="34" charset="77"/>
              <a:ea typeface="Times New Roman" panose="02020603050405020304" pitchFamily="18" charset="0"/>
            </a:endParaRPr>
          </a:p>
          <a:p>
            <a:r>
              <a:rPr lang="es-ES" dirty="0">
                <a:solidFill>
                  <a:srgbClr val="202122"/>
                </a:solidFill>
                <a:effectLst/>
                <a:latin typeface="Tw Cen MT" panose="020B0602020104020603" pitchFamily="34" charset="77"/>
                <a:ea typeface="Times New Roman" panose="02020603050405020304" pitchFamily="18" charset="0"/>
              </a:rPr>
              <a:t>1571: el 4 de abril cae enfermo cuando caminaba de Yucatán a México. </a:t>
            </a:r>
          </a:p>
          <a:p>
            <a:r>
              <a:rPr lang="es-ES" b="1" dirty="0">
                <a:solidFill>
                  <a:srgbClr val="202122"/>
                </a:solidFill>
                <a:effectLst/>
                <a:latin typeface="Tw Cen MT" panose="020B0602020104020603" pitchFamily="34" charset="77"/>
                <a:ea typeface="Times New Roman" panose="02020603050405020304" pitchFamily="18" charset="0"/>
              </a:rPr>
              <a:t>+ 1571</a:t>
            </a:r>
            <a:r>
              <a:rPr lang="es-ES" dirty="0">
                <a:solidFill>
                  <a:srgbClr val="202122"/>
                </a:solidFill>
                <a:effectLst/>
                <a:latin typeface="Tw Cen MT" panose="020B0602020104020603" pitchFamily="34" charset="77"/>
                <a:ea typeface="Times New Roman" panose="02020603050405020304" pitchFamily="18" charset="0"/>
              </a:rPr>
              <a:t>. 20 de abril, fallece,</a:t>
            </a:r>
            <a:r>
              <a:rPr lang="es-ES" dirty="0">
                <a:solidFill>
                  <a:srgbClr val="202122"/>
                </a:solidFill>
                <a:latin typeface="Tw Cen MT" panose="020B0602020104020603" pitchFamily="34" charset="77"/>
                <a:ea typeface="Times New Roman" panose="02020603050405020304" pitchFamily="18" charset="0"/>
              </a:rPr>
              <a:t> </a:t>
            </a:r>
            <a:r>
              <a:rPr lang="es-ES" dirty="0">
                <a:solidFill>
                  <a:srgbClr val="202122"/>
                </a:solidFill>
                <a:effectLst/>
                <a:latin typeface="Tw Cen MT" panose="020B0602020104020603" pitchFamily="34" charset="77"/>
                <a:ea typeface="Times New Roman" panose="02020603050405020304" pitchFamily="18" charset="0"/>
              </a:rPr>
              <a:t>siendo enterrado en el convento de los franciscanos.</a:t>
            </a:r>
            <a:r>
              <a:rPr lang="es-ES" dirty="0">
                <a:solidFill>
                  <a:srgbClr val="202122"/>
                </a:solidFill>
                <a:latin typeface="Tw Cen MT" panose="020B0602020104020603" pitchFamily="34" charset="77"/>
                <a:ea typeface="Times New Roman" panose="02020603050405020304" pitchFamily="18" charset="0"/>
              </a:rPr>
              <a:t> </a:t>
            </a:r>
          </a:p>
          <a:p>
            <a:endParaRPr lang="es-ES" dirty="0">
              <a:solidFill>
                <a:srgbClr val="202122"/>
              </a:solidFill>
              <a:latin typeface="Arial" panose="020B0604020202020204" pitchFamily="34" charset="0"/>
              <a:ea typeface="Times New Roman" panose="02020603050405020304" pitchFamily="18" charset="0"/>
            </a:endParaRPr>
          </a:p>
          <a:p>
            <a:r>
              <a:rPr lang="es-ES" sz="1800" dirty="0">
                <a:solidFill>
                  <a:srgbClr val="202122"/>
                </a:solidFill>
                <a:effectLst/>
                <a:latin typeface="Arial" panose="020B0604020202020204" pitchFamily="34" charset="0"/>
                <a:ea typeface="Times New Roman" panose="02020603050405020304" pitchFamily="18" charset="0"/>
              </a:rPr>
              <a:t>VER REPORTARJE. </a:t>
            </a:r>
            <a:r>
              <a:rPr lang="es-ES" sz="1800" u="sng" dirty="0">
                <a:solidFill>
                  <a:srgbClr val="0563C1"/>
                </a:solidFill>
                <a:effectLst/>
                <a:latin typeface="Times New Roman" panose="02020603050405020304" pitchFamily="18" charset="0"/>
                <a:ea typeface="Times New Roman" panose="02020603050405020304" pitchFamily="18" charset="0"/>
                <a:cs typeface="Times New Roman" panose="02020603050405020304" pitchFamily="18" charset="0"/>
                <a:hlinkClick r:id="rId3"/>
              </a:rPr>
              <a:t>https://youtu.be/9TeJ2HQpMhc</a:t>
            </a:r>
            <a:r>
              <a:rPr lang="es-ES" sz="1800" dirty="0">
                <a:effectLst/>
                <a:latin typeface="Times New Roman" panose="02020603050405020304" pitchFamily="18" charset="0"/>
                <a:ea typeface="Times New Roman" panose="02020603050405020304" pitchFamily="18" charset="0"/>
              </a:rPr>
              <a:t> </a:t>
            </a:r>
          </a:p>
        </p:txBody>
      </p:sp>
      <p:pic>
        <p:nvPicPr>
          <p:cNvPr id="4" name="Imagen 3">
            <a:extLst>
              <a:ext uri="{FF2B5EF4-FFF2-40B4-BE49-F238E27FC236}">
                <a16:creationId xmlns:a16="http://schemas.microsoft.com/office/drawing/2014/main" id="{4FCEB030-126E-EE41-AC89-3FF6487C0006}"/>
              </a:ext>
            </a:extLst>
          </p:cNvPr>
          <p:cNvPicPr>
            <a:picLocks noChangeAspect="1"/>
          </p:cNvPicPr>
          <p:nvPr/>
        </p:nvPicPr>
        <p:blipFill rotWithShape="1">
          <a:blip r:embed="rId4"/>
          <a:srcRect l="47549" r="5392"/>
          <a:stretch/>
        </p:blipFill>
        <p:spPr>
          <a:xfrm>
            <a:off x="6831600" y="485775"/>
            <a:ext cx="2071099" cy="2943225"/>
          </a:xfrm>
          <a:prstGeom prst="rect">
            <a:avLst/>
          </a:prstGeom>
        </p:spPr>
      </p:pic>
      <p:sp>
        <p:nvSpPr>
          <p:cNvPr id="5" name="CuadroTexto 4">
            <a:extLst>
              <a:ext uri="{FF2B5EF4-FFF2-40B4-BE49-F238E27FC236}">
                <a16:creationId xmlns:a16="http://schemas.microsoft.com/office/drawing/2014/main" id="{7F1CF7C1-F7E9-5BBB-2A0A-5D1717F334F7}"/>
              </a:ext>
            </a:extLst>
          </p:cNvPr>
          <p:cNvSpPr txBox="1"/>
          <p:nvPr/>
        </p:nvSpPr>
        <p:spPr>
          <a:xfrm>
            <a:off x="6831600" y="3695700"/>
            <a:ext cx="2160000" cy="3046988"/>
          </a:xfrm>
          <a:prstGeom prst="rect">
            <a:avLst/>
          </a:prstGeom>
          <a:noFill/>
        </p:spPr>
        <p:txBody>
          <a:bodyPr wrap="square" rtlCol="0">
            <a:spAutoFit/>
          </a:bodyPr>
          <a:lstStyle/>
          <a:p>
            <a:pPr algn="ctr"/>
            <a:r>
              <a:rPr lang="es-ES" dirty="0">
                <a:solidFill>
                  <a:srgbClr val="C00000"/>
                </a:solidFill>
              </a:rPr>
              <a:t>CATEDRAL</a:t>
            </a:r>
          </a:p>
          <a:p>
            <a:pPr algn="ctr"/>
            <a:r>
              <a:rPr lang="es-ES" dirty="0">
                <a:solidFill>
                  <a:srgbClr val="C00000"/>
                </a:solidFill>
              </a:rPr>
              <a:t>MERIDA</a:t>
            </a:r>
          </a:p>
          <a:p>
            <a:pPr algn="ctr"/>
            <a:r>
              <a:rPr lang="es-ES" dirty="0">
                <a:solidFill>
                  <a:srgbClr val="C00000"/>
                </a:solidFill>
              </a:rPr>
              <a:t>YUCATÁN</a:t>
            </a:r>
          </a:p>
          <a:p>
            <a:pPr algn="ctr"/>
            <a:r>
              <a:rPr lang="es-ES" dirty="0">
                <a:solidFill>
                  <a:srgbClr val="C00000"/>
                </a:solidFill>
              </a:rPr>
              <a:t>MÉJICO</a:t>
            </a:r>
          </a:p>
          <a:p>
            <a:pPr algn="ctr"/>
            <a:r>
              <a:rPr lang="es-ES" dirty="0">
                <a:solidFill>
                  <a:srgbClr val="C00000"/>
                </a:solidFill>
              </a:rPr>
              <a:t>OBISPO </a:t>
            </a:r>
          </a:p>
          <a:p>
            <a:pPr algn="ctr"/>
            <a:r>
              <a:rPr lang="es-ES" dirty="0">
                <a:solidFill>
                  <a:srgbClr val="C00000"/>
                </a:solidFill>
              </a:rPr>
              <a:t>Yucatán</a:t>
            </a:r>
          </a:p>
          <a:p>
            <a:pPr algn="ctr"/>
            <a:r>
              <a:rPr lang="es-ES" dirty="0">
                <a:solidFill>
                  <a:srgbClr val="C00000"/>
                </a:solidFill>
              </a:rPr>
              <a:t>1562/1571</a:t>
            </a:r>
          </a:p>
          <a:p>
            <a:endParaRPr lang="es-ES" dirty="0"/>
          </a:p>
        </p:txBody>
      </p:sp>
    </p:spTree>
    <p:extLst>
      <p:ext uri="{BB962C8B-B14F-4D97-AF65-F5344CB8AC3E}">
        <p14:creationId xmlns:p14="http://schemas.microsoft.com/office/powerpoint/2010/main" val="396648286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921E8D2-1213-3F34-2822-CB1F9DAC38F6}"/>
              </a:ext>
            </a:extLst>
          </p:cNvPr>
          <p:cNvSpPr txBox="1"/>
          <p:nvPr/>
        </p:nvSpPr>
        <p:spPr>
          <a:xfrm>
            <a:off x="406400" y="0"/>
            <a:ext cx="6633021" cy="6801862"/>
          </a:xfrm>
          <a:prstGeom prst="rect">
            <a:avLst/>
          </a:prstGeom>
          <a:noFill/>
        </p:spPr>
        <p:txBody>
          <a:bodyPr wrap="square">
            <a:spAutoFit/>
          </a:bodyPr>
          <a:lstStyle/>
          <a:p>
            <a:pPr algn="ctr"/>
            <a:r>
              <a:rPr lang="es-ES" sz="2800" dirty="0">
                <a:solidFill>
                  <a:srgbClr val="FF0000"/>
                </a:solidFill>
                <a:effectLst/>
                <a:latin typeface="Tw Cen MT" panose="020B0602020104020603" pitchFamily="34" charset="77"/>
                <a:ea typeface="Calibri" panose="020F0502020204030204" pitchFamily="34" charset="0"/>
                <a:cs typeface="Times New Roman" panose="02020603050405020304" pitchFamily="18" charset="0"/>
              </a:rPr>
              <a:t> </a:t>
            </a:r>
            <a:r>
              <a:rPr lang="es-ES" dirty="0">
                <a:solidFill>
                  <a:srgbClr val="FF0000"/>
                </a:solidFill>
                <a:effectLst/>
                <a:latin typeface="Tw Cen MT" panose="020B0602020104020603" pitchFamily="34" charset="77"/>
                <a:ea typeface="Calibri" panose="020F0502020204030204" pitchFamily="34" charset="0"/>
                <a:cs typeface="Times New Roman" panose="02020603050405020304" pitchFamily="18" charset="0"/>
              </a:rPr>
              <a:t>D. JUAN DE FONSECA VELA Y BAEZA. </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pPr algn="ctr">
              <a:spcAft>
                <a:spcPts val="0"/>
              </a:spcAft>
            </a:pPr>
            <a:r>
              <a:rPr lang="es-ES" dirty="0">
                <a:effectLst/>
                <a:latin typeface="Tw Cen MT" panose="020B0602020104020603" pitchFamily="34" charset="77"/>
                <a:ea typeface="Calibri" panose="020F0502020204030204" pitchFamily="34" charset="0"/>
                <a:cs typeface="Times New Roman" panose="02020603050405020304" pitchFamily="18" charset="0"/>
              </a:rPr>
              <a:t>OBISPO DE GUADIX</a:t>
            </a:r>
          </a:p>
          <a:p>
            <a:pPr>
              <a:spcAft>
                <a:spcPts val="0"/>
              </a:spcAft>
            </a:pPr>
            <a:r>
              <a:rPr lang="es-ES" b="1" dirty="0">
                <a:effectLst/>
                <a:latin typeface="Tw Cen MT" panose="020B0602020104020603" pitchFamily="34" charset="77"/>
                <a:ea typeface="Calibri" panose="020F0502020204030204" pitchFamily="34" charset="0"/>
                <a:cs typeface="Times New Roman" panose="02020603050405020304" pitchFamily="18" charset="0"/>
              </a:rPr>
              <a:t>*1535</a:t>
            </a:r>
            <a:r>
              <a:rPr lang="es-ES" dirty="0">
                <a:effectLst/>
                <a:latin typeface="Tw Cen MT" panose="020B0602020104020603" pitchFamily="34" charset="77"/>
                <a:ea typeface="Calibri" panose="020F0502020204030204" pitchFamily="34" charset="0"/>
                <a:cs typeface="Times New Roman" panose="02020603050405020304" pitchFamily="18" charset="0"/>
              </a:rPr>
              <a:t>. Nace en Úbeda </a:t>
            </a:r>
            <a:r>
              <a:rPr lang="es-ES" dirty="0">
                <a:latin typeface="Tw Cen MT" panose="020B0602020104020603" pitchFamily="34" charset="77"/>
                <a:ea typeface="Calibri" panose="020F0502020204030204" pitchFamily="34" charset="0"/>
                <a:cs typeface="Times New Roman" panose="02020603050405020304" pitchFamily="18" charset="0"/>
              </a:rPr>
              <a:t>en el seno de una familia noble, siendo “regidores”, algunos antepasados. </a:t>
            </a:r>
          </a:p>
          <a:p>
            <a:pPr>
              <a:spcAft>
                <a:spcPts val="0"/>
              </a:spcAft>
            </a:pPr>
            <a:r>
              <a:rPr lang="es-ES" dirty="0">
                <a:latin typeface="Tw Cen MT" panose="020B0602020104020603" pitchFamily="34" charset="77"/>
                <a:ea typeface="Calibri" panose="020F0502020204030204" pitchFamily="34" charset="0"/>
                <a:cs typeface="Times New Roman" panose="02020603050405020304" pitchFamily="18" charset="0"/>
              </a:rPr>
              <a:t>Muy joven se trasladó a Granada entrando al servicio del arzobispo Pedro Guerrero, del que fue  Secretario en 1554. Gran teólogo y profesor llegó a ser rector de la Universidad.</a:t>
            </a:r>
            <a:endParaRPr lang="es-ES" dirty="0">
              <a:effectLst/>
              <a:latin typeface="Tw Cen MT" panose="020B0602020104020603" pitchFamily="34" charset="77"/>
              <a:ea typeface="Times New Roman" panose="02020603050405020304" pitchFamily="18" charset="0"/>
            </a:endParaRPr>
          </a:p>
          <a:p>
            <a:pPr>
              <a:spcAft>
                <a:spcPts val="0"/>
              </a:spcAft>
            </a:pPr>
            <a:r>
              <a:rPr lang="es-ES" dirty="0">
                <a:solidFill>
                  <a:srgbClr val="2E2E2E"/>
                </a:solidFill>
                <a:effectLst/>
                <a:latin typeface="Tw Cen MT" panose="020B0602020104020603" pitchFamily="34" charset="77"/>
                <a:ea typeface="Times New Roman" panose="02020603050405020304" pitchFamily="18" charset="0"/>
              </a:rPr>
              <a:t>Como doctor en Teología acompañó al arzobispo </a:t>
            </a:r>
          </a:p>
          <a:p>
            <a:pPr>
              <a:spcAft>
                <a:spcPts val="0"/>
              </a:spcAft>
            </a:pPr>
            <a:r>
              <a:rPr lang="es-ES" dirty="0">
                <a:solidFill>
                  <a:srgbClr val="2E2E2E"/>
                </a:solidFill>
                <a:latin typeface="Tw Cen MT" panose="020B0602020104020603" pitchFamily="34" charset="77"/>
                <a:ea typeface="Times New Roman" panose="02020603050405020304" pitchFamily="18" charset="0"/>
              </a:rPr>
              <a:t>a </a:t>
            </a:r>
            <a:r>
              <a:rPr lang="es-ES" dirty="0">
                <a:solidFill>
                  <a:srgbClr val="2E2E2E"/>
                </a:solidFill>
                <a:effectLst/>
                <a:latin typeface="Tw Cen MT" panose="020B0602020104020603" pitchFamily="34" charset="77"/>
                <a:ea typeface="Times New Roman" panose="02020603050405020304" pitchFamily="18" charset="0"/>
              </a:rPr>
              <a:t>Trento</a:t>
            </a:r>
            <a:r>
              <a:rPr lang="es-ES" dirty="0">
                <a:solidFill>
                  <a:srgbClr val="2E2E2E"/>
                </a:solidFill>
                <a:latin typeface="Tw Cen MT" panose="020B0602020104020603" pitchFamily="34" charset="77"/>
                <a:ea typeface="Times New Roman" panose="02020603050405020304" pitchFamily="18" charset="0"/>
              </a:rPr>
              <a:t>, interviniendo en varias ocasiones, y </a:t>
            </a:r>
            <a:r>
              <a:rPr lang="es-ES" dirty="0">
                <a:solidFill>
                  <a:srgbClr val="2E2E2E"/>
                </a:solidFill>
                <a:effectLst/>
                <a:latin typeface="Tw Cen MT" panose="020B0602020104020603" pitchFamily="34" charset="77"/>
                <a:ea typeface="Times New Roman" panose="02020603050405020304" pitchFamily="18" charset="0"/>
              </a:rPr>
              <a:t>brilló por su oratoria predicando </a:t>
            </a:r>
            <a:r>
              <a:rPr lang="es-ES" dirty="0">
                <a:solidFill>
                  <a:srgbClr val="2E2E2E"/>
                </a:solidFill>
                <a:latin typeface="Tw Cen MT" panose="020B0602020104020603" pitchFamily="34" charset="77"/>
                <a:ea typeface="Times New Roman" panose="02020603050405020304" pitchFamily="18" charset="0"/>
              </a:rPr>
              <a:t>el viernes santo </a:t>
            </a:r>
          </a:p>
          <a:p>
            <a:pPr>
              <a:spcAft>
                <a:spcPts val="0"/>
              </a:spcAft>
            </a:pPr>
            <a:r>
              <a:rPr lang="es-ES" dirty="0">
                <a:solidFill>
                  <a:srgbClr val="2E2E2E"/>
                </a:solidFill>
                <a:latin typeface="Tw Cen MT" panose="020B0602020104020603" pitchFamily="34" charset="77"/>
                <a:ea typeface="Times New Roman" panose="02020603050405020304" pitchFamily="18" charset="0"/>
              </a:rPr>
              <a:t>a los</a:t>
            </a:r>
            <a:r>
              <a:rPr lang="es-ES" dirty="0">
                <a:solidFill>
                  <a:srgbClr val="2E2E2E"/>
                </a:solidFill>
                <a:effectLst/>
                <a:latin typeface="Tw Cen MT" panose="020B0602020104020603" pitchFamily="34" charset="77"/>
                <a:ea typeface="Times New Roman" panose="02020603050405020304" pitchFamily="18" charset="0"/>
              </a:rPr>
              <a:t> padres conciliares.</a:t>
            </a:r>
            <a:endParaRPr lang="es-ES" dirty="0">
              <a:effectLst/>
              <a:latin typeface="Tw Cen MT" panose="020B0602020104020603" pitchFamily="34" charset="77"/>
              <a:ea typeface="Times New Roman" panose="02020603050405020304" pitchFamily="18" charset="0"/>
            </a:endParaRPr>
          </a:p>
          <a:p>
            <a:pPr>
              <a:spcAft>
                <a:spcPts val="0"/>
              </a:spcAft>
            </a:pPr>
            <a:r>
              <a:rPr lang="es-ES" dirty="0">
                <a:solidFill>
                  <a:srgbClr val="2E2E2E"/>
                </a:solidFill>
                <a:latin typeface="Tw Cen MT" panose="020B0602020104020603" pitchFamily="34" charset="77"/>
                <a:ea typeface="Times New Roman" panose="02020603050405020304" pitchFamily="18" charset="0"/>
              </a:rPr>
              <a:t>1593, </a:t>
            </a:r>
            <a:r>
              <a:rPr lang="es-ES" dirty="0">
                <a:solidFill>
                  <a:srgbClr val="2E2E2E"/>
                </a:solidFill>
                <a:effectLst/>
                <a:latin typeface="Tw Cen MT" panose="020B0602020104020603" pitchFamily="34" charset="77"/>
                <a:ea typeface="Times New Roman" panose="02020603050405020304" pitchFamily="18" charset="0"/>
              </a:rPr>
              <a:t>Clemente VIII lo nombra obispo de Guadix</a:t>
            </a:r>
            <a:r>
              <a:rPr lang="es-ES" dirty="0">
                <a:solidFill>
                  <a:srgbClr val="2E2E2E"/>
                </a:solidFill>
                <a:latin typeface="Tw Cen MT" panose="020B0602020104020603" pitchFamily="34" charset="77"/>
                <a:ea typeface="Times New Roman" panose="02020603050405020304" pitchFamily="18" charset="0"/>
              </a:rPr>
              <a:t>,</a:t>
            </a:r>
            <a:r>
              <a:rPr lang="es-ES" dirty="0">
                <a:solidFill>
                  <a:srgbClr val="2E2E2E"/>
                </a:solidFill>
                <a:effectLst/>
                <a:latin typeface="Tw Cen MT" panose="020B0602020104020603" pitchFamily="34" charset="77"/>
                <a:ea typeface="Times New Roman" panose="02020603050405020304" pitchFamily="18" charset="0"/>
              </a:rPr>
              <a:t> </a:t>
            </a:r>
            <a:r>
              <a:rPr lang="es-ES" dirty="0">
                <a:solidFill>
                  <a:srgbClr val="2E2E2E"/>
                </a:solidFill>
                <a:latin typeface="Tw Cen MT" panose="020B0602020104020603" pitchFamily="34" charset="77"/>
                <a:ea typeface="Times New Roman" panose="02020603050405020304" pitchFamily="18" charset="0"/>
              </a:rPr>
              <a:t>s</a:t>
            </a:r>
            <a:r>
              <a:rPr lang="es-ES" dirty="0">
                <a:solidFill>
                  <a:srgbClr val="2E2E2E"/>
                </a:solidFill>
                <a:effectLst/>
                <a:latin typeface="Tw Cen MT" panose="020B0602020104020603" pitchFamily="34" charset="77"/>
                <a:ea typeface="Times New Roman" panose="02020603050405020304" pitchFamily="18" charset="0"/>
              </a:rPr>
              <a:t>iendo recibido en esta ciudad con gran </a:t>
            </a:r>
            <a:r>
              <a:rPr lang="es-ES" dirty="0">
                <a:solidFill>
                  <a:srgbClr val="2E2E2E"/>
                </a:solidFill>
                <a:latin typeface="Tw Cen MT" panose="020B0602020104020603" pitchFamily="34" charset="77"/>
                <a:ea typeface="Times New Roman" panose="02020603050405020304" pitchFamily="18" charset="0"/>
              </a:rPr>
              <a:t>alegría</a:t>
            </a:r>
            <a:r>
              <a:rPr lang="es-ES" dirty="0">
                <a:solidFill>
                  <a:srgbClr val="2E2E2E"/>
                </a:solidFill>
                <a:effectLst/>
                <a:latin typeface="Tw Cen MT" panose="020B0602020104020603" pitchFamily="34" charset="77"/>
                <a:ea typeface="Times New Roman" panose="02020603050405020304" pitchFamily="18" charset="0"/>
              </a:rPr>
              <a:t>.</a:t>
            </a:r>
            <a:endParaRPr lang="es-ES" dirty="0">
              <a:latin typeface="Tw Cen MT" panose="020B0602020104020603" pitchFamily="34" charset="77"/>
              <a:ea typeface="Times New Roman" panose="02020603050405020304" pitchFamily="18" charset="0"/>
            </a:endParaRPr>
          </a:p>
          <a:p>
            <a:pPr>
              <a:spcAft>
                <a:spcPts val="0"/>
              </a:spcAft>
            </a:pPr>
            <a:r>
              <a:rPr lang="es-ES" dirty="0">
                <a:solidFill>
                  <a:srgbClr val="2E2E2E"/>
                </a:solidFill>
                <a:effectLst/>
                <a:latin typeface="Tw Cen MT" panose="020B0602020104020603" pitchFamily="34" charset="77"/>
                <a:ea typeface="Times New Roman" panose="02020603050405020304" pitchFamily="18" charset="0"/>
              </a:rPr>
              <a:t>1596. Puso en marcha el Seminario de S. Torcuato. </a:t>
            </a:r>
          </a:p>
          <a:p>
            <a:pPr>
              <a:spcAft>
                <a:spcPts val="0"/>
              </a:spcAft>
            </a:pPr>
            <a:r>
              <a:rPr lang="es-ES" dirty="0">
                <a:solidFill>
                  <a:srgbClr val="2E2E2E"/>
                </a:solidFill>
                <a:latin typeface="Tw Cen MT" panose="020B0602020104020603" pitchFamily="34" charset="77"/>
                <a:ea typeface="Times New Roman" panose="02020603050405020304" pitchFamily="18" charset="0"/>
              </a:rPr>
              <a:t>F</a:t>
            </a:r>
            <a:r>
              <a:rPr lang="es-ES" dirty="0">
                <a:solidFill>
                  <a:srgbClr val="2E2E2E"/>
                </a:solidFill>
                <a:effectLst/>
                <a:latin typeface="Tw Cen MT" panose="020B0602020104020603" pitchFamily="34" charset="77"/>
                <a:ea typeface="Times New Roman" panose="02020603050405020304" pitchFamily="18" charset="0"/>
              </a:rPr>
              <a:t>ue ejemplar en todas sus actuaciones. </a:t>
            </a:r>
            <a:endParaRPr lang="es-ES" dirty="0">
              <a:effectLst/>
              <a:latin typeface="Tw Cen MT" panose="020B0602020104020603" pitchFamily="34" charset="77"/>
              <a:ea typeface="Times New Roman" panose="02020603050405020304" pitchFamily="18" charset="0"/>
            </a:endParaRPr>
          </a:p>
          <a:p>
            <a:pPr>
              <a:spcAft>
                <a:spcPts val="0"/>
              </a:spcAft>
            </a:pPr>
            <a:r>
              <a:rPr lang="es-ES" b="1" dirty="0">
                <a:solidFill>
                  <a:srgbClr val="2E2E2E"/>
                </a:solidFill>
                <a:effectLst/>
                <a:latin typeface="Tw Cen MT" panose="020B0602020104020603" pitchFamily="34" charset="77"/>
                <a:ea typeface="Times New Roman" panose="02020603050405020304" pitchFamily="18" charset="0"/>
              </a:rPr>
              <a:t>*1604. </a:t>
            </a:r>
            <a:r>
              <a:rPr lang="es-ES" dirty="0">
                <a:solidFill>
                  <a:srgbClr val="2E2E2E"/>
                </a:solidFill>
                <a:effectLst/>
                <a:latin typeface="Tw Cen MT" panose="020B0602020104020603" pitchFamily="34" charset="77"/>
                <a:ea typeface="Times New Roman" panose="02020603050405020304" pitchFamily="18" charset="0"/>
              </a:rPr>
              <a:t>Murió en Guadix el 15 de Noviembre, </a:t>
            </a:r>
          </a:p>
          <a:p>
            <a:pPr>
              <a:spcAft>
                <a:spcPts val="0"/>
              </a:spcAft>
            </a:pPr>
            <a:r>
              <a:rPr lang="es-ES" dirty="0">
                <a:solidFill>
                  <a:srgbClr val="2E2E2E"/>
                </a:solidFill>
                <a:effectLst/>
                <a:latin typeface="Tw Cen MT" panose="020B0602020104020603" pitchFamily="34" charset="77"/>
                <a:ea typeface="Times New Roman" panose="02020603050405020304" pitchFamily="18" charset="0"/>
              </a:rPr>
              <a:t>en cuya catedral está enterrado. </a:t>
            </a:r>
            <a:endParaRPr lang="es-ES" dirty="0">
              <a:effectLst/>
              <a:latin typeface="Tw Cen MT" panose="020B0602020104020603" pitchFamily="34" charset="77"/>
              <a:ea typeface="Times New Roman" panose="02020603050405020304" pitchFamily="18" charset="0"/>
            </a:endParaRPr>
          </a:p>
        </p:txBody>
      </p:sp>
      <p:sp>
        <p:nvSpPr>
          <p:cNvPr id="5" name="CuadroTexto 4">
            <a:extLst>
              <a:ext uri="{FF2B5EF4-FFF2-40B4-BE49-F238E27FC236}">
                <a16:creationId xmlns:a16="http://schemas.microsoft.com/office/drawing/2014/main" id="{103A129A-6177-7FF2-698E-893C459EE788}"/>
              </a:ext>
            </a:extLst>
          </p:cNvPr>
          <p:cNvSpPr txBox="1"/>
          <p:nvPr/>
        </p:nvSpPr>
        <p:spPr>
          <a:xfrm>
            <a:off x="7039422" y="3600450"/>
            <a:ext cx="1944242" cy="2677656"/>
          </a:xfrm>
          <a:prstGeom prst="rect">
            <a:avLst/>
          </a:prstGeom>
          <a:noFill/>
        </p:spPr>
        <p:txBody>
          <a:bodyPr wrap="square" rtlCol="0">
            <a:spAutoFit/>
          </a:bodyPr>
          <a:lstStyle/>
          <a:p>
            <a:pPr algn="ctr"/>
            <a:endParaRPr lang="es-ES" dirty="0"/>
          </a:p>
          <a:p>
            <a:pPr algn="ctr"/>
            <a:r>
              <a:rPr lang="es-ES" dirty="0">
                <a:solidFill>
                  <a:srgbClr val="C00000"/>
                </a:solidFill>
              </a:rPr>
              <a:t>FONSECA</a:t>
            </a:r>
          </a:p>
          <a:p>
            <a:pPr algn="ctr"/>
            <a:r>
              <a:rPr lang="es-ES" sz="2400"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OBISPO DE GUADIX</a:t>
            </a:r>
            <a:endParaRPr lang="es-ES" sz="1600"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endParaRPr>
          </a:p>
          <a:p>
            <a:pPr algn="ctr"/>
            <a:endParaRPr lang="es-ES" dirty="0">
              <a:solidFill>
                <a:srgbClr val="C00000"/>
              </a:solidFill>
            </a:endParaRPr>
          </a:p>
          <a:p>
            <a:pPr algn="ctr"/>
            <a:r>
              <a:rPr lang="es-ES" dirty="0">
                <a:solidFill>
                  <a:srgbClr val="C00000"/>
                </a:solidFill>
              </a:rPr>
              <a:t>1593/-</a:t>
            </a:r>
          </a:p>
          <a:p>
            <a:pPr algn="ctr"/>
            <a:r>
              <a:rPr lang="es-ES" dirty="0">
                <a:solidFill>
                  <a:srgbClr val="C00000"/>
                </a:solidFill>
              </a:rPr>
              <a:t>1604</a:t>
            </a:r>
          </a:p>
        </p:txBody>
      </p:sp>
      <p:pic>
        <p:nvPicPr>
          <p:cNvPr id="6" name="Imagen 5">
            <a:extLst>
              <a:ext uri="{FF2B5EF4-FFF2-40B4-BE49-F238E27FC236}">
                <a16:creationId xmlns:a16="http://schemas.microsoft.com/office/drawing/2014/main" id="{5B03D3EE-1235-7F79-3F78-4A54E42A210D}"/>
              </a:ext>
            </a:extLst>
          </p:cNvPr>
          <p:cNvPicPr>
            <a:picLocks noChangeAspect="1"/>
          </p:cNvPicPr>
          <p:nvPr/>
        </p:nvPicPr>
        <p:blipFill rotWithShape="1">
          <a:blip r:embed="rId3"/>
          <a:srcRect l="15047" r="22845"/>
          <a:stretch/>
        </p:blipFill>
        <p:spPr>
          <a:xfrm>
            <a:off x="7036824" y="425303"/>
            <a:ext cx="1946840" cy="3003697"/>
          </a:xfrm>
          <a:prstGeom prst="rect">
            <a:avLst/>
          </a:prstGeom>
        </p:spPr>
      </p:pic>
    </p:spTree>
    <p:extLst>
      <p:ext uri="{BB962C8B-B14F-4D97-AF65-F5344CB8AC3E}">
        <p14:creationId xmlns:p14="http://schemas.microsoft.com/office/powerpoint/2010/main" val="31089421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anim calcmode="lin" valueType="num">
                                      <p:cBhvr>
                                        <p:cTn id="8" dur="3000" fill="hold"/>
                                        <p:tgtEl>
                                          <p:spTgt spid="6"/>
                                        </p:tgtEl>
                                        <p:attrNameLst>
                                          <p:attrName>ppt_x</p:attrName>
                                        </p:attrNameLst>
                                      </p:cBhvr>
                                      <p:tavLst>
                                        <p:tav tm="0">
                                          <p:val>
                                            <p:strVal val="#ppt_x"/>
                                          </p:val>
                                        </p:tav>
                                        <p:tav tm="100000">
                                          <p:val>
                                            <p:strVal val="#ppt_x"/>
                                          </p:val>
                                        </p:tav>
                                      </p:tavLst>
                                    </p:anim>
                                    <p:anim calcmode="lin" valueType="num">
                                      <p:cBhvr>
                                        <p:cTn id="9" dur="3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B1C03C1-773C-7825-AA72-D6987300964F}"/>
              </a:ext>
            </a:extLst>
          </p:cNvPr>
          <p:cNvSpPr txBox="1"/>
          <p:nvPr/>
        </p:nvSpPr>
        <p:spPr>
          <a:xfrm>
            <a:off x="304801" y="448235"/>
            <a:ext cx="6508376" cy="6370975"/>
          </a:xfrm>
          <a:prstGeom prst="rect">
            <a:avLst/>
          </a:prstGeom>
          <a:noFill/>
        </p:spPr>
        <p:txBody>
          <a:bodyPr wrap="square">
            <a:spAutoFit/>
          </a:bodyPr>
          <a:lstStyle/>
          <a:p>
            <a:r>
              <a:rPr lang="es-ES"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r>
              <a:rPr lang="es-ES" b="1"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D. LUIS FERNÁNDEZ DE ANGUÍS Y MESA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OBISPO ELECTO DE LIMA</a:t>
            </a:r>
          </a:p>
          <a:p>
            <a:r>
              <a:rPr lang="es-ES" b="1" dirty="0">
                <a:effectLst/>
                <a:latin typeface="Tw Cen MT" panose="020B0602020104020603" pitchFamily="34" charset="77"/>
                <a:ea typeface="Times New Roman" panose="02020603050405020304" pitchFamily="18" charset="0"/>
                <a:cs typeface="Times New Roman" panose="02020603050405020304" pitchFamily="18" charset="0"/>
              </a:rPr>
              <a:t>*1520</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 Nace en </a:t>
            </a:r>
            <a:r>
              <a:rPr lang="es-ES" dirty="0">
                <a:latin typeface="Tw Cen MT" panose="020B0602020104020603" pitchFamily="34" charset="77"/>
                <a:ea typeface="Times New Roman" panose="02020603050405020304" pitchFamily="18" charset="0"/>
                <a:cs typeface="Times New Roman" panose="02020603050405020304" pitchFamily="18" charset="0"/>
              </a:rPr>
              <a:t>Ú</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beda</a:t>
            </a:r>
            <a:r>
              <a:rPr lang="es-ES" dirty="0">
                <a:latin typeface="Tw Cen MT" panose="020B0602020104020603" pitchFamily="34" charset="77"/>
                <a:ea typeface="Times New Roman" panose="02020603050405020304" pitchFamily="18" charset="0"/>
                <a:cs typeface="Times New Roman" panose="02020603050405020304" pitchFamily="18" charset="0"/>
              </a:rPr>
              <a:t>. </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Hijo de Diego de </a:t>
            </a:r>
            <a:r>
              <a:rPr lang="es-ES" dirty="0" err="1">
                <a:effectLst/>
                <a:latin typeface="Tw Cen MT" panose="020B0602020104020603" pitchFamily="34" charset="77"/>
                <a:ea typeface="Times New Roman" panose="02020603050405020304" pitchFamily="18" charset="0"/>
                <a:cs typeface="Times New Roman" panose="02020603050405020304" pitchFamily="18" charset="0"/>
              </a:rPr>
              <a:t>Anguís</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 y </a:t>
            </a:r>
            <a:r>
              <a:rPr lang="es-ES" dirty="0" err="1">
                <a:effectLst/>
                <a:latin typeface="Tw Cen MT" panose="020B0602020104020603" pitchFamily="34" charset="77"/>
                <a:ea typeface="Times New Roman" panose="02020603050405020304" pitchFamily="18" charset="0"/>
                <a:cs typeface="Times New Roman" panose="02020603050405020304" pitchFamily="18" charset="0"/>
              </a:rPr>
              <a:t>Anguís</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 y doña Catalina de Mesa y Torres.</a:t>
            </a:r>
            <a:r>
              <a:rPr lang="es-ES" dirty="0">
                <a:effectLst/>
                <a:latin typeface="Tw Cen MT" panose="020B0602020104020603" pitchFamily="34" charset="77"/>
              </a:rPr>
              <a:t> </a:t>
            </a:r>
          </a:p>
          <a:p>
            <a:r>
              <a:rPr lang="es-ES" dirty="0">
                <a:latin typeface="Tw Cen MT" panose="020B0602020104020603" pitchFamily="34" charset="77"/>
                <a:ea typeface="Times New Roman" panose="02020603050405020304" pitchFamily="18" charset="0"/>
                <a:cs typeface="Times New Roman" panose="02020603050405020304" pitchFamily="18" charset="0"/>
              </a:rPr>
              <a:t>S</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obrino carnal por tanto del presbítero don </a:t>
            </a:r>
            <a:r>
              <a:rPr lang="es-ES" dirty="0">
                <a:latin typeface="Tw Cen MT" panose="020B0602020104020603" pitchFamily="34" charset="77"/>
                <a:ea typeface="Times New Roman" panose="02020603050405020304" pitchFamily="18" charset="0"/>
                <a:cs typeface="Times New Roman" panose="02020603050405020304" pitchFamily="18" charset="0"/>
              </a:rPr>
              <a:t>Á</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lvaro de Torres y Mesa, fundador en 1559 de un mayorazgo, edificador en Santo Domingo de la capilla-entierro, conocida como de los Medinilla. </a:t>
            </a:r>
          </a:p>
          <a:p>
            <a:r>
              <a:rPr lang="es-ES" dirty="0">
                <a:effectLst/>
                <a:latin typeface="Tw Cen MT" panose="020B0602020104020603" pitchFamily="34" charset="77"/>
                <a:ea typeface="Calibri" panose="020F0502020204030204" pitchFamily="34" charset="0"/>
                <a:cs typeface="Times New Roman" panose="02020603050405020304" pitchFamily="18" charset="0"/>
              </a:rPr>
              <a:t>Doctor en ciencias sacras, fue elegido Obispo de Lima, sin que haya constancia de su incorporación.</a:t>
            </a:r>
          </a:p>
          <a:p>
            <a:r>
              <a:rPr lang="es-ES" b="1" dirty="0">
                <a:effectLst/>
                <a:latin typeface="Tw Cen MT" panose="020B0602020104020603" pitchFamily="34" charset="77"/>
                <a:ea typeface="Times New Roman" panose="02020603050405020304" pitchFamily="18" charset="0"/>
                <a:cs typeface="Times New Roman" panose="02020603050405020304" pitchFamily="18" charset="0"/>
              </a:rPr>
              <a:t>+1583. </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30 de junio. Hizo testamento en Úbeda</a:t>
            </a:r>
            <a:r>
              <a:rPr lang="es-ES" dirty="0">
                <a:latin typeface="Tw Cen MT" panose="020B0602020104020603" pitchFamily="34" charset="77"/>
                <a:ea typeface="Times New Roman" panose="02020603050405020304" pitchFamily="18" charset="0"/>
                <a:cs typeface="Times New Roman" panose="02020603050405020304" pitchFamily="18" charset="0"/>
              </a:rPr>
              <a:t>.</a:t>
            </a:r>
            <a:r>
              <a:rPr lang="es-ES" dirty="0">
                <a:latin typeface="Tw Cen MT" panose="020B0602020104020603" pitchFamily="34" charset="77"/>
                <a:ea typeface="Calibri" panose="020F0502020204030204" pitchFamily="34" charset="0"/>
                <a:cs typeface="Times New Roman" panose="02020603050405020304" pitchFamily="18" charset="0"/>
              </a:rPr>
              <a:t> </a:t>
            </a:r>
          </a:p>
          <a:p>
            <a:r>
              <a:rPr lang="es-ES" dirty="0">
                <a:latin typeface="Tw Cen MT" panose="020B0602020104020603" pitchFamily="34" charset="77"/>
                <a:ea typeface="Calibri" panose="020F0502020204030204" pitchFamily="34" charset="0"/>
                <a:cs typeface="Times New Roman" panose="02020603050405020304" pitchFamily="18" charset="0"/>
              </a:rPr>
              <a:t>Fundó el</a:t>
            </a:r>
            <a:r>
              <a:rPr lang="es-ES" dirty="0">
                <a:effectLst/>
                <a:latin typeface="Tw Cen MT" panose="020B0602020104020603" pitchFamily="34" charset="77"/>
                <a:ea typeface="Calibri" panose="020F0502020204030204" pitchFamily="34" charset="0"/>
                <a:cs typeface="Times New Roman" panose="02020603050405020304" pitchFamily="18" charset="0"/>
              </a:rPr>
              <a:t> mayorazgo de Bellavista, </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que se compone de tres cortijos</a:t>
            </a:r>
            <a:r>
              <a:rPr lang="es-ES" dirty="0">
                <a:latin typeface="Tw Cen MT" panose="020B0602020104020603" pitchFamily="34" charset="77"/>
                <a:ea typeface="Times New Roman" panose="02020603050405020304" pitchFamily="18" charset="0"/>
                <a:cs typeface="Times New Roman" panose="02020603050405020304" pitchFamily="18" charset="0"/>
              </a:rPr>
              <a:t>:</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 Bella Vista ( Torreperogil), el Cerro del Lirio, ( </a:t>
            </a:r>
            <a:r>
              <a:rPr lang="es-ES" dirty="0" err="1">
                <a:effectLst/>
                <a:latin typeface="Tw Cen MT" panose="020B0602020104020603" pitchFamily="34" charset="77"/>
                <a:ea typeface="Times New Roman" panose="02020603050405020304" pitchFamily="18" charset="0"/>
                <a:cs typeface="Times New Roman" panose="02020603050405020304" pitchFamily="18" charset="0"/>
              </a:rPr>
              <a:t>Sabiote</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 y Retamar </a:t>
            </a:r>
            <a:r>
              <a:rPr lang="es-ES" dirty="0" err="1">
                <a:effectLst/>
                <a:latin typeface="Tw Cen MT" panose="020B0602020104020603" pitchFamily="34" charset="77"/>
                <a:ea typeface="Times New Roman" panose="02020603050405020304" pitchFamily="18" charset="0"/>
                <a:cs typeface="Times New Roman" panose="02020603050405020304" pitchFamily="18" charset="0"/>
              </a:rPr>
              <a:t>Baxo</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  (Cazorla), </a:t>
            </a:r>
          </a:p>
          <a:p>
            <a:r>
              <a:rPr lang="es-ES" dirty="0">
                <a:effectLst/>
                <a:latin typeface="Tw Cen MT" panose="020B0602020104020603" pitchFamily="34" charset="77"/>
                <a:ea typeface="Times New Roman" panose="02020603050405020304" pitchFamily="18" charset="0"/>
                <a:cs typeface="Times New Roman" panose="02020603050405020304" pitchFamily="18" charset="0"/>
              </a:rPr>
              <a:t>que todos suman</a:t>
            </a:r>
            <a:r>
              <a:rPr lang="es-ES" dirty="0">
                <a:latin typeface="Tw Cen MT" panose="020B0602020104020603" pitchFamily="34" charset="77"/>
                <a:ea typeface="Times New Roman" panose="02020603050405020304" pitchFamily="18" charset="0"/>
                <a:cs typeface="Times New Roman" panose="02020603050405020304" pitchFamily="18" charset="0"/>
              </a:rPr>
              <a:t> </a:t>
            </a:r>
            <a:r>
              <a:rPr lang="es-ES" dirty="0">
                <a:effectLst/>
                <a:latin typeface="Tw Cen MT" panose="020B0602020104020603" pitchFamily="34" charset="77"/>
                <a:ea typeface="Times New Roman" panose="02020603050405020304" pitchFamily="18" charset="0"/>
                <a:cs typeface="Times New Roman" panose="02020603050405020304" pitchFamily="18" charset="0"/>
              </a:rPr>
              <a:t>ochocientas sesenta y ocho cuerdas de tierra y un celemín</a:t>
            </a:r>
            <a:r>
              <a:rPr lang="es-ES" dirty="0">
                <a:latin typeface="Tw Cen MT" panose="020B0602020104020603" pitchFamily="34" charset="77"/>
                <a:ea typeface="Times New Roman" panose="02020603050405020304" pitchFamily="18" charset="0"/>
                <a:cs typeface="Times New Roman" panose="02020603050405020304" pitchFamily="18" charset="0"/>
              </a:rPr>
              <a:t>.</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endParaRPr lang="es-ES" dirty="0">
              <a:solidFill>
                <a:srgbClr val="FF0000"/>
              </a:solidFill>
              <a:effectLst/>
              <a:latin typeface="TimesNewRoman"/>
              <a:ea typeface="Times New Roman" panose="02020603050405020304" pitchFamily="18" charset="0"/>
              <a:cs typeface="Times New Roman" panose="02020603050405020304" pitchFamily="18" charset="0"/>
            </a:endParaRPr>
          </a:p>
        </p:txBody>
      </p:sp>
      <p:pic>
        <p:nvPicPr>
          <p:cNvPr id="4" name="Imagen 3">
            <a:extLst>
              <a:ext uri="{FF2B5EF4-FFF2-40B4-BE49-F238E27FC236}">
                <a16:creationId xmlns:a16="http://schemas.microsoft.com/office/drawing/2014/main" id="{CA94B141-E2A6-5C29-CF39-9511055294FB}"/>
              </a:ext>
            </a:extLst>
          </p:cNvPr>
          <p:cNvPicPr>
            <a:picLocks noChangeAspect="1"/>
          </p:cNvPicPr>
          <p:nvPr/>
        </p:nvPicPr>
        <p:blipFill>
          <a:blip r:embed="rId3"/>
          <a:stretch>
            <a:fillRect/>
          </a:stretch>
        </p:blipFill>
        <p:spPr>
          <a:xfrm>
            <a:off x="7100047" y="707838"/>
            <a:ext cx="1866900" cy="2125009"/>
          </a:xfrm>
          <a:prstGeom prst="rect">
            <a:avLst/>
          </a:prstGeom>
        </p:spPr>
      </p:pic>
      <p:sp>
        <p:nvSpPr>
          <p:cNvPr id="6" name="CuadroTexto 5">
            <a:extLst>
              <a:ext uri="{FF2B5EF4-FFF2-40B4-BE49-F238E27FC236}">
                <a16:creationId xmlns:a16="http://schemas.microsoft.com/office/drawing/2014/main" id="{F492A2D2-DDD6-1A12-B4A1-34C8A1A62A5B}"/>
              </a:ext>
            </a:extLst>
          </p:cNvPr>
          <p:cNvSpPr txBox="1"/>
          <p:nvPr/>
        </p:nvSpPr>
        <p:spPr>
          <a:xfrm>
            <a:off x="6972300" y="3202650"/>
            <a:ext cx="1866900" cy="2308324"/>
          </a:xfrm>
          <a:prstGeom prst="rect">
            <a:avLst/>
          </a:prstGeom>
          <a:noFill/>
        </p:spPr>
        <p:txBody>
          <a:bodyPr wrap="square">
            <a:spAutoFit/>
          </a:bodyPr>
          <a:lstStyle/>
          <a:p>
            <a:pPr algn="ctr"/>
            <a:r>
              <a:rPr lang="es-ES"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LUIS FERNÁNDEZ DE ANGUÍS</a:t>
            </a:r>
          </a:p>
          <a:p>
            <a:pPr algn="ctr"/>
            <a:r>
              <a:rPr lang="es-ES" b="1" dirty="0">
                <a:solidFill>
                  <a:srgbClr val="C00000"/>
                </a:solidFill>
                <a:ea typeface="Calibri" panose="020F0502020204030204" pitchFamily="34" charset="0"/>
                <a:cs typeface="Times New Roman" panose="02020603050405020304" pitchFamily="18" charset="0"/>
              </a:rPr>
              <a:t>Úbeda</a:t>
            </a:r>
            <a:r>
              <a:rPr lang="es-ES"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 </a:t>
            </a:r>
          </a:p>
          <a:p>
            <a:pPr algn="ctr"/>
            <a:r>
              <a:rPr lang="es-ES" b="1" dirty="0">
                <a:solidFill>
                  <a:srgbClr val="C00000"/>
                </a:solidFill>
                <a:cs typeface="Times New Roman" panose="02020603050405020304" pitchFamily="18" charset="0"/>
              </a:rPr>
              <a:t>*1520</a:t>
            </a:r>
          </a:p>
          <a:p>
            <a:pPr algn="ctr"/>
            <a:r>
              <a:rPr lang="es-ES" b="1" dirty="0">
                <a:solidFill>
                  <a:srgbClr val="C00000"/>
                </a:solidFill>
                <a:cs typeface="Times New Roman" panose="02020603050405020304" pitchFamily="18" charset="0"/>
              </a:rPr>
              <a:t>+1583</a:t>
            </a:r>
            <a:endParaRPr lang="es-ES" dirty="0"/>
          </a:p>
        </p:txBody>
      </p:sp>
    </p:spTree>
    <p:extLst>
      <p:ext uri="{BB962C8B-B14F-4D97-AF65-F5344CB8AC3E}">
        <p14:creationId xmlns:p14="http://schemas.microsoft.com/office/powerpoint/2010/main" val="41144907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30A3F48-97E8-C42E-F91D-F27E765F0955}"/>
              </a:ext>
            </a:extLst>
          </p:cNvPr>
          <p:cNvSpPr txBox="1"/>
          <p:nvPr/>
        </p:nvSpPr>
        <p:spPr>
          <a:xfrm>
            <a:off x="202652" y="0"/>
            <a:ext cx="7264947" cy="6986528"/>
          </a:xfrm>
          <a:prstGeom prst="rect">
            <a:avLst/>
          </a:prstGeom>
          <a:noFill/>
        </p:spPr>
        <p:txBody>
          <a:bodyPr wrap="square">
            <a:spAutoFit/>
          </a:bodyPr>
          <a:lstStyle/>
          <a:p>
            <a:pPr algn="ctr"/>
            <a:r>
              <a:rPr lang="es-ES" b="1"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BARTOLOME DE LA CUEVA Y TOLEDO</a:t>
            </a:r>
            <a:r>
              <a:rPr lang="es-ES" dirty="0">
                <a:solidFill>
                  <a:srgbClr val="FF0000"/>
                </a:solidFill>
                <a:effectLst/>
                <a:latin typeface="Tw Cen MT" panose="020B0602020104020603" pitchFamily="34" charset="77"/>
                <a:ea typeface="Calibri" panose="020F0502020204030204" pitchFamily="34" charset="0"/>
                <a:cs typeface="Times New Roman" panose="02020603050405020304" pitchFamily="18" charset="0"/>
              </a:rPr>
              <a:t>: </a:t>
            </a:r>
          </a:p>
          <a:p>
            <a:pPr algn="ctr"/>
            <a:r>
              <a:rPr lang="es-ES" dirty="0">
                <a:latin typeface="Tw Cen MT" panose="020B0602020104020603" pitchFamily="34" charset="77"/>
                <a:ea typeface="Calibri" panose="020F0502020204030204" pitchFamily="34" charset="0"/>
                <a:cs typeface="Times New Roman" panose="02020603050405020304" pitchFamily="18" charset="0"/>
              </a:rPr>
              <a:t>C</a:t>
            </a:r>
            <a:r>
              <a:rPr lang="es-ES" dirty="0">
                <a:effectLst/>
                <a:latin typeface="Tw Cen MT" panose="020B0602020104020603" pitchFamily="34" charset="77"/>
                <a:ea typeface="Calibri" panose="020F0502020204030204" pitchFamily="34" charset="0"/>
                <a:cs typeface="Times New Roman" panose="02020603050405020304" pitchFamily="18" charset="0"/>
              </a:rPr>
              <a:t>ardenal y virrey de </a:t>
            </a:r>
            <a:r>
              <a:rPr lang="es-ES" dirty="0">
                <a:latin typeface="Tw Cen MT" panose="020B0602020104020603" pitchFamily="34" charset="77"/>
                <a:ea typeface="Calibri" panose="020F0502020204030204" pitchFamily="34" charset="0"/>
                <a:cs typeface="Times New Roman" panose="02020603050405020304" pitchFamily="18" charset="0"/>
              </a:rPr>
              <a:t>N</a:t>
            </a:r>
            <a:r>
              <a:rPr lang="es-ES" dirty="0">
                <a:effectLst/>
                <a:latin typeface="Tw Cen MT" panose="020B0602020104020603" pitchFamily="34" charset="77"/>
                <a:ea typeface="Calibri" panose="020F0502020204030204" pitchFamily="34" charset="0"/>
                <a:cs typeface="Times New Roman" panose="02020603050405020304" pitchFamily="18" charset="0"/>
              </a:rPr>
              <a:t>ápoles 1558-59.</a:t>
            </a:r>
          </a:p>
          <a:p>
            <a:r>
              <a:rPr lang="es-ES" dirty="0">
                <a:effectLst/>
                <a:latin typeface="Tw Cen MT" panose="020B0602020104020603" pitchFamily="34" charset="77"/>
                <a:ea typeface="Calibri" panose="020F0502020204030204" pitchFamily="34" charset="0"/>
                <a:cs typeface="Times New Roman" panose="02020603050405020304" pitchFamily="18" charset="0"/>
              </a:rPr>
              <a:t>Aristócrata. Caballero de la Orden del Toisón de Oro.</a:t>
            </a:r>
            <a:r>
              <a:rPr lang="es-ES" dirty="0">
                <a:effectLst/>
                <a:latin typeface="Tw Cen MT" panose="020B0602020104020603" pitchFamily="34" charset="77"/>
                <a:ea typeface="Times New Roman" panose="02020603050405020304" pitchFamily="18" charset="0"/>
              </a:rPr>
              <a:t> </a:t>
            </a:r>
          </a:p>
          <a:p>
            <a:r>
              <a:rPr lang="es-ES" dirty="0">
                <a:effectLst/>
                <a:latin typeface="Tw Cen MT" panose="020B0602020104020603" pitchFamily="34" charset="77"/>
                <a:ea typeface="Calibri" panose="020F0502020204030204" pitchFamily="34" charset="0"/>
                <a:cs typeface="Times New Roman" panose="02020603050405020304" pitchFamily="18" charset="0"/>
              </a:rPr>
              <a:t>1499, 24 agosto, </a:t>
            </a:r>
            <a:r>
              <a:rPr lang="es-ES" dirty="0">
                <a:latin typeface="Tw Cen MT" panose="020B0602020104020603" pitchFamily="34" charset="77"/>
                <a:ea typeface="Calibri" panose="020F0502020204030204" pitchFamily="34" charset="0"/>
                <a:cs typeface="Times New Roman" panose="02020603050405020304" pitchFamily="18" charset="0"/>
              </a:rPr>
              <a:t>N</a:t>
            </a:r>
            <a:r>
              <a:rPr lang="es-ES" dirty="0">
                <a:effectLst/>
                <a:latin typeface="Tw Cen MT" panose="020B0602020104020603" pitchFamily="34" charset="77"/>
                <a:ea typeface="Calibri" panose="020F0502020204030204" pitchFamily="34" charset="0"/>
                <a:cs typeface="Times New Roman" panose="02020603050405020304" pitchFamily="18" charset="0"/>
              </a:rPr>
              <a:t>ace en </a:t>
            </a:r>
            <a:r>
              <a:rPr lang="es-ES" dirty="0">
                <a:latin typeface="Tw Cen MT" panose="020B0602020104020603" pitchFamily="34" charset="77"/>
                <a:ea typeface="Calibri" panose="020F0502020204030204" pitchFamily="34" charset="0"/>
                <a:cs typeface="Times New Roman" panose="02020603050405020304" pitchFamily="18" charset="0"/>
              </a:rPr>
              <a:t>su </a:t>
            </a:r>
            <a:r>
              <a:rPr lang="es-ES" dirty="0">
                <a:effectLst/>
                <a:latin typeface="Tw Cen MT" panose="020B0602020104020603" pitchFamily="34" charset="77"/>
                <a:ea typeface="Calibri" panose="020F0502020204030204" pitchFamily="34" charset="0"/>
                <a:cs typeface="Times New Roman" panose="02020603050405020304" pitchFamily="18" charset="0"/>
              </a:rPr>
              <a:t>castillo de Cuellar.</a:t>
            </a:r>
          </a:p>
          <a:p>
            <a:r>
              <a:rPr lang="es-ES" dirty="0">
                <a:latin typeface="Tw Cen MT" panose="020B0602020104020603" pitchFamily="34" charset="77"/>
                <a:ea typeface="Calibri" panose="020F0502020204030204" pitchFamily="34" charset="0"/>
                <a:cs typeface="Times New Roman" panose="02020603050405020304" pitchFamily="18" charset="0"/>
              </a:rPr>
              <a:t>H</a:t>
            </a:r>
            <a:r>
              <a:rPr lang="es-ES" dirty="0">
                <a:effectLst/>
                <a:latin typeface="Tw Cen MT" panose="020B0602020104020603" pitchFamily="34" charset="77"/>
                <a:ea typeface="Calibri" panose="020F0502020204030204" pitchFamily="34" charset="0"/>
                <a:cs typeface="Times New Roman" panose="02020603050405020304" pitchFamily="18" charset="0"/>
              </a:rPr>
              <a:t>ijo de D. Francisco </a:t>
            </a:r>
            <a:r>
              <a:rPr lang="es-ES" dirty="0" err="1">
                <a:effectLst/>
                <a:latin typeface="Tw Cen MT" panose="020B0602020104020603" pitchFamily="34" charset="77"/>
                <a:ea typeface="Calibri" panose="020F0502020204030204" pitchFamily="34" charset="0"/>
                <a:cs typeface="Times New Roman" panose="02020603050405020304" pitchFamily="18" charset="0"/>
              </a:rPr>
              <a:t>Fdez</a:t>
            </a:r>
            <a:r>
              <a:rPr lang="es-ES" dirty="0">
                <a:effectLst/>
                <a:latin typeface="Tw Cen MT" panose="020B0602020104020603" pitchFamily="34" charset="77"/>
                <a:ea typeface="Calibri" panose="020F0502020204030204" pitchFamily="34" charset="0"/>
                <a:cs typeface="Times New Roman" panose="02020603050405020304" pitchFamily="18" charset="0"/>
              </a:rPr>
              <a:t> de la Cueva  (</a:t>
            </a:r>
            <a:r>
              <a:rPr lang="es-ES" dirty="0" err="1">
                <a:effectLst/>
                <a:latin typeface="Tw Cen MT" panose="020B0602020104020603" pitchFamily="34" charset="77"/>
                <a:ea typeface="Calibri" panose="020F0502020204030204" pitchFamily="34" charset="0"/>
                <a:cs typeface="Times New Roman" panose="02020603050405020304" pitchFamily="18" charset="0"/>
              </a:rPr>
              <a:t>IIº</a:t>
            </a:r>
            <a:r>
              <a:rPr lang="es-ES" dirty="0">
                <a:effectLst/>
                <a:latin typeface="Tw Cen MT" panose="020B0602020104020603" pitchFamily="34" charset="77"/>
                <a:ea typeface="Calibri" panose="020F0502020204030204" pitchFamily="34" charset="0"/>
                <a:cs typeface="Times New Roman" panose="02020603050405020304" pitchFamily="18" charset="0"/>
              </a:rPr>
              <a:t> Alburquerque);  Primogénito de D. Beltrán de la Cueva (I º Alburquerque) </a:t>
            </a:r>
            <a:endParaRPr lang="es-ES" dirty="0">
              <a:latin typeface="Tw Cen MT" panose="020B0602020104020603" pitchFamily="34" charset="77"/>
              <a:ea typeface="Calibri" panose="020F0502020204030204" pitchFamily="34" charset="0"/>
              <a:cs typeface="Times New Roman" panose="02020603050405020304" pitchFamily="18" charset="0"/>
            </a:endParaRPr>
          </a:p>
          <a:p>
            <a:r>
              <a:rPr lang="es-ES" dirty="0">
                <a:effectLst/>
                <a:latin typeface="Tw Cen MT" panose="020B0602020104020603" pitchFamily="34" charset="77"/>
                <a:ea typeface="Calibri" panose="020F0502020204030204" pitchFamily="34" charset="0"/>
                <a:cs typeface="Times New Roman" panose="02020603050405020304" pitchFamily="18" charset="0"/>
              </a:rPr>
              <a:t>y de </a:t>
            </a:r>
            <a:r>
              <a:rPr lang="es-ES" dirty="0" err="1">
                <a:effectLst/>
                <a:latin typeface="Tw Cen MT" panose="020B0602020104020603" pitchFamily="34" charset="77"/>
                <a:ea typeface="Calibri" panose="020F0502020204030204" pitchFamily="34" charset="0"/>
                <a:cs typeface="Times New Roman" panose="02020603050405020304" pitchFamily="18" charset="0"/>
              </a:rPr>
              <a:t>Dña</a:t>
            </a:r>
            <a:r>
              <a:rPr lang="es-ES" dirty="0">
                <a:effectLst/>
                <a:latin typeface="Tw Cen MT" panose="020B0602020104020603" pitchFamily="34" charset="77"/>
                <a:ea typeface="Calibri" panose="020F0502020204030204" pitchFamily="34" charset="0"/>
                <a:cs typeface="Times New Roman" panose="02020603050405020304" pitchFamily="18" charset="0"/>
              </a:rPr>
              <a:t> Mencía de Mendoza,  valido de Enrique IV.</a:t>
            </a:r>
          </a:p>
          <a:p>
            <a:r>
              <a:rPr lang="es-ES" dirty="0">
                <a:effectLst/>
                <a:latin typeface="Tw Cen MT" panose="020B0602020104020603" pitchFamily="34" charset="77"/>
                <a:ea typeface="Calibri" panose="020F0502020204030204" pitchFamily="34" charset="0"/>
                <a:cs typeface="Times New Roman" panose="02020603050405020304" pitchFamily="18" charset="0"/>
              </a:rPr>
              <a:t> (Sobrino-nieto por tanto de D. </a:t>
            </a:r>
            <a:r>
              <a:rPr lang="es-ES" dirty="0" err="1">
                <a:effectLst/>
                <a:latin typeface="Tw Cen MT" panose="020B0602020104020603" pitchFamily="34" charset="77"/>
                <a:ea typeface="Calibri" panose="020F0502020204030204" pitchFamily="34" charset="0"/>
                <a:cs typeface="Times New Roman" panose="02020603050405020304" pitchFamily="18" charset="0"/>
              </a:rPr>
              <a:t>Gutierre</a:t>
            </a:r>
            <a:r>
              <a:rPr lang="es-ES" dirty="0">
                <a:effectLst/>
                <a:latin typeface="Tw Cen MT" panose="020B0602020104020603" pitchFamily="34" charset="77"/>
                <a:ea typeface="Calibri" panose="020F0502020204030204" pitchFamily="34" charset="0"/>
                <a:cs typeface="Times New Roman" panose="02020603050405020304" pitchFamily="18" charset="0"/>
              </a:rPr>
              <a:t> de la Cueva, Obispo de Palencia.) Inquisidor en Cuenca.</a:t>
            </a:r>
          </a:p>
          <a:p>
            <a:r>
              <a:rPr lang="es-ES" dirty="0">
                <a:effectLst/>
                <a:latin typeface="Tw Cen MT" panose="020B0602020104020603" pitchFamily="34" charset="77"/>
                <a:ea typeface="Calibri" panose="020F0502020204030204" pitchFamily="34" charset="0"/>
                <a:cs typeface="Times New Roman" panose="02020603050405020304" pitchFamily="18" charset="0"/>
              </a:rPr>
              <a:t>1544,19 diciembre: Proclamado cardenal  por Paulo III.</a:t>
            </a:r>
          </a:p>
          <a:p>
            <a:r>
              <a:rPr lang="es-ES" dirty="0">
                <a:effectLst/>
                <a:latin typeface="Tw Cen MT" panose="020B0602020104020603" pitchFamily="34" charset="77"/>
                <a:ea typeface="Calibri" panose="020F0502020204030204" pitchFamily="34" charset="0"/>
                <a:cs typeface="Times New Roman" panose="02020603050405020304" pitchFamily="18" charset="0"/>
              </a:rPr>
              <a:t>1549,8 de junio: </a:t>
            </a:r>
            <a:r>
              <a:rPr lang="es-ES" dirty="0">
                <a:latin typeface="Tw Cen MT" panose="020B0602020104020603" pitchFamily="34" charset="77"/>
                <a:ea typeface="Calibri" panose="020F0502020204030204" pitchFamily="34" charset="0"/>
                <a:cs typeface="Times New Roman" panose="02020603050405020304" pitchFamily="18" charset="0"/>
              </a:rPr>
              <a:t>C</a:t>
            </a:r>
            <a:r>
              <a:rPr lang="es-ES" dirty="0">
                <a:effectLst/>
                <a:latin typeface="Tw Cen MT" panose="020B0602020104020603" pitchFamily="34" charset="77"/>
                <a:ea typeface="Calibri" panose="020F0502020204030204" pitchFamily="34" charset="0"/>
                <a:cs typeface="Times New Roman" panose="02020603050405020304" pitchFamily="18" charset="0"/>
              </a:rPr>
              <a:t>onsagrado obispo. </a:t>
            </a:r>
          </a:p>
          <a:p>
            <a:r>
              <a:rPr lang="es-ES" dirty="0">
                <a:effectLst/>
                <a:latin typeface="Tw Cen MT" panose="020B0602020104020603" pitchFamily="34" charset="77"/>
                <a:ea typeface="Calibri" panose="020F0502020204030204" pitchFamily="34" charset="0"/>
                <a:cs typeface="Times New Roman" panose="02020603050405020304" pitchFamily="18" charset="0"/>
              </a:rPr>
              <a:t>1558 Fue enviado a Nápoles como virrey.</a:t>
            </a:r>
          </a:p>
          <a:p>
            <a:r>
              <a:rPr lang="es-ES" dirty="0">
                <a:effectLst/>
                <a:latin typeface="Tw Cen MT" panose="020B0602020104020603" pitchFamily="34" charset="77"/>
                <a:ea typeface="Calibri" panose="020F0502020204030204" pitchFamily="34" charset="0"/>
                <a:cs typeface="Times New Roman" panose="02020603050405020304" pitchFamily="18" charset="0"/>
              </a:rPr>
              <a:t>1559: Por falta de muy pocos votos, no fue elegido Papa,  en el cónclave  en que salió elegido Pio IV</a:t>
            </a:r>
            <a:r>
              <a:rPr lang="es-ES" dirty="0">
                <a:latin typeface="Tw Cen MT" panose="020B0602020104020603" pitchFamily="34" charset="77"/>
                <a:ea typeface="Calibri" panose="020F0502020204030204" pitchFamily="34" charset="0"/>
                <a:cs typeface="Times New Roman" panose="02020603050405020304" pitchFamily="18" charset="0"/>
              </a:rPr>
              <a:t>.</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r>
              <a:rPr lang="es-ES" dirty="0">
                <a:effectLst/>
                <a:latin typeface="Tw Cen MT" panose="020B0602020104020603" pitchFamily="34" charset="77"/>
                <a:ea typeface="Calibri" panose="020F0502020204030204" pitchFamily="34" charset="0"/>
                <a:cs typeface="Times New Roman" panose="02020603050405020304" pitchFamily="18" charset="0"/>
              </a:rPr>
              <a:t>Amigo y protector de los Jesuitas, </a:t>
            </a:r>
            <a:r>
              <a:rPr lang="es-ES" dirty="0">
                <a:latin typeface="Tw Cen MT" panose="020B0602020104020603" pitchFamily="34" charset="77"/>
                <a:ea typeface="Calibri" panose="020F0502020204030204" pitchFamily="34" charset="0"/>
                <a:cs typeface="Times New Roman" panose="02020603050405020304" pitchFamily="18" charset="0"/>
              </a:rPr>
              <a:t>y de </a:t>
            </a:r>
            <a:r>
              <a:rPr lang="es-ES" dirty="0">
                <a:effectLst/>
                <a:latin typeface="Tw Cen MT" panose="020B0602020104020603" pitchFamily="34" charset="77"/>
                <a:ea typeface="Calibri" panose="020F0502020204030204" pitchFamily="34" charset="0"/>
                <a:cs typeface="Times New Roman" panose="02020603050405020304" pitchFamily="18" charset="0"/>
              </a:rPr>
              <a:t>S. Ignacio. </a:t>
            </a:r>
          </a:p>
          <a:p>
            <a:r>
              <a:rPr lang="es-ES" dirty="0">
                <a:latin typeface="Tw Cen MT" panose="020B0602020104020603" pitchFamily="34" charset="77"/>
                <a:ea typeface="Calibri" panose="020F0502020204030204" pitchFamily="34" charset="0"/>
                <a:cs typeface="Times New Roman" panose="02020603050405020304" pitchFamily="18" charset="0"/>
              </a:rPr>
              <a:t>1560:  fundó el hospital de la Magdalena.</a:t>
            </a:r>
          </a:p>
          <a:p>
            <a:r>
              <a:rPr lang="es-ES" dirty="0">
                <a:latin typeface="Tw Cen MT" panose="020B0602020104020603" pitchFamily="34" charset="77"/>
                <a:ea typeface="Calibri" panose="020F0502020204030204" pitchFamily="34" charset="0"/>
                <a:cs typeface="Times New Roman" panose="02020603050405020304" pitchFamily="18" charset="0"/>
              </a:rPr>
              <a:t>1562.30 junio. muere en Roma, siendo trasladados sus restos al monasterio de Cuellar, junto a los de su familia</a:t>
            </a:r>
            <a:r>
              <a:rPr lang="es-ES" dirty="0">
                <a:ea typeface="Calibri" panose="020F0502020204030204" pitchFamily="34" charset="0"/>
                <a:cs typeface="Times New Roman" panose="02020603050405020304" pitchFamily="18" charset="0"/>
              </a:rPr>
              <a:t>.</a:t>
            </a:r>
          </a:p>
          <a:p>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id="{CFF21945-44A2-A116-C70A-D7CF657DC12F}"/>
              </a:ext>
            </a:extLst>
          </p:cNvPr>
          <p:cNvPicPr>
            <a:picLocks noChangeAspect="1"/>
          </p:cNvPicPr>
          <p:nvPr/>
        </p:nvPicPr>
        <p:blipFill>
          <a:blip r:embed="rId3"/>
          <a:stretch>
            <a:fillRect/>
          </a:stretch>
        </p:blipFill>
        <p:spPr>
          <a:xfrm>
            <a:off x="7366000" y="515390"/>
            <a:ext cx="1575347" cy="2652798"/>
          </a:xfrm>
          <a:prstGeom prst="rect">
            <a:avLst/>
          </a:prstGeom>
        </p:spPr>
      </p:pic>
      <p:sp>
        <p:nvSpPr>
          <p:cNvPr id="2" name="CuadroTexto 1">
            <a:extLst>
              <a:ext uri="{FF2B5EF4-FFF2-40B4-BE49-F238E27FC236}">
                <a16:creationId xmlns:a16="http://schemas.microsoft.com/office/drawing/2014/main" id="{300C5259-CEEE-907A-6385-309FE6EB4A27}"/>
              </a:ext>
            </a:extLst>
          </p:cNvPr>
          <p:cNvSpPr txBox="1"/>
          <p:nvPr/>
        </p:nvSpPr>
        <p:spPr>
          <a:xfrm>
            <a:off x="7132320" y="3429000"/>
            <a:ext cx="1809027" cy="2677656"/>
          </a:xfrm>
          <a:prstGeom prst="rect">
            <a:avLst/>
          </a:prstGeom>
          <a:noFill/>
        </p:spPr>
        <p:txBody>
          <a:bodyPr wrap="square" rtlCol="0">
            <a:spAutoFit/>
          </a:bodyPr>
          <a:lstStyle/>
          <a:p>
            <a:pPr algn="ctr"/>
            <a:r>
              <a:rPr lang="es-ES" dirty="0">
                <a:solidFill>
                  <a:srgbClr val="C00000"/>
                </a:solidFill>
              </a:rPr>
              <a:t>BARTOLOMÉ </a:t>
            </a:r>
          </a:p>
          <a:p>
            <a:pPr algn="ctr"/>
            <a:r>
              <a:rPr lang="es-ES" dirty="0">
                <a:solidFill>
                  <a:srgbClr val="C00000"/>
                </a:solidFill>
              </a:rPr>
              <a:t>DE LA CUEVA</a:t>
            </a:r>
          </a:p>
          <a:p>
            <a:pPr algn="ctr"/>
            <a:r>
              <a:rPr lang="es-ES" dirty="0">
                <a:solidFill>
                  <a:srgbClr val="C00000"/>
                </a:solidFill>
              </a:rPr>
              <a:t>Linaje </a:t>
            </a:r>
          </a:p>
          <a:p>
            <a:pPr algn="ctr"/>
            <a:r>
              <a:rPr lang="es-ES" dirty="0">
                <a:solidFill>
                  <a:srgbClr val="C00000"/>
                </a:solidFill>
              </a:rPr>
              <a:t>de Úbeda</a:t>
            </a:r>
          </a:p>
          <a:p>
            <a:pPr algn="ctr"/>
            <a:r>
              <a:rPr lang="es-ES" dirty="0">
                <a:solidFill>
                  <a:srgbClr val="C00000"/>
                </a:solidFill>
              </a:rPr>
              <a:t>*1499</a:t>
            </a:r>
          </a:p>
          <a:p>
            <a:pPr algn="ctr"/>
            <a:r>
              <a:rPr lang="es-ES" dirty="0">
                <a:solidFill>
                  <a:srgbClr val="C00000"/>
                </a:solidFill>
              </a:rPr>
              <a:t>Roma</a:t>
            </a:r>
          </a:p>
          <a:p>
            <a:pPr algn="ctr"/>
            <a:r>
              <a:rPr lang="es-ES" dirty="0">
                <a:solidFill>
                  <a:srgbClr val="C00000"/>
                </a:solidFill>
              </a:rPr>
              <a:t>+1562</a:t>
            </a:r>
          </a:p>
        </p:txBody>
      </p:sp>
    </p:spTree>
    <p:extLst>
      <p:ext uri="{BB962C8B-B14F-4D97-AF65-F5344CB8AC3E}">
        <p14:creationId xmlns:p14="http://schemas.microsoft.com/office/powerpoint/2010/main" val="16254779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300C5259-CEEE-907A-6385-309FE6EB4A27}"/>
              </a:ext>
            </a:extLst>
          </p:cNvPr>
          <p:cNvSpPr txBox="1"/>
          <p:nvPr/>
        </p:nvSpPr>
        <p:spPr>
          <a:xfrm>
            <a:off x="6883399" y="2882900"/>
            <a:ext cx="2057948" cy="3416320"/>
          </a:xfrm>
          <a:prstGeom prst="rect">
            <a:avLst/>
          </a:prstGeom>
          <a:noFill/>
        </p:spPr>
        <p:txBody>
          <a:bodyPr wrap="square" rtlCol="0">
            <a:spAutoFit/>
          </a:bodyPr>
          <a:lstStyle/>
          <a:p>
            <a:pPr algn="ctr"/>
            <a:r>
              <a:rPr lang="es-ES" dirty="0">
                <a:solidFill>
                  <a:srgbClr val="C00000"/>
                </a:solidFill>
              </a:rPr>
              <a:t>ALONSO</a:t>
            </a:r>
          </a:p>
          <a:p>
            <a:pPr algn="ctr"/>
            <a:r>
              <a:rPr lang="es-ES" dirty="0">
                <a:solidFill>
                  <a:srgbClr val="C00000"/>
                </a:solidFill>
              </a:rPr>
              <a:t>DE LA CUEVA</a:t>
            </a:r>
          </a:p>
          <a:p>
            <a:pPr algn="ctr"/>
            <a:r>
              <a:rPr lang="es-ES" dirty="0">
                <a:solidFill>
                  <a:srgbClr val="C00000"/>
                </a:solidFill>
              </a:rPr>
              <a:t>BENAVIDES</a:t>
            </a:r>
          </a:p>
          <a:p>
            <a:pPr algn="ctr"/>
            <a:r>
              <a:rPr lang="es-ES" dirty="0">
                <a:solidFill>
                  <a:srgbClr val="C00000"/>
                </a:solidFill>
              </a:rPr>
              <a:t>Linaje </a:t>
            </a:r>
          </a:p>
          <a:p>
            <a:pPr algn="ctr"/>
            <a:r>
              <a:rPr lang="es-ES" dirty="0">
                <a:solidFill>
                  <a:srgbClr val="C00000"/>
                </a:solidFill>
              </a:rPr>
              <a:t>de Úbeda</a:t>
            </a:r>
          </a:p>
          <a:p>
            <a:pPr algn="ctr"/>
            <a:r>
              <a:rPr lang="es-ES" dirty="0">
                <a:solidFill>
                  <a:srgbClr val="C00000"/>
                </a:solidFill>
              </a:rPr>
              <a:t>*1574</a:t>
            </a:r>
          </a:p>
          <a:p>
            <a:pPr algn="ctr"/>
            <a:r>
              <a:rPr lang="es-ES" dirty="0">
                <a:solidFill>
                  <a:srgbClr val="C00000"/>
                </a:solidFill>
              </a:rPr>
              <a:t>GRANADA</a:t>
            </a:r>
          </a:p>
          <a:p>
            <a:pPr algn="ctr"/>
            <a:r>
              <a:rPr lang="es-ES">
                <a:solidFill>
                  <a:srgbClr val="C00000"/>
                </a:solidFill>
              </a:rPr>
              <a:t>+1655</a:t>
            </a:r>
            <a:endParaRPr lang="es-ES" dirty="0">
              <a:solidFill>
                <a:srgbClr val="C00000"/>
              </a:solidFill>
            </a:endParaRPr>
          </a:p>
          <a:p>
            <a:pPr algn="ctr"/>
            <a:r>
              <a:rPr lang="es-ES" dirty="0">
                <a:solidFill>
                  <a:srgbClr val="C00000"/>
                </a:solidFill>
              </a:rPr>
              <a:t>MALAGA</a:t>
            </a:r>
          </a:p>
        </p:txBody>
      </p:sp>
      <p:pic>
        <p:nvPicPr>
          <p:cNvPr id="6" name="Imagen 5">
            <a:extLst>
              <a:ext uri="{FF2B5EF4-FFF2-40B4-BE49-F238E27FC236}">
                <a16:creationId xmlns:a16="http://schemas.microsoft.com/office/drawing/2014/main" id="{049AF05D-7334-DCB9-80B4-BC6C14B71DCE}"/>
              </a:ext>
            </a:extLst>
          </p:cNvPr>
          <p:cNvPicPr>
            <a:picLocks noChangeAspect="1"/>
          </p:cNvPicPr>
          <p:nvPr/>
        </p:nvPicPr>
        <p:blipFill rotWithShape="1">
          <a:blip r:embed="rId3"/>
          <a:srcRect l="14706" r="15196"/>
          <a:stretch/>
        </p:blipFill>
        <p:spPr>
          <a:xfrm>
            <a:off x="6883399" y="353978"/>
            <a:ext cx="2057947" cy="2173322"/>
          </a:xfrm>
          <a:prstGeom prst="rect">
            <a:avLst/>
          </a:prstGeom>
        </p:spPr>
      </p:pic>
      <p:sp>
        <p:nvSpPr>
          <p:cNvPr id="3" name="CuadroTexto 2">
            <a:extLst>
              <a:ext uri="{FF2B5EF4-FFF2-40B4-BE49-F238E27FC236}">
                <a16:creationId xmlns:a16="http://schemas.microsoft.com/office/drawing/2014/main" id="{1781B226-B276-64B5-5CEF-90C4FB0EF0A2}"/>
              </a:ext>
            </a:extLst>
          </p:cNvPr>
          <p:cNvSpPr txBox="1"/>
          <p:nvPr/>
        </p:nvSpPr>
        <p:spPr>
          <a:xfrm>
            <a:off x="202652" y="139700"/>
            <a:ext cx="6820448" cy="6740307"/>
          </a:xfrm>
          <a:prstGeom prst="rect">
            <a:avLst/>
          </a:prstGeom>
          <a:noFill/>
        </p:spPr>
        <p:txBody>
          <a:bodyPr wrap="square" rtlCol="0">
            <a:spAutoFit/>
          </a:bodyPr>
          <a:lstStyle/>
          <a:p>
            <a:r>
              <a:rPr lang="es-ES" b="1" dirty="0">
                <a:solidFill>
                  <a:srgbClr val="C00000"/>
                </a:solidFill>
                <a:effectLst/>
                <a:latin typeface="Tw Cen MT" panose="020B0602020104020603" pitchFamily="34" charset="77"/>
                <a:ea typeface="Times New Roman" panose="02020603050405020304" pitchFamily="18" charset="0"/>
              </a:rPr>
              <a:t>CARDENAL ALONSO CUEVA Y BENAVIDES</a:t>
            </a:r>
          </a:p>
          <a:p>
            <a:pPr algn="ctr"/>
            <a:r>
              <a:rPr lang="es-ES" dirty="0">
                <a:solidFill>
                  <a:srgbClr val="000000"/>
                </a:solidFill>
                <a:effectLst/>
                <a:latin typeface="Tw Cen MT" panose="020B0602020104020603" pitchFamily="34" charset="77"/>
                <a:ea typeface="Times New Roman" panose="02020603050405020304" pitchFamily="18" charset="0"/>
              </a:rPr>
              <a:t>Noble clérigo y diplomático, oriundo de Úbeda. </a:t>
            </a:r>
          </a:p>
          <a:p>
            <a:pPr algn="ctr"/>
            <a:r>
              <a:rPr lang="es-ES" dirty="0">
                <a:solidFill>
                  <a:srgbClr val="000000"/>
                </a:solidFill>
                <a:effectLst/>
                <a:latin typeface="Tw Cen MT" panose="020B0602020104020603" pitchFamily="34" charset="77"/>
                <a:ea typeface="Times New Roman" panose="02020603050405020304" pitchFamily="18" charset="0"/>
              </a:rPr>
              <a:t>1º Marqués de Bedmar, titulado en 1614.</a:t>
            </a:r>
            <a:endParaRPr lang="es-ES" dirty="0">
              <a:effectLst/>
              <a:latin typeface="Tw Cen MT" panose="020B0602020104020603" pitchFamily="34" charset="77"/>
              <a:ea typeface="Times New Roman" panose="02020603050405020304" pitchFamily="18" charset="0"/>
            </a:endParaRPr>
          </a:p>
          <a:p>
            <a:r>
              <a:rPr lang="es-ES" b="1" dirty="0">
                <a:latin typeface="Tw Cen MT" panose="020B0602020104020603" pitchFamily="34" charset="77"/>
                <a:ea typeface="Times New Roman" panose="02020603050405020304" pitchFamily="18" charset="0"/>
              </a:rPr>
              <a:t>*</a:t>
            </a:r>
            <a:r>
              <a:rPr lang="es-ES" b="1" dirty="0">
                <a:solidFill>
                  <a:srgbClr val="000000"/>
                </a:solidFill>
                <a:effectLst/>
                <a:latin typeface="Tw Cen MT" panose="020B0602020104020603" pitchFamily="34" charset="77"/>
                <a:ea typeface="Times New Roman" panose="02020603050405020304" pitchFamily="18" charset="0"/>
              </a:rPr>
              <a:t>1574</a:t>
            </a:r>
            <a:r>
              <a:rPr lang="es-ES" dirty="0">
                <a:solidFill>
                  <a:srgbClr val="000000"/>
                </a:solidFill>
                <a:effectLst/>
                <a:latin typeface="Tw Cen MT" panose="020B0602020104020603" pitchFamily="34" charset="77"/>
                <a:ea typeface="Times New Roman" panose="02020603050405020304" pitchFamily="18" charset="0"/>
              </a:rPr>
              <a:t>. Nace en el palacio real de Granada. Bautizado en </a:t>
            </a:r>
            <a:r>
              <a:rPr lang="es-ES" dirty="0" err="1">
                <a:solidFill>
                  <a:srgbClr val="000000"/>
                </a:solidFill>
                <a:effectLst/>
                <a:latin typeface="Tw Cen MT" panose="020B0602020104020603" pitchFamily="34" charset="77"/>
                <a:ea typeface="Times New Roman" panose="02020603050405020304" pitchFamily="18" charset="0"/>
              </a:rPr>
              <a:t>Sta</a:t>
            </a:r>
            <a:r>
              <a:rPr lang="es-ES" dirty="0">
                <a:solidFill>
                  <a:srgbClr val="000000"/>
                </a:solidFill>
                <a:effectLst/>
                <a:latin typeface="Tw Cen MT" panose="020B0602020104020603" pitchFamily="34" charset="77"/>
                <a:ea typeface="Times New Roman" panose="02020603050405020304" pitchFamily="18" charset="0"/>
              </a:rPr>
              <a:t> María de la Alhambra  el 25 julio, hijo de Luis de la Cueva y Benavides. En1606, el rey Felipe III lo nombra embajador en Venecia y después Consejero de su hija Clara Isabel en los Países Bajos.</a:t>
            </a:r>
            <a:endParaRPr lang="es-ES" dirty="0">
              <a:effectLst/>
              <a:latin typeface="Tw Cen MT" panose="020B0602020104020603" pitchFamily="34" charset="77"/>
              <a:ea typeface="Times New Roman" panose="02020603050405020304" pitchFamily="18" charset="0"/>
            </a:endParaRPr>
          </a:p>
          <a:p>
            <a:r>
              <a:rPr lang="es-ES" dirty="0">
                <a:effectLst/>
                <a:latin typeface="Tw Cen MT" panose="020B0602020104020603" pitchFamily="34" charset="77"/>
                <a:ea typeface="Times New Roman" panose="02020603050405020304" pitchFamily="18" charset="0"/>
              </a:rPr>
              <a:t>1622. Nombrado Cardenal, en Roma llega a ser  Camarlengo del Sacro Colegio Cardenalicio. </a:t>
            </a:r>
          </a:p>
          <a:p>
            <a:r>
              <a:rPr lang="es-ES" dirty="0">
                <a:solidFill>
                  <a:srgbClr val="202122"/>
                </a:solidFill>
                <a:effectLst/>
                <a:latin typeface="Tw Cen MT" panose="020B0602020104020603" pitchFamily="34" charset="77"/>
                <a:ea typeface="Times New Roman" panose="02020603050405020304" pitchFamily="18" charset="0"/>
              </a:rPr>
              <a:t>1644. Participó en </a:t>
            </a:r>
            <a:r>
              <a:rPr lang="es-ES" dirty="0">
                <a:solidFill>
                  <a:srgbClr val="202122"/>
                </a:solidFill>
                <a:latin typeface="Tw Cen MT" panose="020B0602020104020603" pitchFamily="34" charset="77"/>
                <a:ea typeface="Times New Roman" panose="02020603050405020304" pitchFamily="18" charset="0"/>
              </a:rPr>
              <a:t>la elección de </a:t>
            </a:r>
            <a:r>
              <a:rPr lang="es-ES" dirty="0">
                <a:solidFill>
                  <a:srgbClr val="202122"/>
                </a:solidFill>
                <a:effectLst/>
                <a:latin typeface="Tw Cen MT" panose="020B0602020104020603" pitchFamily="34" charset="77"/>
                <a:ea typeface="Times New Roman" panose="02020603050405020304" pitchFamily="18" charset="0"/>
              </a:rPr>
              <a:t>Inocencio X, </a:t>
            </a:r>
          </a:p>
          <a:p>
            <a:r>
              <a:rPr lang="es-ES" dirty="0">
                <a:solidFill>
                  <a:srgbClr val="202122"/>
                </a:solidFill>
                <a:effectLst/>
                <a:latin typeface="Tw Cen MT" panose="020B0602020104020603" pitchFamily="34" charset="77"/>
                <a:ea typeface="Times New Roman" panose="02020603050405020304" pitchFamily="18" charset="0"/>
              </a:rPr>
              <a:t>que lo nombró  cardenal-obispo de </a:t>
            </a:r>
            <a:r>
              <a:rPr lang="es-ES" dirty="0" err="1">
                <a:solidFill>
                  <a:srgbClr val="202122"/>
                </a:solidFill>
                <a:effectLst/>
                <a:latin typeface="Tw Cen MT" panose="020B0602020104020603" pitchFamily="34" charset="77"/>
                <a:ea typeface="Times New Roman" panose="02020603050405020304" pitchFamily="18" charset="0"/>
              </a:rPr>
              <a:t>Palestrína</a:t>
            </a:r>
            <a:r>
              <a:rPr lang="es-ES" dirty="0">
                <a:solidFill>
                  <a:srgbClr val="202122"/>
                </a:solidFill>
                <a:effectLst/>
                <a:latin typeface="Tw Cen MT" panose="020B0602020104020603" pitchFamily="34" charset="77"/>
                <a:ea typeface="Times New Roman" panose="02020603050405020304" pitchFamily="18" charset="0"/>
              </a:rPr>
              <a:t>.</a:t>
            </a:r>
            <a:endParaRPr lang="es-ES" dirty="0">
              <a:effectLst/>
              <a:latin typeface="Tw Cen MT" panose="020B0602020104020603" pitchFamily="34" charset="77"/>
              <a:ea typeface="Times New Roman" panose="02020603050405020304" pitchFamily="18" charset="0"/>
            </a:endParaRPr>
          </a:p>
          <a:p>
            <a:r>
              <a:rPr lang="es-ES" dirty="0">
                <a:solidFill>
                  <a:srgbClr val="202122"/>
                </a:solidFill>
                <a:effectLst/>
                <a:latin typeface="Tw Cen MT" panose="020B0602020104020603" pitchFamily="34" charset="77"/>
                <a:ea typeface="Times New Roman" panose="02020603050405020304" pitchFamily="18" charset="0"/>
              </a:rPr>
              <a:t>1648. </a:t>
            </a:r>
            <a:r>
              <a:rPr lang="es-ES" dirty="0">
                <a:solidFill>
                  <a:srgbClr val="202122"/>
                </a:solidFill>
                <a:latin typeface="Tw Cen MT" panose="020B0602020104020603" pitchFamily="34" charset="77"/>
                <a:ea typeface="Times New Roman" panose="02020603050405020304" pitchFamily="18" charset="0"/>
              </a:rPr>
              <a:t>O</a:t>
            </a:r>
            <a:r>
              <a:rPr lang="es-ES" dirty="0">
                <a:solidFill>
                  <a:srgbClr val="202122"/>
                </a:solidFill>
                <a:effectLst/>
                <a:latin typeface="Tw Cen MT" panose="020B0602020104020603" pitchFamily="34" charset="77"/>
                <a:ea typeface="Times New Roman" panose="02020603050405020304" pitchFamily="18" charset="0"/>
              </a:rPr>
              <a:t>bispo de Málaga, defendió el dogma </a:t>
            </a:r>
          </a:p>
          <a:p>
            <a:r>
              <a:rPr lang="es-ES" dirty="0">
                <a:solidFill>
                  <a:srgbClr val="202122"/>
                </a:solidFill>
                <a:effectLst/>
                <a:latin typeface="Tw Cen MT" panose="020B0602020104020603" pitchFamily="34" charset="77"/>
                <a:ea typeface="Times New Roman" panose="02020603050405020304" pitchFamily="18" charset="0"/>
              </a:rPr>
              <a:t>de la Inmaculada, siendo jurado por los cabildos.</a:t>
            </a:r>
          </a:p>
          <a:p>
            <a:r>
              <a:rPr lang="es-ES" b="1" dirty="0">
                <a:solidFill>
                  <a:srgbClr val="202122"/>
                </a:solidFill>
                <a:effectLst/>
                <a:latin typeface="Tw Cen MT" panose="020B0602020104020603" pitchFamily="34" charset="77"/>
                <a:ea typeface="Times New Roman" panose="02020603050405020304" pitchFamily="18" charset="0"/>
              </a:rPr>
              <a:t>+ 1655</a:t>
            </a:r>
            <a:r>
              <a:rPr lang="es-ES" dirty="0">
                <a:solidFill>
                  <a:srgbClr val="202122"/>
                </a:solidFill>
                <a:effectLst/>
                <a:latin typeface="Tw Cen MT" panose="020B0602020104020603" pitchFamily="34" charset="77"/>
                <a:ea typeface="Times New Roman" panose="02020603050405020304" pitchFamily="18" charset="0"/>
              </a:rPr>
              <a:t>. 11 julio. Muere en Málaga. </a:t>
            </a:r>
            <a:endParaRPr lang="es-ES" dirty="0">
              <a:solidFill>
                <a:srgbClr val="202122"/>
              </a:solidFill>
              <a:latin typeface="Tw Cen MT" panose="020B0602020104020603" pitchFamily="34" charset="77"/>
              <a:ea typeface="Times New Roman" panose="02020603050405020304" pitchFamily="18" charset="0"/>
            </a:endParaRPr>
          </a:p>
          <a:p>
            <a:r>
              <a:rPr lang="es-ES" dirty="0">
                <a:solidFill>
                  <a:srgbClr val="202122"/>
                </a:solidFill>
                <a:latin typeface="Tw Cen MT" panose="020B0602020104020603" pitchFamily="34" charset="77"/>
                <a:ea typeface="Times New Roman" panose="02020603050405020304" pitchFamily="18" charset="0"/>
              </a:rPr>
              <a:t>A</a:t>
            </a:r>
            <a:r>
              <a:rPr lang="es-ES" dirty="0">
                <a:solidFill>
                  <a:srgbClr val="202122"/>
                </a:solidFill>
                <a:effectLst/>
                <a:latin typeface="Tw Cen MT" panose="020B0602020104020603" pitchFamily="34" charset="77"/>
                <a:ea typeface="Times New Roman" panose="02020603050405020304" pitchFamily="18" charset="0"/>
              </a:rPr>
              <a:t> la Colegiata de Santa María de Úbeda, lugar de enterramiento familiar, donó 8 urnas con reliquias de las vírgenes mártires de Colonia.</a:t>
            </a:r>
            <a:endParaRPr lang="es-ES" dirty="0">
              <a:effectLst/>
              <a:latin typeface="Tw Cen MT" panose="020B0602020104020603" pitchFamily="34" charset="77"/>
              <a:ea typeface="Times New Roman" panose="02020603050405020304" pitchFamily="18" charset="0"/>
            </a:endParaRPr>
          </a:p>
        </p:txBody>
      </p:sp>
    </p:spTree>
    <p:extLst>
      <p:ext uri="{BB962C8B-B14F-4D97-AF65-F5344CB8AC3E}">
        <p14:creationId xmlns:p14="http://schemas.microsoft.com/office/powerpoint/2010/main" val="30848041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anim calcmode="lin" valueType="num">
                                      <p:cBhvr>
                                        <p:cTn id="8" dur="3000" fill="hold"/>
                                        <p:tgtEl>
                                          <p:spTgt spid="6"/>
                                        </p:tgtEl>
                                        <p:attrNameLst>
                                          <p:attrName>ppt_x</p:attrName>
                                        </p:attrNameLst>
                                      </p:cBhvr>
                                      <p:tavLst>
                                        <p:tav tm="0">
                                          <p:val>
                                            <p:strVal val="#ppt_x"/>
                                          </p:val>
                                        </p:tav>
                                        <p:tav tm="100000">
                                          <p:val>
                                            <p:strVal val="#ppt_x"/>
                                          </p:val>
                                        </p:tav>
                                      </p:tavLst>
                                    </p:anim>
                                    <p:anim calcmode="lin" valueType="num">
                                      <p:cBhvr>
                                        <p:cTn id="9" dur="3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395B021-4CF0-6558-9FF0-BC6B95314D8B}"/>
              </a:ext>
            </a:extLst>
          </p:cNvPr>
          <p:cNvSpPr txBox="1"/>
          <p:nvPr/>
        </p:nvSpPr>
        <p:spPr>
          <a:xfrm>
            <a:off x="431800" y="0"/>
            <a:ext cx="8280400" cy="7109639"/>
          </a:xfrm>
          <a:prstGeom prst="rect">
            <a:avLst/>
          </a:prstGeom>
          <a:noFill/>
        </p:spPr>
        <p:txBody>
          <a:bodyPr wrap="square">
            <a:spAutoFit/>
          </a:bodyPr>
          <a:lstStyle/>
          <a:p>
            <a:pPr algn="ctr"/>
            <a:r>
              <a:rPr lang="es-ES"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Al hablar de los siglos XVI-XVIII, fácilmente nos dejamos </a:t>
            </a:r>
            <a:r>
              <a:rPr lang="es-ES" dirty="0">
                <a:latin typeface="Tw Cen MT" panose="020B0602020104020603" pitchFamily="34" charset="77"/>
                <a:ea typeface="Calibri" panose="020F0502020204030204" pitchFamily="34" charset="0"/>
                <a:cs typeface="Times New Roman" panose="02020603050405020304" pitchFamily="18" charset="0"/>
              </a:rPr>
              <a:t>atraer</a:t>
            </a:r>
            <a:r>
              <a:rPr lang="es-ES" dirty="0">
                <a:effectLst/>
                <a:latin typeface="Tw Cen MT" panose="020B0602020104020603" pitchFamily="34" charset="77"/>
                <a:ea typeface="Calibri" panose="020F0502020204030204" pitchFamily="34" charset="0"/>
                <a:cs typeface="Times New Roman" panose="02020603050405020304" pitchFamily="18" charset="0"/>
              </a:rPr>
              <a:t> por los temas </a:t>
            </a:r>
            <a:r>
              <a:rPr lang="es-ES" dirty="0">
                <a:latin typeface="Tw Cen MT" panose="020B0602020104020603" pitchFamily="34" charset="77"/>
                <a:ea typeface="Calibri" panose="020F0502020204030204" pitchFamily="34" charset="0"/>
                <a:cs typeface="Times New Roman" panose="02020603050405020304" pitchFamily="18" charset="0"/>
              </a:rPr>
              <a:t>más</a:t>
            </a:r>
            <a:r>
              <a:rPr lang="es-ES" dirty="0">
                <a:effectLst/>
                <a:latin typeface="Tw Cen MT" panose="020B0602020104020603" pitchFamily="34" charset="77"/>
                <a:ea typeface="Calibri" panose="020F0502020204030204" pitchFamily="34" charset="0"/>
                <a:cs typeface="Times New Roman" panose="02020603050405020304" pitchFamily="18" charset="0"/>
              </a:rPr>
              <a:t> importantes como el Emperador Carlos,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la conquista de América, la Inquisición, o los Tercios Españoles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y nos olvidamos de la otra España,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de la otra Iglesia y de las otras gentes.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Una España empobrecida, que veía pasar el oro y la plata extraídos de América, para pagar las deudas contraídas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con los banqueros alemanes.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Una Iglesia poderosa, influyente, sobreabundante en servidores, pero con sus cárceles y sus medios de coacción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y de control de la sociedad y de las personas.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Una sociedad fracturada, preocupada más por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la limpieza de la sangre que por la consideración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de las personas en sí mismas.</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En este ambiente de vida y de </a:t>
            </a:r>
            <a:r>
              <a:rPr lang="es-ES" dirty="0">
                <a:latin typeface="Tw Cen MT" panose="020B0602020104020603" pitchFamily="34" charset="77"/>
                <a:ea typeface="Calibri" panose="020F0502020204030204" pitchFamily="34" charset="0"/>
                <a:cs typeface="Times New Roman" panose="02020603050405020304" pitchFamily="18" charset="0"/>
              </a:rPr>
              <a:t>dificultades</a:t>
            </a:r>
            <a:r>
              <a:rPr lang="es-ES" dirty="0">
                <a:effectLst/>
                <a:latin typeface="Tw Cen MT" panose="020B0602020104020603" pitchFamily="34" charset="77"/>
                <a:ea typeface="Calibri" panose="020F0502020204030204" pitchFamily="34" charset="0"/>
                <a:cs typeface="Times New Roman" panose="02020603050405020304" pitchFamily="18" charset="0"/>
              </a:rPr>
              <a:t>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vivió una figura excepcional:</a:t>
            </a:r>
          </a:p>
          <a:p>
            <a:pPr algn="ctr"/>
            <a:r>
              <a:rPr lang="es-ES" dirty="0">
                <a:solidFill>
                  <a:srgbClr val="C00000"/>
                </a:solidFill>
                <a:effectLst/>
                <a:latin typeface="Tw Cen MT" panose="020B0602020104020603" pitchFamily="34" charset="77"/>
                <a:ea typeface="Calibri" panose="020F0502020204030204" pitchFamily="34" charset="0"/>
                <a:cs typeface="Times New Roman" panose="02020603050405020304" pitchFamily="18" charset="0"/>
              </a:rPr>
              <a:t> JUAN DE YEPES</a:t>
            </a:r>
            <a:r>
              <a:rPr lang="es-ES" dirty="0">
                <a:effectLst/>
                <a:latin typeface="Tw Cen MT" panose="020B0602020104020603" pitchFamily="34" charset="77"/>
                <a:ea typeface="Calibri" panose="020F0502020204030204" pitchFamily="34" charset="0"/>
                <a:cs typeface="Times New Roman" panose="02020603050405020304" pitchFamily="18" charset="0"/>
              </a:rPr>
              <a:t>.</a:t>
            </a:r>
          </a:p>
          <a:p>
            <a:pPr algn="ctr"/>
            <a:r>
              <a:rPr lang="es-ES" dirty="0">
                <a:effectLst/>
                <a:latin typeface="Calibri" panose="020F0502020204030204" pitchFamily="34" charset="0"/>
                <a:ea typeface="Calibri" panose="020F0502020204030204" pitchFamily="34" charset="0"/>
                <a:cs typeface="Times New Roman" panose="02020603050405020304" pitchFamily="18" charset="0"/>
              </a:rPr>
              <a:t> </a:t>
            </a:r>
          </a:p>
        </p:txBody>
      </p:sp>
    </p:spTree>
    <p:extLst>
      <p:ext uri="{BB962C8B-B14F-4D97-AF65-F5344CB8AC3E}">
        <p14:creationId xmlns:p14="http://schemas.microsoft.com/office/powerpoint/2010/main" val="263615004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395B021-4CF0-6558-9FF0-BC6B95314D8B}"/>
              </a:ext>
            </a:extLst>
          </p:cNvPr>
          <p:cNvSpPr txBox="1"/>
          <p:nvPr/>
        </p:nvSpPr>
        <p:spPr>
          <a:xfrm>
            <a:off x="230818" y="-406400"/>
            <a:ext cx="7262182" cy="7663636"/>
          </a:xfrm>
          <a:prstGeom prst="rect">
            <a:avLst/>
          </a:prstGeom>
          <a:noFill/>
        </p:spPr>
        <p:txBody>
          <a:bodyPr wrap="square">
            <a:spAutoFit/>
          </a:bodyPr>
          <a:lstStyle/>
          <a:p>
            <a:r>
              <a:rPr lang="es-ES" sz="1200" dirty="0">
                <a:effectLst/>
                <a:latin typeface="Calibri" panose="020F0502020204030204" pitchFamily="34" charset="0"/>
                <a:ea typeface="Calibri" panose="020F0502020204030204" pitchFamily="34" charset="0"/>
                <a:cs typeface="Times New Roman" panose="02020603050405020304" pitchFamily="18" charset="0"/>
              </a:rPr>
              <a:t> </a:t>
            </a:r>
          </a:p>
          <a:p>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r>
              <a:rPr lang="es-ES" dirty="0">
                <a:effectLst/>
                <a:latin typeface="Tw Cen MT" panose="020B0602020104020603" pitchFamily="34" charset="77"/>
                <a:ea typeface="Calibri" panose="020F0502020204030204" pitchFamily="34" charset="0"/>
                <a:cs typeface="Times New Roman" panose="02020603050405020304" pitchFamily="18" charset="0"/>
              </a:rPr>
              <a:t>1542: Nace en </a:t>
            </a:r>
            <a:r>
              <a:rPr lang="es-ES" dirty="0" err="1">
                <a:effectLst/>
                <a:latin typeface="Tw Cen MT" panose="020B0602020104020603" pitchFamily="34" charset="77"/>
                <a:ea typeface="Calibri" panose="020F0502020204030204" pitchFamily="34" charset="0"/>
                <a:cs typeface="Times New Roman" panose="02020603050405020304" pitchFamily="18" charset="0"/>
              </a:rPr>
              <a:t>Fontiveros</a:t>
            </a:r>
            <a:r>
              <a:rPr lang="es-ES" dirty="0">
                <a:effectLst/>
                <a:latin typeface="Tw Cen MT" panose="020B0602020104020603" pitchFamily="34" charset="77"/>
                <a:ea typeface="Calibri" panose="020F0502020204030204" pitchFamily="34" charset="0"/>
                <a:cs typeface="Times New Roman" panose="02020603050405020304" pitchFamily="18" charset="0"/>
              </a:rPr>
              <a:t>, Segovia, </a:t>
            </a:r>
            <a:r>
              <a:rPr lang="es-ES" dirty="0">
                <a:latin typeface="Tw Cen MT" panose="020B0602020104020603" pitchFamily="34" charset="77"/>
                <a:ea typeface="Calibri" panose="020F0502020204030204" pitchFamily="34" charset="0"/>
                <a:cs typeface="Times New Roman" panose="02020603050405020304" pitchFamily="18" charset="0"/>
              </a:rPr>
              <a:t>e</a:t>
            </a:r>
            <a:r>
              <a:rPr lang="es-ES" dirty="0">
                <a:effectLst/>
                <a:latin typeface="Tw Cen MT" panose="020B0602020104020603" pitchFamily="34" charset="77"/>
                <a:ea typeface="Calibri" panose="020F0502020204030204" pitchFamily="34" charset="0"/>
                <a:cs typeface="Times New Roman" panose="02020603050405020304" pitchFamily="18" charset="0"/>
              </a:rPr>
              <a:t>n el seno de una familia humilde, venida a menos, al contraer matrimonio (1529) su padre de familia acomodada de Yepes, Toledo, con una joven que sobrevivía tejiendo sedas. </a:t>
            </a:r>
          </a:p>
          <a:p>
            <a:r>
              <a:rPr lang="es-ES" dirty="0">
                <a:effectLst/>
                <a:latin typeface="Tw Cen MT" panose="020B0602020104020603" pitchFamily="34" charset="77"/>
                <a:ea typeface="Calibri" panose="020F0502020204030204" pitchFamily="34" charset="0"/>
                <a:cs typeface="Times New Roman" panose="02020603050405020304" pitchFamily="18" charset="0"/>
              </a:rPr>
              <a:t>Esto supone que él y los hijos tengan que trabajar como tejedores para poder subsistir pasando hambre. </a:t>
            </a:r>
          </a:p>
          <a:p>
            <a:r>
              <a:rPr lang="es-ES" dirty="0">
                <a:effectLst/>
                <a:latin typeface="Tw Cen MT" panose="020B0602020104020603" pitchFamily="34" charset="77"/>
                <a:ea typeface="Calibri" panose="020F0502020204030204" pitchFamily="34" charset="0"/>
                <a:cs typeface="Times New Roman" panose="02020603050405020304" pitchFamily="18" charset="0"/>
              </a:rPr>
              <a:t>El padre muere cuando Juan tiene tan solo unos meses.  </a:t>
            </a:r>
          </a:p>
          <a:p>
            <a:r>
              <a:rPr lang="es-ES" dirty="0">
                <a:effectLst/>
                <a:latin typeface="Tw Cen MT" panose="020B0602020104020603" pitchFamily="34" charset="77"/>
                <a:ea typeface="Calibri" panose="020F0502020204030204" pitchFamily="34" charset="0"/>
                <a:cs typeface="Times New Roman" panose="02020603050405020304" pitchFamily="18" charset="0"/>
              </a:rPr>
              <a:t>La madre busca desesperadamente algún familiar paterno que se hiciera cargo al menos del hijo mayor, viendo cerradas todas las puertas.</a:t>
            </a:r>
          </a:p>
          <a:p>
            <a:r>
              <a:rPr lang="es-ES" dirty="0">
                <a:effectLst/>
                <a:latin typeface="Tw Cen MT" panose="020B0602020104020603" pitchFamily="34" charset="77"/>
                <a:ea typeface="Calibri" panose="020F0502020204030204" pitchFamily="34" charset="0"/>
                <a:cs typeface="Times New Roman" panose="02020603050405020304" pitchFamily="18" charset="0"/>
              </a:rPr>
              <a:t>En Medina del Campo Juan, siendo niño tiene que servir en un hospital como monaguillo y “niño de los recados”, hasta que a los 17 años es admitido como externo, en el colegio de los Jesuitas, iniciándose en humanidades.</a:t>
            </a:r>
          </a:p>
          <a:p>
            <a:r>
              <a:rPr lang="es-ES" dirty="0">
                <a:effectLst/>
                <a:latin typeface="Tw Cen MT" panose="020B0602020104020603" pitchFamily="34" charset="77"/>
                <a:ea typeface="Calibri" panose="020F0502020204030204" pitchFamily="34" charset="0"/>
                <a:cs typeface="Times New Roman" panose="02020603050405020304" pitchFamily="18" charset="0"/>
              </a:rPr>
              <a:t>1567: Siendo Carmelita, va celebrar su primera Misa a Medina del Campo y se encuentra con la madre Teresa de Jesús embarcándose en la aventura de la reforma del Carmelo: Durero, Mancera, Pastrana, Alcalá, Ávila.</a:t>
            </a:r>
          </a:p>
          <a:p>
            <a:r>
              <a:rPr lang="es-ES"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2" name="CuadroTexto 1">
            <a:extLst>
              <a:ext uri="{FF2B5EF4-FFF2-40B4-BE49-F238E27FC236}">
                <a16:creationId xmlns:a16="http://schemas.microsoft.com/office/drawing/2014/main" id="{1551AEFD-7A77-3B09-542C-305127B2BF5C}"/>
              </a:ext>
            </a:extLst>
          </p:cNvPr>
          <p:cNvSpPr txBox="1"/>
          <p:nvPr/>
        </p:nvSpPr>
        <p:spPr>
          <a:xfrm>
            <a:off x="7493001" y="3429001"/>
            <a:ext cx="1651000" cy="2646878"/>
          </a:xfrm>
          <a:prstGeom prst="rect">
            <a:avLst/>
          </a:prstGeom>
          <a:noFill/>
        </p:spPr>
        <p:txBody>
          <a:bodyPr wrap="square" rtlCol="0">
            <a:spAutoFit/>
          </a:bodyPr>
          <a:lstStyle/>
          <a:p>
            <a:r>
              <a:rPr lang="es-ES" dirty="0">
                <a:solidFill>
                  <a:srgbClr val="C00000"/>
                </a:solidFill>
              </a:rPr>
              <a:t>SAN JUAN</a:t>
            </a:r>
          </a:p>
          <a:p>
            <a:r>
              <a:rPr lang="es-ES" sz="2000" dirty="0">
                <a:solidFill>
                  <a:srgbClr val="C00000"/>
                </a:solidFill>
              </a:rPr>
              <a:t>DE LA </a:t>
            </a:r>
            <a:r>
              <a:rPr lang="es-ES" dirty="0">
                <a:solidFill>
                  <a:srgbClr val="C00000"/>
                </a:solidFill>
              </a:rPr>
              <a:t>CRUZ</a:t>
            </a:r>
          </a:p>
          <a:p>
            <a:endParaRPr lang="es-ES" sz="2000" dirty="0">
              <a:solidFill>
                <a:srgbClr val="C00000"/>
              </a:solidFill>
            </a:endParaRPr>
          </a:p>
          <a:p>
            <a:pPr algn="ctr"/>
            <a:r>
              <a:rPr lang="es-ES" sz="2000" dirty="0">
                <a:solidFill>
                  <a:srgbClr val="C00000"/>
                </a:solidFill>
              </a:rPr>
              <a:t>NACE EN</a:t>
            </a:r>
          </a:p>
          <a:p>
            <a:pPr algn="ctr"/>
            <a:r>
              <a:rPr lang="es-ES" sz="2000" dirty="0">
                <a:solidFill>
                  <a:srgbClr val="C00000"/>
                </a:solidFill>
              </a:rPr>
              <a:t>FONTIVEROS</a:t>
            </a:r>
          </a:p>
          <a:p>
            <a:pPr algn="ctr"/>
            <a:r>
              <a:rPr lang="es-ES" sz="1800" dirty="0">
                <a:solidFill>
                  <a:srgbClr val="C00000"/>
                </a:solidFill>
              </a:rPr>
              <a:t>(SEGOVIA)</a:t>
            </a:r>
          </a:p>
          <a:p>
            <a:pPr algn="ctr"/>
            <a:r>
              <a:rPr lang="es-ES" sz="2000" dirty="0">
                <a:solidFill>
                  <a:srgbClr val="C00000"/>
                </a:solidFill>
              </a:rPr>
              <a:t>*1542</a:t>
            </a:r>
          </a:p>
          <a:p>
            <a:pPr algn="ctr"/>
            <a:endParaRPr lang="es-ES" sz="2000" dirty="0">
              <a:solidFill>
                <a:srgbClr val="C00000"/>
              </a:solidFill>
            </a:endParaRPr>
          </a:p>
        </p:txBody>
      </p:sp>
      <p:pic>
        <p:nvPicPr>
          <p:cNvPr id="5" name="Imagen 4">
            <a:extLst>
              <a:ext uri="{FF2B5EF4-FFF2-40B4-BE49-F238E27FC236}">
                <a16:creationId xmlns:a16="http://schemas.microsoft.com/office/drawing/2014/main" id="{681B886C-493A-7E71-4728-4DC1136D5F68}"/>
              </a:ext>
            </a:extLst>
          </p:cNvPr>
          <p:cNvPicPr>
            <a:picLocks noChangeAspect="1"/>
          </p:cNvPicPr>
          <p:nvPr/>
        </p:nvPicPr>
        <p:blipFill>
          <a:blip r:embed="rId3"/>
          <a:stretch>
            <a:fillRect/>
          </a:stretch>
        </p:blipFill>
        <p:spPr>
          <a:xfrm>
            <a:off x="7493000" y="645086"/>
            <a:ext cx="1420182" cy="2138829"/>
          </a:xfrm>
          <a:prstGeom prst="rect">
            <a:avLst/>
          </a:prstGeom>
        </p:spPr>
      </p:pic>
    </p:spTree>
    <p:extLst>
      <p:ext uri="{BB962C8B-B14F-4D97-AF65-F5344CB8AC3E}">
        <p14:creationId xmlns:p14="http://schemas.microsoft.com/office/powerpoint/2010/main" val="23002996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ppt_x</p:attrName>
                                        </p:attrNameLst>
                                      </p:cBhvr>
                                      <p:tavLst>
                                        <p:tav tm="0">
                                          <p:val>
                                            <p:strVal val="#ppt_x"/>
                                          </p:val>
                                        </p:tav>
                                        <p:tav tm="100000">
                                          <p:val>
                                            <p:strVal val="#ppt_x"/>
                                          </p:val>
                                        </p:tav>
                                      </p:tavLst>
                                    </p:anim>
                                    <p:anim calcmode="lin" valueType="num">
                                      <p:cBhvr>
                                        <p:cTn id="9"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5AB715D-E334-3F44-80D1-37A0F25B24AD}"/>
              </a:ext>
            </a:extLst>
          </p:cNvPr>
          <p:cNvSpPr txBox="1"/>
          <p:nvPr/>
        </p:nvSpPr>
        <p:spPr>
          <a:xfrm>
            <a:off x="228600" y="190500"/>
            <a:ext cx="6985000" cy="6740307"/>
          </a:xfrm>
          <a:prstGeom prst="rect">
            <a:avLst/>
          </a:prstGeom>
          <a:noFill/>
        </p:spPr>
        <p:txBody>
          <a:bodyPr wrap="square">
            <a:spAutoFit/>
          </a:bodyPr>
          <a:lstStyle/>
          <a:p>
            <a:pPr algn="ctr"/>
            <a:r>
              <a:rPr lang="es-ES" sz="2400" b="1"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D. FRANCISCO SARMIENTO DE MENDOZA</a:t>
            </a:r>
            <a:r>
              <a:rPr lang="es-ES" sz="2400" dirty="0">
                <a:effectLst/>
                <a:latin typeface="Calibri" panose="020F0502020204030204" pitchFamily="34" charset="0"/>
                <a:ea typeface="Calibri" panose="020F0502020204030204" pitchFamily="34" charset="0"/>
                <a:cs typeface="Calibri" panose="020F0502020204030204" pitchFamily="34" charset="0"/>
              </a:rPr>
              <a:t>: </a:t>
            </a:r>
          </a:p>
          <a:p>
            <a:r>
              <a:rPr lang="es-ES" sz="2400" b="1" dirty="0">
                <a:effectLst/>
                <a:latin typeface="Calibri" panose="020F0502020204030204" pitchFamily="34" charset="0"/>
                <a:ea typeface="Calibri" panose="020F0502020204030204" pitchFamily="34" charset="0"/>
                <a:cs typeface="Calibri" panose="020F0502020204030204" pitchFamily="34" charset="0"/>
              </a:rPr>
              <a:t>* 1525</a:t>
            </a:r>
            <a:r>
              <a:rPr lang="es-ES" sz="2400" dirty="0">
                <a:effectLst/>
                <a:latin typeface="Calibri" panose="020F0502020204030204" pitchFamily="34" charset="0"/>
                <a:ea typeface="Calibri" panose="020F0502020204030204" pitchFamily="34" charset="0"/>
                <a:cs typeface="Calibri" panose="020F0502020204030204" pitchFamily="34" charset="0"/>
              </a:rPr>
              <a:t>. Nace en Burgos. Estudió en Salamanca. </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p>
            <a:r>
              <a:rPr lang="es-ES" sz="2400" dirty="0">
                <a:effectLst/>
                <a:latin typeface="Calibri" panose="020F0502020204030204" pitchFamily="34" charset="0"/>
                <a:ea typeface="Calibri" panose="020F0502020204030204" pitchFamily="34" charset="0"/>
                <a:cs typeface="Calibri" panose="020F0502020204030204" pitchFamily="34" charset="0"/>
              </a:rPr>
              <a:t>1560. Auditor de la Rota.</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p>
            <a:r>
              <a:rPr lang="es-ES" sz="2400" dirty="0">
                <a:effectLst/>
                <a:latin typeface="Calibri" panose="020F0502020204030204" pitchFamily="34" charset="0"/>
                <a:ea typeface="Calibri" panose="020F0502020204030204" pitchFamily="34" charset="0"/>
                <a:cs typeface="Calibri" panose="020F0502020204030204" pitchFamily="34" charset="0"/>
              </a:rPr>
              <a:t>Influenciado por el ejemplo reformista del cardenal jesuita Carlos Borromeo en Milán, prestó su apoyo  </a:t>
            </a:r>
            <a:r>
              <a:rPr lang="es-ES" dirty="0">
                <a:ea typeface="Calibri" panose="020F0502020204030204" pitchFamily="34" charset="0"/>
                <a:cs typeface="Calibri" panose="020F0502020204030204" pitchFamily="34" charset="0"/>
              </a:rPr>
              <a:t>y </a:t>
            </a:r>
            <a:r>
              <a:rPr lang="es-ES" sz="2400" dirty="0">
                <a:effectLst/>
                <a:latin typeface="Calibri" panose="020F0502020204030204" pitchFamily="34" charset="0"/>
                <a:ea typeface="Calibri" panose="020F0502020204030204" pitchFamily="34" charset="0"/>
                <a:cs typeface="Times New Roman" panose="02020603050405020304" pitchFamily="18" charset="0"/>
              </a:rPr>
              <a:t>dotó al colegio jesuita de Úbeda con 7000 ducados. </a:t>
            </a:r>
            <a:r>
              <a:rPr lang="es-ES" dirty="0">
                <a:ea typeface="Calibri" panose="020F0502020204030204" pitchFamily="34" charset="0"/>
                <a:cs typeface="Calibri" panose="020F0502020204030204" pitchFamily="34" charset="0"/>
              </a:rPr>
              <a:t>F</a:t>
            </a:r>
            <a:r>
              <a:rPr lang="es-ES" sz="2400" dirty="0">
                <a:effectLst/>
                <a:latin typeface="Calibri" panose="020F0502020204030204" pitchFamily="34" charset="0"/>
                <a:ea typeface="Calibri" panose="020F0502020204030204" pitchFamily="34" charset="0"/>
                <a:cs typeface="Calibri" panose="020F0502020204030204" pitchFamily="34" charset="0"/>
              </a:rPr>
              <a:t>omentó la renovación de la iglesia teniendo como punto de origen la Universidad de Baeza y el ejemplo de su fundador San Juan de Ávila.</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p>
            <a:r>
              <a:rPr lang="es-ES" sz="2400" dirty="0">
                <a:effectLst/>
                <a:latin typeface="Calibri" panose="020F0502020204030204" pitchFamily="34" charset="0"/>
                <a:ea typeface="Calibri" panose="020F0502020204030204" pitchFamily="34" charset="0"/>
                <a:cs typeface="Calibri" panose="020F0502020204030204" pitchFamily="34" charset="0"/>
              </a:rPr>
              <a:t>Durante su pontificado, se abrieron siete casas de Carmelitas Descalzos: Peñuela, Baeza, Calvario </a:t>
            </a:r>
          </a:p>
          <a:p>
            <a:r>
              <a:rPr lang="es-ES" sz="2400" dirty="0">
                <a:effectLst/>
                <a:latin typeface="Calibri" panose="020F0502020204030204" pitchFamily="34" charset="0"/>
                <a:ea typeface="Calibri" panose="020F0502020204030204" pitchFamily="34" charset="0"/>
                <a:cs typeface="Calibri" panose="020F0502020204030204" pitchFamily="34" charset="0"/>
              </a:rPr>
              <a:t>Fuensanta, (</a:t>
            </a:r>
            <a:r>
              <a:rPr lang="es-ES" sz="2400" dirty="0" err="1">
                <a:effectLst/>
                <a:latin typeface="Calibri" panose="020F0502020204030204" pitchFamily="34" charset="0"/>
                <a:ea typeface="Calibri" panose="020F0502020204030204" pitchFamily="34" charset="0"/>
                <a:cs typeface="Calibri" panose="020F0502020204030204" pitchFamily="34" charset="0"/>
              </a:rPr>
              <a:t>Vva</a:t>
            </a:r>
            <a:r>
              <a:rPr lang="es-ES" sz="2400" dirty="0">
                <a:effectLst/>
                <a:latin typeface="Calibri" panose="020F0502020204030204" pitchFamily="34" charset="0"/>
                <a:ea typeface="Calibri" panose="020F0502020204030204" pitchFamily="34" charset="0"/>
                <a:cs typeface="Calibri" panose="020F0502020204030204" pitchFamily="34" charset="0"/>
              </a:rPr>
              <a:t> del Arzobispo) </a:t>
            </a:r>
            <a:r>
              <a:rPr lang="es-ES" sz="2400" b="1" dirty="0">
                <a:effectLst/>
                <a:latin typeface="Calibri" panose="020F0502020204030204" pitchFamily="34" charset="0"/>
                <a:ea typeface="Calibri" panose="020F0502020204030204" pitchFamily="34" charset="0"/>
                <a:cs typeface="Calibri" panose="020F0502020204030204" pitchFamily="34" charset="0"/>
              </a:rPr>
              <a:t>Úbeda</a:t>
            </a:r>
            <a:r>
              <a:rPr lang="es-ES" sz="2400" dirty="0">
                <a:effectLst/>
                <a:latin typeface="Calibri" panose="020F0502020204030204" pitchFamily="34" charset="0"/>
                <a:ea typeface="Calibri" panose="020F0502020204030204" pitchFamily="34" charset="0"/>
                <a:cs typeface="Calibri" panose="020F0502020204030204" pitchFamily="34" charset="0"/>
              </a:rPr>
              <a:t>, Mancha Real, Jaén, Andújar  y Alcaudete.</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p>
            <a:r>
              <a:rPr lang="es-ES" sz="2400" dirty="0">
                <a:effectLst/>
                <a:latin typeface="Calibri" panose="020F0502020204030204" pitchFamily="34" charset="0"/>
                <a:ea typeface="Calibri" panose="020F0502020204030204" pitchFamily="34" charset="0"/>
                <a:cs typeface="Calibri" panose="020F0502020204030204" pitchFamily="34" charset="0"/>
              </a:rPr>
              <a:t>En una de ellas, el convento de S. Miguel de Úbeda, </a:t>
            </a:r>
          </a:p>
          <a:p>
            <a:r>
              <a:rPr lang="es-ES" sz="2400" dirty="0">
                <a:effectLst/>
                <a:latin typeface="Calibri" panose="020F0502020204030204" pitchFamily="34" charset="0"/>
                <a:ea typeface="Calibri" panose="020F0502020204030204" pitchFamily="34" charset="0"/>
                <a:cs typeface="Calibri" panose="020F0502020204030204" pitchFamily="34" charset="0"/>
              </a:rPr>
              <a:t>al que había llegado desde la Peñuela, </a:t>
            </a:r>
          </a:p>
          <a:p>
            <a:r>
              <a:rPr lang="es-ES" sz="2400" dirty="0">
                <a:effectLst/>
                <a:latin typeface="Calibri" panose="020F0502020204030204" pitchFamily="34" charset="0"/>
                <a:ea typeface="Calibri" panose="020F0502020204030204" pitchFamily="34" charset="0"/>
                <a:cs typeface="Calibri" panose="020F0502020204030204" pitchFamily="34" charset="0"/>
              </a:rPr>
              <a:t>para curarse de unas calenturillas </a:t>
            </a:r>
          </a:p>
          <a:p>
            <a:r>
              <a:rPr lang="es-ES" sz="2400" dirty="0">
                <a:effectLst/>
                <a:latin typeface="Calibri" panose="020F0502020204030204" pitchFamily="34" charset="0"/>
                <a:ea typeface="Calibri" panose="020F0502020204030204" pitchFamily="34" charset="0"/>
                <a:cs typeface="Calibri" panose="020F0502020204030204" pitchFamily="34" charset="0"/>
              </a:rPr>
              <a:t>murió S. Juan de la Cruz el 14 diciembre 1991.</a:t>
            </a:r>
          </a:p>
          <a:p>
            <a:r>
              <a:rPr lang="es-ES" b="1" dirty="0">
                <a:ea typeface="Calibri" panose="020F0502020204030204" pitchFamily="34" charset="0"/>
                <a:cs typeface="Calibri" panose="020F0502020204030204" pitchFamily="34" charset="0"/>
              </a:rPr>
              <a:t>+ 1595. </a:t>
            </a:r>
            <a:r>
              <a:rPr lang="es-ES" dirty="0">
                <a:ea typeface="Calibri" panose="020F0502020204030204" pitchFamily="34" charset="0"/>
                <a:cs typeface="Calibri" panose="020F0502020204030204" pitchFamily="34" charset="0"/>
              </a:rPr>
              <a:t>Murió en Jaén el 9 de junio.</a:t>
            </a:r>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CuadroTexto 3">
            <a:extLst>
              <a:ext uri="{FF2B5EF4-FFF2-40B4-BE49-F238E27FC236}">
                <a16:creationId xmlns:a16="http://schemas.microsoft.com/office/drawing/2014/main" id="{3D568B7D-7886-2583-03F6-C76DBE8C422B}"/>
              </a:ext>
            </a:extLst>
          </p:cNvPr>
          <p:cNvSpPr txBox="1"/>
          <p:nvPr/>
        </p:nvSpPr>
        <p:spPr>
          <a:xfrm flipH="1">
            <a:off x="7594600" y="4051300"/>
            <a:ext cx="1219200" cy="1569660"/>
          </a:xfrm>
          <a:prstGeom prst="rect">
            <a:avLst/>
          </a:prstGeom>
          <a:noFill/>
        </p:spPr>
        <p:txBody>
          <a:bodyPr wrap="square">
            <a:spAutoFit/>
          </a:bodyPr>
          <a:lstStyle/>
          <a:p>
            <a:pPr algn="ctr"/>
            <a:r>
              <a:rPr lang="es-ES" sz="240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OBISPO DE JAÉN 1580 /-1595)</a:t>
            </a:r>
            <a:endParaRPr lang="es-ES"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Imagen 5">
            <a:extLst>
              <a:ext uri="{FF2B5EF4-FFF2-40B4-BE49-F238E27FC236}">
                <a16:creationId xmlns:a16="http://schemas.microsoft.com/office/drawing/2014/main" id="{9750BCA5-CA08-568B-8C51-C960F484358C}"/>
              </a:ext>
            </a:extLst>
          </p:cNvPr>
          <p:cNvPicPr>
            <a:picLocks noChangeAspect="1"/>
          </p:cNvPicPr>
          <p:nvPr/>
        </p:nvPicPr>
        <p:blipFill>
          <a:blip r:embed="rId3"/>
          <a:stretch>
            <a:fillRect/>
          </a:stretch>
        </p:blipFill>
        <p:spPr>
          <a:xfrm flipH="1">
            <a:off x="7349626" y="817453"/>
            <a:ext cx="1565773" cy="2243247"/>
          </a:xfrm>
          <a:prstGeom prst="rect">
            <a:avLst/>
          </a:prstGeom>
        </p:spPr>
      </p:pic>
    </p:spTree>
    <p:extLst>
      <p:ext uri="{BB962C8B-B14F-4D97-AF65-F5344CB8AC3E}">
        <p14:creationId xmlns:p14="http://schemas.microsoft.com/office/powerpoint/2010/main" val="5250505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anim calcmode="lin" valueType="num">
                                      <p:cBhvr>
                                        <p:cTn id="8" dur="3000" fill="hold"/>
                                        <p:tgtEl>
                                          <p:spTgt spid="6"/>
                                        </p:tgtEl>
                                        <p:attrNameLst>
                                          <p:attrName>ppt_x</p:attrName>
                                        </p:attrNameLst>
                                      </p:cBhvr>
                                      <p:tavLst>
                                        <p:tav tm="0">
                                          <p:val>
                                            <p:strVal val="#ppt_x"/>
                                          </p:val>
                                        </p:tav>
                                        <p:tav tm="100000">
                                          <p:val>
                                            <p:strVal val="#ppt_x"/>
                                          </p:val>
                                        </p:tav>
                                      </p:tavLst>
                                    </p:anim>
                                    <p:anim calcmode="lin" valueType="num">
                                      <p:cBhvr>
                                        <p:cTn id="9" dur="3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395B021-4CF0-6558-9FF0-BC6B95314D8B}"/>
              </a:ext>
            </a:extLst>
          </p:cNvPr>
          <p:cNvSpPr txBox="1"/>
          <p:nvPr/>
        </p:nvSpPr>
        <p:spPr>
          <a:xfrm>
            <a:off x="203200" y="266700"/>
            <a:ext cx="7188200" cy="6555641"/>
          </a:xfrm>
          <a:prstGeom prst="rect">
            <a:avLst/>
          </a:prstGeom>
          <a:noFill/>
        </p:spPr>
        <p:txBody>
          <a:bodyPr wrap="square">
            <a:spAutoFit/>
          </a:bodyPr>
          <a:lstStyle/>
          <a:p>
            <a:r>
              <a:rPr lang="es-ES" sz="1200" dirty="0">
                <a:effectLst/>
                <a:latin typeface="Calibri" panose="020F0502020204030204" pitchFamily="34" charset="0"/>
                <a:ea typeface="Calibri" panose="020F0502020204030204" pitchFamily="34" charset="0"/>
                <a:cs typeface="Times New Roman" panose="02020603050405020304" pitchFamily="18" charset="0"/>
              </a:rPr>
              <a:t> </a:t>
            </a:r>
          </a:p>
          <a:p>
            <a:r>
              <a:rPr lang="es-ES" dirty="0">
                <a:effectLst/>
                <a:latin typeface="Tw Cen MT" panose="020B0602020104020603" pitchFamily="34" charset="77"/>
                <a:ea typeface="Calibri" panose="020F0502020204030204" pitchFamily="34" charset="0"/>
                <a:cs typeface="Times New Roman" panose="02020603050405020304" pitchFamily="18" charset="0"/>
              </a:rPr>
              <a:t>1578: Pronto surgen las dificultades y enfrentamientos. Tras unos meses en la cárcel de los Carmelitas Calzados de Toledo, recupera la libertad, comenzando a pisar nuestra tierra: Beas, El Calvario, Fuensanta, Baeza un recorrido que haría con frecuencia incluso estando en Granada y como Provincial de Andalucía. </a:t>
            </a:r>
          </a:p>
          <a:p>
            <a:r>
              <a:rPr lang="es-ES" dirty="0">
                <a:effectLst/>
                <a:latin typeface="Tw Cen MT" panose="020B0602020104020603" pitchFamily="34" charset="77"/>
                <a:ea typeface="Calibri" panose="020F0502020204030204" pitchFamily="34" charset="0"/>
                <a:cs typeface="Times New Roman" panose="02020603050405020304" pitchFamily="18" charset="0"/>
              </a:rPr>
              <a:t>Con sus propios ojos podría contemplar la maravillosa iglesia del Salvador, y admiraría desde los caminos las desafiantes torres del nuevo hospital de Santiago.</a:t>
            </a:r>
          </a:p>
          <a:p>
            <a:r>
              <a:rPr lang="es-ES" dirty="0">
                <a:effectLst/>
                <a:latin typeface="Tw Cen MT" panose="020B0602020104020603" pitchFamily="34" charset="77"/>
                <a:ea typeface="Calibri" panose="020F0502020204030204" pitchFamily="34" charset="0"/>
                <a:cs typeface="Times New Roman" panose="02020603050405020304" pitchFamily="18" charset="0"/>
              </a:rPr>
              <a:t>Su vida y su muerte está marcada por la Cruz. </a:t>
            </a:r>
          </a:p>
          <a:p>
            <a:r>
              <a:rPr lang="es-ES" dirty="0">
                <a:effectLst/>
                <a:latin typeface="Tw Cen MT" panose="020B0602020104020603" pitchFamily="34" charset="77"/>
                <a:ea typeface="Calibri" panose="020F0502020204030204" pitchFamily="34" charset="0"/>
                <a:cs typeface="Times New Roman" panose="02020603050405020304" pitchFamily="18" charset="0"/>
              </a:rPr>
              <a:t>Para él las desdichas y los contratiempos son “oportunidades para adentrarnos en el misterio Dios, manifestado en Jesucristo Crucificado”: </a:t>
            </a:r>
          </a:p>
          <a:p>
            <a:r>
              <a:rPr lang="es-ES" i="1" dirty="0">
                <a:effectLst/>
                <a:latin typeface="Tw Cen MT" panose="020B0602020104020603" pitchFamily="34" charset="77"/>
                <a:ea typeface="Calibri" panose="020F0502020204030204" pitchFamily="34" charset="0"/>
                <a:cs typeface="Times New Roman" panose="02020603050405020304" pitchFamily="18" charset="0"/>
              </a:rPr>
              <a:t>“Lima es el desamparo</a:t>
            </a:r>
            <a:r>
              <a:rPr lang="es-ES" i="1" dirty="0">
                <a:latin typeface="Tw Cen MT" panose="020B0602020104020603" pitchFamily="34" charset="77"/>
                <a:ea typeface="Calibri" panose="020F0502020204030204" pitchFamily="34" charset="0"/>
                <a:cs typeface="Times New Roman" panose="02020603050405020304" pitchFamily="18" charset="0"/>
              </a:rPr>
              <a:t>, y para gran luz, la oscuridad”.</a:t>
            </a:r>
            <a:endParaRPr lang="es-ES" i="1" dirty="0">
              <a:effectLst/>
              <a:latin typeface="Tw Cen MT" panose="020B0602020104020603" pitchFamily="34" charset="77"/>
              <a:ea typeface="Calibri" panose="020F0502020204030204" pitchFamily="34" charset="0"/>
              <a:cs typeface="Times New Roman" panose="02020603050405020304" pitchFamily="18" charset="0"/>
            </a:endParaRP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1591: 14 Diciembre. Libre de toda atadura terrena,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elevó su vuelo para llegar a tiempo al cielo </a:t>
            </a:r>
          </a:p>
          <a:p>
            <a:pPr algn="ctr"/>
            <a:r>
              <a:rPr lang="es-ES" dirty="0">
                <a:effectLst/>
                <a:latin typeface="Tw Cen MT" panose="020B0602020104020603" pitchFamily="34" charset="77"/>
                <a:ea typeface="Calibri" panose="020F0502020204030204" pitchFamily="34" charset="0"/>
                <a:cs typeface="Times New Roman" panose="02020603050405020304" pitchFamily="18" charset="0"/>
              </a:rPr>
              <a:t>para cantar maitines.</a:t>
            </a:r>
          </a:p>
        </p:txBody>
      </p:sp>
      <p:pic>
        <p:nvPicPr>
          <p:cNvPr id="6" name="Imagen 5">
            <a:extLst>
              <a:ext uri="{FF2B5EF4-FFF2-40B4-BE49-F238E27FC236}">
                <a16:creationId xmlns:a16="http://schemas.microsoft.com/office/drawing/2014/main" id="{D7B2AC37-1173-24BD-F854-F0A0F8279B89}"/>
              </a:ext>
            </a:extLst>
          </p:cNvPr>
          <p:cNvPicPr>
            <a:picLocks noChangeAspect="1"/>
          </p:cNvPicPr>
          <p:nvPr/>
        </p:nvPicPr>
        <p:blipFill>
          <a:blip r:embed="rId3"/>
          <a:stretch>
            <a:fillRect/>
          </a:stretch>
        </p:blipFill>
        <p:spPr>
          <a:xfrm>
            <a:off x="7273364" y="537882"/>
            <a:ext cx="1667436" cy="2501153"/>
          </a:xfrm>
          <a:prstGeom prst="rect">
            <a:avLst/>
          </a:prstGeom>
        </p:spPr>
      </p:pic>
      <p:sp>
        <p:nvSpPr>
          <p:cNvPr id="8" name="CuadroTexto 7">
            <a:extLst>
              <a:ext uri="{FF2B5EF4-FFF2-40B4-BE49-F238E27FC236}">
                <a16:creationId xmlns:a16="http://schemas.microsoft.com/office/drawing/2014/main" id="{FD389D17-69EF-06D9-0F6A-EB41E5158644}"/>
              </a:ext>
            </a:extLst>
          </p:cNvPr>
          <p:cNvSpPr txBox="1"/>
          <p:nvPr/>
        </p:nvSpPr>
        <p:spPr>
          <a:xfrm>
            <a:off x="7273364" y="3569110"/>
            <a:ext cx="1667436" cy="2308324"/>
          </a:xfrm>
          <a:prstGeom prst="rect">
            <a:avLst/>
          </a:prstGeom>
          <a:noFill/>
        </p:spPr>
        <p:txBody>
          <a:bodyPr wrap="square">
            <a:spAutoFit/>
          </a:bodyPr>
          <a:lstStyle/>
          <a:p>
            <a:pPr algn="ctr"/>
            <a:r>
              <a:rPr lang="es-ES" sz="2400" dirty="0">
                <a:solidFill>
                  <a:srgbClr val="C00000"/>
                </a:solidFill>
              </a:rPr>
              <a:t>MUERE</a:t>
            </a:r>
          </a:p>
          <a:p>
            <a:pPr algn="ctr"/>
            <a:r>
              <a:rPr lang="es-ES" dirty="0">
                <a:solidFill>
                  <a:srgbClr val="C00000"/>
                </a:solidFill>
              </a:rPr>
              <a:t>EN</a:t>
            </a:r>
            <a:endParaRPr lang="es-ES" sz="2400" dirty="0">
              <a:solidFill>
                <a:srgbClr val="C00000"/>
              </a:solidFill>
            </a:endParaRPr>
          </a:p>
          <a:p>
            <a:pPr algn="ctr"/>
            <a:r>
              <a:rPr lang="es-ES" sz="2400" dirty="0">
                <a:solidFill>
                  <a:srgbClr val="C00000"/>
                </a:solidFill>
              </a:rPr>
              <a:t>UBEDA</a:t>
            </a:r>
          </a:p>
          <a:p>
            <a:pPr algn="ctr"/>
            <a:r>
              <a:rPr lang="es-ES" sz="2400" dirty="0">
                <a:solidFill>
                  <a:srgbClr val="C00000"/>
                </a:solidFill>
              </a:rPr>
              <a:t>14</a:t>
            </a:r>
          </a:p>
          <a:p>
            <a:pPr algn="ctr"/>
            <a:r>
              <a:rPr lang="es-ES" sz="2000" dirty="0">
                <a:solidFill>
                  <a:srgbClr val="C00000"/>
                </a:solidFill>
              </a:rPr>
              <a:t>DICIEMBRE</a:t>
            </a:r>
          </a:p>
          <a:p>
            <a:pPr algn="ctr"/>
            <a:r>
              <a:rPr lang="es-ES" sz="2400" dirty="0">
                <a:solidFill>
                  <a:srgbClr val="C00000"/>
                </a:solidFill>
              </a:rPr>
              <a:t>1591</a:t>
            </a:r>
          </a:p>
        </p:txBody>
      </p:sp>
    </p:spTree>
    <p:extLst>
      <p:ext uri="{BB962C8B-B14F-4D97-AF65-F5344CB8AC3E}">
        <p14:creationId xmlns:p14="http://schemas.microsoft.com/office/powerpoint/2010/main" val="127617404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anim calcmode="lin" valueType="num">
                                      <p:cBhvr>
                                        <p:cTn id="8" dur="3000" fill="hold"/>
                                        <p:tgtEl>
                                          <p:spTgt spid="6"/>
                                        </p:tgtEl>
                                        <p:attrNameLst>
                                          <p:attrName>ppt_x</p:attrName>
                                        </p:attrNameLst>
                                      </p:cBhvr>
                                      <p:tavLst>
                                        <p:tav tm="0">
                                          <p:val>
                                            <p:strVal val="#ppt_x"/>
                                          </p:val>
                                        </p:tav>
                                        <p:tav tm="100000">
                                          <p:val>
                                            <p:strVal val="#ppt_x"/>
                                          </p:val>
                                        </p:tav>
                                      </p:tavLst>
                                    </p:anim>
                                    <p:anim calcmode="lin" valueType="num">
                                      <p:cBhvr>
                                        <p:cTn id="9" dur="3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2055314D-2935-6F60-0A54-AB77F766E17A}"/>
              </a:ext>
            </a:extLst>
          </p:cNvPr>
          <p:cNvPicPr>
            <a:picLocks noChangeAspect="1"/>
          </p:cNvPicPr>
          <p:nvPr/>
        </p:nvPicPr>
        <p:blipFill>
          <a:blip r:embed="rId3"/>
          <a:stretch>
            <a:fillRect/>
          </a:stretch>
        </p:blipFill>
        <p:spPr>
          <a:xfrm>
            <a:off x="1587500" y="758267"/>
            <a:ext cx="6121400" cy="4079232"/>
          </a:xfrm>
          <a:prstGeom prst="rect">
            <a:avLst/>
          </a:prstGeom>
        </p:spPr>
      </p:pic>
      <p:sp>
        <p:nvSpPr>
          <p:cNvPr id="4" name="CuadroTexto 3">
            <a:extLst>
              <a:ext uri="{FF2B5EF4-FFF2-40B4-BE49-F238E27FC236}">
                <a16:creationId xmlns:a16="http://schemas.microsoft.com/office/drawing/2014/main" id="{E1BB8300-C2B3-6249-CFD1-D95F540DA318}"/>
              </a:ext>
            </a:extLst>
          </p:cNvPr>
          <p:cNvSpPr txBox="1"/>
          <p:nvPr/>
        </p:nvSpPr>
        <p:spPr>
          <a:xfrm>
            <a:off x="381000" y="1384301"/>
            <a:ext cx="912662" cy="769441"/>
          </a:xfrm>
          <a:prstGeom prst="rect">
            <a:avLst/>
          </a:prstGeom>
          <a:noFill/>
        </p:spPr>
        <p:txBody>
          <a:bodyPr wrap="square" rtlCol="0">
            <a:spAutoFit/>
          </a:bodyPr>
          <a:lstStyle/>
          <a:p>
            <a:r>
              <a:rPr lang="es-ES" sz="4400" dirty="0">
                <a:solidFill>
                  <a:srgbClr val="C00000"/>
                </a:solidFill>
              </a:rPr>
              <a:t>Fin</a:t>
            </a:r>
          </a:p>
        </p:txBody>
      </p:sp>
      <p:sp>
        <p:nvSpPr>
          <p:cNvPr id="5" name="CuadroTexto 4">
            <a:extLst>
              <a:ext uri="{FF2B5EF4-FFF2-40B4-BE49-F238E27FC236}">
                <a16:creationId xmlns:a16="http://schemas.microsoft.com/office/drawing/2014/main" id="{CB5B66FF-3E07-08B1-E2CC-BE99FC643877}"/>
              </a:ext>
            </a:extLst>
          </p:cNvPr>
          <p:cNvSpPr txBox="1"/>
          <p:nvPr/>
        </p:nvSpPr>
        <p:spPr>
          <a:xfrm>
            <a:off x="3477965" y="4953000"/>
            <a:ext cx="2902226" cy="1200329"/>
          </a:xfrm>
          <a:prstGeom prst="rect">
            <a:avLst/>
          </a:prstGeom>
          <a:noFill/>
        </p:spPr>
        <p:txBody>
          <a:bodyPr wrap="square" rtlCol="0">
            <a:spAutoFit/>
          </a:bodyPr>
          <a:lstStyle/>
          <a:p>
            <a:pPr algn="ctr"/>
            <a:r>
              <a:rPr lang="es-ES" sz="3600" dirty="0">
                <a:solidFill>
                  <a:srgbClr val="C00000"/>
                </a:solidFill>
              </a:rPr>
              <a:t>4ª Parte</a:t>
            </a:r>
          </a:p>
          <a:p>
            <a:pPr algn="ctr"/>
            <a:r>
              <a:rPr lang="es-ES" sz="3600" dirty="0">
                <a:solidFill>
                  <a:srgbClr val="C00000"/>
                </a:solidFill>
              </a:rPr>
              <a:t>PERSONAJES</a:t>
            </a:r>
          </a:p>
        </p:txBody>
      </p:sp>
      <p:sp>
        <p:nvSpPr>
          <p:cNvPr id="7" name="CuadroTexto 6">
            <a:extLst>
              <a:ext uri="{FF2B5EF4-FFF2-40B4-BE49-F238E27FC236}">
                <a16:creationId xmlns:a16="http://schemas.microsoft.com/office/drawing/2014/main" id="{EC0CD01F-ACD7-76ED-A3BB-F995BC79F0CD}"/>
              </a:ext>
            </a:extLst>
          </p:cNvPr>
          <p:cNvSpPr txBox="1"/>
          <p:nvPr/>
        </p:nvSpPr>
        <p:spPr>
          <a:xfrm>
            <a:off x="5880100" y="6099733"/>
            <a:ext cx="3124752" cy="461665"/>
          </a:xfrm>
          <a:prstGeom prst="rect">
            <a:avLst/>
          </a:prstGeom>
          <a:noFill/>
        </p:spPr>
        <p:txBody>
          <a:bodyPr wrap="square">
            <a:spAutoFit/>
          </a:bodyPr>
          <a:lstStyle/>
          <a:p>
            <a:r>
              <a:rPr lang="es-ES" sz="2400" dirty="0" err="1">
                <a:solidFill>
                  <a:srgbClr val="C00000"/>
                </a:solidFill>
              </a:rPr>
              <a:t>ubedaiglesiadigital.es</a:t>
            </a:r>
            <a:endParaRPr lang="es-ES" sz="2400" dirty="0">
              <a:solidFill>
                <a:srgbClr val="C00000"/>
              </a:solidFill>
            </a:endParaRPr>
          </a:p>
        </p:txBody>
      </p:sp>
      <p:sp>
        <p:nvSpPr>
          <p:cNvPr id="8" name="CuadroTexto 7">
            <a:extLst>
              <a:ext uri="{FF2B5EF4-FFF2-40B4-BE49-F238E27FC236}">
                <a16:creationId xmlns:a16="http://schemas.microsoft.com/office/drawing/2014/main" id="{5FDEFE65-2BD8-9AC2-B810-915969F4D09B}"/>
              </a:ext>
            </a:extLst>
          </p:cNvPr>
          <p:cNvSpPr txBox="1"/>
          <p:nvPr/>
        </p:nvSpPr>
        <p:spPr>
          <a:xfrm>
            <a:off x="7911548" y="4174435"/>
            <a:ext cx="739305" cy="461665"/>
          </a:xfrm>
          <a:prstGeom prst="rect">
            <a:avLst/>
          </a:prstGeom>
          <a:noFill/>
        </p:spPr>
        <p:txBody>
          <a:bodyPr wrap="none" rtlCol="0">
            <a:spAutoFit/>
          </a:bodyPr>
          <a:lstStyle/>
          <a:p>
            <a:r>
              <a:rPr lang="es-ES" dirty="0">
                <a:solidFill>
                  <a:srgbClr val="C00000"/>
                </a:solidFill>
              </a:rPr>
              <a:t>EFM</a:t>
            </a:r>
          </a:p>
        </p:txBody>
      </p:sp>
    </p:spTree>
    <p:extLst>
      <p:ext uri="{BB962C8B-B14F-4D97-AF65-F5344CB8AC3E}">
        <p14:creationId xmlns:p14="http://schemas.microsoft.com/office/powerpoint/2010/main" val="139042294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3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742454F-26C2-7AAF-6488-2B6F0A062208}"/>
              </a:ext>
            </a:extLst>
          </p:cNvPr>
          <p:cNvSpPr txBox="1"/>
          <p:nvPr/>
        </p:nvSpPr>
        <p:spPr>
          <a:xfrm>
            <a:off x="254000" y="101600"/>
            <a:ext cx="6819900" cy="6740307"/>
          </a:xfrm>
          <a:prstGeom prst="rect">
            <a:avLst/>
          </a:prstGeom>
          <a:noFill/>
        </p:spPr>
        <p:txBody>
          <a:bodyPr wrap="square">
            <a:spAutoFit/>
          </a:bodyPr>
          <a:lstStyle/>
          <a:p>
            <a:pPr algn="ctr"/>
            <a:r>
              <a:rPr lang="es-ES" sz="24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DON DIEGO DE LOS COBOS</a:t>
            </a:r>
            <a:endParaRPr lang="es-ES" sz="16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r>
              <a:rPr lang="es-ES" b="1" dirty="0">
                <a:effectLst/>
                <a:latin typeface="Calibri" panose="020F0502020204030204" pitchFamily="34" charset="0"/>
                <a:ea typeface="Calibri" panose="020F0502020204030204" pitchFamily="34" charset="0"/>
                <a:cs typeface="Times New Roman" panose="02020603050405020304" pitchFamily="18" charset="0"/>
              </a:rPr>
              <a:t>*1516</a:t>
            </a:r>
            <a:r>
              <a:rPr lang="es-ES" dirty="0">
                <a:effectLst/>
                <a:latin typeface="Calibri" panose="020F0502020204030204" pitchFamily="34" charset="0"/>
                <a:ea typeface="Calibri" panose="020F0502020204030204" pitchFamily="34" charset="0"/>
                <a:cs typeface="Times New Roman" panose="02020603050405020304" pitchFamily="18" charset="0"/>
              </a:rPr>
              <a:t>. Nace en Úbeda. </a:t>
            </a:r>
            <a:r>
              <a:rPr lang="es-ES" b="0" i="0" u="none" strike="noStrike" dirty="0">
                <a:solidFill>
                  <a:srgbClr val="333333"/>
                </a:solidFill>
                <a:effectLst/>
                <a:latin typeface="DroidSerif-Regular"/>
              </a:rPr>
              <a:t>Su padre, Jorge de Molina, casado con Catalina Vázquez de Perea, del linaje de los Cobos y los Molina. Su </a:t>
            </a:r>
            <a:r>
              <a:rPr lang="es-ES" dirty="0">
                <a:effectLst/>
                <a:latin typeface="Calibri" panose="020F0502020204030204" pitchFamily="34" charset="0"/>
                <a:ea typeface="Calibri" panose="020F0502020204030204" pitchFamily="34" charset="0"/>
                <a:cs typeface="Times New Roman" panose="02020603050405020304" pitchFamily="18" charset="0"/>
              </a:rPr>
              <a:t>hermano Juan Vázquez </a:t>
            </a:r>
          </a:p>
          <a:p>
            <a:r>
              <a:rPr lang="es-ES" dirty="0">
                <a:effectLst/>
                <a:latin typeface="Calibri" panose="020F0502020204030204" pitchFamily="34" charset="0"/>
                <a:ea typeface="Calibri" panose="020F0502020204030204" pitchFamily="34" charset="0"/>
                <a:cs typeface="Times New Roman" panose="02020603050405020304" pitchFamily="18" charset="0"/>
              </a:rPr>
              <a:t>de Molina, fue durante muchos años Secretario de Felipe II.</a:t>
            </a:r>
            <a:r>
              <a:rPr lang="es-ES" dirty="0">
                <a:ea typeface="Calibri" panose="020F0502020204030204" pitchFamily="34" charset="0"/>
                <a:cs typeface="Times New Roman" panose="02020603050405020304" pitchFamily="18" charset="0"/>
              </a:rPr>
              <a:t> Estudió</a:t>
            </a:r>
            <a:r>
              <a:rPr lang="es-ES" dirty="0">
                <a:effectLst/>
                <a:latin typeface="Calibri" panose="020F0502020204030204" pitchFamily="34" charset="0"/>
                <a:ea typeface="Calibri" panose="020F0502020204030204" pitchFamily="34" charset="0"/>
                <a:cs typeface="Times New Roman" panose="02020603050405020304" pitchFamily="18" charset="0"/>
              </a:rPr>
              <a:t> en Salamanca Teología y Cánones.</a:t>
            </a:r>
          </a:p>
          <a:p>
            <a:r>
              <a:rPr lang="es-ES" dirty="0">
                <a:effectLst/>
                <a:latin typeface="Calibri" panose="020F0502020204030204" pitchFamily="34" charset="0"/>
                <a:ea typeface="Calibri" panose="020F0502020204030204" pitchFamily="34" charset="0"/>
                <a:cs typeface="Times New Roman" panose="02020603050405020304" pitchFamily="18" charset="0"/>
              </a:rPr>
              <a:t>Como jurista pronto alcanzará el cargo de Oidor </a:t>
            </a:r>
          </a:p>
          <a:p>
            <a:r>
              <a:rPr lang="es-ES" dirty="0">
                <a:effectLst/>
                <a:latin typeface="Calibri" panose="020F0502020204030204" pitchFamily="34" charset="0"/>
                <a:ea typeface="Calibri" panose="020F0502020204030204" pitchFamily="34" charset="0"/>
                <a:cs typeface="Times New Roman" panose="02020603050405020304" pitchFamily="18" charset="0"/>
              </a:rPr>
              <a:t>en la Cancillería de Valladolid y, con posterioridad miembro del Consejo de la Inquisición. </a:t>
            </a:r>
          </a:p>
          <a:p>
            <a:r>
              <a:rPr lang="es-ES" dirty="0">
                <a:ea typeface="Calibri" panose="020F0502020204030204" pitchFamily="34" charset="0"/>
                <a:cs typeface="Times New Roman" panose="02020603050405020304" pitchFamily="18" charset="0"/>
              </a:rPr>
              <a:t>1559 N</a:t>
            </a:r>
            <a:r>
              <a:rPr lang="es-ES" dirty="0">
                <a:effectLst/>
                <a:latin typeface="Calibri" panose="020F0502020204030204" pitchFamily="34" charset="0"/>
                <a:ea typeface="Calibri" panose="020F0502020204030204" pitchFamily="34" charset="0"/>
                <a:cs typeface="Times New Roman" panose="02020603050405020304" pitchFamily="18" charset="0"/>
              </a:rPr>
              <a:t>ombrado Obispo de Ávila. </a:t>
            </a:r>
          </a:p>
          <a:p>
            <a:r>
              <a:rPr lang="es-ES" dirty="0">
                <a:ea typeface="Calibri" panose="020F0502020204030204" pitchFamily="34" charset="0"/>
                <a:cs typeface="Times New Roman" panose="02020603050405020304" pitchFamily="18" charset="0"/>
              </a:rPr>
              <a:t>1560 Nombrado obispo de Jaén.</a:t>
            </a:r>
          </a:p>
          <a:p>
            <a:r>
              <a:rPr lang="es-ES" dirty="0">
                <a:ea typeface="Calibri" panose="020F0502020204030204" pitchFamily="34" charset="0"/>
                <a:cs typeface="Times New Roman" panose="02020603050405020304" pitchFamily="18" charset="0"/>
              </a:rPr>
              <a:t>Fue </a:t>
            </a:r>
            <a:r>
              <a:rPr lang="es-ES" dirty="0">
                <a:effectLst/>
                <a:latin typeface="Calibri" panose="020F0502020204030204" pitchFamily="34" charset="0"/>
                <a:ea typeface="Calibri" panose="020F0502020204030204" pitchFamily="34" charset="0"/>
                <a:cs typeface="Times New Roman" panose="02020603050405020304" pitchFamily="18" charset="0"/>
              </a:rPr>
              <a:t>un pastor comprometido con el buen gobierno de su demarcación. </a:t>
            </a:r>
          </a:p>
          <a:p>
            <a:r>
              <a:rPr lang="es-ES" dirty="0">
                <a:effectLst/>
                <a:latin typeface="Calibri" panose="020F0502020204030204" pitchFamily="34" charset="0"/>
                <a:ea typeface="Calibri" panose="020F0502020204030204" pitchFamily="34" charset="0"/>
                <a:cs typeface="Times New Roman" panose="02020603050405020304" pitchFamily="18" charset="0"/>
              </a:rPr>
              <a:t>“Luego que llegó a este obispado -nos comenta Ximena Jurado- visitó personalmente las ciudades, villas y lugares reformando las costumbres, desterrando vicios, y acudiendo a todo el gobierno </a:t>
            </a:r>
          </a:p>
          <a:p>
            <a:r>
              <a:rPr lang="es-ES" dirty="0">
                <a:effectLst/>
                <a:latin typeface="Calibri" panose="020F0502020204030204" pitchFamily="34" charset="0"/>
                <a:ea typeface="Calibri" panose="020F0502020204030204" pitchFamily="34" charset="0"/>
                <a:cs typeface="Times New Roman" panose="02020603050405020304" pitchFamily="18" charset="0"/>
              </a:rPr>
              <a:t>de su Diócesis”.</a:t>
            </a:r>
          </a:p>
        </p:txBody>
      </p:sp>
      <p:pic>
        <p:nvPicPr>
          <p:cNvPr id="7" name="Imagen 6">
            <a:extLst>
              <a:ext uri="{FF2B5EF4-FFF2-40B4-BE49-F238E27FC236}">
                <a16:creationId xmlns:a16="http://schemas.microsoft.com/office/drawing/2014/main" id="{4D97B402-0317-8DD5-9D2A-2245BFB07C25}"/>
              </a:ext>
            </a:extLst>
          </p:cNvPr>
          <p:cNvPicPr>
            <a:picLocks noChangeAspect="1"/>
          </p:cNvPicPr>
          <p:nvPr/>
        </p:nvPicPr>
        <p:blipFill>
          <a:blip r:embed="rId3"/>
          <a:stretch>
            <a:fillRect/>
          </a:stretch>
        </p:blipFill>
        <p:spPr>
          <a:xfrm>
            <a:off x="7200900" y="606252"/>
            <a:ext cx="1689100" cy="2468154"/>
          </a:xfrm>
          <a:prstGeom prst="rect">
            <a:avLst/>
          </a:prstGeom>
        </p:spPr>
      </p:pic>
      <p:sp>
        <p:nvSpPr>
          <p:cNvPr id="4" name="CuadroTexto 3">
            <a:extLst>
              <a:ext uri="{FF2B5EF4-FFF2-40B4-BE49-F238E27FC236}">
                <a16:creationId xmlns:a16="http://schemas.microsoft.com/office/drawing/2014/main" id="{1F885281-CCDE-6F5D-F4CC-381BCB82A927}"/>
              </a:ext>
            </a:extLst>
          </p:cNvPr>
          <p:cNvSpPr txBox="1"/>
          <p:nvPr/>
        </p:nvSpPr>
        <p:spPr>
          <a:xfrm>
            <a:off x="7200900" y="3783595"/>
            <a:ext cx="1689100" cy="2308324"/>
          </a:xfrm>
          <a:prstGeom prst="rect">
            <a:avLst/>
          </a:prstGeom>
          <a:noFill/>
        </p:spPr>
        <p:txBody>
          <a:bodyPr wrap="square">
            <a:spAutoFit/>
          </a:bodyPr>
          <a:lstStyle/>
          <a:p>
            <a:pPr algn="ctr"/>
            <a:r>
              <a:rPr lang="es-ES" sz="24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DIEGO DE LOS COBOS</a:t>
            </a:r>
            <a:endParaRPr lang="es-ES" sz="1600"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algn="ctr"/>
            <a:endParaRPr lang="es-ES" dirty="0">
              <a:ea typeface="Calibri" panose="020F0502020204030204" pitchFamily="34" charset="0"/>
              <a:cs typeface="Times New Roman" panose="02020603050405020304" pitchFamily="18" charset="0"/>
            </a:endParaRPr>
          </a:p>
          <a:p>
            <a:pPr algn="ctr"/>
            <a:r>
              <a:rPr lang="es-ES" dirty="0">
                <a:solidFill>
                  <a:srgbClr val="C00000"/>
                </a:solidFill>
                <a:ea typeface="Calibri" panose="020F0502020204030204" pitchFamily="34" charset="0"/>
                <a:cs typeface="Times New Roman" panose="02020603050405020304" pitchFamily="18" charset="0"/>
              </a:rPr>
              <a:t>Ú</a:t>
            </a:r>
            <a:r>
              <a:rPr lang="es-ES"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beda</a:t>
            </a:r>
          </a:p>
          <a:p>
            <a:pPr algn="ctr"/>
            <a:r>
              <a:rPr lang="es-ES"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*1516.</a:t>
            </a:r>
          </a:p>
          <a:p>
            <a:pPr algn="ctr"/>
            <a:r>
              <a:rPr lang="es-ES" dirty="0">
                <a:solidFill>
                  <a:srgbClr val="C00000"/>
                </a:solidFill>
                <a:cs typeface="Times New Roman" panose="02020603050405020304" pitchFamily="18" charset="0"/>
              </a:rPr>
              <a:t>+1565</a:t>
            </a:r>
            <a:endParaRPr lang="es-ES" dirty="0">
              <a:solidFill>
                <a:srgbClr val="C00000"/>
              </a:solidFill>
            </a:endParaRPr>
          </a:p>
        </p:txBody>
      </p:sp>
    </p:spTree>
    <p:extLst>
      <p:ext uri="{BB962C8B-B14F-4D97-AF65-F5344CB8AC3E}">
        <p14:creationId xmlns:p14="http://schemas.microsoft.com/office/powerpoint/2010/main" val="422301810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0"/>
                                        <p:tgtEl>
                                          <p:spTgt spid="7"/>
                                        </p:tgtEl>
                                      </p:cBhvr>
                                    </p:animEffect>
                                    <p:anim calcmode="lin" valueType="num">
                                      <p:cBhvr>
                                        <p:cTn id="8" dur="3000" fill="hold"/>
                                        <p:tgtEl>
                                          <p:spTgt spid="7"/>
                                        </p:tgtEl>
                                        <p:attrNameLst>
                                          <p:attrName>ppt_x</p:attrName>
                                        </p:attrNameLst>
                                      </p:cBhvr>
                                      <p:tavLst>
                                        <p:tav tm="0">
                                          <p:val>
                                            <p:strVal val="#ppt_x"/>
                                          </p:val>
                                        </p:tav>
                                        <p:tav tm="100000">
                                          <p:val>
                                            <p:strVal val="#ppt_x"/>
                                          </p:val>
                                        </p:tav>
                                      </p:tavLst>
                                    </p:anim>
                                    <p:anim calcmode="lin" valueType="num">
                                      <p:cBhvr>
                                        <p:cTn id="9" dur="3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742454F-26C2-7AAF-6488-2B6F0A062208}"/>
              </a:ext>
            </a:extLst>
          </p:cNvPr>
          <p:cNvSpPr txBox="1"/>
          <p:nvPr/>
        </p:nvSpPr>
        <p:spPr>
          <a:xfrm>
            <a:off x="279400" y="101600"/>
            <a:ext cx="6794500" cy="6863417"/>
          </a:xfrm>
          <a:prstGeom prst="rect">
            <a:avLst/>
          </a:prstGeom>
          <a:noFill/>
        </p:spPr>
        <p:txBody>
          <a:bodyPr wrap="square">
            <a:spAutoFit/>
          </a:bodyPr>
          <a:lstStyle/>
          <a:p>
            <a:endParaRPr lang="es-ES" sz="1600" dirty="0">
              <a:effectLst/>
              <a:latin typeface="Calibri" panose="020F0502020204030204" pitchFamily="34" charset="0"/>
              <a:ea typeface="Calibri" panose="020F0502020204030204" pitchFamily="34" charset="0"/>
              <a:cs typeface="Times New Roman" panose="02020603050405020304" pitchFamily="18" charset="0"/>
            </a:endParaRPr>
          </a:p>
          <a:p>
            <a:r>
              <a:rPr lang="es-ES" dirty="0">
                <a:effectLst/>
                <a:latin typeface="Calibri" panose="020F0502020204030204" pitchFamily="34" charset="0"/>
                <a:ea typeface="Calibri" panose="020F0502020204030204" pitchFamily="34" charset="0"/>
                <a:cs typeface="Times New Roman" panose="02020603050405020304" pitchFamily="18" charset="0"/>
              </a:rPr>
              <a:t>Siguiendo el ejemplo de un gran eclesiástico, Diego Tavera, va a ser también promotor de una gran obra pía, un gran hospital, que a la vez sería capilla-enterramiento y su propia sede episcopal en la ciudad. El Hospital de Santiago refleja fielmente su pensamiento.</a:t>
            </a:r>
          </a:p>
          <a:p>
            <a:r>
              <a:rPr lang="es-ES" dirty="0">
                <a:effectLst/>
                <a:latin typeface="Calibri" panose="020F0502020204030204" pitchFamily="34" charset="0"/>
                <a:ea typeface="Calibri" panose="020F0502020204030204" pitchFamily="34" charset="0"/>
                <a:cs typeface="Times New Roman" panose="02020603050405020304" pitchFamily="18" charset="0"/>
              </a:rPr>
              <a:t>Cinco años llevaría nuestro obispo en su Diócesis de Jaén cuando, convocado asistió al concilio de Toledo, donde falleció</a:t>
            </a:r>
            <a:r>
              <a:rPr lang="es-ES" dirty="0">
                <a:ea typeface="Calibri" panose="020F0502020204030204" pitchFamily="34" charset="0"/>
                <a:cs typeface="Times New Roman" panose="02020603050405020304" pitchFamily="18" charset="0"/>
              </a:rPr>
              <a:t> 25 agosto 1565, </a:t>
            </a:r>
            <a:r>
              <a:rPr lang="es-ES" dirty="0">
                <a:effectLst/>
                <a:latin typeface="Calibri" panose="020F0502020204030204" pitchFamily="34" charset="0"/>
                <a:ea typeface="Calibri" panose="020F0502020204030204" pitchFamily="34" charset="0"/>
                <a:cs typeface="Times New Roman" panose="02020603050405020304" pitchFamily="18" charset="0"/>
              </a:rPr>
              <a:t>siendo trasladado por sus criados y servidores a la ciudad de Úbeda. -</a:t>
            </a:r>
            <a:r>
              <a:rPr lang="es-ES" dirty="0">
                <a:ea typeface="Calibri" panose="020F0502020204030204" pitchFamily="34" charset="0"/>
                <a:cs typeface="Times New Roman" panose="02020603050405020304" pitchFamily="18" charset="0"/>
              </a:rPr>
              <a:t>C</a:t>
            </a:r>
            <a:r>
              <a:rPr lang="es-ES" dirty="0">
                <a:effectLst/>
                <a:latin typeface="Calibri" panose="020F0502020204030204" pitchFamily="34" charset="0"/>
                <a:ea typeface="Calibri" panose="020F0502020204030204" pitchFamily="34" charset="0"/>
                <a:cs typeface="Times New Roman" panose="02020603050405020304" pitchFamily="18" charset="0"/>
              </a:rPr>
              <a:t>elebrados los ritos exequiales fue sepultado en el convento de la Merced, donde la familia Vázquez disponía de su capilla mayor.</a:t>
            </a:r>
          </a:p>
          <a:p>
            <a:r>
              <a:rPr lang="es-ES" dirty="0">
                <a:effectLst/>
                <a:latin typeface="Calibri" panose="020F0502020204030204" pitchFamily="34" charset="0"/>
                <a:ea typeface="Calibri" panose="020F0502020204030204" pitchFamily="34" charset="0"/>
                <a:cs typeface="Times New Roman" panose="02020603050405020304" pitchFamily="18" charset="0"/>
              </a:rPr>
              <a:t>Diez años más tarde, acabadas las obras del Hospital, sería trasladado a su cripta, donde reposan sus huesos en la actualidad. Así se cumpliría su voluntad.</a:t>
            </a:r>
          </a:p>
          <a:p>
            <a:r>
              <a:rPr lang="es-ES" b="1" dirty="0">
                <a:effectLst/>
                <a:latin typeface="Calibri" panose="020F0502020204030204" pitchFamily="34" charset="0"/>
                <a:ea typeface="Calibri" panose="020F0502020204030204" pitchFamily="34" charset="0"/>
                <a:cs typeface="Times New Roman" panose="02020603050405020304" pitchFamily="18" charset="0"/>
              </a:rPr>
              <a:t>+ 1565. </a:t>
            </a:r>
            <a:r>
              <a:rPr lang="es-ES" dirty="0">
                <a:effectLst/>
                <a:latin typeface="Calibri" panose="020F0502020204030204" pitchFamily="34" charset="0"/>
                <a:ea typeface="Calibri" panose="020F0502020204030204" pitchFamily="34" charset="0"/>
                <a:cs typeface="Times New Roman" panose="02020603050405020304" pitchFamily="18" charset="0"/>
              </a:rPr>
              <a:t>28 agosto </a:t>
            </a:r>
          </a:p>
        </p:txBody>
      </p:sp>
      <p:pic>
        <p:nvPicPr>
          <p:cNvPr id="7" name="Imagen 6">
            <a:extLst>
              <a:ext uri="{FF2B5EF4-FFF2-40B4-BE49-F238E27FC236}">
                <a16:creationId xmlns:a16="http://schemas.microsoft.com/office/drawing/2014/main" id="{BA92ADD4-F339-B289-92ED-52783137F730}"/>
              </a:ext>
            </a:extLst>
          </p:cNvPr>
          <p:cNvPicPr>
            <a:picLocks noChangeAspect="1"/>
          </p:cNvPicPr>
          <p:nvPr/>
        </p:nvPicPr>
        <p:blipFill>
          <a:blip r:embed="rId3"/>
          <a:stretch>
            <a:fillRect/>
          </a:stretch>
        </p:blipFill>
        <p:spPr>
          <a:xfrm flipH="1">
            <a:off x="7128528" y="723900"/>
            <a:ext cx="1766335" cy="2463800"/>
          </a:xfrm>
          <a:prstGeom prst="rect">
            <a:avLst/>
          </a:prstGeom>
        </p:spPr>
      </p:pic>
      <p:sp>
        <p:nvSpPr>
          <p:cNvPr id="9" name="CuadroTexto 8">
            <a:extLst>
              <a:ext uri="{FF2B5EF4-FFF2-40B4-BE49-F238E27FC236}">
                <a16:creationId xmlns:a16="http://schemas.microsoft.com/office/drawing/2014/main" id="{D443854E-8A7B-33E8-B359-DAFCD765371A}"/>
              </a:ext>
            </a:extLst>
          </p:cNvPr>
          <p:cNvSpPr txBox="1"/>
          <p:nvPr/>
        </p:nvSpPr>
        <p:spPr>
          <a:xfrm>
            <a:off x="7073900" y="4121834"/>
            <a:ext cx="1966641" cy="1569660"/>
          </a:xfrm>
          <a:prstGeom prst="rect">
            <a:avLst/>
          </a:prstGeom>
          <a:noFill/>
        </p:spPr>
        <p:txBody>
          <a:bodyPr wrap="square">
            <a:spAutoFit/>
          </a:bodyPr>
          <a:lstStyle/>
          <a:p>
            <a:pPr algn="ctr"/>
            <a:r>
              <a:rPr lang="es-ES" dirty="0">
                <a:solidFill>
                  <a:srgbClr val="C00000"/>
                </a:solidFill>
              </a:rPr>
              <a:t>OBISPO </a:t>
            </a:r>
          </a:p>
          <a:p>
            <a:pPr algn="ctr"/>
            <a:r>
              <a:rPr lang="es-ES" dirty="0">
                <a:solidFill>
                  <a:srgbClr val="C00000"/>
                </a:solidFill>
              </a:rPr>
              <a:t>DE JAEN</a:t>
            </a:r>
          </a:p>
          <a:p>
            <a:pPr algn="ctr"/>
            <a:r>
              <a:rPr lang="es-ES" dirty="0">
                <a:solidFill>
                  <a:srgbClr val="C00000"/>
                </a:solidFill>
              </a:rPr>
              <a:t>1560/-</a:t>
            </a:r>
          </a:p>
          <a:p>
            <a:pPr algn="ctr"/>
            <a:r>
              <a:rPr lang="es-ES" dirty="0">
                <a:solidFill>
                  <a:srgbClr val="C00000"/>
                </a:solidFill>
              </a:rPr>
              <a:t>1565</a:t>
            </a:r>
          </a:p>
        </p:txBody>
      </p:sp>
    </p:spTree>
    <p:extLst>
      <p:ext uri="{BB962C8B-B14F-4D97-AF65-F5344CB8AC3E}">
        <p14:creationId xmlns:p14="http://schemas.microsoft.com/office/powerpoint/2010/main" val="380627783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0"/>
                                        <p:tgtEl>
                                          <p:spTgt spid="7"/>
                                        </p:tgtEl>
                                      </p:cBhvr>
                                    </p:animEffect>
                                    <p:anim calcmode="lin" valueType="num">
                                      <p:cBhvr>
                                        <p:cTn id="8" dur="3000" fill="hold"/>
                                        <p:tgtEl>
                                          <p:spTgt spid="7"/>
                                        </p:tgtEl>
                                        <p:attrNameLst>
                                          <p:attrName>ppt_x</p:attrName>
                                        </p:attrNameLst>
                                      </p:cBhvr>
                                      <p:tavLst>
                                        <p:tav tm="0">
                                          <p:val>
                                            <p:strVal val="#ppt_x"/>
                                          </p:val>
                                        </p:tav>
                                        <p:tav tm="100000">
                                          <p:val>
                                            <p:strVal val="#ppt_x"/>
                                          </p:val>
                                        </p:tav>
                                      </p:tavLst>
                                    </p:anim>
                                    <p:anim calcmode="lin" valueType="num">
                                      <p:cBhvr>
                                        <p:cTn id="9" dur="3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E62BB89-764D-47BA-BBE5-8A5A244FDBD5}"/>
              </a:ext>
            </a:extLst>
          </p:cNvPr>
          <p:cNvSpPr txBox="1"/>
          <p:nvPr/>
        </p:nvSpPr>
        <p:spPr>
          <a:xfrm>
            <a:off x="172433" y="1"/>
            <a:ext cx="7295167" cy="6740307"/>
          </a:xfrm>
          <a:prstGeom prst="rect">
            <a:avLst/>
          </a:prstGeom>
          <a:noFill/>
        </p:spPr>
        <p:txBody>
          <a:bodyPr wrap="square">
            <a:spAutoFit/>
          </a:bodyPr>
          <a:lstStyle/>
          <a:p>
            <a:pPr algn="ctr"/>
            <a:r>
              <a:rPr lang="es-ES"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DON BELTRÁN DE LA CUEVA.        </a:t>
            </a:r>
          </a:p>
          <a:p>
            <a:r>
              <a:rPr lang="es-ES" b="1" dirty="0">
                <a:effectLst/>
                <a:latin typeface="Tw Cen MT" panose="020B0602020104020603" pitchFamily="34" charset="77"/>
                <a:ea typeface="Calibri" panose="020F0502020204030204" pitchFamily="34" charset="0"/>
                <a:cs typeface="Times New Roman" panose="02020603050405020304" pitchFamily="18" charset="0"/>
              </a:rPr>
              <a:t>*1435</a:t>
            </a:r>
            <a:r>
              <a:rPr lang="es-ES" dirty="0">
                <a:effectLst/>
                <a:latin typeface="Tw Cen MT" panose="020B0602020104020603" pitchFamily="34" charset="77"/>
                <a:ea typeface="Calibri" panose="020F0502020204030204" pitchFamily="34" charset="0"/>
                <a:cs typeface="Times New Roman" panose="02020603050405020304" pitchFamily="18" charset="0"/>
              </a:rPr>
              <a:t>. Nace de un antiguo linaje de Úbeda.</a:t>
            </a:r>
          </a:p>
          <a:p>
            <a:r>
              <a:rPr lang="es-ES" dirty="0">
                <a:effectLst/>
                <a:latin typeface="Tw Cen MT" panose="020B0602020104020603" pitchFamily="34" charset="77"/>
                <a:ea typeface="Calibri" panose="020F0502020204030204" pitchFamily="34" charset="0"/>
                <a:cs typeface="Times New Roman" panose="02020603050405020304" pitchFamily="18" charset="0"/>
              </a:rPr>
              <a:t>1455. Entra al servicio directo de Enrique IV, con </a:t>
            </a:r>
          </a:p>
          <a:p>
            <a:r>
              <a:rPr lang="es-ES" dirty="0">
                <a:effectLst/>
                <a:latin typeface="Tw Cen MT" panose="020B0602020104020603" pitchFamily="34" charset="77"/>
                <a:ea typeface="Calibri" panose="020F0502020204030204" pitchFamily="34" charset="0"/>
                <a:cs typeface="Times New Roman" panose="02020603050405020304" pitchFamily="18" charset="0"/>
              </a:rPr>
              <a:t>ocasión del viaje que el Monarca hizo a esta ciudad. </a:t>
            </a:r>
          </a:p>
          <a:p>
            <a:r>
              <a:rPr lang="es-ES" dirty="0">
                <a:latin typeface="Tw Cen MT" panose="020B0602020104020603" pitchFamily="34" charset="77"/>
                <a:ea typeface="Calibri" panose="020F0502020204030204" pitchFamily="34" charset="0"/>
                <a:cs typeface="Times New Roman" panose="02020603050405020304" pitchFamily="18" charset="0"/>
              </a:rPr>
              <a:t>1460. Convertido en Valido.</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r>
              <a:rPr lang="es-ES" dirty="0">
                <a:effectLst/>
                <a:latin typeface="Tw Cen MT" panose="020B0602020104020603" pitchFamily="34" charset="77"/>
                <a:ea typeface="Calibri" panose="020F0502020204030204" pitchFamily="34" charset="0"/>
                <a:cs typeface="Times New Roman" panose="02020603050405020304" pitchFamily="18" charset="0"/>
              </a:rPr>
              <a:t>1462. Buscó la alianza con el poderoso linaje de los Mendoza al contraer matrimonio con </a:t>
            </a:r>
            <a:r>
              <a:rPr lang="es-ES" dirty="0">
                <a:latin typeface="Tw Cen MT" panose="020B0602020104020603" pitchFamily="34" charset="77"/>
                <a:ea typeface="Calibri" panose="020F0502020204030204" pitchFamily="34" charset="0"/>
                <a:cs typeface="Times New Roman" panose="02020603050405020304" pitchFamily="18" charset="0"/>
              </a:rPr>
              <a:t>la</a:t>
            </a:r>
            <a:r>
              <a:rPr lang="es-ES" dirty="0">
                <a:effectLst/>
                <a:latin typeface="Tw Cen MT" panose="020B0602020104020603" pitchFamily="34" charset="77"/>
                <a:ea typeface="Calibri" panose="020F0502020204030204" pitchFamily="34" charset="0"/>
                <a:cs typeface="Times New Roman" panose="02020603050405020304" pitchFamily="18" charset="0"/>
              </a:rPr>
              <a:t> hermana del Cardenal, </a:t>
            </a:r>
            <a:r>
              <a:rPr lang="es-ES" dirty="0" err="1">
                <a:effectLst/>
                <a:latin typeface="Tw Cen MT" panose="020B0602020104020603" pitchFamily="34" charset="77"/>
                <a:ea typeface="Calibri" panose="020F0502020204030204" pitchFamily="34" charset="0"/>
                <a:cs typeface="Times New Roman" panose="02020603050405020304" pitchFamily="18" charset="0"/>
              </a:rPr>
              <a:t>Dña</a:t>
            </a:r>
            <a:r>
              <a:rPr lang="es-ES" dirty="0">
                <a:effectLst/>
                <a:latin typeface="Tw Cen MT" panose="020B0602020104020603" pitchFamily="34" charset="77"/>
                <a:ea typeface="Calibri" panose="020F0502020204030204" pitchFamily="34" charset="0"/>
                <a:cs typeface="Times New Roman" panose="02020603050405020304" pitchFamily="18" charset="0"/>
              </a:rPr>
              <a:t> Mencía,  </a:t>
            </a:r>
            <a:r>
              <a:rPr lang="es-ES" dirty="0">
                <a:latin typeface="Tw Cen MT" panose="020B0602020104020603" pitchFamily="34" charset="77"/>
                <a:ea typeface="Calibri" panose="020F0502020204030204" pitchFamily="34" charset="0"/>
                <a:cs typeface="Times New Roman" panose="02020603050405020304" pitchFamily="18" charset="0"/>
              </a:rPr>
              <a:t>teniendo</a:t>
            </a:r>
            <a:r>
              <a:rPr lang="es-ES" dirty="0">
                <a:effectLst/>
                <a:latin typeface="Tw Cen MT" panose="020B0602020104020603" pitchFamily="34" charset="77"/>
                <a:ea typeface="Calibri" panose="020F0502020204030204" pitchFamily="34" charset="0"/>
                <a:cs typeface="Times New Roman" panose="02020603050405020304" pitchFamily="18" charset="0"/>
              </a:rPr>
              <a:t> 6 hijos con ella.</a:t>
            </a:r>
          </a:p>
          <a:p>
            <a:r>
              <a:rPr lang="es-ES" dirty="0">
                <a:effectLst/>
                <a:latin typeface="Tw Cen MT" panose="020B0602020104020603" pitchFamily="34" charset="77"/>
                <a:ea typeface="Calibri" panose="020F0502020204030204" pitchFamily="34" charset="0"/>
                <a:cs typeface="Times New Roman" panose="02020603050405020304" pitchFamily="18" charset="0"/>
              </a:rPr>
              <a:t>1464. </a:t>
            </a:r>
            <a:r>
              <a:rPr lang="es-ES" dirty="0">
                <a:latin typeface="Tw Cen MT" panose="020B0602020104020603" pitchFamily="34" charset="77"/>
                <a:ea typeface="Calibri" panose="020F0502020204030204" pitchFamily="34" charset="0"/>
                <a:cs typeface="Times New Roman" panose="02020603050405020304" pitchFamily="18" charset="0"/>
              </a:rPr>
              <a:t>M</a:t>
            </a:r>
            <a:r>
              <a:rPr lang="es-ES" dirty="0">
                <a:effectLst/>
                <a:latin typeface="Tw Cen MT" panose="020B0602020104020603" pitchFamily="34" charset="77"/>
                <a:ea typeface="Calibri" panose="020F0502020204030204" pitchFamily="34" charset="0"/>
                <a:cs typeface="Times New Roman" panose="02020603050405020304" pitchFamily="18" charset="0"/>
              </a:rPr>
              <a:t>aestrazgo Santiago</a:t>
            </a:r>
            <a:r>
              <a:rPr lang="es-ES" dirty="0">
                <a:latin typeface="Tw Cen MT" panose="020B0602020104020603" pitchFamily="34" charset="77"/>
                <a:ea typeface="Calibri" panose="020F0502020204030204" pitchFamily="34" charset="0"/>
                <a:cs typeface="Times New Roman" panose="02020603050405020304" pitchFamily="18" charset="0"/>
              </a:rPr>
              <a:t> y</a:t>
            </a:r>
            <a:r>
              <a:rPr lang="es-ES" dirty="0">
                <a:effectLst/>
                <a:latin typeface="Tw Cen MT" panose="020B0602020104020603" pitchFamily="34" charset="77"/>
                <a:ea typeface="Calibri" panose="020F0502020204030204" pitchFamily="34" charset="0"/>
                <a:cs typeface="Times New Roman" panose="02020603050405020304" pitchFamily="18" charset="0"/>
              </a:rPr>
              <a:t> </a:t>
            </a:r>
            <a:r>
              <a:rPr lang="es-ES" dirty="0">
                <a:latin typeface="Tw Cen MT" panose="020B0602020104020603" pitchFamily="34" charset="77"/>
                <a:ea typeface="Calibri" panose="020F0502020204030204" pitchFamily="34" charset="0"/>
                <a:cs typeface="Times New Roman" panose="02020603050405020304" pitchFamily="18" charset="0"/>
              </a:rPr>
              <a:t>1</a:t>
            </a:r>
            <a:r>
              <a:rPr lang="es-ES" dirty="0">
                <a:effectLst/>
                <a:latin typeface="Tw Cen MT" panose="020B0602020104020603" pitchFamily="34" charset="77"/>
                <a:ea typeface="Calibri" panose="020F0502020204030204" pitchFamily="34" charset="0"/>
                <a:cs typeface="Times New Roman" panose="02020603050405020304" pitchFamily="18" charset="0"/>
              </a:rPr>
              <a:t>º Duque de </a:t>
            </a:r>
            <a:r>
              <a:rPr lang="es-ES" dirty="0" err="1">
                <a:effectLst/>
                <a:latin typeface="Tw Cen MT" panose="020B0602020104020603" pitchFamily="34" charset="77"/>
                <a:ea typeface="Calibri" panose="020F0502020204030204" pitchFamily="34" charset="0"/>
                <a:cs typeface="Times New Roman" panose="02020603050405020304" pitchFamily="18" charset="0"/>
              </a:rPr>
              <a:t>Abuquerque</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a:p>
            <a:r>
              <a:rPr lang="es-ES" dirty="0">
                <a:effectLst/>
                <a:latin typeface="Tw Cen MT" panose="020B0602020104020603" pitchFamily="34" charset="77"/>
                <a:ea typeface="Calibri" panose="020F0502020204030204" pitchFamily="34" charset="0"/>
                <a:cs typeface="Times New Roman" panose="02020603050405020304" pitchFamily="18" charset="0"/>
              </a:rPr>
              <a:t>Consiguió que su hermano GUTIERRE CUEVA fuese nombrado obispo de Palencia, años 1461-1469.</a:t>
            </a:r>
          </a:p>
          <a:p>
            <a:r>
              <a:rPr lang="es-ES" dirty="0">
                <a:effectLst/>
                <a:latin typeface="Tw Cen MT" panose="020B0602020104020603" pitchFamily="34" charset="77"/>
                <a:ea typeface="Calibri" panose="020F0502020204030204" pitchFamily="34" charset="0"/>
                <a:cs typeface="Times New Roman" panose="02020603050405020304" pitchFamily="18" charset="0"/>
              </a:rPr>
              <a:t>1468. </a:t>
            </a:r>
            <a:r>
              <a:rPr lang="es-ES" dirty="0">
                <a:latin typeface="Tw Cen MT" panose="020B0602020104020603" pitchFamily="34" charset="77"/>
                <a:ea typeface="Calibri" panose="020F0502020204030204" pitchFamily="34" charset="0"/>
                <a:cs typeface="Times New Roman" panose="02020603050405020304" pitchFamily="18" charset="0"/>
              </a:rPr>
              <a:t>S</a:t>
            </a:r>
            <a:r>
              <a:rPr lang="es-ES" dirty="0">
                <a:effectLst/>
                <a:latin typeface="Tw Cen MT" panose="020B0602020104020603" pitchFamily="34" charset="77"/>
                <a:ea typeface="Calibri" panose="020F0502020204030204" pitchFamily="34" charset="0"/>
                <a:cs typeface="Times New Roman" panose="02020603050405020304" pitchFamily="18" charset="0"/>
              </a:rPr>
              <a:t>e retiró a sus dominios en Cuéllar donde había constituido una especie de pequeña corte.  </a:t>
            </a:r>
          </a:p>
          <a:p>
            <a:r>
              <a:rPr lang="es-ES" b="1" dirty="0">
                <a:effectLst/>
                <a:latin typeface="Tw Cen MT" panose="020B0602020104020603" pitchFamily="34" charset="77"/>
                <a:ea typeface="Calibri" panose="020F0502020204030204" pitchFamily="34" charset="0"/>
                <a:cs typeface="Times New Roman" panose="02020603050405020304" pitchFamily="18" charset="0"/>
              </a:rPr>
              <a:t>+1492</a:t>
            </a:r>
            <a:r>
              <a:rPr lang="es-ES" dirty="0">
                <a:effectLst/>
                <a:latin typeface="Tw Cen MT" panose="020B0602020104020603" pitchFamily="34" charset="77"/>
                <a:ea typeface="Calibri" panose="020F0502020204030204" pitchFamily="34" charset="0"/>
                <a:cs typeface="Times New Roman" panose="02020603050405020304" pitchFamily="18" charset="0"/>
              </a:rPr>
              <a:t>. Muere y reposa en el mausoleo familiar.</a:t>
            </a:r>
          </a:p>
          <a:p>
            <a:r>
              <a:rPr lang="es-ES" dirty="0">
                <a:effectLst/>
                <a:latin typeface="Tw Cen MT" panose="020B0602020104020603" pitchFamily="34" charset="77"/>
                <a:ea typeface="Calibri" panose="020F0502020204030204" pitchFamily="34" charset="0"/>
                <a:cs typeface="Times New Roman" panose="02020603050405020304" pitchFamily="18" charset="0"/>
              </a:rPr>
              <a:t>BARTOLOME DE LA CUEVA Y TOLEDO: Cardenal, 1544</a:t>
            </a:r>
          </a:p>
          <a:p>
            <a:r>
              <a:rPr lang="es-ES" dirty="0">
                <a:effectLst/>
                <a:latin typeface="Tw Cen MT" panose="020B0602020104020603" pitchFamily="34" charset="77"/>
                <a:ea typeface="Times New Roman" panose="02020603050405020304" pitchFamily="18" charset="0"/>
              </a:rPr>
              <a:t>Hijo de su primog</a:t>
            </a:r>
            <a:r>
              <a:rPr lang="es-ES" dirty="0">
                <a:latin typeface="Tw Cen MT" panose="020B0602020104020603" pitchFamily="34" charset="77"/>
                <a:ea typeface="Times New Roman" panose="02020603050405020304" pitchFamily="18" charset="0"/>
              </a:rPr>
              <a:t>é</a:t>
            </a:r>
            <a:r>
              <a:rPr lang="es-ES" dirty="0">
                <a:effectLst/>
                <a:latin typeface="Tw Cen MT" panose="020B0602020104020603" pitchFamily="34" charset="77"/>
                <a:ea typeface="Times New Roman" panose="02020603050405020304" pitchFamily="18" charset="0"/>
              </a:rPr>
              <a:t>nito Francisco de la Cueva.</a:t>
            </a:r>
          </a:p>
          <a:p>
            <a:r>
              <a:rPr lang="es-ES" dirty="0">
                <a:effectLst/>
                <a:latin typeface="Tw Cen MT" panose="020B0602020104020603" pitchFamily="34" charset="77"/>
                <a:ea typeface="Times New Roman" panose="02020603050405020304" pitchFamily="18" charset="0"/>
              </a:rPr>
              <a:t>ALONSO CUEVA Y BENAVIDES: Cardenal, 1622</a:t>
            </a:r>
          </a:p>
          <a:p>
            <a:r>
              <a:rPr lang="es-ES" dirty="0">
                <a:latin typeface="Tw Cen MT" panose="020B0602020104020603" pitchFamily="34" charset="77"/>
                <a:ea typeface="Calibri" panose="020F0502020204030204" pitchFamily="34" charset="0"/>
                <a:cs typeface="Times New Roman" panose="02020603050405020304" pitchFamily="18" charset="0"/>
              </a:rPr>
              <a:t>Tataranieto de su hermano Juan de la Cueva. </a:t>
            </a:r>
            <a:endParaRPr lang="es-ES" dirty="0">
              <a:effectLst/>
              <a:latin typeface="Tw Cen MT" panose="020B0602020104020603" pitchFamily="34" charset="77"/>
              <a:ea typeface="Calibri" panose="020F0502020204030204" pitchFamily="34" charset="0"/>
              <a:cs typeface="Times New Roman" panose="02020603050405020304" pitchFamily="18" charset="0"/>
            </a:endParaRPr>
          </a:p>
        </p:txBody>
      </p:sp>
      <p:pic>
        <p:nvPicPr>
          <p:cNvPr id="4" name="Imagen 3">
            <a:extLst>
              <a:ext uri="{FF2B5EF4-FFF2-40B4-BE49-F238E27FC236}">
                <a16:creationId xmlns:a16="http://schemas.microsoft.com/office/drawing/2014/main" id="{B47C2DB2-96A4-465B-0BDE-277C12613039}"/>
              </a:ext>
            </a:extLst>
          </p:cNvPr>
          <p:cNvPicPr>
            <a:picLocks noChangeAspect="1"/>
          </p:cNvPicPr>
          <p:nvPr/>
        </p:nvPicPr>
        <p:blipFill>
          <a:blip r:embed="rId3"/>
          <a:stretch>
            <a:fillRect/>
          </a:stretch>
        </p:blipFill>
        <p:spPr>
          <a:xfrm>
            <a:off x="7407450" y="751344"/>
            <a:ext cx="1564116" cy="2313589"/>
          </a:xfrm>
          <a:prstGeom prst="rect">
            <a:avLst/>
          </a:prstGeom>
        </p:spPr>
      </p:pic>
      <p:sp>
        <p:nvSpPr>
          <p:cNvPr id="2" name="CuadroTexto 1">
            <a:extLst>
              <a:ext uri="{FF2B5EF4-FFF2-40B4-BE49-F238E27FC236}">
                <a16:creationId xmlns:a16="http://schemas.microsoft.com/office/drawing/2014/main" id="{2F5C3E63-A2E1-68B3-51D9-7DC5840B5794}"/>
              </a:ext>
            </a:extLst>
          </p:cNvPr>
          <p:cNvSpPr txBox="1"/>
          <p:nvPr/>
        </p:nvSpPr>
        <p:spPr>
          <a:xfrm>
            <a:off x="7467601" y="3429000"/>
            <a:ext cx="1503966" cy="2677656"/>
          </a:xfrm>
          <a:prstGeom prst="rect">
            <a:avLst/>
          </a:prstGeom>
          <a:noFill/>
        </p:spPr>
        <p:txBody>
          <a:bodyPr wrap="square" rtlCol="0">
            <a:spAutoFit/>
          </a:bodyPr>
          <a:lstStyle/>
          <a:p>
            <a:pPr algn="ctr"/>
            <a:r>
              <a:rPr lang="es-ES"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BELTRÁN DE LA CUEVA</a:t>
            </a:r>
          </a:p>
          <a:p>
            <a:pPr algn="ctr"/>
            <a:r>
              <a:rPr lang="es-ES" dirty="0">
                <a:solidFill>
                  <a:srgbClr val="C00000"/>
                </a:solidFill>
                <a:cs typeface="Times New Roman" panose="02020603050405020304" pitchFamily="18" charset="0"/>
              </a:rPr>
              <a:t>* Úbeda</a:t>
            </a:r>
          </a:p>
          <a:p>
            <a:pPr algn="ctr"/>
            <a:r>
              <a:rPr lang="es-ES" dirty="0">
                <a:solidFill>
                  <a:srgbClr val="C00000"/>
                </a:solidFill>
                <a:cs typeface="Times New Roman" panose="02020603050405020304" pitchFamily="18" charset="0"/>
              </a:rPr>
              <a:t>1435</a:t>
            </a:r>
          </a:p>
          <a:p>
            <a:pPr algn="ctr"/>
            <a:r>
              <a:rPr lang="es-ES" dirty="0">
                <a:solidFill>
                  <a:srgbClr val="C00000"/>
                </a:solidFill>
                <a:cs typeface="Times New Roman" panose="02020603050405020304" pitchFamily="18" charset="0"/>
              </a:rPr>
              <a:t>+ Cuellar</a:t>
            </a:r>
          </a:p>
          <a:p>
            <a:pPr algn="ctr"/>
            <a:r>
              <a:rPr lang="es-ES" dirty="0">
                <a:solidFill>
                  <a:srgbClr val="C00000"/>
                </a:solidFill>
                <a:cs typeface="Times New Roman" panose="02020603050405020304" pitchFamily="18" charset="0"/>
              </a:rPr>
              <a:t>1492</a:t>
            </a:r>
            <a:endParaRPr lang="es-ES" dirty="0"/>
          </a:p>
        </p:txBody>
      </p:sp>
    </p:spTree>
    <p:extLst>
      <p:ext uri="{BB962C8B-B14F-4D97-AF65-F5344CB8AC3E}">
        <p14:creationId xmlns:p14="http://schemas.microsoft.com/office/powerpoint/2010/main" val="106399408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anim calcmode="lin" valueType="num">
                                      <p:cBhvr>
                                        <p:cTn id="8" dur="3000" fill="hold"/>
                                        <p:tgtEl>
                                          <p:spTgt spid="4"/>
                                        </p:tgtEl>
                                        <p:attrNameLst>
                                          <p:attrName>ppt_x</p:attrName>
                                        </p:attrNameLst>
                                      </p:cBhvr>
                                      <p:tavLst>
                                        <p:tav tm="0">
                                          <p:val>
                                            <p:strVal val="#ppt_x"/>
                                          </p:val>
                                        </p:tav>
                                        <p:tav tm="100000">
                                          <p:val>
                                            <p:strVal val="#ppt_x"/>
                                          </p:val>
                                        </p:tav>
                                      </p:tavLst>
                                    </p:anim>
                                    <p:anim calcmode="lin" valueType="num">
                                      <p:cBhvr>
                                        <p:cTn id="9" dur="3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7CCE5E48-023E-6EF5-9673-C39A10C07304}"/>
              </a:ext>
            </a:extLst>
          </p:cNvPr>
          <p:cNvSpPr txBox="1"/>
          <p:nvPr/>
        </p:nvSpPr>
        <p:spPr>
          <a:xfrm>
            <a:off x="215154" y="161365"/>
            <a:ext cx="6769846" cy="6309420"/>
          </a:xfrm>
          <a:prstGeom prst="rect">
            <a:avLst/>
          </a:prstGeom>
          <a:noFill/>
        </p:spPr>
        <p:txBody>
          <a:bodyPr wrap="square">
            <a:spAutoFit/>
          </a:bodyPr>
          <a:lstStyle/>
          <a:p>
            <a:pPr algn="ctr"/>
            <a:r>
              <a:rPr lang="es-ES"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DON FRANCISCO DE LOS COBOS Y MOLINA</a:t>
            </a:r>
          </a:p>
          <a:p>
            <a:r>
              <a:rPr lang="es-ES" sz="2000" b="1" dirty="0">
                <a:ea typeface="Calibri" panose="020F0502020204030204" pitchFamily="34" charset="0"/>
                <a:cs typeface="Times New Roman" panose="02020603050405020304" pitchFamily="18" charset="0"/>
              </a:rPr>
              <a:t>*1477.</a:t>
            </a:r>
            <a:r>
              <a:rPr lang="es-ES" sz="2000" dirty="0">
                <a:effectLst/>
                <a:latin typeface="Calibri" panose="020F0502020204030204" pitchFamily="34" charset="0"/>
                <a:ea typeface="Calibri" panose="020F0502020204030204" pitchFamily="34" charset="0"/>
                <a:cs typeface="Times New Roman" panose="02020603050405020304" pitchFamily="18" charset="0"/>
              </a:rPr>
              <a:t> </a:t>
            </a:r>
            <a:r>
              <a:rPr lang="es-ES" sz="2000" dirty="0">
                <a:ea typeface="Calibri" panose="020F0502020204030204" pitchFamily="34" charset="0"/>
                <a:cs typeface="Times New Roman" panose="02020603050405020304" pitchFamily="18" charset="0"/>
              </a:rPr>
              <a:t>N</a:t>
            </a:r>
            <a:r>
              <a:rPr lang="es-ES" sz="2000" dirty="0">
                <a:effectLst/>
                <a:latin typeface="Calibri" panose="020F0502020204030204" pitchFamily="34" charset="0"/>
                <a:ea typeface="Calibri" panose="020F0502020204030204" pitchFamily="34" charset="0"/>
                <a:cs typeface="Times New Roman" panose="02020603050405020304" pitchFamily="18" charset="0"/>
              </a:rPr>
              <a:t>ace en Úbeda, siendo bautizado en la Parroquia de Santo Tomás. Descendiente de uno de los “infanzones” que había participado en la conquista de </a:t>
            </a:r>
            <a:r>
              <a:rPr lang="es-ES" sz="2000" dirty="0">
                <a:ea typeface="Calibri" panose="020F0502020204030204" pitchFamily="34" charset="0"/>
                <a:cs typeface="Times New Roman" panose="02020603050405020304" pitchFamily="18" charset="0"/>
              </a:rPr>
              <a:t>Úbeda en 1234.</a:t>
            </a:r>
            <a:endParaRPr lang="es-ES" sz="2000" dirty="0">
              <a:effectLst/>
              <a:latin typeface="Calibri" panose="020F0502020204030204" pitchFamily="34" charset="0"/>
              <a:ea typeface="Calibri" panose="020F0502020204030204" pitchFamily="34" charset="0"/>
              <a:cs typeface="Times New Roman" panose="02020603050405020304" pitchFamily="18" charset="0"/>
            </a:endParaRPr>
          </a:p>
          <a:p>
            <a:r>
              <a:rPr lang="es-ES" sz="2000" dirty="0">
                <a:effectLst/>
                <a:latin typeface="Calibri" panose="020F0502020204030204" pitchFamily="34" charset="0"/>
                <a:ea typeface="Calibri" panose="020F0502020204030204" pitchFamily="34" charset="0"/>
                <a:cs typeface="Times New Roman" panose="02020603050405020304" pitchFamily="18" charset="0"/>
              </a:rPr>
              <a:t>Aún niño contempla a la reina Isabel, y ve como su padre se convierte en soldado, acompañándola a Granada para su conquista.</a:t>
            </a:r>
          </a:p>
          <a:p>
            <a:r>
              <a:rPr lang="es-ES" sz="2000" dirty="0">
                <a:effectLst/>
                <a:latin typeface="Calibri" panose="020F0502020204030204" pitchFamily="34" charset="0"/>
                <a:ea typeface="Calibri" panose="020F0502020204030204" pitchFamily="34" charset="0"/>
                <a:cs typeface="Times New Roman" panose="02020603050405020304" pitchFamily="18" charset="0"/>
              </a:rPr>
              <a:t>Él se convertiría, pasado el tiempo, en uno de los principales colaboradores de su nieto Carlos I, recorriendo en todas las direcciones los caminos del Imperio.</a:t>
            </a:r>
          </a:p>
          <a:p>
            <a:r>
              <a:rPr lang="es-ES" sz="2000" dirty="0">
                <a:effectLst/>
                <a:latin typeface="Calibri" panose="020F0502020204030204" pitchFamily="34" charset="0"/>
                <a:ea typeface="Calibri" panose="020F0502020204030204" pitchFamily="34" charset="0"/>
                <a:cs typeface="Times New Roman" panose="02020603050405020304" pitchFamily="18" charset="0"/>
              </a:rPr>
              <a:t>Convertido en el hombre más influyente, fue reconocido Caballero por el Emperador, siendo Señor de </a:t>
            </a:r>
            <a:r>
              <a:rPr lang="es-ES" sz="2000" dirty="0" err="1">
                <a:effectLst/>
                <a:latin typeface="Calibri" panose="020F0502020204030204" pitchFamily="34" charset="0"/>
                <a:ea typeface="Calibri" panose="020F0502020204030204" pitchFamily="34" charset="0"/>
                <a:cs typeface="Times New Roman" panose="02020603050405020304" pitchFamily="18" charset="0"/>
              </a:rPr>
              <a:t>Sabiote</a:t>
            </a:r>
            <a:r>
              <a:rPr lang="es-ES" sz="2000" dirty="0">
                <a:effectLst/>
                <a:latin typeface="Calibri" panose="020F0502020204030204" pitchFamily="34" charset="0"/>
                <a:ea typeface="Calibri" panose="020F0502020204030204" pitchFamily="34" charset="0"/>
                <a:cs typeface="Times New Roman" panose="02020603050405020304" pitchFamily="18" charset="0"/>
              </a:rPr>
              <a:t>, </a:t>
            </a:r>
          </a:p>
          <a:p>
            <a:r>
              <a:rPr lang="es-ES" sz="2000" dirty="0" err="1">
                <a:effectLst/>
                <a:latin typeface="Calibri" panose="020F0502020204030204" pitchFamily="34" charset="0"/>
                <a:ea typeface="Calibri" panose="020F0502020204030204" pitchFamily="34" charset="0"/>
                <a:cs typeface="Times New Roman" panose="02020603050405020304" pitchFamily="18" charset="0"/>
              </a:rPr>
              <a:t>Canena</a:t>
            </a:r>
            <a:r>
              <a:rPr lang="es-ES" sz="2000" dirty="0">
                <a:effectLst/>
                <a:latin typeface="Calibri" panose="020F0502020204030204" pitchFamily="34" charset="0"/>
                <a:ea typeface="Calibri" panose="020F0502020204030204" pitchFamily="34" charset="0"/>
                <a:cs typeface="Times New Roman" panose="02020603050405020304" pitchFamily="18" charset="0"/>
              </a:rPr>
              <a:t> y Adelantado de Cazorla.</a:t>
            </a:r>
          </a:p>
          <a:p>
            <a:r>
              <a:rPr lang="es-ES" sz="2000" dirty="0">
                <a:effectLst/>
                <a:latin typeface="Calibri" panose="020F0502020204030204" pitchFamily="34" charset="0"/>
                <a:ea typeface="Calibri" panose="020F0502020204030204" pitchFamily="34" charset="0"/>
                <a:cs typeface="Times New Roman" panose="02020603050405020304" pitchFamily="18" charset="0"/>
              </a:rPr>
              <a:t>Su palacio de Valladolid era considerado, residencia real, naciendo en él Felipe II, en él se alojó  Sta. Teresa de Jesús.</a:t>
            </a:r>
          </a:p>
          <a:p>
            <a:r>
              <a:rPr lang="es-ES" sz="2000" dirty="0">
                <a:effectLst/>
                <a:latin typeface="Calibri" panose="020F0502020204030204" pitchFamily="34" charset="0"/>
                <a:ea typeface="Calibri" panose="020F0502020204030204" pitchFamily="34" charset="0"/>
                <a:cs typeface="Times New Roman" panose="02020603050405020304" pitchFamily="18" charset="0"/>
              </a:rPr>
              <a:t>Dedicado a las finanzas reales, fue también un hombre del Renacimiento, contribuyendo a su implantación favoreciendo las grandes construcciones como su palacio familiar </a:t>
            </a:r>
          </a:p>
          <a:p>
            <a:r>
              <a:rPr lang="es-ES" sz="2000" dirty="0">
                <a:effectLst/>
                <a:latin typeface="Calibri" panose="020F0502020204030204" pitchFamily="34" charset="0"/>
                <a:ea typeface="Calibri" panose="020F0502020204030204" pitchFamily="34" charset="0"/>
                <a:cs typeface="Times New Roman" panose="02020603050405020304" pitchFamily="18" charset="0"/>
              </a:rPr>
              <a:t>y la Sacra Capilla del Salvador para su eterno descanso.</a:t>
            </a:r>
          </a:p>
          <a:p>
            <a:r>
              <a:rPr lang="es-ES" sz="2000" b="1" dirty="0">
                <a:effectLst/>
                <a:latin typeface="Calibri" panose="020F0502020204030204" pitchFamily="34" charset="0"/>
                <a:ea typeface="Calibri" panose="020F0502020204030204" pitchFamily="34" charset="0"/>
                <a:cs typeface="Times New Roman" panose="02020603050405020304" pitchFamily="18" charset="0"/>
              </a:rPr>
              <a:t>+ 1547</a:t>
            </a:r>
            <a:r>
              <a:rPr lang="es-ES" sz="2000" dirty="0">
                <a:effectLst/>
                <a:latin typeface="Calibri" panose="020F0502020204030204" pitchFamily="34" charset="0"/>
                <a:ea typeface="Calibri" panose="020F0502020204030204" pitchFamily="34" charset="0"/>
                <a:cs typeface="Times New Roman" panose="02020603050405020304" pitchFamily="18" charset="0"/>
              </a:rPr>
              <a:t>. Murió el 10 de mayo </a:t>
            </a:r>
            <a:r>
              <a:rPr lang="es-ES" sz="2000" dirty="0">
                <a:ea typeface="Calibri" panose="020F0502020204030204" pitchFamily="34" charset="0"/>
                <a:cs typeface="Times New Roman" panose="02020603050405020304" pitchFamily="18" charset="0"/>
              </a:rPr>
              <a:t>en Úbeda</a:t>
            </a:r>
            <a:r>
              <a:rPr lang="es-ES" sz="2000"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2" name="CuadroTexto 1">
            <a:extLst>
              <a:ext uri="{FF2B5EF4-FFF2-40B4-BE49-F238E27FC236}">
                <a16:creationId xmlns:a16="http://schemas.microsoft.com/office/drawing/2014/main" id="{27BFD132-01F8-D7C6-3F72-3B84A7ADB22D}"/>
              </a:ext>
            </a:extLst>
          </p:cNvPr>
          <p:cNvSpPr txBox="1"/>
          <p:nvPr/>
        </p:nvSpPr>
        <p:spPr>
          <a:xfrm>
            <a:off x="6984999" y="2654300"/>
            <a:ext cx="2159001" cy="1569660"/>
          </a:xfrm>
          <a:prstGeom prst="rect">
            <a:avLst/>
          </a:prstGeom>
          <a:noFill/>
        </p:spPr>
        <p:txBody>
          <a:bodyPr wrap="square" rtlCol="0">
            <a:spAutoFit/>
          </a:bodyPr>
          <a:lstStyle/>
          <a:p>
            <a:pPr algn="ctr"/>
            <a:r>
              <a:rPr lang="es-ES"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FRANCISCO  COBOS</a:t>
            </a:r>
          </a:p>
          <a:p>
            <a:pPr algn="ctr"/>
            <a:r>
              <a:rPr lang="es-ES"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rPr>
              <a:t>*1477/-</a:t>
            </a:r>
          </a:p>
          <a:p>
            <a:pPr algn="ctr"/>
            <a:r>
              <a:rPr lang="es-ES" dirty="0">
                <a:solidFill>
                  <a:srgbClr val="C00000"/>
                </a:solidFill>
                <a:cs typeface="Times New Roman" panose="02020603050405020304" pitchFamily="18" charset="0"/>
              </a:rPr>
              <a:t>+1547</a:t>
            </a:r>
            <a:endParaRPr lang="es-ES" dirty="0"/>
          </a:p>
        </p:txBody>
      </p:sp>
      <p:pic>
        <p:nvPicPr>
          <p:cNvPr id="4" name="Imagen 3">
            <a:extLst>
              <a:ext uri="{FF2B5EF4-FFF2-40B4-BE49-F238E27FC236}">
                <a16:creationId xmlns:a16="http://schemas.microsoft.com/office/drawing/2014/main" id="{E160CF12-50B3-F715-5622-99199E4AF999}"/>
              </a:ext>
            </a:extLst>
          </p:cNvPr>
          <p:cNvPicPr>
            <a:picLocks noChangeAspect="1"/>
          </p:cNvPicPr>
          <p:nvPr/>
        </p:nvPicPr>
        <p:blipFill rotWithShape="1">
          <a:blip r:embed="rId3"/>
          <a:srcRect r="15032"/>
          <a:stretch/>
        </p:blipFill>
        <p:spPr>
          <a:xfrm>
            <a:off x="7067837" y="4295725"/>
            <a:ext cx="1891725" cy="2289360"/>
          </a:xfrm>
          <a:prstGeom prst="rect">
            <a:avLst/>
          </a:prstGeom>
        </p:spPr>
      </p:pic>
      <p:pic>
        <p:nvPicPr>
          <p:cNvPr id="7" name="Imagen 6">
            <a:extLst>
              <a:ext uri="{FF2B5EF4-FFF2-40B4-BE49-F238E27FC236}">
                <a16:creationId xmlns:a16="http://schemas.microsoft.com/office/drawing/2014/main" id="{219E915F-19D7-F413-5EBA-8AE193255090}"/>
              </a:ext>
            </a:extLst>
          </p:cNvPr>
          <p:cNvPicPr>
            <a:picLocks noChangeAspect="1"/>
          </p:cNvPicPr>
          <p:nvPr/>
        </p:nvPicPr>
        <p:blipFill rotWithShape="1">
          <a:blip r:embed="rId4"/>
          <a:srcRect l="16340" r="25163"/>
          <a:stretch/>
        </p:blipFill>
        <p:spPr>
          <a:xfrm>
            <a:off x="7067837" y="258108"/>
            <a:ext cx="1832482" cy="1938992"/>
          </a:xfrm>
          <a:prstGeom prst="rect">
            <a:avLst/>
          </a:prstGeom>
        </p:spPr>
      </p:pic>
    </p:spTree>
    <p:extLst>
      <p:ext uri="{BB962C8B-B14F-4D97-AF65-F5344CB8AC3E}">
        <p14:creationId xmlns:p14="http://schemas.microsoft.com/office/powerpoint/2010/main" val="246839146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0"/>
                                        <p:tgtEl>
                                          <p:spTgt spid="7"/>
                                        </p:tgtEl>
                                      </p:cBhvr>
                                    </p:animEffect>
                                    <p:anim calcmode="lin" valueType="num">
                                      <p:cBhvr>
                                        <p:cTn id="8" dur="3000" fill="hold"/>
                                        <p:tgtEl>
                                          <p:spTgt spid="7"/>
                                        </p:tgtEl>
                                        <p:attrNameLst>
                                          <p:attrName>ppt_x</p:attrName>
                                        </p:attrNameLst>
                                      </p:cBhvr>
                                      <p:tavLst>
                                        <p:tav tm="0">
                                          <p:val>
                                            <p:strVal val="#ppt_x"/>
                                          </p:val>
                                        </p:tav>
                                        <p:tav tm="100000">
                                          <p:val>
                                            <p:strVal val="#ppt_x"/>
                                          </p:val>
                                        </p:tav>
                                      </p:tavLst>
                                    </p:anim>
                                    <p:anim calcmode="lin" valueType="num">
                                      <p:cBhvr>
                                        <p:cTn id="9" dur="3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0">
          <a:gsLst>
            <a:gs pos="984">
              <a:srgbClr val="9EB970">
                <a:lumMod val="91000"/>
                <a:lumOff val="9000"/>
              </a:srgbClr>
            </a:gs>
            <a:gs pos="968">
              <a:srgbClr val="9FBA72"/>
            </a:gs>
            <a:gs pos="937">
              <a:srgbClr val="A1BC75"/>
            </a:gs>
            <a:gs pos="875">
              <a:srgbClr val="A5BF7B"/>
            </a:gs>
            <a:gs pos="750">
              <a:srgbClr val="ADC587"/>
            </a:gs>
            <a:gs pos="500">
              <a:srgbClr val="BDD29F"/>
            </a:gs>
            <a:gs pos="0">
              <a:srgbClr val="DDEBCF"/>
            </a:gs>
            <a:gs pos="30000">
              <a:srgbClr val="DDEBCF"/>
            </a:gs>
            <a:gs pos="1000">
              <a:srgbClr val="9CB86E"/>
            </a:gs>
            <a:gs pos="0">
              <a:srgbClr val="156B13"/>
            </a:gs>
          </a:gsLst>
          <a:path path="rect">
            <a:fillToRect l="100000" b="100000"/>
          </a:path>
        </a:gra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C7AB39F4-19A3-8EA9-60A6-5ED6AADBCBB6}"/>
              </a:ext>
            </a:extLst>
          </p:cNvPr>
          <p:cNvSpPr txBox="1"/>
          <p:nvPr/>
        </p:nvSpPr>
        <p:spPr>
          <a:xfrm>
            <a:off x="457200" y="0"/>
            <a:ext cx="6896100" cy="6740307"/>
          </a:xfrm>
          <a:prstGeom prst="rect">
            <a:avLst/>
          </a:prstGeom>
          <a:noFill/>
        </p:spPr>
        <p:txBody>
          <a:bodyPr wrap="square" rtlCol="0">
            <a:spAutoFit/>
          </a:bodyPr>
          <a:lstStyle/>
          <a:p>
            <a:pPr algn="ctr"/>
            <a:r>
              <a:rPr lang="es-ES" b="1" dirty="0">
                <a:solidFill>
                  <a:srgbClr val="C00000"/>
                </a:solidFill>
              </a:rPr>
              <a:t>D. JUAN VÁZQUEZ DE MOLINA</a:t>
            </a:r>
          </a:p>
          <a:p>
            <a:r>
              <a:rPr lang="es-ES" b="1" dirty="0"/>
              <a:t>* 1510</a:t>
            </a:r>
            <a:r>
              <a:rPr lang="es-ES" dirty="0"/>
              <a:t>. Nace en Úbeda. Sobrino de D. Francisco, pero ahijado y educado como si fuera su hijo,  toda su infancia discurrió en la casa de Cobos, viviendo en compañía de los padres y hermanas de éste.</a:t>
            </a:r>
          </a:p>
          <a:p>
            <a:r>
              <a:rPr lang="es-ES" dirty="0"/>
              <a:t>En 1523, Cobos se lleva consigo a Juan Vázquez para hacer de él su más perfecto continuador. </a:t>
            </a:r>
          </a:p>
          <a:p>
            <a:r>
              <a:rPr lang="es-ES" dirty="0"/>
              <a:t>En 1528, ya es caballero de Santiago y más tarde se hace cargo de la secretaría de la Emperatriz, y llegando a ser miembro del Consejo de su Majestad.</a:t>
            </a:r>
          </a:p>
          <a:p>
            <a:r>
              <a:rPr lang="es-ES" dirty="0"/>
              <a:t>Desaparecido Cobos, Juan Vázquez le sustituirá como primer secretario de Carlos I y de su hijo Felipe II. Siguiendo el ejemplo de su ”padrón”, consiguió una gran fortuna, edificando para sí un gran palacio, ejemplo del más puro Renacimiento.</a:t>
            </a:r>
          </a:p>
          <a:p>
            <a:r>
              <a:rPr lang="es-ES" dirty="0"/>
              <a:t>Se retira en 1561 debido a sus muchas goteras. </a:t>
            </a:r>
          </a:p>
          <a:p>
            <a:r>
              <a:rPr lang="es-ES" b="1" dirty="0"/>
              <a:t>+1570</a:t>
            </a:r>
            <a:r>
              <a:rPr lang="es-ES" dirty="0"/>
              <a:t>, 28 de junio muere siendo sepultado en la capilla del convento, hoy Ayuntamiento. </a:t>
            </a:r>
          </a:p>
        </p:txBody>
      </p:sp>
      <p:sp>
        <p:nvSpPr>
          <p:cNvPr id="4" name="CuadroTexto 3">
            <a:extLst>
              <a:ext uri="{FF2B5EF4-FFF2-40B4-BE49-F238E27FC236}">
                <a16:creationId xmlns:a16="http://schemas.microsoft.com/office/drawing/2014/main" id="{346112D1-ECAA-0FB4-5037-72C7837B19EE}"/>
              </a:ext>
            </a:extLst>
          </p:cNvPr>
          <p:cNvSpPr txBox="1"/>
          <p:nvPr/>
        </p:nvSpPr>
        <p:spPr>
          <a:xfrm>
            <a:off x="7480092" y="3721100"/>
            <a:ext cx="1663907" cy="2677656"/>
          </a:xfrm>
          <a:prstGeom prst="rect">
            <a:avLst/>
          </a:prstGeom>
          <a:noFill/>
        </p:spPr>
        <p:txBody>
          <a:bodyPr wrap="square">
            <a:spAutoFit/>
          </a:bodyPr>
          <a:lstStyle/>
          <a:p>
            <a:pPr algn="ctr"/>
            <a:r>
              <a:rPr lang="es-ES" dirty="0">
                <a:solidFill>
                  <a:srgbClr val="C00000"/>
                </a:solidFill>
              </a:rPr>
              <a:t>JUAN VÁZQUEZ DE </a:t>
            </a:r>
          </a:p>
          <a:p>
            <a:pPr algn="ctr"/>
            <a:r>
              <a:rPr lang="es-ES" dirty="0">
                <a:solidFill>
                  <a:srgbClr val="C00000"/>
                </a:solidFill>
              </a:rPr>
              <a:t>MOLINA </a:t>
            </a:r>
          </a:p>
          <a:p>
            <a:pPr algn="ctr"/>
            <a:r>
              <a:rPr lang="es-ES" dirty="0">
                <a:solidFill>
                  <a:srgbClr val="C00000"/>
                </a:solidFill>
              </a:rPr>
              <a:t>Úbeda</a:t>
            </a:r>
          </a:p>
          <a:p>
            <a:pPr algn="ctr"/>
            <a:r>
              <a:rPr lang="es-ES" dirty="0">
                <a:solidFill>
                  <a:srgbClr val="C00000"/>
                </a:solidFill>
              </a:rPr>
              <a:t>*1510/-</a:t>
            </a:r>
          </a:p>
          <a:p>
            <a:pPr algn="ctr"/>
            <a:r>
              <a:rPr lang="es-ES" dirty="0">
                <a:solidFill>
                  <a:srgbClr val="C00000"/>
                </a:solidFill>
              </a:rPr>
              <a:t>+1570</a:t>
            </a:r>
            <a:endParaRPr lang="es-ES" dirty="0"/>
          </a:p>
        </p:txBody>
      </p:sp>
      <p:pic>
        <p:nvPicPr>
          <p:cNvPr id="5" name="Imagen 4">
            <a:extLst>
              <a:ext uri="{FF2B5EF4-FFF2-40B4-BE49-F238E27FC236}">
                <a16:creationId xmlns:a16="http://schemas.microsoft.com/office/drawing/2014/main" id="{68FC3E40-A306-A909-700B-87732CDE0CFA}"/>
              </a:ext>
            </a:extLst>
          </p:cNvPr>
          <p:cNvPicPr>
            <a:picLocks noChangeAspect="1"/>
          </p:cNvPicPr>
          <p:nvPr/>
        </p:nvPicPr>
        <p:blipFill rotWithShape="1">
          <a:blip r:embed="rId3"/>
          <a:srcRect l="20645" r="19482"/>
          <a:stretch/>
        </p:blipFill>
        <p:spPr>
          <a:xfrm>
            <a:off x="7505404" y="825499"/>
            <a:ext cx="1511387" cy="2311401"/>
          </a:xfrm>
          <a:prstGeom prst="rect">
            <a:avLst/>
          </a:prstGeom>
        </p:spPr>
      </p:pic>
    </p:spTree>
    <p:extLst>
      <p:ext uri="{BB962C8B-B14F-4D97-AF65-F5344CB8AC3E}">
        <p14:creationId xmlns:p14="http://schemas.microsoft.com/office/powerpoint/2010/main" val="36136990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3000"/>
                                        <p:tgtEl>
                                          <p:spTgt spid="5"/>
                                        </p:tgtEl>
                                      </p:cBhvr>
                                    </p:animEffect>
                                    <p:anim calcmode="lin" valueType="num">
                                      <p:cBhvr>
                                        <p:cTn id="8" dur="3000" fill="hold"/>
                                        <p:tgtEl>
                                          <p:spTgt spid="5"/>
                                        </p:tgtEl>
                                        <p:attrNameLst>
                                          <p:attrName>ppt_x</p:attrName>
                                        </p:attrNameLst>
                                      </p:cBhvr>
                                      <p:tavLst>
                                        <p:tav tm="0">
                                          <p:val>
                                            <p:strVal val="#ppt_x"/>
                                          </p:val>
                                        </p:tav>
                                        <p:tav tm="100000">
                                          <p:val>
                                            <p:strVal val="#ppt_x"/>
                                          </p:val>
                                        </p:tav>
                                      </p:tavLst>
                                    </p:anim>
                                    <p:anim calcmode="lin" valueType="num">
                                      <p:cBhvr>
                                        <p:cTn id="9" dur="3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predetermin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6058</TotalTime>
  <Words>6699</Words>
  <Application>Microsoft Macintosh PowerPoint</Application>
  <PresentationFormat>Presentación en pantalla (4:3)</PresentationFormat>
  <Paragraphs>598</Paragraphs>
  <Slides>41</Slides>
  <Notes>41</Notes>
  <HiddenSlides>0</HiddenSlides>
  <MMClips>1</MMClips>
  <ScaleCrop>false</ScaleCrop>
  <HeadingPairs>
    <vt:vector size="6" baseType="variant">
      <vt:variant>
        <vt:lpstr>Fuentes usadas</vt:lpstr>
      </vt:variant>
      <vt:variant>
        <vt:i4>12</vt:i4>
      </vt:variant>
      <vt:variant>
        <vt:lpstr>Tema</vt:lpstr>
      </vt:variant>
      <vt:variant>
        <vt:i4>1</vt:i4>
      </vt:variant>
      <vt:variant>
        <vt:lpstr>Títulos de diapositiva</vt:lpstr>
      </vt:variant>
      <vt:variant>
        <vt:i4>41</vt:i4>
      </vt:variant>
    </vt:vector>
  </HeadingPairs>
  <TitlesOfParts>
    <vt:vector size="54" baseType="lpstr">
      <vt:lpstr>Alegreya</vt:lpstr>
      <vt:lpstr>Arial</vt:lpstr>
      <vt:lpstr>Calibri</vt:lpstr>
      <vt:lpstr>Calibri Light</vt:lpstr>
      <vt:lpstr>Cambria</vt:lpstr>
      <vt:lpstr>DroidSerif-Regular</vt:lpstr>
      <vt:lpstr>inherit</vt:lpstr>
      <vt:lpstr>Karla</vt:lpstr>
      <vt:lpstr>Times New Roman</vt:lpstr>
      <vt:lpstr>TimesNewRoman</vt:lpstr>
      <vt:lpstr>TimesNewRoman,Bold</vt:lpstr>
      <vt:lpstr>Tw Cen MT</vt:lpstr>
      <vt:lpstr>Tema predeterminado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eusebiofigue@gmail.com</cp:lastModifiedBy>
  <cp:revision>442</cp:revision>
  <dcterms:created xsi:type="dcterms:W3CDTF">2018-07-24T06:40:31Z</dcterms:created>
  <dcterms:modified xsi:type="dcterms:W3CDTF">2022-12-01T20:49:06Z</dcterms:modified>
</cp:coreProperties>
</file>