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7" r:id="rId12"/>
    <p:sldId id="272" r:id="rId13"/>
    <p:sldId id="269" r:id="rId14"/>
    <p:sldId id="268" r:id="rId15"/>
    <p:sldId id="271" r:id="rId16"/>
    <p:sldId id="270"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1" r:id="rId55"/>
    <p:sldId id="312" r:id="rId56"/>
    <p:sldId id="313" r:id="rId57"/>
  </p:sldIdLst>
  <p:sldSz cx="9144000" cy="6858000" type="screen4x3"/>
  <p:notesSz cx="7559675" cy="106918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usebiofigue@gmail.com" initials="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473"/>
    <p:restoredTop sz="94689"/>
  </p:normalViewPr>
  <p:slideViewPr>
    <p:cSldViewPr snapToGrid="0">
      <p:cViewPr varScale="1">
        <p:scale>
          <a:sx n="57" d="100"/>
          <a:sy n="57" d="100"/>
        </p:scale>
        <p:origin x="168" y="1264"/>
      </p:cViewPr>
      <p:guideLst/>
    </p:cSldViewPr>
  </p:slideViewPr>
  <p:notesTextViewPr>
    <p:cViewPr>
      <p:scale>
        <a:sx n="1" d="1"/>
        <a:sy n="1" d="1"/>
      </p:scale>
      <p:origin x="0" y="0"/>
    </p:cViewPr>
  </p:notesTextViewPr>
  <p:sorterViewPr>
    <p:cViewPr>
      <p:scale>
        <a:sx n="91" d="100"/>
        <a:sy n="91"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12-18T16:50:55.231" idx="1">
    <p:pos x="0" y="0"/>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F0E484BB-CC6F-4BD2-AD18-440B57C6A591}" type="slidenum">
              <a:t>‹Nº›</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s-ES" sz="4400" b="0" strike="noStrike" spc="-1">
              <a:solidFill>
                <a:srgbClr val="000000"/>
              </a:solidFill>
              <a:latin typeface="Arial"/>
            </a:endParaRPr>
          </a:p>
        </p:txBody>
      </p:sp>
      <p:sp>
        <p:nvSpPr>
          <p:cNvPr id="27"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pPr indent="0">
              <a:spcBef>
                <a:spcPts val="1417"/>
              </a:spcBef>
              <a:buNone/>
            </a:pPr>
            <a:endParaRPr lang="es-ES" sz="3200" b="0" strike="noStrike" spc="-1">
              <a:solidFill>
                <a:srgbClr val="000000"/>
              </a:solidFill>
              <a:latin typeface="Arial"/>
            </a:endParaRPr>
          </a:p>
        </p:txBody>
      </p:sp>
      <p:sp>
        <p:nvSpPr>
          <p:cNvPr id="28"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es-ES" sz="3200" b="0" strike="noStrike" spc="-1">
              <a:solidFill>
                <a:srgbClr val="000000"/>
              </a:solidFill>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BFF2D8F7-1B5B-4688-AADC-1018893FAB6E}" type="slidenum">
              <a:t>‹Nº›</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s-ES" sz="4400" b="0" strike="noStrike" spc="-1">
              <a:solidFill>
                <a:srgbClr val="000000"/>
              </a:solidFill>
              <a:latin typeface="Arial"/>
            </a:endParaRPr>
          </a:p>
        </p:txBody>
      </p:sp>
      <p:sp>
        <p:nvSpPr>
          <p:cNvPr id="30"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s-ES" sz="3200" b="0" strike="noStrike" spc="-1">
              <a:solidFill>
                <a:srgbClr val="000000"/>
              </a:solidFill>
              <a:latin typeface="Arial"/>
            </a:endParaRPr>
          </a:p>
        </p:txBody>
      </p:sp>
      <p:sp>
        <p:nvSpPr>
          <p:cNvPr id="31"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s-ES" sz="3200" b="0" strike="noStrike" spc="-1">
              <a:solidFill>
                <a:srgbClr val="000000"/>
              </a:solidFill>
              <a:latin typeface="Arial"/>
            </a:endParaRPr>
          </a:p>
        </p:txBody>
      </p:sp>
      <p:sp>
        <p:nvSpPr>
          <p:cNvPr id="32"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es-ES" sz="3200" b="0" strike="noStrike" spc="-1">
              <a:solidFill>
                <a:srgbClr val="000000"/>
              </a:solidFill>
              <a:latin typeface="Arial"/>
            </a:endParaRPr>
          </a:p>
        </p:txBody>
      </p:sp>
      <p:sp>
        <p:nvSpPr>
          <p:cNvPr id="33"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es-ES" sz="3200" b="0" strike="noStrike" spc="-1">
              <a:solidFill>
                <a:srgbClr val="000000"/>
              </a:solidFill>
              <a:latin typeface="Arial"/>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2"/>
          </p:nvPr>
        </p:nvSpPr>
        <p:spPr/>
        <p:txBody>
          <a:bodyPr/>
          <a:lstStyle/>
          <a:p>
            <a:fld id="{02A69A3B-E2D3-4CB3-82B3-96718629B4C4}" type="slidenum">
              <a:t>‹Nº›</a:t>
            </a:fld>
            <a:endParaRPr/>
          </a:p>
        </p:txBody>
      </p:sp>
      <p:sp>
        <p:nvSpPr>
          <p:cNvPr id="9" name="PlaceHolder 8"/>
          <p:cNvSpPr>
            <a:spLocks noGrp="1"/>
          </p:cNvSpPr>
          <p:nvPr>
            <p:ph type="dt" idx="3"/>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s-ES" sz="4400" b="0" strike="noStrike" spc="-1">
              <a:solidFill>
                <a:srgbClr val="000000"/>
              </a:solidFill>
              <a:latin typeface="Arial"/>
            </a:endParaRPr>
          </a:p>
        </p:txBody>
      </p:sp>
      <p:sp>
        <p:nvSpPr>
          <p:cNvPr id="35"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pPr indent="0">
              <a:spcBef>
                <a:spcPts val="1417"/>
              </a:spcBef>
              <a:buNone/>
            </a:pPr>
            <a:endParaRPr lang="es-ES" sz="3200" b="0" strike="noStrike" spc="-1">
              <a:solidFill>
                <a:srgbClr val="000000"/>
              </a:solidFill>
              <a:latin typeface="Arial"/>
            </a:endParaRPr>
          </a:p>
        </p:txBody>
      </p:sp>
      <p:sp>
        <p:nvSpPr>
          <p:cNvPr id="36"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pPr indent="0">
              <a:spcBef>
                <a:spcPts val="1417"/>
              </a:spcBef>
              <a:buNone/>
            </a:pPr>
            <a:endParaRPr lang="es-ES" sz="3200" b="0" strike="noStrike" spc="-1">
              <a:solidFill>
                <a:srgbClr val="000000"/>
              </a:solidFill>
              <a:latin typeface="Arial"/>
            </a:endParaRPr>
          </a:p>
        </p:txBody>
      </p:sp>
      <p:sp>
        <p:nvSpPr>
          <p:cNvPr id="37"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pPr indent="0">
              <a:spcBef>
                <a:spcPts val="1417"/>
              </a:spcBef>
              <a:buNone/>
            </a:pPr>
            <a:endParaRPr lang="es-ES" sz="3200" b="0" strike="noStrike" spc="-1">
              <a:solidFill>
                <a:srgbClr val="000000"/>
              </a:solidFill>
              <a:latin typeface="Arial"/>
            </a:endParaRPr>
          </a:p>
        </p:txBody>
      </p:sp>
      <p:sp>
        <p:nvSpPr>
          <p:cNvPr id="38"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pPr indent="0">
              <a:spcBef>
                <a:spcPts val="1417"/>
              </a:spcBef>
              <a:buNone/>
            </a:pPr>
            <a:endParaRPr lang="es-ES" sz="3200" b="0" strike="noStrike" spc="-1">
              <a:solidFill>
                <a:srgbClr val="000000"/>
              </a:solidFill>
              <a:latin typeface="Arial"/>
            </a:endParaRPr>
          </a:p>
        </p:txBody>
      </p:sp>
      <p:sp>
        <p:nvSpPr>
          <p:cNvPr id="39"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pPr indent="0">
              <a:spcBef>
                <a:spcPts val="1417"/>
              </a:spcBef>
              <a:buNone/>
            </a:pPr>
            <a:endParaRPr lang="es-ES" sz="3200" b="0" strike="noStrike" spc="-1">
              <a:solidFill>
                <a:srgbClr val="000000"/>
              </a:solidFill>
              <a:latin typeface="Arial"/>
            </a:endParaRPr>
          </a:p>
        </p:txBody>
      </p:sp>
      <p:sp>
        <p:nvSpPr>
          <p:cNvPr id="40"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pPr indent="0">
              <a:spcBef>
                <a:spcPts val="1417"/>
              </a:spcBef>
              <a:buNone/>
            </a:pPr>
            <a:endParaRPr lang="es-ES" sz="3200" b="0" strike="noStrike" spc="-1">
              <a:solidFill>
                <a:srgbClr val="000000"/>
              </a:solidFill>
              <a:latin typeface="Arial"/>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2"/>
          </p:nvPr>
        </p:nvSpPr>
        <p:spPr/>
        <p:txBody>
          <a:bodyPr/>
          <a:lstStyle/>
          <a:p>
            <a:fld id="{16DB37D8-8074-465F-AAE2-BBDEDF1B7E3F}" type="slidenum">
              <a:t>‹Nº›</a:t>
            </a:fld>
            <a:endParaRPr/>
          </a:p>
        </p:txBody>
      </p:sp>
      <p:sp>
        <p:nvSpPr>
          <p:cNvPr id="11" name="PlaceHolder 10"/>
          <p:cNvSpPr>
            <a:spLocks noGrp="1"/>
          </p:cNvSpPr>
          <p:nvPr>
            <p:ph type="dt" idx="3"/>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s-ES" sz="4400" b="0" strike="noStrike" spc="-1">
              <a:solidFill>
                <a:srgbClr val="000000"/>
              </a:solidFill>
              <a:latin typeface="Arial"/>
            </a:endParaRPr>
          </a:p>
        </p:txBody>
      </p:sp>
      <p:sp>
        <p:nvSpPr>
          <p:cNvPr id="6"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indent="0" algn="ctr">
              <a:buNone/>
            </a:pPr>
            <a:endParaRPr lang="es-ES" sz="3200" b="0" strike="noStrike" spc="-1">
              <a:solidFill>
                <a:srgbClr val="000000"/>
              </a:solidFill>
              <a:latin typeface="Arial"/>
            </a:endParaRPr>
          </a:p>
        </p:txBody>
      </p:sp>
      <p:sp>
        <p:nvSpPr>
          <p:cNvPr id="4" name="PlaceHolder 3"/>
          <p:cNvSpPr>
            <a:spLocks noGrp="1"/>
          </p:cNvSpPr>
          <p:nvPr>
            <p:ph type="ftr" idx="1"/>
          </p:nvPr>
        </p:nvSpPr>
        <p:spPr/>
        <p:txBody>
          <a:bodyPr/>
          <a:lstStyle/>
          <a:p>
            <a:r>
              <a:t>Footer</a:t>
            </a:r>
          </a:p>
        </p:txBody>
      </p:sp>
      <p:sp>
        <p:nvSpPr>
          <p:cNvPr id="2" name="PlaceHolder 4"/>
          <p:cNvSpPr>
            <a:spLocks noGrp="1"/>
          </p:cNvSpPr>
          <p:nvPr>
            <p:ph type="sldNum" idx="2"/>
          </p:nvPr>
        </p:nvSpPr>
        <p:spPr/>
        <p:txBody>
          <a:bodyPr/>
          <a:lstStyle/>
          <a:p>
            <a:fld id="{34411C54-B060-40CC-9ED7-B8EB647669DF}" type="slidenum">
              <a:t>‹Nº›</a:t>
            </a:fld>
            <a:endParaRPr/>
          </a:p>
        </p:txBody>
      </p:sp>
      <p:sp>
        <p:nvSpPr>
          <p:cNvPr id="3" name="PlaceHolder 5"/>
          <p:cNvSpPr>
            <a:spLocks noGrp="1"/>
          </p:cNvSpPr>
          <p:nvPr>
            <p:ph type="dt" idx="3"/>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s-ES" sz="4400" b="0" strike="noStrike" spc="-1">
              <a:solidFill>
                <a:srgbClr val="000000"/>
              </a:solidFill>
              <a:latin typeface="Arial"/>
            </a:endParaRPr>
          </a:p>
        </p:txBody>
      </p:sp>
      <p:sp>
        <p:nvSpPr>
          <p:cNvPr id="8"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pPr indent="0">
              <a:spcBef>
                <a:spcPts val="1417"/>
              </a:spcBef>
              <a:buNone/>
            </a:pPr>
            <a:endParaRPr lang="es-ES" sz="3200" b="0" strike="noStrike" spc="-1">
              <a:solidFill>
                <a:srgbClr val="000000"/>
              </a:solidFill>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E98C7799-3136-42C8-B9DE-DA905E1D0F64}" type="slidenum">
              <a:t>‹Nº›</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s-ES" sz="4400" b="0" strike="noStrike" spc="-1">
              <a:solidFill>
                <a:srgbClr val="000000"/>
              </a:solidFill>
              <a:latin typeface="Arial"/>
            </a:endParaRPr>
          </a:p>
        </p:txBody>
      </p:sp>
      <p:sp>
        <p:nvSpPr>
          <p:cNvPr id="10"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es-ES" sz="3200" b="0" strike="noStrike" spc="-1">
              <a:solidFill>
                <a:srgbClr val="000000"/>
              </a:solidFill>
              <a:latin typeface="Arial"/>
            </a:endParaRPr>
          </a:p>
        </p:txBody>
      </p:sp>
      <p:sp>
        <p:nvSpPr>
          <p:cNvPr id="11"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es-ES" sz="3200" b="0" strike="noStrike" spc="-1">
              <a:solidFill>
                <a:srgbClr val="000000"/>
              </a:solidFill>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6AC8234A-0CC4-463A-9F3F-DA57626AB15C}" type="slidenum">
              <a:t>‹Nº›</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s-ES" sz="4400" b="0" strike="noStrike" spc="-1">
              <a:solidFill>
                <a:srgbClr val="000000"/>
              </a:solidFill>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4546291C-6A67-40A9-BC3C-380B9AC74838}" type="slidenum">
              <a:t>‹Nº›</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endParaRPr lang="es-ES" sz="3200" b="0" strike="noStrike" spc="-1">
              <a:solidFill>
                <a:srgbClr val="000000"/>
              </a:solidFill>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FD162FEB-9DC0-45A6-9F78-F139B722BB13}" type="slidenum">
              <a:t>‹Nº›</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s-ES" sz="4400" b="0" strike="noStrike" spc="-1">
              <a:solidFill>
                <a:srgbClr val="000000"/>
              </a:solidFill>
              <a:latin typeface="Arial"/>
            </a:endParaRPr>
          </a:p>
        </p:txBody>
      </p:sp>
      <p:sp>
        <p:nvSpPr>
          <p:cNvPr id="1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s-ES" sz="3200" b="0" strike="noStrike" spc="-1">
              <a:solidFill>
                <a:srgbClr val="000000"/>
              </a:solidFill>
              <a:latin typeface="Arial"/>
            </a:endParaRPr>
          </a:p>
        </p:txBody>
      </p:sp>
      <p:sp>
        <p:nvSpPr>
          <p:cNvPr id="16"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es-ES" sz="3200" b="0" strike="noStrike" spc="-1">
              <a:solidFill>
                <a:srgbClr val="000000"/>
              </a:solidFill>
              <a:latin typeface="Arial"/>
            </a:endParaRPr>
          </a:p>
        </p:txBody>
      </p:sp>
      <p:sp>
        <p:nvSpPr>
          <p:cNvPr id="17"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es-ES" sz="32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4B3DB2F1-DE41-415F-83D9-0B391BEBE9A8}" type="slidenum">
              <a:t>‹Nº›</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s-ES" sz="4400" b="0" strike="noStrike" spc="-1">
              <a:solidFill>
                <a:srgbClr val="000000"/>
              </a:solidFill>
              <a:latin typeface="Arial"/>
            </a:endParaRPr>
          </a:p>
        </p:txBody>
      </p:sp>
      <p:sp>
        <p:nvSpPr>
          <p:cNvPr id="19"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es-ES" sz="3200" b="0" strike="noStrike" spc="-1">
              <a:solidFill>
                <a:srgbClr val="000000"/>
              </a:solidFill>
              <a:latin typeface="Arial"/>
            </a:endParaRPr>
          </a:p>
        </p:txBody>
      </p:sp>
      <p:sp>
        <p:nvSpPr>
          <p:cNvPr id="20"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s-ES" sz="3200" b="0" strike="noStrike" spc="-1">
              <a:solidFill>
                <a:srgbClr val="000000"/>
              </a:solidFill>
              <a:latin typeface="Arial"/>
            </a:endParaRPr>
          </a:p>
        </p:txBody>
      </p:sp>
      <p:sp>
        <p:nvSpPr>
          <p:cNvPr id="21"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es-ES" sz="32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BB48FB66-A142-4501-AE83-47510204DEB0}" type="slidenum">
              <a:t>‹Nº›</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s-ES" sz="4400" b="0" strike="noStrike" spc="-1">
              <a:solidFill>
                <a:srgbClr val="000000"/>
              </a:solidFill>
              <a:latin typeface="Arial"/>
            </a:endParaRPr>
          </a:p>
        </p:txBody>
      </p:sp>
      <p:sp>
        <p:nvSpPr>
          <p:cNvPr id="23"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s-ES" sz="3200" b="0" strike="noStrike" spc="-1">
              <a:solidFill>
                <a:srgbClr val="000000"/>
              </a:solidFill>
              <a:latin typeface="Arial"/>
            </a:endParaRPr>
          </a:p>
        </p:txBody>
      </p:sp>
      <p:sp>
        <p:nvSpPr>
          <p:cNvPr id="24"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s-ES" sz="3200" b="0" strike="noStrike" spc="-1">
              <a:solidFill>
                <a:srgbClr val="000000"/>
              </a:solidFill>
              <a:latin typeface="Arial"/>
            </a:endParaRPr>
          </a:p>
        </p:txBody>
      </p:sp>
      <p:sp>
        <p:nvSpPr>
          <p:cNvPr id="25"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es-ES" sz="32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68FF8B33-4F04-4D86-ACB8-F91CD79F108E}" type="slidenum">
              <a:t>‹Nº›</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5" name="PlaceHolder 1"/>
          <p:cNvSpPr>
            <a:spLocks noGrp="1"/>
          </p:cNvSpPr>
          <p:nvPr>
            <p:ph type="ftr" idx="1"/>
          </p:nvPr>
        </p:nvSpPr>
        <p:spPr>
          <a:xfrm>
            <a:off x="444600" y="6356520"/>
            <a:ext cx="2894760" cy="36432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es-ES" sz="1400" b="0" strike="noStrike" spc="-1">
                <a:solidFill>
                  <a:srgbClr val="000000"/>
                </a:solidFill>
                <a:latin typeface="Times New Roman"/>
              </a:defRPr>
            </a:lvl1pPr>
          </a:lstStyle>
          <a:p>
            <a:pPr indent="0" algn="ctr">
              <a:lnSpc>
                <a:spcPct val="100000"/>
              </a:lnSpc>
              <a:buNone/>
              <a:tabLst>
                <a:tab pos="0" algn="l"/>
              </a:tabLst>
            </a:pPr>
            <a:r>
              <a:rPr lang="es-ES" sz="1400" b="0" strike="noStrike" spc="-1">
                <a:solidFill>
                  <a:srgbClr val="000000"/>
                </a:solidFill>
                <a:latin typeface="Times New Roman"/>
              </a:rPr>
              <a:t>&lt;pie de página&gt;</a:t>
            </a:r>
          </a:p>
        </p:txBody>
      </p:sp>
      <p:sp>
        <p:nvSpPr>
          <p:cNvPr id="6" name="PlaceHolder 2"/>
          <p:cNvSpPr>
            <a:spLocks noGrp="1"/>
          </p:cNvSpPr>
          <p:nvPr>
            <p:ph type="sldNum" idx="2"/>
          </p:nvPr>
        </p:nvSpPr>
        <p:spPr>
          <a:xfrm>
            <a:off x="4305240" y="6356520"/>
            <a:ext cx="532800" cy="364320"/>
          </a:xfrm>
          <a:prstGeom prst="rect">
            <a:avLst/>
          </a:prstGeom>
          <a:noFill/>
          <a:ln w="0">
            <a:noFill/>
          </a:ln>
        </p:spPr>
        <p:txBody>
          <a:bodyPr lIns="90000" tIns="45000" rIns="90000" bIns="45000" numCol="1" spcCol="0" anchor="ctr">
            <a:noAutofit/>
          </a:bodyPr>
          <a:lstStyle>
            <a:lvl1pPr indent="0" algn="ctr">
              <a:lnSpc>
                <a:spcPct val="100000"/>
              </a:lnSpc>
              <a:buNone/>
              <a:tabLst>
                <a:tab pos="0" algn="l"/>
              </a:tabLst>
              <a:defRPr lang="es-ES" sz="1200" b="0" strike="noStrike" spc="-1">
                <a:solidFill>
                  <a:srgbClr val="FFFFFF"/>
                </a:solidFill>
                <a:latin typeface="Calibri"/>
                <a:ea typeface="ＭＳ Ｐゴシック"/>
              </a:defRPr>
            </a:lvl1pPr>
          </a:lstStyle>
          <a:p>
            <a:pPr indent="0" algn="ctr">
              <a:lnSpc>
                <a:spcPct val="100000"/>
              </a:lnSpc>
              <a:buNone/>
              <a:tabLst>
                <a:tab pos="0" algn="l"/>
              </a:tabLst>
            </a:pPr>
            <a:fld id="{546F5317-B0CF-47FB-8E30-F994533B023B}" type="slidenum">
              <a:rPr lang="es-ES" sz="1200" b="0" strike="noStrike" spc="-1">
                <a:solidFill>
                  <a:srgbClr val="FFFFFF"/>
                </a:solidFill>
                <a:latin typeface="Calibri"/>
                <a:ea typeface="ＭＳ Ｐゴシック"/>
              </a:rPr>
              <a:t>‹Nº›</a:t>
            </a:fld>
            <a:endParaRPr lang="es-ES" sz="1200" b="0" strike="noStrike" spc="-1">
              <a:solidFill>
                <a:srgbClr val="000000"/>
              </a:solidFill>
              <a:latin typeface="Times New Roman"/>
            </a:endParaRPr>
          </a:p>
        </p:txBody>
      </p:sp>
      <p:sp>
        <p:nvSpPr>
          <p:cNvPr id="2" name="PlaceHolder 3"/>
          <p:cNvSpPr>
            <a:spLocks noGrp="1"/>
          </p:cNvSpPr>
          <p:nvPr>
            <p:ph type="dt" idx="3"/>
          </p:nvPr>
        </p:nvSpPr>
        <p:spPr>
          <a:xfrm>
            <a:off x="6553080" y="6356520"/>
            <a:ext cx="2133000" cy="364320"/>
          </a:xfrm>
          <a:prstGeom prst="rect">
            <a:avLst/>
          </a:prstGeom>
          <a:noFill/>
          <a:ln w="0">
            <a:noFill/>
          </a:ln>
        </p:spPr>
        <p:txBody>
          <a:bodyPr lIns="90000" tIns="45000" rIns="90000" bIns="45000" numCol="1" spcCol="0" anchor="ctr">
            <a:noAutofit/>
          </a:bodyPr>
          <a:lstStyle>
            <a:lvl1pPr indent="0">
              <a:buNone/>
              <a:defRPr lang="es-ES" sz="1400" b="0" strike="noStrike" spc="-1">
                <a:solidFill>
                  <a:srgbClr val="000000"/>
                </a:solidFill>
                <a:latin typeface="Times New Roman"/>
              </a:defRPr>
            </a:lvl1pPr>
          </a:lstStyle>
          <a:p>
            <a:pPr indent="0">
              <a:buNone/>
            </a:pPr>
            <a:r>
              <a:rPr lang="es-ES" sz="1400" b="0" strike="noStrike" spc="-1">
                <a:solidFill>
                  <a:srgbClr val="000000"/>
                </a:solidFill>
                <a:latin typeface="Times New Roman"/>
              </a:rPr>
              <a:t>&lt;fecha/hora&gt;</a:t>
            </a:r>
          </a:p>
        </p:txBody>
      </p:sp>
      <p:sp>
        <p:nvSpPr>
          <p:cNvPr id="3" name="PlaceHolder 4"/>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r>
              <a:rPr lang="es-ES" sz="4400" b="0" strike="noStrike" spc="-1">
                <a:solidFill>
                  <a:srgbClr val="000000"/>
                </a:solidFill>
                <a:latin typeface="Arial"/>
              </a:rPr>
              <a:t>Pulse para editar el formato del texto de título</a:t>
            </a:r>
          </a:p>
        </p:txBody>
      </p:sp>
      <p:sp>
        <p:nvSpPr>
          <p:cNvPr id="4"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s-ES" sz="3200" b="0" strike="noStrike" spc="-1">
                <a:solidFill>
                  <a:srgbClr val="000000"/>
                </a:solidFill>
                <a:latin typeface="Arial"/>
              </a:rPr>
              <a:t>Pulse para editar el formato de texto del esquema</a:t>
            </a:r>
          </a:p>
          <a:p>
            <a:pPr marL="864000" lvl="1" indent="-324000">
              <a:spcBef>
                <a:spcPts val="1134"/>
              </a:spcBef>
              <a:buClr>
                <a:srgbClr val="000000"/>
              </a:buClr>
              <a:buSzPct val="75000"/>
              <a:buFont typeface="Symbol" charset="2"/>
              <a:buChar char=""/>
            </a:pPr>
            <a:r>
              <a:rPr lang="es-ES" sz="2800" b="0" strike="noStrike" spc="-1">
                <a:solidFill>
                  <a:srgbClr val="000000"/>
                </a:solidFill>
                <a:latin typeface="Arial"/>
              </a:rPr>
              <a:t>Segundo nivel del esquema</a:t>
            </a:r>
          </a:p>
          <a:p>
            <a:pPr marL="1296000" lvl="2" indent="-288000">
              <a:spcBef>
                <a:spcPts val="850"/>
              </a:spcBef>
              <a:buClr>
                <a:srgbClr val="000000"/>
              </a:buClr>
              <a:buSzPct val="45000"/>
              <a:buFont typeface="Wingdings" charset="2"/>
              <a:buChar char=""/>
            </a:pPr>
            <a:r>
              <a:rPr lang="es-ES" sz="2400" b="0" strike="noStrike" spc="-1">
                <a:solidFill>
                  <a:srgbClr val="000000"/>
                </a:solidFill>
                <a:latin typeface="Arial"/>
              </a:rPr>
              <a:t>Tercer nivel del esquema</a:t>
            </a:r>
          </a:p>
          <a:p>
            <a:pPr marL="1728000" lvl="3" indent="-216000">
              <a:spcBef>
                <a:spcPts val="567"/>
              </a:spcBef>
              <a:buClr>
                <a:srgbClr val="000000"/>
              </a:buClr>
              <a:buSzPct val="75000"/>
              <a:buFont typeface="Symbol" charset="2"/>
              <a:buChar char=""/>
            </a:pPr>
            <a:r>
              <a:rPr lang="es-ES" sz="2000" b="0" strike="noStrike" spc="-1">
                <a:solidFill>
                  <a:srgbClr val="000000"/>
                </a:solidFill>
                <a:latin typeface="Arial"/>
              </a:rPr>
              <a:t>Cuarto nivel del esquema</a:t>
            </a:r>
          </a:p>
          <a:p>
            <a:pPr marL="2160000" lvl="4" indent="-216000">
              <a:spcBef>
                <a:spcPts val="283"/>
              </a:spcBef>
              <a:buClr>
                <a:srgbClr val="000000"/>
              </a:buClr>
              <a:buSzPct val="45000"/>
              <a:buFont typeface="Wingdings" charset="2"/>
              <a:buChar char=""/>
            </a:pPr>
            <a:r>
              <a:rPr lang="es-ES" sz="2000" b="0" strike="noStrike" spc="-1">
                <a:solidFill>
                  <a:srgbClr val="000000"/>
                </a:solidFill>
                <a:latin typeface="Arial"/>
              </a:rPr>
              <a:t>Quinto nivel del esquema</a:t>
            </a:r>
          </a:p>
          <a:p>
            <a:pPr marL="2592000" lvl="5" indent="-216000">
              <a:spcBef>
                <a:spcPts val="283"/>
              </a:spcBef>
              <a:buClr>
                <a:srgbClr val="000000"/>
              </a:buClr>
              <a:buSzPct val="45000"/>
              <a:buFont typeface="Wingdings" charset="2"/>
              <a:buChar char=""/>
            </a:pPr>
            <a:r>
              <a:rPr lang="es-ES" sz="2000" b="0" strike="noStrike" spc="-1">
                <a:solidFill>
                  <a:srgbClr val="000000"/>
                </a:solidFill>
                <a:latin typeface="Arial"/>
              </a:rPr>
              <a:t>Sexto nivel del esquema</a:t>
            </a:r>
          </a:p>
          <a:p>
            <a:pPr marL="3024000" lvl="6" indent="-216000">
              <a:spcBef>
                <a:spcPts val="283"/>
              </a:spcBef>
              <a:buClr>
                <a:srgbClr val="000000"/>
              </a:buClr>
              <a:buSzPct val="45000"/>
              <a:buFont typeface="Wingdings" charset="2"/>
              <a:buChar char=""/>
            </a:pPr>
            <a:r>
              <a:rPr lang="es-ES" sz="2000" b="0" strike="noStrike" spc="-1">
                <a:solidFill>
                  <a:srgbClr val="000000"/>
                </a:solidFill>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ww.google.com/search?client=safari&amp;rls=en&amp;sxsrf=ALiCzsYuTDQs8X5RWaN32ke7kA33XSuFDQ:1671132645644&amp;q=Par&#237;s&amp;stick=H4sIAAAAAAAAAOPgE-LUz9U3MDLKq8hW4gAxTQtLsrTks5Ot9AtS8wtyUvVTUpNTE4tTU-ILUouK8_OsUjJTUxaxsgUkFh1eW7yDlXEXOxMHAwANzdZRSQAAAA&amp;sa=X&amp;ved=2ahUKEwjxhd2drvz7AhWi4IUKHcQzCfIQmxMoAHoECHUQAg" TargetMode="External"/><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2B0000"/>
            </a:gs>
            <a:gs pos="100000">
              <a:srgbClr val="990000"/>
            </a:gs>
          </a:gsLst>
          <a:lin ang="0"/>
        </a:gradFill>
        <a:effectLst/>
      </p:bgPr>
    </p:bg>
    <p:spTree>
      <p:nvGrpSpPr>
        <p:cNvPr id="1" name=""/>
        <p:cNvGrpSpPr/>
        <p:nvPr/>
      </p:nvGrpSpPr>
      <p:grpSpPr>
        <a:xfrm>
          <a:off x="0" y="0"/>
          <a:ext cx="0" cy="0"/>
          <a:chOff x="0" y="0"/>
          <a:chExt cx="0" cy="0"/>
        </a:xfrm>
      </p:grpSpPr>
      <p:sp>
        <p:nvSpPr>
          <p:cNvPr id="41" name="Rectangle 7"/>
          <p:cNvSpPr/>
          <p:nvPr/>
        </p:nvSpPr>
        <p:spPr>
          <a:xfrm>
            <a:off x="120240" y="195943"/>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pic>
        <p:nvPicPr>
          <p:cNvPr id="42" name="Imagen 2"/>
          <p:cNvPicPr/>
          <p:nvPr/>
        </p:nvPicPr>
        <p:blipFill>
          <a:blip r:embed="rId3"/>
          <a:stretch/>
        </p:blipFill>
        <p:spPr>
          <a:xfrm>
            <a:off x="1758960" y="347400"/>
            <a:ext cx="5824440" cy="3887640"/>
          </a:xfrm>
          <a:prstGeom prst="rect">
            <a:avLst/>
          </a:prstGeom>
          <a:ln w="0">
            <a:noFill/>
          </a:ln>
        </p:spPr>
      </p:pic>
      <p:sp>
        <p:nvSpPr>
          <p:cNvPr id="43" name="CuadroTexto 3"/>
          <p:cNvSpPr/>
          <p:nvPr/>
        </p:nvSpPr>
        <p:spPr>
          <a:xfrm>
            <a:off x="1475640" y="4235760"/>
            <a:ext cx="6379200" cy="175287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3600" b="0" strike="noStrike" spc="-1" dirty="0">
                <a:solidFill>
                  <a:srgbClr val="FFFF00"/>
                </a:solidFill>
                <a:latin typeface="Tw Cen MT" panose="020B0602020104020603" pitchFamily="34" charset="77"/>
                <a:ea typeface="ＭＳ Ｐゴシック"/>
              </a:rPr>
              <a:t>5ªP. HISTORIA DE LA IGLESIA</a:t>
            </a:r>
            <a:endParaRPr lang="es-ES" sz="3600" b="0" strike="noStrike" spc="-1" dirty="0">
              <a:solidFill>
                <a:srgbClr val="FFFFFF"/>
              </a:solidFill>
              <a:latin typeface="Tw Cen MT" panose="020B0602020104020603" pitchFamily="34" charset="77"/>
            </a:endParaRPr>
          </a:p>
          <a:p>
            <a:pPr algn="ctr">
              <a:lnSpc>
                <a:spcPct val="100000"/>
              </a:lnSpc>
            </a:pPr>
            <a:r>
              <a:rPr lang="es-ES" sz="3600" b="0" strike="noStrike" spc="-1" dirty="0">
                <a:solidFill>
                  <a:srgbClr val="FFFF00"/>
                </a:solidFill>
                <a:latin typeface="Tw Cen MT" panose="020B0602020104020603" pitchFamily="34" charset="77"/>
                <a:ea typeface="ＭＳ Ｐゴシック"/>
              </a:rPr>
              <a:t>ÚBEDA SIGLO XIX</a:t>
            </a:r>
            <a:endParaRPr lang="es-ES" sz="3600" b="0" strike="noStrike" spc="-1" dirty="0">
              <a:solidFill>
                <a:srgbClr val="FFFFFF"/>
              </a:solidFill>
              <a:latin typeface="Tw Cen MT" panose="020B0602020104020603" pitchFamily="34" charset="77"/>
            </a:endParaRPr>
          </a:p>
          <a:p>
            <a:pPr algn="ctr">
              <a:lnSpc>
                <a:spcPct val="100000"/>
              </a:lnSpc>
            </a:pPr>
            <a:r>
              <a:rPr lang="es-ES" sz="3600" b="0" strike="noStrike" spc="-1" dirty="0">
                <a:solidFill>
                  <a:srgbClr val="FFFF00"/>
                </a:solidFill>
                <a:latin typeface="Tw Cen MT" panose="020B0602020104020603" pitchFamily="34" charset="77"/>
                <a:ea typeface="ＭＳ Ｐゴシック"/>
              </a:rPr>
              <a:t>SIGLO DE LAS REVOLUCIONES</a:t>
            </a:r>
            <a:endParaRPr lang="es-ES" sz="3600" b="0" strike="noStrike" spc="-1" dirty="0">
              <a:solidFill>
                <a:srgbClr val="FFFFFF"/>
              </a:solidFill>
              <a:latin typeface="Tw Cen MT" panose="020B0602020104020603" pitchFamily="34" charset="77"/>
            </a:endParaRPr>
          </a:p>
        </p:txBody>
      </p:sp>
      <p:sp>
        <p:nvSpPr>
          <p:cNvPr id="44" name="CuadroTexto 1"/>
          <p:cNvSpPr/>
          <p:nvPr/>
        </p:nvSpPr>
        <p:spPr>
          <a:xfrm>
            <a:off x="546840" y="6213600"/>
            <a:ext cx="1204920" cy="4554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es-ES" sz="2400" b="0" strike="noStrike" spc="-1">
                <a:solidFill>
                  <a:srgbClr val="FFFFFF"/>
                </a:solidFill>
                <a:latin typeface="Calibri"/>
                <a:ea typeface="ＭＳ Ｐゴシック"/>
              </a:rPr>
              <a:t>Apuntes</a:t>
            </a:r>
            <a:endParaRPr lang="es-ES" sz="24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sndAc>
          <p:stSnd loop="1">
            <p:snd r:embed="rId2" name="audio1.wav"/>
          </p:stSnd>
        </p:sndAc>
      </p:transition>
    </mc:Choice>
    <mc:Fallback xmlns="">
      <p:transition spd="slow">
        <p:sndAc>
          <p:stSnd loop="1">
            <p:snd r:embed="rId4" name="audio1.wav"/>
          </p:stSnd>
        </p:sndAc>
      </p:transition>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42" presetClass="entr"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additive="repl">
                                        <p:cTn id="7" dur="3000"/>
                                        <p:tgtEl>
                                          <p:spTgt spid="43"/>
                                        </p:tgtEl>
                                      </p:cBhvr>
                                    </p:animEffect>
                                    <p:anim calcmode="lin" valueType="num">
                                      <p:cBhvr additive="repl">
                                        <p:cTn id="8" dur="3000" fill="hold"/>
                                        <p:tgtEl>
                                          <p:spTgt spid="43"/>
                                        </p:tgtEl>
                                        <p:attrNameLst>
                                          <p:attrName>ppt_x</p:attrName>
                                        </p:attrNameLst>
                                      </p:cBhvr>
                                      <p:tavLst>
                                        <p:tav tm="0">
                                          <p:val>
                                            <p:strVal val="#ppt_x"/>
                                          </p:val>
                                        </p:tav>
                                        <p:tav tm="100000">
                                          <p:val>
                                            <p:strVal val="#ppt_x"/>
                                          </p:val>
                                        </p:tav>
                                      </p:tavLst>
                                    </p:anim>
                                    <p:anim calcmode="lin" valueType="num">
                                      <p:cBhvr additive="repl">
                                        <p:cTn id="9" dur="3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72"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73" name="CuadroTexto 2"/>
          <p:cNvSpPr/>
          <p:nvPr/>
        </p:nvSpPr>
        <p:spPr>
          <a:xfrm>
            <a:off x="289440" y="300960"/>
            <a:ext cx="6955560" cy="655418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000" b="1" strike="noStrike" spc="-1" dirty="0">
                <a:solidFill>
                  <a:srgbClr val="FFFF00"/>
                </a:solidFill>
                <a:latin typeface="Tw Cen MT" panose="020B0602020104020603" pitchFamily="34" charset="77"/>
                <a:ea typeface="Calibri"/>
              </a:rPr>
              <a:t>CONVENTO DE SAN FRANCISCO</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Calibri"/>
              </a:rPr>
              <a:t>Durante la invasión napoleónica, los franceses ocuparon el convento y lo convirtieron en su cuartel, arruinando y saqueando su archivo y su rica biblioteca.  A la ruina del convento también colaborarían las tropas nacionales que en teoría deberían defenderlo. Expulsados los miembros de la comunidad fueron acogidos en casas particulares.</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uFillTx/>
                <a:latin typeface="Tw Cen MT" panose="020B0602020104020603" pitchFamily="34" charset="77"/>
                <a:ea typeface="Calibri"/>
              </a:rPr>
              <a:t>*1813</a:t>
            </a:r>
            <a:r>
              <a:rPr lang="es-ES" sz="2000" b="0" strike="noStrike" spc="-1" dirty="0">
                <a:solidFill>
                  <a:srgbClr val="FFFFFF"/>
                </a:solidFill>
                <a:latin typeface="Tw Cen MT" panose="020B0602020104020603" pitchFamily="34" charset="77"/>
                <a:ea typeface="Calibri"/>
              </a:rPr>
              <a:t>: Intentan los franciscanos ser realojados en otros edificios                como el Hospital de S. Jorge, antiguo colegio de los jesuitas etc.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Calibri"/>
              </a:rPr>
              <a:t>              Ante las dificultades deciden reconstruir su antiguo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Calibri"/>
              </a:rPr>
              <a:t>              convento en donde instalarían la iglesia.</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FF"/>
                </a:solidFill>
                <a:uFillTx/>
                <a:latin typeface="Tw Cen MT" panose="020B0602020104020603" pitchFamily="34" charset="77"/>
                <a:ea typeface="Calibri"/>
              </a:rPr>
              <a:t>*</a:t>
            </a:r>
            <a:r>
              <a:rPr lang="es-ES" sz="2000" b="0" u="sng" strike="noStrike" spc="-1" dirty="0">
                <a:solidFill>
                  <a:srgbClr val="FFFF00"/>
                </a:solidFill>
                <a:uFillTx/>
                <a:latin typeface="Tw Cen MT" panose="020B0602020104020603" pitchFamily="34" charset="77"/>
                <a:ea typeface="Calibri"/>
              </a:rPr>
              <a:t>1820</a:t>
            </a:r>
            <a:r>
              <a:rPr lang="es-ES" sz="2000" b="0" strike="noStrike" spc="-1" dirty="0">
                <a:solidFill>
                  <a:srgbClr val="FFFFFF"/>
                </a:solidFill>
                <a:latin typeface="Tw Cen MT" panose="020B0602020104020603" pitchFamily="34" charset="77"/>
                <a:ea typeface="Calibri"/>
              </a:rPr>
              <a:t>: Apenas instalados sufren una nueva exclaustración.</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uFillTx/>
                <a:latin typeface="Tw Cen MT" panose="020B0602020104020603" pitchFamily="34" charset="77"/>
                <a:ea typeface="Calibri"/>
              </a:rPr>
              <a:t>*1823</a:t>
            </a:r>
            <a:r>
              <a:rPr lang="es-ES" sz="2000" b="0" strike="noStrike" spc="-1" dirty="0">
                <a:solidFill>
                  <a:srgbClr val="FFFFFF"/>
                </a:solidFill>
                <a:latin typeface="Tw Cen MT" panose="020B0602020104020603" pitchFamily="34" charset="77"/>
                <a:ea typeface="Calibri"/>
              </a:rPr>
              <a:t>: Vuelven de nuevo los franciscanos a su convento.</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uFillTx/>
                <a:latin typeface="Tw Cen MT" panose="020B0602020104020603" pitchFamily="34" charset="77"/>
                <a:ea typeface="Calibri"/>
              </a:rPr>
              <a:t>*1836</a:t>
            </a:r>
            <a:r>
              <a:rPr lang="es-ES" sz="2000" b="0" strike="noStrike" spc="-1" dirty="0">
                <a:solidFill>
                  <a:srgbClr val="FFFFFF"/>
                </a:solidFill>
                <a:latin typeface="Tw Cen MT" panose="020B0602020104020603" pitchFamily="34" charset="77"/>
                <a:ea typeface="Calibri"/>
              </a:rPr>
              <a:t>: Suprimido por decreto, se ven obligados a abandonarlo.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Calibri"/>
              </a:rPr>
              <a:t>           Lo poco que quedaba del convento se vendió en subasta.</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Calibri"/>
              </a:rPr>
              <a:t>Con posterioridad el edificio serviría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Calibri"/>
              </a:rPr>
              <a:t>como molino de aceite y bodega de vinos, lo que conllevaría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Calibri"/>
              </a:rPr>
              <a:t>su actual estado de abandono y ruina.</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Calibri"/>
              </a:rPr>
              <a:t>En la actualidad los restos del convento están expuestos a los elementos atmosféricos y sin ningún proyecto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Calibri"/>
              </a:rPr>
              <a:t>de consolidación de las ruinas.</a:t>
            </a:r>
            <a:endParaRPr lang="es-ES" sz="2000" b="0" strike="noStrike" spc="-1" dirty="0">
              <a:solidFill>
                <a:srgbClr val="FFFFFF"/>
              </a:solidFill>
              <a:latin typeface="Tw Cen MT" panose="020B0602020104020603" pitchFamily="34" charset="77"/>
            </a:endParaRPr>
          </a:p>
        </p:txBody>
      </p:sp>
      <p:pic>
        <p:nvPicPr>
          <p:cNvPr id="74" name="Imagen 3"/>
          <p:cNvPicPr/>
          <p:nvPr/>
        </p:nvPicPr>
        <p:blipFill>
          <a:blip r:embed="rId2"/>
          <a:srcRect l="7310" r="23193" b="7220"/>
          <a:stretch/>
        </p:blipFill>
        <p:spPr>
          <a:xfrm>
            <a:off x="7245720" y="4006800"/>
            <a:ext cx="1723320" cy="2549520"/>
          </a:xfrm>
          <a:prstGeom prst="rect">
            <a:avLst/>
          </a:prstGeom>
          <a:ln w="0">
            <a:noFill/>
          </a:ln>
        </p:spPr>
      </p:pic>
      <p:pic>
        <p:nvPicPr>
          <p:cNvPr id="75" name="Imagen 1"/>
          <p:cNvPicPr/>
          <p:nvPr/>
        </p:nvPicPr>
        <p:blipFill>
          <a:blip r:embed="rId3"/>
          <a:stretch/>
        </p:blipFill>
        <p:spPr>
          <a:xfrm>
            <a:off x="7245720" y="221760"/>
            <a:ext cx="1791000" cy="2786040"/>
          </a:xfrm>
          <a:prstGeom prst="rect">
            <a:avLst/>
          </a:prstGeom>
          <a:ln w="0">
            <a:noFill/>
          </a:ln>
        </p:spPr>
      </p:pic>
      <p:sp>
        <p:nvSpPr>
          <p:cNvPr id="76" name="CuadroTexto 4"/>
          <p:cNvSpPr/>
          <p:nvPr/>
        </p:nvSpPr>
        <p:spPr>
          <a:xfrm>
            <a:off x="7086600" y="3094920"/>
            <a:ext cx="2106360" cy="70643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000" b="1" strike="noStrike" spc="-1" dirty="0">
                <a:solidFill>
                  <a:srgbClr val="FFFF00"/>
                </a:solidFill>
                <a:latin typeface="Calibri"/>
                <a:ea typeface="ＭＳ Ｐゴシック"/>
              </a:rPr>
              <a:t>FRANCISCANOS</a:t>
            </a:r>
            <a:endParaRPr lang="es-ES" sz="2000" b="1" strike="noStrike" spc="-1" dirty="0">
              <a:solidFill>
                <a:srgbClr val="FFFFFF"/>
              </a:solidFill>
              <a:latin typeface="Arial"/>
            </a:endParaRPr>
          </a:p>
          <a:p>
            <a:pPr algn="ctr">
              <a:lnSpc>
                <a:spcPct val="100000"/>
              </a:lnSpc>
            </a:pPr>
            <a:r>
              <a:rPr lang="es-ES" sz="2000" b="0" strike="noStrike" spc="-1" dirty="0">
                <a:solidFill>
                  <a:srgbClr val="FFFF00"/>
                </a:solidFill>
                <a:latin typeface="Calibri"/>
                <a:ea typeface="ＭＳ Ｐゴシック"/>
              </a:rPr>
              <a:t>ALTOZANO</a:t>
            </a:r>
            <a:endParaRPr lang="es-ES" sz="2000" b="0" strike="noStrike" spc="-1" dirty="0">
              <a:solidFill>
                <a:srgbClr val="FFFFFF"/>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3000"/>
                                        <p:tgtEl>
                                          <p:spTgt spid="73"/>
                                        </p:tgtEl>
                                      </p:cBhvr>
                                    </p:animEffect>
                                    <p:anim calcmode="lin" valueType="num">
                                      <p:cBhvr>
                                        <p:cTn id="8" dur="3000" fill="hold"/>
                                        <p:tgtEl>
                                          <p:spTgt spid="73"/>
                                        </p:tgtEl>
                                        <p:attrNameLst>
                                          <p:attrName>ppt_x</p:attrName>
                                        </p:attrNameLst>
                                      </p:cBhvr>
                                      <p:tavLst>
                                        <p:tav tm="0">
                                          <p:val>
                                            <p:strVal val="#ppt_x"/>
                                          </p:val>
                                        </p:tav>
                                        <p:tav tm="100000">
                                          <p:val>
                                            <p:strVal val="#ppt_x"/>
                                          </p:val>
                                        </p:tav>
                                      </p:tavLst>
                                    </p:anim>
                                    <p:anim calcmode="lin" valueType="num">
                                      <p:cBhvr>
                                        <p:cTn id="9" dur="3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77"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78" name="CuadroTexto 3"/>
          <p:cNvSpPr/>
          <p:nvPr/>
        </p:nvSpPr>
        <p:spPr>
          <a:xfrm>
            <a:off x="289440" y="586440"/>
            <a:ext cx="6836400" cy="588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s-ES" sz="2000" b="0" u="sng" strike="noStrike" spc="-1" dirty="0">
                <a:solidFill>
                  <a:srgbClr val="FFFF00"/>
                </a:solidFill>
                <a:uFillTx/>
                <a:latin typeface="Tw Cen MT"/>
                <a:ea typeface="Calibri"/>
              </a:rPr>
              <a:t>*1752</a:t>
            </a:r>
            <a:r>
              <a:rPr lang="es-ES" sz="2000" b="0" strike="noStrike" spc="-1" dirty="0">
                <a:solidFill>
                  <a:srgbClr val="FFFFFF"/>
                </a:solidFill>
                <a:latin typeface="Tw Cen MT"/>
                <a:ea typeface="Calibri"/>
              </a:rPr>
              <a:t>: S. Andrés tiene 13 frailes dominicos y 3 legos.</a:t>
            </a:r>
            <a:endParaRPr lang="es-ES" sz="2000" b="0" strike="noStrike" spc="-1" dirty="0">
              <a:solidFill>
                <a:srgbClr val="FFFFFF"/>
              </a:solidFill>
              <a:latin typeface="Arial"/>
            </a:endParaRPr>
          </a:p>
          <a:p>
            <a:pPr>
              <a:lnSpc>
                <a:spcPct val="100000"/>
              </a:lnSpc>
            </a:pPr>
            <a:r>
              <a:rPr lang="es-ES" sz="2000" b="0" u="sng" strike="noStrike" spc="-1" dirty="0">
                <a:solidFill>
                  <a:srgbClr val="FFFF00"/>
                </a:solidFill>
                <a:uFillTx/>
                <a:latin typeface="Tw Cen MT"/>
                <a:ea typeface="Calibri"/>
              </a:rPr>
              <a:t>*1808 </a:t>
            </a:r>
            <a:r>
              <a:rPr lang="es-ES" sz="2000" b="0" strike="noStrike" spc="-1" dirty="0">
                <a:solidFill>
                  <a:srgbClr val="FFFFFF"/>
                </a:solidFill>
                <a:latin typeface="Tw Cen MT"/>
                <a:ea typeface="Calibri"/>
              </a:rPr>
              <a:t>Son </a:t>
            </a:r>
            <a:r>
              <a:rPr lang="es-ES" sz="2000" b="0" strike="noStrike" spc="-1" dirty="0" err="1">
                <a:solidFill>
                  <a:srgbClr val="FFFFFF"/>
                </a:solidFill>
                <a:latin typeface="Tw Cen MT"/>
                <a:ea typeface="Calibri"/>
              </a:rPr>
              <a:t>exclustrados</a:t>
            </a:r>
            <a:r>
              <a:rPr lang="es-ES" sz="2000" b="0" strike="noStrike" spc="-1" dirty="0">
                <a:solidFill>
                  <a:srgbClr val="FFFFFF"/>
                </a:solidFill>
                <a:latin typeface="Tw Cen MT"/>
                <a:ea typeface="Calibri"/>
              </a:rPr>
              <a:t>. Se les devuelve el convento en 1813.</a:t>
            </a:r>
            <a:endParaRPr lang="es-ES" sz="2000" b="0" strike="noStrike" spc="-1" dirty="0">
              <a:solidFill>
                <a:srgbClr val="FFFFFF"/>
              </a:solidFill>
              <a:latin typeface="Arial"/>
            </a:endParaRPr>
          </a:p>
          <a:p>
            <a:pPr>
              <a:lnSpc>
                <a:spcPct val="100000"/>
              </a:lnSpc>
            </a:pPr>
            <a:r>
              <a:rPr lang="es-ES" sz="2000" b="0" u="sng" strike="noStrike" spc="-1" dirty="0">
                <a:solidFill>
                  <a:srgbClr val="FFFF00"/>
                </a:solidFill>
                <a:uFillTx/>
                <a:latin typeface="Tw Cen MT"/>
                <a:ea typeface="Calibri"/>
              </a:rPr>
              <a:t>*1822</a:t>
            </a:r>
            <a:r>
              <a:rPr lang="es-ES" sz="2000" b="0" strike="noStrike" spc="-1" dirty="0">
                <a:solidFill>
                  <a:srgbClr val="FFFFFF"/>
                </a:solidFill>
                <a:latin typeface="Tw Cen MT"/>
                <a:ea typeface="Calibri"/>
              </a:rPr>
              <a:t>: Se enajenaron el convento y todos sus bienes.</a:t>
            </a:r>
            <a:endParaRPr lang="es-ES" sz="2000" b="0" strike="noStrike" spc="-1" dirty="0">
              <a:solidFill>
                <a:srgbClr val="FFFFFF"/>
              </a:solidFill>
              <a:latin typeface="Arial"/>
            </a:endParaRPr>
          </a:p>
          <a:p>
            <a:pPr>
              <a:lnSpc>
                <a:spcPct val="100000"/>
              </a:lnSpc>
            </a:pPr>
            <a:r>
              <a:rPr lang="es-ES" sz="2000" b="0" u="sng" strike="noStrike" spc="-1" dirty="0">
                <a:solidFill>
                  <a:srgbClr val="FFFF00"/>
                </a:solidFill>
                <a:uFillTx/>
                <a:latin typeface="Tw Cen MT"/>
                <a:ea typeface="Calibri"/>
              </a:rPr>
              <a:t>*1824</a:t>
            </a:r>
            <a:r>
              <a:rPr lang="es-ES" sz="2000" b="0" strike="noStrike" spc="-1" dirty="0">
                <a:solidFill>
                  <a:srgbClr val="FFFFFF"/>
                </a:solidFill>
                <a:latin typeface="Tw Cen MT"/>
                <a:ea typeface="Calibri"/>
              </a:rPr>
              <a:t>: Se reintegran de nuevo</a:t>
            </a:r>
            <a:endParaRPr lang="es-ES" sz="2000" b="0" strike="noStrike" spc="-1" dirty="0">
              <a:solidFill>
                <a:srgbClr val="FFFFFF"/>
              </a:solidFill>
              <a:latin typeface="Arial"/>
            </a:endParaRPr>
          </a:p>
          <a:p>
            <a:pPr>
              <a:lnSpc>
                <a:spcPct val="100000"/>
              </a:lnSpc>
            </a:pPr>
            <a:r>
              <a:rPr lang="es-ES" sz="2000" b="0" u="sng" strike="noStrike" spc="-1" dirty="0">
                <a:solidFill>
                  <a:srgbClr val="FFFF00"/>
                </a:solidFill>
                <a:uFillTx/>
                <a:latin typeface="Tw Cen MT"/>
                <a:ea typeface="Calibri"/>
              </a:rPr>
              <a:t>*1836</a:t>
            </a:r>
            <a:r>
              <a:rPr lang="es-ES" sz="2000" b="0" strike="noStrike" spc="-1" dirty="0">
                <a:solidFill>
                  <a:srgbClr val="FFFFFF"/>
                </a:solidFill>
                <a:latin typeface="Tw Cen MT"/>
                <a:ea typeface="Calibri"/>
              </a:rPr>
              <a:t>: Salen para siempre de Úbeda, con más pobreza  que cuando llegaron. Sólo se llevaron “lo puesto en sus cuerpos”.</a:t>
            </a:r>
            <a:endParaRPr lang="es-ES" sz="2000" b="0" strike="noStrike" spc="-1" dirty="0">
              <a:solidFill>
                <a:srgbClr val="FFFFFF"/>
              </a:solidFill>
              <a:latin typeface="Arial"/>
            </a:endParaRPr>
          </a:p>
          <a:p>
            <a:pPr>
              <a:lnSpc>
                <a:spcPct val="100000"/>
              </a:lnSpc>
            </a:pPr>
            <a:r>
              <a:rPr lang="es-ES" sz="2000" b="0" strike="noStrike" spc="-1" dirty="0">
                <a:solidFill>
                  <a:srgbClr val="FFFFFF"/>
                </a:solidFill>
                <a:latin typeface="Tw Cen MT"/>
                <a:ea typeface="Calibri"/>
              </a:rPr>
              <a:t>La Cofradía de </a:t>
            </a:r>
            <a:r>
              <a:rPr lang="es-ES" sz="2000" b="0" strike="noStrike" spc="-1" dirty="0" err="1">
                <a:solidFill>
                  <a:srgbClr val="FFFFFF"/>
                </a:solidFill>
                <a:latin typeface="Tw Cen MT"/>
                <a:ea typeface="Calibri"/>
              </a:rPr>
              <a:t>Ntro</a:t>
            </a:r>
            <a:r>
              <a:rPr lang="es-ES" sz="2000" b="0" strike="noStrike" spc="-1" dirty="0">
                <a:solidFill>
                  <a:srgbClr val="FFFFFF"/>
                </a:solidFill>
                <a:latin typeface="Tw Cen MT"/>
                <a:ea typeface="Calibri"/>
              </a:rPr>
              <a:t> Padre Jesús hace gestiones para poder continuar el culto en su capilla, pero sin éxito, permaneciendo ésta cerrada y abandonada.</a:t>
            </a:r>
            <a:endParaRPr lang="es-ES" sz="2000" b="0" strike="noStrike" spc="-1" dirty="0">
              <a:solidFill>
                <a:srgbClr val="FFFFFF"/>
              </a:solidFill>
              <a:latin typeface="Arial"/>
            </a:endParaRPr>
          </a:p>
          <a:p>
            <a:pPr>
              <a:lnSpc>
                <a:spcPct val="100000"/>
              </a:lnSpc>
            </a:pPr>
            <a:r>
              <a:rPr lang="es-ES" sz="2000" b="0" u="sng" strike="noStrike" spc="-1" dirty="0">
                <a:solidFill>
                  <a:srgbClr val="FFFFFF"/>
                </a:solidFill>
                <a:uFillTx/>
                <a:latin typeface="Tw Cen MT"/>
                <a:ea typeface="Calibri"/>
              </a:rPr>
              <a:t>*</a:t>
            </a:r>
            <a:r>
              <a:rPr lang="es-ES" sz="2000" b="0" u="sng" strike="noStrike" spc="-1" dirty="0">
                <a:solidFill>
                  <a:srgbClr val="FFFF00"/>
                </a:solidFill>
                <a:uFillTx/>
                <a:latin typeface="Tw Cen MT"/>
                <a:ea typeface="Calibri"/>
              </a:rPr>
              <a:t>1842</a:t>
            </a:r>
            <a:r>
              <a:rPr lang="es-ES" sz="2000" b="0" strike="noStrike" spc="-1" dirty="0">
                <a:solidFill>
                  <a:srgbClr val="FFFFFF"/>
                </a:solidFill>
                <a:latin typeface="Tw Cen MT"/>
                <a:ea typeface="Calibri"/>
              </a:rPr>
              <a:t>: El Concejo ordena la demolición de un arco de las puertas de la iglesia de S. Andrés por amenazar ruina.</a:t>
            </a:r>
            <a:endParaRPr lang="es-ES" sz="2000" b="0" strike="noStrike" spc="-1" dirty="0">
              <a:solidFill>
                <a:srgbClr val="FFFFFF"/>
              </a:solidFill>
              <a:latin typeface="Arial"/>
            </a:endParaRPr>
          </a:p>
          <a:p>
            <a:pPr>
              <a:lnSpc>
                <a:spcPct val="100000"/>
              </a:lnSpc>
            </a:pPr>
            <a:r>
              <a:rPr lang="es-ES" sz="2000" b="0" strike="noStrike" spc="-1" dirty="0">
                <a:solidFill>
                  <a:srgbClr val="FFFFFF"/>
                </a:solidFill>
                <a:latin typeface="Tw Cen MT"/>
                <a:ea typeface="Calibri"/>
              </a:rPr>
              <a:t>En las estancias conventuales fueron alojadas numerosas familias, que se quejan del peligro que supone el estado de la torre.</a:t>
            </a:r>
            <a:endParaRPr lang="es-ES" sz="2000" b="0" strike="noStrike" spc="-1" dirty="0">
              <a:solidFill>
                <a:srgbClr val="FFFFFF"/>
              </a:solidFill>
              <a:latin typeface="Arial"/>
            </a:endParaRPr>
          </a:p>
          <a:p>
            <a:pPr>
              <a:lnSpc>
                <a:spcPct val="100000"/>
              </a:lnSpc>
            </a:pPr>
            <a:r>
              <a:rPr lang="es-ES" sz="2000" b="0" u="sng" strike="noStrike" spc="-1" dirty="0">
                <a:solidFill>
                  <a:srgbClr val="FFFF00"/>
                </a:solidFill>
                <a:uFillTx/>
                <a:latin typeface="Tw Cen MT"/>
                <a:ea typeface="Calibri"/>
              </a:rPr>
              <a:t>*1844</a:t>
            </a:r>
            <a:r>
              <a:rPr lang="es-ES" sz="2000" b="0" strike="noStrike" spc="-1" dirty="0">
                <a:solidFill>
                  <a:srgbClr val="FFFFFF"/>
                </a:solidFill>
                <a:latin typeface="Tw Cen MT"/>
                <a:ea typeface="Calibri"/>
              </a:rPr>
              <a:t>: Se denuncia el uso indecoroso que los vecinos están haciendo de la capilla, introduciendo caballerías y cerdos.</a:t>
            </a:r>
            <a:endParaRPr lang="es-ES" sz="2000" b="0" strike="noStrike" spc="-1" dirty="0">
              <a:solidFill>
                <a:srgbClr val="FFFFFF"/>
              </a:solidFill>
              <a:latin typeface="Arial"/>
            </a:endParaRPr>
          </a:p>
          <a:p>
            <a:pPr>
              <a:lnSpc>
                <a:spcPct val="100000"/>
              </a:lnSpc>
            </a:pPr>
            <a:r>
              <a:rPr lang="es-ES" sz="2000" b="0" u="sng" strike="noStrike" spc="-1" dirty="0">
                <a:solidFill>
                  <a:srgbClr val="FFFF00"/>
                </a:solidFill>
                <a:uFillTx/>
                <a:latin typeface="Tw Cen MT"/>
                <a:ea typeface="Calibri"/>
              </a:rPr>
              <a:t>*1848</a:t>
            </a:r>
            <a:r>
              <a:rPr lang="es-ES" sz="2000" b="0" strike="noStrike" spc="-1" dirty="0">
                <a:solidFill>
                  <a:srgbClr val="FFFFFF"/>
                </a:solidFill>
                <a:latin typeface="Tw Cen MT"/>
                <a:ea typeface="Calibri"/>
              </a:rPr>
              <a:t>: Remodelación de la plaza. La iglesia se convierte en alhóndiga y el convento en mesón, después en cuartel.</a:t>
            </a:r>
            <a:endParaRPr lang="es-ES" sz="2000" b="0" strike="noStrike" spc="-1" dirty="0">
              <a:solidFill>
                <a:srgbClr val="FFFFFF"/>
              </a:solidFill>
              <a:latin typeface="Arial"/>
            </a:endParaRPr>
          </a:p>
          <a:p>
            <a:pPr algn="ctr">
              <a:lnSpc>
                <a:spcPct val="100000"/>
              </a:lnSpc>
            </a:pPr>
            <a:r>
              <a:rPr lang="es-ES" sz="2000" b="0" u="sng" strike="noStrike" spc="-1" dirty="0">
                <a:solidFill>
                  <a:srgbClr val="FFFF00"/>
                </a:solidFill>
                <a:uFillTx/>
                <a:latin typeface="Tw Cen MT"/>
                <a:ea typeface="Calibri"/>
              </a:rPr>
              <a:t>1954</a:t>
            </a:r>
            <a:r>
              <a:rPr lang="es-ES" sz="2000" b="0" strike="noStrike" spc="-1" dirty="0">
                <a:solidFill>
                  <a:srgbClr val="FFFFFF"/>
                </a:solidFill>
                <a:latin typeface="Tw Cen MT"/>
                <a:ea typeface="Calibri"/>
              </a:rPr>
              <a:t>: Cedido para la Escuela de Maestría Industrial</a:t>
            </a:r>
            <a:endParaRPr lang="es-ES" sz="2000" b="0" strike="noStrike" spc="-1" dirty="0">
              <a:solidFill>
                <a:srgbClr val="FFFFFF"/>
              </a:solidFill>
              <a:latin typeface="Arial"/>
            </a:endParaRPr>
          </a:p>
          <a:p>
            <a:pPr algn="ctr">
              <a:lnSpc>
                <a:spcPct val="100000"/>
              </a:lnSpc>
            </a:pPr>
            <a:r>
              <a:rPr lang="es-ES" sz="2000" u="sng" spc="-1" dirty="0">
                <a:solidFill>
                  <a:srgbClr val="FFFF00"/>
                </a:solidFill>
                <a:latin typeface="Tw Cen MT"/>
                <a:ea typeface="Calibri"/>
              </a:rPr>
              <a:t> </a:t>
            </a:r>
            <a:r>
              <a:rPr lang="es-ES" sz="2000" b="0" u="sng" strike="noStrike" spc="-1" dirty="0">
                <a:solidFill>
                  <a:srgbClr val="FFFF00"/>
                </a:solidFill>
                <a:uFillTx/>
                <a:latin typeface="Tw Cen MT"/>
                <a:ea typeface="Calibri"/>
              </a:rPr>
              <a:t>1986</a:t>
            </a:r>
            <a:r>
              <a:rPr lang="es-ES" sz="2000" b="0" strike="noStrike" spc="-1" dirty="0">
                <a:solidFill>
                  <a:srgbClr val="FFFFFF"/>
                </a:solidFill>
                <a:latin typeface="Tw Cen MT"/>
                <a:ea typeface="Calibri"/>
              </a:rPr>
              <a:t>: Instituto de bachillerato  Francisco de los Cobos.</a:t>
            </a:r>
            <a:endParaRPr lang="es-ES" sz="2000" b="0" strike="noStrike" spc="-1" dirty="0">
              <a:solidFill>
                <a:srgbClr val="FFFFFF"/>
              </a:solidFill>
              <a:latin typeface="Arial"/>
            </a:endParaRPr>
          </a:p>
        </p:txBody>
      </p:sp>
      <p:pic>
        <p:nvPicPr>
          <p:cNvPr id="79" name="Imagen 4"/>
          <p:cNvPicPr/>
          <p:nvPr/>
        </p:nvPicPr>
        <p:blipFill>
          <a:blip r:embed="rId2"/>
          <a:stretch/>
        </p:blipFill>
        <p:spPr>
          <a:xfrm>
            <a:off x="7126560" y="300960"/>
            <a:ext cx="1883520" cy="2466000"/>
          </a:xfrm>
          <a:prstGeom prst="rect">
            <a:avLst/>
          </a:prstGeom>
          <a:ln w="0">
            <a:noFill/>
          </a:ln>
        </p:spPr>
      </p:pic>
      <p:sp>
        <p:nvSpPr>
          <p:cNvPr id="80" name="CuadroTexto 6"/>
          <p:cNvSpPr/>
          <p:nvPr/>
        </p:nvSpPr>
        <p:spPr>
          <a:xfrm>
            <a:off x="1156320" y="147600"/>
            <a:ext cx="5646600" cy="46021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s-ES" sz="2400" b="1" strike="noStrike" spc="-1" dirty="0">
                <a:solidFill>
                  <a:srgbClr val="FFFF00"/>
                </a:solidFill>
                <a:latin typeface="Calibri"/>
                <a:ea typeface="ＭＳ Ｐゴシック"/>
              </a:rPr>
              <a:t>CONVENTO DE SAN ANDRÉS (DOMINICOS</a:t>
            </a:r>
            <a:r>
              <a:rPr lang="es-ES" sz="2400" b="0" strike="noStrike" spc="-1" dirty="0">
                <a:solidFill>
                  <a:srgbClr val="FFFF00"/>
                </a:solidFill>
                <a:latin typeface="Calibri"/>
                <a:ea typeface="ＭＳ Ｐゴシック"/>
              </a:rPr>
              <a:t>)</a:t>
            </a:r>
            <a:endParaRPr lang="es-ES" sz="2400" b="0" strike="noStrike" spc="-1" dirty="0">
              <a:solidFill>
                <a:srgbClr val="FFFFFF"/>
              </a:solidFill>
              <a:latin typeface="Arial"/>
            </a:endParaRPr>
          </a:p>
        </p:txBody>
      </p:sp>
      <p:pic>
        <p:nvPicPr>
          <p:cNvPr id="81" name="Imagen 2"/>
          <p:cNvPicPr/>
          <p:nvPr/>
        </p:nvPicPr>
        <p:blipFill>
          <a:blip r:embed="rId3"/>
          <a:stretch/>
        </p:blipFill>
        <p:spPr>
          <a:xfrm>
            <a:off x="7247520" y="4283280"/>
            <a:ext cx="1606680" cy="2144880"/>
          </a:xfrm>
          <a:prstGeom prst="rect">
            <a:avLst/>
          </a:prstGeom>
          <a:ln w="0">
            <a:noFill/>
          </a:ln>
        </p:spPr>
      </p:pic>
      <p:sp>
        <p:nvSpPr>
          <p:cNvPr id="82" name="CuadroTexto 1"/>
          <p:cNvSpPr/>
          <p:nvPr/>
        </p:nvSpPr>
        <p:spPr>
          <a:xfrm>
            <a:off x="7126560" y="3053160"/>
            <a:ext cx="1883520" cy="76798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400" b="1" strike="noStrike" spc="-1" dirty="0">
                <a:solidFill>
                  <a:srgbClr val="FFFF00"/>
                </a:solidFill>
                <a:latin typeface="Calibri"/>
                <a:ea typeface="ＭＳ Ｐゴシック"/>
              </a:rPr>
              <a:t>DOMINICOS</a:t>
            </a:r>
            <a:endParaRPr lang="es-ES" sz="2400" b="1" strike="noStrike" spc="-1" dirty="0">
              <a:solidFill>
                <a:srgbClr val="FFFFFF"/>
              </a:solidFill>
              <a:latin typeface="Arial"/>
            </a:endParaRPr>
          </a:p>
          <a:p>
            <a:pPr algn="ctr">
              <a:lnSpc>
                <a:spcPct val="100000"/>
              </a:lnSpc>
            </a:pPr>
            <a:r>
              <a:rPr lang="es-ES" sz="2000" b="0" strike="noStrike" spc="-1" dirty="0">
                <a:solidFill>
                  <a:srgbClr val="FFFF00"/>
                </a:solidFill>
                <a:latin typeface="Calibri"/>
                <a:ea typeface="ＭＳ Ｐゴシック"/>
              </a:rPr>
              <a:t>Plaza Mercado</a:t>
            </a:r>
            <a:endParaRPr lang="es-ES" sz="2000" b="0" strike="noStrike" spc="-1" dirty="0">
              <a:solidFill>
                <a:srgbClr val="FFFFFF"/>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anim calcmode="lin" valueType="num">
                                      <p:cBhvr>
                                        <p:cTn id="8" dur="1000" fill="hold"/>
                                        <p:tgtEl>
                                          <p:spTgt spid="78"/>
                                        </p:tgtEl>
                                        <p:attrNameLst>
                                          <p:attrName>ppt_x</p:attrName>
                                        </p:attrNameLst>
                                      </p:cBhvr>
                                      <p:tavLst>
                                        <p:tav tm="0">
                                          <p:val>
                                            <p:strVal val="#ppt_x"/>
                                          </p:val>
                                        </p:tav>
                                        <p:tav tm="100000">
                                          <p:val>
                                            <p:strVal val="#ppt_x"/>
                                          </p:val>
                                        </p:tav>
                                      </p:tavLst>
                                    </p:anim>
                                    <p:anim calcmode="lin" valueType="num">
                                      <p:cBhvr>
                                        <p:cTn id="9"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98"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99" name="CuadroTexto 2"/>
          <p:cNvSpPr/>
          <p:nvPr/>
        </p:nvSpPr>
        <p:spPr>
          <a:xfrm>
            <a:off x="259560" y="428040"/>
            <a:ext cx="6786720" cy="6248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400" b="0" strike="noStrike" spc="-1" dirty="0">
                <a:solidFill>
                  <a:srgbClr val="FFFF00"/>
                </a:solidFill>
                <a:latin typeface="Times New Roman"/>
                <a:ea typeface="Times New Roman"/>
              </a:rPr>
              <a:t>  </a:t>
            </a:r>
            <a:r>
              <a:rPr lang="es-ES" sz="2400" b="1" strike="noStrike" spc="-1" dirty="0">
                <a:solidFill>
                  <a:srgbClr val="FFFF00"/>
                </a:solidFill>
                <a:latin typeface="Calibri"/>
                <a:ea typeface="Times New Roman"/>
              </a:rPr>
              <a:t>CONVENTO DE PP. CARMELITAS</a:t>
            </a:r>
            <a:r>
              <a:rPr lang="es-ES" sz="2000" b="1" strike="noStrike" spc="-1" dirty="0">
                <a:solidFill>
                  <a:srgbClr val="FFFF00"/>
                </a:solidFill>
                <a:latin typeface="Calibri"/>
                <a:ea typeface="Times New Roman"/>
              </a:rPr>
              <a:t>.</a:t>
            </a:r>
            <a:endParaRPr lang="es-ES" sz="2000" b="0" strike="noStrike" spc="-1" dirty="0">
              <a:solidFill>
                <a:srgbClr val="FFFFFF"/>
              </a:solidFill>
              <a:latin typeface="Arial"/>
            </a:endParaRPr>
          </a:p>
          <a:p>
            <a:pPr>
              <a:lnSpc>
                <a:spcPct val="100000"/>
              </a:lnSpc>
            </a:pPr>
            <a:endParaRPr lang="es-ES" sz="2000" b="0" strike="noStrike" spc="-1" dirty="0">
              <a:solidFill>
                <a:srgbClr val="FFFFFF"/>
              </a:solidFill>
              <a:latin typeface="Arial"/>
            </a:endParaRPr>
          </a:p>
          <a:p>
            <a:pPr>
              <a:lnSpc>
                <a:spcPct val="100000"/>
              </a:lnSpc>
            </a:pPr>
            <a:r>
              <a:rPr lang="es-ES" sz="2000" b="0" u="sng" strike="noStrike" spc="-1" dirty="0">
                <a:solidFill>
                  <a:srgbClr val="FFFF00"/>
                </a:solidFill>
                <a:uFillTx/>
                <a:latin typeface="Calibri"/>
                <a:ea typeface="Times New Roman"/>
              </a:rPr>
              <a:t>*1808</a:t>
            </a:r>
            <a:r>
              <a:rPr lang="es-ES" sz="2000" b="0" strike="noStrike" spc="-1" dirty="0">
                <a:solidFill>
                  <a:srgbClr val="FFFFFF"/>
                </a:solidFill>
                <a:latin typeface="Calibri"/>
                <a:ea typeface="Times New Roman"/>
              </a:rPr>
              <a:t>: Con la invasión francesa son suprimidos los conventos.</a:t>
            </a:r>
            <a:endParaRPr lang="es-ES" sz="2000" b="0" strike="noStrike" spc="-1" dirty="0">
              <a:solidFill>
                <a:srgbClr val="FFFFFF"/>
              </a:solidFill>
              <a:latin typeface="Arial"/>
            </a:endParaRPr>
          </a:p>
          <a:p>
            <a:pPr>
              <a:lnSpc>
                <a:spcPct val="100000"/>
              </a:lnSpc>
            </a:pPr>
            <a:r>
              <a:rPr lang="es-ES" sz="2000" b="0" u="sng" strike="noStrike" spc="-1" dirty="0">
                <a:solidFill>
                  <a:srgbClr val="FFFF00"/>
                </a:solidFill>
                <a:uFillTx/>
                <a:latin typeface="Calibri"/>
                <a:ea typeface="Times New Roman"/>
              </a:rPr>
              <a:t>*1813</a:t>
            </a:r>
            <a:r>
              <a:rPr lang="es-ES" sz="2000" b="0" strike="noStrike" spc="-1" dirty="0">
                <a:solidFill>
                  <a:srgbClr val="FFFFFF"/>
                </a:solidFill>
                <a:latin typeface="Calibri"/>
                <a:ea typeface="Times New Roman"/>
              </a:rPr>
              <a:t>: Sólo se pudieron abrir el de S. Juan de Dios y el de los</a:t>
            </a:r>
            <a:endParaRPr lang="es-ES" sz="2000" b="0" strike="noStrike" spc="-1" dirty="0">
              <a:solidFill>
                <a:srgbClr val="FFFFFF"/>
              </a:solidFill>
              <a:latin typeface="Arial"/>
            </a:endParaRPr>
          </a:p>
          <a:p>
            <a:pPr>
              <a:lnSpc>
                <a:spcPct val="100000"/>
              </a:lnSpc>
            </a:pPr>
            <a:r>
              <a:rPr lang="es-ES" sz="2000" b="0" strike="noStrike" spc="-1" dirty="0">
                <a:solidFill>
                  <a:srgbClr val="FFFFFF"/>
                </a:solidFill>
                <a:latin typeface="Calibri"/>
                <a:ea typeface="Times New Roman"/>
              </a:rPr>
              <a:t>         PP. Carmelitas,  recuperándose sólo parte de las imágenes             y ornamentos depositados en otras iglesias.</a:t>
            </a:r>
            <a:endParaRPr lang="es-ES" sz="2000" b="0" strike="noStrike" spc="-1" dirty="0">
              <a:solidFill>
                <a:srgbClr val="FFFFFF"/>
              </a:solidFill>
              <a:latin typeface="Arial"/>
            </a:endParaRPr>
          </a:p>
          <a:p>
            <a:pPr>
              <a:lnSpc>
                <a:spcPct val="100000"/>
              </a:lnSpc>
            </a:pPr>
            <a:r>
              <a:rPr lang="es-ES" sz="2000" b="0" u="sng" strike="noStrike" spc="-1" dirty="0">
                <a:solidFill>
                  <a:srgbClr val="FFFF00"/>
                </a:solidFill>
                <a:uFillTx/>
                <a:latin typeface="Calibri"/>
                <a:ea typeface="Times New Roman"/>
              </a:rPr>
              <a:t>*1821</a:t>
            </a:r>
            <a:r>
              <a:rPr lang="es-ES" sz="2000" b="0" strike="noStrike" spc="-1" dirty="0">
                <a:solidFill>
                  <a:srgbClr val="FFFFFF"/>
                </a:solidFill>
                <a:latin typeface="Calibri"/>
                <a:ea typeface="Times New Roman"/>
              </a:rPr>
              <a:t>: Debido a las leyes restrictivas, los Carmelitas, (12 frailes </a:t>
            </a:r>
            <a:endParaRPr lang="es-ES" sz="2000" b="0" strike="noStrike" spc="-1" dirty="0">
              <a:solidFill>
                <a:srgbClr val="FFFFFF"/>
              </a:solidFill>
              <a:latin typeface="Arial"/>
            </a:endParaRPr>
          </a:p>
          <a:p>
            <a:pPr>
              <a:lnSpc>
                <a:spcPct val="100000"/>
              </a:lnSpc>
            </a:pPr>
            <a:r>
              <a:rPr lang="es-ES" sz="2000" b="0" strike="noStrike" spc="-1" dirty="0">
                <a:solidFill>
                  <a:srgbClr val="FFFFFF"/>
                </a:solidFill>
                <a:latin typeface="Calibri"/>
                <a:ea typeface="Times New Roman"/>
              </a:rPr>
              <a:t>          y 6 legos) se vieron obligados a abandonar el convento,</a:t>
            </a:r>
            <a:endParaRPr lang="es-ES" sz="2000" b="0" strike="noStrike" spc="-1" dirty="0">
              <a:solidFill>
                <a:srgbClr val="FFFFFF"/>
              </a:solidFill>
              <a:latin typeface="Arial"/>
            </a:endParaRPr>
          </a:p>
          <a:p>
            <a:pPr>
              <a:lnSpc>
                <a:spcPct val="100000"/>
              </a:lnSpc>
            </a:pPr>
            <a:r>
              <a:rPr lang="es-ES" sz="2000" b="0" strike="noStrike" spc="-1" dirty="0">
                <a:solidFill>
                  <a:srgbClr val="FFFFFF"/>
                </a:solidFill>
                <a:latin typeface="Calibri"/>
                <a:ea typeface="Times New Roman"/>
              </a:rPr>
              <a:t>           siendo ocupado por los Recoletos de S. Antonio. </a:t>
            </a:r>
            <a:endParaRPr lang="es-ES" sz="2000" b="0" strike="noStrike" spc="-1" dirty="0">
              <a:solidFill>
                <a:srgbClr val="FFFFFF"/>
              </a:solidFill>
              <a:latin typeface="Arial"/>
            </a:endParaRPr>
          </a:p>
          <a:p>
            <a:pPr>
              <a:lnSpc>
                <a:spcPct val="100000"/>
              </a:lnSpc>
            </a:pPr>
            <a:r>
              <a:rPr lang="es-ES" sz="2000" b="0" u="sng" strike="noStrike" spc="-1" dirty="0">
                <a:solidFill>
                  <a:srgbClr val="FFFF00"/>
                </a:solidFill>
                <a:uFillTx/>
                <a:latin typeface="Calibri"/>
                <a:ea typeface="Times New Roman"/>
              </a:rPr>
              <a:t>*1836</a:t>
            </a:r>
            <a:r>
              <a:rPr lang="es-ES" sz="2000" b="0" strike="noStrike" spc="-1" dirty="0">
                <a:solidFill>
                  <a:srgbClr val="FFFFFF"/>
                </a:solidFill>
                <a:latin typeface="Calibri"/>
                <a:ea typeface="Times New Roman"/>
              </a:rPr>
              <a:t>: Los franciscanos Recoletos son obligados a abandonarlo.</a:t>
            </a:r>
            <a:endParaRPr lang="es-ES" sz="2000" b="0" strike="noStrike" spc="-1" dirty="0">
              <a:solidFill>
                <a:srgbClr val="FFFFFF"/>
              </a:solidFill>
              <a:latin typeface="Arial"/>
            </a:endParaRPr>
          </a:p>
          <a:p>
            <a:pPr>
              <a:lnSpc>
                <a:spcPct val="100000"/>
              </a:lnSpc>
            </a:pPr>
            <a:r>
              <a:rPr lang="es-ES" sz="2000" b="0" u="sng" strike="noStrike" spc="-1" dirty="0">
                <a:solidFill>
                  <a:srgbClr val="FFFF00"/>
                </a:solidFill>
                <a:uFillTx/>
                <a:latin typeface="Calibri"/>
                <a:ea typeface="Times New Roman"/>
              </a:rPr>
              <a:t>*1843</a:t>
            </a:r>
            <a:r>
              <a:rPr lang="es-ES" sz="2000" b="0" strike="noStrike" spc="-1" dirty="0">
                <a:solidFill>
                  <a:srgbClr val="FFFFFF"/>
                </a:solidFill>
                <a:latin typeface="Calibri"/>
                <a:ea typeface="Times New Roman"/>
              </a:rPr>
              <a:t>: En pública subasta, cae en manos privadas, adaptando </a:t>
            </a:r>
            <a:endParaRPr lang="es-ES" sz="2000" b="0" strike="noStrike" spc="-1" dirty="0">
              <a:solidFill>
                <a:srgbClr val="FFFFFF"/>
              </a:solidFill>
              <a:latin typeface="Arial"/>
            </a:endParaRPr>
          </a:p>
          <a:p>
            <a:pPr>
              <a:lnSpc>
                <a:spcPct val="100000"/>
              </a:lnSpc>
            </a:pPr>
            <a:r>
              <a:rPr lang="es-ES" sz="2000" b="0" strike="noStrike" spc="-1" dirty="0">
                <a:solidFill>
                  <a:srgbClr val="FFFFFF"/>
                </a:solidFill>
                <a:latin typeface="Calibri"/>
                <a:ea typeface="Times New Roman"/>
              </a:rPr>
              <a:t>            el convento a viviendas particulares.</a:t>
            </a:r>
            <a:endParaRPr lang="es-ES" sz="2000" b="0" strike="noStrike" spc="-1" dirty="0">
              <a:solidFill>
                <a:srgbClr val="FFFFFF"/>
              </a:solidFill>
              <a:latin typeface="Arial"/>
            </a:endParaRPr>
          </a:p>
          <a:p>
            <a:pPr>
              <a:lnSpc>
                <a:spcPct val="100000"/>
              </a:lnSpc>
            </a:pPr>
            <a:r>
              <a:rPr lang="es-ES" sz="2000" b="0" u="sng" strike="noStrike" spc="-1" dirty="0">
                <a:solidFill>
                  <a:srgbClr val="FFFF00"/>
                </a:solidFill>
                <a:uFillTx/>
                <a:latin typeface="Calibri"/>
                <a:ea typeface="Times New Roman"/>
              </a:rPr>
              <a:t>*1850</a:t>
            </a:r>
            <a:r>
              <a:rPr lang="es-ES" sz="2000" b="0" strike="noStrike" spc="-1" dirty="0">
                <a:solidFill>
                  <a:srgbClr val="FFFFFF"/>
                </a:solidFill>
                <a:latin typeface="Calibri"/>
                <a:ea typeface="Times New Roman"/>
              </a:rPr>
              <a:t>: El convento es dedicado a cuartel de la remonta.  </a:t>
            </a:r>
            <a:endParaRPr lang="es-ES" sz="2000" b="0" strike="noStrike" spc="-1" dirty="0">
              <a:solidFill>
                <a:srgbClr val="FFFFFF"/>
              </a:solidFill>
              <a:latin typeface="Arial"/>
            </a:endParaRPr>
          </a:p>
          <a:p>
            <a:pPr algn="ctr">
              <a:lnSpc>
                <a:spcPct val="100000"/>
              </a:lnSpc>
            </a:pPr>
            <a:r>
              <a:rPr lang="es-ES" sz="2000" b="0" strike="noStrike" spc="-1" dirty="0">
                <a:solidFill>
                  <a:srgbClr val="FFFFFF"/>
                </a:solidFill>
                <a:latin typeface="Calibri"/>
                <a:ea typeface="Times New Roman"/>
              </a:rPr>
              <a:t>***   </a:t>
            </a:r>
            <a:endParaRPr lang="es-ES" sz="2000" b="0" strike="noStrike" spc="-1" dirty="0">
              <a:solidFill>
                <a:srgbClr val="FFFFFF"/>
              </a:solidFill>
              <a:latin typeface="Arial"/>
            </a:endParaRPr>
          </a:p>
          <a:p>
            <a:pPr algn="ctr">
              <a:lnSpc>
                <a:spcPct val="100000"/>
              </a:lnSpc>
            </a:pPr>
            <a:r>
              <a:rPr lang="es-ES" sz="2000" b="0" strike="noStrike" spc="-1" dirty="0">
                <a:solidFill>
                  <a:srgbClr val="FFFFFF"/>
                </a:solidFill>
                <a:latin typeface="Calibri"/>
                <a:ea typeface="Times New Roman"/>
              </a:rPr>
              <a:t> Gracias a las gestiones de D. Manuel Muñoz Garnica, </a:t>
            </a:r>
            <a:endParaRPr lang="es-ES" sz="2000" b="0" strike="noStrike" spc="-1" dirty="0">
              <a:solidFill>
                <a:srgbClr val="FFFFFF"/>
              </a:solidFill>
              <a:latin typeface="Arial"/>
            </a:endParaRPr>
          </a:p>
          <a:p>
            <a:pPr algn="ctr">
              <a:lnSpc>
                <a:spcPct val="100000"/>
              </a:lnSpc>
            </a:pPr>
            <a:r>
              <a:rPr lang="es-ES" sz="2000" b="0" strike="noStrike" spc="-1" dirty="0">
                <a:solidFill>
                  <a:srgbClr val="FFFFFF"/>
                </a:solidFill>
                <a:latin typeface="Calibri"/>
                <a:ea typeface="Times New Roman"/>
              </a:rPr>
              <a:t>        se salvó el pequeño oratorio, sobre su primer sepulcro. </a:t>
            </a:r>
            <a:endParaRPr lang="es-ES" sz="2000" spc="-1" dirty="0">
              <a:solidFill>
                <a:srgbClr val="FFFFFF"/>
              </a:solidFill>
              <a:latin typeface="Arial"/>
            </a:endParaRPr>
          </a:p>
          <a:p>
            <a:pPr algn="ctr">
              <a:lnSpc>
                <a:spcPct val="100000"/>
              </a:lnSpc>
            </a:pPr>
            <a:r>
              <a:rPr lang="es-ES" sz="2000" b="0" strike="noStrike" spc="-1" dirty="0">
                <a:solidFill>
                  <a:srgbClr val="FFFFFF"/>
                </a:solidFill>
                <a:latin typeface="Arial"/>
                <a:ea typeface="Times New Roman"/>
              </a:rPr>
              <a:t>Había sido</a:t>
            </a:r>
            <a:r>
              <a:rPr lang="es-ES" sz="2000" b="0" strike="noStrike" spc="-1" dirty="0">
                <a:solidFill>
                  <a:srgbClr val="FFFFFF"/>
                </a:solidFill>
                <a:latin typeface="Calibri"/>
                <a:ea typeface="Times New Roman"/>
              </a:rPr>
              <a:t> la primera iglesia     </a:t>
            </a:r>
            <a:endParaRPr lang="es-ES" sz="2000" b="0" strike="noStrike" spc="-1" dirty="0">
              <a:solidFill>
                <a:srgbClr val="FFFFFF"/>
              </a:solidFill>
              <a:latin typeface="Arial"/>
            </a:endParaRPr>
          </a:p>
          <a:p>
            <a:pPr algn="ctr">
              <a:lnSpc>
                <a:spcPct val="100000"/>
              </a:lnSpc>
            </a:pPr>
            <a:r>
              <a:rPr lang="es-ES" sz="2000" b="0" strike="noStrike" spc="-1" dirty="0">
                <a:solidFill>
                  <a:srgbClr val="FFFFFF"/>
                </a:solidFill>
                <a:latin typeface="Calibri"/>
                <a:ea typeface="Times New Roman"/>
              </a:rPr>
              <a:t>           dedicada a San Juan de la Cruz, al ser proclamado </a:t>
            </a:r>
          </a:p>
          <a:p>
            <a:pPr algn="ctr">
              <a:lnSpc>
                <a:spcPct val="100000"/>
              </a:lnSpc>
            </a:pPr>
            <a:r>
              <a:rPr lang="es-ES" sz="2000" b="0" strike="noStrike" spc="-1" dirty="0">
                <a:solidFill>
                  <a:srgbClr val="FFFFFF"/>
                </a:solidFill>
                <a:latin typeface="Calibri"/>
                <a:ea typeface="Times New Roman"/>
              </a:rPr>
              <a:t>Beato en el año 1.627.</a:t>
            </a:r>
            <a:endParaRPr lang="es-ES" sz="2000" b="0" strike="noStrike" spc="-1" dirty="0">
              <a:solidFill>
                <a:srgbClr val="FFFFFF"/>
              </a:solidFill>
              <a:latin typeface="Arial"/>
            </a:endParaRPr>
          </a:p>
          <a:p>
            <a:pPr algn="ctr">
              <a:lnSpc>
                <a:spcPct val="100000"/>
              </a:lnSpc>
            </a:pPr>
            <a:r>
              <a:rPr lang="es-ES" sz="2000" b="0" strike="noStrike" spc="-1" dirty="0">
                <a:solidFill>
                  <a:srgbClr val="000000"/>
                </a:solidFill>
                <a:latin typeface="Tw Cen MT"/>
                <a:ea typeface="Times New Roman"/>
              </a:rPr>
              <a:t> </a:t>
            </a:r>
            <a:endParaRPr lang="es-ES" sz="2000" b="0" strike="noStrike" spc="-1" dirty="0">
              <a:solidFill>
                <a:srgbClr val="FFFFFF"/>
              </a:solidFill>
              <a:latin typeface="Arial"/>
            </a:endParaRPr>
          </a:p>
        </p:txBody>
      </p:sp>
      <p:pic>
        <p:nvPicPr>
          <p:cNvPr id="100" name="Imagen 3"/>
          <p:cNvPicPr/>
          <p:nvPr/>
        </p:nvPicPr>
        <p:blipFill>
          <a:blip r:embed="rId2"/>
          <a:srcRect l="24178" r="16835"/>
          <a:stretch/>
        </p:blipFill>
        <p:spPr>
          <a:xfrm>
            <a:off x="7173000" y="298080"/>
            <a:ext cx="1819080" cy="2437560"/>
          </a:xfrm>
          <a:prstGeom prst="rect">
            <a:avLst/>
          </a:prstGeom>
          <a:ln w="0">
            <a:noFill/>
          </a:ln>
        </p:spPr>
      </p:pic>
      <p:sp>
        <p:nvSpPr>
          <p:cNvPr id="101" name="CuadroTexto 1"/>
          <p:cNvSpPr/>
          <p:nvPr/>
        </p:nvSpPr>
        <p:spPr>
          <a:xfrm>
            <a:off x="7199640" y="3546720"/>
            <a:ext cx="1819080" cy="82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400" b="0" strike="noStrike" spc="-1">
                <a:solidFill>
                  <a:srgbClr val="FFFF00"/>
                </a:solidFill>
                <a:latin typeface="Calibri"/>
                <a:ea typeface="ＭＳ Ｐゴシック"/>
              </a:rPr>
              <a:t>Padres</a:t>
            </a:r>
            <a:endParaRPr lang="es-ES" sz="2400" b="0" strike="noStrike" spc="-1">
              <a:solidFill>
                <a:srgbClr val="FFFFFF"/>
              </a:solidFill>
              <a:latin typeface="Arial"/>
            </a:endParaRPr>
          </a:p>
          <a:p>
            <a:pPr algn="ctr">
              <a:lnSpc>
                <a:spcPct val="100000"/>
              </a:lnSpc>
            </a:pPr>
            <a:r>
              <a:rPr lang="es-ES" sz="2400" b="0" strike="noStrike" spc="-1">
                <a:solidFill>
                  <a:srgbClr val="FFFF00"/>
                </a:solidFill>
                <a:latin typeface="Calibri"/>
                <a:ea typeface="ＭＳ Ｐゴシック"/>
              </a:rPr>
              <a:t>Carmelitas</a:t>
            </a:r>
            <a:endParaRPr lang="es-ES" sz="2400" b="0" strike="noStrike" spc="-1">
              <a:solidFill>
                <a:srgbClr val="FFFFFF"/>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3000"/>
                                        <p:tgtEl>
                                          <p:spTgt spid="99"/>
                                        </p:tgtEl>
                                      </p:cBhvr>
                                    </p:animEffect>
                                    <p:anim calcmode="lin" valueType="num">
                                      <p:cBhvr>
                                        <p:cTn id="8" dur="3000" fill="hold"/>
                                        <p:tgtEl>
                                          <p:spTgt spid="99"/>
                                        </p:tgtEl>
                                        <p:attrNameLst>
                                          <p:attrName>ppt_x</p:attrName>
                                        </p:attrNameLst>
                                      </p:cBhvr>
                                      <p:tavLst>
                                        <p:tav tm="0">
                                          <p:val>
                                            <p:strVal val="#ppt_x"/>
                                          </p:val>
                                        </p:tav>
                                        <p:tav tm="100000">
                                          <p:val>
                                            <p:strVal val="#ppt_x"/>
                                          </p:val>
                                        </p:tav>
                                      </p:tavLst>
                                    </p:anim>
                                    <p:anim calcmode="lin" valueType="num">
                                      <p:cBhvr>
                                        <p:cTn id="9" dur="3000" fill="hold"/>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87"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88" name="CuadroTexto 2"/>
          <p:cNvSpPr/>
          <p:nvPr/>
        </p:nvSpPr>
        <p:spPr>
          <a:xfrm>
            <a:off x="133200" y="300960"/>
            <a:ext cx="6878880" cy="630796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400" b="1" strike="noStrike" spc="-1" dirty="0">
                <a:solidFill>
                  <a:srgbClr val="FFFF00"/>
                </a:solidFill>
                <a:latin typeface="Tw Cen MT" panose="020B0602020104020603" pitchFamily="34" charset="77"/>
                <a:ea typeface="Times New Roman"/>
              </a:rPr>
              <a:t>CONVENTO DE LA VICTORIA DE NUESTRA SEÑORA    </a:t>
            </a:r>
            <a:endParaRPr lang="es-ES" sz="2400" b="0" strike="noStrike" spc="-1" dirty="0">
              <a:solidFill>
                <a:srgbClr val="FFFFFF"/>
              </a:solidFill>
              <a:latin typeface="Tw Cen MT" panose="020B0602020104020603" pitchFamily="34" charset="77"/>
            </a:endParaRPr>
          </a:p>
          <a:p>
            <a:pPr algn="ctr">
              <a:lnSpc>
                <a:spcPct val="100000"/>
              </a:lnSpc>
            </a:pPr>
            <a:endParaRPr lang="es-ES" sz="2000" spc="-1" dirty="0">
              <a:solidFill>
                <a:srgbClr val="FFFFFF"/>
              </a:solidFill>
              <a:latin typeface="Tw Cen MT" panose="020B0602020104020603" pitchFamily="34" charset="77"/>
            </a:endParaRPr>
          </a:p>
          <a:p>
            <a:pPr algn="ctr">
              <a:lnSpc>
                <a:spcPct val="100000"/>
              </a:lnSpc>
            </a:pPr>
            <a:r>
              <a:rPr lang="es-ES" sz="2000" b="1" u="sng" strike="noStrike" spc="-1" dirty="0">
                <a:solidFill>
                  <a:srgbClr val="FFFF00"/>
                </a:solidFill>
                <a:uFillTx/>
                <a:latin typeface="Tw Cen MT" panose="020B0602020104020603" pitchFamily="34" charset="77"/>
                <a:ea typeface="Times New Roman"/>
              </a:rPr>
              <a:t>*</a:t>
            </a:r>
            <a:r>
              <a:rPr lang="es-ES" sz="2000" b="0" u="sng" strike="noStrike" spc="-1" dirty="0">
                <a:solidFill>
                  <a:srgbClr val="FFFF00"/>
                </a:solidFill>
                <a:uFillTx/>
                <a:latin typeface="Tw Cen MT" panose="020B0602020104020603" pitchFamily="34" charset="77"/>
                <a:ea typeface="Times New Roman"/>
              </a:rPr>
              <a:t>1752</a:t>
            </a:r>
            <a:r>
              <a:rPr lang="es-ES" sz="2000" b="0" strike="noStrike" spc="-1" dirty="0">
                <a:solidFill>
                  <a:srgbClr val="FFFFFF"/>
                </a:solidFill>
                <a:latin typeface="Tw Cen MT" panose="020B0602020104020603" pitchFamily="34" charset="77"/>
                <a:ea typeface="Times New Roman"/>
              </a:rPr>
              <a:t>: La Comunidad contaba con 13 sacerdotes y 7 hermanos. </a:t>
            </a:r>
            <a:r>
              <a:rPr lang="es-ES" sz="2000" b="0" strike="noStrike" spc="-1" dirty="0">
                <a:solidFill>
                  <a:srgbClr val="FFFFFF"/>
                </a:solidFill>
                <a:latin typeface="Tw Cen MT" panose="020B0602020104020603" pitchFamily="34" charset="77"/>
                <a:ea typeface="ＭＳ Ｐゴシック"/>
              </a:rPr>
              <a:t> </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uFillTx/>
                <a:latin typeface="Tw Cen MT" panose="020B0602020104020603" pitchFamily="34" charset="77"/>
                <a:ea typeface="Times New Roman"/>
              </a:rPr>
              <a:t>*1808</a:t>
            </a:r>
            <a:r>
              <a:rPr lang="es-ES" sz="2000" b="0" strike="noStrike" spc="-1" dirty="0">
                <a:solidFill>
                  <a:srgbClr val="FFFFFF"/>
                </a:solidFill>
                <a:latin typeface="Tw Cen MT" panose="020B0602020104020603" pitchFamily="34" charset="77"/>
                <a:ea typeface="Times New Roman"/>
              </a:rPr>
              <a:t>: Los religiosos fueron exclaustrados por los franceses.</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uFillTx/>
                <a:latin typeface="Tw Cen MT" panose="020B0602020104020603" pitchFamily="34" charset="77"/>
                <a:ea typeface="Times New Roman"/>
              </a:rPr>
              <a:t>*1813</a:t>
            </a:r>
            <a:r>
              <a:rPr lang="es-ES" sz="2000" b="0" strike="noStrike" spc="-1" dirty="0">
                <a:solidFill>
                  <a:srgbClr val="FFFFFF"/>
                </a:solidFill>
                <a:latin typeface="Tw Cen MT" panose="020B0602020104020603" pitchFamily="34" charset="77"/>
                <a:ea typeface="Times New Roman"/>
              </a:rPr>
              <a:t>: Se les permite volver. Se hace cargo del monasterio Fray                      </a:t>
            </a:r>
          </a:p>
          <a:p>
            <a:pPr>
              <a:lnSpc>
                <a:spcPct val="100000"/>
              </a:lnSpc>
            </a:pPr>
            <a:r>
              <a:rPr lang="es-ES" sz="2000" spc="-1" dirty="0">
                <a:solidFill>
                  <a:srgbClr val="FFFFFF"/>
                </a:solidFill>
                <a:latin typeface="Tw Cen MT" panose="020B0602020104020603" pitchFamily="34" charset="77"/>
                <a:ea typeface="Times New Roman"/>
              </a:rPr>
              <a:t>             </a:t>
            </a:r>
            <a:r>
              <a:rPr lang="es-ES" sz="2000" b="0" strike="noStrike" spc="-1" dirty="0">
                <a:solidFill>
                  <a:srgbClr val="FFFFFF"/>
                </a:solidFill>
                <a:latin typeface="Tw Cen MT" panose="020B0602020104020603" pitchFamily="34" charset="77"/>
                <a:ea typeface="Times New Roman"/>
              </a:rPr>
              <a:t>Miguel Sánchez, presbítero</a:t>
            </a:r>
            <a:r>
              <a:rPr lang="es-ES" sz="2000" b="0" strike="noStrike" spc="-1" dirty="0">
                <a:solidFill>
                  <a:srgbClr val="FFFFFF"/>
                </a:solidFill>
                <a:latin typeface="Tw Cen MT" panose="020B0602020104020603" pitchFamily="34" charset="77"/>
                <a:ea typeface="ＭＳ Ｐゴシック"/>
              </a:rPr>
              <a:t> natural de Úbeda.</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uFillTx/>
                <a:latin typeface="Tw Cen MT" panose="020B0602020104020603" pitchFamily="34" charset="77"/>
                <a:ea typeface="Times New Roman"/>
              </a:rPr>
              <a:t>*1836</a:t>
            </a:r>
            <a:r>
              <a:rPr lang="es-ES" sz="2000" b="0" u="sng" strike="noStrike" spc="-1" dirty="0">
                <a:solidFill>
                  <a:srgbClr val="FFFFFF"/>
                </a:solidFill>
                <a:uFillTx/>
                <a:latin typeface="Tw Cen MT" panose="020B0602020104020603" pitchFamily="34" charset="77"/>
                <a:ea typeface="Times New Roman"/>
              </a:rPr>
              <a:t>: C</a:t>
            </a:r>
            <a:r>
              <a:rPr lang="es-ES" sz="2000" b="0" strike="noStrike" spc="-1" dirty="0">
                <a:solidFill>
                  <a:srgbClr val="FFFFFF"/>
                </a:solidFill>
                <a:latin typeface="Tw Cen MT" panose="020B0602020104020603" pitchFamily="34" charset="77"/>
                <a:ea typeface="Times New Roman"/>
              </a:rPr>
              <a:t>uando la fundación cumplía 279 años, las leyes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            de Mendizábal acaban con el monasterio.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           Al ser exclaustrados los religiosos, la Virgen de Dolores             </a:t>
            </a:r>
            <a:endParaRPr lang="es-ES" sz="2000" spc="-1" dirty="0">
              <a:solidFill>
                <a:srgbClr val="FFFFFF"/>
              </a:solidFill>
              <a:latin typeface="Tw Cen MT" panose="020B0602020104020603" pitchFamily="34" charset="77"/>
              <a:ea typeface="Times New Roman"/>
            </a:endParaRPr>
          </a:p>
          <a:p>
            <a:pPr>
              <a:lnSpc>
                <a:spcPct val="100000"/>
              </a:lnSpc>
            </a:pPr>
            <a:r>
              <a:rPr lang="es-ES" sz="2000" b="0" strike="noStrike" spc="-1" dirty="0">
                <a:solidFill>
                  <a:srgbClr val="FFFFFF"/>
                </a:solidFill>
                <a:latin typeface="Tw Cen MT" panose="020B0602020104020603" pitchFamily="34" charset="77"/>
                <a:ea typeface="Times New Roman"/>
              </a:rPr>
              <a:t>           y</a:t>
            </a:r>
            <a:r>
              <a:rPr lang="es-ES" sz="2000" b="0" strike="noStrike" spc="-1" dirty="0">
                <a:solidFill>
                  <a:srgbClr val="FFFFFF"/>
                </a:solidFill>
                <a:latin typeface="Tw Cen MT" panose="020B0602020104020603" pitchFamily="34" charset="77"/>
                <a:ea typeface="ＭＳ Ｐゴシック"/>
              </a:rPr>
              <a:t> </a:t>
            </a:r>
            <a:r>
              <a:rPr lang="es-ES" sz="2000" b="0" strike="noStrike" spc="-1" dirty="0">
                <a:solidFill>
                  <a:srgbClr val="FFFFFF"/>
                </a:solidFill>
                <a:latin typeface="Tw Cen MT" panose="020B0602020104020603" pitchFamily="34" charset="77"/>
                <a:ea typeface="Times New Roman"/>
              </a:rPr>
              <a:t>el Cristo de la Humildad, pasan a las parroquias.</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uFillTx/>
                <a:latin typeface="Tw Cen MT" panose="020B0602020104020603" pitchFamily="34" charset="77"/>
                <a:ea typeface="Times New Roman"/>
              </a:rPr>
              <a:t>*1843</a:t>
            </a:r>
            <a:r>
              <a:rPr lang="es-ES" sz="2000" b="0" strike="noStrike" spc="-1" dirty="0">
                <a:solidFill>
                  <a:srgbClr val="FFFFFF"/>
                </a:solidFill>
                <a:latin typeface="Tw Cen MT" panose="020B0602020104020603" pitchFamily="34" charset="77"/>
                <a:ea typeface="Times New Roman"/>
              </a:rPr>
              <a:t>: Hay un intento de adaptarlo como cuartel o escuela.</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uFillTx/>
                <a:latin typeface="Tw Cen MT" panose="020B0602020104020603" pitchFamily="34" charset="77"/>
                <a:ea typeface="Times New Roman"/>
              </a:rPr>
              <a:t>*1844</a:t>
            </a:r>
            <a:r>
              <a:rPr lang="es-ES" sz="2000" b="0" strike="noStrike" spc="-1" dirty="0">
                <a:solidFill>
                  <a:srgbClr val="FFFFFF"/>
                </a:solidFill>
                <a:latin typeface="Tw Cen MT" panose="020B0602020104020603" pitchFamily="34" charset="77"/>
                <a:ea typeface="Times New Roman"/>
              </a:rPr>
              <a:t>: El inmueble fue subastado y adquirido por Don Juan</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             Morcillo, que lo abrió como parador y posada.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a:t>
            </a:r>
            <a:endParaRPr lang="es-ES" sz="2000" b="0" strike="noStrike" spc="-1" dirty="0">
              <a:solidFill>
                <a:srgbClr val="FFFFFF"/>
              </a:solidFill>
              <a:latin typeface="Tw Cen MT" panose="020B0602020104020603" pitchFamily="34" charset="77"/>
            </a:endParaRPr>
          </a:p>
          <a:p>
            <a:pPr>
              <a:lnSpc>
                <a:spcPct val="100000"/>
              </a:lnSpc>
            </a:pPr>
            <a:endParaRPr lang="es-ES" sz="2000" b="0" u="sng" strike="noStrike" spc="-1" dirty="0">
              <a:solidFill>
                <a:srgbClr val="FFFF00"/>
              </a:solidFill>
              <a:uFillTx/>
              <a:latin typeface="Tw Cen MT" panose="020B0602020104020603" pitchFamily="34" charset="77"/>
              <a:ea typeface="Times New Roman"/>
            </a:endParaRPr>
          </a:p>
          <a:p>
            <a:pPr algn="ctr">
              <a:lnSpc>
                <a:spcPct val="100000"/>
              </a:lnSpc>
            </a:pPr>
            <a:r>
              <a:rPr lang="es-ES" sz="2000" b="0" u="sng" strike="noStrike" spc="-1" dirty="0">
                <a:solidFill>
                  <a:srgbClr val="FFFF00"/>
                </a:solidFill>
                <a:uFillTx/>
                <a:latin typeface="Tw Cen MT" panose="020B0602020104020603" pitchFamily="34" charset="77"/>
                <a:ea typeface="Times New Roman"/>
              </a:rPr>
              <a:t>1914</a:t>
            </a:r>
            <a:r>
              <a:rPr lang="es-ES" sz="2000" b="0" strike="noStrike" spc="-1" dirty="0">
                <a:solidFill>
                  <a:srgbClr val="FFFFFF"/>
                </a:solidFill>
                <a:latin typeface="Tw Cen MT" panose="020B0602020104020603" pitchFamily="34" charset="77"/>
                <a:ea typeface="Times New Roman"/>
              </a:rPr>
              <a:t>: Hasta el 1936, se utilizó como sede del </a:t>
            </a:r>
          </a:p>
          <a:p>
            <a:pPr algn="ctr">
              <a:lnSpc>
                <a:spcPct val="100000"/>
              </a:lnSpc>
            </a:pPr>
            <a:r>
              <a:rPr lang="es-ES" sz="2000" b="0" strike="noStrike" spc="-1" dirty="0">
                <a:solidFill>
                  <a:srgbClr val="FFFFFF"/>
                </a:solidFill>
                <a:latin typeface="Tw Cen MT" panose="020B0602020104020603" pitchFamily="34" charset="77"/>
                <a:ea typeface="Times New Roman"/>
              </a:rPr>
              <a:t>Sindicato Católico y Agrícola.</a:t>
            </a:r>
            <a:endParaRPr lang="es-ES" sz="2000" b="0" strike="noStrike" spc="-1" dirty="0">
              <a:solidFill>
                <a:srgbClr val="FFFFFF"/>
              </a:solidFill>
              <a:latin typeface="Tw Cen MT" panose="020B0602020104020603" pitchFamily="34" charset="77"/>
            </a:endParaRPr>
          </a:p>
          <a:p>
            <a:pPr algn="ctr">
              <a:lnSpc>
                <a:spcPct val="100000"/>
              </a:lnSpc>
            </a:pPr>
            <a:r>
              <a:rPr lang="es-ES" sz="2000" b="0" u="sng" strike="noStrike" spc="-1" dirty="0">
                <a:solidFill>
                  <a:srgbClr val="FFFF00"/>
                </a:solidFill>
                <a:uFillTx/>
                <a:latin typeface="Tw Cen MT" panose="020B0602020104020603" pitchFamily="34" charset="77"/>
                <a:ea typeface="Times New Roman"/>
              </a:rPr>
              <a:t>1936</a:t>
            </a:r>
            <a:r>
              <a:rPr lang="es-ES" sz="2000" b="0" strike="noStrike" spc="-1" dirty="0">
                <a:solidFill>
                  <a:srgbClr val="FFFFFF"/>
                </a:solidFill>
                <a:latin typeface="Tw Cen MT" panose="020B0602020104020603" pitchFamily="34" charset="77"/>
                <a:ea typeface="Times New Roman"/>
              </a:rPr>
              <a:t>: Durante la guerra fue casa del Pueblo del PSOE.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              En la actualidad sede de Sindicatos y de Hacienda.</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              (Calle Nueva)</a:t>
            </a:r>
            <a:endParaRPr lang="es-ES" sz="2000" b="0" strike="noStrike" spc="-1" dirty="0">
              <a:solidFill>
                <a:srgbClr val="FFFFFF"/>
              </a:solidFill>
              <a:latin typeface="Tw Cen MT" panose="020B0602020104020603" pitchFamily="34" charset="77"/>
            </a:endParaRPr>
          </a:p>
        </p:txBody>
      </p:sp>
      <p:pic>
        <p:nvPicPr>
          <p:cNvPr id="89" name="Imagen 3"/>
          <p:cNvPicPr/>
          <p:nvPr/>
        </p:nvPicPr>
        <p:blipFill>
          <a:blip r:embed="rId2"/>
          <a:stretch/>
        </p:blipFill>
        <p:spPr>
          <a:xfrm>
            <a:off x="7059960" y="300960"/>
            <a:ext cx="1949760" cy="2865240"/>
          </a:xfrm>
          <a:prstGeom prst="rect">
            <a:avLst/>
          </a:prstGeom>
          <a:ln w="0">
            <a:noFill/>
          </a:ln>
        </p:spPr>
      </p:pic>
      <p:sp>
        <p:nvSpPr>
          <p:cNvPr id="90" name="CuadroTexto 1"/>
          <p:cNvSpPr/>
          <p:nvPr/>
        </p:nvSpPr>
        <p:spPr>
          <a:xfrm>
            <a:off x="7059960" y="3962520"/>
            <a:ext cx="1949760" cy="150665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400" b="1" strike="noStrike" spc="-1" dirty="0">
                <a:solidFill>
                  <a:srgbClr val="FFFF00"/>
                </a:solidFill>
                <a:latin typeface="Calibri"/>
                <a:ea typeface="ＭＳ Ｐゴシック"/>
              </a:rPr>
              <a:t>Mínimos</a:t>
            </a:r>
            <a:endParaRPr lang="es-ES" sz="2400" b="1" strike="noStrike" spc="-1" dirty="0">
              <a:solidFill>
                <a:srgbClr val="FFFFFF"/>
              </a:solidFill>
              <a:latin typeface="Arial"/>
            </a:endParaRPr>
          </a:p>
          <a:p>
            <a:pPr algn="ctr">
              <a:lnSpc>
                <a:spcPct val="100000"/>
              </a:lnSpc>
            </a:pPr>
            <a:r>
              <a:rPr lang="es-ES" sz="2400" b="1" strike="noStrike" spc="-1" dirty="0">
                <a:solidFill>
                  <a:srgbClr val="FFFF00"/>
                </a:solidFill>
                <a:latin typeface="Calibri"/>
                <a:ea typeface="ＭＳ Ｐゴシック"/>
              </a:rPr>
              <a:t>Franciscanos</a:t>
            </a:r>
            <a:endParaRPr lang="es-ES" sz="2400" b="1" strike="noStrike" spc="-1" dirty="0">
              <a:solidFill>
                <a:srgbClr val="FFFFFF"/>
              </a:solidFill>
              <a:latin typeface="Arial"/>
            </a:endParaRPr>
          </a:p>
          <a:p>
            <a:pPr algn="ctr">
              <a:lnSpc>
                <a:spcPct val="100000"/>
              </a:lnSpc>
            </a:pPr>
            <a:endParaRPr lang="es-ES" sz="2400" b="0" strike="noStrike" spc="-1" dirty="0">
              <a:solidFill>
                <a:srgbClr val="FFFFFF"/>
              </a:solidFill>
              <a:latin typeface="Arial"/>
            </a:endParaRPr>
          </a:p>
          <a:p>
            <a:pPr algn="ctr">
              <a:lnSpc>
                <a:spcPct val="100000"/>
              </a:lnSpc>
            </a:pPr>
            <a:r>
              <a:rPr lang="es-ES" sz="2000" b="0" strike="noStrike" spc="-1" dirty="0">
                <a:solidFill>
                  <a:srgbClr val="FFFF00"/>
                </a:solidFill>
                <a:latin typeface="Calibri"/>
                <a:ea typeface="ＭＳ Ｐゴシック"/>
              </a:rPr>
              <a:t>Calle Nueva</a:t>
            </a:r>
            <a:endParaRPr lang="es-ES" sz="2000" b="0" strike="noStrike" spc="-1" dirty="0">
              <a:solidFill>
                <a:srgbClr val="FFFFFF"/>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3000"/>
                                        <p:tgtEl>
                                          <p:spTgt spid="88"/>
                                        </p:tgtEl>
                                      </p:cBhvr>
                                    </p:animEffect>
                                    <p:anim calcmode="lin" valueType="num">
                                      <p:cBhvr>
                                        <p:cTn id="8" dur="3000" fill="hold"/>
                                        <p:tgtEl>
                                          <p:spTgt spid="88"/>
                                        </p:tgtEl>
                                        <p:attrNameLst>
                                          <p:attrName>ppt_x</p:attrName>
                                        </p:attrNameLst>
                                      </p:cBhvr>
                                      <p:tavLst>
                                        <p:tav tm="0">
                                          <p:val>
                                            <p:strVal val="#ppt_x"/>
                                          </p:val>
                                        </p:tav>
                                        <p:tav tm="100000">
                                          <p:val>
                                            <p:strVal val="#ppt_x"/>
                                          </p:val>
                                        </p:tav>
                                      </p:tavLst>
                                    </p:anim>
                                    <p:anim calcmode="lin" valueType="num">
                                      <p:cBhvr>
                                        <p:cTn id="9" dur="3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83"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84" name="CuadroTexto 2"/>
          <p:cNvSpPr/>
          <p:nvPr/>
        </p:nvSpPr>
        <p:spPr>
          <a:xfrm>
            <a:off x="289440" y="300960"/>
            <a:ext cx="6752520" cy="63695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400" b="1" strike="noStrike" spc="-1" dirty="0">
                <a:solidFill>
                  <a:srgbClr val="FFFF00"/>
                </a:solidFill>
                <a:latin typeface="Tw Cen MT" panose="020B0602020104020603" pitchFamily="34" charset="77"/>
                <a:ea typeface="Calibri"/>
              </a:rPr>
              <a:t>CONVENTO SAN JUAN DE DIOS</a:t>
            </a:r>
            <a:endParaRPr lang="es-ES" sz="2400" b="0" strike="noStrike" spc="-1" dirty="0">
              <a:solidFill>
                <a:srgbClr val="FFFFFF"/>
              </a:solidFill>
              <a:latin typeface="Tw Cen MT" panose="020B0602020104020603" pitchFamily="34" charset="77"/>
            </a:endParaRPr>
          </a:p>
          <a:p>
            <a:pPr>
              <a:lnSpc>
                <a:spcPct val="100000"/>
              </a:lnSpc>
            </a:pPr>
            <a:endParaRPr lang="es-ES" sz="2400" b="0" u="sng" strike="noStrike" spc="-1" dirty="0">
              <a:solidFill>
                <a:srgbClr val="FFFF00"/>
              </a:solidFill>
              <a:uFillTx/>
              <a:latin typeface="Tw Cen MT" panose="020B0602020104020603" pitchFamily="34" charset="77"/>
              <a:ea typeface="Calibri"/>
            </a:endParaRPr>
          </a:p>
          <a:p>
            <a:pPr>
              <a:lnSpc>
                <a:spcPct val="100000"/>
              </a:lnSpc>
            </a:pPr>
            <a:r>
              <a:rPr lang="es-ES" sz="2000" b="0" u="sng" strike="noStrike" spc="-1" dirty="0">
                <a:solidFill>
                  <a:srgbClr val="FFFF00"/>
                </a:solidFill>
                <a:uFillTx/>
                <a:latin typeface="Tw Cen MT" panose="020B0602020104020603" pitchFamily="34" charset="77"/>
                <a:ea typeface="Calibri"/>
              </a:rPr>
              <a:t>*1808</a:t>
            </a:r>
            <a:r>
              <a:rPr lang="es-ES" sz="2000" b="0" strike="noStrike" spc="-1" dirty="0">
                <a:solidFill>
                  <a:srgbClr val="FFFFFF"/>
                </a:solidFill>
                <a:latin typeface="Tw Cen MT" panose="020B0602020104020603" pitchFamily="34" charset="77"/>
                <a:ea typeface="Calibri"/>
              </a:rPr>
              <a:t>: La guerra de la Independencia dio al traste con esta fundación. Los religiosos se vieron obligados a abandonar el Convento-Hospital siendo utilizado por las tropas francesas y españolas como cuartel.</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uFillTx/>
                <a:latin typeface="Tw Cen MT" panose="020B0602020104020603" pitchFamily="34" charset="77"/>
                <a:ea typeface="Calibri"/>
              </a:rPr>
              <a:t>*1813</a:t>
            </a:r>
            <a:r>
              <a:rPr lang="es-ES" sz="2000" b="0" strike="noStrike" spc="-1" dirty="0">
                <a:solidFill>
                  <a:srgbClr val="FFFFFF"/>
                </a:solidFill>
                <a:latin typeface="Tw Cen MT" panose="020B0602020104020603" pitchFamily="34" charset="77"/>
                <a:ea typeface="Calibri"/>
              </a:rPr>
              <a:t>: Finalizada la guerra,  el Concejo ve con agrado su retorno  y reintegración a la tarea hospitalaria, facilitándose la recuperación  de todos sus bienes, y trasladándose a él, algunos enfermos del Hospital de Santiago.</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uFillTx/>
                <a:latin typeface="Tw Cen MT" panose="020B0602020104020603" pitchFamily="34" charset="77"/>
                <a:ea typeface="Calibri"/>
              </a:rPr>
              <a:t>*1820</a:t>
            </a:r>
            <a:r>
              <a:rPr lang="es-ES" sz="2000" b="0" strike="noStrike" spc="-1" dirty="0">
                <a:solidFill>
                  <a:srgbClr val="FFFFFF"/>
                </a:solidFill>
                <a:latin typeface="Tw Cen MT" panose="020B0602020104020603" pitchFamily="34" charset="77"/>
                <a:ea typeface="Calibri"/>
              </a:rPr>
              <a:t>: Nueva exclaustración, siendo obligados los religiosos a abandonar  su convento, viviendo en casas particulares.</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uFillTx/>
                <a:latin typeface="Tw Cen MT" panose="020B0602020104020603" pitchFamily="34" charset="77"/>
                <a:ea typeface="Calibri"/>
              </a:rPr>
              <a:t>*1821</a:t>
            </a:r>
            <a:r>
              <a:rPr lang="es-ES" sz="2000" b="0" strike="noStrike" spc="-1" dirty="0">
                <a:solidFill>
                  <a:srgbClr val="FFFFFF"/>
                </a:solidFill>
                <a:latin typeface="Tw Cen MT" panose="020B0602020104020603" pitchFamily="34" charset="77"/>
                <a:ea typeface="Calibri"/>
              </a:rPr>
              <a:t>: El 27 de febrero el Cabildo acepta como oficial de Correos a don Mariano Martínez, exreligioso de S. Juan de Dios, pues además de su capacidad para el cargo, ha dado muestras de un espíritu liberal y adicto a las nuevas instituciones. </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uFillTx/>
                <a:latin typeface="Tw Cen MT" panose="020B0602020104020603" pitchFamily="34" charset="77"/>
                <a:ea typeface="Calibri"/>
              </a:rPr>
              <a:t>*1844</a:t>
            </a:r>
            <a:r>
              <a:rPr lang="es-ES" sz="2000" b="0" strike="noStrike" spc="-1" dirty="0">
                <a:solidFill>
                  <a:srgbClr val="FFFFFF"/>
                </a:solidFill>
                <a:latin typeface="Tw Cen MT" panose="020B0602020104020603" pitchFamily="34" charset="77"/>
                <a:ea typeface="Calibri"/>
              </a:rPr>
              <a:t>: El Sr. Torrente  adquiere bajo escritura por el importe de 56.668 reales el edificio. Estableciendo en él un parador o posada bajo el nombre de S. Juan de Dios.</a:t>
            </a:r>
            <a:endParaRPr lang="es-ES" sz="2000" b="0" strike="noStrike" spc="-1" dirty="0">
              <a:solidFill>
                <a:srgbClr val="FFFFFF"/>
              </a:solidFill>
              <a:latin typeface="Tw Cen MT" panose="020B0602020104020603" pitchFamily="34" charset="77"/>
            </a:endParaRPr>
          </a:p>
          <a:p>
            <a:pPr algn="ctr">
              <a:lnSpc>
                <a:spcPct val="100000"/>
              </a:lnSpc>
            </a:pPr>
            <a:r>
              <a:rPr lang="es-ES" sz="2000" b="0" u="sng" strike="noStrike" spc="-1" dirty="0">
                <a:solidFill>
                  <a:srgbClr val="FFFF00"/>
                </a:solidFill>
                <a:uFillTx/>
                <a:latin typeface="Tw Cen MT" panose="020B0602020104020603" pitchFamily="34" charset="77"/>
                <a:ea typeface="Calibri"/>
              </a:rPr>
              <a:t>1960</a:t>
            </a:r>
            <a:r>
              <a:rPr lang="es-ES" sz="2000" b="0" u="sng" strike="noStrike" spc="-1" dirty="0">
                <a:solidFill>
                  <a:srgbClr val="FFFFFF"/>
                </a:solidFill>
                <a:uFillTx/>
                <a:latin typeface="Tw Cen MT" panose="020B0602020104020603" pitchFamily="34" charset="77"/>
                <a:ea typeface="Calibri"/>
              </a:rPr>
              <a:t>:</a:t>
            </a:r>
            <a:r>
              <a:rPr lang="es-ES" sz="2000" b="0" strike="noStrike" spc="-1" dirty="0">
                <a:solidFill>
                  <a:srgbClr val="FFFFFF"/>
                </a:solidFill>
                <a:latin typeface="Tw Cen MT" panose="020B0602020104020603" pitchFamily="34" charset="77"/>
                <a:ea typeface="Calibri"/>
              </a:rPr>
              <a:t> Construcción bloque de pisos, pasaje S. Isidoro.</a:t>
            </a:r>
            <a:endParaRPr lang="es-ES" sz="2000" b="0" strike="noStrike" spc="-1" dirty="0">
              <a:solidFill>
                <a:srgbClr val="FFFFFF"/>
              </a:solidFill>
              <a:latin typeface="Tw Cen MT" panose="020B0602020104020603" pitchFamily="34" charset="77"/>
            </a:endParaRPr>
          </a:p>
        </p:txBody>
      </p:sp>
      <p:pic>
        <p:nvPicPr>
          <p:cNvPr id="85" name="Imagen 3"/>
          <p:cNvPicPr/>
          <p:nvPr/>
        </p:nvPicPr>
        <p:blipFill>
          <a:blip r:embed="rId2"/>
          <a:srcRect l="5569" r="21499"/>
          <a:stretch/>
        </p:blipFill>
        <p:spPr>
          <a:xfrm>
            <a:off x="7042320" y="300960"/>
            <a:ext cx="1934280" cy="2652480"/>
          </a:xfrm>
          <a:prstGeom prst="rect">
            <a:avLst/>
          </a:prstGeom>
          <a:ln w="0">
            <a:noFill/>
          </a:ln>
        </p:spPr>
      </p:pic>
      <p:sp>
        <p:nvSpPr>
          <p:cNvPr id="86" name="CuadroTexto 1"/>
          <p:cNvSpPr/>
          <p:nvPr/>
        </p:nvSpPr>
        <p:spPr>
          <a:xfrm>
            <a:off x="7042320" y="3429000"/>
            <a:ext cx="1967400" cy="2183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400" b="1" strike="noStrike" spc="-1" dirty="0">
                <a:solidFill>
                  <a:srgbClr val="FFFF00"/>
                </a:solidFill>
                <a:latin typeface="Tw Cen MT" panose="020B0602020104020603" pitchFamily="34" charset="77"/>
                <a:ea typeface="ＭＳ Ｐゴシック"/>
              </a:rPr>
              <a:t>Hermanos</a:t>
            </a:r>
            <a:endParaRPr lang="es-ES" sz="2400" b="1" strike="noStrike" spc="-1" dirty="0">
              <a:solidFill>
                <a:srgbClr val="FFFFFF"/>
              </a:solidFill>
              <a:latin typeface="Tw Cen MT" panose="020B0602020104020603" pitchFamily="34" charset="77"/>
            </a:endParaRPr>
          </a:p>
          <a:p>
            <a:pPr algn="ctr">
              <a:lnSpc>
                <a:spcPct val="100000"/>
              </a:lnSpc>
            </a:pPr>
            <a:r>
              <a:rPr lang="es-ES" sz="2400" b="1" strike="noStrike" spc="-1" dirty="0" err="1">
                <a:solidFill>
                  <a:srgbClr val="FFFF00"/>
                </a:solidFill>
                <a:latin typeface="Tw Cen MT" panose="020B0602020104020603" pitchFamily="34" charset="77"/>
                <a:ea typeface="ＭＳ Ｐゴシック"/>
              </a:rPr>
              <a:t>Hospitarios</a:t>
            </a:r>
            <a:endParaRPr lang="es-ES" sz="2400" b="1" strike="noStrike" spc="-1" dirty="0">
              <a:solidFill>
                <a:srgbClr val="FFFFFF"/>
              </a:solidFill>
              <a:latin typeface="Tw Cen MT" panose="020B0602020104020603" pitchFamily="34" charset="77"/>
            </a:endParaRPr>
          </a:p>
          <a:p>
            <a:pPr algn="ctr">
              <a:lnSpc>
                <a:spcPct val="100000"/>
              </a:lnSpc>
            </a:pPr>
            <a:r>
              <a:rPr lang="es-ES" sz="2400" b="1" strike="noStrike" spc="-1" dirty="0">
                <a:solidFill>
                  <a:srgbClr val="FFFF00"/>
                </a:solidFill>
                <a:latin typeface="Tw Cen MT" panose="020B0602020104020603" pitchFamily="34" charset="77"/>
                <a:ea typeface="ＭＳ Ｐゴシック"/>
              </a:rPr>
              <a:t>San Juan </a:t>
            </a:r>
            <a:endParaRPr lang="es-ES" sz="2400" b="1" strike="noStrike" spc="-1" dirty="0">
              <a:solidFill>
                <a:srgbClr val="FFFFFF"/>
              </a:solidFill>
              <a:latin typeface="Tw Cen MT" panose="020B0602020104020603" pitchFamily="34" charset="77"/>
            </a:endParaRPr>
          </a:p>
          <a:p>
            <a:pPr algn="ctr">
              <a:lnSpc>
                <a:spcPct val="100000"/>
              </a:lnSpc>
            </a:pPr>
            <a:r>
              <a:rPr lang="es-ES" sz="2400" b="1" strike="noStrike" spc="-1" dirty="0">
                <a:solidFill>
                  <a:srgbClr val="FFFF00"/>
                </a:solidFill>
                <a:latin typeface="Tw Cen MT" panose="020B0602020104020603" pitchFamily="34" charset="77"/>
                <a:ea typeface="ＭＳ Ｐゴシック"/>
              </a:rPr>
              <a:t>de Dios</a:t>
            </a:r>
            <a:endParaRPr lang="es-ES" sz="2400" b="1" strike="noStrike" spc="-1" dirty="0">
              <a:solidFill>
                <a:srgbClr val="FFFFFF"/>
              </a:solidFill>
              <a:latin typeface="Tw Cen MT" panose="020B0602020104020603" pitchFamily="34" charset="77"/>
            </a:endParaRPr>
          </a:p>
          <a:p>
            <a:pPr algn="ctr">
              <a:lnSpc>
                <a:spcPct val="100000"/>
              </a:lnSpc>
            </a:pP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00"/>
                </a:solidFill>
                <a:latin typeface="Tw Cen MT" panose="020B0602020104020603" pitchFamily="34" charset="77"/>
                <a:ea typeface="ＭＳ Ｐゴシック"/>
              </a:rPr>
              <a:t>Calle Mesones</a:t>
            </a:r>
            <a:endParaRPr lang="es-ES" sz="2000" b="0" strike="noStrike" spc="-1" dirty="0">
              <a:solidFill>
                <a:srgbClr val="FFFFFF"/>
              </a:solidFill>
              <a:latin typeface="Tw Cen MT" panose="020B0602020104020603" pitchFamily="34" charset="7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3000"/>
                                        <p:tgtEl>
                                          <p:spTgt spid="84"/>
                                        </p:tgtEl>
                                      </p:cBhvr>
                                    </p:animEffect>
                                    <p:anim calcmode="lin" valueType="num">
                                      <p:cBhvr>
                                        <p:cTn id="8" dur="3000" fill="hold"/>
                                        <p:tgtEl>
                                          <p:spTgt spid="84"/>
                                        </p:tgtEl>
                                        <p:attrNameLst>
                                          <p:attrName>ppt_x</p:attrName>
                                        </p:attrNameLst>
                                      </p:cBhvr>
                                      <p:tavLst>
                                        <p:tav tm="0">
                                          <p:val>
                                            <p:strVal val="#ppt_x"/>
                                          </p:val>
                                        </p:tav>
                                        <p:tav tm="100000">
                                          <p:val>
                                            <p:strVal val="#ppt_x"/>
                                          </p:val>
                                        </p:tav>
                                      </p:tavLst>
                                    </p:anim>
                                    <p:anim calcmode="lin" valueType="num">
                                      <p:cBhvr>
                                        <p:cTn id="9" dur="3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95"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96" name="CuadroTexto 1"/>
          <p:cNvSpPr/>
          <p:nvPr/>
        </p:nvSpPr>
        <p:spPr>
          <a:xfrm>
            <a:off x="354959" y="436680"/>
            <a:ext cx="6911255" cy="624641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000" b="1" strike="noStrike" spc="-1" dirty="0">
                <a:solidFill>
                  <a:srgbClr val="FFFF00"/>
                </a:solidFill>
                <a:latin typeface="Tw Cen MT" panose="020B0602020104020603" pitchFamily="34" charset="77"/>
                <a:ea typeface="ＭＳ Ｐゴシック"/>
              </a:rPr>
              <a:t>CONVENTO: PP. RECOLETOS DE SAN ANTONIO</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00"/>
                </a:solidFill>
                <a:latin typeface="Tw Cen MT" panose="020B0602020104020603" pitchFamily="34" charset="77"/>
                <a:ea typeface="ＭＳ Ｐゴシック"/>
              </a:rPr>
              <a:t>*1808</a:t>
            </a:r>
            <a:r>
              <a:rPr lang="es-ES" sz="2000" b="0" strike="noStrike" spc="-1" dirty="0">
                <a:solidFill>
                  <a:srgbClr val="FFFFFF"/>
                </a:solidFill>
                <a:latin typeface="Tw Cen MT" panose="020B0602020104020603" pitchFamily="34" charset="77"/>
                <a:ea typeface="ＭＳ Ｐゴシック"/>
              </a:rPr>
              <a:t>: Fueron desalojados de su convento durante la guerra       </a:t>
            </a:r>
            <a:endParaRPr lang="es-ES" sz="2000" spc="-1" dirty="0">
              <a:solidFill>
                <a:srgbClr val="FFFFFF"/>
              </a:solidFill>
              <a:latin typeface="Tw Cen MT" panose="020B0602020104020603" pitchFamily="34" charset="77"/>
              <a:ea typeface="ＭＳ Ｐゴシック"/>
            </a:endParaRPr>
          </a:p>
          <a:p>
            <a:pPr>
              <a:lnSpc>
                <a:spcPct val="100000"/>
              </a:lnSpc>
            </a:pPr>
            <a:r>
              <a:rPr lang="es-ES" sz="2000" b="0" strike="noStrike" spc="-1" dirty="0">
                <a:solidFill>
                  <a:srgbClr val="FFFFFF"/>
                </a:solidFill>
                <a:latin typeface="Tw Cen MT" panose="020B0602020104020603" pitchFamily="34" charset="77"/>
                <a:ea typeface="ＭＳ Ｐゴシック"/>
              </a:rPr>
              <a:t>             de la Independencia, y ante el temor del expolio, todas  </a:t>
            </a:r>
            <a:endParaRPr lang="es-ES" sz="2000" spc="-1" dirty="0">
              <a:solidFill>
                <a:srgbClr val="FFFFFF"/>
              </a:solidFill>
              <a:latin typeface="Tw Cen MT" panose="020B0602020104020603" pitchFamily="34" charset="77"/>
              <a:ea typeface="ＭＳ Ｐゴシック"/>
            </a:endParaRPr>
          </a:p>
          <a:p>
            <a:pPr>
              <a:lnSpc>
                <a:spcPct val="100000"/>
              </a:lnSpc>
            </a:pPr>
            <a:r>
              <a:rPr lang="es-ES" sz="2000" b="0" strike="noStrike" spc="-1" dirty="0">
                <a:solidFill>
                  <a:srgbClr val="FFFFFF"/>
                </a:solidFill>
                <a:latin typeface="Tw Cen MT" panose="020B0602020104020603" pitchFamily="34" charset="77"/>
                <a:ea typeface="ＭＳ Ｐゴシック"/>
              </a:rPr>
              <a:t>            sus obras de arte se trasladaron al Hospital de Santiago.</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uFillTx/>
                <a:latin typeface="Tw Cen MT" panose="020B0602020104020603" pitchFamily="34" charset="77"/>
                <a:ea typeface="ＭＳ Ｐゴシック"/>
              </a:rPr>
              <a:t>*1813</a:t>
            </a:r>
            <a:r>
              <a:rPr lang="es-ES" sz="2000" b="0" strike="noStrike" spc="-1" dirty="0">
                <a:solidFill>
                  <a:srgbClr val="FFFFFF"/>
                </a:solidFill>
                <a:latin typeface="Tw Cen MT" panose="020B0602020104020603" pitchFamily="34" charset="77"/>
                <a:ea typeface="ＭＳ Ｐゴシック"/>
              </a:rPr>
              <a:t>: Vuelven y tratan de recuperar sus imágenes y retablos.</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uFillTx/>
                <a:latin typeface="Tw Cen MT" panose="020B0602020104020603" pitchFamily="34" charset="77"/>
                <a:ea typeface="ＭＳ Ｐゴシック"/>
              </a:rPr>
              <a:t>*1820</a:t>
            </a:r>
            <a:r>
              <a:rPr lang="es-ES" sz="2000" b="0" strike="noStrike" spc="-1" dirty="0">
                <a:solidFill>
                  <a:srgbClr val="FFFFFF"/>
                </a:solidFill>
                <a:latin typeface="Tw Cen MT" panose="020B0602020104020603" pitchFamily="34" charset="77"/>
                <a:ea typeface="ＭＳ Ｐゴシック"/>
              </a:rPr>
              <a:t>: Decreto de exclaustración por el que desaparecen la </a:t>
            </a:r>
            <a:endParaRPr lang="es-ES" sz="2000" spc="-1" dirty="0">
              <a:solidFill>
                <a:srgbClr val="FFFFFF"/>
              </a:solidFill>
              <a:latin typeface="Tw Cen MT" panose="020B0602020104020603" pitchFamily="34" charset="77"/>
              <a:ea typeface="ＭＳ Ｐゴシック"/>
            </a:endParaRPr>
          </a:p>
          <a:p>
            <a:pPr>
              <a:lnSpc>
                <a:spcPct val="100000"/>
              </a:lnSpc>
            </a:pPr>
            <a:r>
              <a:rPr lang="es-ES" sz="2000" b="0" strike="noStrike" spc="-1" dirty="0">
                <a:solidFill>
                  <a:srgbClr val="FFFFFF"/>
                </a:solidFill>
                <a:latin typeface="Tw Cen MT" panose="020B0602020104020603" pitchFamily="34" charset="77"/>
                <a:ea typeface="ＭＳ Ｐゴシック"/>
              </a:rPr>
              <a:t>            mayoría de los conventos. No obstante ellos por ser   </a:t>
            </a:r>
            <a:endParaRPr lang="es-ES" sz="2000" spc="-1" dirty="0">
              <a:solidFill>
                <a:srgbClr val="FFFFFF"/>
              </a:solidFill>
              <a:latin typeface="Tw Cen MT" panose="020B0602020104020603" pitchFamily="34" charset="77"/>
              <a:ea typeface="ＭＳ Ｐゴシック"/>
            </a:endParaRPr>
          </a:p>
          <a:p>
            <a:pPr>
              <a:lnSpc>
                <a:spcPct val="100000"/>
              </a:lnSpc>
            </a:pPr>
            <a:r>
              <a:rPr lang="es-ES" sz="2000" b="0" strike="noStrike" spc="-1" dirty="0">
                <a:solidFill>
                  <a:srgbClr val="FFFFFF"/>
                </a:solidFill>
                <a:latin typeface="Tw Cen MT" panose="020B0602020104020603" pitchFamily="34" charset="77"/>
                <a:ea typeface="ＭＳ Ｐゴシック"/>
              </a:rPr>
              <a:t>             numerosa la comunidad y por el respaldo de la ciudad,  </a:t>
            </a:r>
            <a:endParaRPr lang="es-ES" sz="2000" spc="-1" dirty="0">
              <a:solidFill>
                <a:srgbClr val="FFFFFF"/>
              </a:solidFill>
              <a:latin typeface="Tw Cen MT" panose="020B0602020104020603" pitchFamily="34" charset="77"/>
              <a:ea typeface="ＭＳ Ｐゴシック"/>
            </a:endParaRPr>
          </a:p>
          <a:p>
            <a:pPr>
              <a:lnSpc>
                <a:spcPct val="100000"/>
              </a:lnSpc>
            </a:pPr>
            <a:r>
              <a:rPr lang="es-ES" sz="2000" b="0" strike="noStrike" spc="-1" dirty="0">
                <a:solidFill>
                  <a:srgbClr val="FFFFFF"/>
                </a:solidFill>
                <a:latin typeface="Tw Cen MT" panose="020B0602020104020603" pitchFamily="34" charset="77"/>
                <a:ea typeface="ＭＳ Ｐゴシック"/>
              </a:rPr>
              <a:t>             se trasladan al convento de los Carmelitas, donde  </a:t>
            </a:r>
            <a:endParaRPr lang="es-ES" sz="2000" spc="-1" dirty="0">
              <a:solidFill>
                <a:srgbClr val="FFFFFF"/>
              </a:solidFill>
              <a:latin typeface="Tw Cen MT" panose="020B0602020104020603" pitchFamily="34" charset="77"/>
              <a:ea typeface="ＭＳ Ｐゴシック"/>
            </a:endParaRPr>
          </a:p>
          <a:p>
            <a:pPr>
              <a:lnSpc>
                <a:spcPct val="100000"/>
              </a:lnSpc>
            </a:pPr>
            <a:r>
              <a:rPr lang="es-ES" sz="2000" b="0" strike="noStrike" spc="-1" dirty="0">
                <a:solidFill>
                  <a:srgbClr val="FFFFFF"/>
                </a:solidFill>
                <a:latin typeface="Tw Cen MT" panose="020B0602020104020603" pitchFamily="34" charset="77"/>
                <a:ea typeface="ＭＳ Ｐゴシック"/>
              </a:rPr>
              <a:t>             siguen ejerciendo su labor pastoral.</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uFillTx/>
                <a:latin typeface="Tw Cen MT" panose="020B0602020104020603" pitchFamily="34" charset="77"/>
                <a:ea typeface="ＭＳ Ｐゴシック"/>
              </a:rPr>
              <a:t>*1836</a:t>
            </a:r>
            <a:r>
              <a:rPr lang="es-ES" sz="2000" b="0" strike="noStrike" spc="-1" dirty="0">
                <a:solidFill>
                  <a:srgbClr val="FFFFFF"/>
                </a:solidFill>
                <a:latin typeface="Tw Cen MT" panose="020B0602020104020603" pitchFamily="34" charset="77"/>
                <a:ea typeface="ＭＳ Ｐゴシック"/>
              </a:rPr>
              <a:t>: Nuevas disposiciones impiden la permanencia en el </a:t>
            </a:r>
            <a:endParaRPr lang="es-ES" sz="2000" spc="-1" dirty="0">
              <a:solidFill>
                <a:srgbClr val="FFFFFF"/>
              </a:solidFill>
              <a:latin typeface="Tw Cen MT" panose="020B0602020104020603" pitchFamily="34" charset="77"/>
              <a:ea typeface="ＭＳ Ｐゴシック"/>
            </a:endParaRPr>
          </a:p>
          <a:p>
            <a:pPr>
              <a:lnSpc>
                <a:spcPct val="100000"/>
              </a:lnSpc>
            </a:pPr>
            <a:r>
              <a:rPr lang="es-ES" sz="2000" b="0" strike="noStrike" spc="-1" dirty="0">
                <a:solidFill>
                  <a:srgbClr val="FFFFFF"/>
                </a:solidFill>
                <a:latin typeface="Tw Cen MT" panose="020B0602020104020603" pitchFamily="34" charset="77"/>
                <a:ea typeface="ＭＳ Ｐゴシック"/>
              </a:rPr>
              <a:t>            convento del Carmen, viéndose en la necesidad de         </a:t>
            </a:r>
            <a:endParaRPr lang="es-ES" sz="2000" spc="-1" dirty="0">
              <a:solidFill>
                <a:srgbClr val="FFFFFF"/>
              </a:solidFill>
              <a:latin typeface="Tw Cen MT" panose="020B0602020104020603" pitchFamily="34" charset="77"/>
              <a:ea typeface="ＭＳ Ｐゴシック"/>
            </a:endParaRPr>
          </a:p>
          <a:p>
            <a:pPr>
              <a:lnSpc>
                <a:spcPct val="100000"/>
              </a:lnSpc>
            </a:pPr>
            <a:r>
              <a:rPr lang="es-ES" sz="2000" b="0" strike="noStrike" spc="-1" dirty="0">
                <a:solidFill>
                  <a:srgbClr val="FFFFFF"/>
                </a:solidFill>
                <a:latin typeface="Tw Cen MT" panose="020B0602020104020603" pitchFamily="34" charset="77"/>
                <a:ea typeface="ＭＳ Ｐゴシック"/>
              </a:rPr>
              <a:t>            abandonar la ciudad, dejando el recuerdo de 216 años   </a:t>
            </a:r>
            <a:endParaRPr lang="es-ES" sz="2000" spc="-1" dirty="0">
              <a:solidFill>
                <a:srgbClr val="FFFFFF"/>
              </a:solidFill>
              <a:latin typeface="Tw Cen MT" panose="020B0602020104020603" pitchFamily="34" charset="77"/>
              <a:ea typeface="ＭＳ Ｐゴシック"/>
            </a:endParaRPr>
          </a:p>
          <a:p>
            <a:pPr>
              <a:lnSpc>
                <a:spcPct val="100000"/>
              </a:lnSpc>
            </a:pPr>
            <a:r>
              <a:rPr lang="es-ES" sz="2000" b="0" strike="noStrike" spc="-1" dirty="0">
                <a:solidFill>
                  <a:srgbClr val="FFFFFF"/>
                </a:solidFill>
                <a:latin typeface="Tw Cen MT" panose="020B0602020104020603" pitchFamily="34" charset="77"/>
                <a:ea typeface="ＭＳ Ｐゴシック"/>
              </a:rPr>
              <a:t>            de ejemplo, de predicación y de historia inmaculada.</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uFillTx/>
                <a:latin typeface="Tw Cen MT" panose="020B0602020104020603" pitchFamily="34" charset="77"/>
                <a:ea typeface="ＭＳ Ｐゴシック"/>
              </a:rPr>
              <a:t>*1839</a:t>
            </a:r>
            <a:r>
              <a:rPr lang="es-ES" sz="2000" b="0" strike="noStrike" spc="-1" dirty="0">
                <a:solidFill>
                  <a:srgbClr val="FFFFFF"/>
                </a:solidFill>
                <a:latin typeface="Tw Cen MT" panose="020B0602020104020603" pitchFamily="34" charset="77"/>
                <a:ea typeface="ＭＳ Ｐゴシック"/>
              </a:rPr>
              <a:t>: A voz de pregonero, son subastados los bienes de San </a:t>
            </a:r>
          </a:p>
          <a:p>
            <a:pPr>
              <a:lnSpc>
                <a:spcPct val="100000"/>
              </a:lnSpc>
            </a:pPr>
            <a:r>
              <a:rPr lang="es-ES" sz="2000" spc="-1" dirty="0">
                <a:solidFill>
                  <a:srgbClr val="FFFFFF"/>
                </a:solidFill>
                <a:latin typeface="Tw Cen MT" panose="020B0602020104020603" pitchFamily="34" charset="77"/>
                <a:ea typeface="ＭＳ Ｐゴシック"/>
              </a:rPr>
              <a:t>             </a:t>
            </a:r>
            <a:r>
              <a:rPr lang="es-ES" sz="2000" b="0" strike="noStrike" spc="-1" dirty="0">
                <a:solidFill>
                  <a:srgbClr val="FFFFFF"/>
                </a:solidFill>
                <a:latin typeface="Tw Cen MT" panose="020B0602020104020603" pitchFamily="34" charset="77"/>
                <a:ea typeface="ＭＳ Ｐゴシック"/>
              </a:rPr>
              <a:t>Antonio. El convento y las huertas, con solo el derrame     </a:t>
            </a:r>
            <a:endParaRPr lang="es-ES" sz="2000" spc="-1" dirty="0">
              <a:solidFill>
                <a:srgbClr val="FFFFFF"/>
              </a:solidFill>
              <a:latin typeface="Tw Cen MT" panose="020B0602020104020603" pitchFamily="34" charset="77"/>
              <a:ea typeface="ＭＳ Ｐゴシック"/>
            </a:endParaRPr>
          </a:p>
          <a:p>
            <a:pPr>
              <a:lnSpc>
                <a:spcPct val="100000"/>
              </a:lnSpc>
            </a:pPr>
            <a:r>
              <a:rPr lang="es-ES" sz="2000" b="0" strike="noStrike" spc="-1" dirty="0">
                <a:solidFill>
                  <a:srgbClr val="FFFFFF"/>
                </a:solidFill>
                <a:latin typeface="Tw Cen MT" panose="020B0602020104020603" pitchFamily="34" charset="77"/>
                <a:ea typeface="ＭＳ Ｐゴシック"/>
              </a:rPr>
              <a:t>             de las aguas, fue adquirido por don José de Medinilla.</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uFillTx/>
                <a:latin typeface="Tw Cen MT" panose="020B0602020104020603" pitchFamily="34" charset="77"/>
                <a:ea typeface="ＭＳ Ｐゴシック"/>
              </a:rPr>
              <a:t>*1847</a:t>
            </a:r>
            <a:r>
              <a:rPr lang="es-ES" sz="2000" b="0" strike="noStrike" spc="-1" dirty="0">
                <a:solidFill>
                  <a:srgbClr val="FFFFFF"/>
                </a:solidFill>
                <a:latin typeface="Tw Cen MT" panose="020B0602020104020603" pitchFamily="34" charset="77"/>
                <a:ea typeface="ＭＳ Ｐゴシック"/>
              </a:rPr>
              <a:t>: Tras la enajenación, el Convento se ve abandonado,    </a:t>
            </a:r>
            <a:endParaRPr lang="es-ES" sz="2000" spc="-1" dirty="0">
              <a:solidFill>
                <a:srgbClr val="FFFFFF"/>
              </a:solidFill>
              <a:latin typeface="Tw Cen MT" panose="020B0602020104020603" pitchFamily="34" charset="77"/>
              <a:ea typeface="ＭＳ Ｐゴシック"/>
            </a:endParaRPr>
          </a:p>
          <a:p>
            <a:pPr>
              <a:lnSpc>
                <a:spcPct val="100000"/>
              </a:lnSpc>
            </a:pPr>
            <a:r>
              <a:rPr lang="es-ES" sz="2000" b="0" strike="noStrike" spc="-1" dirty="0">
                <a:solidFill>
                  <a:srgbClr val="FFFFFF"/>
                </a:solidFill>
                <a:latin typeface="Tw Cen MT" panose="020B0602020104020603" pitchFamily="34" charset="77"/>
                <a:ea typeface="ＭＳ Ｐゴシック"/>
              </a:rPr>
              <a:t>              sus nobles materiales expoliados y sus piedras se  </a:t>
            </a:r>
            <a:endParaRPr lang="es-ES" sz="2000" spc="-1" dirty="0">
              <a:solidFill>
                <a:srgbClr val="FFFFFF"/>
              </a:solidFill>
              <a:latin typeface="Tw Cen MT" panose="020B0602020104020603" pitchFamily="34" charset="77"/>
              <a:ea typeface="ＭＳ Ｐゴシック"/>
            </a:endParaRPr>
          </a:p>
          <a:p>
            <a:pPr>
              <a:lnSpc>
                <a:spcPct val="100000"/>
              </a:lnSpc>
            </a:pPr>
            <a:r>
              <a:rPr lang="es-ES" sz="2000" b="0" strike="noStrike" spc="-1" dirty="0">
                <a:solidFill>
                  <a:srgbClr val="FFFFFF"/>
                </a:solidFill>
                <a:latin typeface="Tw Cen MT" panose="020B0602020104020603" pitchFamily="34" charset="77"/>
                <a:ea typeface="ＭＳ Ｐゴシック"/>
              </a:rPr>
              <a:t>              aprovechan para la plaza de los toros.</a:t>
            </a:r>
            <a:endParaRPr lang="es-ES" sz="2000" b="0" strike="noStrike" spc="-1" dirty="0">
              <a:solidFill>
                <a:srgbClr val="FFFFFF"/>
              </a:solidFill>
              <a:latin typeface="Tw Cen MT" panose="020B0602020104020603" pitchFamily="34" charset="77"/>
            </a:endParaRPr>
          </a:p>
        </p:txBody>
      </p:sp>
      <p:sp>
        <p:nvSpPr>
          <p:cNvPr id="97" name="CuadroTexto 2"/>
          <p:cNvSpPr/>
          <p:nvPr/>
        </p:nvSpPr>
        <p:spPr>
          <a:xfrm>
            <a:off x="6987600" y="3429000"/>
            <a:ext cx="2049120" cy="230687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400" b="1" strike="noStrike" spc="-1" dirty="0">
                <a:solidFill>
                  <a:srgbClr val="FFFF00"/>
                </a:solidFill>
                <a:latin typeface="Calibri"/>
                <a:ea typeface="ＭＳ Ｐゴシック"/>
              </a:rPr>
              <a:t>Franciscanos</a:t>
            </a:r>
            <a:endParaRPr lang="es-ES" sz="2400" b="1" strike="noStrike" spc="-1" dirty="0">
              <a:solidFill>
                <a:srgbClr val="FFFFFF"/>
              </a:solidFill>
              <a:latin typeface="Arial"/>
            </a:endParaRPr>
          </a:p>
          <a:p>
            <a:pPr algn="ctr">
              <a:lnSpc>
                <a:spcPct val="100000"/>
              </a:lnSpc>
            </a:pPr>
            <a:r>
              <a:rPr lang="es-ES" sz="2400" b="1" strike="noStrike" spc="-1" dirty="0">
                <a:solidFill>
                  <a:srgbClr val="FFFF00"/>
                </a:solidFill>
                <a:latin typeface="Calibri"/>
                <a:ea typeface="ＭＳ Ｐゴシック"/>
              </a:rPr>
              <a:t>Recoletos</a:t>
            </a:r>
            <a:endParaRPr lang="es-ES" sz="2400" b="1" strike="noStrike" spc="-1" dirty="0">
              <a:solidFill>
                <a:srgbClr val="FFFFFF"/>
              </a:solidFill>
              <a:latin typeface="Arial"/>
            </a:endParaRPr>
          </a:p>
          <a:p>
            <a:pPr algn="ctr">
              <a:lnSpc>
                <a:spcPct val="100000"/>
              </a:lnSpc>
            </a:pPr>
            <a:endParaRPr lang="es-ES" sz="2400" b="0" strike="noStrike" spc="-1" dirty="0">
              <a:solidFill>
                <a:srgbClr val="FFFFFF"/>
              </a:solidFill>
              <a:latin typeface="Arial"/>
            </a:endParaRPr>
          </a:p>
          <a:p>
            <a:pPr algn="ctr">
              <a:lnSpc>
                <a:spcPct val="100000"/>
              </a:lnSpc>
            </a:pPr>
            <a:r>
              <a:rPr lang="es-ES" sz="2400" b="0" strike="noStrike" spc="-1" dirty="0">
                <a:solidFill>
                  <a:srgbClr val="FFFF00"/>
                </a:solidFill>
                <a:latin typeface="Calibri"/>
                <a:ea typeface="ＭＳ Ｐゴシック"/>
              </a:rPr>
              <a:t>Camino </a:t>
            </a:r>
          </a:p>
          <a:p>
            <a:pPr algn="ctr">
              <a:lnSpc>
                <a:spcPct val="100000"/>
              </a:lnSpc>
            </a:pPr>
            <a:r>
              <a:rPr lang="es-ES" sz="2400" b="0" strike="noStrike" spc="-1" dirty="0">
                <a:solidFill>
                  <a:srgbClr val="FFFF00"/>
                </a:solidFill>
                <a:latin typeface="Calibri"/>
                <a:ea typeface="ＭＳ Ｐゴシック"/>
              </a:rPr>
              <a:t>a </a:t>
            </a:r>
          </a:p>
          <a:p>
            <a:pPr algn="ctr">
              <a:lnSpc>
                <a:spcPct val="100000"/>
              </a:lnSpc>
            </a:pPr>
            <a:r>
              <a:rPr lang="es-ES" sz="2400" b="0" strike="noStrike" spc="-1" dirty="0">
                <a:solidFill>
                  <a:srgbClr val="FFFF00"/>
                </a:solidFill>
                <a:latin typeface="Calibri"/>
                <a:ea typeface="ＭＳ Ｐゴシック"/>
              </a:rPr>
              <a:t>Baeza</a:t>
            </a:r>
            <a:endParaRPr lang="es-ES" sz="2400" b="0" strike="noStrike" spc="-1" dirty="0">
              <a:solidFill>
                <a:srgbClr val="FFFFFF"/>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3000"/>
                                        <p:tgtEl>
                                          <p:spTgt spid="96"/>
                                        </p:tgtEl>
                                      </p:cBhvr>
                                    </p:animEffect>
                                    <p:anim calcmode="lin" valueType="num">
                                      <p:cBhvr>
                                        <p:cTn id="8" dur="3000" fill="hold"/>
                                        <p:tgtEl>
                                          <p:spTgt spid="96"/>
                                        </p:tgtEl>
                                        <p:attrNameLst>
                                          <p:attrName>ppt_x</p:attrName>
                                        </p:attrNameLst>
                                      </p:cBhvr>
                                      <p:tavLst>
                                        <p:tav tm="0">
                                          <p:val>
                                            <p:strVal val="#ppt_x"/>
                                          </p:val>
                                        </p:tav>
                                        <p:tav tm="100000">
                                          <p:val>
                                            <p:strVal val="#ppt_x"/>
                                          </p:val>
                                        </p:tav>
                                      </p:tavLst>
                                    </p:anim>
                                    <p:anim calcmode="lin" valueType="num">
                                      <p:cBhvr>
                                        <p:cTn id="9" dur="3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91"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92" name="CuadroTexto 2"/>
          <p:cNvSpPr/>
          <p:nvPr/>
        </p:nvSpPr>
        <p:spPr>
          <a:xfrm>
            <a:off x="289440" y="300960"/>
            <a:ext cx="7061760" cy="630796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400" b="1" strike="noStrike" spc="-1" dirty="0">
                <a:solidFill>
                  <a:srgbClr val="FFFF00"/>
                </a:solidFill>
                <a:latin typeface="Tw Cen MT" panose="020B0602020104020603" pitchFamily="34" charset="77"/>
                <a:ea typeface="Calibri"/>
              </a:rPr>
              <a:t>CONVENTO DE LA CORONADA: MM DOMINICAS</a:t>
            </a:r>
            <a:endParaRPr lang="es-ES" sz="2400" b="0" strike="noStrike" spc="-1" dirty="0">
              <a:solidFill>
                <a:srgbClr val="FFFFFF"/>
              </a:solidFill>
              <a:latin typeface="Tw Cen MT" panose="020B0602020104020603" pitchFamily="34" charset="77"/>
            </a:endParaRPr>
          </a:p>
          <a:p>
            <a:pPr>
              <a:lnSpc>
                <a:spcPct val="100000"/>
              </a:lnSpc>
            </a:pP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uFillTx/>
                <a:latin typeface="Tw Cen MT" panose="020B0602020104020603" pitchFamily="34" charset="77"/>
                <a:ea typeface="Calibri"/>
              </a:rPr>
              <a:t>*1752</a:t>
            </a:r>
            <a:r>
              <a:rPr lang="es-ES" sz="2000" b="0" strike="noStrike" spc="-1" dirty="0">
                <a:solidFill>
                  <a:srgbClr val="FFFFFF"/>
                </a:solidFill>
                <a:latin typeface="Tw Cen MT" panose="020B0602020104020603" pitchFamily="34" charset="77"/>
                <a:ea typeface="Calibri"/>
              </a:rPr>
              <a:t>: Según el catastro de Ensenada, esta comunidad contaba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Calibri"/>
              </a:rPr>
              <a:t>              con 22 religiosas de velo negro y 13 de velo blanco.</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uFillTx/>
                <a:latin typeface="Tw Cen MT" panose="020B0602020104020603" pitchFamily="34" charset="77"/>
                <a:ea typeface="Calibri"/>
              </a:rPr>
              <a:t>*1836</a:t>
            </a:r>
            <a:r>
              <a:rPr lang="es-ES" sz="2000" b="0" strike="noStrike" spc="-1" dirty="0">
                <a:solidFill>
                  <a:srgbClr val="FFFFFF"/>
                </a:solidFill>
                <a:latin typeface="Tw Cen MT" panose="020B0602020104020603" pitchFamily="34" charset="77"/>
                <a:ea typeface="Calibri"/>
              </a:rPr>
              <a:t>: Al comienzo del año las Dominicas han de abandonar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Calibri"/>
              </a:rPr>
              <a:t>             el convento; muchas de ellas se exclaustraron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Calibri"/>
              </a:rPr>
              <a:t>             y otras se incorporaron al convento de las Cadenas.</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uFillTx/>
                <a:latin typeface="Tw Cen MT" panose="020B0602020104020603" pitchFamily="34" charset="77"/>
                <a:ea typeface="Calibri"/>
              </a:rPr>
              <a:t>*1839</a:t>
            </a:r>
            <a:r>
              <a:rPr lang="es-ES" sz="2000" b="0" strike="noStrike" spc="-1" dirty="0">
                <a:solidFill>
                  <a:srgbClr val="FFFFFF"/>
                </a:solidFill>
                <a:latin typeface="Tw Cen MT" panose="020B0602020104020603" pitchFamily="34" charset="77"/>
                <a:ea typeface="Calibri"/>
              </a:rPr>
              <a:t>: Desorientadas y desasistidas, hay un intento de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Calibri"/>
              </a:rPr>
              <a:t>             reconstruir la Comunidad de Dominicas, solicitando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Calibri"/>
              </a:rPr>
              <a:t>             permiso al Ayuntamiento, pero éste lo deniega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Calibri"/>
              </a:rPr>
              <a:t>             debido al estado de ruina del convento y de la capilla.</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uFillTx/>
                <a:latin typeface="Tw Cen MT" panose="020B0602020104020603" pitchFamily="34" charset="77"/>
                <a:ea typeface="Calibri"/>
              </a:rPr>
              <a:t>*1842</a:t>
            </a:r>
            <a:r>
              <a:rPr lang="es-ES" sz="2000" b="0" strike="noStrike" spc="-1" dirty="0">
                <a:solidFill>
                  <a:srgbClr val="FFFFFF"/>
                </a:solidFill>
                <a:latin typeface="Tw Cen MT" panose="020B0602020104020603" pitchFamily="34" charset="77"/>
                <a:ea typeface="Calibri"/>
              </a:rPr>
              <a:t>: La acción del tiempo y el pillaje contribuyen a su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Calibri"/>
              </a:rPr>
              <a:t>             desmoronamiento convirtiéndose en un peligro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Calibri"/>
              </a:rPr>
              <a:t>             para los ciudadanos. Se toma la determinación de su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Calibri"/>
              </a:rPr>
              <a:t>             derribo, convirtiendo el área de su emplazamiento en un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Calibri"/>
              </a:rPr>
              <a:t>             pequeño paseo con su fuente en el centro.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Calibri"/>
              </a:rPr>
              <a:t>             Su recinto fue cercado  con una verja de hierro forjado.</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uFillTx/>
                <a:latin typeface="Tw Cen MT" panose="020B0602020104020603" pitchFamily="34" charset="77"/>
                <a:ea typeface="Calibri"/>
              </a:rPr>
              <a:t>*1890</a:t>
            </a:r>
            <a:r>
              <a:rPr lang="es-ES" sz="2000" b="0" strike="noStrike" spc="-1" dirty="0">
                <a:solidFill>
                  <a:srgbClr val="FFFFFF"/>
                </a:solidFill>
                <a:latin typeface="Tw Cen MT" panose="020B0602020104020603" pitchFamily="34" charset="77"/>
                <a:ea typeface="Calibri"/>
              </a:rPr>
              <a:t>: Se le da el nombre de Plaza de Gallego Díaz.</a:t>
            </a:r>
            <a:endParaRPr lang="es-ES" sz="2000" b="0" strike="noStrike" spc="-1" dirty="0">
              <a:solidFill>
                <a:srgbClr val="FFFFFF"/>
              </a:solidFill>
              <a:latin typeface="Tw Cen MT" panose="020B0602020104020603" pitchFamily="34" charset="77"/>
            </a:endParaRPr>
          </a:p>
          <a:p>
            <a:pPr>
              <a:lnSpc>
                <a:spcPct val="100000"/>
              </a:lnSpc>
            </a:pPr>
            <a:endParaRPr lang="es-ES" sz="2000" u="sng" spc="-1" dirty="0">
              <a:solidFill>
                <a:srgbClr val="FFFF00"/>
              </a:solidFill>
              <a:latin typeface="Tw Cen MT" panose="020B0602020104020603" pitchFamily="34" charset="77"/>
              <a:ea typeface="Calibri"/>
            </a:endParaRPr>
          </a:p>
          <a:p>
            <a:pPr algn="ctr">
              <a:lnSpc>
                <a:spcPct val="100000"/>
              </a:lnSpc>
            </a:pPr>
            <a:r>
              <a:rPr lang="es-ES" sz="2000" b="0" u="sng" strike="noStrike" spc="-1" dirty="0">
                <a:solidFill>
                  <a:srgbClr val="FFFF00"/>
                </a:solidFill>
                <a:uFillTx/>
                <a:latin typeface="Tw Cen MT" panose="020B0602020104020603" pitchFamily="34" charset="77"/>
                <a:ea typeface="Calibri"/>
              </a:rPr>
              <a:t>1936</a:t>
            </a:r>
            <a:r>
              <a:rPr lang="es-ES" sz="2000" b="0" strike="noStrike" spc="-1" dirty="0">
                <a:solidFill>
                  <a:srgbClr val="FFFFFF"/>
                </a:solidFill>
                <a:latin typeface="Tw Cen MT" panose="020B0602020104020603" pitchFamily="34" charset="77"/>
                <a:ea typeface="Calibri"/>
              </a:rPr>
              <a:t>: Se construye en él el Mercado de abastos.</a:t>
            </a:r>
            <a:endParaRPr lang="es-ES" sz="2000" b="0" strike="noStrike" spc="-1" dirty="0">
              <a:solidFill>
                <a:srgbClr val="FFFFFF"/>
              </a:solidFill>
              <a:latin typeface="Tw Cen MT" panose="020B0602020104020603" pitchFamily="34" charset="77"/>
            </a:endParaRPr>
          </a:p>
        </p:txBody>
      </p:sp>
      <p:pic>
        <p:nvPicPr>
          <p:cNvPr id="93" name="Imagen 3"/>
          <p:cNvPicPr/>
          <p:nvPr/>
        </p:nvPicPr>
        <p:blipFill>
          <a:blip r:embed="rId2"/>
          <a:stretch/>
        </p:blipFill>
        <p:spPr>
          <a:xfrm>
            <a:off x="7351920" y="309240"/>
            <a:ext cx="1655640" cy="2208600"/>
          </a:xfrm>
          <a:prstGeom prst="rect">
            <a:avLst/>
          </a:prstGeom>
          <a:ln w="0">
            <a:noFill/>
          </a:ln>
        </p:spPr>
      </p:pic>
      <p:sp>
        <p:nvSpPr>
          <p:cNvPr id="94" name="CuadroTexto 1"/>
          <p:cNvSpPr/>
          <p:nvPr/>
        </p:nvSpPr>
        <p:spPr>
          <a:xfrm>
            <a:off x="7245720" y="3429000"/>
            <a:ext cx="1791000" cy="255309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400" b="1" strike="noStrike" spc="-1" dirty="0">
                <a:solidFill>
                  <a:srgbClr val="FFFF00"/>
                </a:solidFill>
                <a:latin typeface="Calibri"/>
                <a:ea typeface="ＭＳ Ｐゴシック"/>
              </a:rPr>
              <a:t>Madres</a:t>
            </a:r>
            <a:endParaRPr lang="es-ES" sz="2400" b="1" strike="noStrike" spc="-1" dirty="0">
              <a:solidFill>
                <a:srgbClr val="FFFFFF"/>
              </a:solidFill>
              <a:latin typeface="Arial"/>
            </a:endParaRPr>
          </a:p>
          <a:p>
            <a:pPr algn="ctr">
              <a:lnSpc>
                <a:spcPct val="100000"/>
              </a:lnSpc>
            </a:pPr>
            <a:r>
              <a:rPr lang="es-ES" sz="2400" b="1" strike="noStrike" spc="-1" dirty="0">
                <a:solidFill>
                  <a:srgbClr val="FFFF00"/>
                </a:solidFill>
                <a:latin typeface="Calibri"/>
                <a:ea typeface="ＭＳ Ｐゴシック"/>
              </a:rPr>
              <a:t>Dominicas</a:t>
            </a:r>
            <a:endParaRPr lang="es-ES" sz="2400" b="1" strike="noStrike" spc="-1" dirty="0">
              <a:solidFill>
                <a:srgbClr val="FFFFFF"/>
              </a:solidFill>
              <a:latin typeface="Arial"/>
            </a:endParaRPr>
          </a:p>
          <a:p>
            <a:pPr algn="ctr">
              <a:lnSpc>
                <a:spcPct val="100000"/>
              </a:lnSpc>
            </a:pPr>
            <a:r>
              <a:rPr lang="es-ES" sz="2400" b="1" strike="noStrike" spc="-1" dirty="0">
                <a:solidFill>
                  <a:srgbClr val="FFFF00"/>
                </a:solidFill>
                <a:latin typeface="Calibri"/>
                <a:ea typeface="ＭＳ Ｐゴシック"/>
              </a:rPr>
              <a:t>de la</a:t>
            </a:r>
            <a:endParaRPr lang="es-ES" sz="2400" b="1" strike="noStrike" spc="-1" dirty="0">
              <a:solidFill>
                <a:srgbClr val="FFFFFF"/>
              </a:solidFill>
              <a:latin typeface="Arial"/>
            </a:endParaRPr>
          </a:p>
          <a:p>
            <a:pPr algn="ctr">
              <a:lnSpc>
                <a:spcPct val="100000"/>
              </a:lnSpc>
            </a:pPr>
            <a:r>
              <a:rPr lang="es-ES" sz="2400" b="1" strike="noStrike" spc="-1" dirty="0">
                <a:solidFill>
                  <a:srgbClr val="FFFF00"/>
                </a:solidFill>
                <a:latin typeface="Calibri"/>
                <a:ea typeface="ＭＳ Ｐゴシック"/>
              </a:rPr>
              <a:t>Coronada</a:t>
            </a:r>
            <a:endParaRPr lang="es-ES" sz="2400" b="1" strike="noStrike" spc="-1" dirty="0">
              <a:solidFill>
                <a:srgbClr val="FFFFFF"/>
              </a:solidFill>
              <a:latin typeface="Arial"/>
            </a:endParaRPr>
          </a:p>
          <a:p>
            <a:pPr algn="ctr">
              <a:lnSpc>
                <a:spcPct val="100000"/>
              </a:lnSpc>
            </a:pPr>
            <a:endParaRPr lang="es-ES" sz="2400" b="0" strike="noStrike" spc="-1" dirty="0">
              <a:solidFill>
                <a:srgbClr val="FFFFFF"/>
              </a:solidFill>
              <a:latin typeface="Arial"/>
            </a:endParaRPr>
          </a:p>
          <a:p>
            <a:pPr algn="ctr">
              <a:lnSpc>
                <a:spcPct val="100000"/>
              </a:lnSpc>
            </a:pPr>
            <a:r>
              <a:rPr lang="es-ES" sz="2000" b="0" strike="noStrike" spc="-1" dirty="0">
                <a:solidFill>
                  <a:srgbClr val="FFFF00"/>
                </a:solidFill>
                <a:latin typeface="Calibri"/>
                <a:ea typeface="ＭＳ Ｐゴシック"/>
              </a:rPr>
              <a:t>Corredera</a:t>
            </a:r>
            <a:endParaRPr lang="es-ES" sz="2000" b="0" strike="noStrike" spc="-1" dirty="0">
              <a:solidFill>
                <a:srgbClr val="FFFFFF"/>
              </a:solidFill>
              <a:latin typeface="Arial"/>
            </a:endParaRPr>
          </a:p>
          <a:p>
            <a:pPr algn="ctr">
              <a:lnSpc>
                <a:spcPct val="100000"/>
              </a:lnSpc>
            </a:pPr>
            <a:r>
              <a:rPr lang="es-ES" sz="2000" b="0" strike="noStrike" spc="-1" dirty="0">
                <a:solidFill>
                  <a:srgbClr val="FFFF00"/>
                </a:solidFill>
                <a:latin typeface="Calibri"/>
                <a:ea typeface="ＭＳ Ｐゴシック"/>
              </a:rPr>
              <a:t>San Fernando </a:t>
            </a:r>
            <a:endParaRPr lang="es-ES" sz="2000" b="0" strike="noStrike" spc="-1" dirty="0">
              <a:solidFill>
                <a:srgbClr val="FFFFFF"/>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3000"/>
                                        <p:tgtEl>
                                          <p:spTgt spid="92"/>
                                        </p:tgtEl>
                                      </p:cBhvr>
                                    </p:animEffect>
                                    <p:anim calcmode="lin" valueType="num">
                                      <p:cBhvr>
                                        <p:cTn id="8" dur="3000" fill="hold"/>
                                        <p:tgtEl>
                                          <p:spTgt spid="92"/>
                                        </p:tgtEl>
                                        <p:attrNameLst>
                                          <p:attrName>ppt_x</p:attrName>
                                        </p:attrNameLst>
                                      </p:cBhvr>
                                      <p:tavLst>
                                        <p:tav tm="0">
                                          <p:val>
                                            <p:strVal val="#ppt_x"/>
                                          </p:val>
                                        </p:tav>
                                        <p:tav tm="100000">
                                          <p:val>
                                            <p:strVal val="#ppt_x"/>
                                          </p:val>
                                        </p:tav>
                                      </p:tavLst>
                                    </p:anim>
                                    <p:anim calcmode="lin" valueType="num">
                                      <p:cBhvr>
                                        <p:cTn id="9" dur="3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02"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03" name="CuadroTexto 1"/>
          <p:cNvSpPr/>
          <p:nvPr/>
        </p:nvSpPr>
        <p:spPr>
          <a:xfrm>
            <a:off x="1074240" y="2901600"/>
            <a:ext cx="180720" cy="11869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endParaRPr lang="es-ES" sz="2400" b="0" strike="noStrike" spc="-1">
              <a:solidFill>
                <a:srgbClr val="FFFFFF"/>
              </a:solidFill>
              <a:latin typeface="Arial"/>
            </a:endParaRPr>
          </a:p>
          <a:p>
            <a:pPr>
              <a:lnSpc>
                <a:spcPct val="100000"/>
              </a:lnSpc>
            </a:pPr>
            <a:endParaRPr lang="es-ES" sz="2400" b="0" strike="noStrike" spc="-1">
              <a:solidFill>
                <a:srgbClr val="FFFFFF"/>
              </a:solidFill>
              <a:latin typeface="Arial"/>
            </a:endParaRPr>
          </a:p>
          <a:p>
            <a:pPr>
              <a:lnSpc>
                <a:spcPct val="100000"/>
              </a:lnSpc>
            </a:pPr>
            <a:endParaRPr lang="es-ES" sz="2400" b="0" strike="noStrike" spc="-1">
              <a:solidFill>
                <a:srgbClr val="FFFFFF"/>
              </a:solidFill>
              <a:latin typeface="Arial"/>
            </a:endParaRPr>
          </a:p>
        </p:txBody>
      </p:sp>
      <p:sp>
        <p:nvSpPr>
          <p:cNvPr id="104" name="CuadroTexto 2"/>
          <p:cNvSpPr/>
          <p:nvPr/>
        </p:nvSpPr>
        <p:spPr>
          <a:xfrm>
            <a:off x="304920" y="676080"/>
            <a:ext cx="6619082" cy="569241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000" b="0" i="1" u="sng" strike="noStrike" spc="-1" dirty="0">
                <a:solidFill>
                  <a:srgbClr val="FFFF00"/>
                </a:solidFill>
                <a:uFillTx/>
                <a:latin typeface="Tw Cen MT" panose="020B0602020104020603" pitchFamily="34" charset="77"/>
                <a:ea typeface="Times New Roman"/>
              </a:rPr>
              <a:t>*1836</a:t>
            </a:r>
            <a:r>
              <a:rPr lang="es-ES" sz="2000" b="0" i="1" strike="noStrike" spc="-1" dirty="0">
                <a:solidFill>
                  <a:srgbClr val="FFFFFF"/>
                </a:solidFill>
                <a:latin typeface="Tw Cen MT" panose="020B0602020104020603" pitchFamily="34" charset="77"/>
                <a:ea typeface="Times New Roman"/>
              </a:rPr>
              <a:t>: Al ser suprimido  el de Dominicas de la Coronada, </a:t>
            </a:r>
          </a:p>
          <a:p>
            <a:pPr algn="ctr">
              <a:lnSpc>
                <a:spcPct val="100000"/>
              </a:lnSpc>
            </a:pPr>
            <a:r>
              <a:rPr lang="es-ES" sz="2000" b="0" i="1" strike="noStrike" spc="-1" dirty="0">
                <a:solidFill>
                  <a:srgbClr val="FFFFFF"/>
                </a:solidFill>
                <a:latin typeface="Tw Cen MT" panose="020B0602020104020603" pitchFamily="34" charset="77"/>
                <a:ea typeface="Times New Roman"/>
              </a:rPr>
              <a:t>algunas religiosas se incorporaron a este convento.  </a:t>
            </a:r>
            <a:endParaRPr lang="es-ES" sz="2000" b="0" strike="noStrike" spc="-1" dirty="0">
              <a:solidFill>
                <a:srgbClr val="FFFFFF"/>
              </a:solidFill>
              <a:latin typeface="Tw Cen MT" panose="020B0602020104020603" pitchFamily="34" charset="77"/>
            </a:endParaRPr>
          </a:p>
          <a:p>
            <a:pPr algn="ctr">
              <a:lnSpc>
                <a:spcPct val="100000"/>
              </a:lnSpc>
            </a:pPr>
            <a:r>
              <a:rPr lang="es-ES" sz="2000" b="0" i="1" strike="noStrike" spc="-1" dirty="0">
                <a:solidFill>
                  <a:srgbClr val="FFFFFF"/>
                </a:solidFill>
                <a:latin typeface="Tw Cen MT" panose="020B0602020104020603" pitchFamily="34" charset="77"/>
                <a:ea typeface="Times New Roman"/>
              </a:rPr>
              <a:t>             Así mismo se trasladó a su capilla la imagen de </a:t>
            </a:r>
          </a:p>
          <a:p>
            <a:pPr algn="ctr">
              <a:lnSpc>
                <a:spcPct val="100000"/>
              </a:lnSpc>
            </a:pPr>
            <a:r>
              <a:rPr lang="es-ES" sz="2000" b="0" i="1" strike="noStrike" spc="-1" dirty="0">
                <a:solidFill>
                  <a:srgbClr val="FFFFFF"/>
                </a:solidFill>
                <a:latin typeface="Tw Cen MT" panose="020B0602020104020603" pitchFamily="34" charset="77"/>
                <a:ea typeface="Times New Roman"/>
              </a:rPr>
              <a:t>Jesús Nazareno, al haber sido suprimido el convento </a:t>
            </a:r>
          </a:p>
          <a:p>
            <a:pPr algn="ctr">
              <a:lnSpc>
                <a:spcPct val="100000"/>
              </a:lnSpc>
            </a:pPr>
            <a:r>
              <a:rPr lang="es-ES" sz="2000" b="0" i="1" strike="noStrike" spc="-1" dirty="0">
                <a:solidFill>
                  <a:srgbClr val="FFFFFF"/>
                </a:solidFill>
                <a:latin typeface="Tw Cen MT" panose="020B0602020104020603" pitchFamily="34" charset="77"/>
                <a:ea typeface="Times New Roman"/>
              </a:rPr>
              <a:t>de San Andrés de los Dominicos.</a:t>
            </a:r>
            <a:endParaRPr lang="es-ES" sz="2000" b="0" strike="noStrike" spc="-1" dirty="0">
              <a:solidFill>
                <a:srgbClr val="FFFFFF"/>
              </a:solidFill>
              <a:latin typeface="Tw Cen MT" panose="020B0602020104020603" pitchFamily="34" charset="77"/>
            </a:endParaRPr>
          </a:p>
          <a:p>
            <a:pPr>
              <a:lnSpc>
                <a:spcPct val="100000"/>
              </a:lnSpc>
            </a:pPr>
            <a:r>
              <a:rPr lang="es-ES" sz="2000" b="0" i="1" u="sng" strike="noStrike" spc="-1" dirty="0">
                <a:solidFill>
                  <a:srgbClr val="FFFF00"/>
                </a:solidFill>
                <a:uFillTx/>
                <a:latin typeface="Tw Cen MT" panose="020B0602020104020603" pitchFamily="34" charset="77"/>
                <a:ea typeface="Times New Roman"/>
              </a:rPr>
              <a:t>*1868</a:t>
            </a:r>
            <a:r>
              <a:rPr lang="es-ES" sz="2000" b="0" i="1" strike="noStrike" spc="-1" dirty="0">
                <a:solidFill>
                  <a:srgbClr val="FFFFFF"/>
                </a:solidFill>
                <a:latin typeface="Tw Cen MT" panose="020B0602020104020603" pitchFamily="34" charset="77"/>
                <a:ea typeface="Times New Roman"/>
              </a:rPr>
              <a:t>: Es suprimido el convento</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uFillTx/>
                <a:latin typeface="Tw Cen MT" panose="020B0602020104020603" pitchFamily="34" charset="77"/>
                <a:ea typeface="Calibri"/>
              </a:rPr>
              <a:t>*1869</a:t>
            </a:r>
            <a:r>
              <a:rPr lang="es-ES" sz="2000" b="0" u="sng" strike="noStrike" spc="-1" dirty="0">
                <a:solidFill>
                  <a:srgbClr val="FFFFFF"/>
                </a:solidFill>
                <a:uFillTx/>
                <a:latin typeface="Tw Cen MT" panose="020B0602020104020603" pitchFamily="34" charset="77"/>
                <a:ea typeface="Calibri"/>
              </a:rPr>
              <a:t>:</a:t>
            </a:r>
            <a:r>
              <a:rPr lang="es-ES" sz="2000" b="0" strike="noStrike" spc="-1" dirty="0">
                <a:solidFill>
                  <a:srgbClr val="FFFFFF"/>
                </a:solidFill>
                <a:latin typeface="Tw Cen MT" panose="020B0602020104020603" pitchFamily="34" charset="77"/>
                <a:ea typeface="Calibri"/>
              </a:rPr>
              <a:t> El Ayuntamiento se incautó del Convento. </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uFillTx/>
                <a:latin typeface="Tw Cen MT" panose="020B0602020104020603" pitchFamily="34" charset="77"/>
                <a:ea typeface="Calibri"/>
              </a:rPr>
              <a:t>*1874:</a:t>
            </a:r>
            <a:r>
              <a:rPr lang="es-ES" sz="2000" b="0" strike="noStrike" spc="-1" dirty="0">
                <a:solidFill>
                  <a:srgbClr val="FFFF00"/>
                </a:solidFill>
                <a:latin typeface="Tw Cen MT" panose="020B0602020104020603" pitchFamily="34" charset="77"/>
                <a:ea typeface="Calibri"/>
              </a:rPr>
              <a:t> </a:t>
            </a:r>
            <a:r>
              <a:rPr lang="es-ES" sz="2000" b="0" strike="noStrike" spc="-1" dirty="0">
                <a:solidFill>
                  <a:srgbClr val="FFFFFF"/>
                </a:solidFill>
                <a:latin typeface="Tw Cen MT" panose="020B0602020104020603" pitchFamily="34" charset="77"/>
                <a:ea typeface="Calibri"/>
              </a:rPr>
              <a:t>Estableció en él, oficinas y dependencias, celebrándose   </a:t>
            </a:r>
            <a:endParaRPr lang="es-ES" sz="2000" spc="-1" dirty="0">
              <a:solidFill>
                <a:srgbClr val="FFFFFF"/>
              </a:solidFill>
              <a:latin typeface="Tw Cen MT" panose="020B0602020104020603" pitchFamily="34" charset="77"/>
              <a:ea typeface="Calibri"/>
            </a:endParaRPr>
          </a:p>
          <a:p>
            <a:pPr>
              <a:lnSpc>
                <a:spcPct val="100000"/>
              </a:lnSpc>
            </a:pPr>
            <a:r>
              <a:rPr lang="es-ES" sz="2000" b="0" strike="noStrike" spc="-1" dirty="0">
                <a:solidFill>
                  <a:srgbClr val="FFFFFF"/>
                </a:solidFill>
                <a:latin typeface="Tw Cen MT" panose="020B0602020104020603" pitchFamily="34" charset="77"/>
                <a:ea typeface="Calibri"/>
              </a:rPr>
              <a:t>              la primera sesión del Consistorio el 16 de julio.</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Calibri"/>
              </a:rPr>
              <a:t>                                              </a:t>
            </a:r>
            <a:r>
              <a:rPr lang="es-ES" sz="2400" b="0" strike="noStrike" spc="-1" dirty="0">
                <a:solidFill>
                  <a:srgbClr val="FFFF00"/>
                </a:solidFill>
                <a:latin typeface="Tw Cen MT" panose="020B0602020104020603" pitchFamily="34" charset="77"/>
                <a:ea typeface="Calibri"/>
              </a:rPr>
              <a:t>****</a:t>
            </a:r>
            <a:endParaRPr lang="es-ES" sz="2400" b="0" strike="noStrike" spc="-1" dirty="0">
              <a:solidFill>
                <a:srgbClr val="FFFF00"/>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Calibri"/>
              </a:rPr>
              <a:t>Con una de las campanas del extinguido convento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Calibri"/>
              </a:rPr>
              <a:t>se mejoró la aleación de la del reloj municipal.</a:t>
            </a:r>
            <a:endParaRPr lang="es-ES" sz="2000" b="0" strike="noStrike" spc="-1" dirty="0">
              <a:solidFill>
                <a:srgbClr val="FFFFFF"/>
              </a:solidFill>
              <a:latin typeface="Tw Cen MT" panose="020B0602020104020603" pitchFamily="34" charset="77"/>
            </a:endParaRPr>
          </a:p>
          <a:p>
            <a:pPr algn="ctr">
              <a:lnSpc>
                <a:spcPct val="100000"/>
              </a:lnSpc>
            </a:pPr>
            <a:endParaRPr lang="es-ES" sz="2000" b="0" strike="noStrike" spc="-1" dirty="0">
              <a:solidFill>
                <a:srgbClr val="FFFFFF"/>
              </a:solidFill>
              <a:latin typeface="Tw Cen MT" panose="020B0602020104020603" pitchFamily="34" charset="77"/>
              <a:ea typeface="Calibri"/>
            </a:endParaRPr>
          </a:p>
          <a:p>
            <a:pPr algn="ctr">
              <a:lnSpc>
                <a:spcPct val="100000"/>
              </a:lnSpc>
            </a:pPr>
            <a:r>
              <a:rPr lang="es-ES" sz="2000" b="0" i="1" strike="noStrike" spc="-1" dirty="0">
                <a:solidFill>
                  <a:srgbClr val="FFFFFF"/>
                </a:solidFill>
                <a:latin typeface="Tw Cen MT" panose="020B0602020104020603" pitchFamily="34" charset="77"/>
                <a:ea typeface="Calibri"/>
              </a:rPr>
              <a:t>¿¿El Salón de Plenos, de recio gusto decimonónico, está decorado con lienzos del pintor ubetense José Tamayo. </a:t>
            </a:r>
            <a:endParaRPr lang="es-ES" sz="2000" b="0" i="1" strike="noStrike" spc="-1" dirty="0">
              <a:solidFill>
                <a:srgbClr val="FFFFFF"/>
              </a:solidFill>
              <a:latin typeface="Tw Cen MT" panose="020B0602020104020603" pitchFamily="34" charset="77"/>
            </a:endParaRPr>
          </a:p>
          <a:p>
            <a:pPr algn="ctr">
              <a:lnSpc>
                <a:spcPct val="100000"/>
              </a:lnSpc>
            </a:pPr>
            <a:r>
              <a:rPr lang="es-ES" sz="2000" b="0" i="1" strike="noStrike" spc="-1" dirty="0">
                <a:solidFill>
                  <a:srgbClr val="FFFFFF"/>
                </a:solidFill>
                <a:latin typeface="Tw Cen MT" panose="020B0602020104020603" pitchFamily="34" charset="77"/>
                <a:ea typeface="Calibri"/>
              </a:rPr>
              <a:t>En su antesala, o Salón de Permanentes, una hermosa tabla gótica de la Virgen de los Remedios es trasladada desde la antigua Plaza de Toledo.</a:t>
            </a:r>
            <a:r>
              <a:rPr lang="es-ES" sz="2000" b="0" i="1" strike="noStrike" spc="-1" dirty="0">
                <a:solidFill>
                  <a:srgbClr val="FFFFFF"/>
                </a:solidFill>
                <a:latin typeface="Tw Cen MT" panose="020B0602020104020603" pitchFamily="34" charset="77"/>
                <a:ea typeface="ＭＳ Ｐゴシック"/>
              </a:rPr>
              <a:t> ??</a:t>
            </a:r>
            <a:endParaRPr lang="es-ES" sz="2000" b="0" i="1" strike="noStrike" spc="-1" dirty="0">
              <a:solidFill>
                <a:srgbClr val="FFFFFF"/>
              </a:solidFill>
              <a:latin typeface="Tw Cen MT" panose="020B0602020104020603" pitchFamily="34" charset="77"/>
            </a:endParaRPr>
          </a:p>
        </p:txBody>
      </p:sp>
      <p:sp>
        <p:nvSpPr>
          <p:cNvPr id="105" name="CuadroTexto 3"/>
          <p:cNvSpPr/>
          <p:nvPr/>
        </p:nvSpPr>
        <p:spPr>
          <a:xfrm>
            <a:off x="1644733" y="215869"/>
            <a:ext cx="4596583" cy="46021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es-ES" sz="2400" b="1" strike="noStrike" spc="-1" dirty="0">
                <a:solidFill>
                  <a:srgbClr val="FFFF00"/>
                </a:solidFill>
                <a:latin typeface="Tw Cen MT" panose="020B0602020104020603" pitchFamily="34" charset="77"/>
                <a:ea typeface="ＭＳ Ｐゴシック"/>
              </a:rPr>
              <a:t>CONVENTO DE LAS CADENAS</a:t>
            </a:r>
            <a:endParaRPr lang="es-ES" sz="2400" b="1" strike="noStrike" spc="-1" dirty="0">
              <a:solidFill>
                <a:srgbClr val="FFFFFF"/>
              </a:solidFill>
              <a:latin typeface="Tw Cen MT" panose="020B0602020104020603" pitchFamily="34" charset="77"/>
            </a:endParaRPr>
          </a:p>
        </p:txBody>
      </p:sp>
      <p:pic>
        <p:nvPicPr>
          <p:cNvPr id="3" name="Imagen 2">
            <a:extLst>
              <a:ext uri="{FF2B5EF4-FFF2-40B4-BE49-F238E27FC236}">
                <a16:creationId xmlns:a16="http://schemas.microsoft.com/office/drawing/2014/main" id="{724BA6DE-1EAF-32D8-8FB2-B3F32D96FF60}"/>
              </a:ext>
            </a:extLst>
          </p:cNvPr>
          <p:cNvPicPr>
            <a:picLocks noChangeAspect="1"/>
          </p:cNvPicPr>
          <p:nvPr/>
        </p:nvPicPr>
        <p:blipFill rotWithShape="1">
          <a:blip r:embed="rId2">
            <a:extLst>
              <a:ext uri="{28A0092B-C50C-407E-A947-70E740481C1C}">
                <a14:useLocalDpi xmlns:a14="http://schemas.microsoft.com/office/drawing/2010/main" val="0"/>
              </a:ext>
            </a:extLst>
          </a:blip>
          <a:srcRect l="28844" t="-3415" r="2938" b="3415"/>
          <a:stretch/>
        </p:blipFill>
        <p:spPr>
          <a:xfrm>
            <a:off x="6949922" y="148320"/>
            <a:ext cx="2060878" cy="2753280"/>
          </a:xfrm>
          <a:prstGeom prst="rect">
            <a:avLst/>
          </a:prstGeom>
        </p:spPr>
      </p:pic>
      <p:sp>
        <p:nvSpPr>
          <p:cNvPr id="5" name="CuadroTexto 4">
            <a:extLst>
              <a:ext uri="{FF2B5EF4-FFF2-40B4-BE49-F238E27FC236}">
                <a16:creationId xmlns:a16="http://schemas.microsoft.com/office/drawing/2014/main" id="{684866B5-3D3B-9CD0-85A8-B314209AAC02}"/>
              </a:ext>
            </a:extLst>
          </p:cNvPr>
          <p:cNvSpPr txBox="1"/>
          <p:nvPr/>
        </p:nvSpPr>
        <p:spPr>
          <a:xfrm>
            <a:off x="6949922" y="3657600"/>
            <a:ext cx="2060878" cy="1938992"/>
          </a:xfrm>
          <a:prstGeom prst="rect">
            <a:avLst/>
          </a:prstGeom>
          <a:noFill/>
        </p:spPr>
        <p:txBody>
          <a:bodyPr wrap="square">
            <a:spAutoFit/>
          </a:bodyPr>
          <a:lstStyle/>
          <a:p>
            <a:pPr algn="ctr">
              <a:lnSpc>
                <a:spcPct val="100000"/>
              </a:lnSpc>
            </a:pPr>
            <a:r>
              <a:rPr lang="es-ES" sz="2400" b="1" strike="noStrike" spc="-1" dirty="0">
                <a:solidFill>
                  <a:srgbClr val="FFFF00"/>
                </a:solidFill>
                <a:latin typeface="Tw Cen MT" panose="020B0602020104020603" pitchFamily="34" charset="77"/>
                <a:ea typeface="ＭＳ Ｐゴシック"/>
              </a:rPr>
              <a:t>CONVENTO</a:t>
            </a:r>
          </a:p>
          <a:p>
            <a:pPr algn="ctr">
              <a:lnSpc>
                <a:spcPct val="100000"/>
              </a:lnSpc>
            </a:pPr>
            <a:r>
              <a:rPr lang="es-ES" sz="2400" b="1" strike="noStrike" spc="-1" dirty="0">
                <a:solidFill>
                  <a:srgbClr val="FFFF00"/>
                </a:solidFill>
                <a:latin typeface="Tw Cen MT" panose="020B0602020104020603" pitchFamily="34" charset="77"/>
                <a:ea typeface="ＭＳ Ｐゴシック"/>
              </a:rPr>
              <a:t> </a:t>
            </a:r>
          </a:p>
          <a:p>
            <a:pPr algn="ctr">
              <a:lnSpc>
                <a:spcPct val="100000"/>
              </a:lnSpc>
            </a:pPr>
            <a:r>
              <a:rPr lang="es-ES" sz="2400" b="1" strike="noStrike" spc="-1" dirty="0">
                <a:solidFill>
                  <a:srgbClr val="FFFF00"/>
                </a:solidFill>
                <a:latin typeface="Tw Cen MT" panose="020B0602020104020603" pitchFamily="34" charset="77"/>
                <a:ea typeface="ＭＳ Ｐゴシック"/>
              </a:rPr>
              <a:t>DE LAS </a:t>
            </a:r>
          </a:p>
          <a:p>
            <a:pPr algn="ctr">
              <a:lnSpc>
                <a:spcPct val="100000"/>
              </a:lnSpc>
            </a:pPr>
            <a:endParaRPr lang="es-ES" sz="2400" b="1" strike="noStrike" spc="-1" dirty="0">
              <a:solidFill>
                <a:srgbClr val="FFFF00"/>
              </a:solidFill>
              <a:latin typeface="Tw Cen MT" panose="020B0602020104020603" pitchFamily="34" charset="77"/>
              <a:ea typeface="ＭＳ Ｐゴシック"/>
            </a:endParaRPr>
          </a:p>
          <a:p>
            <a:pPr algn="ctr">
              <a:lnSpc>
                <a:spcPct val="100000"/>
              </a:lnSpc>
            </a:pPr>
            <a:r>
              <a:rPr lang="es-ES" sz="2400" b="1" strike="noStrike" spc="-1" dirty="0">
                <a:solidFill>
                  <a:srgbClr val="FFFF00"/>
                </a:solidFill>
                <a:latin typeface="Tw Cen MT" panose="020B0602020104020603" pitchFamily="34" charset="77"/>
                <a:ea typeface="ＭＳ Ｐゴシック"/>
              </a:rPr>
              <a:t>CADENAS</a:t>
            </a:r>
            <a:endParaRPr lang="es-ES" sz="2400" b="1" strike="noStrike" spc="-1" dirty="0">
              <a:solidFill>
                <a:srgbClr val="FFFFFF"/>
              </a:solidFill>
              <a:latin typeface="Tw Cen MT" panose="020B0602020104020603" pitchFamily="34" charset="7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3000"/>
                                        <p:tgtEl>
                                          <p:spTgt spid="104"/>
                                        </p:tgtEl>
                                      </p:cBhvr>
                                    </p:animEffect>
                                    <p:anim calcmode="lin" valueType="num">
                                      <p:cBhvr>
                                        <p:cTn id="8" dur="3000" fill="hold"/>
                                        <p:tgtEl>
                                          <p:spTgt spid="104"/>
                                        </p:tgtEl>
                                        <p:attrNameLst>
                                          <p:attrName>ppt_x</p:attrName>
                                        </p:attrNameLst>
                                      </p:cBhvr>
                                      <p:tavLst>
                                        <p:tav tm="0">
                                          <p:val>
                                            <p:strVal val="#ppt_x"/>
                                          </p:val>
                                        </p:tav>
                                        <p:tav tm="100000">
                                          <p:val>
                                            <p:strVal val="#ppt_x"/>
                                          </p:val>
                                        </p:tav>
                                      </p:tavLst>
                                    </p:anim>
                                    <p:anim calcmode="lin" valueType="num">
                                      <p:cBhvr>
                                        <p:cTn id="9" dur="3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06"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07" name="CuadroTexto 2"/>
          <p:cNvSpPr/>
          <p:nvPr/>
        </p:nvSpPr>
        <p:spPr>
          <a:xfrm>
            <a:off x="655092" y="300960"/>
            <a:ext cx="5308979" cy="630796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400" b="1" strike="noStrike" spc="-1" dirty="0">
                <a:solidFill>
                  <a:srgbClr val="FFFF00"/>
                </a:solidFill>
                <a:latin typeface="Tw Cen MT" panose="020B0602020104020603" pitchFamily="34" charset="77"/>
                <a:ea typeface="Calibri"/>
              </a:rPr>
              <a:t>HOSPITAL DE SANTIAGO</a:t>
            </a:r>
            <a:r>
              <a:rPr lang="es-ES" sz="2400" b="1" strike="noStrike" spc="-1" dirty="0">
                <a:solidFill>
                  <a:srgbClr val="FFFFFF"/>
                </a:solidFill>
                <a:latin typeface="Tw Cen MT" panose="020B0602020104020603" pitchFamily="34" charset="77"/>
                <a:ea typeface="Calibri"/>
              </a:rPr>
              <a:t>. </a:t>
            </a:r>
            <a:endParaRPr lang="es-ES" sz="2400" b="1" strike="noStrike" spc="-1" dirty="0">
              <a:solidFill>
                <a:srgbClr val="FFFFFF"/>
              </a:solidFill>
              <a:latin typeface="Tw Cen MT" panose="020B0602020104020603" pitchFamily="34" charset="77"/>
            </a:endParaRPr>
          </a:p>
          <a:p>
            <a:pPr algn="ctr">
              <a:lnSpc>
                <a:spcPct val="100000"/>
              </a:lnSpc>
            </a:pPr>
            <a:endParaRPr lang="es-ES" sz="2000" b="0" strike="noStrike" spc="-1" dirty="0">
              <a:solidFill>
                <a:srgbClr val="FFFFFF"/>
              </a:solidFill>
              <a:latin typeface="Tw Cen MT" panose="020B0602020104020603" pitchFamily="34" charset="77"/>
              <a:ea typeface="Calibri"/>
            </a:endParaRPr>
          </a:p>
          <a:p>
            <a:pPr algn="ctr">
              <a:lnSpc>
                <a:spcPct val="100000"/>
              </a:lnSpc>
            </a:pPr>
            <a:r>
              <a:rPr lang="es-ES" sz="2000" b="0" u="sng" strike="noStrike" spc="-1" dirty="0">
                <a:solidFill>
                  <a:srgbClr val="FFFF00"/>
                </a:solidFill>
                <a:latin typeface="Tw Cen MT" panose="020B0602020104020603" pitchFamily="34" charset="77"/>
                <a:ea typeface="Calibri"/>
              </a:rPr>
              <a:t>*1808</a:t>
            </a:r>
            <a:r>
              <a:rPr lang="es-ES" sz="2000" b="0" strike="noStrike" spc="-1" dirty="0">
                <a:solidFill>
                  <a:srgbClr val="FFFF00"/>
                </a:solidFill>
                <a:latin typeface="Tw Cen MT" panose="020B0602020104020603" pitchFamily="34" charset="77"/>
                <a:ea typeface="Calibri"/>
              </a:rPr>
              <a:t>: </a:t>
            </a:r>
            <a:r>
              <a:rPr lang="es-ES" sz="2000" b="0" strike="noStrike" spc="-1" dirty="0">
                <a:solidFill>
                  <a:srgbClr val="FFFFFF"/>
                </a:solidFill>
                <a:latin typeface="Tw Cen MT" panose="020B0602020104020603" pitchFamily="34" charset="77"/>
                <a:ea typeface="Calibri"/>
              </a:rPr>
              <a:t>Con la invasión, los franceses ocuparon el edificio y convirtieron la iglesia en cuadra para sus caballos; destrozaron y quemaron altares y retablos, destruyeron el magnífico órgano e hicieron otros daños de consideración. </a:t>
            </a:r>
            <a:endParaRPr lang="es-ES" sz="2000" b="0" strike="noStrike" spc="-1" dirty="0">
              <a:solidFill>
                <a:srgbClr val="FFFFFF"/>
              </a:solidFill>
              <a:latin typeface="Tw Cen MT" panose="020B0602020104020603" pitchFamily="34" charset="77"/>
            </a:endParaRPr>
          </a:p>
          <a:p>
            <a:pPr algn="ctr">
              <a:lnSpc>
                <a:spcPct val="100000"/>
              </a:lnSpc>
            </a:pPr>
            <a:r>
              <a:rPr lang="es-ES" sz="2000" b="0" u="sng" strike="noStrike" spc="-1" dirty="0">
                <a:solidFill>
                  <a:srgbClr val="FFFF00"/>
                </a:solidFill>
                <a:latin typeface="Tw Cen MT" panose="020B0602020104020603" pitchFamily="34" charset="77"/>
                <a:ea typeface="Calibri"/>
              </a:rPr>
              <a:t>*1822</a:t>
            </a:r>
            <a:r>
              <a:rPr lang="es-ES" sz="2000" b="0" strike="noStrike" spc="-1" dirty="0">
                <a:solidFill>
                  <a:srgbClr val="FFFFFF"/>
                </a:solidFill>
                <a:latin typeface="Tw Cen MT" panose="020B0602020104020603" pitchFamily="34" charset="77"/>
                <a:ea typeface="Calibri"/>
              </a:rPr>
              <a:t>. Recuperado el Hospital, la capilla se declaró pública y se redujo el número de capellanes a uno.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Calibri"/>
              </a:rPr>
              <a:t>Sirvió de almacén para imágenes y retablos traídos de otros conventos desamortizados.</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Calibri"/>
              </a:rPr>
              <a:t>***</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Calibri"/>
              </a:rPr>
              <a:t>En él se estableció la casa cuna, dependiendo de la </a:t>
            </a:r>
            <a:r>
              <a:rPr lang="es-ES" sz="2000" b="0" strike="noStrike" spc="-1" dirty="0" err="1">
                <a:solidFill>
                  <a:srgbClr val="FFFFFF"/>
                </a:solidFill>
                <a:latin typeface="Tw Cen MT" panose="020B0602020104020603" pitchFamily="34" charset="77"/>
                <a:ea typeface="Calibri"/>
              </a:rPr>
              <a:t>Beneficiencia</a:t>
            </a:r>
            <a:r>
              <a:rPr lang="es-ES" sz="2000" b="0" strike="noStrike" spc="-1" dirty="0">
                <a:solidFill>
                  <a:srgbClr val="FFFFFF"/>
                </a:solidFill>
                <a:latin typeface="Tw Cen MT" panose="020B0602020104020603" pitchFamily="34" charset="77"/>
                <a:ea typeface="Calibri"/>
              </a:rPr>
              <a:t> y una Escuela de Párvulos  de las Hermanas de la Caridad,  hasta la década de los años 60 del siglo XX.</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Calibri"/>
              </a:rPr>
              <a:t>Tras cuatro siglos cumpliendo </a:t>
            </a:r>
          </a:p>
          <a:p>
            <a:pPr algn="ctr">
              <a:lnSpc>
                <a:spcPct val="100000"/>
              </a:lnSpc>
            </a:pPr>
            <a:r>
              <a:rPr lang="es-ES" sz="2000" b="0" strike="noStrike" spc="-1" dirty="0">
                <a:solidFill>
                  <a:srgbClr val="FFFFFF"/>
                </a:solidFill>
                <a:latin typeface="Tw Cen MT" panose="020B0602020104020603" pitchFamily="34" charset="77"/>
                <a:ea typeface="Calibri"/>
              </a:rPr>
              <a:t>sus funciones originales, </a:t>
            </a:r>
          </a:p>
          <a:p>
            <a:pPr algn="ctr">
              <a:lnSpc>
                <a:spcPct val="100000"/>
              </a:lnSpc>
            </a:pPr>
            <a:r>
              <a:rPr lang="es-ES" sz="2000" b="0" strike="noStrike" spc="-1" dirty="0">
                <a:solidFill>
                  <a:srgbClr val="FFFFFF"/>
                </a:solidFill>
                <a:latin typeface="Tw Cen MT" panose="020B0602020104020603" pitchFamily="34" charset="77"/>
                <a:ea typeface="Calibri"/>
              </a:rPr>
              <a:t>fue clausurado como hospital en 1975.</a:t>
            </a:r>
            <a:endParaRPr lang="es-ES" sz="2000" b="0" strike="noStrike" spc="-1" dirty="0">
              <a:solidFill>
                <a:srgbClr val="FFFFFF"/>
              </a:solidFill>
              <a:latin typeface="Tw Cen MT" panose="020B0602020104020603" pitchFamily="34" charset="77"/>
            </a:endParaRPr>
          </a:p>
        </p:txBody>
      </p:sp>
      <p:pic>
        <p:nvPicPr>
          <p:cNvPr id="108" name="Imagen 3"/>
          <p:cNvPicPr/>
          <p:nvPr/>
        </p:nvPicPr>
        <p:blipFill>
          <a:blip r:embed="rId2"/>
          <a:stretch/>
        </p:blipFill>
        <p:spPr>
          <a:xfrm>
            <a:off x="6396840" y="300960"/>
            <a:ext cx="2612880" cy="3597480"/>
          </a:xfrm>
          <a:prstGeom prst="rect">
            <a:avLst/>
          </a:prstGeom>
          <a:ln w="0">
            <a:noFill/>
          </a:ln>
        </p:spPr>
      </p:pic>
      <p:sp>
        <p:nvSpPr>
          <p:cNvPr id="2" name="CuadroTexto 1">
            <a:extLst>
              <a:ext uri="{FF2B5EF4-FFF2-40B4-BE49-F238E27FC236}">
                <a16:creationId xmlns:a16="http://schemas.microsoft.com/office/drawing/2014/main" id="{1BF7B9ED-DB5F-7BA7-D4DA-86381FFA2847}"/>
              </a:ext>
            </a:extLst>
          </p:cNvPr>
          <p:cNvSpPr txBox="1"/>
          <p:nvPr/>
        </p:nvSpPr>
        <p:spPr>
          <a:xfrm>
            <a:off x="6565392" y="4334256"/>
            <a:ext cx="2255124" cy="1938992"/>
          </a:xfrm>
          <a:prstGeom prst="rect">
            <a:avLst/>
          </a:prstGeom>
          <a:noFill/>
        </p:spPr>
        <p:txBody>
          <a:bodyPr wrap="square" rtlCol="0">
            <a:spAutoFit/>
          </a:bodyPr>
          <a:lstStyle/>
          <a:p>
            <a:pPr algn="ctr"/>
            <a:r>
              <a:rPr lang="es-ES" sz="2400" b="1" dirty="0">
                <a:solidFill>
                  <a:srgbClr val="FFFF00"/>
                </a:solidFill>
                <a:latin typeface="Tw Cen MT" panose="020B0602020104020603" pitchFamily="34" charset="77"/>
              </a:rPr>
              <a:t>HOSPITAL</a:t>
            </a:r>
          </a:p>
          <a:p>
            <a:pPr algn="ctr"/>
            <a:endParaRPr lang="es-ES" sz="2400" b="1" dirty="0">
              <a:solidFill>
                <a:srgbClr val="FFFF00"/>
              </a:solidFill>
              <a:latin typeface="Tw Cen MT" panose="020B0602020104020603" pitchFamily="34" charset="77"/>
            </a:endParaRPr>
          </a:p>
          <a:p>
            <a:pPr algn="ctr"/>
            <a:r>
              <a:rPr lang="es-ES" sz="2400" b="1" dirty="0">
                <a:solidFill>
                  <a:srgbClr val="FFFF00"/>
                </a:solidFill>
                <a:latin typeface="Tw Cen MT" panose="020B0602020104020603" pitchFamily="34" charset="77"/>
              </a:rPr>
              <a:t>DE</a:t>
            </a:r>
          </a:p>
          <a:p>
            <a:pPr algn="ctr"/>
            <a:endParaRPr lang="es-ES" sz="2400" b="1" dirty="0">
              <a:solidFill>
                <a:srgbClr val="FFFF00"/>
              </a:solidFill>
              <a:latin typeface="Tw Cen MT" panose="020B0602020104020603" pitchFamily="34" charset="77"/>
            </a:endParaRPr>
          </a:p>
          <a:p>
            <a:pPr algn="ctr"/>
            <a:r>
              <a:rPr lang="es-ES" sz="2400" b="1" dirty="0">
                <a:solidFill>
                  <a:srgbClr val="FFFF00"/>
                </a:solidFill>
                <a:latin typeface="Tw Cen MT" panose="020B0602020104020603" pitchFamily="34" charset="77"/>
              </a:rPr>
              <a:t>SANTIAGO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3000"/>
                                        <p:tgtEl>
                                          <p:spTgt spid="107"/>
                                        </p:tgtEl>
                                      </p:cBhvr>
                                    </p:animEffect>
                                    <p:anim calcmode="lin" valueType="num">
                                      <p:cBhvr>
                                        <p:cTn id="8" dur="3000" fill="hold"/>
                                        <p:tgtEl>
                                          <p:spTgt spid="107"/>
                                        </p:tgtEl>
                                        <p:attrNameLst>
                                          <p:attrName>ppt_x</p:attrName>
                                        </p:attrNameLst>
                                      </p:cBhvr>
                                      <p:tavLst>
                                        <p:tav tm="0">
                                          <p:val>
                                            <p:strVal val="#ppt_x"/>
                                          </p:val>
                                        </p:tav>
                                        <p:tav tm="100000">
                                          <p:val>
                                            <p:strVal val="#ppt_x"/>
                                          </p:val>
                                        </p:tav>
                                      </p:tavLst>
                                    </p:anim>
                                    <p:anim calcmode="lin" valueType="num">
                                      <p:cBhvr>
                                        <p:cTn id="9" dur="3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09"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10" name="CuadroTexto 1"/>
          <p:cNvSpPr/>
          <p:nvPr/>
        </p:nvSpPr>
        <p:spPr>
          <a:xfrm>
            <a:off x="402336" y="298800"/>
            <a:ext cx="6510024" cy="378419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000" b="0" u="sng" strike="noStrike" spc="-1" dirty="0">
                <a:solidFill>
                  <a:srgbClr val="FFFF00"/>
                </a:solidFill>
                <a:latin typeface="Tw Cen MT" panose="020B0602020104020603" pitchFamily="34" charset="77"/>
                <a:ea typeface="Calibri"/>
              </a:rPr>
              <a:t>*1836</a:t>
            </a:r>
            <a:r>
              <a:rPr lang="es-ES" sz="2000" b="0" strike="noStrike" spc="-1" dirty="0">
                <a:solidFill>
                  <a:srgbClr val="FFFFFF"/>
                </a:solidFill>
                <a:latin typeface="Tw Cen MT" panose="020B0602020104020603" pitchFamily="34" charset="77"/>
                <a:ea typeface="Calibri"/>
              </a:rPr>
              <a:t>: Las disposiciones de </a:t>
            </a:r>
            <a:r>
              <a:rPr lang="es-ES" sz="2000" b="0" strike="noStrike" spc="-1" dirty="0" err="1">
                <a:solidFill>
                  <a:srgbClr val="FFFFFF"/>
                </a:solidFill>
                <a:latin typeface="Tw Cen MT" panose="020B0602020104020603" pitchFamily="34" charset="77"/>
                <a:ea typeface="Calibri"/>
              </a:rPr>
              <a:t>Mendizabal</a:t>
            </a:r>
            <a:r>
              <a:rPr lang="es-ES" sz="2000" b="0" strike="noStrike" spc="-1" dirty="0">
                <a:solidFill>
                  <a:srgbClr val="FFFFFF"/>
                </a:solidFill>
                <a:latin typeface="Tw Cen MT" panose="020B0602020104020603" pitchFamily="34" charset="77"/>
                <a:ea typeface="Calibri"/>
              </a:rPr>
              <a:t> a nivel de España suponen </a:t>
            </a:r>
            <a:r>
              <a:rPr lang="es-ES" sz="2000" b="0" strike="noStrike" spc="-1" dirty="0">
                <a:solidFill>
                  <a:srgbClr val="FFFFFF"/>
                </a:solidFill>
                <a:latin typeface="Tw Cen MT" panose="020B0602020104020603" pitchFamily="34" charset="77"/>
                <a:ea typeface="Times New Roman"/>
              </a:rPr>
              <a:t>el cierre de los 1.940 conventos de religiosos varones que había en 1835, siendo exclaustrados 31.000 religiosos.</a:t>
            </a:r>
            <a:endParaRPr lang="es-ES" sz="2000"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En la </a:t>
            </a:r>
            <a:r>
              <a:rPr lang="es-ES" sz="2000" b="0" strike="noStrike" spc="-1" dirty="0" err="1">
                <a:solidFill>
                  <a:srgbClr val="FFFFFF"/>
                </a:solidFill>
                <a:latin typeface="Tw Cen MT" panose="020B0602020104020603" pitchFamily="34" charset="77"/>
                <a:ea typeface="Times New Roman"/>
              </a:rPr>
              <a:t>Diocesis</a:t>
            </a:r>
            <a:r>
              <a:rPr lang="es-ES" sz="2000" b="0" strike="noStrike" spc="-1" dirty="0">
                <a:solidFill>
                  <a:srgbClr val="FFFFFF"/>
                </a:solidFill>
                <a:latin typeface="Tw Cen MT" panose="020B0602020104020603" pitchFamily="34" charset="77"/>
                <a:ea typeface="Times New Roman"/>
              </a:rPr>
              <a:t> de Jaén, fueron suprimidos 44 conventos. </a:t>
            </a:r>
            <a:endParaRPr lang="es-ES" sz="2000" b="0" strike="noStrike" spc="-1" dirty="0">
              <a:solidFill>
                <a:srgbClr val="FFFFFF"/>
              </a:solidFill>
              <a:latin typeface="Tw Cen MT" panose="020B0602020104020603" pitchFamily="34" charset="77"/>
            </a:endParaRPr>
          </a:p>
          <a:p>
            <a:pPr algn="ctr">
              <a:lnSpc>
                <a:spcPct val="100000"/>
              </a:lnSpc>
            </a:pPr>
            <a:r>
              <a:rPr lang="es-ES" sz="2000" b="0" u="sng" strike="noStrike" spc="-1" dirty="0">
                <a:solidFill>
                  <a:srgbClr val="FFFF00"/>
                </a:solidFill>
                <a:latin typeface="Tw Cen MT" panose="020B0602020104020603" pitchFamily="34" charset="77"/>
                <a:ea typeface="Times New Roman"/>
              </a:rPr>
              <a:t>*1836</a:t>
            </a:r>
            <a:r>
              <a:rPr lang="es-ES" sz="2000" b="0" strike="noStrike" spc="-1" dirty="0">
                <a:solidFill>
                  <a:srgbClr val="FFFF00"/>
                </a:solidFill>
                <a:latin typeface="Tw Cen MT" panose="020B0602020104020603" pitchFamily="34" charset="77"/>
                <a:ea typeface="Times New Roman"/>
              </a:rPr>
              <a:t>: </a:t>
            </a:r>
            <a:r>
              <a:rPr lang="es-ES" sz="2000" b="0" strike="noStrike" spc="-1" dirty="0">
                <a:solidFill>
                  <a:srgbClr val="FFFFFF"/>
                </a:solidFill>
                <a:latin typeface="Tw Cen MT" panose="020B0602020104020603" pitchFamily="34" charset="77"/>
                <a:ea typeface="Times New Roman"/>
              </a:rPr>
              <a:t>Uno de marzo: El Ayuntamiento de </a:t>
            </a:r>
            <a:r>
              <a:rPr lang="es-ES" sz="2000" b="0" strike="noStrike" spc="-1" dirty="0" err="1">
                <a:solidFill>
                  <a:srgbClr val="FFFFFF"/>
                </a:solidFill>
                <a:latin typeface="Tw Cen MT" panose="020B0602020104020603" pitchFamily="34" charset="77"/>
                <a:ea typeface="Times New Roman"/>
              </a:rPr>
              <a:t>Úbeda</a:t>
            </a:r>
            <a:r>
              <a:rPr lang="es-ES" sz="2000" b="0" strike="noStrike" spc="-1" dirty="0">
                <a:solidFill>
                  <a:srgbClr val="FFFFFF"/>
                </a:solidFill>
                <a:latin typeface="Tw Cen MT" panose="020B0602020104020603" pitchFamily="34" charset="77"/>
                <a:ea typeface="Times New Roman"/>
              </a:rPr>
              <a:t> recibe órdenes del </a:t>
            </a:r>
            <a:r>
              <a:rPr lang="es-ES" sz="2000" b="0" strike="noStrike" spc="-1" dirty="0" err="1">
                <a:solidFill>
                  <a:srgbClr val="FFFFFF"/>
                </a:solidFill>
                <a:latin typeface="Tw Cen MT" panose="020B0602020104020603" pitchFamily="34" charset="77"/>
                <a:ea typeface="Times New Roman"/>
              </a:rPr>
              <a:t>Capitán</a:t>
            </a:r>
            <a:r>
              <a:rPr lang="es-ES" sz="2000" b="0" strike="noStrike" spc="-1" dirty="0">
                <a:solidFill>
                  <a:srgbClr val="FFFFFF"/>
                </a:solidFill>
                <a:latin typeface="Tw Cen MT" panose="020B0602020104020603" pitchFamily="34" charset="77"/>
                <a:ea typeface="Times New Roman"/>
              </a:rPr>
              <a:t> General del distrito en "oficio reservado", en que “por razones "muy poderosas a la tranquilidad </a:t>
            </a:r>
            <a:r>
              <a:rPr lang="es-ES" sz="2000" b="0" strike="noStrike" spc="-1" dirty="0" err="1">
                <a:solidFill>
                  <a:srgbClr val="FFFFFF"/>
                </a:solidFill>
                <a:latin typeface="Tw Cen MT" panose="020B0602020104020603" pitchFamily="34" charset="77"/>
                <a:ea typeface="Times New Roman"/>
              </a:rPr>
              <a:t>pública</a:t>
            </a:r>
            <a:r>
              <a:rPr lang="es-ES" sz="2000" b="0" strike="noStrike" spc="-1" dirty="0">
                <a:solidFill>
                  <a:srgbClr val="FFFFFF"/>
                </a:solidFill>
                <a:latin typeface="Tw Cen MT" panose="020B0602020104020603" pitchFamily="34" charset="77"/>
                <a:ea typeface="Times New Roman"/>
              </a:rPr>
              <a:t>, dispone la salida de todos los enclaustrados, para los pueblos de su naturaleza, en el </a:t>
            </a:r>
            <a:r>
              <a:rPr lang="es-ES" sz="2000" b="0" strike="noStrike" spc="-1" dirty="0" err="1">
                <a:solidFill>
                  <a:srgbClr val="FFFFFF"/>
                </a:solidFill>
                <a:latin typeface="Tw Cen MT" panose="020B0602020104020603" pitchFamily="34" charset="77"/>
                <a:ea typeface="Times New Roman"/>
              </a:rPr>
              <a:t>término</a:t>
            </a:r>
            <a:r>
              <a:rPr lang="es-ES" sz="2000" b="0" strike="noStrike" spc="-1" dirty="0">
                <a:solidFill>
                  <a:srgbClr val="FFFFFF"/>
                </a:solidFill>
                <a:latin typeface="Tw Cen MT" panose="020B0602020104020603" pitchFamily="34" charset="77"/>
                <a:ea typeface="Times New Roman"/>
              </a:rPr>
              <a:t> de tres </a:t>
            </a:r>
            <a:r>
              <a:rPr lang="es-ES" sz="2000" b="0" strike="noStrike" spc="-1" dirty="0" err="1">
                <a:solidFill>
                  <a:srgbClr val="FFFFFF"/>
                </a:solidFill>
                <a:latin typeface="Tw Cen MT" panose="020B0602020104020603" pitchFamily="34" charset="77"/>
                <a:ea typeface="Times New Roman"/>
              </a:rPr>
              <a:t>días</a:t>
            </a:r>
            <a:r>
              <a:rPr lang="es-ES" sz="2000" b="0" strike="noStrike" spc="-1" dirty="0">
                <a:solidFill>
                  <a:srgbClr val="FFFFFF"/>
                </a:solidFill>
                <a:latin typeface="Tw Cen MT" panose="020B0602020104020603" pitchFamily="34" charset="77"/>
                <a:ea typeface="Times New Roman"/>
              </a:rPr>
              <a:t>; no permitiendo ninguna </a:t>
            </a:r>
            <a:r>
              <a:rPr lang="es-ES" sz="2000" b="0" strike="noStrike" spc="-1" dirty="0" err="1">
                <a:solidFill>
                  <a:srgbClr val="FFFFFF"/>
                </a:solidFill>
                <a:latin typeface="Tw Cen MT" panose="020B0602020104020603" pitchFamily="34" charset="77"/>
                <a:ea typeface="Times New Roman"/>
              </a:rPr>
              <a:t>excepción</a:t>
            </a:r>
            <a:r>
              <a:rPr lang="es-ES" sz="2000" b="0" strike="noStrike" spc="-1" dirty="0">
                <a:solidFill>
                  <a:srgbClr val="FFFFFF"/>
                </a:solidFill>
                <a:latin typeface="Tw Cen MT" panose="020B0602020104020603" pitchFamily="34" charset="77"/>
                <a:ea typeface="Times New Roman"/>
              </a:rPr>
              <a:t> </a:t>
            </a:r>
          </a:p>
          <a:p>
            <a:pPr algn="ctr">
              <a:lnSpc>
                <a:spcPct val="100000"/>
              </a:lnSpc>
            </a:pPr>
            <a:r>
              <a:rPr lang="es-ES" sz="2000" b="0" strike="noStrike" spc="-1" dirty="0">
                <a:solidFill>
                  <a:srgbClr val="FFFFFF"/>
                </a:solidFill>
                <a:latin typeface="Tw Cen MT" panose="020B0602020104020603" pitchFamily="34" charset="77"/>
                <a:ea typeface="Times New Roman"/>
              </a:rPr>
              <a:t>a no ser, con aquellos individuos que por sus antecedentes políticos, den garantías bastantes de no perjudicar”.</a:t>
            </a:r>
            <a:r>
              <a:rPr lang="es-ES" sz="2000" b="0" strike="noStrike" spc="-1" dirty="0">
                <a:solidFill>
                  <a:srgbClr val="FFFFFF"/>
                </a:solidFill>
                <a:latin typeface="Tw Cen MT" panose="020B0602020104020603" pitchFamily="34" charset="77"/>
                <a:ea typeface="ＭＳ Ｐゴシック"/>
              </a:rPr>
              <a:t> </a:t>
            </a:r>
            <a:endParaRPr lang="es-ES" sz="2000" b="0" strike="noStrike" spc="-1" dirty="0">
              <a:solidFill>
                <a:srgbClr val="FFFFFF"/>
              </a:solidFill>
              <a:latin typeface="Tw Cen MT" panose="020B0602020104020603" pitchFamily="34" charset="77"/>
            </a:endParaRPr>
          </a:p>
        </p:txBody>
      </p:sp>
      <p:sp>
        <p:nvSpPr>
          <p:cNvPr id="111" name="Rectangle 3"/>
          <p:cNvSpPr/>
          <p:nvPr/>
        </p:nvSpPr>
        <p:spPr>
          <a:xfrm>
            <a:off x="935640" y="2704320"/>
            <a:ext cx="10862280" cy="72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numCol="1" spcCol="0" anchor="ctr">
            <a:spAutoFit/>
          </a:bodyPr>
          <a:lstStyle/>
          <a:p>
            <a:pPr>
              <a:lnSpc>
                <a:spcPct val="100000"/>
              </a:lnSpc>
            </a:pPr>
            <a:endParaRPr lang="es-ES" sz="2400" b="0" strike="noStrike" spc="-1">
              <a:solidFill>
                <a:srgbClr val="000000"/>
              </a:solidFill>
              <a:latin typeface="Calibri"/>
              <a:ea typeface="ＭＳ Ｐゴシック"/>
            </a:endParaRPr>
          </a:p>
        </p:txBody>
      </p:sp>
      <p:pic>
        <p:nvPicPr>
          <p:cNvPr id="112" name="Imagen 14"/>
          <p:cNvPicPr/>
          <p:nvPr/>
        </p:nvPicPr>
        <p:blipFill>
          <a:blip r:embed="rId2"/>
          <a:stretch/>
        </p:blipFill>
        <p:spPr>
          <a:xfrm>
            <a:off x="1703160" y="4267080"/>
            <a:ext cx="4485600" cy="2292120"/>
          </a:xfrm>
          <a:prstGeom prst="rect">
            <a:avLst/>
          </a:prstGeom>
          <a:ln w="0">
            <a:noFill/>
          </a:ln>
        </p:spPr>
      </p:pic>
      <p:sp>
        <p:nvSpPr>
          <p:cNvPr id="113" name="CuadroTexto 3"/>
          <p:cNvSpPr/>
          <p:nvPr/>
        </p:nvSpPr>
        <p:spPr>
          <a:xfrm>
            <a:off x="7181496" y="3090672"/>
            <a:ext cx="1828584" cy="252231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400" b="1" strike="noStrike" spc="-1" dirty="0">
                <a:solidFill>
                  <a:srgbClr val="202122"/>
                </a:solidFill>
                <a:latin typeface="Tw Cen MT" panose="020B0602020104020603" pitchFamily="34" charset="77"/>
                <a:ea typeface="ＭＳ Ｐゴシック"/>
              </a:rPr>
              <a:t> </a:t>
            </a:r>
            <a:r>
              <a:rPr lang="es-ES" sz="2400" b="0" strike="noStrike" spc="-1" dirty="0">
                <a:solidFill>
                  <a:srgbClr val="FFFF00"/>
                </a:solidFill>
                <a:latin typeface="Tw Cen MT" panose="020B0602020104020603" pitchFamily="34" charset="77"/>
                <a:ea typeface="ＭＳ Ｐゴシック"/>
              </a:rPr>
              <a:t>Álvarez Mendizábal</a:t>
            </a:r>
            <a:endParaRPr lang="es-ES" sz="2400" b="0" strike="noStrike" spc="-1" dirty="0">
              <a:solidFill>
                <a:srgbClr val="FFFFFF"/>
              </a:solidFill>
              <a:latin typeface="Tw Cen MT" panose="020B0602020104020603" pitchFamily="34" charset="77"/>
            </a:endParaRPr>
          </a:p>
          <a:p>
            <a:pPr algn="ctr">
              <a:lnSpc>
                <a:spcPct val="100000"/>
              </a:lnSpc>
            </a:pPr>
            <a:endParaRPr lang="es-ES" sz="2000" b="0" strike="noStrike" spc="-1" dirty="0">
              <a:solidFill>
                <a:srgbClr val="FFFFFF"/>
              </a:solidFill>
              <a:latin typeface="Arial"/>
            </a:endParaRPr>
          </a:p>
          <a:p>
            <a:pPr algn="ctr">
              <a:lnSpc>
                <a:spcPct val="100000"/>
              </a:lnSpc>
            </a:pPr>
            <a:r>
              <a:rPr lang="es-ES" sz="1800" b="0" strike="noStrike" spc="-1" dirty="0">
                <a:solidFill>
                  <a:srgbClr val="FFFF00"/>
                </a:solidFill>
                <a:latin typeface="Arial"/>
                <a:ea typeface="ＭＳ Ｐゴシック"/>
              </a:rPr>
              <a:t>*Cádiz</a:t>
            </a:r>
            <a:endParaRPr lang="es-ES" sz="1800" b="0" strike="noStrike" spc="-1" dirty="0">
              <a:solidFill>
                <a:srgbClr val="FFFFFF"/>
              </a:solidFill>
              <a:latin typeface="Arial"/>
            </a:endParaRPr>
          </a:p>
          <a:p>
            <a:pPr algn="ctr">
              <a:lnSpc>
                <a:spcPct val="100000"/>
              </a:lnSpc>
            </a:pPr>
            <a:r>
              <a:rPr lang="es-ES" sz="1800" b="0" strike="noStrike" spc="-1" dirty="0">
                <a:solidFill>
                  <a:srgbClr val="FFFF00"/>
                </a:solidFill>
                <a:latin typeface="Arial"/>
                <a:ea typeface="ＭＳ Ｐゴシック"/>
              </a:rPr>
              <a:t>25 febrero 1790</a:t>
            </a:r>
            <a:endParaRPr lang="es-ES" sz="1800" b="0" strike="noStrike" spc="-1" dirty="0">
              <a:solidFill>
                <a:srgbClr val="FFFFFF"/>
              </a:solidFill>
              <a:latin typeface="Arial"/>
            </a:endParaRPr>
          </a:p>
          <a:p>
            <a:pPr algn="ctr">
              <a:lnSpc>
                <a:spcPct val="100000"/>
              </a:lnSpc>
            </a:pPr>
            <a:r>
              <a:rPr lang="es-ES" sz="1800" b="0" strike="noStrike" spc="-1" dirty="0">
                <a:solidFill>
                  <a:srgbClr val="FFFF00"/>
                </a:solidFill>
                <a:latin typeface="Arial"/>
                <a:ea typeface="ＭＳ Ｐゴシック"/>
              </a:rPr>
              <a:t>+ Madrid</a:t>
            </a:r>
            <a:endParaRPr lang="es-ES" sz="1800" b="0" strike="noStrike" spc="-1" dirty="0">
              <a:solidFill>
                <a:srgbClr val="FFFFFF"/>
              </a:solidFill>
              <a:latin typeface="Arial"/>
            </a:endParaRPr>
          </a:p>
          <a:p>
            <a:pPr algn="ctr">
              <a:lnSpc>
                <a:spcPct val="100000"/>
              </a:lnSpc>
            </a:pPr>
            <a:r>
              <a:rPr lang="es-ES" sz="1800" b="0" strike="noStrike" spc="-1" dirty="0">
                <a:solidFill>
                  <a:srgbClr val="FFFF00"/>
                </a:solidFill>
                <a:latin typeface="Arial"/>
                <a:ea typeface="ＭＳ Ｐゴシック"/>
              </a:rPr>
              <a:t>3 –XI- 1853</a:t>
            </a:r>
            <a:endParaRPr lang="es-ES" sz="1800" b="0" strike="noStrike" spc="-1" dirty="0">
              <a:solidFill>
                <a:srgbClr val="FFFFFF"/>
              </a:solidFill>
              <a:latin typeface="Arial"/>
            </a:endParaRPr>
          </a:p>
          <a:p>
            <a:pPr>
              <a:lnSpc>
                <a:spcPct val="100000"/>
              </a:lnSpc>
            </a:pPr>
            <a:endParaRPr lang="es-ES" sz="1800" b="0" strike="noStrike" spc="-1" dirty="0">
              <a:solidFill>
                <a:srgbClr val="FFFFFF"/>
              </a:solidFill>
              <a:latin typeface="Arial"/>
            </a:endParaRPr>
          </a:p>
        </p:txBody>
      </p:sp>
      <p:pic>
        <p:nvPicPr>
          <p:cNvPr id="114" name="Imagen 5"/>
          <p:cNvPicPr/>
          <p:nvPr/>
        </p:nvPicPr>
        <p:blipFill>
          <a:blip r:embed="rId3"/>
          <a:stretch/>
        </p:blipFill>
        <p:spPr>
          <a:xfrm>
            <a:off x="6912360" y="464040"/>
            <a:ext cx="2055960" cy="2522314"/>
          </a:xfrm>
          <a:prstGeom prst="rect">
            <a:avLst/>
          </a:prstGeom>
          <a:ln w="0">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3000"/>
                                        <p:tgtEl>
                                          <p:spTgt spid="110"/>
                                        </p:tgtEl>
                                      </p:cBhvr>
                                    </p:animEffect>
                                    <p:anim calcmode="lin" valueType="num">
                                      <p:cBhvr>
                                        <p:cTn id="8" dur="3000" fill="hold"/>
                                        <p:tgtEl>
                                          <p:spTgt spid="110"/>
                                        </p:tgtEl>
                                        <p:attrNameLst>
                                          <p:attrName>ppt_x</p:attrName>
                                        </p:attrNameLst>
                                      </p:cBhvr>
                                      <p:tavLst>
                                        <p:tav tm="0">
                                          <p:val>
                                            <p:strVal val="#ppt_x"/>
                                          </p:val>
                                        </p:tav>
                                        <p:tav tm="100000">
                                          <p:val>
                                            <p:strVal val="#ppt_x"/>
                                          </p:val>
                                        </p:tav>
                                      </p:tavLst>
                                    </p:anim>
                                    <p:anim calcmode="lin" valueType="num">
                                      <p:cBhvr>
                                        <p:cTn id="9" dur="3000" fill="hold"/>
                                        <p:tgtEl>
                                          <p:spTgt spid="1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45"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46" name="CuadroTexto 2"/>
          <p:cNvSpPr/>
          <p:nvPr/>
        </p:nvSpPr>
        <p:spPr>
          <a:xfrm>
            <a:off x="219960" y="300960"/>
            <a:ext cx="6805080" cy="5273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000" b="0" strike="noStrike" spc="-1" dirty="0">
                <a:solidFill>
                  <a:srgbClr val="FFFFFF"/>
                </a:solidFill>
                <a:latin typeface="Tw Cen MT" panose="020B0602020104020603" pitchFamily="34" charset="77"/>
                <a:ea typeface="Times New Roman"/>
              </a:rPr>
              <a:t>Con los siglos, Úbeda va levantando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iglesias, ermitas y monasterios,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y si en los dominios de España no se ponía el sol,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en Úbeda, cuando la voz de plata de sus campanas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se perdía en el silencio,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otra la reemplazaba llamando a la oración.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Las campanas de Úbeda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despertaban las almas dormidas,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en tanto que el aguijón de sus torres,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clavaban en el azul del cielo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su místico hierro hecho cruz.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Así, Úbeda con Dios, y Dios con Úbeda,</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vive la ciudad intensamente una vida cristiana;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y cuando la cera de un altar dejaba escapar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el humo de sus pavesas hacia las blancas bóvedas,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otras velas se encendían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y otras voces elevaban su ser hacia el Hacedor. </a:t>
            </a:r>
            <a:r>
              <a:rPr lang="es-ES" sz="2000" b="0" i="1" strike="noStrike" spc="-1" dirty="0">
                <a:solidFill>
                  <a:srgbClr val="FFFFFF"/>
                </a:solidFill>
                <a:latin typeface="Tw Cen MT" panose="020B0602020104020603" pitchFamily="34" charset="77"/>
                <a:ea typeface="Times New Roman"/>
              </a:rPr>
              <a:t>.</a:t>
            </a:r>
            <a:endParaRPr lang="es-ES" sz="2000" b="0" strike="noStrike" spc="-1" dirty="0">
              <a:solidFill>
                <a:srgbClr val="FFFFFF"/>
              </a:solidFill>
              <a:latin typeface="Tw Cen MT" panose="020B0602020104020603" pitchFamily="34" charset="77"/>
            </a:endParaRPr>
          </a:p>
        </p:txBody>
      </p:sp>
      <p:pic>
        <p:nvPicPr>
          <p:cNvPr id="47" name="Imagen 1"/>
          <p:cNvPicPr/>
          <p:nvPr/>
        </p:nvPicPr>
        <p:blipFill>
          <a:blip r:embed="rId2"/>
          <a:srcRect l="72969" t="-1058" r="-325" b="1058"/>
          <a:stretch/>
        </p:blipFill>
        <p:spPr>
          <a:xfrm>
            <a:off x="6824520" y="147600"/>
            <a:ext cx="2144160" cy="6495480"/>
          </a:xfrm>
          <a:prstGeom prst="rect">
            <a:avLst/>
          </a:prstGeom>
          <a:ln w="0">
            <a:noFill/>
          </a:ln>
        </p:spPr>
      </p:pic>
      <p:sp>
        <p:nvSpPr>
          <p:cNvPr id="48" name="CuadroTexto 4"/>
          <p:cNvSpPr/>
          <p:nvPr/>
        </p:nvSpPr>
        <p:spPr>
          <a:xfrm>
            <a:off x="174600" y="5712120"/>
            <a:ext cx="6581160" cy="1004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000" b="0" i="1" strike="noStrike" spc="-1" dirty="0">
                <a:solidFill>
                  <a:srgbClr val="FFFF00"/>
                </a:solidFill>
                <a:latin typeface="Tw Cen MT" panose="020B0602020104020603" pitchFamily="34" charset="77"/>
                <a:ea typeface="Times New Roman"/>
              </a:rPr>
              <a:t>Luego, la impiedad de algunos hombres </a:t>
            </a:r>
            <a:endParaRPr lang="es-ES" sz="2000" b="0" strike="noStrike" spc="-1" dirty="0">
              <a:solidFill>
                <a:srgbClr val="FFFFFF"/>
              </a:solidFill>
              <a:latin typeface="Tw Cen MT" panose="020B0602020104020603" pitchFamily="34" charset="77"/>
            </a:endParaRPr>
          </a:p>
          <a:p>
            <a:pPr algn="ctr">
              <a:lnSpc>
                <a:spcPct val="100000"/>
              </a:lnSpc>
            </a:pPr>
            <a:r>
              <a:rPr lang="es-ES" sz="2000" b="0" i="1" strike="noStrike" spc="-1" dirty="0">
                <a:solidFill>
                  <a:srgbClr val="FFFF00"/>
                </a:solidFill>
                <a:latin typeface="Tw Cen MT" panose="020B0602020104020603" pitchFamily="34" charset="77"/>
                <a:ea typeface="Times New Roman"/>
              </a:rPr>
              <a:t>van destruyendo tradición, arte e historia, </a:t>
            </a:r>
            <a:endParaRPr lang="es-ES" sz="2000" b="0" strike="noStrike" spc="-1" dirty="0">
              <a:solidFill>
                <a:srgbClr val="FFFFFF"/>
              </a:solidFill>
              <a:latin typeface="Tw Cen MT" panose="020B0602020104020603" pitchFamily="34" charset="77"/>
            </a:endParaRPr>
          </a:p>
          <a:p>
            <a:pPr algn="ctr">
              <a:lnSpc>
                <a:spcPct val="100000"/>
              </a:lnSpc>
            </a:pPr>
            <a:r>
              <a:rPr lang="es-ES" sz="2000" b="0" i="1" strike="noStrike" spc="-1" dirty="0">
                <a:solidFill>
                  <a:srgbClr val="FFFF00"/>
                </a:solidFill>
                <a:latin typeface="Tw Cen MT" panose="020B0602020104020603" pitchFamily="34" charset="77"/>
                <a:ea typeface="Times New Roman"/>
              </a:rPr>
              <a:t>hasta herir de muerte el rico botín espiritual de la ciudad</a:t>
            </a:r>
            <a:endParaRPr lang="es-ES" sz="2000" b="0" strike="noStrike" spc="-1" dirty="0">
              <a:solidFill>
                <a:srgbClr val="FFFFFF"/>
              </a:solidFill>
              <a:latin typeface="Tw Cen MT" panose="020B0602020104020603" pitchFamily="34" charset="77"/>
            </a:endParaRPr>
          </a:p>
        </p:txBody>
      </p:sp>
      <p:sp>
        <p:nvSpPr>
          <p:cNvPr id="49" name="CuadroTexto 5"/>
          <p:cNvSpPr/>
          <p:nvPr/>
        </p:nvSpPr>
        <p:spPr>
          <a:xfrm>
            <a:off x="6824520" y="5625360"/>
            <a:ext cx="2098800" cy="82954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1200" b="0" strike="noStrike" spc="-1" dirty="0">
                <a:solidFill>
                  <a:srgbClr val="FFFF00"/>
                </a:solidFill>
                <a:latin typeface="Tw Cen MT" panose="020B0602020104020603" pitchFamily="34" charset="77"/>
                <a:ea typeface="Times New Roman"/>
              </a:rPr>
              <a:t>IGLESIAS </a:t>
            </a:r>
            <a:endParaRPr lang="es-ES" sz="1200" b="0" strike="noStrike" spc="-1" dirty="0">
              <a:solidFill>
                <a:srgbClr val="FFFFFF"/>
              </a:solidFill>
              <a:latin typeface="Tw Cen MT" panose="020B0602020104020603" pitchFamily="34" charset="77"/>
            </a:endParaRPr>
          </a:p>
          <a:p>
            <a:pPr algn="ctr">
              <a:lnSpc>
                <a:spcPct val="100000"/>
              </a:lnSpc>
            </a:pPr>
            <a:r>
              <a:rPr lang="es-ES" sz="1200" b="0" strike="noStrike" spc="-1" dirty="0">
                <a:solidFill>
                  <a:srgbClr val="FFFF00"/>
                </a:solidFill>
                <a:latin typeface="Tw Cen MT" panose="020B0602020104020603" pitchFamily="34" charset="77"/>
                <a:ea typeface="Times New Roman"/>
              </a:rPr>
              <a:t>Y CAMPANAS</a:t>
            </a:r>
            <a:endParaRPr lang="es-ES" sz="1200" b="0" strike="noStrike" spc="-1" dirty="0">
              <a:solidFill>
                <a:srgbClr val="FFFFFF"/>
              </a:solidFill>
              <a:latin typeface="Tw Cen MT" panose="020B0602020104020603" pitchFamily="34" charset="77"/>
            </a:endParaRPr>
          </a:p>
          <a:p>
            <a:pPr algn="ctr">
              <a:lnSpc>
                <a:spcPct val="100000"/>
              </a:lnSpc>
            </a:pPr>
            <a:r>
              <a:rPr lang="es-ES" sz="1200" b="0" strike="noStrike" spc="-1" dirty="0">
                <a:solidFill>
                  <a:srgbClr val="FFFF00"/>
                </a:solidFill>
                <a:latin typeface="Tw Cen MT" panose="020B0602020104020603" pitchFamily="34" charset="77"/>
                <a:ea typeface="Times New Roman"/>
              </a:rPr>
              <a:t>Ginés </a:t>
            </a:r>
            <a:endParaRPr lang="es-ES" sz="1200" b="0" strike="noStrike" spc="-1" dirty="0">
              <a:solidFill>
                <a:srgbClr val="FFFFFF"/>
              </a:solidFill>
              <a:latin typeface="Tw Cen MT" panose="020B0602020104020603" pitchFamily="34" charset="77"/>
            </a:endParaRPr>
          </a:p>
          <a:p>
            <a:pPr algn="ctr">
              <a:lnSpc>
                <a:spcPct val="100000"/>
              </a:lnSpc>
            </a:pPr>
            <a:r>
              <a:rPr lang="es-ES" sz="1200" b="0" strike="noStrike" spc="-1" dirty="0">
                <a:solidFill>
                  <a:srgbClr val="FFFF00"/>
                </a:solidFill>
                <a:latin typeface="Tw Cen MT" panose="020B0602020104020603" pitchFamily="34" charset="77"/>
                <a:ea typeface="Times New Roman"/>
              </a:rPr>
              <a:t>Torres Navarrete </a:t>
            </a:r>
            <a:endParaRPr lang="es-ES" sz="1200" b="0" strike="noStrike" spc="-1" dirty="0">
              <a:solidFill>
                <a:srgbClr val="FFFFFF"/>
              </a:solidFill>
              <a:latin typeface="Tw Cen MT" panose="020B0602020104020603" pitchFamily="34" charset="77"/>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42" presetClass="entr"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additive="repl">
                                        <p:cTn id="7" dur="3000"/>
                                        <p:tgtEl>
                                          <p:spTgt spid="46"/>
                                        </p:tgtEl>
                                      </p:cBhvr>
                                    </p:animEffect>
                                    <p:anim calcmode="lin" valueType="num">
                                      <p:cBhvr additive="repl">
                                        <p:cTn id="8" dur="3000" fill="hold"/>
                                        <p:tgtEl>
                                          <p:spTgt spid="46"/>
                                        </p:tgtEl>
                                        <p:attrNameLst>
                                          <p:attrName>ppt_x</p:attrName>
                                        </p:attrNameLst>
                                      </p:cBhvr>
                                      <p:tavLst>
                                        <p:tav tm="0">
                                          <p:val>
                                            <p:strVal val="#ppt_x"/>
                                          </p:val>
                                        </p:tav>
                                        <p:tav tm="100000">
                                          <p:val>
                                            <p:strVal val="#ppt_x"/>
                                          </p:val>
                                        </p:tav>
                                      </p:tavLst>
                                    </p:anim>
                                    <p:anim calcmode="lin" valueType="num">
                                      <p:cBhvr additive="repl">
                                        <p:cTn id="9" dur="3000" fill="hold"/>
                                        <p:tgtEl>
                                          <p:spTgt spid="4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3000"/>
                                        <p:tgtEl>
                                          <p:spTgt spid="49"/>
                                        </p:tgtEl>
                                      </p:cBhvr>
                                    </p:animEffect>
                                    <p:anim calcmode="lin" valueType="num">
                                      <p:cBhvr>
                                        <p:cTn id="13" dur="3000" fill="hold"/>
                                        <p:tgtEl>
                                          <p:spTgt spid="49"/>
                                        </p:tgtEl>
                                        <p:attrNameLst>
                                          <p:attrName>ppt_x</p:attrName>
                                        </p:attrNameLst>
                                      </p:cBhvr>
                                      <p:tavLst>
                                        <p:tav tm="0">
                                          <p:val>
                                            <p:strVal val="#ppt_x"/>
                                          </p:val>
                                        </p:tav>
                                        <p:tav tm="100000">
                                          <p:val>
                                            <p:strVal val="#ppt_x"/>
                                          </p:val>
                                        </p:tav>
                                      </p:tavLst>
                                    </p:anim>
                                    <p:anim calcmode="lin" valueType="num">
                                      <p:cBhvr>
                                        <p:cTn id="14" dur="3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15"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16" name="Rectangle 3"/>
          <p:cNvSpPr/>
          <p:nvPr/>
        </p:nvSpPr>
        <p:spPr>
          <a:xfrm>
            <a:off x="935640" y="2704320"/>
            <a:ext cx="10862280" cy="72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numCol="1" spcCol="0" anchor="ctr">
            <a:spAutoFit/>
          </a:bodyPr>
          <a:lstStyle/>
          <a:p>
            <a:pPr>
              <a:lnSpc>
                <a:spcPct val="100000"/>
              </a:lnSpc>
            </a:pPr>
            <a:endParaRPr lang="es-ES" sz="2400" b="0" strike="noStrike" spc="-1">
              <a:solidFill>
                <a:srgbClr val="000000"/>
              </a:solidFill>
              <a:latin typeface="Calibri"/>
              <a:ea typeface="ＭＳ Ｐゴシック"/>
            </a:endParaRPr>
          </a:p>
        </p:txBody>
      </p:sp>
      <p:sp>
        <p:nvSpPr>
          <p:cNvPr id="117" name="CuadroTexto 3"/>
          <p:cNvSpPr/>
          <p:nvPr/>
        </p:nvSpPr>
        <p:spPr>
          <a:xfrm>
            <a:off x="133201" y="339480"/>
            <a:ext cx="6744677" cy="618804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es-ES" sz="2000" b="0" u="sng" strike="noStrike" spc="-1" dirty="0">
                <a:solidFill>
                  <a:srgbClr val="FFFF00"/>
                </a:solidFill>
                <a:latin typeface="Tw Cen MT" panose="020B0602020104020603" pitchFamily="34" charset="77"/>
                <a:ea typeface="Calibri"/>
              </a:rPr>
              <a:t>*1836 a 1845</a:t>
            </a:r>
            <a:r>
              <a:rPr lang="es-ES" sz="2000" b="0" strike="noStrike" spc="-1" dirty="0">
                <a:solidFill>
                  <a:srgbClr val="FFFFFF"/>
                </a:solidFill>
                <a:latin typeface="Tw Cen MT" panose="020B0602020104020603" pitchFamily="34" charset="77"/>
                <a:ea typeface="Calibri"/>
              </a:rPr>
              <a:t>: se ponen a la venta en la Diócesis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Calibri"/>
              </a:rPr>
              <a:t> 5.180 fincas rústicas por valor de 92.359.160 reales;</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Calibri"/>
              </a:rPr>
              <a:t>la suma total de los bienes subastados, pertenecientes a la Iglesia  alcanzaría la cantidad de 107.380.770 reales.</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latin typeface="Tw Cen MT" panose="020B0602020104020603" pitchFamily="34" charset="77"/>
                <a:ea typeface="Calibri"/>
              </a:rPr>
              <a:t>*1838</a:t>
            </a:r>
            <a:r>
              <a:rPr lang="es-ES" sz="2000" b="0" u="sng" strike="noStrike" spc="-1" dirty="0">
                <a:solidFill>
                  <a:srgbClr val="FFFFFF"/>
                </a:solidFill>
                <a:latin typeface="Tw Cen MT" panose="020B0602020104020603" pitchFamily="34" charset="77"/>
                <a:ea typeface="Calibri"/>
              </a:rPr>
              <a:t>: </a:t>
            </a:r>
            <a:r>
              <a:rPr lang="es-ES" sz="2000" b="0" u="sng" strike="noStrike" spc="-1" dirty="0">
                <a:solidFill>
                  <a:srgbClr val="FFFF00"/>
                </a:solidFill>
                <a:latin typeface="Tw Cen MT" panose="020B0602020104020603" pitchFamily="34" charset="77"/>
                <a:ea typeface="Calibri"/>
              </a:rPr>
              <a:t>21 enero</a:t>
            </a:r>
            <a:r>
              <a:rPr lang="es-ES" sz="2000" b="0" strike="noStrike" spc="-1" dirty="0">
                <a:solidFill>
                  <a:srgbClr val="FFFFFF"/>
                </a:solidFill>
                <a:latin typeface="Tw Cen MT" panose="020B0602020104020603" pitchFamily="34" charset="77"/>
                <a:ea typeface="Calibri"/>
              </a:rPr>
              <a:t>. El Cabildo de Úbeda previene el derribo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Calibri"/>
              </a:rPr>
              <a:t>de las campanas de los conventos  </a:t>
            </a:r>
            <a:r>
              <a:rPr lang="es-ES" sz="2000" b="0" strike="noStrike" spc="-1" dirty="0" err="1">
                <a:solidFill>
                  <a:srgbClr val="FFFFFF"/>
                </a:solidFill>
                <a:latin typeface="Tw Cen MT" panose="020B0602020104020603" pitchFamily="34" charset="77"/>
                <a:ea typeface="Calibri"/>
              </a:rPr>
              <a:t>desarmortizados</a:t>
            </a:r>
            <a:r>
              <a:rPr lang="es-ES" sz="2000" b="0" strike="noStrike" spc="-1" dirty="0">
                <a:solidFill>
                  <a:srgbClr val="FFFFFF"/>
                </a:solidFill>
                <a:latin typeface="Tw Cen MT" panose="020B0602020104020603" pitchFamily="34" charset="77"/>
                <a:ea typeface="Calibri"/>
              </a:rPr>
              <a:t>,</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Calibri"/>
              </a:rPr>
              <a:t> excepto la campana de 20 arrobas  de la Trinidad,</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Calibri"/>
              </a:rPr>
              <a:t> ya que puede servir para alertar a la población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Calibri"/>
              </a:rPr>
              <a:t>dando la señal de “arrebato”, ante cualquier peligro.</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latin typeface="Tw Cen MT" panose="020B0602020104020603" pitchFamily="34" charset="77"/>
                <a:ea typeface="Times New Roman"/>
              </a:rPr>
              <a:t>*1838: 2 de mayo</a:t>
            </a:r>
            <a:r>
              <a:rPr lang="es-ES" sz="2000" b="0" strike="noStrike" spc="-1" dirty="0">
                <a:solidFill>
                  <a:srgbClr val="FFFFFF"/>
                </a:solidFill>
                <a:latin typeface="Tw Cen MT" panose="020B0602020104020603" pitchFamily="34" charset="77"/>
                <a:ea typeface="Times New Roman"/>
              </a:rPr>
              <a:t>, se acuerda:" Que se haga una alocución</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al pueblo para la conservación del orden,</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que no cree pueda alterarse por algún iluso,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a quien pudiera sentar mal esta disposici</a:t>
            </a:r>
            <a:r>
              <a:rPr lang="es-ES" sz="2000" spc="-1" dirty="0">
                <a:solidFill>
                  <a:srgbClr val="FFFFFF"/>
                </a:solidFill>
                <a:latin typeface="Tw Cen MT" panose="020B0602020104020603" pitchFamily="34" charset="77"/>
                <a:ea typeface="Times New Roman"/>
              </a:rPr>
              <a:t>ón</a:t>
            </a:r>
            <a:r>
              <a:rPr lang="es-ES" sz="2000" b="0" strike="noStrike" spc="-1" dirty="0">
                <a:solidFill>
                  <a:srgbClr val="FFFFFF"/>
                </a:solidFill>
                <a:latin typeface="Tw Cen MT" panose="020B0602020104020603" pitchFamily="34" charset="77"/>
                <a:ea typeface="Times New Roman"/>
              </a:rPr>
              <a:t>,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conociendo la sensatez e ilustración del vecindario”.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La anterior exposición fue motivada por la “orden recibida”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de dar comienzo al derribo de los retablos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de los conventos suprimidos.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00"/>
                </a:solidFill>
                <a:latin typeface="Tw Cen MT" panose="020B0602020104020603" pitchFamily="34" charset="77"/>
                <a:ea typeface="Times New Roman"/>
              </a:rPr>
              <a:t>Nota: Mal se entiende la ”</a:t>
            </a:r>
            <a:r>
              <a:rPr lang="es-ES" sz="2000" spc="-1" dirty="0" err="1">
                <a:solidFill>
                  <a:srgbClr val="FFFF00"/>
                </a:solidFill>
                <a:latin typeface="Tw Cen MT" panose="020B0602020104020603" pitchFamily="34" charset="77"/>
                <a:ea typeface="Times New Roman"/>
              </a:rPr>
              <a:t>I</a:t>
            </a:r>
            <a:r>
              <a:rPr lang="es-ES" sz="2000" b="0" strike="noStrike" spc="-1" dirty="0" err="1">
                <a:solidFill>
                  <a:srgbClr val="FFFF00"/>
                </a:solidFill>
                <a:latin typeface="Tw Cen MT" panose="020B0602020104020603" pitchFamily="34" charset="77"/>
                <a:ea typeface="Times New Roman"/>
              </a:rPr>
              <a:t>lustración</a:t>
            </a:r>
            <a:r>
              <a:rPr lang="es-ES" sz="2000" b="0" strike="noStrike" spc="-1" dirty="0">
                <a:solidFill>
                  <a:srgbClr val="FFFF00"/>
                </a:solidFill>
                <a:latin typeface="Tw Cen MT" panose="020B0602020104020603" pitchFamily="34" charset="77"/>
                <a:ea typeface="Times New Roman"/>
              </a:rPr>
              <a:t>" a la que aluden,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00"/>
                </a:solidFill>
                <a:latin typeface="Tw Cen MT" panose="020B0602020104020603" pitchFamily="34" charset="77"/>
                <a:ea typeface="Times New Roman"/>
              </a:rPr>
              <a:t>con aquella salvajada destruyendo más de la mitad del arte </a:t>
            </a:r>
          </a:p>
          <a:p>
            <a:pPr algn="ctr">
              <a:lnSpc>
                <a:spcPct val="100000"/>
              </a:lnSpc>
            </a:pPr>
            <a:r>
              <a:rPr lang="es-ES" sz="2000" spc="-1" dirty="0">
                <a:solidFill>
                  <a:srgbClr val="FFFF00"/>
                </a:solidFill>
                <a:latin typeface="Tw Cen MT" panose="020B0602020104020603" pitchFamily="34" charset="77"/>
                <a:ea typeface="Times New Roman"/>
              </a:rPr>
              <a:t>que Ú</a:t>
            </a:r>
            <a:r>
              <a:rPr lang="es-ES" sz="2000" b="0" strike="noStrike" spc="-1" dirty="0">
                <a:solidFill>
                  <a:srgbClr val="FFFF00"/>
                </a:solidFill>
                <a:latin typeface="Tw Cen MT" panose="020B0602020104020603" pitchFamily="34" charset="77"/>
                <a:ea typeface="Times New Roman"/>
              </a:rPr>
              <a:t>beda atesoraba en sus monasterios.</a:t>
            </a:r>
            <a:r>
              <a:rPr lang="es-ES" sz="2000" b="0" strike="noStrike" spc="-1" dirty="0">
                <a:solidFill>
                  <a:srgbClr val="FFFF00"/>
                </a:solidFill>
                <a:latin typeface="Tw Cen MT" panose="020B0602020104020603" pitchFamily="34" charset="77"/>
                <a:ea typeface="ＭＳ Ｐゴシック"/>
              </a:rPr>
              <a:t> </a:t>
            </a:r>
            <a:endParaRPr lang="es-ES" sz="2000" b="0" strike="noStrike" spc="-1" dirty="0">
              <a:solidFill>
                <a:srgbClr val="FFFFFF"/>
              </a:solidFill>
              <a:latin typeface="Tw Cen MT" panose="020B0602020104020603" pitchFamily="34" charset="77"/>
            </a:endParaRPr>
          </a:p>
        </p:txBody>
      </p:sp>
      <p:pic>
        <p:nvPicPr>
          <p:cNvPr id="3" name="Imagen 2">
            <a:extLst>
              <a:ext uri="{FF2B5EF4-FFF2-40B4-BE49-F238E27FC236}">
                <a16:creationId xmlns:a16="http://schemas.microsoft.com/office/drawing/2014/main" id="{719A17CD-82D2-B93E-2128-AAFD43A8D042}"/>
              </a:ext>
            </a:extLst>
          </p:cNvPr>
          <p:cNvPicPr>
            <a:picLocks noChangeAspect="1"/>
          </p:cNvPicPr>
          <p:nvPr/>
        </p:nvPicPr>
        <p:blipFill rotWithShape="1">
          <a:blip r:embed="rId2">
            <a:extLst>
              <a:ext uri="{28A0092B-C50C-407E-A947-70E740481C1C}">
                <a14:useLocalDpi xmlns:a14="http://schemas.microsoft.com/office/drawing/2010/main" val="0"/>
              </a:ext>
            </a:extLst>
          </a:blip>
          <a:srcRect l="29156" t="4156" r="28133" b="11828"/>
          <a:stretch/>
        </p:blipFill>
        <p:spPr>
          <a:xfrm>
            <a:off x="7037006" y="339482"/>
            <a:ext cx="1999714" cy="2542866"/>
          </a:xfrm>
          <a:prstGeom prst="rect">
            <a:avLst/>
          </a:prstGeom>
        </p:spPr>
      </p:pic>
      <p:sp>
        <p:nvSpPr>
          <p:cNvPr id="4" name="CuadroTexto 3">
            <a:extLst>
              <a:ext uri="{FF2B5EF4-FFF2-40B4-BE49-F238E27FC236}">
                <a16:creationId xmlns:a16="http://schemas.microsoft.com/office/drawing/2014/main" id="{6A7AE3FD-6C77-B328-A529-DD2995671C6E}"/>
              </a:ext>
            </a:extLst>
          </p:cNvPr>
          <p:cNvSpPr txBox="1"/>
          <p:nvPr/>
        </p:nvSpPr>
        <p:spPr>
          <a:xfrm>
            <a:off x="6877878" y="3816626"/>
            <a:ext cx="2132922" cy="2246769"/>
          </a:xfrm>
          <a:prstGeom prst="rect">
            <a:avLst/>
          </a:prstGeom>
          <a:noFill/>
        </p:spPr>
        <p:txBody>
          <a:bodyPr wrap="square" rtlCol="0">
            <a:spAutoFit/>
          </a:bodyPr>
          <a:lstStyle/>
          <a:p>
            <a:pPr algn="ctr"/>
            <a:r>
              <a:rPr lang="es-ES" sz="2000" b="1" dirty="0">
                <a:solidFill>
                  <a:srgbClr val="FFFF00"/>
                </a:solidFill>
              </a:rPr>
              <a:t>Pascual Madoz</a:t>
            </a:r>
          </a:p>
          <a:p>
            <a:pPr algn="ctr"/>
            <a:endParaRPr lang="es-ES" sz="2000" dirty="0">
              <a:solidFill>
                <a:srgbClr val="FFFF00"/>
              </a:solidFill>
            </a:endParaRPr>
          </a:p>
          <a:p>
            <a:pPr algn="ctr"/>
            <a:r>
              <a:rPr lang="es-ES" sz="2000" dirty="0">
                <a:solidFill>
                  <a:srgbClr val="FFFF00"/>
                </a:solidFill>
              </a:rPr>
              <a:t>*Pamplona</a:t>
            </a:r>
          </a:p>
          <a:p>
            <a:pPr algn="ctr"/>
            <a:r>
              <a:rPr lang="es-ES" sz="2000" dirty="0">
                <a:solidFill>
                  <a:srgbClr val="FFFF00"/>
                </a:solidFill>
              </a:rPr>
              <a:t>17.V.1805</a:t>
            </a:r>
          </a:p>
          <a:p>
            <a:pPr algn="ctr"/>
            <a:endParaRPr lang="es-ES" sz="2000" dirty="0">
              <a:solidFill>
                <a:srgbClr val="FFFF00"/>
              </a:solidFill>
            </a:endParaRPr>
          </a:p>
          <a:p>
            <a:pPr algn="ctr"/>
            <a:r>
              <a:rPr lang="es-ES" sz="2000" dirty="0">
                <a:solidFill>
                  <a:srgbClr val="FFFF00"/>
                </a:solidFill>
              </a:rPr>
              <a:t>+Génova</a:t>
            </a:r>
          </a:p>
          <a:p>
            <a:pPr algn="ctr"/>
            <a:r>
              <a:rPr lang="es-ES" sz="2000" dirty="0">
                <a:solidFill>
                  <a:srgbClr val="FFFF00"/>
                </a:solidFill>
              </a:rPr>
              <a:t>11.XII.1870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3000"/>
                                        <p:tgtEl>
                                          <p:spTgt spid="117"/>
                                        </p:tgtEl>
                                      </p:cBhvr>
                                    </p:animEffect>
                                    <p:anim calcmode="lin" valueType="num">
                                      <p:cBhvr>
                                        <p:cTn id="8" dur="3000" fill="hold"/>
                                        <p:tgtEl>
                                          <p:spTgt spid="117"/>
                                        </p:tgtEl>
                                        <p:attrNameLst>
                                          <p:attrName>ppt_x</p:attrName>
                                        </p:attrNameLst>
                                      </p:cBhvr>
                                      <p:tavLst>
                                        <p:tav tm="0">
                                          <p:val>
                                            <p:strVal val="#ppt_x"/>
                                          </p:val>
                                        </p:tav>
                                        <p:tav tm="100000">
                                          <p:val>
                                            <p:strVal val="#ppt_x"/>
                                          </p:val>
                                        </p:tav>
                                      </p:tavLst>
                                    </p:anim>
                                    <p:anim calcmode="lin" valueType="num">
                                      <p:cBhvr>
                                        <p:cTn id="9" dur="3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18"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19" name="CuadroTexto 1"/>
          <p:cNvSpPr/>
          <p:nvPr/>
        </p:nvSpPr>
        <p:spPr>
          <a:xfrm>
            <a:off x="247135" y="214200"/>
            <a:ext cx="8763665" cy="65541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000" b="1" strike="noStrike" spc="-1" dirty="0">
                <a:solidFill>
                  <a:srgbClr val="FFFF00"/>
                </a:solidFill>
                <a:latin typeface="Tw Cen MT" panose="020B0602020104020603" pitchFamily="34" charset="77"/>
                <a:ea typeface="Calibri"/>
              </a:rPr>
              <a:t>HECHOS SOBRESALIENTES</a:t>
            </a:r>
            <a:endParaRPr lang="es-ES" sz="2000" b="1" strike="noStrike" spc="-1" dirty="0">
              <a:solidFill>
                <a:srgbClr val="FFFF00"/>
              </a:solidFill>
              <a:latin typeface="Tw Cen MT" panose="020B0602020104020603" pitchFamily="34" charset="77"/>
            </a:endParaRPr>
          </a:p>
          <a:p>
            <a:pPr algn="ctr">
              <a:lnSpc>
                <a:spcPct val="100000"/>
              </a:lnSpc>
            </a:pPr>
            <a:r>
              <a:rPr lang="es-ES" sz="2000" b="0" u="sng" strike="noStrike" spc="-1" dirty="0">
                <a:solidFill>
                  <a:srgbClr val="FFFF00"/>
                </a:solidFill>
                <a:latin typeface="Tw Cen MT" panose="020B0602020104020603" pitchFamily="34" charset="77"/>
                <a:ea typeface="Calibri"/>
              </a:rPr>
              <a:t>*1833-1845</a:t>
            </a:r>
            <a:r>
              <a:rPr lang="es-ES" sz="2000" b="0" strike="noStrike" spc="-1" dirty="0">
                <a:solidFill>
                  <a:srgbClr val="FFFFFF"/>
                </a:solidFill>
                <a:latin typeface="Tw Cen MT" panose="020B0602020104020603" pitchFamily="34" charset="77"/>
                <a:ea typeface="Calibri"/>
              </a:rPr>
              <a:t>: La confrontación entre  la Iglesia y el liberalismo </a:t>
            </a:r>
          </a:p>
          <a:p>
            <a:pPr algn="ctr">
              <a:lnSpc>
                <a:spcPct val="100000"/>
              </a:lnSpc>
            </a:pPr>
            <a:r>
              <a:rPr lang="es-ES" sz="2000" b="0" strike="noStrike" spc="-1" dirty="0">
                <a:solidFill>
                  <a:srgbClr val="FFFFFF"/>
                </a:solidFill>
                <a:latin typeface="Tw Cen MT" panose="020B0602020104020603" pitchFamily="34" charset="77"/>
                <a:ea typeface="Calibri"/>
              </a:rPr>
              <a:t>alcanzó su punto culminante.</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Calibri"/>
              </a:rPr>
              <a:t> El cambio de situación para la iglesia era evidente: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Calibri"/>
              </a:rPr>
              <a:t>Era la única institución privilegiada del antiguo régimen que había dejado de serlo.</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Calibri"/>
              </a:rPr>
              <a:t>Sus propiedades habían pasado a ser bienes nacionales.</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Calibri"/>
              </a:rPr>
              <a:t>En Jaén su último obispo legítimo había muerto en el destierro.</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Calibri"/>
              </a:rPr>
              <a:t>Ahora es regida por gobernadores eclesiásticos </a:t>
            </a:r>
            <a:r>
              <a:rPr lang="es-ES" sz="2000" b="0" i="1" u="sng" strike="noStrike" spc="-1" dirty="0">
                <a:solidFill>
                  <a:srgbClr val="FFFFFF"/>
                </a:solidFill>
                <a:latin typeface="Tw Cen MT" panose="020B0602020104020603" pitchFamily="34" charset="77"/>
                <a:ea typeface="Calibri"/>
              </a:rPr>
              <a:t>intrusos</a:t>
            </a:r>
            <a:r>
              <a:rPr lang="es-ES" sz="2000" b="0" strike="noStrike" spc="-1" dirty="0">
                <a:solidFill>
                  <a:srgbClr val="FFFFFF"/>
                </a:solidFill>
                <a:latin typeface="Tw Cen MT" panose="020B0602020104020603" pitchFamily="34" charset="77"/>
                <a:ea typeface="Calibri"/>
              </a:rPr>
              <a:t> impuestos por Madrid. Conventos y órdenes religiosas fueron suprimidas </a:t>
            </a:r>
          </a:p>
          <a:p>
            <a:pPr algn="ctr">
              <a:lnSpc>
                <a:spcPct val="100000"/>
              </a:lnSpc>
            </a:pPr>
            <a:r>
              <a:rPr lang="es-ES" sz="2000" b="0" strike="noStrike" spc="-1" dirty="0">
                <a:solidFill>
                  <a:srgbClr val="FFFFFF"/>
                </a:solidFill>
                <a:latin typeface="Tw Cen MT" panose="020B0602020104020603" pitchFamily="34" charset="77"/>
                <a:ea typeface="Calibri"/>
              </a:rPr>
              <a:t>y sus frailes y monjas exclaustrados.</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Calibri"/>
              </a:rPr>
              <a:t>Su vida interna fue sometida a las leyes de gobiernos liberales y aconfesionales.</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Calibri"/>
              </a:rPr>
              <a:t>Con el Concordato de 1851, se recupera la normalidad pudiendo el Papa nombrar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Calibri"/>
              </a:rPr>
              <a:t>los obispos de sedes vacantes, a partir de las propuestas del gobierno.</a:t>
            </a:r>
            <a:endParaRPr lang="es-ES" sz="2000" b="0" strike="noStrike" spc="-1" dirty="0">
              <a:solidFill>
                <a:srgbClr val="FFFFFF"/>
              </a:solidFill>
              <a:latin typeface="Tw Cen MT" panose="020B0602020104020603" pitchFamily="34" charset="77"/>
            </a:endParaRPr>
          </a:p>
          <a:p>
            <a:pPr algn="ctr">
              <a:lnSpc>
                <a:spcPct val="100000"/>
              </a:lnSpc>
            </a:pPr>
            <a:r>
              <a:rPr lang="es-ES" sz="2000" b="1" strike="noStrike" spc="-1" dirty="0">
                <a:solidFill>
                  <a:srgbClr val="FFFF00"/>
                </a:solidFill>
                <a:latin typeface="Tw Cen MT" panose="020B0602020104020603" pitchFamily="34" charset="77"/>
                <a:ea typeface="Calibri"/>
              </a:rPr>
              <a:t>EN ÚBEDA</a:t>
            </a:r>
            <a:endParaRPr lang="es-ES" sz="2000" b="1" strike="noStrike" spc="-1" dirty="0">
              <a:solidFill>
                <a:srgbClr val="FFFF00"/>
              </a:solidFill>
              <a:latin typeface="Tw Cen MT" panose="020B0602020104020603" pitchFamily="34" charset="77"/>
            </a:endParaRPr>
          </a:p>
          <a:p>
            <a:pPr algn="ctr">
              <a:lnSpc>
                <a:spcPct val="100000"/>
              </a:lnSpc>
            </a:pPr>
            <a:r>
              <a:rPr lang="es-ES" sz="2000" b="0" u="sng" strike="noStrike" spc="-1" dirty="0">
                <a:solidFill>
                  <a:srgbClr val="FFFF00"/>
                </a:solidFill>
                <a:latin typeface="Tw Cen MT" panose="020B0602020104020603" pitchFamily="34" charset="77"/>
                <a:ea typeface="Calibri"/>
              </a:rPr>
              <a:t>*1838 </a:t>
            </a:r>
            <a:r>
              <a:rPr lang="es-ES" sz="2000" b="0" strike="noStrike" spc="-1" dirty="0">
                <a:solidFill>
                  <a:srgbClr val="FFFF00"/>
                </a:solidFill>
                <a:latin typeface="Tw Cen MT" panose="020B0602020104020603" pitchFamily="34" charset="77"/>
                <a:ea typeface="Calibri"/>
              </a:rPr>
              <a:t>:</a:t>
            </a:r>
            <a:r>
              <a:rPr lang="es-ES" sz="2000" b="0" strike="noStrike" spc="-1" dirty="0">
                <a:solidFill>
                  <a:srgbClr val="FFFFFF"/>
                </a:solidFill>
                <a:latin typeface="Tw Cen MT" panose="020B0602020104020603" pitchFamily="34" charset="77"/>
                <a:ea typeface="Calibri"/>
              </a:rPr>
              <a:t>Se produjo el enfrentamiento entre carlistas y liberales en el </a:t>
            </a:r>
            <a:r>
              <a:rPr lang="es-ES" sz="2000" b="0" strike="noStrike" spc="-1" dirty="0" err="1">
                <a:solidFill>
                  <a:srgbClr val="FFFFFF"/>
                </a:solidFill>
                <a:latin typeface="Tw Cen MT" panose="020B0602020104020603" pitchFamily="34" charset="77"/>
                <a:ea typeface="Calibri"/>
              </a:rPr>
              <a:t>Encinarejo</a:t>
            </a:r>
            <a:r>
              <a:rPr lang="es-ES" sz="2000" b="0" strike="noStrike" spc="-1" dirty="0">
                <a:solidFill>
                  <a:srgbClr val="FFFFFF"/>
                </a:solidFill>
                <a:latin typeface="Tw Cen MT" panose="020B0602020104020603" pitchFamily="34" charset="77"/>
                <a:ea typeface="Calibri"/>
              </a:rPr>
              <a:t>,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Calibri"/>
              </a:rPr>
              <a:t>con más de 100 muertos y 200 prisioneros.</a:t>
            </a:r>
            <a:endParaRPr lang="es-ES" sz="2000" b="0" strike="noStrike" spc="-1" dirty="0">
              <a:solidFill>
                <a:srgbClr val="FFFFFF"/>
              </a:solidFill>
              <a:latin typeface="Tw Cen MT" panose="020B0602020104020603" pitchFamily="34" charset="77"/>
            </a:endParaRPr>
          </a:p>
          <a:p>
            <a:pPr algn="ctr">
              <a:lnSpc>
                <a:spcPct val="100000"/>
              </a:lnSpc>
            </a:pPr>
            <a:r>
              <a:rPr lang="es-ES" sz="2000" b="0" u="sng" strike="noStrike" spc="-1" dirty="0">
                <a:solidFill>
                  <a:srgbClr val="FFFF00"/>
                </a:solidFill>
                <a:latin typeface="Tw Cen MT" panose="020B0602020104020603" pitchFamily="34" charset="77"/>
                <a:ea typeface="Calibri"/>
              </a:rPr>
              <a:t>*1847</a:t>
            </a:r>
            <a:r>
              <a:rPr lang="es-ES" sz="2000" b="0" strike="noStrike" spc="-1" dirty="0">
                <a:solidFill>
                  <a:srgbClr val="FFFF00"/>
                </a:solidFill>
                <a:latin typeface="Tw Cen MT" panose="020B0602020104020603" pitchFamily="34" charset="77"/>
                <a:ea typeface="Calibri"/>
              </a:rPr>
              <a:t>: </a:t>
            </a:r>
            <a:r>
              <a:rPr lang="es-ES" sz="2000" b="0" strike="noStrike" spc="-1" dirty="0">
                <a:solidFill>
                  <a:srgbClr val="FFFFFF"/>
                </a:solidFill>
                <a:latin typeface="Tw Cen MT" panose="020B0602020104020603" pitchFamily="34" charset="77"/>
                <a:ea typeface="Calibri"/>
              </a:rPr>
              <a:t>Hambruna y motín a causa del precio del pan. </a:t>
            </a:r>
            <a:endParaRPr lang="es-ES" sz="2000" b="0" strike="noStrike" spc="-1" dirty="0">
              <a:solidFill>
                <a:srgbClr val="FFFFFF"/>
              </a:solidFill>
              <a:latin typeface="Tw Cen MT" panose="020B0602020104020603" pitchFamily="34" charset="77"/>
            </a:endParaRPr>
          </a:p>
          <a:p>
            <a:pPr algn="ctr">
              <a:lnSpc>
                <a:spcPct val="100000"/>
              </a:lnSpc>
            </a:pPr>
            <a:r>
              <a:rPr lang="es-ES" sz="2000" b="0" u="sng" strike="noStrike" spc="-1" dirty="0">
                <a:solidFill>
                  <a:srgbClr val="FFFF00"/>
                </a:solidFill>
                <a:latin typeface="Tw Cen MT" panose="020B0602020104020603" pitchFamily="34" charset="77"/>
                <a:ea typeface="Calibri"/>
              </a:rPr>
              <a:t>*1849</a:t>
            </a:r>
            <a:r>
              <a:rPr lang="es-ES" sz="2000" b="0" strike="noStrike" spc="-1" dirty="0">
                <a:solidFill>
                  <a:srgbClr val="FFFF00"/>
                </a:solidFill>
                <a:latin typeface="Tw Cen MT" panose="020B0602020104020603" pitchFamily="34" charset="77"/>
                <a:ea typeface="Calibri"/>
              </a:rPr>
              <a:t>: </a:t>
            </a:r>
            <a:r>
              <a:rPr lang="es-ES" sz="2000" b="0" strike="noStrike" spc="-1" dirty="0">
                <a:solidFill>
                  <a:srgbClr val="FFFFFF"/>
                </a:solidFill>
                <a:latin typeface="Tw Cen MT" panose="020B0602020104020603" pitchFamily="34" charset="77"/>
                <a:ea typeface="Calibri"/>
              </a:rPr>
              <a:t>Se constituyen las Juntas Parroquiales de Beneficencia.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Calibri"/>
              </a:rPr>
              <a:t>Había más de 1500 familias hambrientas.</a:t>
            </a:r>
            <a:endParaRPr lang="es-ES" sz="2000" b="0" strike="noStrike" spc="-1" dirty="0">
              <a:solidFill>
                <a:srgbClr val="FFFFFF"/>
              </a:solidFill>
              <a:latin typeface="Tw Cen MT" panose="020B0602020104020603" pitchFamily="34" charset="77"/>
            </a:endParaRPr>
          </a:p>
          <a:p>
            <a:pPr algn="ctr">
              <a:lnSpc>
                <a:spcPct val="100000"/>
              </a:lnSpc>
            </a:pPr>
            <a:r>
              <a:rPr lang="es-ES" sz="2000" b="0" u="sng" strike="noStrike" spc="-1" dirty="0">
                <a:solidFill>
                  <a:srgbClr val="FFFF00"/>
                </a:solidFill>
                <a:latin typeface="Tw Cen MT" panose="020B0602020104020603" pitchFamily="34" charset="77"/>
                <a:ea typeface="Calibri"/>
              </a:rPr>
              <a:t>*1873</a:t>
            </a:r>
            <a:r>
              <a:rPr lang="es-ES" sz="2000" b="0" strike="noStrike" spc="-1" dirty="0">
                <a:solidFill>
                  <a:srgbClr val="FFFF00"/>
                </a:solidFill>
                <a:latin typeface="Tw Cen MT" panose="020B0602020104020603" pitchFamily="34" charset="77"/>
                <a:ea typeface="Calibri"/>
              </a:rPr>
              <a:t>: </a:t>
            </a:r>
            <a:r>
              <a:rPr lang="es-ES" sz="2000" b="0" strike="noStrike" spc="-1" dirty="0">
                <a:solidFill>
                  <a:srgbClr val="FFFFFF"/>
                </a:solidFill>
                <a:latin typeface="Tw Cen MT" panose="020B0602020104020603" pitchFamily="34" charset="77"/>
                <a:ea typeface="Calibri"/>
              </a:rPr>
              <a:t>1 noviembre se procede  al completo derribo, por inservible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Calibri"/>
              </a:rPr>
              <a:t>del Arco de la plaza de Toledo</a:t>
            </a:r>
            <a:endParaRPr lang="es-ES" sz="2000" b="0" strike="noStrike" spc="-1" dirty="0">
              <a:solidFill>
                <a:srgbClr val="FFFFFF"/>
              </a:solidFill>
              <a:latin typeface="Tw Cen MT" panose="020B0602020104020603" pitchFamily="34" charset="77"/>
            </a:endParaRPr>
          </a:p>
        </p:txBody>
      </p:sp>
      <p:sp>
        <p:nvSpPr>
          <p:cNvPr id="120" name="Rectangle 3"/>
          <p:cNvSpPr/>
          <p:nvPr/>
        </p:nvSpPr>
        <p:spPr>
          <a:xfrm>
            <a:off x="935640" y="2704320"/>
            <a:ext cx="10862280" cy="72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numCol="1" spcCol="0" anchor="ctr">
            <a:spAutoFit/>
          </a:bodyPr>
          <a:lstStyle/>
          <a:p>
            <a:pPr>
              <a:lnSpc>
                <a:spcPct val="100000"/>
              </a:lnSpc>
            </a:pPr>
            <a:endParaRPr lang="es-ES" sz="2400" b="0" strike="noStrike" spc="-1">
              <a:solidFill>
                <a:srgbClr val="000000"/>
              </a:solidFill>
              <a:latin typeface="Calibri"/>
              <a:ea typeface="ＭＳ Ｐゴシック"/>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3000"/>
                                        <p:tgtEl>
                                          <p:spTgt spid="119"/>
                                        </p:tgtEl>
                                      </p:cBhvr>
                                    </p:animEffect>
                                    <p:anim calcmode="lin" valueType="num">
                                      <p:cBhvr>
                                        <p:cTn id="8" dur="3000" fill="hold"/>
                                        <p:tgtEl>
                                          <p:spTgt spid="119"/>
                                        </p:tgtEl>
                                        <p:attrNameLst>
                                          <p:attrName>ppt_x</p:attrName>
                                        </p:attrNameLst>
                                      </p:cBhvr>
                                      <p:tavLst>
                                        <p:tav tm="0">
                                          <p:val>
                                            <p:strVal val="#ppt_x"/>
                                          </p:val>
                                        </p:tav>
                                        <p:tav tm="100000">
                                          <p:val>
                                            <p:strVal val="#ppt_x"/>
                                          </p:val>
                                        </p:tav>
                                      </p:tavLst>
                                    </p:anim>
                                    <p:anim calcmode="lin" valueType="num">
                                      <p:cBhvr>
                                        <p:cTn id="9" dur="3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21"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22" name="CuadroTexto 1"/>
          <p:cNvSpPr/>
          <p:nvPr/>
        </p:nvSpPr>
        <p:spPr>
          <a:xfrm>
            <a:off x="841248" y="214200"/>
            <a:ext cx="7351776" cy="624641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endParaRPr lang="es-ES" sz="2000" b="0" strike="noStrike" spc="-1" dirty="0">
              <a:solidFill>
                <a:srgbClr val="FFFFFF"/>
              </a:solidFill>
              <a:latin typeface="Arial"/>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Pero no fueron sólo los edificios conventuales</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los que se vieron afectados tan negativamente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por la Desamortización. Al daño sufrido por la destrucción o reforma de los edificios, hay que añadir el efecto negativo que tuvo para  la enseñanza cerrar los colegios, y para la cultura, debido a la gran cantidad de obras artísticas que atesoraban los conventos; pues </a:t>
            </a:r>
          </a:p>
          <a:p>
            <a:pPr algn="ctr">
              <a:lnSpc>
                <a:spcPct val="100000"/>
              </a:lnSpc>
            </a:pPr>
            <a:r>
              <a:rPr lang="es-ES" sz="2000" b="0" strike="noStrike" spc="-1" dirty="0">
                <a:solidFill>
                  <a:srgbClr val="FFFFFF"/>
                </a:solidFill>
                <a:latin typeface="Tw Cen MT" panose="020B0602020104020603" pitchFamily="34" charset="77"/>
                <a:ea typeface="ＭＳ Ｐゴシック"/>
              </a:rPr>
              <a:t>el arte había sido considerado el más bello y apropiado ornamento de la casa del Señor: pinturas, esculturas, retablos, bibliotecas etc.</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Sin embargo a pesar del extenso articulado de leyes desamortizadoras en favor de la custodia y destino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de tantas obras de arte, en favor de la autoridad civil y eclesiástica, desaparecidos los religiosos que lo habían hecho posible,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la conservación de este gran tesoro fue imposible.</a:t>
            </a:r>
            <a:endParaRPr lang="es-ES" sz="2000" b="0" strike="noStrike" spc="-1" dirty="0">
              <a:solidFill>
                <a:srgbClr val="FFFFFF"/>
              </a:solidFill>
              <a:latin typeface="Tw Cen MT" panose="020B0602020104020603" pitchFamily="34" charset="77"/>
            </a:endParaRPr>
          </a:p>
          <a:p>
            <a:pPr algn="ctr">
              <a:lnSpc>
                <a:spcPct val="100000"/>
              </a:lnSpc>
            </a:pPr>
            <a:endParaRPr lang="es-ES" sz="2000" b="0" i="1" strike="noStrike" spc="-1" dirty="0">
              <a:solidFill>
                <a:srgbClr val="FFFF00"/>
              </a:solidFill>
              <a:latin typeface="Tw Cen MT" panose="020B0602020104020603" pitchFamily="34" charset="77"/>
              <a:ea typeface="ＭＳ Ｐゴシック"/>
            </a:endParaRPr>
          </a:p>
          <a:p>
            <a:pPr algn="ctr">
              <a:lnSpc>
                <a:spcPct val="100000"/>
              </a:lnSpc>
            </a:pPr>
            <a:r>
              <a:rPr lang="es-ES" sz="2000" b="0" i="1" strike="noStrike" spc="-1" dirty="0">
                <a:solidFill>
                  <a:srgbClr val="FFFF00"/>
                </a:solidFill>
                <a:latin typeface="Tw Cen MT" panose="020B0602020104020603" pitchFamily="34" charset="77"/>
                <a:ea typeface="ＭＳ Ｐゴシック"/>
              </a:rPr>
              <a:t>Julio Caro Baroja </a:t>
            </a:r>
            <a:r>
              <a:rPr lang="es-ES" sz="2000" b="0" i="1" strike="noStrike" spc="-1" dirty="0">
                <a:solidFill>
                  <a:srgbClr val="FFFFFF"/>
                </a:solidFill>
                <a:latin typeface="Tw Cen MT" panose="020B0602020104020603" pitchFamily="34" charset="77"/>
                <a:ea typeface="ＭＳ Ｐゴシック"/>
              </a:rPr>
              <a:t>se fija en la figura del </a:t>
            </a:r>
            <a:r>
              <a:rPr lang="es-ES" sz="2000" b="0" i="1" strike="noStrike" spc="-1" dirty="0">
                <a:solidFill>
                  <a:srgbClr val="FFFF00"/>
                </a:solidFill>
                <a:latin typeface="Tw Cen MT" panose="020B0602020104020603" pitchFamily="34" charset="77"/>
                <a:ea typeface="ＭＳ Ｐゴシック"/>
              </a:rPr>
              <a:t>viejo fraile exclaustrado </a:t>
            </a:r>
            <a:r>
              <a:rPr lang="es-ES" sz="2000" b="0" i="1" strike="noStrike" spc="-1" dirty="0">
                <a:solidFill>
                  <a:srgbClr val="FFFFFF"/>
                </a:solidFill>
                <a:latin typeface="Tw Cen MT" panose="020B0602020104020603" pitchFamily="34" charset="77"/>
                <a:ea typeface="ＭＳ Ｐゴシック"/>
              </a:rPr>
              <a:t>pues, </a:t>
            </a:r>
          </a:p>
          <a:p>
            <a:pPr algn="ctr">
              <a:lnSpc>
                <a:spcPct val="100000"/>
              </a:lnSpc>
            </a:pPr>
            <a:r>
              <a:rPr lang="es-ES" sz="2000" b="0" i="1" strike="noStrike" spc="-1" dirty="0">
                <a:solidFill>
                  <a:srgbClr val="FFFFFF"/>
                </a:solidFill>
                <a:latin typeface="Tw Cen MT" panose="020B0602020104020603" pitchFamily="34" charset="77"/>
                <a:ea typeface="ＭＳ Ｐゴシック"/>
              </a:rPr>
              <a:t>a diferencia del fraile joven que trabajó donde pudo, </a:t>
            </a:r>
            <a:endParaRPr lang="es-ES" sz="2000" b="0" strike="noStrike" spc="-1" dirty="0">
              <a:solidFill>
                <a:srgbClr val="FFFFFF"/>
              </a:solidFill>
              <a:latin typeface="Tw Cen MT" panose="020B0602020104020603" pitchFamily="34" charset="77"/>
            </a:endParaRPr>
          </a:p>
          <a:p>
            <a:pPr algn="ctr">
              <a:lnSpc>
                <a:spcPct val="100000"/>
              </a:lnSpc>
            </a:pPr>
            <a:r>
              <a:rPr lang="es-ES" sz="2000" b="0" i="1" strike="noStrike" spc="-1" dirty="0">
                <a:solidFill>
                  <a:srgbClr val="FFFF00"/>
                </a:solidFill>
                <a:latin typeface="Tw Cen MT" panose="020B0602020104020603" pitchFamily="34" charset="77"/>
                <a:ea typeface="ＭＳ Ｐゴシック"/>
              </a:rPr>
              <a:t>estos frailes mayores vivieron “soportando su miseria, </a:t>
            </a:r>
            <a:endParaRPr lang="es-ES" sz="2000" b="0" strike="noStrike" spc="-1" dirty="0">
              <a:solidFill>
                <a:srgbClr val="FFFFFF"/>
              </a:solidFill>
              <a:latin typeface="Tw Cen MT" panose="020B0602020104020603" pitchFamily="34" charset="77"/>
            </a:endParaRPr>
          </a:p>
          <a:p>
            <a:pPr algn="ctr">
              <a:lnSpc>
                <a:spcPct val="100000"/>
              </a:lnSpc>
            </a:pPr>
            <a:r>
              <a:rPr lang="es-ES" sz="2000" b="0" i="1" strike="noStrike" spc="-1" dirty="0">
                <a:solidFill>
                  <a:srgbClr val="FFFF00"/>
                </a:solidFill>
                <a:latin typeface="Tw Cen MT" panose="020B0602020104020603" pitchFamily="34" charset="77"/>
                <a:ea typeface="ＭＳ Ｐゴシック"/>
              </a:rPr>
              <a:t>escuálidos, enlevitados, dando clases de latín en los colegios, o realizando otros trabajillos mal pagados</a:t>
            </a:r>
            <a:r>
              <a:rPr lang="es-ES" sz="2000" b="0" i="1" strike="noStrike" spc="-1" dirty="0">
                <a:solidFill>
                  <a:srgbClr val="FFFFFF"/>
                </a:solidFill>
                <a:latin typeface="Tw Cen MT" panose="020B0602020104020603" pitchFamily="34" charset="77"/>
                <a:ea typeface="ＭＳ Ｐゴシック"/>
              </a:rPr>
              <a:t>”.</a:t>
            </a:r>
            <a:endParaRPr lang="es-ES" sz="2000" b="0" strike="noStrike" spc="-1" dirty="0">
              <a:solidFill>
                <a:srgbClr val="FFFFFF"/>
              </a:solidFill>
              <a:latin typeface="Tw Cen MT" panose="020B0602020104020603" pitchFamily="34" charset="7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3000"/>
                                        <p:tgtEl>
                                          <p:spTgt spid="122"/>
                                        </p:tgtEl>
                                      </p:cBhvr>
                                    </p:animEffect>
                                    <p:anim calcmode="lin" valueType="num">
                                      <p:cBhvr>
                                        <p:cTn id="8" dur="3000" fill="hold"/>
                                        <p:tgtEl>
                                          <p:spTgt spid="122"/>
                                        </p:tgtEl>
                                        <p:attrNameLst>
                                          <p:attrName>ppt_x</p:attrName>
                                        </p:attrNameLst>
                                      </p:cBhvr>
                                      <p:tavLst>
                                        <p:tav tm="0">
                                          <p:val>
                                            <p:strVal val="#ppt_x"/>
                                          </p:val>
                                        </p:tav>
                                        <p:tav tm="100000">
                                          <p:val>
                                            <p:strVal val="#ppt_x"/>
                                          </p:val>
                                        </p:tav>
                                      </p:tavLst>
                                    </p:anim>
                                    <p:anim calcmode="lin" valueType="num">
                                      <p:cBhvr>
                                        <p:cTn id="9" dur="3000" fill="hold"/>
                                        <p:tgtEl>
                                          <p:spTgt spid="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23"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24" name="CuadroTexto 1"/>
          <p:cNvSpPr/>
          <p:nvPr/>
        </p:nvSpPr>
        <p:spPr>
          <a:xfrm>
            <a:off x="295920" y="214200"/>
            <a:ext cx="7309440" cy="661574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400" b="1" strike="noStrike" spc="-1" dirty="0">
                <a:solidFill>
                  <a:srgbClr val="FFFF00"/>
                </a:solidFill>
                <a:latin typeface="Tw Cen MT"/>
                <a:ea typeface="Calibri"/>
              </a:rPr>
              <a:t>CONSECUENCIAS</a:t>
            </a:r>
            <a:endParaRPr lang="es-ES" sz="2400" b="1" strike="noStrike" spc="-1" dirty="0">
              <a:solidFill>
                <a:srgbClr val="FFFFFF"/>
              </a:solidFill>
              <a:latin typeface="Arial"/>
            </a:endParaRPr>
          </a:p>
          <a:p>
            <a:pPr>
              <a:lnSpc>
                <a:spcPct val="100000"/>
              </a:lnSpc>
            </a:pPr>
            <a:r>
              <a:rPr lang="es-ES" sz="2000" b="0" strike="noStrike" spc="-1" dirty="0">
                <a:solidFill>
                  <a:srgbClr val="FF0000"/>
                </a:solidFill>
                <a:highlight>
                  <a:srgbClr val="FFFF00"/>
                </a:highlight>
                <a:latin typeface="Tw Cen MT"/>
                <a:ea typeface="Calibri"/>
              </a:rPr>
              <a:t>1ª</a:t>
            </a:r>
            <a:r>
              <a:rPr lang="es-ES" sz="2000" b="0" strike="noStrike" spc="-1" dirty="0">
                <a:solidFill>
                  <a:srgbClr val="FFFFFF"/>
                </a:solidFill>
                <a:latin typeface="Tw Cen MT"/>
                <a:ea typeface="Calibri"/>
              </a:rPr>
              <a:t> Esta situación provocó un empobrecimiento de la iglesia y en especial de las órdenes religiosas que volvieron a experimentar </a:t>
            </a:r>
          </a:p>
          <a:p>
            <a:pPr>
              <a:lnSpc>
                <a:spcPct val="100000"/>
              </a:lnSpc>
            </a:pPr>
            <a:r>
              <a:rPr lang="es-ES" sz="2000" b="0" strike="noStrike" spc="-1" dirty="0">
                <a:solidFill>
                  <a:srgbClr val="FFFFFF"/>
                </a:solidFill>
                <a:latin typeface="Tw Cen MT"/>
                <a:ea typeface="Calibri"/>
              </a:rPr>
              <a:t>una importante pérdida de religiosos -muchos de ellos </a:t>
            </a:r>
          </a:p>
          <a:p>
            <a:pPr>
              <a:lnSpc>
                <a:spcPct val="100000"/>
              </a:lnSpc>
            </a:pPr>
            <a:r>
              <a:rPr lang="es-ES" sz="2000" b="0" strike="noStrike" spc="-1" dirty="0">
                <a:solidFill>
                  <a:srgbClr val="FFFFFF"/>
                </a:solidFill>
                <a:latin typeface="Tw Cen MT"/>
                <a:ea typeface="Calibri"/>
              </a:rPr>
              <a:t>incorporados al clero diocesano-.</a:t>
            </a:r>
            <a:endParaRPr lang="es-ES" sz="2000" b="0" strike="noStrike" spc="-1" dirty="0">
              <a:solidFill>
                <a:srgbClr val="FFFFFF"/>
              </a:solidFill>
              <a:latin typeface="Arial"/>
            </a:endParaRPr>
          </a:p>
          <a:p>
            <a:pPr>
              <a:lnSpc>
                <a:spcPct val="100000"/>
              </a:lnSpc>
            </a:pPr>
            <a:r>
              <a:rPr lang="es-ES" sz="2000" b="0" strike="noStrike" spc="-1" dirty="0">
                <a:solidFill>
                  <a:srgbClr val="FF0000"/>
                </a:solidFill>
                <a:highlight>
                  <a:srgbClr val="FFFF00"/>
                </a:highlight>
                <a:latin typeface="Tw Cen MT"/>
                <a:ea typeface="Calibri"/>
              </a:rPr>
              <a:t> 2ª </a:t>
            </a:r>
            <a:r>
              <a:rPr lang="es-ES" sz="2000" b="0" strike="noStrike" spc="-1" dirty="0">
                <a:solidFill>
                  <a:srgbClr val="FFFFFF"/>
                </a:solidFill>
                <a:latin typeface="Tw Cen MT"/>
                <a:ea typeface="Calibri"/>
              </a:rPr>
              <a:t>La iglesia perdió influencia social. La pérdida de sus bienes la alejó de las capas sociales más humildes. Muchos de sus miembros vivían del arrendamiento de las propiedades de conventos y parroquias o simplemente se beneficiaban de su ayuda “caritativa”.</a:t>
            </a:r>
            <a:endParaRPr lang="es-ES" sz="2000" b="0" strike="noStrike" spc="-1" dirty="0">
              <a:solidFill>
                <a:srgbClr val="FFFFFF"/>
              </a:solidFill>
              <a:latin typeface="Arial"/>
            </a:endParaRPr>
          </a:p>
          <a:p>
            <a:pPr>
              <a:lnSpc>
                <a:spcPct val="100000"/>
              </a:lnSpc>
            </a:pPr>
            <a:r>
              <a:rPr lang="es-ES" sz="2000" b="0" strike="noStrike" spc="-1" dirty="0">
                <a:solidFill>
                  <a:srgbClr val="FF0000"/>
                </a:solidFill>
                <a:highlight>
                  <a:srgbClr val="FFFF00"/>
                </a:highlight>
                <a:latin typeface="Tw Cen MT"/>
                <a:ea typeface="Calibri"/>
              </a:rPr>
              <a:t>3ª </a:t>
            </a:r>
            <a:r>
              <a:rPr lang="es-ES" sz="2000" b="0" strike="noStrike" spc="-1" dirty="0">
                <a:solidFill>
                  <a:srgbClr val="FFFFFF"/>
                </a:solidFill>
                <a:latin typeface="Tw Cen MT"/>
                <a:ea typeface="Calibri"/>
              </a:rPr>
              <a:t>Al verse privada sobre todo de su presencia en el campo de la enseñanza, y ser excluida de las universidades y de las enseñanzas medias, los protagonistas de la nueva sociedad, carecerían de una formación sólida en el terreno religioso, quedando incapacitados ante las nuevas ideas.</a:t>
            </a:r>
            <a:endParaRPr lang="es-ES" sz="2000" b="0" strike="noStrike" spc="-1" dirty="0">
              <a:solidFill>
                <a:srgbClr val="FFFFFF"/>
              </a:solidFill>
              <a:latin typeface="Arial"/>
            </a:endParaRPr>
          </a:p>
          <a:p>
            <a:pPr>
              <a:lnSpc>
                <a:spcPct val="100000"/>
              </a:lnSpc>
            </a:pPr>
            <a:r>
              <a:rPr lang="es-ES" sz="2000" b="0" strike="noStrike" spc="-1" dirty="0">
                <a:solidFill>
                  <a:srgbClr val="FF0000"/>
                </a:solidFill>
                <a:highlight>
                  <a:srgbClr val="FFFF00"/>
                </a:highlight>
                <a:latin typeface="Tw Cen MT"/>
                <a:ea typeface="Calibri"/>
              </a:rPr>
              <a:t>4ª </a:t>
            </a:r>
            <a:r>
              <a:rPr lang="es-ES" sz="2000" b="0" strike="noStrike" spc="-1" dirty="0">
                <a:solidFill>
                  <a:srgbClr val="FFFFFF"/>
                </a:solidFill>
                <a:latin typeface="Tw Cen MT"/>
                <a:ea typeface="Calibri"/>
              </a:rPr>
              <a:t>El deterioro del patrimonio artístico, que había servido desde siglos atrás para acercar al pueblo sencillo la doctrina cristiana, ahora pasa a ser un simple objeto de transacción económica, pasando a los museos y manos particulares sus cuadros y objetos de valor.</a:t>
            </a:r>
            <a:endParaRPr lang="es-ES" sz="2000" b="0" strike="noStrike" spc="-1" dirty="0">
              <a:solidFill>
                <a:srgbClr val="FFFFFF"/>
              </a:solidFill>
              <a:latin typeface="Arial"/>
            </a:endParaRPr>
          </a:p>
          <a:p>
            <a:pPr>
              <a:lnSpc>
                <a:spcPct val="100000"/>
              </a:lnSpc>
            </a:pPr>
            <a:r>
              <a:rPr lang="es-ES" sz="2000" b="0" strike="noStrike" spc="-1" dirty="0">
                <a:solidFill>
                  <a:srgbClr val="FF0000"/>
                </a:solidFill>
                <a:highlight>
                  <a:srgbClr val="FFFF00"/>
                </a:highlight>
                <a:latin typeface="Tw Cen MT"/>
                <a:ea typeface="Calibri"/>
              </a:rPr>
              <a:t>5ª</a:t>
            </a:r>
            <a:r>
              <a:rPr lang="es-ES" sz="2000" b="0" strike="noStrike" spc="-1" dirty="0">
                <a:solidFill>
                  <a:srgbClr val="FFFFFF"/>
                </a:solidFill>
                <a:latin typeface="Tw Cen MT"/>
                <a:ea typeface="Calibri"/>
              </a:rPr>
              <a:t> Estos cambios bruscos y repetidos a lo largo de varias décadas</a:t>
            </a:r>
            <a:endParaRPr lang="es-ES" sz="2000" b="0" strike="noStrike" spc="-1" dirty="0">
              <a:solidFill>
                <a:srgbClr val="FFFFFF"/>
              </a:solidFill>
              <a:latin typeface="Arial"/>
            </a:endParaRPr>
          </a:p>
          <a:p>
            <a:pPr>
              <a:lnSpc>
                <a:spcPct val="100000"/>
              </a:lnSpc>
            </a:pPr>
            <a:r>
              <a:rPr lang="es-ES" sz="2000" b="0" strike="noStrike" spc="-1" dirty="0">
                <a:solidFill>
                  <a:srgbClr val="FFFFFF"/>
                </a:solidFill>
                <a:latin typeface="Tw Cen MT"/>
                <a:ea typeface="Calibri"/>
              </a:rPr>
              <a:t> avivaron tanto el anticlericalismo como el antiliberalismo.</a:t>
            </a:r>
            <a:endParaRPr lang="es-ES" sz="2000" b="0" strike="noStrike" spc="-1" dirty="0">
              <a:solidFill>
                <a:srgbClr val="FFFFFF"/>
              </a:solidFill>
              <a:latin typeface="Arial"/>
            </a:endParaRPr>
          </a:p>
          <a:p>
            <a:pPr>
              <a:lnSpc>
                <a:spcPct val="100000"/>
              </a:lnSpc>
            </a:pPr>
            <a:r>
              <a:rPr lang="es-ES" sz="2000" b="0" strike="noStrike" spc="-1" dirty="0">
                <a:solidFill>
                  <a:srgbClr val="FFFFFF"/>
                </a:solidFill>
                <a:latin typeface="Tw Cen MT"/>
                <a:ea typeface="Calibri"/>
              </a:rPr>
              <a:t>                       </a:t>
            </a:r>
            <a:endParaRPr lang="es-ES" sz="2000" b="0" strike="noStrike" spc="-1" dirty="0">
              <a:solidFill>
                <a:srgbClr val="FFFFFF"/>
              </a:solidFill>
              <a:latin typeface="Arial"/>
            </a:endParaRPr>
          </a:p>
        </p:txBody>
      </p:sp>
      <p:pic>
        <p:nvPicPr>
          <p:cNvPr id="125" name="Imagen 3"/>
          <p:cNvPicPr/>
          <p:nvPr/>
        </p:nvPicPr>
        <p:blipFill>
          <a:blip r:embed="rId2"/>
          <a:srcRect t="52087"/>
          <a:stretch/>
        </p:blipFill>
        <p:spPr>
          <a:xfrm>
            <a:off x="7388352" y="987552"/>
            <a:ext cx="1621728" cy="2578608"/>
          </a:xfrm>
          <a:prstGeom prst="rect">
            <a:avLst/>
          </a:prstGeom>
          <a:ln w="0">
            <a:noFill/>
          </a:ln>
        </p:spPr>
      </p:pic>
      <p:sp>
        <p:nvSpPr>
          <p:cNvPr id="126" name="CuadroTexto 4"/>
          <p:cNvSpPr/>
          <p:nvPr/>
        </p:nvSpPr>
        <p:spPr>
          <a:xfrm>
            <a:off x="7606080" y="3784680"/>
            <a:ext cx="1537920" cy="156820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400" strike="noStrike" spc="-1" dirty="0">
                <a:solidFill>
                  <a:srgbClr val="FFFF00"/>
                </a:solidFill>
                <a:latin typeface="Tw Cen MT"/>
                <a:ea typeface="Calibri"/>
              </a:rPr>
              <a:t>NACEN LAS </a:t>
            </a:r>
            <a:endParaRPr lang="es-ES" sz="2400" strike="noStrike" spc="-1" dirty="0">
              <a:solidFill>
                <a:srgbClr val="FFFFFF"/>
              </a:solidFill>
              <a:latin typeface="Arial"/>
            </a:endParaRPr>
          </a:p>
          <a:p>
            <a:pPr algn="ctr">
              <a:lnSpc>
                <a:spcPct val="100000"/>
              </a:lnSpc>
            </a:pPr>
            <a:r>
              <a:rPr lang="es-ES" sz="2400" strike="noStrike" spc="-1" dirty="0">
                <a:solidFill>
                  <a:srgbClr val="FFFF00"/>
                </a:solidFill>
                <a:latin typeface="Tw Cen MT"/>
                <a:ea typeface="Calibri"/>
              </a:rPr>
              <a:t>DOS ESPAÑAS</a:t>
            </a:r>
            <a:endParaRPr lang="es-ES" sz="2400" strike="noStrike" spc="-1" dirty="0">
              <a:solidFill>
                <a:srgbClr val="FFFFFF"/>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3000"/>
                                        <p:tgtEl>
                                          <p:spTgt spid="124"/>
                                        </p:tgtEl>
                                      </p:cBhvr>
                                    </p:animEffect>
                                    <p:anim calcmode="lin" valueType="num">
                                      <p:cBhvr>
                                        <p:cTn id="8" dur="3000" fill="hold"/>
                                        <p:tgtEl>
                                          <p:spTgt spid="124"/>
                                        </p:tgtEl>
                                        <p:attrNameLst>
                                          <p:attrName>ppt_x</p:attrName>
                                        </p:attrNameLst>
                                      </p:cBhvr>
                                      <p:tavLst>
                                        <p:tav tm="0">
                                          <p:val>
                                            <p:strVal val="#ppt_x"/>
                                          </p:val>
                                        </p:tav>
                                        <p:tav tm="100000">
                                          <p:val>
                                            <p:strVal val="#ppt_x"/>
                                          </p:val>
                                        </p:tav>
                                      </p:tavLst>
                                    </p:anim>
                                    <p:anim calcmode="lin" valueType="num">
                                      <p:cBhvr>
                                        <p:cTn id="9" dur="3000" fill="hold"/>
                                        <p:tgtEl>
                                          <p:spTgt spid="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27"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28" name="CuadroTexto 2"/>
          <p:cNvSpPr/>
          <p:nvPr/>
        </p:nvSpPr>
        <p:spPr>
          <a:xfrm>
            <a:off x="286920" y="214200"/>
            <a:ext cx="7278480" cy="6553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400" b="1" strike="noStrike" spc="-1" dirty="0">
                <a:solidFill>
                  <a:srgbClr val="FFFF00"/>
                </a:solidFill>
                <a:latin typeface="Tw Cen MT"/>
                <a:ea typeface="Calibri"/>
              </a:rPr>
              <a:t>DIFERENTES REACCIONES</a:t>
            </a:r>
            <a:r>
              <a:rPr lang="es-ES" sz="2400" b="1" strike="noStrike" spc="-1" dirty="0">
                <a:solidFill>
                  <a:srgbClr val="FFFF00"/>
                </a:solidFill>
                <a:highlight>
                  <a:srgbClr val="00FF00"/>
                </a:highlight>
                <a:latin typeface="Tw Cen MT"/>
                <a:ea typeface="Calibri"/>
              </a:rPr>
              <a:t> </a:t>
            </a:r>
            <a:endParaRPr lang="es-ES" sz="2400" b="1" strike="noStrike" spc="-1" dirty="0">
              <a:solidFill>
                <a:srgbClr val="FFFFFF"/>
              </a:solidFill>
              <a:latin typeface="Arial"/>
            </a:endParaRPr>
          </a:p>
          <a:p>
            <a:pPr>
              <a:lnSpc>
                <a:spcPct val="100000"/>
              </a:lnSpc>
            </a:pPr>
            <a:r>
              <a:rPr lang="es-ES" sz="2000" b="0" strike="noStrike" spc="-1" dirty="0">
                <a:solidFill>
                  <a:srgbClr val="FF0000"/>
                </a:solidFill>
                <a:highlight>
                  <a:srgbClr val="FFFF00"/>
                </a:highlight>
                <a:latin typeface="Tw Cen MT"/>
                <a:ea typeface="Calibri"/>
              </a:rPr>
              <a:t>* Tanto el clero regular </a:t>
            </a:r>
            <a:r>
              <a:rPr lang="es-ES" sz="2000" b="0" strike="noStrike" spc="-1" dirty="0">
                <a:solidFill>
                  <a:srgbClr val="FFFFFF"/>
                </a:solidFill>
                <a:latin typeface="Tw Cen MT"/>
                <a:ea typeface="Calibri"/>
              </a:rPr>
              <a:t>como el secular de Jaén habían vivido la invasión napoleónica como una guerra religiosa, en la que se aprestaron a defender contra el invasor los valores de la patria </a:t>
            </a:r>
            <a:endParaRPr lang="es-ES" sz="2000" b="0" strike="noStrike" spc="-1" dirty="0">
              <a:solidFill>
                <a:srgbClr val="FFFFFF"/>
              </a:solidFill>
              <a:latin typeface="Arial"/>
            </a:endParaRPr>
          </a:p>
          <a:p>
            <a:pPr>
              <a:lnSpc>
                <a:spcPct val="100000"/>
              </a:lnSpc>
            </a:pPr>
            <a:r>
              <a:rPr lang="es-ES" sz="2000" b="0" strike="noStrike" spc="-1" dirty="0">
                <a:solidFill>
                  <a:srgbClr val="FFFFFF"/>
                </a:solidFill>
                <a:latin typeface="Tw Cen MT"/>
                <a:ea typeface="Calibri"/>
              </a:rPr>
              <a:t>y de la religión. Aparte del deterioro en el patrimonio artístico,</a:t>
            </a:r>
            <a:endParaRPr lang="es-ES" sz="2000" b="0" strike="noStrike" spc="-1" dirty="0">
              <a:solidFill>
                <a:srgbClr val="FFFFFF"/>
              </a:solidFill>
              <a:latin typeface="Arial"/>
            </a:endParaRPr>
          </a:p>
          <a:p>
            <a:pPr>
              <a:lnSpc>
                <a:spcPct val="100000"/>
              </a:lnSpc>
            </a:pPr>
            <a:r>
              <a:rPr lang="es-ES" sz="2000" b="0" strike="noStrike" spc="-1" dirty="0">
                <a:solidFill>
                  <a:srgbClr val="FFFFFF"/>
                </a:solidFill>
                <a:latin typeface="Tw Cen MT"/>
                <a:ea typeface="Calibri"/>
              </a:rPr>
              <a:t>la diócesis de Jaén sufrió la pérdida de personas del clero, </a:t>
            </a:r>
            <a:endParaRPr lang="es-ES" sz="2000" b="0" strike="noStrike" spc="-1" dirty="0">
              <a:solidFill>
                <a:srgbClr val="FFFFFF"/>
              </a:solidFill>
              <a:latin typeface="Arial"/>
            </a:endParaRPr>
          </a:p>
          <a:p>
            <a:pPr>
              <a:lnSpc>
                <a:spcPct val="100000"/>
              </a:lnSpc>
            </a:pPr>
            <a:r>
              <a:rPr lang="es-ES" sz="2000" b="0" strike="noStrike" spc="-1" dirty="0">
                <a:solidFill>
                  <a:srgbClr val="FFFFFF"/>
                </a:solidFill>
                <a:latin typeface="Tw Cen MT"/>
                <a:ea typeface="Calibri"/>
              </a:rPr>
              <a:t>sobre todo de religiosos.</a:t>
            </a:r>
            <a:endParaRPr lang="es-ES" sz="2000" b="0" strike="noStrike" spc="-1" dirty="0">
              <a:solidFill>
                <a:srgbClr val="FFFFFF"/>
              </a:solidFill>
              <a:latin typeface="Arial"/>
            </a:endParaRPr>
          </a:p>
          <a:p>
            <a:pPr>
              <a:lnSpc>
                <a:spcPct val="100000"/>
              </a:lnSpc>
            </a:pPr>
            <a:r>
              <a:rPr lang="es-ES" sz="2000" b="0" strike="noStrike" spc="-1" dirty="0">
                <a:solidFill>
                  <a:srgbClr val="FF0000"/>
                </a:solidFill>
                <a:highlight>
                  <a:srgbClr val="FFFF00"/>
                </a:highlight>
                <a:latin typeface="Tw Cen MT"/>
                <a:ea typeface="Calibri"/>
              </a:rPr>
              <a:t>* Algunos clérigos innovadores </a:t>
            </a:r>
            <a:r>
              <a:rPr lang="es-ES" sz="2000" b="0" strike="noStrike" spc="-1" dirty="0">
                <a:solidFill>
                  <a:srgbClr val="FFFFFF"/>
                </a:solidFill>
                <a:latin typeface="Tw Cen MT"/>
                <a:ea typeface="Calibri"/>
              </a:rPr>
              <a:t>vieron en estas circunstancias la posibilidad de llevar adelante un proyecto renovador para la sociedad y para la iglesia, adquiriendo gran protagonismo; sin embargo el giro anticlerical que tomaron las medidas legislativas </a:t>
            </a:r>
            <a:endParaRPr lang="es-ES" sz="2000" b="0" strike="noStrike" spc="-1" dirty="0">
              <a:solidFill>
                <a:srgbClr val="FFFFFF"/>
              </a:solidFill>
              <a:latin typeface="Arial"/>
            </a:endParaRPr>
          </a:p>
          <a:p>
            <a:pPr>
              <a:lnSpc>
                <a:spcPct val="100000"/>
              </a:lnSpc>
            </a:pPr>
            <a:r>
              <a:rPr lang="es-ES" sz="2000" b="0" strike="noStrike" spc="-1" dirty="0">
                <a:solidFill>
                  <a:srgbClr val="FFFFFF"/>
                </a:solidFill>
                <a:latin typeface="Tw Cen MT"/>
                <a:ea typeface="Calibri"/>
              </a:rPr>
              <a:t>del Trienio Liberal (1820-23) desilusionaron a muchos, así como </a:t>
            </a:r>
            <a:endParaRPr lang="es-ES" sz="2000" b="0" strike="noStrike" spc="-1" dirty="0">
              <a:solidFill>
                <a:srgbClr val="FFFFFF"/>
              </a:solidFill>
              <a:latin typeface="Arial"/>
            </a:endParaRPr>
          </a:p>
          <a:p>
            <a:pPr>
              <a:lnSpc>
                <a:spcPct val="100000"/>
              </a:lnSpc>
            </a:pPr>
            <a:r>
              <a:rPr lang="es-ES" sz="2000" b="0" strike="noStrike" spc="-1" dirty="0">
                <a:solidFill>
                  <a:srgbClr val="FFFFFF"/>
                </a:solidFill>
                <a:latin typeface="Tw Cen MT"/>
                <a:ea typeface="Calibri"/>
              </a:rPr>
              <a:t>dio pie a la reacción en contra, de gran parte del clero </a:t>
            </a:r>
            <a:endParaRPr lang="es-ES" sz="2000" b="0" strike="noStrike" spc="-1" dirty="0">
              <a:solidFill>
                <a:srgbClr val="FFFFFF"/>
              </a:solidFill>
              <a:latin typeface="Arial"/>
            </a:endParaRPr>
          </a:p>
          <a:p>
            <a:pPr>
              <a:lnSpc>
                <a:spcPct val="100000"/>
              </a:lnSpc>
            </a:pPr>
            <a:r>
              <a:rPr lang="es-ES" sz="2000" b="0" strike="noStrike" spc="-1" dirty="0">
                <a:solidFill>
                  <a:srgbClr val="FFFFFF"/>
                </a:solidFill>
                <a:latin typeface="Tw Cen MT"/>
                <a:ea typeface="Calibri"/>
              </a:rPr>
              <a:t>-capellanes- que se vieron privados de su medio de vida.</a:t>
            </a:r>
            <a:endParaRPr lang="es-ES" sz="2000" b="0" strike="noStrike" spc="-1" dirty="0">
              <a:solidFill>
                <a:srgbClr val="FFFFFF"/>
              </a:solidFill>
              <a:latin typeface="Arial"/>
            </a:endParaRPr>
          </a:p>
          <a:p>
            <a:pPr>
              <a:lnSpc>
                <a:spcPct val="100000"/>
              </a:lnSpc>
            </a:pPr>
            <a:r>
              <a:rPr lang="es-ES" sz="2000" b="0" strike="noStrike" spc="-1" dirty="0">
                <a:solidFill>
                  <a:srgbClr val="FF0000"/>
                </a:solidFill>
                <a:highlight>
                  <a:srgbClr val="FFFF00"/>
                </a:highlight>
                <a:latin typeface="Tw Cen MT"/>
                <a:ea typeface="Calibri"/>
              </a:rPr>
              <a:t>La pérdida de los Estados Pontificios </a:t>
            </a:r>
            <a:r>
              <a:rPr lang="es-ES" sz="2000" b="0" strike="noStrike" spc="-1" dirty="0">
                <a:solidFill>
                  <a:srgbClr val="FFFFFF"/>
                </a:solidFill>
                <a:latin typeface="Tw Cen MT"/>
                <a:ea typeface="Calibri"/>
              </a:rPr>
              <a:t>y el acoso que empezó a </a:t>
            </a:r>
          </a:p>
          <a:p>
            <a:pPr>
              <a:lnSpc>
                <a:spcPct val="100000"/>
              </a:lnSpc>
            </a:pPr>
            <a:r>
              <a:rPr lang="es-ES" sz="2000" b="0" strike="noStrike" spc="-1" dirty="0">
                <a:solidFill>
                  <a:srgbClr val="FFFFFF"/>
                </a:solidFill>
                <a:latin typeface="Tw Cen MT"/>
                <a:ea typeface="Calibri"/>
              </a:rPr>
              <a:t>sufrir la Iglesia de parte de una sociedad, que de una forma unilateral y traumática le combate sus enseñanzas y la priva de </a:t>
            </a:r>
          </a:p>
          <a:p>
            <a:pPr>
              <a:lnSpc>
                <a:spcPct val="100000"/>
              </a:lnSpc>
            </a:pPr>
            <a:r>
              <a:rPr lang="es-ES" sz="2000" b="0" strike="noStrike" spc="-1" dirty="0">
                <a:solidFill>
                  <a:srgbClr val="FFFFFF"/>
                </a:solidFill>
                <a:latin typeface="Tw Cen MT"/>
                <a:ea typeface="Calibri"/>
              </a:rPr>
              <a:t>sus bienes, despierta en </a:t>
            </a:r>
            <a:r>
              <a:rPr lang="es-ES" sz="2000" spc="-1" dirty="0">
                <a:solidFill>
                  <a:srgbClr val="FFFFFF"/>
                </a:solidFill>
                <a:latin typeface="Tw Cen MT"/>
                <a:ea typeface="Calibri"/>
              </a:rPr>
              <a:t>muchos</a:t>
            </a:r>
            <a:r>
              <a:rPr lang="es-ES" sz="2000" b="0" strike="noStrike" spc="-1" dirty="0">
                <a:solidFill>
                  <a:srgbClr val="FFFFFF"/>
                </a:solidFill>
                <a:latin typeface="Tw Cen MT"/>
                <a:ea typeface="Calibri"/>
              </a:rPr>
              <a:t> católicos el sentimiento de asedio. </a:t>
            </a:r>
            <a:endParaRPr lang="es-ES" sz="2000" b="0" strike="noStrike" spc="-1" dirty="0">
              <a:solidFill>
                <a:srgbClr val="FFFFFF"/>
              </a:solidFill>
              <a:latin typeface="Arial"/>
            </a:endParaRPr>
          </a:p>
          <a:p>
            <a:pPr>
              <a:lnSpc>
                <a:spcPct val="100000"/>
              </a:lnSpc>
            </a:pPr>
            <a:r>
              <a:rPr lang="es-ES" sz="2000" b="0" strike="noStrike" spc="-1" dirty="0">
                <a:solidFill>
                  <a:srgbClr val="FFFFFF"/>
                </a:solidFill>
                <a:latin typeface="Tw Cen MT"/>
                <a:ea typeface="Calibri"/>
              </a:rPr>
              <a:t>De ahí la reacción en defensa de las doctrinas seguras en favor </a:t>
            </a:r>
            <a:endParaRPr lang="es-ES" sz="2000" b="0" strike="noStrike" spc="-1" dirty="0">
              <a:solidFill>
                <a:srgbClr val="FFFFFF"/>
              </a:solidFill>
              <a:latin typeface="Arial"/>
            </a:endParaRPr>
          </a:p>
          <a:p>
            <a:pPr>
              <a:lnSpc>
                <a:spcPct val="100000"/>
              </a:lnSpc>
            </a:pPr>
            <a:r>
              <a:rPr lang="es-ES" sz="2000" b="0" strike="noStrike" spc="-1" dirty="0">
                <a:solidFill>
                  <a:srgbClr val="FFFFFF"/>
                </a:solidFill>
                <a:latin typeface="Tw Cen MT"/>
                <a:ea typeface="Calibri"/>
              </a:rPr>
              <a:t>de la Iglesia, del Papa y de la tradición, frente al liberalismo. </a:t>
            </a:r>
            <a:endParaRPr lang="es-ES" sz="2000" b="0" strike="noStrike" spc="-1" dirty="0">
              <a:solidFill>
                <a:srgbClr val="FFFFFF"/>
              </a:solidFill>
              <a:latin typeface="Arial"/>
            </a:endParaRPr>
          </a:p>
        </p:txBody>
      </p:sp>
      <p:pic>
        <p:nvPicPr>
          <p:cNvPr id="129" name="Imagen 3"/>
          <p:cNvPicPr/>
          <p:nvPr/>
        </p:nvPicPr>
        <p:blipFill>
          <a:blip r:embed="rId2"/>
          <a:srcRect l="26289" r="17181"/>
          <a:stretch/>
        </p:blipFill>
        <p:spPr>
          <a:xfrm>
            <a:off x="7268760" y="521280"/>
            <a:ext cx="1677600" cy="2255527"/>
          </a:xfrm>
          <a:prstGeom prst="rect">
            <a:avLst/>
          </a:prstGeom>
          <a:ln w="0">
            <a:noFill/>
          </a:ln>
        </p:spPr>
      </p:pic>
      <p:sp>
        <p:nvSpPr>
          <p:cNvPr id="2" name="CuadroTexto 1">
            <a:extLst>
              <a:ext uri="{FF2B5EF4-FFF2-40B4-BE49-F238E27FC236}">
                <a16:creationId xmlns:a16="http://schemas.microsoft.com/office/drawing/2014/main" id="{E304D62E-0FF1-39EF-79BE-8CE1C01A97E5}"/>
              </a:ext>
            </a:extLst>
          </p:cNvPr>
          <p:cNvSpPr txBox="1"/>
          <p:nvPr/>
        </p:nvSpPr>
        <p:spPr>
          <a:xfrm>
            <a:off x="7333200" y="3083887"/>
            <a:ext cx="1677600" cy="1200329"/>
          </a:xfrm>
          <a:prstGeom prst="rect">
            <a:avLst/>
          </a:prstGeom>
          <a:noFill/>
        </p:spPr>
        <p:txBody>
          <a:bodyPr wrap="square" rtlCol="0">
            <a:spAutoFit/>
          </a:bodyPr>
          <a:lstStyle/>
          <a:p>
            <a:pPr algn="ctr"/>
            <a:r>
              <a:rPr lang="es-ES" dirty="0">
                <a:solidFill>
                  <a:srgbClr val="FFFF00"/>
                </a:solidFill>
                <a:latin typeface="Tw Cen MT" panose="020B0602020104020603" pitchFamily="34" charset="77"/>
              </a:rPr>
              <a:t>LA IGLESIA</a:t>
            </a:r>
          </a:p>
          <a:p>
            <a:pPr algn="ctr"/>
            <a:r>
              <a:rPr lang="es-ES" dirty="0">
                <a:solidFill>
                  <a:srgbClr val="FFFF00"/>
                </a:solidFill>
                <a:latin typeface="Tw Cen MT" panose="020B0602020104020603" pitchFamily="34" charset="77"/>
              </a:rPr>
              <a:t>SE </a:t>
            </a:r>
          </a:p>
          <a:p>
            <a:pPr algn="ctr"/>
            <a:r>
              <a:rPr lang="es-ES" dirty="0">
                <a:solidFill>
                  <a:srgbClr val="FFFF00"/>
                </a:solidFill>
                <a:latin typeface="Tw Cen MT" panose="020B0602020104020603" pitchFamily="34" charset="77"/>
              </a:rPr>
              <a:t>SIENTE</a:t>
            </a:r>
          </a:p>
          <a:p>
            <a:pPr algn="ctr"/>
            <a:r>
              <a:rPr lang="es-ES" dirty="0">
                <a:solidFill>
                  <a:srgbClr val="FFFF00"/>
                </a:solidFill>
                <a:latin typeface="Tw Cen MT" panose="020B0602020104020603" pitchFamily="34" charset="77"/>
              </a:rPr>
              <a:t>ASEDIADA</a:t>
            </a:r>
          </a:p>
        </p:txBody>
      </p:sp>
      <p:pic>
        <p:nvPicPr>
          <p:cNvPr id="5" name="Imagen 4">
            <a:extLst>
              <a:ext uri="{FF2B5EF4-FFF2-40B4-BE49-F238E27FC236}">
                <a16:creationId xmlns:a16="http://schemas.microsoft.com/office/drawing/2014/main" id="{880D32E6-21C9-9219-EBB6-13CA00D0F22B}"/>
              </a:ext>
            </a:extLst>
          </p:cNvPr>
          <p:cNvPicPr>
            <a:picLocks noChangeAspect="1"/>
          </p:cNvPicPr>
          <p:nvPr/>
        </p:nvPicPr>
        <p:blipFill rotWithShape="1">
          <a:blip r:embed="rId3">
            <a:extLst>
              <a:ext uri="{28A0092B-C50C-407E-A947-70E740481C1C}">
                <a14:useLocalDpi xmlns:a14="http://schemas.microsoft.com/office/drawing/2010/main" val="0"/>
              </a:ext>
            </a:extLst>
          </a:blip>
          <a:srcRect l="1048" t="7335" r="41734" b="-7335"/>
          <a:stretch/>
        </p:blipFill>
        <p:spPr>
          <a:xfrm>
            <a:off x="7285279" y="4550833"/>
            <a:ext cx="1725521" cy="22171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3000"/>
                                        <p:tgtEl>
                                          <p:spTgt spid="128"/>
                                        </p:tgtEl>
                                      </p:cBhvr>
                                    </p:animEffect>
                                    <p:anim calcmode="lin" valueType="num">
                                      <p:cBhvr>
                                        <p:cTn id="8" dur="3000" fill="hold"/>
                                        <p:tgtEl>
                                          <p:spTgt spid="128"/>
                                        </p:tgtEl>
                                        <p:attrNameLst>
                                          <p:attrName>ppt_x</p:attrName>
                                        </p:attrNameLst>
                                      </p:cBhvr>
                                      <p:tavLst>
                                        <p:tav tm="0">
                                          <p:val>
                                            <p:strVal val="#ppt_x"/>
                                          </p:val>
                                        </p:tav>
                                        <p:tav tm="100000">
                                          <p:val>
                                            <p:strVal val="#ppt_x"/>
                                          </p:val>
                                        </p:tav>
                                      </p:tavLst>
                                    </p:anim>
                                    <p:anim calcmode="lin" valueType="num">
                                      <p:cBhvr>
                                        <p:cTn id="9" dur="3000" fill="hold"/>
                                        <p:tgtEl>
                                          <p:spTgt spid="1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30"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31" name="CuadroTexto 2"/>
          <p:cNvSpPr/>
          <p:nvPr/>
        </p:nvSpPr>
        <p:spPr>
          <a:xfrm>
            <a:off x="370440" y="214200"/>
            <a:ext cx="6854647" cy="5076859"/>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400" b="1" strike="noStrike" spc="-1" dirty="0">
                <a:solidFill>
                  <a:srgbClr val="FFFF00"/>
                </a:solidFill>
                <a:latin typeface="Tw Cen MT" panose="020B0602020104020603" pitchFamily="34" charset="77"/>
                <a:ea typeface="Calibri"/>
              </a:rPr>
              <a:t>CAMBIO SOCIAL</a:t>
            </a:r>
            <a:endParaRPr lang="es-ES" sz="2400" b="1" strike="noStrike" spc="-1" dirty="0">
              <a:solidFill>
                <a:srgbClr val="FFFFFF"/>
              </a:solidFill>
              <a:latin typeface="Tw Cen MT" panose="020B0602020104020603" pitchFamily="34" charset="77"/>
            </a:endParaRPr>
          </a:p>
          <a:p>
            <a:pPr>
              <a:lnSpc>
                <a:spcPct val="100000"/>
              </a:lnSpc>
            </a:pP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Calibri"/>
              </a:rPr>
              <a:t>Se produce el paso de un modelo sanitario basado en la caridad a otro basado en el derecho individual a la salud, proclamado por las Cortes de Cádiz. Del espíritu de esta Constitución, nacen las Diputaciones Provinciales. </a:t>
            </a:r>
            <a:endParaRPr lang="es-ES" sz="2000" b="0" strike="noStrike" spc="-1" dirty="0">
              <a:solidFill>
                <a:srgbClr val="FFFFFF"/>
              </a:solidFill>
              <a:latin typeface="Tw Cen MT" panose="020B0602020104020603" pitchFamily="34" charset="77"/>
            </a:endParaRPr>
          </a:p>
          <a:p>
            <a:pPr>
              <a:lnSpc>
                <a:spcPct val="100000"/>
              </a:lnSpc>
            </a:pP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latin typeface="Tw Cen MT" panose="020B0602020104020603" pitchFamily="34" charset="77"/>
                <a:ea typeface="Calibri"/>
              </a:rPr>
              <a:t>* 1822</a:t>
            </a:r>
            <a:r>
              <a:rPr lang="es-ES" sz="2000" b="0" strike="noStrike" spc="-1" dirty="0">
                <a:solidFill>
                  <a:srgbClr val="FFFFFF"/>
                </a:solidFill>
                <a:latin typeface="Tw Cen MT" panose="020B0602020104020603" pitchFamily="34" charset="77"/>
                <a:ea typeface="Calibri"/>
              </a:rPr>
              <a:t>: Ley de </a:t>
            </a:r>
            <a:r>
              <a:rPr lang="es-ES" sz="2000" b="0" strike="noStrike" spc="-1" dirty="0" err="1">
                <a:solidFill>
                  <a:srgbClr val="FFFFFF"/>
                </a:solidFill>
                <a:latin typeface="Tw Cen MT" panose="020B0602020104020603" pitchFamily="34" charset="77"/>
                <a:ea typeface="Calibri"/>
              </a:rPr>
              <a:t>Beneficiencia</a:t>
            </a:r>
            <a:r>
              <a:rPr lang="es-ES" sz="2000" b="0" strike="noStrike" spc="-1" dirty="0">
                <a:solidFill>
                  <a:srgbClr val="FFFFFF"/>
                </a:solidFill>
                <a:latin typeface="Tw Cen MT" panose="020B0602020104020603" pitchFamily="34" charset="77"/>
                <a:ea typeface="Calibri"/>
              </a:rPr>
              <a:t> Pública. Se establecen los hospitales provinciales y como consecuencia se desmantelan la </a:t>
            </a:r>
            <a:r>
              <a:rPr lang="es-ES" sz="2000" b="0" strike="noStrike" spc="-1" dirty="0" err="1">
                <a:solidFill>
                  <a:srgbClr val="FFFFFF"/>
                </a:solidFill>
                <a:latin typeface="Tw Cen MT" panose="020B0602020104020603" pitchFamily="34" charset="77"/>
                <a:ea typeface="Calibri"/>
              </a:rPr>
              <a:t>beneficiencia</a:t>
            </a:r>
            <a:r>
              <a:rPr lang="es-ES" sz="2000" b="0" strike="noStrike" spc="-1" dirty="0">
                <a:solidFill>
                  <a:srgbClr val="FFFFFF"/>
                </a:solidFill>
                <a:latin typeface="Tw Cen MT" panose="020B0602020104020603" pitchFamily="34" charset="77"/>
                <a:ea typeface="Calibri"/>
              </a:rPr>
              <a:t> particular y de las fundaciones.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Calibri"/>
              </a:rPr>
              <a:t>No obstante las Diputaciones necesitan de la ayuda de diversas Órdenes religiosas que venían actuando en este campo de atención a enfermos y desfavorecidos; pensemos en los Hermanos de S. Juan de Dios o las Hijas de la Caridad. </a:t>
            </a:r>
          </a:p>
          <a:p>
            <a:pPr>
              <a:lnSpc>
                <a:spcPct val="100000"/>
              </a:lnSpc>
            </a:pPr>
            <a:r>
              <a:rPr lang="es-ES" sz="2000" b="0" strike="noStrike" spc="-1" dirty="0">
                <a:solidFill>
                  <a:srgbClr val="FFFFFF"/>
                </a:solidFill>
                <a:latin typeface="Tw Cen MT" panose="020B0602020104020603" pitchFamily="34" charset="77"/>
                <a:ea typeface="Calibri"/>
              </a:rPr>
              <a:t>*  Con la creación de las “Casas de Socorro” se pretende prestar los primeros auxilios y atender los casos de urgencia.</a:t>
            </a:r>
            <a:endParaRPr lang="es-ES" sz="2000" b="0" strike="noStrike" spc="-1" dirty="0">
              <a:solidFill>
                <a:srgbClr val="FFFFFF"/>
              </a:solidFill>
              <a:latin typeface="Tw Cen MT" panose="020B0602020104020603" pitchFamily="34" charset="77"/>
            </a:endParaRPr>
          </a:p>
        </p:txBody>
      </p:sp>
      <p:pic>
        <p:nvPicPr>
          <p:cNvPr id="6" name="Imagen 5">
            <a:extLst>
              <a:ext uri="{FF2B5EF4-FFF2-40B4-BE49-F238E27FC236}">
                <a16:creationId xmlns:a16="http://schemas.microsoft.com/office/drawing/2014/main" id="{0F847CC2-9387-84B0-B7FC-0471D65F826B}"/>
              </a:ext>
            </a:extLst>
          </p:cNvPr>
          <p:cNvPicPr>
            <a:picLocks noChangeAspect="1"/>
          </p:cNvPicPr>
          <p:nvPr/>
        </p:nvPicPr>
        <p:blipFill rotWithShape="1">
          <a:blip r:embed="rId2">
            <a:extLst>
              <a:ext uri="{28A0092B-C50C-407E-A947-70E740481C1C}">
                <a14:useLocalDpi xmlns:a14="http://schemas.microsoft.com/office/drawing/2010/main" val="0"/>
              </a:ext>
            </a:extLst>
          </a:blip>
          <a:srcRect l="26095" r="11866"/>
          <a:stretch/>
        </p:blipFill>
        <p:spPr>
          <a:xfrm>
            <a:off x="7225087" y="1147461"/>
            <a:ext cx="1759793" cy="2572132"/>
          </a:xfrm>
          <a:prstGeom prst="rect">
            <a:avLst/>
          </a:prstGeom>
        </p:spPr>
      </p:pic>
      <p:sp>
        <p:nvSpPr>
          <p:cNvPr id="9" name="CuadroTexto 8">
            <a:extLst>
              <a:ext uri="{FF2B5EF4-FFF2-40B4-BE49-F238E27FC236}">
                <a16:creationId xmlns:a16="http://schemas.microsoft.com/office/drawing/2014/main" id="{5A41AEF5-FBD2-1DDE-2820-22F03490D144}"/>
              </a:ext>
            </a:extLst>
          </p:cNvPr>
          <p:cNvSpPr txBox="1"/>
          <p:nvPr/>
        </p:nvSpPr>
        <p:spPr>
          <a:xfrm>
            <a:off x="1782306" y="5412746"/>
            <a:ext cx="6991254" cy="1200329"/>
          </a:xfrm>
          <a:prstGeom prst="rect">
            <a:avLst/>
          </a:prstGeom>
          <a:noFill/>
        </p:spPr>
        <p:txBody>
          <a:bodyPr wrap="square">
            <a:spAutoFit/>
          </a:bodyPr>
          <a:lstStyle/>
          <a:p>
            <a:pPr algn="ctr"/>
            <a:r>
              <a:rPr lang="es-ES" sz="2400" b="0" i="1" strike="noStrike" spc="-1" dirty="0">
                <a:solidFill>
                  <a:srgbClr val="FFFF00"/>
                </a:solidFill>
                <a:latin typeface="Tw Cen MT" panose="020B0602020104020603" pitchFamily="34" charset="77"/>
                <a:ea typeface="Calibri"/>
              </a:rPr>
              <a:t>Queda el vacío de la asistencia  prolongada a enfermos en su domicilio. Y esta laguna propiciará el nacimiento de nuevas congregaciones como las Siervas de María.</a:t>
            </a:r>
            <a:endParaRPr lang="es-E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3000"/>
                                        <p:tgtEl>
                                          <p:spTgt spid="131"/>
                                        </p:tgtEl>
                                      </p:cBhvr>
                                    </p:animEffect>
                                    <p:anim calcmode="lin" valueType="num">
                                      <p:cBhvr>
                                        <p:cTn id="8" dur="3000" fill="hold"/>
                                        <p:tgtEl>
                                          <p:spTgt spid="131"/>
                                        </p:tgtEl>
                                        <p:attrNameLst>
                                          <p:attrName>ppt_x</p:attrName>
                                        </p:attrNameLst>
                                      </p:cBhvr>
                                      <p:tavLst>
                                        <p:tav tm="0">
                                          <p:val>
                                            <p:strVal val="#ppt_x"/>
                                          </p:val>
                                        </p:tav>
                                        <p:tav tm="100000">
                                          <p:val>
                                            <p:strVal val="#ppt_x"/>
                                          </p:val>
                                        </p:tav>
                                      </p:tavLst>
                                    </p:anim>
                                    <p:anim calcmode="lin" valueType="num">
                                      <p:cBhvr>
                                        <p:cTn id="9" dur="3000" fill="hold"/>
                                        <p:tgtEl>
                                          <p:spTgt spid="1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32"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33" name="CuadroTexto 3"/>
          <p:cNvSpPr/>
          <p:nvPr/>
        </p:nvSpPr>
        <p:spPr>
          <a:xfrm>
            <a:off x="361080" y="384840"/>
            <a:ext cx="6628656" cy="606174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400" b="0" strike="noStrike" spc="-1" dirty="0">
                <a:solidFill>
                  <a:srgbClr val="FFFF00"/>
                </a:solidFill>
                <a:latin typeface="Roboto"/>
                <a:ea typeface="Calibri"/>
              </a:rPr>
              <a:t>SIERVAS DE MARÍA</a:t>
            </a:r>
            <a:endParaRPr lang="es-ES" sz="2400" b="0" strike="noStrike" spc="-1" dirty="0">
              <a:solidFill>
                <a:srgbClr val="FFFFFF"/>
              </a:solidFill>
              <a:latin typeface="Arial"/>
            </a:endParaRPr>
          </a:p>
          <a:p>
            <a:pPr algn="ctr">
              <a:lnSpc>
                <a:spcPct val="100000"/>
              </a:lnSpc>
            </a:pPr>
            <a:r>
              <a:rPr lang="es-ES" sz="2000" b="0" strike="noStrike" spc="-1" dirty="0">
                <a:solidFill>
                  <a:srgbClr val="FFFF00"/>
                </a:solidFill>
                <a:latin typeface="Roboto"/>
                <a:ea typeface="Calibri"/>
              </a:rPr>
              <a:t>Fundadora: María Soledad Torres Acosta</a:t>
            </a:r>
            <a:endParaRPr lang="es-ES" sz="2000" b="0" strike="noStrike" spc="-1" dirty="0">
              <a:solidFill>
                <a:srgbClr val="FFFFFF"/>
              </a:solidFill>
              <a:latin typeface="Arial"/>
            </a:endParaRPr>
          </a:p>
          <a:p>
            <a:pPr>
              <a:lnSpc>
                <a:spcPct val="100000"/>
              </a:lnSpc>
            </a:pPr>
            <a:endParaRPr lang="es-ES" sz="2000" b="0" u="sng" strike="noStrike" spc="-1" dirty="0">
              <a:solidFill>
                <a:srgbClr val="FFFF00"/>
              </a:solidFill>
              <a:latin typeface="Tw Cen MT"/>
              <a:ea typeface="Calibri"/>
            </a:endParaRPr>
          </a:p>
          <a:p>
            <a:pPr>
              <a:lnSpc>
                <a:spcPct val="100000"/>
              </a:lnSpc>
            </a:pPr>
            <a:r>
              <a:rPr lang="es-ES" sz="2000" b="0" u="sng" strike="noStrike" spc="-1" dirty="0">
                <a:solidFill>
                  <a:srgbClr val="FFFF00"/>
                </a:solidFill>
                <a:latin typeface="Tw Cen MT"/>
                <a:ea typeface="Calibri"/>
              </a:rPr>
              <a:t>*1826</a:t>
            </a:r>
            <a:r>
              <a:rPr lang="es-ES" sz="2000" b="0" strike="noStrike" spc="-1" dirty="0">
                <a:solidFill>
                  <a:srgbClr val="FFFFFF"/>
                </a:solidFill>
                <a:latin typeface="Tw Cen MT"/>
                <a:ea typeface="Calibri"/>
              </a:rPr>
              <a:t>. Nace en Madrid el 2 de diciembre. </a:t>
            </a:r>
          </a:p>
          <a:p>
            <a:pPr>
              <a:lnSpc>
                <a:spcPct val="100000"/>
              </a:lnSpc>
            </a:pPr>
            <a:r>
              <a:rPr lang="es-ES" sz="2000" b="0" strike="noStrike" spc="-1" dirty="0">
                <a:solidFill>
                  <a:srgbClr val="FFFFFF"/>
                </a:solidFill>
                <a:latin typeface="Tw Cen MT"/>
                <a:ea typeface="Calibri"/>
              </a:rPr>
              <a:t>Desde joven colaboró con las Hijas de la Caridad.</a:t>
            </a:r>
            <a:endParaRPr lang="es-ES" sz="2000" b="0" strike="noStrike" spc="-1" dirty="0">
              <a:solidFill>
                <a:srgbClr val="FFFFFF"/>
              </a:solidFill>
              <a:latin typeface="Arial"/>
            </a:endParaRPr>
          </a:p>
          <a:p>
            <a:pPr>
              <a:lnSpc>
                <a:spcPct val="100000"/>
              </a:lnSpc>
            </a:pPr>
            <a:r>
              <a:rPr lang="es-ES" sz="2000" b="0" u="sng" strike="noStrike" spc="-1" dirty="0">
                <a:solidFill>
                  <a:srgbClr val="FFFF00"/>
                </a:solidFill>
                <a:latin typeface="Tw Cen MT"/>
                <a:ea typeface="Calibri"/>
              </a:rPr>
              <a:t>*1851</a:t>
            </a:r>
            <a:r>
              <a:rPr lang="es-ES" sz="2000" b="0" strike="noStrike" spc="-1" dirty="0">
                <a:solidFill>
                  <a:srgbClr val="FFFFFF"/>
                </a:solidFill>
                <a:latin typeface="Tw Cen MT"/>
                <a:ea typeface="Calibri"/>
              </a:rPr>
              <a:t>.15 Agosto. Fundación. El Objetivo: “Que la humanidad doliente pudiera recibir cuidados profesionales”, convirtiéndose en las precursoras de la asistencia sanitaria domiciliaria. Lograron la creación de la primera Escuela de Enfermería en España. Con el título se profesionalizó el cuidado a los enfermos. </a:t>
            </a:r>
            <a:endParaRPr lang="es-ES" sz="2000" b="0" strike="noStrike" spc="-1" dirty="0">
              <a:solidFill>
                <a:srgbClr val="FFFFFF"/>
              </a:solidFill>
              <a:latin typeface="Arial"/>
            </a:endParaRPr>
          </a:p>
          <a:p>
            <a:pPr>
              <a:lnSpc>
                <a:spcPct val="100000"/>
              </a:lnSpc>
            </a:pPr>
            <a:r>
              <a:rPr lang="es-ES" sz="2000" b="0" strike="noStrike" spc="-1" dirty="0">
                <a:solidFill>
                  <a:srgbClr val="FFFFFF"/>
                </a:solidFill>
                <a:latin typeface="Tw Cen MT"/>
                <a:ea typeface="Calibri"/>
              </a:rPr>
              <a:t>* Son frecuentes en este tiempo los brotes de cólera en España. Revisten una fuerza alarmante los que tienen lugar en 1865 y 1885. Las Siervas de María están presentes en estas epidemias. Además de atender a la población en sus domicilios, también dan asistencia a las religiosas que se encuentran en conventos de clausura.</a:t>
            </a:r>
            <a:endParaRPr lang="es-ES" sz="2000" b="0" strike="noStrike" spc="-1" dirty="0">
              <a:solidFill>
                <a:srgbClr val="FFFFFF"/>
              </a:solidFill>
              <a:latin typeface="Arial"/>
            </a:endParaRPr>
          </a:p>
          <a:p>
            <a:pPr>
              <a:lnSpc>
                <a:spcPct val="100000"/>
              </a:lnSpc>
            </a:pPr>
            <a:endParaRPr lang="es-ES" sz="2000" b="0" u="sng" strike="noStrike" spc="-1" dirty="0">
              <a:solidFill>
                <a:srgbClr val="FFFF00"/>
              </a:solidFill>
              <a:latin typeface="Tw Cen MT" panose="020B0602020104020603" pitchFamily="34" charset="77"/>
              <a:ea typeface="Calibri"/>
            </a:endParaRPr>
          </a:p>
          <a:p>
            <a:pPr>
              <a:lnSpc>
                <a:spcPct val="100000"/>
              </a:lnSpc>
            </a:pPr>
            <a:r>
              <a:rPr lang="es-ES" sz="2000" b="0" u="sng" strike="noStrike" spc="-1" dirty="0">
                <a:solidFill>
                  <a:srgbClr val="FFFF00"/>
                </a:solidFill>
                <a:latin typeface="Tw Cen MT" panose="020B0602020104020603" pitchFamily="34" charset="77"/>
                <a:ea typeface="Calibri"/>
              </a:rPr>
              <a:t>+ 1887</a:t>
            </a:r>
            <a:r>
              <a:rPr lang="es-ES" sz="2000" b="0" u="sng" strike="noStrike" spc="-1" dirty="0">
                <a:solidFill>
                  <a:srgbClr val="FFFFFF"/>
                </a:solidFill>
                <a:latin typeface="Tw Cen MT" panose="020B0602020104020603" pitchFamily="34" charset="77"/>
                <a:ea typeface="Calibri"/>
              </a:rPr>
              <a:t>.</a:t>
            </a:r>
            <a:r>
              <a:rPr lang="es-ES" sz="2000" b="0" strike="noStrike" spc="-1" dirty="0">
                <a:solidFill>
                  <a:srgbClr val="FFFFFF"/>
                </a:solidFill>
                <a:latin typeface="Tw Cen MT" panose="020B0602020104020603" pitchFamily="34" charset="77"/>
                <a:ea typeface="Calibri"/>
              </a:rPr>
              <a:t>  </a:t>
            </a:r>
            <a:r>
              <a:rPr lang="es-ES" sz="2000" b="0" strike="noStrike" spc="-1" dirty="0">
                <a:solidFill>
                  <a:srgbClr val="FFFFFF"/>
                </a:solidFill>
                <a:latin typeface="Tw Cen MT" panose="020B0602020104020603" pitchFamily="34" charset="77"/>
                <a:ea typeface="ＭＳ Ｐゴシック"/>
              </a:rPr>
              <a:t>11 de octubre. Muere en Madrid</a:t>
            </a:r>
            <a:r>
              <a:rPr lang="es-ES" sz="2000" b="0" strike="noStrike" spc="-1" dirty="0">
                <a:solidFill>
                  <a:srgbClr val="FFFFFF"/>
                </a:solidFill>
                <a:latin typeface="arial"/>
                <a:ea typeface="ＭＳ Ｐゴシック"/>
              </a:rPr>
              <a:t>.</a:t>
            </a:r>
            <a:endParaRPr lang="es-ES" sz="2000" b="0" strike="noStrike" spc="-1" dirty="0">
              <a:solidFill>
                <a:srgbClr val="FFFFFF"/>
              </a:solidFill>
              <a:latin typeface="Arial"/>
            </a:endParaRPr>
          </a:p>
        </p:txBody>
      </p:sp>
      <p:pic>
        <p:nvPicPr>
          <p:cNvPr id="134" name="Imagen 2"/>
          <p:cNvPicPr/>
          <p:nvPr/>
        </p:nvPicPr>
        <p:blipFill>
          <a:blip r:embed="rId2"/>
          <a:stretch/>
        </p:blipFill>
        <p:spPr>
          <a:xfrm>
            <a:off x="7532176" y="799200"/>
            <a:ext cx="1450544" cy="2168725"/>
          </a:xfrm>
          <a:prstGeom prst="rect">
            <a:avLst/>
          </a:prstGeom>
          <a:ln w="0">
            <a:noFill/>
          </a:ln>
        </p:spPr>
      </p:pic>
      <p:sp>
        <p:nvSpPr>
          <p:cNvPr id="3" name="CuadroTexto 2">
            <a:extLst>
              <a:ext uri="{FF2B5EF4-FFF2-40B4-BE49-F238E27FC236}">
                <a16:creationId xmlns:a16="http://schemas.microsoft.com/office/drawing/2014/main" id="{0B9C34CF-A3AD-A298-250B-C7E202007C97}"/>
              </a:ext>
            </a:extLst>
          </p:cNvPr>
          <p:cNvSpPr txBox="1"/>
          <p:nvPr/>
        </p:nvSpPr>
        <p:spPr>
          <a:xfrm>
            <a:off x="7532176" y="3890075"/>
            <a:ext cx="1450544" cy="2308324"/>
          </a:xfrm>
          <a:prstGeom prst="rect">
            <a:avLst/>
          </a:prstGeom>
          <a:noFill/>
        </p:spPr>
        <p:txBody>
          <a:bodyPr wrap="square">
            <a:spAutoFit/>
          </a:bodyPr>
          <a:lstStyle/>
          <a:p>
            <a:pPr algn="ctr"/>
            <a:r>
              <a:rPr lang="es-ES" sz="1800" b="0" strike="noStrike" spc="-1" dirty="0" err="1">
                <a:solidFill>
                  <a:srgbClr val="FFFF00"/>
                </a:solidFill>
                <a:latin typeface="Roboto"/>
                <a:ea typeface="Calibri"/>
              </a:rPr>
              <a:t>Mª</a:t>
            </a:r>
            <a:r>
              <a:rPr lang="es-ES" sz="1800" b="0" strike="noStrike" spc="-1" dirty="0">
                <a:solidFill>
                  <a:srgbClr val="FFFF00"/>
                </a:solidFill>
                <a:latin typeface="Roboto"/>
                <a:ea typeface="Calibri"/>
              </a:rPr>
              <a:t> Soledad Torres</a:t>
            </a:r>
          </a:p>
          <a:p>
            <a:pPr algn="ctr"/>
            <a:r>
              <a:rPr lang="es-ES" sz="1800" b="0" strike="noStrike" spc="-1" dirty="0">
                <a:solidFill>
                  <a:srgbClr val="FFFF00"/>
                </a:solidFill>
                <a:latin typeface="Roboto"/>
                <a:ea typeface="Calibri"/>
              </a:rPr>
              <a:t>Acosta</a:t>
            </a:r>
          </a:p>
          <a:p>
            <a:pPr algn="ctr"/>
            <a:endParaRPr lang="es-ES" spc="-1" dirty="0">
              <a:solidFill>
                <a:srgbClr val="FFFF00"/>
              </a:solidFill>
              <a:latin typeface="Roboto"/>
            </a:endParaRPr>
          </a:p>
          <a:p>
            <a:pPr algn="ctr"/>
            <a:r>
              <a:rPr lang="es-ES" spc="-1" dirty="0">
                <a:solidFill>
                  <a:srgbClr val="FFFF00"/>
                </a:solidFill>
                <a:latin typeface="Roboto"/>
              </a:rPr>
              <a:t>Madrid</a:t>
            </a:r>
          </a:p>
          <a:p>
            <a:pPr algn="ctr"/>
            <a:r>
              <a:rPr lang="es-ES" spc="-1" dirty="0">
                <a:solidFill>
                  <a:srgbClr val="FFFF00"/>
                </a:solidFill>
                <a:latin typeface="Roboto"/>
              </a:rPr>
              <a:t>*1826</a:t>
            </a:r>
          </a:p>
          <a:p>
            <a:pPr algn="ctr"/>
            <a:r>
              <a:rPr lang="es-ES" spc="-1" dirty="0">
                <a:solidFill>
                  <a:srgbClr val="FFFF00"/>
                </a:solidFill>
                <a:latin typeface="Roboto"/>
              </a:rPr>
              <a:t>+1887</a:t>
            </a:r>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3000"/>
                                        <p:tgtEl>
                                          <p:spTgt spid="133"/>
                                        </p:tgtEl>
                                      </p:cBhvr>
                                    </p:animEffect>
                                    <p:anim calcmode="lin" valueType="num">
                                      <p:cBhvr>
                                        <p:cTn id="8" dur="3000" fill="hold"/>
                                        <p:tgtEl>
                                          <p:spTgt spid="133"/>
                                        </p:tgtEl>
                                        <p:attrNameLst>
                                          <p:attrName>ppt_x</p:attrName>
                                        </p:attrNameLst>
                                      </p:cBhvr>
                                      <p:tavLst>
                                        <p:tav tm="0">
                                          <p:val>
                                            <p:strVal val="#ppt_x"/>
                                          </p:val>
                                        </p:tav>
                                        <p:tav tm="100000">
                                          <p:val>
                                            <p:strVal val="#ppt_x"/>
                                          </p:val>
                                        </p:tav>
                                      </p:tavLst>
                                    </p:anim>
                                    <p:anim calcmode="lin" valueType="num">
                                      <p:cBhvr>
                                        <p:cTn id="9" dur="3000" fill="hold"/>
                                        <p:tgtEl>
                                          <p:spTgt spid="1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35"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36" name="CuadroTexto 2"/>
          <p:cNvSpPr/>
          <p:nvPr/>
        </p:nvSpPr>
        <p:spPr>
          <a:xfrm>
            <a:off x="392040" y="375480"/>
            <a:ext cx="6551201" cy="636952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400" b="0" strike="noStrike" spc="-1" dirty="0">
                <a:solidFill>
                  <a:srgbClr val="FFFF00"/>
                </a:solidFill>
                <a:latin typeface="Tw Cen MT" panose="020B0602020104020603" pitchFamily="34" charset="77"/>
                <a:ea typeface="Times New Roman"/>
              </a:rPr>
              <a:t>EL CARISMA DE LAS SIERVAS DE MARÍA </a:t>
            </a:r>
            <a:endParaRPr lang="es-ES" sz="2400" b="0" strike="noStrike" spc="-1" dirty="0">
              <a:solidFill>
                <a:srgbClr val="FFFFFF"/>
              </a:solidFill>
              <a:latin typeface="Tw Cen MT" panose="020B0602020104020603" pitchFamily="34" charset="77"/>
            </a:endParaRPr>
          </a:p>
          <a:p>
            <a:pPr>
              <a:lnSpc>
                <a:spcPct val="100000"/>
              </a:lnSpc>
            </a:pPr>
            <a:r>
              <a:rPr lang="es-ES" sz="2400" b="0" strike="noStrike" spc="-1" dirty="0">
                <a:solidFill>
                  <a:srgbClr val="FFFFFF"/>
                </a:solidFill>
                <a:latin typeface="Tw Cen MT" panose="020B0602020104020603" pitchFamily="34" charset="77"/>
                <a:ea typeface="Times New Roman"/>
              </a:rPr>
              <a:t>Es servir a los enfermos en sus casas, preferentemente de noche cuidándolos y velándolos con un cariño y cuidado sin medida. Tanto que, en ocasiones, las hermanas acaban siendo como parte de las propias familias. </a:t>
            </a:r>
            <a:endParaRPr lang="es-ES" sz="2400" b="0" strike="noStrike" spc="-1" dirty="0">
              <a:solidFill>
                <a:srgbClr val="FFFFFF"/>
              </a:solidFill>
              <a:latin typeface="Tw Cen MT" panose="020B0602020104020603" pitchFamily="34" charset="77"/>
            </a:endParaRPr>
          </a:p>
          <a:p>
            <a:pPr>
              <a:lnSpc>
                <a:spcPct val="100000"/>
              </a:lnSpc>
            </a:pPr>
            <a:endParaRPr lang="es-ES" sz="2400" b="0" strike="noStrike" spc="-1" dirty="0">
              <a:solidFill>
                <a:srgbClr val="FFFFFF"/>
              </a:solidFill>
              <a:latin typeface="Tw Cen MT" panose="020B0602020104020603" pitchFamily="34" charset="77"/>
            </a:endParaRPr>
          </a:p>
          <a:p>
            <a:pPr algn="ctr">
              <a:lnSpc>
                <a:spcPct val="100000"/>
              </a:lnSpc>
            </a:pPr>
            <a:r>
              <a:rPr lang="es-ES" sz="2400" b="0" strike="noStrike" spc="-1" dirty="0">
                <a:solidFill>
                  <a:srgbClr val="FFFF00"/>
                </a:solidFill>
                <a:latin typeface="Tw Cen MT" panose="020B0602020104020603" pitchFamily="34" charset="77"/>
                <a:ea typeface="Times New Roman"/>
              </a:rPr>
              <a:t>El carisma las impulsa  a ver a Cristo en el enfermo. Todo lo que quisieran hacer a Cristo, </a:t>
            </a:r>
            <a:endParaRPr lang="es-ES" sz="2400" b="0" strike="noStrike" spc="-1" dirty="0">
              <a:solidFill>
                <a:srgbClr val="FFFFFF"/>
              </a:solidFill>
              <a:latin typeface="Tw Cen MT" panose="020B0602020104020603" pitchFamily="34" charset="77"/>
            </a:endParaRPr>
          </a:p>
          <a:p>
            <a:pPr algn="ctr">
              <a:lnSpc>
                <a:spcPct val="100000"/>
              </a:lnSpc>
            </a:pPr>
            <a:r>
              <a:rPr lang="es-ES" sz="2400" b="0" strike="noStrike" spc="-1" dirty="0">
                <a:solidFill>
                  <a:srgbClr val="FFFF00"/>
                </a:solidFill>
                <a:latin typeface="Tw Cen MT" panose="020B0602020104020603" pitchFamily="34" charset="77"/>
                <a:ea typeface="Times New Roman"/>
              </a:rPr>
              <a:t>se lo hacen al enfermo. </a:t>
            </a:r>
            <a:endParaRPr lang="es-ES" sz="2400" b="0" strike="noStrike" spc="-1" dirty="0">
              <a:solidFill>
                <a:srgbClr val="FFFFFF"/>
              </a:solidFill>
              <a:latin typeface="Tw Cen MT" panose="020B0602020104020603" pitchFamily="34" charset="77"/>
            </a:endParaRPr>
          </a:p>
          <a:p>
            <a:pPr>
              <a:lnSpc>
                <a:spcPct val="100000"/>
              </a:lnSpc>
            </a:pPr>
            <a:r>
              <a:rPr lang="es-ES" sz="2400" b="0" strike="noStrike" spc="-1" dirty="0">
                <a:solidFill>
                  <a:srgbClr val="FFFFFF"/>
                </a:solidFill>
                <a:latin typeface="Tw Cen MT" panose="020B0602020104020603" pitchFamily="34" charset="77"/>
                <a:ea typeface="Times New Roman"/>
              </a:rPr>
              <a:t>Apuestan, fervientemente, por la vida. Buscan que los enfermos no se sientan inútiles, como una carga </a:t>
            </a:r>
          </a:p>
          <a:p>
            <a:pPr>
              <a:lnSpc>
                <a:spcPct val="100000"/>
              </a:lnSpc>
            </a:pPr>
            <a:r>
              <a:rPr lang="es-ES" sz="2400" b="0" strike="noStrike" spc="-1" dirty="0">
                <a:solidFill>
                  <a:srgbClr val="FFFFFF"/>
                </a:solidFill>
                <a:latin typeface="Tw Cen MT" panose="020B0602020104020603" pitchFamily="34" charset="77"/>
                <a:ea typeface="Times New Roman"/>
              </a:rPr>
              <a:t>y tratan de ayudarles sobre todo descubriendo el sentido cristiano del dolor. Les alientan a que se vean como “otros cristos”, conscientes de que la enfermedad los puede unir más estrechamente a Jesús y a los demás.</a:t>
            </a:r>
            <a:endParaRPr lang="es-ES" sz="2400" b="0" strike="noStrike" spc="-1" dirty="0">
              <a:solidFill>
                <a:srgbClr val="FFFFFF"/>
              </a:solidFill>
              <a:latin typeface="Tw Cen MT" panose="020B0602020104020603" pitchFamily="34" charset="77"/>
            </a:endParaRPr>
          </a:p>
        </p:txBody>
      </p:sp>
      <p:pic>
        <p:nvPicPr>
          <p:cNvPr id="137" name="Imagen 3"/>
          <p:cNvPicPr/>
          <p:nvPr/>
        </p:nvPicPr>
        <p:blipFill>
          <a:blip r:embed="rId2"/>
          <a:stretch/>
        </p:blipFill>
        <p:spPr>
          <a:xfrm>
            <a:off x="7182840" y="375480"/>
            <a:ext cx="1784040" cy="2662188"/>
          </a:xfrm>
          <a:prstGeom prst="rect">
            <a:avLst/>
          </a:prstGeom>
          <a:ln w="0">
            <a:noFill/>
          </a:ln>
        </p:spPr>
      </p:pic>
      <p:pic>
        <p:nvPicPr>
          <p:cNvPr id="3" name="Imagen 2">
            <a:extLst>
              <a:ext uri="{FF2B5EF4-FFF2-40B4-BE49-F238E27FC236}">
                <a16:creationId xmlns:a16="http://schemas.microsoft.com/office/drawing/2014/main" id="{B59F7BE9-C2E0-AF30-04EC-C59031759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2840" y="4253186"/>
            <a:ext cx="1784040" cy="23906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3000"/>
                                        <p:tgtEl>
                                          <p:spTgt spid="136"/>
                                        </p:tgtEl>
                                      </p:cBhvr>
                                    </p:animEffect>
                                    <p:anim calcmode="lin" valueType="num">
                                      <p:cBhvr>
                                        <p:cTn id="8" dur="3000" fill="hold"/>
                                        <p:tgtEl>
                                          <p:spTgt spid="136"/>
                                        </p:tgtEl>
                                        <p:attrNameLst>
                                          <p:attrName>ppt_x</p:attrName>
                                        </p:attrNameLst>
                                      </p:cBhvr>
                                      <p:tavLst>
                                        <p:tav tm="0">
                                          <p:val>
                                            <p:strVal val="#ppt_x"/>
                                          </p:val>
                                        </p:tav>
                                        <p:tav tm="100000">
                                          <p:val>
                                            <p:strVal val="#ppt_x"/>
                                          </p:val>
                                        </p:tav>
                                      </p:tavLst>
                                    </p:anim>
                                    <p:anim calcmode="lin" valueType="num">
                                      <p:cBhvr>
                                        <p:cTn id="9" dur="3000" fill="hold"/>
                                        <p:tgtEl>
                                          <p:spTgt spid="1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38"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39" name="CuadroTexto 2"/>
          <p:cNvSpPr/>
          <p:nvPr/>
        </p:nvSpPr>
        <p:spPr>
          <a:xfrm>
            <a:off x="330120" y="214200"/>
            <a:ext cx="7238160" cy="661574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400" b="1" strike="noStrike" spc="-1" dirty="0">
                <a:solidFill>
                  <a:srgbClr val="FFFF00"/>
                </a:solidFill>
                <a:latin typeface="Tw Cen MT"/>
                <a:ea typeface="Times New Roman"/>
              </a:rPr>
              <a:t>LAS HIJAS DE LA CARIDAD</a:t>
            </a:r>
            <a:endParaRPr lang="es-ES" sz="2400" b="1" strike="noStrike" spc="-1" dirty="0">
              <a:solidFill>
                <a:srgbClr val="FFFF00"/>
              </a:solidFill>
              <a:latin typeface="Arial"/>
            </a:endParaRPr>
          </a:p>
          <a:p>
            <a:pPr>
              <a:lnSpc>
                <a:spcPct val="100000"/>
              </a:lnSpc>
            </a:pPr>
            <a:r>
              <a:rPr lang="es-ES" sz="2000" b="0" u="sng" strike="noStrike" spc="-1" dirty="0">
                <a:solidFill>
                  <a:srgbClr val="FFFF00"/>
                </a:solidFill>
                <a:latin typeface="Tw Cen MT"/>
                <a:ea typeface="Times New Roman"/>
              </a:rPr>
              <a:t>*1857</a:t>
            </a:r>
            <a:r>
              <a:rPr lang="es-ES" sz="2000" b="0" strike="noStrike" spc="-1" dirty="0">
                <a:solidFill>
                  <a:srgbClr val="FFFFFF"/>
                </a:solidFill>
                <a:latin typeface="Tw Cen MT"/>
                <a:ea typeface="Times New Roman"/>
              </a:rPr>
              <a:t>: Se incorporan para el servicio del Hospital de Úbeda las Hijas de la Caridad, quedando tan solo un capellán para su atención y la de los enfermos. También se incorporó con posterioridad la Escuela de Párvulos.</a:t>
            </a:r>
            <a:endParaRPr lang="es-ES" sz="2000" b="0" strike="noStrike" spc="-1" dirty="0">
              <a:solidFill>
                <a:srgbClr val="FFFFFF"/>
              </a:solidFill>
              <a:latin typeface="Arial"/>
            </a:endParaRPr>
          </a:p>
          <a:p>
            <a:pPr algn="ctr">
              <a:lnSpc>
                <a:spcPct val="100000"/>
              </a:lnSpc>
            </a:pPr>
            <a:r>
              <a:rPr lang="es-ES" sz="2000" b="0" strike="noStrike" spc="-1" dirty="0">
                <a:solidFill>
                  <a:srgbClr val="FFFF00"/>
                </a:solidFill>
                <a:latin typeface="Tw Cen MT"/>
                <a:ea typeface="Times New Roman"/>
              </a:rPr>
              <a:t>***</a:t>
            </a:r>
            <a:endParaRPr lang="es-ES" sz="2000" b="0" strike="noStrike" spc="-1" dirty="0">
              <a:solidFill>
                <a:srgbClr val="FFFFFF"/>
              </a:solidFill>
              <a:latin typeface="Arial"/>
            </a:endParaRPr>
          </a:p>
          <a:p>
            <a:pPr>
              <a:lnSpc>
                <a:spcPct val="100000"/>
              </a:lnSpc>
            </a:pPr>
            <a:r>
              <a:rPr lang="es-ES" sz="2000" b="0" strike="noStrike" spc="-1" dirty="0">
                <a:solidFill>
                  <a:srgbClr val="FFFFFF"/>
                </a:solidFill>
                <a:latin typeface="Tw Cen MT"/>
                <a:ea typeface="Times New Roman"/>
              </a:rPr>
              <a:t>Esta sociedad femenina había sido fundada en Francia en 1633, </a:t>
            </a:r>
            <a:endParaRPr lang="es-ES" sz="2000" b="0" strike="noStrike" spc="-1" dirty="0">
              <a:solidFill>
                <a:srgbClr val="FFFFFF"/>
              </a:solidFill>
              <a:latin typeface="Arial"/>
            </a:endParaRPr>
          </a:p>
          <a:p>
            <a:pPr>
              <a:lnSpc>
                <a:spcPct val="100000"/>
              </a:lnSpc>
            </a:pPr>
            <a:r>
              <a:rPr lang="es-ES" sz="2000" b="0" strike="noStrike" spc="-1" dirty="0">
                <a:solidFill>
                  <a:srgbClr val="FFFFFF"/>
                </a:solidFill>
                <a:latin typeface="Tw Cen MT"/>
                <a:ea typeface="Times New Roman"/>
              </a:rPr>
              <a:t>por S. Vicente de Paúl, con el fin de dedicarse al servicio de </a:t>
            </a:r>
            <a:endParaRPr lang="es-ES" sz="2000" b="0" strike="noStrike" spc="-1" dirty="0">
              <a:solidFill>
                <a:srgbClr val="FFFFFF"/>
              </a:solidFill>
              <a:latin typeface="Arial"/>
            </a:endParaRPr>
          </a:p>
          <a:p>
            <a:pPr>
              <a:lnSpc>
                <a:spcPct val="100000"/>
              </a:lnSpc>
            </a:pPr>
            <a:r>
              <a:rPr lang="es-ES" sz="2000" b="0" strike="noStrike" spc="-1" dirty="0">
                <a:solidFill>
                  <a:srgbClr val="FFFFFF"/>
                </a:solidFill>
                <a:latin typeface="Tw Cen MT"/>
                <a:ea typeface="Times New Roman"/>
              </a:rPr>
              <a:t>los pobres enfermos.</a:t>
            </a:r>
            <a:endParaRPr lang="es-ES" sz="2000" b="0" strike="noStrike" spc="-1" dirty="0">
              <a:solidFill>
                <a:srgbClr val="FFFFFF"/>
              </a:solidFill>
              <a:latin typeface="Arial"/>
            </a:endParaRPr>
          </a:p>
          <a:p>
            <a:pPr>
              <a:lnSpc>
                <a:spcPct val="100000"/>
              </a:lnSpc>
            </a:pPr>
            <a:r>
              <a:rPr lang="es-ES" sz="2000" b="0" strike="noStrike" spc="-1" dirty="0">
                <a:solidFill>
                  <a:srgbClr val="FFFFFF"/>
                </a:solidFill>
                <a:latin typeface="Tw Cen MT"/>
                <a:ea typeface="Times New Roman"/>
              </a:rPr>
              <a:t>La lucha de Luisa </a:t>
            </a:r>
            <a:r>
              <a:rPr lang="es-ES" sz="2000" b="0" strike="noStrike" spc="-1" dirty="0">
                <a:solidFill>
                  <a:srgbClr val="FFFFFF"/>
                </a:solidFill>
                <a:latin typeface="Tw Cen MT"/>
                <a:ea typeface="ＭＳ Ｐゴシック"/>
              </a:rPr>
              <a:t>Marillac (viuda)</a:t>
            </a:r>
            <a:r>
              <a:rPr lang="es-ES" sz="2000" b="0" strike="noStrike" spc="-1" dirty="0">
                <a:solidFill>
                  <a:srgbClr val="FFFFFF"/>
                </a:solidFill>
                <a:latin typeface="arial"/>
                <a:ea typeface="ＭＳ Ｐゴシック"/>
              </a:rPr>
              <a:t> </a:t>
            </a:r>
            <a:r>
              <a:rPr lang="es-ES" sz="2000" b="0" strike="noStrike" spc="-1" dirty="0">
                <a:solidFill>
                  <a:srgbClr val="FFFFFF"/>
                </a:solidFill>
                <a:latin typeface="Tw Cen MT"/>
                <a:ea typeface="Times New Roman"/>
              </a:rPr>
              <a:t>y sus compañeras fue grande en un tiempo en que la mujer o era esposa o monja de clausura. No cabían dentro de los esquemas de la iglesia, al no hacer votos públicos ni ser consideradas religiosas.</a:t>
            </a:r>
            <a:endParaRPr lang="es-ES" sz="2000" b="0" strike="noStrike" spc="-1" dirty="0">
              <a:solidFill>
                <a:srgbClr val="FFFFFF"/>
              </a:solidFill>
              <a:latin typeface="Arial"/>
            </a:endParaRPr>
          </a:p>
          <a:p>
            <a:pPr>
              <a:lnSpc>
                <a:spcPct val="100000"/>
              </a:lnSpc>
            </a:pPr>
            <a:r>
              <a:rPr lang="es-ES" sz="2000" b="0" strike="noStrike" spc="-1" dirty="0">
                <a:solidFill>
                  <a:srgbClr val="FFFFFF"/>
                </a:solidFill>
                <a:latin typeface="Tw Cen MT"/>
                <a:ea typeface="Calibri"/>
              </a:rPr>
              <a:t>Las hijas de la caridad no pretendían aprobación ni del Estado ni de la Iglesia, según su pensamiento; “hacer obra de caridad no necesita permisos”. La acción social de las Hijas de la Caridad sigue estando centrada en la acogida y el acompañamiento a personas en situación de riesgo de exclusión social</a:t>
            </a:r>
            <a:endParaRPr lang="es-ES" sz="2000" spc="-1" dirty="0">
              <a:solidFill>
                <a:srgbClr val="FFFFFF"/>
              </a:solidFill>
              <a:latin typeface="Arial"/>
            </a:endParaRPr>
          </a:p>
          <a:p>
            <a:pPr algn="ctr">
              <a:lnSpc>
                <a:spcPct val="100000"/>
              </a:lnSpc>
            </a:pPr>
            <a:r>
              <a:rPr lang="es-ES" sz="2000" u="sng" spc="-1" dirty="0">
                <a:solidFill>
                  <a:srgbClr val="FFFF00"/>
                </a:solidFill>
                <a:latin typeface="Tw Cen MT"/>
                <a:ea typeface="Times New Roman"/>
              </a:rPr>
              <a:t>*</a:t>
            </a:r>
            <a:r>
              <a:rPr lang="es-ES" sz="2000" b="0" u="sng" strike="noStrike" spc="-1" dirty="0">
                <a:solidFill>
                  <a:srgbClr val="FFFF00"/>
                </a:solidFill>
                <a:latin typeface="Tw Cen MT"/>
                <a:ea typeface="Times New Roman"/>
              </a:rPr>
              <a:t>1792</a:t>
            </a:r>
            <a:r>
              <a:rPr lang="es-ES" sz="2000" spc="-1" dirty="0">
                <a:solidFill>
                  <a:srgbClr val="FFFFFF"/>
                </a:solidFill>
                <a:latin typeface="Tw Cen MT"/>
                <a:ea typeface="Times New Roman"/>
              </a:rPr>
              <a:t>: D</a:t>
            </a:r>
            <a:r>
              <a:rPr lang="es-ES" sz="2000" b="0" strike="noStrike" spc="-1" dirty="0">
                <a:solidFill>
                  <a:srgbClr val="FFFFFF"/>
                </a:solidFill>
                <a:latin typeface="Tw Cen MT"/>
                <a:ea typeface="Times New Roman"/>
              </a:rPr>
              <a:t>urante la Revolución Francesa, las Hijas de la Caridad     fueron suprimidas por el gobierno revolucionario. </a:t>
            </a:r>
          </a:p>
          <a:p>
            <a:pPr algn="ctr">
              <a:lnSpc>
                <a:spcPct val="100000"/>
              </a:lnSpc>
            </a:pPr>
            <a:r>
              <a:rPr lang="es-ES" sz="2000" b="0" strike="noStrike" spc="-1" dirty="0">
                <a:solidFill>
                  <a:srgbClr val="FFFFFF"/>
                </a:solidFill>
                <a:latin typeface="Tw Cen MT"/>
                <a:ea typeface="Times New Roman"/>
              </a:rPr>
              <a:t>Numerosas religiosas murieron mártires.</a:t>
            </a:r>
            <a:r>
              <a:rPr lang="es-ES" sz="2000" b="0" strike="noStrike" spc="-1" dirty="0">
                <a:solidFill>
                  <a:srgbClr val="FFFFFF"/>
                </a:solidFill>
                <a:latin typeface="Tw Cen MT"/>
                <a:ea typeface="Calibri"/>
              </a:rPr>
              <a:t> </a:t>
            </a:r>
            <a:endParaRPr lang="es-ES" sz="2000" b="0" strike="noStrike" spc="-1" dirty="0">
              <a:solidFill>
                <a:srgbClr val="FFFFFF"/>
              </a:solidFill>
              <a:latin typeface="Arial"/>
            </a:endParaRPr>
          </a:p>
        </p:txBody>
      </p:sp>
      <p:pic>
        <p:nvPicPr>
          <p:cNvPr id="140" name="Imagen 4"/>
          <p:cNvPicPr/>
          <p:nvPr/>
        </p:nvPicPr>
        <p:blipFill>
          <a:blip r:embed="rId2"/>
          <a:stretch/>
        </p:blipFill>
        <p:spPr>
          <a:xfrm>
            <a:off x="7568280" y="610537"/>
            <a:ext cx="1383840" cy="1875983"/>
          </a:xfrm>
          <a:prstGeom prst="rect">
            <a:avLst/>
          </a:prstGeom>
          <a:ln w="0">
            <a:noFill/>
          </a:ln>
        </p:spPr>
      </p:pic>
      <p:sp>
        <p:nvSpPr>
          <p:cNvPr id="141" name="CuadroTexto 7"/>
          <p:cNvSpPr/>
          <p:nvPr/>
        </p:nvSpPr>
        <p:spPr>
          <a:xfrm>
            <a:off x="7569360" y="2882160"/>
            <a:ext cx="1573920" cy="187598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1600" b="1" strike="noStrike" spc="-1" dirty="0">
                <a:solidFill>
                  <a:srgbClr val="FFFF00"/>
                </a:solidFill>
                <a:latin typeface="arial"/>
                <a:ea typeface="ＭＳ Ｐゴシック"/>
              </a:rPr>
              <a:t>S. Vicente </a:t>
            </a:r>
            <a:endParaRPr lang="es-ES" sz="1600" b="0" strike="noStrike" spc="-1" dirty="0">
              <a:solidFill>
                <a:srgbClr val="FFFFFF"/>
              </a:solidFill>
              <a:latin typeface="Arial"/>
            </a:endParaRPr>
          </a:p>
          <a:p>
            <a:pPr algn="ctr">
              <a:lnSpc>
                <a:spcPct val="100000"/>
              </a:lnSpc>
            </a:pPr>
            <a:r>
              <a:rPr lang="es-ES" sz="1600" b="1" strike="noStrike" spc="-1" dirty="0">
                <a:solidFill>
                  <a:srgbClr val="FFFF00"/>
                </a:solidFill>
                <a:latin typeface="arial"/>
                <a:ea typeface="ＭＳ Ｐゴシック"/>
              </a:rPr>
              <a:t>de Paúl</a:t>
            </a:r>
            <a:endParaRPr lang="es-ES" sz="1600" b="0" strike="noStrike" spc="-1" dirty="0">
              <a:solidFill>
                <a:srgbClr val="FFFFFF"/>
              </a:solidFill>
              <a:latin typeface="Arial"/>
            </a:endParaRPr>
          </a:p>
          <a:p>
            <a:pPr algn="ctr">
              <a:lnSpc>
                <a:spcPct val="100000"/>
              </a:lnSpc>
            </a:pPr>
            <a:r>
              <a:rPr lang="es-ES" sz="1600" b="1" strike="noStrike" spc="-1" dirty="0">
                <a:solidFill>
                  <a:srgbClr val="FFFF00"/>
                </a:solidFill>
                <a:latin typeface="arial"/>
                <a:ea typeface="ＭＳ Ｐゴシック"/>
              </a:rPr>
              <a:t>Nacimiento</a:t>
            </a:r>
            <a:endParaRPr lang="es-ES" sz="1600" b="0" strike="noStrike" spc="-1" dirty="0">
              <a:solidFill>
                <a:srgbClr val="FFFFFF"/>
              </a:solidFill>
              <a:latin typeface="Arial"/>
            </a:endParaRPr>
          </a:p>
          <a:p>
            <a:pPr algn="ctr">
              <a:lnSpc>
                <a:spcPct val="100000"/>
              </a:lnSpc>
            </a:pPr>
            <a:r>
              <a:rPr lang="es-ES" sz="1600" b="0" strike="noStrike" spc="-1" dirty="0">
                <a:solidFill>
                  <a:srgbClr val="FFFF00"/>
                </a:solidFill>
                <a:latin typeface="arial"/>
                <a:ea typeface="ＭＳ Ｐゴシック"/>
              </a:rPr>
              <a:t>24 –IV- 1581</a:t>
            </a:r>
            <a:endParaRPr lang="es-ES" sz="1600" b="0" strike="noStrike" spc="-1" dirty="0">
              <a:solidFill>
                <a:srgbClr val="FFFFFF"/>
              </a:solidFill>
              <a:latin typeface="Arial"/>
            </a:endParaRPr>
          </a:p>
          <a:p>
            <a:pPr algn="ctr">
              <a:lnSpc>
                <a:spcPct val="100000"/>
              </a:lnSpc>
            </a:pPr>
            <a:r>
              <a:rPr lang="es-ES" sz="1800" b="1" strike="noStrike" spc="-1" dirty="0">
                <a:solidFill>
                  <a:srgbClr val="FFFF00"/>
                </a:solidFill>
                <a:latin typeface="arial"/>
                <a:ea typeface="ＭＳ Ｐゴシック"/>
              </a:rPr>
              <a:t>Fallece: </a:t>
            </a:r>
            <a:endParaRPr lang="es-ES" sz="1800" b="0" strike="noStrike" spc="-1" dirty="0">
              <a:solidFill>
                <a:srgbClr val="FFFFFF"/>
              </a:solidFill>
              <a:latin typeface="Arial"/>
            </a:endParaRPr>
          </a:p>
          <a:p>
            <a:pPr algn="ctr">
              <a:lnSpc>
                <a:spcPct val="100000"/>
              </a:lnSpc>
            </a:pPr>
            <a:r>
              <a:rPr lang="es-ES" sz="1600" b="0" strike="noStrike" spc="-1" dirty="0">
                <a:solidFill>
                  <a:srgbClr val="FFFF00"/>
                </a:solidFill>
                <a:latin typeface="arial"/>
                <a:ea typeface="ＭＳ Ｐゴシック"/>
              </a:rPr>
              <a:t>27 –IX- 1660 </a:t>
            </a:r>
            <a:endParaRPr lang="es-ES" sz="1600" b="0" strike="noStrike" spc="-1" dirty="0">
              <a:solidFill>
                <a:srgbClr val="FFFFFF"/>
              </a:solidFill>
              <a:latin typeface="Arial"/>
            </a:endParaRPr>
          </a:p>
          <a:p>
            <a:pPr algn="ctr">
              <a:lnSpc>
                <a:spcPct val="100000"/>
              </a:lnSpc>
            </a:pPr>
            <a:r>
              <a:rPr lang="es-ES" sz="1800" b="0" strike="noStrike" spc="-1" dirty="0">
                <a:solidFill>
                  <a:srgbClr val="FFFF00"/>
                </a:solidFill>
                <a:latin typeface="arial"/>
                <a:ea typeface="ＭＳ Ｐゴシック"/>
              </a:rPr>
              <a:t> en </a:t>
            </a:r>
            <a:r>
              <a:rPr lang="es-ES" sz="1800" b="0" u="sng" strike="noStrike" spc="-1" dirty="0">
                <a:solidFill>
                  <a:srgbClr val="FFFF00"/>
                </a:solidFill>
                <a:uFillTx/>
                <a:latin typeface="arial"/>
                <a:ea typeface="ＭＳ Ｐゴシック"/>
                <a:hlinkClick r:id="rId3">
                  <a:extLst>
                    <a:ext uri="{A12FA001-AC4F-418D-AE19-62706E023703}">
                      <ahyp:hlinkClr xmlns:ahyp="http://schemas.microsoft.com/office/drawing/2018/hyperlinkcolor" val="tx"/>
                    </a:ext>
                  </a:extLst>
                </a:hlinkClick>
              </a:rPr>
              <a:t>París, </a:t>
            </a:r>
            <a:endParaRPr lang="es-ES" sz="1800" b="0" strike="noStrike" spc="-1" dirty="0">
              <a:solidFill>
                <a:srgbClr val="FFFF00"/>
              </a:solidFill>
              <a:latin typeface="Arial"/>
            </a:endParaRPr>
          </a:p>
        </p:txBody>
      </p:sp>
      <p:pic>
        <p:nvPicPr>
          <p:cNvPr id="142" name="Imagen 3"/>
          <p:cNvPicPr/>
          <p:nvPr/>
        </p:nvPicPr>
        <p:blipFill>
          <a:blip r:embed="rId4"/>
          <a:stretch/>
        </p:blipFill>
        <p:spPr>
          <a:xfrm>
            <a:off x="7568280" y="5154839"/>
            <a:ext cx="1383840" cy="1214964"/>
          </a:xfrm>
          <a:prstGeom prst="rect">
            <a:avLst/>
          </a:prstGeom>
          <a:ln w="0">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3000"/>
                                        <p:tgtEl>
                                          <p:spTgt spid="139"/>
                                        </p:tgtEl>
                                      </p:cBhvr>
                                    </p:animEffect>
                                    <p:anim calcmode="lin" valueType="num">
                                      <p:cBhvr>
                                        <p:cTn id="8" dur="3000" fill="hold"/>
                                        <p:tgtEl>
                                          <p:spTgt spid="139"/>
                                        </p:tgtEl>
                                        <p:attrNameLst>
                                          <p:attrName>ppt_x</p:attrName>
                                        </p:attrNameLst>
                                      </p:cBhvr>
                                      <p:tavLst>
                                        <p:tav tm="0">
                                          <p:val>
                                            <p:strVal val="#ppt_x"/>
                                          </p:val>
                                        </p:tav>
                                        <p:tav tm="100000">
                                          <p:val>
                                            <p:strVal val="#ppt_x"/>
                                          </p:val>
                                        </p:tav>
                                      </p:tavLst>
                                    </p:anim>
                                    <p:anim calcmode="lin" valueType="num">
                                      <p:cBhvr>
                                        <p:cTn id="9" dur="3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43"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44" name="CuadroTexto 2"/>
          <p:cNvSpPr/>
          <p:nvPr/>
        </p:nvSpPr>
        <p:spPr>
          <a:xfrm>
            <a:off x="666427" y="335520"/>
            <a:ext cx="6230320" cy="602070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800" b="1" strike="noStrike" spc="-1" dirty="0">
                <a:solidFill>
                  <a:srgbClr val="FFFF00"/>
                </a:solidFill>
                <a:latin typeface="Tw Cen MT" panose="020B0602020104020603" pitchFamily="34" charset="77"/>
                <a:ea typeface="Times New Roman"/>
              </a:rPr>
              <a:t>JOSÉ DE CALASANZ</a:t>
            </a:r>
            <a:endParaRPr lang="es-ES" sz="2800" b="1" strike="noStrike" spc="-1" dirty="0">
              <a:solidFill>
                <a:srgbClr val="FFFFFF"/>
              </a:solidFill>
              <a:latin typeface="Tw Cen MT" panose="020B0602020104020603" pitchFamily="34" charset="77"/>
            </a:endParaRPr>
          </a:p>
          <a:p>
            <a:pPr>
              <a:lnSpc>
                <a:spcPct val="100000"/>
              </a:lnSpc>
            </a:pPr>
            <a:r>
              <a:rPr lang="es-ES" sz="2400" b="1" u="sng" strike="noStrike" spc="-1" baseline="-25000" dirty="0">
                <a:solidFill>
                  <a:srgbClr val="FFFF00"/>
                </a:solidFill>
                <a:latin typeface="Tw Cen MT" panose="020B0602020104020603" pitchFamily="34" charset="77"/>
                <a:ea typeface="ＭＳ Ｐゴシック"/>
              </a:rPr>
              <a:t>*1557</a:t>
            </a:r>
            <a:r>
              <a:rPr lang="es-ES" sz="2400" u="sng" spc="-1" baseline="-25000" dirty="0">
                <a:solidFill>
                  <a:srgbClr val="FFFFFF"/>
                </a:solidFill>
                <a:latin typeface="Tw Cen MT" panose="020B0602020104020603" pitchFamily="34" charset="77"/>
                <a:ea typeface="ＭＳ Ｐゴシック"/>
              </a:rPr>
              <a:t>: </a:t>
            </a:r>
            <a:r>
              <a:rPr lang="es-ES" sz="2400" b="0" strike="noStrike" spc="-1" baseline="-25000" dirty="0">
                <a:solidFill>
                  <a:srgbClr val="FFFFFF"/>
                </a:solidFill>
                <a:latin typeface="Tw Cen MT" panose="020B0602020104020603" pitchFamily="34" charset="77"/>
                <a:ea typeface="ＭＳ Ｐゴシック"/>
              </a:rPr>
              <a:t>Nace en Peralta de la Sal (Huesca).</a:t>
            </a:r>
            <a:endParaRPr lang="es-ES" sz="2400" b="0" strike="noStrike" spc="-1" baseline="-25000" dirty="0">
              <a:solidFill>
                <a:srgbClr val="FFFFFF"/>
              </a:solidFill>
              <a:latin typeface="Tw Cen MT" panose="020B0602020104020603" pitchFamily="34" charset="77"/>
            </a:endParaRPr>
          </a:p>
          <a:p>
            <a:pPr>
              <a:lnSpc>
                <a:spcPct val="100000"/>
              </a:lnSpc>
            </a:pPr>
            <a:r>
              <a:rPr lang="es-ES" sz="2400" b="0" strike="noStrike" spc="-1" baseline="-25000" dirty="0">
                <a:solidFill>
                  <a:srgbClr val="FFFFFF"/>
                </a:solidFill>
                <a:latin typeface="Tw Cen MT" panose="020B0602020104020603" pitchFamily="34" charset="77"/>
                <a:ea typeface="ＭＳ Ｐゴシック"/>
              </a:rPr>
              <a:t>El último de ocho hermanos, hijos de una maestra.</a:t>
            </a:r>
            <a:endParaRPr lang="es-ES" sz="2400" b="0" strike="noStrike" spc="-1" baseline="-25000" dirty="0">
              <a:solidFill>
                <a:srgbClr val="FFFFFF"/>
              </a:solidFill>
              <a:latin typeface="Tw Cen MT" panose="020B0602020104020603" pitchFamily="34" charset="77"/>
            </a:endParaRPr>
          </a:p>
          <a:p>
            <a:pPr>
              <a:lnSpc>
                <a:spcPct val="100000"/>
              </a:lnSpc>
            </a:pPr>
            <a:r>
              <a:rPr lang="es-ES" sz="2400" b="0" strike="noStrike" spc="-1" baseline="-25000" dirty="0">
                <a:solidFill>
                  <a:srgbClr val="FFFFFF"/>
                </a:solidFill>
                <a:latin typeface="Tw Cen MT" panose="020B0602020104020603" pitchFamily="34" charset="77"/>
                <a:ea typeface="ＭＳ Ｐゴシック"/>
              </a:rPr>
              <a:t>Joven estudioso, responsable, generoso y con una gran simpatía personal, que le permitía tener muchos amigos. Su anhelo por ayudar a los demás, iba unido a una fuerte y viva fe en Dios. </a:t>
            </a:r>
            <a:endParaRPr lang="es-ES" sz="2400" b="0" strike="noStrike" spc="-1" baseline="-25000" dirty="0">
              <a:solidFill>
                <a:srgbClr val="FFFFFF"/>
              </a:solidFill>
              <a:latin typeface="Tw Cen MT" panose="020B0602020104020603" pitchFamily="34" charset="77"/>
            </a:endParaRPr>
          </a:p>
          <a:p>
            <a:pPr>
              <a:lnSpc>
                <a:spcPct val="100000"/>
              </a:lnSpc>
            </a:pPr>
            <a:endParaRPr lang="es-ES" sz="2400" b="0" u="sng" strike="noStrike" spc="-1" baseline="-25000" dirty="0">
              <a:solidFill>
                <a:srgbClr val="FFFF00"/>
              </a:solidFill>
              <a:latin typeface="Tw Cen MT" panose="020B0602020104020603" pitchFamily="34" charset="77"/>
              <a:ea typeface="ＭＳ Ｐゴシック"/>
            </a:endParaRPr>
          </a:p>
          <a:p>
            <a:pPr>
              <a:lnSpc>
                <a:spcPct val="100000"/>
              </a:lnSpc>
            </a:pPr>
            <a:r>
              <a:rPr lang="es-ES" sz="2400" b="0" u="sng" strike="noStrike" spc="-1" baseline="-25000" dirty="0">
                <a:solidFill>
                  <a:srgbClr val="FFFF00"/>
                </a:solidFill>
                <a:latin typeface="Tw Cen MT" panose="020B0602020104020603" pitchFamily="34" charset="77"/>
                <a:ea typeface="ＭＳ Ｐゴシック"/>
              </a:rPr>
              <a:t>*1583</a:t>
            </a:r>
            <a:r>
              <a:rPr lang="es-ES" sz="2400" b="0" strike="noStrike" spc="-1" baseline="-25000" dirty="0">
                <a:solidFill>
                  <a:srgbClr val="FFFFFF"/>
                </a:solidFill>
                <a:latin typeface="Tw Cen MT" panose="020B0602020104020603" pitchFamily="34" charset="77"/>
                <a:ea typeface="ＭＳ Ｐゴシック"/>
              </a:rPr>
              <a:t>: Ordenado sacerdote, viaja posteriormente a Roma como preceptor de la familia Colonna. </a:t>
            </a:r>
            <a:endParaRPr lang="es-ES" sz="2400" b="0" strike="noStrike" spc="-1" baseline="-25000" dirty="0">
              <a:solidFill>
                <a:srgbClr val="FFFFFF"/>
              </a:solidFill>
              <a:latin typeface="Tw Cen MT" panose="020B0602020104020603" pitchFamily="34" charset="77"/>
            </a:endParaRPr>
          </a:p>
          <a:p>
            <a:pPr>
              <a:lnSpc>
                <a:spcPct val="100000"/>
              </a:lnSpc>
            </a:pPr>
            <a:endParaRPr lang="es-ES" sz="2400" b="0" strike="noStrike" spc="-1" baseline="-25000" dirty="0">
              <a:solidFill>
                <a:srgbClr val="FFFF00"/>
              </a:solidFill>
              <a:latin typeface="Tw Cen MT" panose="020B0602020104020603" pitchFamily="34" charset="77"/>
              <a:ea typeface="ＭＳ Ｐゴシック"/>
            </a:endParaRPr>
          </a:p>
          <a:p>
            <a:pPr>
              <a:lnSpc>
                <a:spcPct val="100000"/>
              </a:lnSpc>
            </a:pPr>
            <a:r>
              <a:rPr lang="es-ES" sz="2400" b="0" u="sng" strike="noStrike" spc="-1" baseline="-25000" dirty="0">
                <a:solidFill>
                  <a:srgbClr val="FFFF00"/>
                </a:solidFill>
                <a:latin typeface="Tw Cen MT" panose="020B0602020104020603" pitchFamily="34" charset="77"/>
                <a:ea typeface="ＭＳ Ｐゴシック"/>
              </a:rPr>
              <a:t>*1597</a:t>
            </a:r>
            <a:r>
              <a:rPr lang="es-ES" sz="2400" b="0" strike="noStrike" spc="-1" baseline="-25000" dirty="0">
                <a:solidFill>
                  <a:srgbClr val="FFFF00"/>
                </a:solidFill>
                <a:latin typeface="Tw Cen MT" panose="020B0602020104020603" pitchFamily="34" charset="77"/>
                <a:ea typeface="ＭＳ Ｐゴシック"/>
              </a:rPr>
              <a:t>:</a:t>
            </a:r>
            <a:r>
              <a:rPr lang="es-ES" sz="2400" b="0" strike="noStrike" spc="-1" baseline="-25000" dirty="0">
                <a:solidFill>
                  <a:srgbClr val="FFFFFF"/>
                </a:solidFill>
                <a:latin typeface="Tw Cen MT" panose="020B0602020104020603" pitchFamily="34" charset="77"/>
                <a:ea typeface="ＭＳ Ｐゴシック"/>
              </a:rPr>
              <a:t> Desbordamiento del Tíber (más de dos mil muertos),  Calasanz, trabajó infatigablemente en la operación de ayuda a los afectados. </a:t>
            </a:r>
            <a:endParaRPr lang="es-ES" sz="2400" b="0" strike="noStrike" spc="-1" baseline="-25000" dirty="0">
              <a:solidFill>
                <a:srgbClr val="FFFFFF"/>
              </a:solidFill>
              <a:latin typeface="Tw Cen MT" panose="020B0602020104020603" pitchFamily="34" charset="77"/>
            </a:endParaRPr>
          </a:p>
          <a:p>
            <a:pPr>
              <a:lnSpc>
                <a:spcPct val="100000"/>
              </a:lnSpc>
            </a:pPr>
            <a:r>
              <a:rPr lang="es-ES" sz="2400" b="0" strike="noStrike" spc="-1" baseline="-25000" dirty="0">
                <a:solidFill>
                  <a:srgbClr val="FFFFFF"/>
                </a:solidFill>
                <a:latin typeface="Tw Cen MT" panose="020B0602020104020603" pitchFamily="34" charset="77"/>
                <a:ea typeface="ＭＳ Ｐゴシック"/>
              </a:rPr>
              <a:t>Le impactó ver tantos niños sin escuela y comenzó a idear la creación </a:t>
            </a:r>
          </a:p>
          <a:p>
            <a:pPr>
              <a:lnSpc>
                <a:spcPct val="100000"/>
              </a:lnSpc>
            </a:pPr>
            <a:r>
              <a:rPr lang="es-ES" sz="2400" b="0" strike="noStrike" spc="-1" baseline="-25000" dirty="0">
                <a:solidFill>
                  <a:srgbClr val="FFFFFF"/>
                </a:solidFill>
                <a:latin typeface="Tw Cen MT" panose="020B0602020104020603" pitchFamily="34" charset="77"/>
                <a:ea typeface="ＭＳ Ｐゴシック"/>
              </a:rPr>
              <a:t>de una escuela gratuita abierta a todos, a lo que dedicó toda su vida. Falto de medios y de ayuda, comenzó 1597 en la sacristía de Santa Dorotea, la primera escuela gratuita de Europa.</a:t>
            </a:r>
            <a:endParaRPr lang="es-ES" sz="2400" b="0" strike="noStrike" spc="-1" baseline="-25000" dirty="0">
              <a:solidFill>
                <a:srgbClr val="FFFFFF"/>
              </a:solidFill>
              <a:latin typeface="Tw Cen MT" panose="020B0602020104020603" pitchFamily="34" charset="77"/>
            </a:endParaRPr>
          </a:p>
          <a:p>
            <a:pPr>
              <a:lnSpc>
                <a:spcPct val="100000"/>
              </a:lnSpc>
            </a:pPr>
            <a:r>
              <a:rPr lang="es-ES" sz="2400" b="0" strike="noStrike" spc="-1" baseline="-25000" dirty="0">
                <a:solidFill>
                  <a:srgbClr val="FFFFFF"/>
                </a:solidFill>
                <a:latin typeface="Tw Cen MT" panose="020B0602020104020603" pitchFamily="34" charset="77"/>
                <a:ea typeface="ＭＳ Ｐゴシック"/>
              </a:rPr>
              <a:t>Hombre abierto y dinámico mantuvo una estrecha relación con Galileo, apoyándolo en su controvertida visión del cosmos. Cuando Galileo </a:t>
            </a:r>
          </a:p>
          <a:p>
            <a:pPr>
              <a:lnSpc>
                <a:spcPct val="100000"/>
              </a:lnSpc>
            </a:pPr>
            <a:r>
              <a:rPr lang="es-ES" sz="2400" b="0" strike="noStrike" spc="-1" baseline="-25000" dirty="0">
                <a:solidFill>
                  <a:srgbClr val="FFFFFF"/>
                </a:solidFill>
                <a:latin typeface="Tw Cen MT" panose="020B0602020104020603" pitchFamily="34" charset="77"/>
                <a:ea typeface="ＭＳ Ｐゴシック"/>
              </a:rPr>
              <a:t>queda ciego, Calasanz manda a un escolapio que le haga de secretario.</a:t>
            </a:r>
            <a:endParaRPr lang="es-ES" sz="2400" b="0" strike="noStrike" spc="-1" baseline="-25000" dirty="0">
              <a:solidFill>
                <a:srgbClr val="FFFFFF"/>
              </a:solidFill>
              <a:latin typeface="Tw Cen MT" panose="020B0602020104020603" pitchFamily="34" charset="77"/>
            </a:endParaRPr>
          </a:p>
          <a:p>
            <a:pPr>
              <a:lnSpc>
                <a:spcPct val="100000"/>
              </a:lnSpc>
            </a:pPr>
            <a:endParaRPr lang="es-ES" sz="2400" b="1" strike="noStrike" spc="-1" baseline="-25000" dirty="0">
              <a:solidFill>
                <a:srgbClr val="FFFF00"/>
              </a:solidFill>
              <a:latin typeface="Tw Cen MT" panose="020B0602020104020603" pitchFamily="34" charset="77"/>
              <a:ea typeface="ＭＳ Ｐゴシック"/>
            </a:endParaRPr>
          </a:p>
          <a:p>
            <a:pPr>
              <a:lnSpc>
                <a:spcPct val="100000"/>
              </a:lnSpc>
            </a:pPr>
            <a:r>
              <a:rPr lang="es-ES" sz="2400" b="1" u="sng" strike="noStrike" spc="-1" baseline="-25000" dirty="0">
                <a:solidFill>
                  <a:srgbClr val="FFFF00"/>
                </a:solidFill>
                <a:latin typeface="Tw Cen MT" panose="020B0602020104020603" pitchFamily="34" charset="77"/>
                <a:ea typeface="ＭＳ Ｐゴシック"/>
              </a:rPr>
              <a:t>+1648</a:t>
            </a:r>
            <a:r>
              <a:rPr lang="es-ES" sz="2400" b="1" strike="noStrike" spc="-1" baseline="-25000" dirty="0">
                <a:solidFill>
                  <a:srgbClr val="FFFFFF"/>
                </a:solidFill>
                <a:latin typeface="Tw Cen MT" panose="020B0602020104020603" pitchFamily="34" charset="77"/>
                <a:ea typeface="ＭＳ Ｐゴシック"/>
              </a:rPr>
              <a:t>. </a:t>
            </a:r>
            <a:r>
              <a:rPr lang="es-ES" sz="2400" b="0" strike="noStrike" spc="-1" baseline="-25000" dirty="0">
                <a:solidFill>
                  <a:srgbClr val="FFFFFF"/>
                </a:solidFill>
                <a:latin typeface="Tw Cen MT" panose="020B0602020104020603" pitchFamily="34" charset="77"/>
                <a:ea typeface="ＭＳ Ｐゴシック"/>
              </a:rPr>
              <a:t>25 de agosto. Muere en Roma con 91 años. </a:t>
            </a:r>
            <a:endParaRPr lang="es-ES" sz="2400" b="0" strike="noStrike" spc="-1" baseline="-25000" dirty="0">
              <a:solidFill>
                <a:srgbClr val="FFFFFF"/>
              </a:solidFill>
              <a:latin typeface="Tw Cen MT" panose="020B0602020104020603" pitchFamily="34" charset="77"/>
            </a:endParaRPr>
          </a:p>
          <a:p>
            <a:pPr>
              <a:lnSpc>
                <a:spcPct val="100000"/>
              </a:lnSpc>
            </a:pPr>
            <a:r>
              <a:rPr lang="es-ES" sz="2800" b="0" strike="noStrike" spc="-1" baseline="-25000" dirty="0">
                <a:solidFill>
                  <a:srgbClr val="FFFFFF"/>
                </a:solidFill>
                <a:latin typeface="Tw Cen MT" panose="020B0602020104020603" pitchFamily="34" charset="77"/>
                <a:ea typeface="ＭＳ Ｐゴシック"/>
              </a:rPr>
              <a:t>          </a:t>
            </a:r>
            <a:r>
              <a:rPr lang="es-ES" sz="2800" spc="-1" baseline="-25000" dirty="0">
                <a:solidFill>
                  <a:srgbClr val="FFFFFF"/>
                </a:solidFill>
                <a:latin typeface="Tw Cen MT" panose="020B0602020104020603" pitchFamily="34" charset="77"/>
                <a:ea typeface="ＭＳ Ｐゴシック"/>
              </a:rPr>
              <a:t>             </a:t>
            </a:r>
          </a:p>
          <a:p>
            <a:pPr>
              <a:lnSpc>
                <a:spcPct val="100000"/>
              </a:lnSpc>
            </a:pPr>
            <a:r>
              <a:rPr lang="es-ES" sz="2800" b="0" strike="noStrike" spc="-1" baseline="-25000" dirty="0">
                <a:solidFill>
                  <a:srgbClr val="FFFFFF"/>
                </a:solidFill>
                <a:latin typeface="Tw Cen MT" panose="020B0602020104020603" pitchFamily="34" charset="77"/>
                <a:ea typeface="ＭＳ Ｐゴシック"/>
              </a:rPr>
              <a:t>                               </a:t>
            </a:r>
            <a:r>
              <a:rPr lang="es-ES" sz="2800" b="0" strike="noStrike" spc="-1" baseline="-25000" dirty="0">
                <a:solidFill>
                  <a:srgbClr val="FFFF00"/>
                </a:solidFill>
                <a:latin typeface="Tw Cen MT" panose="020B0602020104020603" pitchFamily="34" charset="77"/>
                <a:ea typeface="ＭＳ Ｐゴシック"/>
              </a:rPr>
              <a:t>Su obra, “los Escolapios” sigue</a:t>
            </a:r>
            <a:r>
              <a:rPr lang="es-ES" sz="2800" b="0" strike="noStrike" spc="-1" baseline="-25000" dirty="0">
                <a:solidFill>
                  <a:srgbClr val="FFFFFF"/>
                </a:solidFill>
                <a:latin typeface="Tw Cen MT" panose="020B0602020104020603" pitchFamily="34" charset="77"/>
                <a:ea typeface="Times New Roman"/>
              </a:rPr>
              <a:t>. </a:t>
            </a:r>
            <a:endParaRPr lang="es-ES" sz="2800" b="0" strike="noStrike" spc="-1" baseline="-25000" dirty="0">
              <a:solidFill>
                <a:srgbClr val="FFFFFF"/>
              </a:solidFill>
              <a:latin typeface="Tw Cen MT" panose="020B0602020104020603" pitchFamily="34" charset="77"/>
            </a:endParaRPr>
          </a:p>
        </p:txBody>
      </p:sp>
      <p:pic>
        <p:nvPicPr>
          <p:cNvPr id="145" name="Imagen 4"/>
          <p:cNvPicPr/>
          <p:nvPr/>
        </p:nvPicPr>
        <p:blipFill>
          <a:blip r:embed="rId2"/>
          <a:stretch/>
        </p:blipFill>
        <p:spPr>
          <a:xfrm>
            <a:off x="7191214" y="697424"/>
            <a:ext cx="1732106" cy="2378776"/>
          </a:xfrm>
          <a:prstGeom prst="rect">
            <a:avLst/>
          </a:prstGeom>
          <a:ln w="0">
            <a:noFill/>
          </a:ln>
        </p:spPr>
      </p:pic>
      <p:sp>
        <p:nvSpPr>
          <p:cNvPr id="146" name="CuadroTexto 5"/>
          <p:cNvSpPr/>
          <p:nvPr/>
        </p:nvSpPr>
        <p:spPr>
          <a:xfrm>
            <a:off x="7480080" y="3781080"/>
            <a:ext cx="1529640" cy="193753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400" b="0" strike="noStrike" spc="-1" dirty="0">
                <a:solidFill>
                  <a:srgbClr val="FFFF00"/>
                </a:solidFill>
                <a:latin typeface="Tw Cen MT" panose="020B0602020104020603" pitchFamily="34" charset="77"/>
                <a:ea typeface="ＭＳ Ｐゴシック"/>
              </a:rPr>
              <a:t>Última </a:t>
            </a:r>
            <a:endParaRPr lang="es-ES" sz="2400" b="0" strike="noStrike" spc="-1" dirty="0">
              <a:solidFill>
                <a:srgbClr val="FFFFFF"/>
              </a:solidFill>
              <a:latin typeface="Tw Cen MT" panose="020B0602020104020603" pitchFamily="34" charset="77"/>
            </a:endParaRPr>
          </a:p>
          <a:p>
            <a:pPr algn="ctr">
              <a:lnSpc>
                <a:spcPct val="100000"/>
              </a:lnSpc>
            </a:pPr>
            <a:r>
              <a:rPr lang="es-ES" sz="2400" b="0" strike="noStrike" spc="-1" dirty="0">
                <a:solidFill>
                  <a:srgbClr val="FFFF00"/>
                </a:solidFill>
                <a:latin typeface="Tw Cen MT" panose="020B0602020104020603" pitchFamily="34" charset="77"/>
                <a:ea typeface="ＭＳ Ｐゴシック"/>
              </a:rPr>
              <a:t>Comunión</a:t>
            </a:r>
            <a:endParaRPr lang="es-ES" sz="2400" b="0" strike="noStrike" spc="-1" dirty="0">
              <a:solidFill>
                <a:srgbClr val="FFFFFF"/>
              </a:solidFill>
              <a:latin typeface="Tw Cen MT" panose="020B0602020104020603" pitchFamily="34" charset="77"/>
            </a:endParaRPr>
          </a:p>
          <a:p>
            <a:pPr algn="ctr">
              <a:lnSpc>
                <a:spcPct val="100000"/>
              </a:lnSpc>
            </a:pPr>
            <a:r>
              <a:rPr lang="es-ES" sz="2400" b="0" strike="noStrike" spc="-1" dirty="0">
                <a:solidFill>
                  <a:srgbClr val="FFFF00"/>
                </a:solidFill>
                <a:latin typeface="Tw Cen MT" panose="020B0602020104020603" pitchFamily="34" charset="77"/>
                <a:ea typeface="ＭＳ Ｐゴシック"/>
              </a:rPr>
              <a:t>San José</a:t>
            </a:r>
            <a:endParaRPr lang="es-ES" sz="2400" b="0" strike="noStrike" spc="-1" dirty="0">
              <a:solidFill>
                <a:srgbClr val="FFFFFF"/>
              </a:solidFill>
              <a:latin typeface="Tw Cen MT" panose="020B0602020104020603" pitchFamily="34" charset="77"/>
            </a:endParaRPr>
          </a:p>
          <a:p>
            <a:pPr algn="ctr">
              <a:lnSpc>
                <a:spcPct val="100000"/>
              </a:lnSpc>
            </a:pPr>
            <a:r>
              <a:rPr lang="es-ES" sz="2400" b="0" strike="noStrike" spc="-1" dirty="0">
                <a:solidFill>
                  <a:srgbClr val="FFFF00"/>
                </a:solidFill>
                <a:latin typeface="Tw Cen MT" panose="020B0602020104020603" pitchFamily="34" charset="77"/>
                <a:ea typeface="ＭＳ Ｐゴシック"/>
              </a:rPr>
              <a:t>Calasanz</a:t>
            </a:r>
            <a:endParaRPr lang="es-ES" sz="2400" b="0" strike="noStrike" spc="-1" dirty="0">
              <a:solidFill>
                <a:srgbClr val="FFFFFF"/>
              </a:solidFill>
              <a:latin typeface="Tw Cen MT" panose="020B0602020104020603" pitchFamily="34" charset="77"/>
            </a:endParaRPr>
          </a:p>
          <a:p>
            <a:pPr algn="ctr">
              <a:lnSpc>
                <a:spcPct val="100000"/>
              </a:lnSpc>
            </a:pPr>
            <a:r>
              <a:rPr lang="es-ES" sz="2400" spc="-1" dirty="0">
                <a:solidFill>
                  <a:srgbClr val="FFFF00"/>
                </a:solidFill>
                <a:latin typeface="Tw Cen MT" panose="020B0602020104020603" pitchFamily="34" charset="77"/>
                <a:ea typeface="ＭＳ Ｐゴシック"/>
              </a:rPr>
              <a:t>(</a:t>
            </a:r>
            <a:r>
              <a:rPr lang="es-ES" sz="2400" b="0" strike="noStrike" spc="-1" dirty="0">
                <a:solidFill>
                  <a:srgbClr val="FFFF00"/>
                </a:solidFill>
                <a:latin typeface="Tw Cen MT" panose="020B0602020104020603" pitchFamily="34" charset="77"/>
                <a:ea typeface="ＭＳ Ｐゴシック"/>
              </a:rPr>
              <a:t>Goya)</a:t>
            </a:r>
            <a:endParaRPr lang="es-ES" sz="2400" b="0" strike="noStrike" spc="-1" dirty="0">
              <a:solidFill>
                <a:srgbClr val="FFFFFF"/>
              </a:solidFill>
              <a:latin typeface="Tw Cen MT" panose="020B0602020104020603" pitchFamily="34" charset="7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3000"/>
                                        <p:tgtEl>
                                          <p:spTgt spid="144"/>
                                        </p:tgtEl>
                                      </p:cBhvr>
                                    </p:animEffect>
                                    <p:anim calcmode="lin" valueType="num">
                                      <p:cBhvr>
                                        <p:cTn id="8" dur="3000" fill="hold"/>
                                        <p:tgtEl>
                                          <p:spTgt spid="144"/>
                                        </p:tgtEl>
                                        <p:attrNameLst>
                                          <p:attrName>ppt_x</p:attrName>
                                        </p:attrNameLst>
                                      </p:cBhvr>
                                      <p:tavLst>
                                        <p:tav tm="0">
                                          <p:val>
                                            <p:strVal val="#ppt_x"/>
                                          </p:val>
                                        </p:tav>
                                        <p:tav tm="100000">
                                          <p:val>
                                            <p:strVal val="#ppt_x"/>
                                          </p:val>
                                        </p:tav>
                                      </p:tavLst>
                                    </p:anim>
                                    <p:anim calcmode="lin" valueType="num">
                                      <p:cBhvr>
                                        <p:cTn id="9" dur="3000" fill="hold"/>
                                        <p:tgtEl>
                                          <p:spTgt spid="1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50"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51" name="CuadroTexto 4"/>
          <p:cNvSpPr/>
          <p:nvPr/>
        </p:nvSpPr>
        <p:spPr>
          <a:xfrm>
            <a:off x="133200" y="214200"/>
            <a:ext cx="7074360" cy="6553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400" b="1" strike="noStrike" spc="-1" dirty="0">
                <a:solidFill>
                  <a:srgbClr val="FFFF00"/>
                </a:solidFill>
                <a:latin typeface="Tw Cen MT" panose="020B0602020104020603" pitchFamily="34" charset="77"/>
                <a:ea typeface="ＭＳ Ｐゴシック"/>
              </a:rPr>
              <a:t>Siglo de las Revoluciones</a:t>
            </a:r>
            <a:r>
              <a:rPr lang="es-ES" sz="2400" b="0" strike="noStrike" spc="-1" dirty="0">
                <a:solidFill>
                  <a:srgbClr val="FFFF00"/>
                </a:solidFill>
                <a:latin typeface="Tw Cen MT" panose="020B0602020104020603" pitchFamily="34" charset="77"/>
                <a:ea typeface="ＭＳ Ｐゴシック"/>
              </a:rPr>
              <a:t>. </a:t>
            </a:r>
            <a:endParaRPr lang="es-ES" sz="24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El siglo XIX ha sido calificado con frecuencia como tal.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Los continuos cambios políticos y las transformaciones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casi siempre tuvieron lugar de forma brusca,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confiriéndole este carácter.</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El fermento de las nuevas ideas políticas a partir de la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revolución francesa provocan el progresivo deterioro de las estructuras que habían permanecido inalteradas durante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cientos de años.</a:t>
            </a:r>
            <a:endParaRPr lang="es-ES" sz="2000" b="0" strike="noStrike" spc="-1" dirty="0">
              <a:solidFill>
                <a:srgbClr val="FFFFFF"/>
              </a:solidFill>
              <a:latin typeface="Tw Cen MT" panose="020B0602020104020603" pitchFamily="34" charset="77"/>
            </a:endParaRPr>
          </a:p>
          <a:p>
            <a:pPr>
              <a:lnSpc>
                <a:spcPct val="100000"/>
              </a:lnSpc>
            </a:pPr>
            <a:r>
              <a:rPr lang="es-ES" sz="2000" b="0" i="1" strike="noStrike" spc="-1" dirty="0">
                <a:solidFill>
                  <a:srgbClr val="FFFF00"/>
                </a:solidFill>
                <a:latin typeface="Tw Cen MT" panose="020B0602020104020603" pitchFamily="34" charset="77"/>
                <a:ea typeface="ＭＳ Ｐゴシック"/>
              </a:rPr>
              <a:t>*1814. El retrato de Fernando VII es paseado por nuestras </a:t>
            </a:r>
            <a:endParaRPr lang="es-ES" sz="2000" b="0" strike="noStrike" spc="-1" dirty="0">
              <a:solidFill>
                <a:srgbClr val="FFFF00"/>
              </a:solidFill>
              <a:latin typeface="Tw Cen MT" panose="020B0602020104020603" pitchFamily="34" charset="77"/>
            </a:endParaRPr>
          </a:p>
          <a:p>
            <a:pPr>
              <a:lnSpc>
                <a:spcPct val="100000"/>
              </a:lnSpc>
            </a:pPr>
            <a:r>
              <a:rPr lang="es-ES" sz="2000" b="0" i="1" strike="noStrike" spc="-1" dirty="0">
                <a:solidFill>
                  <a:srgbClr val="FFFF00"/>
                </a:solidFill>
                <a:latin typeface="Tw Cen MT" panose="020B0602020104020603" pitchFamily="34" charset="77"/>
                <a:ea typeface="ＭＳ Ｐゴシック"/>
              </a:rPr>
              <a:t>calles entre grandes muestras de fervor; y la lápida conmemorativa </a:t>
            </a:r>
          </a:p>
          <a:p>
            <a:pPr>
              <a:lnSpc>
                <a:spcPct val="100000"/>
              </a:lnSpc>
            </a:pPr>
            <a:r>
              <a:rPr lang="es-ES" sz="2000" b="0" i="1" strike="noStrike" spc="-1" dirty="0">
                <a:solidFill>
                  <a:srgbClr val="FFFF00"/>
                </a:solidFill>
                <a:latin typeface="Tw Cen MT" panose="020B0602020104020603" pitchFamily="34" charset="77"/>
                <a:ea typeface="ＭＳ Ｐゴシック"/>
              </a:rPr>
              <a:t>de la Constitución de 1812, colocada entre grandes festejos en la plaza del Mercado, es arrancada y entre burlas y mofas, arrojada </a:t>
            </a:r>
          </a:p>
          <a:p>
            <a:pPr>
              <a:lnSpc>
                <a:spcPct val="100000"/>
              </a:lnSpc>
            </a:pPr>
            <a:r>
              <a:rPr lang="es-ES" sz="2000" b="0" i="1" strike="noStrike" spc="-1" dirty="0">
                <a:solidFill>
                  <a:srgbClr val="FFFF00"/>
                </a:solidFill>
                <a:latin typeface="Tw Cen MT" panose="020B0602020104020603" pitchFamily="34" charset="77"/>
                <a:ea typeface="ＭＳ Ｐゴシック"/>
              </a:rPr>
              <a:t>al pilar de la fuente de la plaza de Toledo, </a:t>
            </a:r>
          </a:p>
          <a:p>
            <a:pPr>
              <a:lnSpc>
                <a:spcPct val="100000"/>
              </a:lnSpc>
            </a:pPr>
            <a:r>
              <a:rPr lang="es-ES" sz="2000" i="1" spc="-1" dirty="0">
                <a:solidFill>
                  <a:srgbClr val="FFFF00"/>
                </a:solidFill>
                <a:latin typeface="Tw Cen MT" panose="020B0602020104020603" pitchFamily="34" charset="77"/>
                <a:ea typeface="ＭＳ Ｐゴシック"/>
              </a:rPr>
              <a:t>                         </a:t>
            </a:r>
            <a:r>
              <a:rPr lang="es-ES" sz="2000" b="0" i="1" strike="noStrike" spc="-1" dirty="0">
                <a:solidFill>
                  <a:srgbClr val="FFFF00"/>
                </a:solidFill>
                <a:latin typeface="Tw Cen MT" panose="020B0602020104020603" pitchFamily="34" charset="77"/>
                <a:ea typeface="ＭＳ Ｐゴシック"/>
              </a:rPr>
              <a:t>“para que se ahogara su memoria”. </a:t>
            </a:r>
            <a:endParaRPr lang="es-ES" sz="2000" b="0" strike="noStrike" spc="-1" dirty="0">
              <a:solidFill>
                <a:srgbClr val="FFFF00"/>
              </a:solidFill>
              <a:latin typeface="Tw Cen MT" panose="020B0602020104020603" pitchFamily="34" charset="77"/>
            </a:endParaRPr>
          </a:p>
          <a:p>
            <a:pPr>
              <a:lnSpc>
                <a:spcPct val="100000"/>
              </a:lnSpc>
            </a:pPr>
            <a:r>
              <a:rPr lang="es-ES" sz="2000" b="0" i="1" strike="noStrike" spc="-1" dirty="0">
                <a:solidFill>
                  <a:srgbClr val="FFFF00"/>
                </a:solidFill>
                <a:latin typeface="Tw Cen MT" panose="020B0602020104020603" pitchFamily="34" charset="77"/>
                <a:ea typeface="ＭＳ Ｐゴシック"/>
              </a:rPr>
              <a:t>*1820. La lápida se recupera y se coloca de nuevo en su sitio. </a:t>
            </a:r>
            <a:endParaRPr lang="es-ES" sz="2000" b="0" strike="noStrike" spc="-1" dirty="0">
              <a:solidFill>
                <a:srgbClr val="FFFF00"/>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Estos cambios van a influir  en la vida de la iglesia en Úbeda.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Una iglesia aupada o vilipendiada según los aires y los gobiernos.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Pero no todo fueron desastres y revoluciones; también existen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grandes personalidades, y grandes muestras de generosidad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sobre todo en el campo de la enseñanza y de la beneficencia.</a:t>
            </a:r>
            <a:endParaRPr lang="es-ES" sz="2000" b="0" strike="noStrike" spc="-1" dirty="0">
              <a:solidFill>
                <a:srgbClr val="FFFFFF"/>
              </a:solidFill>
              <a:latin typeface="Tw Cen MT" panose="020B0602020104020603" pitchFamily="34" charset="77"/>
            </a:endParaRPr>
          </a:p>
        </p:txBody>
      </p:sp>
      <p:pic>
        <p:nvPicPr>
          <p:cNvPr id="52" name="Imagen 2"/>
          <p:cNvPicPr/>
          <p:nvPr/>
        </p:nvPicPr>
        <p:blipFill>
          <a:blip r:embed="rId2"/>
          <a:srcRect l="30101" r="12097"/>
          <a:stretch/>
        </p:blipFill>
        <p:spPr>
          <a:xfrm>
            <a:off x="6890760" y="214200"/>
            <a:ext cx="2118960" cy="2952360"/>
          </a:xfrm>
          <a:prstGeom prst="rect">
            <a:avLst/>
          </a:prstGeom>
          <a:ln w="0">
            <a:noFill/>
          </a:ln>
        </p:spPr>
      </p:pic>
      <p:sp>
        <p:nvSpPr>
          <p:cNvPr id="53" name="CuadroTexto 1"/>
          <p:cNvSpPr/>
          <p:nvPr/>
        </p:nvSpPr>
        <p:spPr>
          <a:xfrm>
            <a:off x="7079760" y="3851640"/>
            <a:ext cx="1957320" cy="156820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400" b="0" strike="noStrike" spc="-1" dirty="0">
                <a:solidFill>
                  <a:srgbClr val="FFFF00"/>
                </a:solidFill>
                <a:latin typeface="Tw Cen MT" panose="020B0602020104020603" pitchFamily="34" charset="77"/>
                <a:ea typeface="ＭＳ Ｐゴシック"/>
              </a:rPr>
              <a:t>Revolución </a:t>
            </a:r>
            <a:endParaRPr lang="es-ES" sz="2400" b="0" strike="noStrike" spc="-1" dirty="0">
              <a:solidFill>
                <a:srgbClr val="FFFFFF"/>
              </a:solidFill>
              <a:latin typeface="Tw Cen MT" panose="020B0602020104020603" pitchFamily="34" charset="77"/>
            </a:endParaRPr>
          </a:p>
          <a:p>
            <a:pPr algn="ctr">
              <a:lnSpc>
                <a:spcPct val="100000"/>
              </a:lnSpc>
            </a:pPr>
            <a:r>
              <a:rPr lang="es-ES" sz="2400" b="0" strike="noStrike" spc="-1" dirty="0">
                <a:solidFill>
                  <a:srgbClr val="FFFF00"/>
                </a:solidFill>
                <a:latin typeface="Tw Cen MT" panose="020B0602020104020603" pitchFamily="34" charset="77"/>
                <a:ea typeface="ＭＳ Ｐゴシック"/>
              </a:rPr>
              <a:t>Francesa</a:t>
            </a:r>
            <a:endParaRPr lang="es-ES" sz="2400" b="0" strike="noStrike" spc="-1" dirty="0">
              <a:solidFill>
                <a:srgbClr val="FFFFFF"/>
              </a:solidFill>
              <a:latin typeface="Tw Cen MT" panose="020B0602020104020603" pitchFamily="34" charset="77"/>
            </a:endParaRPr>
          </a:p>
          <a:p>
            <a:pPr algn="ctr">
              <a:lnSpc>
                <a:spcPct val="100000"/>
              </a:lnSpc>
            </a:pPr>
            <a:endParaRPr lang="es-ES" sz="2400" b="0" strike="noStrike" spc="-1" dirty="0">
              <a:solidFill>
                <a:srgbClr val="FFFFFF"/>
              </a:solidFill>
              <a:latin typeface="Tw Cen MT" panose="020B0602020104020603" pitchFamily="34" charset="77"/>
            </a:endParaRPr>
          </a:p>
          <a:p>
            <a:pPr algn="ctr">
              <a:lnSpc>
                <a:spcPct val="100000"/>
              </a:lnSpc>
            </a:pPr>
            <a:r>
              <a:rPr lang="es-ES" sz="2400" b="0" strike="noStrike" spc="-1" dirty="0">
                <a:solidFill>
                  <a:srgbClr val="FFFF00"/>
                </a:solidFill>
                <a:latin typeface="Tw Cen MT" panose="020B0602020104020603" pitchFamily="34" charset="77"/>
                <a:ea typeface="ＭＳ Ｐゴシック"/>
              </a:rPr>
              <a:t>1789</a:t>
            </a:r>
            <a:endParaRPr lang="es-ES" sz="2400" b="0" strike="noStrike" spc="-1" dirty="0">
              <a:solidFill>
                <a:srgbClr val="FFFFFF"/>
              </a:solidFill>
              <a:latin typeface="Tw Cen MT" panose="020B0602020104020603" pitchFamily="34" charset="7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3000"/>
                                        <p:tgtEl>
                                          <p:spTgt spid="53"/>
                                        </p:tgtEl>
                                      </p:cBhvr>
                                    </p:animEffect>
                                    <p:anim calcmode="lin" valueType="num">
                                      <p:cBhvr>
                                        <p:cTn id="8" dur="3000" fill="hold"/>
                                        <p:tgtEl>
                                          <p:spTgt spid="53"/>
                                        </p:tgtEl>
                                        <p:attrNameLst>
                                          <p:attrName>ppt_x</p:attrName>
                                        </p:attrNameLst>
                                      </p:cBhvr>
                                      <p:tavLst>
                                        <p:tav tm="0">
                                          <p:val>
                                            <p:strVal val="#ppt_x"/>
                                          </p:val>
                                        </p:tav>
                                        <p:tav tm="100000">
                                          <p:val>
                                            <p:strVal val="#ppt_x"/>
                                          </p:val>
                                        </p:tav>
                                      </p:tavLst>
                                    </p:anim>
                                    <p:anim calcmode="lin" valueType="num">
                                      <p:cBhvr>
                                        <p:cTn id="9" dur="3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47"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48" name="CuadroTexto 2"/>
          <p:cNvSpPr/>
          <p:nvPr/>
        </p:nvSpPr>
        <p:spPr>
          <a:xfrm>
            <a:off x="387458" y="976393"/>
            <a:ext cx="6602278" cy="554878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endParaRPr lang="es-ES" sz="2800" b="0" u="sng" strike="noStrike" spc="-1" baseline="-25000" dirty="0">
              <a:solidFill>
                <a:srgbClr val="FFFFFF"/>
              </a:solidFill>
              <a:uFillTx/>
              <a:latin typeface="Tw Cen MT" panose="020B0602020104020603" pitchFamily="34" charset="77"/>
              <a:ea typeface="Calibri"/>
            </a:endParaRPr>
          </a:p>
          <a:p>
            <a:pPr>
              <a:lnSpc>
                <a:spcPct val="100000"/>
              </a:lnSpc>
            </a:pPr>
            <a:r>
              <a:rPr lang="es-ES" sz="2800" b="0" u="sng" strike="noStrike" spc="-1" baseline="-25000" dirty="0">
                <a:solidFill>
                  <a:srgbClr val="FFFF00"/>
                </a:solidFill>
                <a:uFillTx/>
                <a:latin typeface="Tw Cen MT" panose="020B0602020104020603" pitchFamily="34" charset="77"/>
                <a:ea typeface="Calibri"/>
              </a:rPr>
              <a:t>*1861</a:t>
            </a:r>
            <a:r>
              <a:rPr lang="es-ES" sz="2800" b="0" strike="noStrike" spc="-1" baseline="-25000" dirty="0">
                <a:solidFill>
                  <a:srgbClr val="FFFFFF"/>
                </a:solidFill>
                <a:latin typeface="Tw Cen MT" panose="020B0602020104020603" pitchFamily="34" charset="77"/>
                <a:ea typeface="Calibri"/>
              </a:rPr>
              <a:t>. 6 octubre. </a:t>
            </a:r>
            <a:r>
              <a:rPr lang="es-ES" sz="2800" b="0" strike="noStrike" spc="-1" baseline="-25000" dirty="0">
                <a:solidFill>
                  <a:srgbClr val="FFFF00"/>
                </a:solidFill>
                <a:latin typeface="Tw Cen MT" panose="020B0602020104020603" pitchFamily="34" charset="77"/>
                <a:ea typeface="Calibri"/>
              </a:rPr>
              <a:t>En la Trinidad</a:t>
            </a:r>
            <a:r>
              <a:rPr lang="es-ES" sz="2800" b="0" strike="noStrike" spc="-1" baseline="-25000" dirty="0">
                <a:solidFill>
                  <a:srgbClr val="FFFFFF"/>
                </a:solidFill>
                <a:latin typeface="Tw Cen MT" panose="020B0602020104020603" pitchFamily="34" charset="77"/>
                <a:ea typeface="Calibri"/>
              </a:rPr>
              <a:t>: Solemne apertura de curso del nuevo colegio de los Escolapios que establecieron en Úbeda un Colegio de 1ª y 2ª Enseñanza con capacidad para 130 internos y 500 externos (hasta 1920). </a:t>
            </a:r>
            <a:endParaRPr lang="es-ES" sz="2800" b="0" strike="noStrike" spc="-1" baseline="-25000" dirty="0">
              <a:solidFill>
                <a:srgbClr val="FFFFFF"/>
              </a:solidFill>
              <a:latin typeface="Tw Cen MT" panose="020B0602020104020603" pitchFamily="34" charset="77"/>
            </a:endParaRPr>
          </a:p>
          <a:p>
            <a:pPr>
              <a:lnSpc>
                <a:spcPct val="100000"/>
              </a:lnSpc>
            </a:pPr>
            <a:r>
              <a:rPr lang="es-ES" sz="2800" b="0" strike="noStrike" spc="-1" baseline="-25000" dirty="0">
                <a:solidFill>
                  <a:srgbClr val="FFFFFF"/>
                </a:solidFill>
                <a:latin typeface="Tw Cen MT" panose="020B0602020104020603" pitchFamily="34" charset="77"/>
                <a:ea typeface="Calibri"/>
              </a:rPr>
              <a:t>Del colegio Calasancio perdura la buena memoria de sus rectores, algunos tan famosos como el P. Ángel Vinagre que contribuyó al esclarecimiento de la historia antigua de Úbeda, y por el impulso en el campo cultural.</a:t>
            </a:r>
            <a:endParaRPr lang="es-ES" sz="2800" b="0" strike="noStrike" spc="-1" baseline="-25000" dirty="0">
              <a:solidFill>
                <a:srgbClr val="FFFFFF"/>
              </a:solidFill>
              <a:latin typeface="Tw Cen MT" panose="020B0602020104020603" pitchFamily="34" charset="77"/>
            </a:endParaRPr>
          </a:p>
          <a:p>
            <a:pPr>
              <a:lnSpc>
                <a:spcPct val="100000"/>
              </a:lnSpc>
            </a:pPr>
            <a:endParaRPr lang="es-ES" sz="2800" b="0" u="sng" strike="noStrike" spc="-1" baseline="-25000" dirty="0">
              <a:solidFill>
                <a:srgbClr val="FFFF00"/>
              </a:solidFill>
              <a:uFillTx/>
              <a:latin typeface="Tw Cen MT" panose="020B0602020104020603" pitchFamily="34" charset="77"/>
              <a:ea typeface="Calibri"/>
            </a:endParaRPr>
          </a:p>
          <a:p>
            <a:pPr>
              <a:lnSpc>
                <a:spcPct val="100000"/>
              </a:lnSpc>
            </a:pPr>
            <a:r>
              <a:rPr lang="es-ES" sz="2800" b="0" u="sng" strike="noStrike" spc="-1" baseline="-25000" dirty="0">
                <a:solidFill>
                  <a:srgbClr val="FFFF00"/>
                </a:solidFill>
                <a:uFillTx/>
                <a:latin typeface="Tw Cen MT" panose="020B0602020104020603" pitchFamily="34" charset="77"/>
                <a:ea typeface="Calibri"/>
              </a:rPr>
              <a:t>*1887</a:t>
            </a:r>
            <a:r>
              <a:rPr lang="es-ES" sz="2800" b="0" strike="noStrike" spc="-1" baseline="-25000" dirty="0">
                <a:solidFill>
                  <a:srgbClr val="FFFFFF"/>
                </a:solidFill>
                <a:latin typeface="Tw Cen MT" panose="020B0602020104020603" pitchFamily="34" charset="77"/>
                <a:ea typeface="Calibri"/>
              </a:rPr>
              <a:t>. Es inaugurado el Observatorio Meteorológico con carácter oficial. Las condiciones para que se le faciliten los instrumentos adecuados, como si se tratara de una Estación  Meteorológica del Estado, son:</a:t>
            </a:r>
            <a:endParaRPr lang="es-ES" sz="2800" b="0" strike="noStrike" spc="-1" baseline="-25000" dirty="0">
              <a:solidFill>
                <a:srgbClr val="FFFFFF"/>
              </a:solidFill>
              <a:latin typeface="Tw Cen MT" panose="020B0602020104020603" pitchFamily="34" charset="77"/>
            </a:endParaRPr>
          </a:p>
          <a:p>
            <a:pPr>
              <a:lnSpc>
                <a:spcPct val="100000"/>
              </a:lnSpc>
            </a:pPr>
            <a:r>
              <a:rPr lang="es-ES" sz="2800" b="0" strike="noStrike" spc="-1" baseline="-25000" dirty="0">
                <a:solidFill>
                  <a:srgbClr val="FFFFFF"/>
                </a:solidFill>
                <a:latin typeface="Tw Cen MT" panose="020B0602020104020603" pitchFamily="34" charset="77"/>
                <a:ea typeface="Calibri"/>
              </a:rPr>
              <a:t>a) Que el Rector del Colegio se comprometa a cuidar las instalaciones y aparatos por su cuenta.</a:t>
            </a:r>
            <a:endParaRPr lang="es-ES" sz="2800" b="0" strike="noStrike" spc="-1" baseline="-25000" dirty="0">
              <a:solidFill>
                <a:srgbClr val="FFFFFF"/>
              </a:solidFill>
              <a:latin typeface="Tw Cen MT" panose="020B0602020104020603" pitchFamily="34" charset="77"/>
            </a:endParaRPr>
          </a:p>
          <a:p>
            <a:pPr>
              <a:lnSpc>
                <a:spcPct val="100000"/>
              </a:lnSpc>
            </a:pPr>
            <a:r>
              <a:rPr lang="es-ES" sz="2800" b="0" strike="noStrike" spc="-1" baseline="-25000" dirty="0">
                <a:solidFill>
                  <a:srgbClr val="FFFFFF"/>
                </a:solidFill>
                <a:latin typeface="Tw Cen MT" panose="020B0602020104020603" pitchFamily="34" charset="77"/>
                <a:ea typeface="Calibri"/>
              </a:rPr>
              <a:t>b) Efectuar en ella las observaciones, según se les indique desde el Observatorio de Madrid.</a:t>
            </a:r>
            <a:endParaRPr lang="es-ES" sz="2800" b="0" strike="noStrike" spc="-1" baseline="-25000" dirty="0">
              <a:solidFill>
                <a:srgbClr val="FFFFFF"/>
              </a:solidFill>
              <a:latin typeface="Tw Cen MT" panose="020B0602020104020603" pitchFamily="34" charset="77"/>
            </a:endParaRPr>
          </a:p>
          <a:p>
            <a:pPr>
              <a:lnSpc>
                <a:spcPct val="100000"/>
              </a:lnSpc>
            </a:pPr>
            <a:r>
              <a:rPr lang="es-ES" sz="2800" b="0" strike="noStrike" spc="-1" baseline="-25000" dirty="0">
                <a:solidFill>
                  <a:srgbClr val="FFFFFF"/>
                </a:solidFill>
                <a:latin typeface="Tw Cen MT" panose="020B0602020104020603" pitchFamily="34" charset="77"/>
                <a:ea typeface="Calibri"/>
              </a:rPr>
              <a:t>c) Remitir mensualmente copia de los datos obtenidos.</a:t>
            </a:r>
            <a:endParaRPr lang="es-ES" sz="2800" b="0" strike="noStrike" spc="-1" baseline="-25000" dirty="0">
              <a:solidFill>
                <a:srgbClr val="FFFFFF"/>
              </a:solidFill>
              <a:latin typeface="Tw Cen MT" panose="020B0602020104020603" pitchFamily="34" charset="77"/>
            </a:endParaRPr>
          </a:p>
        </p:txBody>
      </p:sp>
      <p:sp>
        <p:nvSpPr>
          <p:cNvPr id="5" name="CuadroTexto 4">
            <a:extLst>
              <a:ext uri="{FF2B5EF4-FFF2-40B4-BE49-F238E27FC236}">
                <a16:creationId xmlns:a16="http://schemas.microsoft.com/office/drawing/2014/main" id="{B197CE24-3BB8-24C4-4BC8-D1E6E2848885}"/>
              </a:ext>
            </a:extLst>
          </p:cNvPr>
          <p:cNvSpPr txBox="1"/>
          <p:nvPr/>
        </p:nvSpPr>
        <p:spPr>
          <a:xfrm>
            <a:off x="622300" y="332825"/>
            <a:ext cx="6235700" cy="420628"/>
          </a:xfrm>
          <a:prstGeom prst="rect">
            <a:avLst/>
          </a:prstGeom>
          <a:noFill/>
        </p:spPr>
        <p:txBody>
          <a:bodyPr wrap="square">
            <a:spAutoFit/>
          </a:bodyPr>
          <a:lstStyle/>
          <a:p>
            <a:pPr algn="ctr">
              <a:lnSpc>
                <a:spcPct val="100000"/>
              </a:lnSpc>
            </a:pPr>
            <a:r>
              <a:rPr lang="es-ES" sz="3200" b="1" u="sng" strike="noStrike" spc="-1" baseline="-25000" dirty="0">
                <a:solidFill>
                  <a:srgbClr val="FFFF00"/>
                </a:solidFill>
                <a:uFillTx/>
                <a:latin typeface="Tw Cen MT" panose="020B0602020104020603" pitchFamily="34" charset="77"/>
                <a:ea typeface="Calibri"/>
              </a:rPr>
              <a:t>ÚBEDA</a:t>
            </a:r>
          </a:p>
        </p:txBody>
      </p:sp>
      <p:pic>
        <p:nvPicPr>
          <p:cNvPr id="3" name="Imagen 2">
            <a:extLst>
              <a:ext uri="{FF2B5EF4-FFF2-40B4-BE49-F238E27FC236}">
                <a16:creationId xmlns:a16="http://schemas.microsoft.com/office/drawing/2014/main" id="{70C6D1D5-111C-5A1A-A0BF-CDB41660C6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3650" y="522620"/>
            <a:ext cx="1927420" cy="2569894"/>
          </a:xfrm>
          <a:prstGeom prst="rect">
            <a:avLst/>
          </a:prstGeom>
        </p:spPr>
      </p:pic>
      <p:sp>
        <p:nvSpPr>
          <p:cNvPr id="4" name="CuadroTexto 3">
            <a:extLst>
              <a:ext uri="{FF2B5EF4-FFF2-40B4-BE49-F238E27FC236}">
                <a16:creationId xmlns:a16="http://schemas.microsoft.com/office/drawing/2014/main" id="{857045FA-9F61-D875-2E68-F93746EB648B}"/>
              </a:ext>
            </a:extLst>
          </p:cNvPr>
          <p:cNvSpPr txBox="1"/>
          <p:nvPr/>
        </p:nvSpPr>
        <p:spPr>
          <a:xfrm>
            <a:off x="6983651" y="3554569"/>
            <a:ext cx="2027149" cy="1938992"/>
          </a:xfrm>
          <a:prstGeom prst="rect">
            <a:avLst/>
          </a:prstGeom>
          <a:noFill/>
        </p:spPr>
        <p:txBody>
          <a:bodyPr wrap="square" rtlCol="0">
            <a:spAutoFit/>
          </a:bodyPr>
          <a:lstStyle/>
          <a:p>
            <a:pPr algn="ctr"/>
            <a:r>
              <a:rPr lang="es-ES" sz="2400" dirty="0">
                <a:solidFill>
                  <a:srgbClr val="FFFF00"/>
                </a:solidFill>
                <a:latin typeface="Tw Cen MT" panose="020B0602020104020603" pitchFamily="34" charset="77"/>
              </a:rPr>
              <a:t>Patio Interior</a:t>
            </a:r>
          </a:p>
          <a:p>
            <a:pPr algn="ctr"/>
            <a:endParaRPr lang="es-ES" sz="2400" dirty="0">
              <a:solidFill>
                <a:srgbClr val="FFFF00"/>
              </a:solidFill>
              <a:latin typeface="Tw Cen MT" panose="020B0602020104020603" pitchFamily="34" charset="77"/>
            </a:endParaRPr>
          </a:p>
          <a:p>
            <a:pPr algn="ctr"/>
            <a:r>
              <a:rPr lang="es-ES" sz="2400" dirty="0">
                <a:solidFill>
                  <a:srgbClr val="FFFF00"/>
                </a:solidFill>
                <a:latin typeface="Tw Cen MT" panose="020B0602020104020603" pitchFamily="34" charset="77"/>
              </a:rPr>
              <a:t>Colegio</a:t>
            </a:r>
          </a:p>
          <a:p>
            <a:pPr algn="ctr"/>
            <a:r>
              <a:rPr lang="es-ES" sz="2400" dirty="0">
                <a:solidFill>
                  <a:srgbClr val="FFFF00"/>
                </a:solidFill>
                <a:latin typeface="Tw Cen MT" panose="020B0602020104020603" pitchFamily="34" charset="77"/>
              </a:rPr>
              <a:t>de la</a:t>
            </a:r>
          </a:p>
          <a:p>
            <a:pPr algn="ctr"/>
            <a:r>
              <a:rPr lang="es-ES" sz="2400" dirty="0">
                <a:solidFill>
                  <a:srgbClr val="FFFF00"/>
                </a:solidFill>
                <a:latin typeface="Tw Cen MT" panose="020B0602020104020603" pitchFamily="34" charset="77"/>
              </a:rPr>
              <a:t>Trinidad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3000"/>
                                        <p:tgtEl>
                                          <p:spTgt spid="148"/>
                                        </p:tgtEl>
                                      </p:cBhvr>
                                    </p:animEffect>
                                    <p:anim calcmode="lin" valueType="num">
                                      <p:cBhvr>
                                        <p:cTn id="8" dur="3000" fill="hold"/>
                                        <p:tgtEl>
                                          <p:spTgt spid="148"/>
                                        </p:tgtEl>
                                        <p:attrNameLst>
                                          <p:attrName>ppt_x</p:attrName>
                                        </p:attrNameLst>
                                      </p:cBhvr>
                                      <p:tavLst>
                                        <p:tav tm="0">
                                          <p:val>
                                            <p:strVal val="#ppt_x"/>
                                          </p:val>
                                        </p:tav>
                                        <p:tav tm="100000">
                                          <p:val>
                                            <p:strVal val="#ppt_x"/>
                                          </p:val>
                                        </p:tav>
                                      </p:tavLst>
                                    </p:anim>
                                    <p:anim calcmode="lin" valueType="num">
                                      <p:cBhvr>
                                        <p:cTn id="9" dur="3000" fill="hold"/>
                                        <p:tgtEl>
                                          <p:spTgt spid="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49"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50" name="CuadroTexto 2"/>
          <p:cNvSpPr/>
          <p:nvPr/>
        </p:nvSpPr>
        <p:spPr>
          <a:xfrm>
            <a:off x="500063" y="214200"/>
            <a:ext cx="6157912" cy="624641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000" b="1" strike="noStrike" spc="-1" dirty="0">
                <a:solidFill>
                  <a:srgbClr val="FFFF00"/>
                </a:solidFill>
                <a:latin typeface="Calibri"/>
                <a:ea typeface="Calibri"/>
              </a:rPr>
              <a:t>HERMANITAS DE LOS POBRES</a:t>
            </a:r>
            <a:endParaRPr lang="es-ES" sz="2000" b="0" strike="noStrike" spc="-1" dirty="0">
              <a:solidFill>
                <a:srgbClr val="FFFFFF"/>
              </a:solidFill>
              <a:latin typeface="Arial"/>
            </a:endParaRPr>
          </a:p>
          <a:p>
            <a:pPr>
              <a:lnSpc>
                <a:spcPct val="100000"/>
              </a:lnSpc>
            </a:pPr>
            <a:endParaRPr lang="es-ES" sz="2000" b="0" strike="noStrike" spc="-1" dirty="0">
              <a:solidFill>
                <a:srgbClr val="FFFFFF"/>
              </a:solidFill>
              <a:latin typeface="Calibri"/>
              <a:ea typeface="Calibri"/>
            </a:endParaRPr>
          </a:p>
          <a:p>
            <a:pPr>
              <a:lnSpc>
                <a:spcPct val="100000"/>
              </a:lnSpc>
            </a:pPr>
            <a:r>
              <a:rPr lang="es-ES" sz="2000" b="0" strike="noStrike" spc="-1" dirty="0">
                <a:solidFill>
                  <a:srgbClr val="FFFFFF"/>
                </a:solidFill>
                <a:latin typeface="Tw Cen MT" panose="020B0602020104020603" pitchFamily="34" charset="77"/>
                <a:ea typeface="Calibri"/>
              </a:rPr>
              <a:t>Fundadas en Francia en 1839, llegaron a Úbeda gracias a las gestiones de D. Manuel Muñoz Garnica.</a:t>
            </a:r>
            <a:endParaRPr lang="es-ES" sz="2000" b="0" strike="noStrike" spc="-1" dirty="0">
              <a:solidFill>
                <a:srgbClr val="FFFFFF"/>
              </a:solidFill>
              <a:latin typeface="Tw Cen MT" panose="020B0602020104020603" pitchFamily="34" charset="77"/>
            </a:endParaRPr>
          </a:p>
          <a:p>
            <a:pPr>
              <a:lnSpc>
                <a:spcPct val="100000"/>
              </a:lnSpc>
            </a:pPr>
            <a:endParaRPr lang="es-ES" sz="2000" b="0" strike="noStrike" spc="-1" dirty="0">
              <a:solidFill>
                <a:srgbClr val="FFFFFF"/>
              </a:solidFill>
              <a:latin typeface="Tw Cen MT" panose="020B0602020104020603" pitchFamily="34" charset="77"/>
              <a:ea typeface="Calibri"/>
            </a:endParaRPr>
          </a:p>
          <a:p>
            <a:pPr>
              <a:lnSpc>
                <a:spcPct val="100000"/>
              </a:lnSpc>
            </a:pPr>
            <a:r>
              <a:rPr lang="es-ES" sz="2000" b="0" u="sng" strike="noStrike" spc="-1" dirty="0">
                <a:solidFill>
                  <a:srgbClr val="FFFF00"/>
                </a:solidFill>
                <a:latin typeface="Tw Cen MT" panose="020B0602020104020603" pitchFamily="34" charset="77"/>
                <a:ea typeface="Calibri"/>
              </a:rPr>
              <a:t>1884.</a:t>
            </a:r>
            <a:r>
              <a:rPr lang="es-ES" sz="2000" b="0" strike="noStrike" spc="-1" dirty="0">
                <a:solidFill>
                  <a:srgbClr val="FFFFFF"/>
                </a:solidFill>
                <a:latin typeface="Tw Cen MT" panose="020B0602020104020603" pitchFamily="34" charset="77"/>
                <a:ea typeface="Calibri"/>
              </a:rPr>
              <a:t>- Don Fernando Barrios Jurado, un espíritu religioso y caritativo, que tras cuarenta años de actividad incansable emplea todas sus rentas en esta Fundación, junto a la Cruz de Hierro.</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Calibri"/>
              </a:rPr>
              <a:t>Alberga más de sesenta ancianos de ambos sexos, asistidos por las Hermanas con celo y abnegación.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Calibri"/>
              </a:rPr>
              <a:t>Se construye una bonita capilla en el centro del edificio y hay un capellán para el cuidado del culto y la ayuda de las hermanas y de los asilados.</a:t>
            </a:r>
            <a:endParaRPr lang="es-ES" sz="2000" spc="-1" dirty="0">
              <a:solidFill>
                <a:srgbClr val="FFFFFF"/>
              </a:solidFill>
              <a:latin typeface="Tw Cen MT" panose="020B0602020104020603" pitchFamily="34" charset="77"/>
            </a:endParaRPr>
          </a:p>
          <a:p>
            <a:pPr>
              <a:lnSpc>
                <a:spcPct val="100000"/>
              </a:lnSpc>
            </a:pPr>
            <a:endParaRPr lang="es-ES" sz="2000" b="0" strike="noStrike" spc="-1" dirty="0">
              <a:solidFill>
                <a:srgbClr val="FFFFFF"/>
              </a:solidFill>
              <a:latin typeface="Tw Cen MT" panose="020B0602020104020603" pitchFamily="34" charset="77"/>
              <a:ea typeface="Calibri"/>
            </a:endParaRPr>
          </a:p>
          <a:p>
            <a:pPr algn="ctr">
              <a:lnSpc>
                <a:spcPct val="100000"/>
              </a:lnSpc>
            </a:pPr>
            <a:r>
              <a:rPr lang="es-ES" sz="2000" b="0" u="sng" strike="noStrike" spc="-1" dirty="0">
                <a:solidFill>
                  <a:srgbClr val="FFFF00"/>
                </a:solidFill>
                <a:latin typeface="Tw Cen MT" panose="020B0602020104020603" pitchFamily="34" charset="77"/>
                <a:ea typeface="Calibri"/>
              </a:rPr>
              <a:t>En el año 1936</a:t>
            </a:r>
            <a:r>
              <a:rPr lang="es-ES" sz="2000" b="0" strike="noStrike" spc="-1" dirty="0">
                <a:solidFill>
                  <a:srgbClr val="FFFFFF"/>
                </a:solidFill>
                <a:latin typeface="Tw Cen MT" panose="020B0602020104020603" pitchFamily="34" charset="77"/>
                <a:ea typeface="Calibri"/>
              </a:rPr>
              <a:t>, al ser institución extranjera, </a:t>
            </a:r>
          </a:p>
          <a:p>
            <a:pPr algn="ctr">
              <a:lnSpc>
                <a:spcPct val="100000"/>
              </a:lnSpc>
            </a:pPr>
            <a:r>
              <a:rPr lang="es-ES" sz="2000" b="0" strike="noStrike" spc="-1" dirty="0">
                <a:solidFill>
                  <a:srgbClr val="FFFFFF"/>
                </a:solidFill>
                <a:latin typeface="Tw Cen MT" panose="020B0602020104020603" pitchFamily="34" charset="77"/>
                <a:ea typeface="Calibri"/>
              </a:rPr>
              <a:t>sirvió de refugio a sacerdotes y religiosas </a:t>
            </a:r>
          </a:p>
          <a:p>
            <a:pPr algn="ctr">
              <a:lnSpc>
                <a:spcPct val="100000"/>
              </a:lnSpc>
            </a:pPr>
            <a:r>
              <a:rPr lang="es-ES" sz="2000" b="0" strike="noStrike" spc="-1" dirty="0">
                <a:solidFill>
                  <a:srgbClr val="FFFFFF"/>
                </a:solidFill>
                <a:latin typeface="Tw Cen MT" panose="020B0602020104020603" pitchFamily="34" charset="77"/>
                <a:ea typeface="Calibri"/>
              </a:rPr>
              <a:t>que se veían perseguidos.</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Calibri"/>
              </a:rPr>
              <a:t>Su último capellán fue D. Juan Ángel Muñoz León</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Calibri"/>
              </a:rPr>
              <a:t>Cerrada definitivamente 18 diciembre de 1976.</a:t>
            </a:r>
            <a:endParaRPr lang="es-ES" sz="2000" b="0" strike="noStrike" spc="-1" dirty="0">
              <a:solidFill>
                <a:srgbClr val="FFFFFF"/>
              </a:solidFill>
              <a:latin typeface="Tw Cen MT" panose="020B0602020104020603" pitchFamily="34" charset="77"/>
            </a:endParaRPr>
          </a:p>
        </p:txBody>
      </p:sp>
      <p:pic>
        <p:nvPicPr>
          <p:cNvPr id="151" name="Imagen 3"/>
          <p:cNvPicPr/>
          <p:nvPr/>
        </p:nvPicPr>
        <p:blipFill>
          <a:blip r:embed="rId2"/>
          <a:srcRect l="12219" t="2516" r="1780" b="5927"/>
          <a:stretch/>
        </p:blipFill>
        <p:spPr>
          <a:xfrm>
            <a:off x="7068960" y="4039560"/>
            <a:ext cx="1919160" cy="1541880"/>
          </a:xfrm>
          <a:prstGeom prst="rect">
            <a:avLst/>
          </a:prstGeom>
          <a:ln w="0">
            <a:noFill/>
          </a:ln>
        </p:spPr>
      </p:pic>
      <p:pic>
        <p:nvPicPr>
          <p:cNvPr id="152" name="Imagen 5"/>
          <p:cNvPicPr/>
          <p:nvPr/>
        </p:nvPicPr>
        <p:blipFill>
          <a:blip r:embed="rId3"/>
          <a:stretch/>
        </p:blipFill>
        <p:spPr>
          <a:xfrm>
            <a:off x="7056720" y="1097280"/>
            <a:ext cx="1897560" cy="1343160"/>
          </a:xfrm>
          <a:prstGeom prst="rect">
            <a:avLst/>
          </a:prstGeom>
          <a:ln w="0">
            <a:noFill/>
          </a:ln>
        </p:spPr>
      </p:pic>
      <p:sp>
        <p:nvSpPr>
          <p:cNvPr id="153" name="CuadroTexto 4"/>
          <p:cNvSpPr/>
          <p:nvPr/>
        </p:nvSpPr>
        <p:spPr>
          <a:xfrm>
            <a:off x="7090560" y="2731680"/>
            <a:ext cx="1863720" cy="11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400" b="0" strike="noStrike" spc="-1">
                <a:solidFill>
                  <a:srgbClr val="FFFF00"/>
                </a:solidFill>
                <a:latin typeface="Calibri"/>
                <a:ea typeface="ＭＳ Ｐゴシック"/>
              </a:rPr>
              <a:t>Jaén</a:t>
            </a:r>
            <a:endParaRPr lang="es-ES" sz="2400" b="0" strike="noStrike" spc="-1">
              <a:solidFill>
                <a:srgbClr val="FFFFFF"/>
              </a:solidFill>
              <a:latin typeface="Arial"/>
            </a:endParaRPr>
          </a:p>
          <a:p>
            <a:pPr algn="ctr">
              <a:lnSpc>
                <a:spcPct val="100000"/>
              </a:lnSpc>
            </a:pPr>
            <a:r>
              <a:rPr lang="es-ES" sz="2400" b="0" strike="noStrike" spc="-1">
                <a:solidFill>
                  <a:srgbClr val="FFFF00"/>
                </a:solidFill>
                <a:latin typeface="Calibri"/>
                <a:ea typeface="ＭＳ Ｐゴシック"/>
              </a:rPr>
              <a:t>Y </a:t>
            </a:r>
            <a:endParaRPr lang="es-ES" sz="2400" b="0" strike="noStrike" spc="-1">
              <a:solidFill>
                <a:srgbClr val="FFFFFF"/>
              </a:solidFill>
              <a:latin typeface="Arial"/>
            </a:endParaRPr>
          </a:p>
          <a:p>
            <a:pPr algn="ctr">
              <a:lnSpc>
                <a:spcPct val="100000"/>
              </a:lnSpc>
            </a:pPr>
            <a:r>
              <a:rPr lang="es-ES" sz="2400" b="0" strike="noStrike" spc="-1">
                <a:solidFill>
                  <a:srgbClr val="FFFF00"/>
                </a:solidFill>
                <a:latin typeface="Calibri"/>
                <a:ea typeface="ＭＳ Ｐゴシック"/>
              </a:rPr>
              <a:t>Úbeda</a:t>
            </a:r>
            <a:endParaRPr lang="es-ES" sz="2400" b="0" strike="noStrike" spc="-1">
              <a:solidFill>
                <a:srgbClr val="FFFFFF"/>
              </a:solidFill>
              <a:latin typeface="Arial"/>
            </a:endParaRPr>
          </a:p>
        </p:txBody>
      </p:sp>
      <p:sp>
        <p:nvSpPr>
          <p:cNvPr id="154" name="CuadroTexto 1"/>
          <p:cNvSpPr/>
          <p:nvPr/>
        </p:nvSpPr>
        <p:spPr>
          <a:xfrm>
            <a:off x="6884758" y="5631765"/>
            <a:ext cx="2126042"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es-ES" sz="2400" b="0" strike="noStrike" spc="-1" dirty="0">
                <a:solidFill>
                  <a:srgbClr val="FFFF00"/>
                </a:solidFill>
                <a:latin typeface="Calibri"/>
                <a:ea typeface="ＭＳ Ｐゴシック"/>
              </a:rPr>
              <a:t>*1-enero 1884</a:t>
            </a:r>
            <a:endParaRPr lang="es-ES" sz="2400" b="0" strike="noStrike" spc="-1" dirty="0">
              <a:solidFill>
                <a:srgbClr val="FFFF00"/>
              </a:solidFill>
              <a:latin typeface="Arial"/>
            </a:endParaRPr>
          </a:p>
          <a:p>
            <a:pPr>
              <a:lnSpc>
                <a:spcPct val="100000"/>
              </a:lnSpc>
            </a:pPr>
            <a:r>
              <a:rPr lang="es-ES" sz="2400" b="0" strike="noStrike" spc="-1" dirty="0">
                <a:solidFill>
                  <a:srgbClr val="FFFF00"/>
                </a:solidFill>
                <a:latin typeface="Calibri"/>
                <a:ea typeface="ＭＳ Ｐゴシック"/>
              </a:rPr>
              <a:t> + 18- 12-1976</a:t>
            </a:r>
            <a:endParaRPr lang="es-ES" sz="2400" b="0" strike="noStrike" spc="-1" dirty="0">
              <a:solidFill>
                <a:srgbClr val="FFFF00"/>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3000"/>
                                        <p:tgtEl>
                                          <p:spTgt spid="150"/>
                                        </p:tgtEl>
                                      </p:cBhvr>
                                    </p:animEffect>
                                    <p:anim calcmode="lin" valueType="num">
                                      <p:cBhvr>
                                        <p:cTn id="8" dur="3000" fill="hold"/>
                                        <p:tgtEl>
                                          <p:spTgt spid="150"/>
                                        </p:tgtEl>
                                        <p:attrNameLst>
                                          <p:attrName>ppt_x</p:attrName>
                                        </p:attrNameLst>
                                      </p:cBhvr>
                                      <p:tavLst>
                                        <p:tav tm="0">
                                          <p:val>
                                            <p:strVal val="#ppt_x"/>
                                          </p:val>
                                        </p:tav>
                                        <p:tav tm="100000">
                                          <p:val>
                                            <p:strVal val="#ppt_x"/>
                                          </p:val>
                                        </p:tav>
                                      </p:tavLst>
                                    </p:anim>
                                    <p:anim calcmode="lin" valueType="num">
                                      <p:cBhvr>
                                        <p:cTn id="9" dur="3000" fill="hold"/>
                                        <p:tgtEl>
                                          <p:spTgt spid="1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55"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56" name="CuadroTexto 2"/>
          <p:cNvSpPr/>
          <p:nvPr/>
        </p:nvSpPr>
        <p:spPr>
          <a:xfrm>
            <a:off x="418010" y="2782600"/>
            <a:ext cx="6793869" cy="384575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400" b="0" strike="noStrike" spc="-1" dirty="0">
                <a:solidFill>
                  <a:srgbClr val="FFFF00"/>
                </a:solidFill>
                <a:latin typeface="Tw Cen MT" panose="020B0602020104020603" pitchFamily="34" charset="77"/>
                <a:ea typeface="ＭＳ Ｐゴシック"/>
              </a:rPr>
              <a:t>SAN JUAN EVANGELISTA O DE LOS HUERTOS.</a:t>
            </a:r>
            <a:endParaRPr lang="es-ES" sz="24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ＭＳ Ｐゴシック"/>
              </a:rPr>
              <a:t>Sobre este arrabal sabemos muy poco, sólo</a:t>
            </a:r>
            <a:r>
              <a:rPr lang="es-ES" sz="2000" b="0" strike="noStrike" spc="-1" dirty="0">
                <a:solidFill>
                  <a:srgbClr val="FFFFFF"/>
                </a:solidFill>
                <a:latin typeface="Tw Cen MT" panose="020B0602020104020603" pitchFamily="34" charset="77"/>
                <a:ea typeface="Times New Roman"/>
              </a:rPr>
              <a:t> que en 1630 su feligresía la conformaban las calles </a:t>
            </a:r>
            <a:r>
              <a:rPr lang="es-ES" sz="2000" b="0" strike="noStrike" spc="-1" dirty="0" err="1">
                <a:solidFill>
                  <a:srgbClr val="FFFFFF"/>
                </a:solidFill>
                <a:latin typeface="Tw Cen MT" panose="020B0602020104020603" pitchFamily="34" charset="77"/>
                <a:ea typeface="Times New Roman"/>
              </a:rPr>
              <a:t>Egido</a:t>
            </a:r>
            <a:r>
              <a:rPr lang="es-ES" sz="2000" b="0" strike="noStrike" spc="-1" dirty="0">
                <a:solidFill>
                  <a:srgbClr val="FFFFFF"/>
                </a:solidFill>
                <a:latin typeface="Tw Cen MT" panose="020B0602020104020603" pitchFamily="34" charset="77"/>
                <a:ea typeface="Times New Roman"/>
              </a:rPr>
              <a:t>, Rodadera, Tenería, Cuesta del Prior...</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ＭＳ Ｐゴシック"/>
              </a:rPr>
              <a:t>Como consecuencia de su escaso vecindario, la parroquia desaparece muy pronto, ya en 1740 por orden del Obispo </a:t>
            </a:r>
          </a:p>
          <a:p>
            <a:pPr>
              <a:lnSpc>
                <a:spcPct val="100000"/>
              </a:lnSpc>
            </a:pPr>
            <a:r>
              <a:rPr lang="es-ES" sz="2000" b="0" strike="noStrike" spc="-1" dirty="0">
                <a:solidFill>
                  <a:srgbClr val="FFFFFF"/>
                </a:solidFill>
                <a:latin typeface="Tw Cen MT" panose="020B0602020104020603" pitchFamily="34" charset="77"/>
                <a:ea typeface="ＭＳ Ｐゴシック"/>
              </a:rPr>
              <a:t>don Andrés </a:t>
            </a:r>
            <a:r>
              <a:rPr lang="es-ES" sz="2000" b="0" strike="noStrike" spc="-1" dirty="0" err="1">
                <a:solidFill>
                  <a:srgbClr val="FFFFFF"/>
                </a:solidFill>
                <a:latin typeface="Tw Cen MT" panose="020B0602020104020603" pitchFamily="34" charset="77"/>
                <a:ea typeface="ＭＳ Ｐゴシック"/>
              </a:rPr>
              <a:t>Cabrejas</a:t>
            </a:r>
            <a:r>
              <a:rPr lang="es-ES" sz="2000" b="0" strike="noStrike" spc="-1" dirty="0">
                <a:solidFill>
                  <a:srgbClr val="FFFFFF"/>
                </a:solidFill>
                <a:latin typeface="Tw Cen MT" panose="020B0602020104020603" pitchFamily="34" charset="77"/>
                <a:ea typeface="ＭＳ Ｐゴシック"/>
              </a:rPr>
              <a:t> Molina, se agrega  su feligresía a la de </a:t>
            </a:r>
          </a:p>
          <a:p>
            <a:pPr>
              <a:lnSpc>
                <a:spcPct val="100000"/>
              </a:lnSpc>
            </a:pPr>
            <a:r>
              <a:rPr lang="es-ES" sz="2000" b="0" strike="noStrike" spc="-1" dirty="0">
                <a:solidFill>
                  <a:srgbClr val="FFFFFF"/>
                </a:solidFill>
                <a:latin typeface="Tw Cen MT" panose="020B0602020104020603" pitchFamily="34" charset="77"/>
                <a:ea typeface="ＭＳ Ｐゴシック"/>
              </a:rPr>
              <a:t>S. Lorenzo donde pasarían sus escasos bienes y objetos de valor.  Sin embargo siguió utilizándose como lugar de enterramiento de cadáveres.</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ＭＳ Ｐゴシック"/>
              </a:rPr>
              <a:t>Hoy en día, frente a la fuente de la </a:t>
            </a:r>
            <a:r>
              <a:rPr lang="es-ES" sz="2000" b="0" strike="noStrike" spc="-1" dirty="0" err="1">
                <a:solidFill>
                  <a:srgbClr val="FFFFFF"/>
                </a:solidFill>
                <a:latin typeface="Tw Cen MT" panose="020B0602020104020603" pitchFamily="34" charset="77"/>
                <a:ea typeface="ＭＳ Ｐゴシック"/>
              </a:rPr>
              <a:t>Saludeja</a:t>
            </a:r>
            <a:r>
              <a:rPr lang="es-ES" sz="2000" b="0" strike="noStrike" spc="-1" dirty="0">
                <a:solidFill>
                  <a:srgbClr val="FFFFFF"/>
                </a:solidFill>
                <a:latin typeface="Tw Cen MT" panose="020B0602020104020603" pitchFamily="34" charset="77"/>
                <a:ea typeface="ＭＳ Ｐゴシック"/>
              </a:rPr>
              <a:t> aún se conservan algunos restos de lo que pudo ser su primitivo ábside. </a:t>
            </a:r>
            <a:endParaRPr lang="es-ES" sz="2000" b="0" strike="noStrike" spc="-1" dirty="0">
              <a:solidFill>
                <a:srgbClr val="FFFFFF"/>
              </a:solidFill>
              <a:latin typeface="Tw Cen MT" panose="020B0602020104020603" pitchFamily="34" charset="77"/>
            </a:endParaRPr>
          </a:p>
        </p:txBody>
      </p:sp>
      <p:pic>
        <p:nvPicPr>
          <p:cNvPr id="4" name="Imagen 3">
            <a:extLst>
              <a:ext uri="{FF2B5EF4-FFF2-40B4-BE49-F238E27FC236}">
                <a16:creationId xmlns:a16="http://schemas.microsoft.com/office/drawing/2014/main" id="{AD23AA2E-09CF-FD31-D422-24E7782438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7800" y="2782599"/>
            <a:ext cx="1773000" cy="2360305"/>
          </a:xfrm>
          <a:prstGeom prst="rect">
            <a:avLst/>
          </a:prstGeom>
        </p:spPr>
      </p:pic>
      <p:sp>
        <p:nvSpPr>
          <p:cNvPr id="3" name="CuadroTexto 2">
            <a:extLst>
              <a:ext uri="{FF2B5EF4-FFF2-40B4-BE49-F238E27FC236}">
                <a16:creationId xmlns:a16="http://schemas.microsoft.com/office/drawing/2014/main" id="{39A793BB-9965-6A24-8AEF-E3BC2A0799C1}"/>
              </a:ext>
            </a:extLst>
          </p:cNvPr>
          <p:cNvSpPr txBox="1"/>
          <p:nvPr/>
        </p:nvSpPr>
        <p:spPr>
          <a:xfrm>
            <a:off x="587829" y="214200"/>
            <a:ext cx="8177348" cy="2308324"/>
          </a:xfrm>
          <a:prstGeom prst="rect">
            <a:avLst/>
          </a:prstGeom>
          <a:noFill/>
        </p:spPr>
        <p:txBody>
          <a:bodyPr wrap="square">
            <a:spAutoFit/>
          </a:bodyPr>
          <a:lstStyle/>
          <a:p>
            <a:pPr algn="ctr">
              <a:lnSpc>
                <a:spcPct val="100000"/>
              </a:lnSpc>
            </a:pPr>
            <a:r>
              <a:rPr lang="es-ES" sz="2400" b="1" i="1" strike="noStrike" spc="-1" dirty="0">
                <a:solidFill>
                  <a:srgbClr val="FFFF00"/>
                </a:solidFill>
                <a:latin typeface="Tw Cen MT" panose="020B0602020104020603" pitchFamily="34" charset="77"/>
                <a:ea typeface="ＭＳ Ｐゴシック"/>
              </a:rPr>
              <a:t>RUINA DE LOS TEMPLOS </a:t>
            </a:r>
            <a:endParaRPr lang="es-ES" sz="2400" b="1" i="1" strike="noStrike" spc="-1" dirty="0">
              <a:solidFill>
                <a:srgbClr val="FFFFFF"/>
              </a:solidFill>
              <a:latin typeface="Tw Cen MT" panose="020B0602020104020603" pitchFamily="34" charset="77"/>
            </a:endParaRPr>
          </a:p>
          <a:p>
            <a:pPr algn="ctr">
              <a:lnSpc>
                <a:spcPct val="100000"/>
              </a:lnSpc>
            </a:pPr>
            <a:r>
              <a:rPr lang="es-ES" sz="2000" b="0" i="1" strike="noStrike" spc="-1" dirty="0">
                <a:solidFill>
                  <a:srgbClr val="FFFFFF"/>
                </a:solidFill>
                <a:latin typeface="Tw Cen MT" panose="020B0602020104020603" pitchFamily="34" charset="77"/>
                <a:ea typeface="ＭＳ Ｐゴシック"/>
              </a:rPr>
              <a:t>Como es fácil comprender, el proceso de deterioro o renovación </a:t>
            </a:r>
          </a:p>
          <a:p>
            <a:pPr algn="ctr">
              <a:lnSpc>
                <a:spcPct val="100000"/>
              </a:lnSpc>
            </a:pPr>
            <a:r>
              <a:rPr lang="es-ES" sz="2000" b="0" i="1" strike="noStrike" spc="-1" dirty="0">
                <a:solidFill>
                  <a:srgbClr val="FFFFFF"/>
                </a:solidFill>
                <a:latin typeface="Tw Cen MT" panose="020B0602020104020603" pitchFamily="34" charset="77"/>
                <a:ea typeface="ＭＳ Ｐゴシック"/>
              </a:rPr>
              <a:t>de las iglesias, deriva en parte del número de habitantes de su feligresía. Parroquias como las de los Santos Juanes, San Millán </a:t>
            </a:r>
          </a:p>
          <a:p>
            <a:pPr algn="ctr">
              <a:lnSpc>
                <a:spcPct val="100000"/>
              </a:lnSpc>
            </a:pPr>
            <a:r>
              <a:rPr lang="es-ES" sz="2000" b="0" i="1" strike="noStrike" spc="-1" dirty="0">
                <a:solidFill>
                  <a:srgbClr val="FFFFFF"/>
                </a:solidFill>
                <a:latin typeface="Tw Cen MT" panose="020B0602020104020603" pitchFamily="34" charset="77"/>
                <a:ea typeface="ＭＳ Ｐゴシック"/>
              </a:rPr>
              <a:t>o Santo Tomás, verán de manera paralela como va disminuyendo </a:t>
            </a:r>
          </a:p>
          <a:p>
            <a:pPr algn="ctr">
              <a:lnSpc>
                <a:spcPct val="100000"/>
              </a:lnSpc>
            </a:pPr>
            <a:r>
              <a:rPr lang="es-ES" sz="2000" b="0" i="1" strike="noStrike" spc="-1" dirty="0">
                <a:solidFill>
                  <a:srgbClr val="FFFFFF"/>
                </a:solidFill>
                <a:latin typeface="Tw Cen MT" panose="020B0602020104020603" pitchFamily="34" charset="77"/>
                <a:ea typeface="ＭＳ Ｐゴシック"/>
              </a:rPr>
              <a:t>el número de fieles y como se resiente su fábrica, hasta finalmente llegar a la ruina. El golpe de gracia vendrá con la supresión de culto en los templos. </a:t>
            </a:r>
            <a:endParaRPr lang="es-ES" sz="2000" b="0" i="1" strike="noStrike" spc="-1" dirty="0">
              <a:solidFill>
                <a:srgbClr val="FFFFFF"/>
              </a:solidFill>
              <a:latin typeface="Tw Cen MT" panose="020B0602020104020603" pitchFamily="34" charset="77"/>
            </a:endParaRPr>
          </a:p>
        </p:txBody>
      </p:sp>
      <p:sp>
        <p:nvSpPr>
          <p:cNvPr id="5" name="CuadroTexto 4">
            <a:extLst>
              <a:ext uri="{FF2B5EF4-FFF2-40B4-BE49-F238E27FC236}">
                <a16:creationId xmlns:a16="http://schemas.microsoft.com/office/drawing/2014/main" id="{3B5942A5-4554-D2AA-6E3D-E38323D66647}"/>
              </a:ext>
            </a:extLst>
          </p:cNvPr>
          <p:cNvSpPr txBox="1"/>
          <p:nvPr/>
        </p:nvSpPr>
        <p:spPr>
          <a:xfrm>
            <a:off x="7341327" y="5402979"/>
            <a:ext cx="1669474" cy="923330"/>
          </a:xfrm>
          <a:prstGeom prst="rect">
            <a:avLst/>
          </a:prstGeom>
          <a:noFill/>
        </p:spPr>
        <p:txBody>
          <a:bodyPr wrap="square" rtlCol="0">
            <a:spAutoFit/>
          </a:bodyPr>
          <a:lstStyle/>
          <a:p>
            <a:pPr algn="ctr"/>
            <a:r>
              <a:rPr lang="es-ES" dirty="0">
                <a:solidFill>
                  <a:srgbClr val="FFFF00"/>
                </a:solidFill>
              </a:rPr>
              <a:t>Ruinas</a:t>
            </a:r>
          </a:p>
          <a:p>
            <a:pPr algn="ctr"/>
            <a:r>
              <a:rPr lang="es-ES" dirty="0">
                <a:solidFill>
                  <a:srgbClr val="FFFF00"/>
                </a:solidFill>
              </a:rPr>
              <a:t>S. Juan </a:t>
            </a:r>
          </a:p>
          <a:p>
            <a:pPr algn="ctr"/>
            <a:r>
              <a:rPr lang="es-ES" dirty="0">
                <a:solidFill>
                  <a:srgbClr val="FFFF00"/>
                </a:solidFill>
              </a:rPr>
              <a:t>Evangelista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3000"/>
                                        <p:tgtEl>
                                          <p:spTgt spid="156"/>
                                        </p:tgtEl>
                                      </p:cBhvr>
                                    </p:animEffect>
                                    <p:anim calcmode="lin" valueType="num">
                                      <p:cBhvr>
                                        <p:cTn id="8" dur="3000" fill="hold"/>
                                        <p:tgtEl>
                                          <p:spTgt spid="156"/>
                                        </p:tgtEl>
                                        <p:attrNameLst>
                                          <p:attrName>ppt_x</p:attrName>
                                        </p:attrNameLst>
                                      </p:cBhvr>
                                      <p:tavLst>
                                        <p:tav tm="0">
                                          <p:val>
                                            <p:strVal val="#ppt_x"/>
                                          </p:val>
                                        </p:tav>
                                        <p:tav tm="100000">
                                          <p:val>
                                            <p:strVal val="#ppt_x"/>
                                          </p:val>
                                        </p:tav>
                                      </p:tavLst>
                                    </p:anim>
                                    <p:anim calcmode="lin" valueType="num">
                                      <p:cBhvr>
                                        <p:cTn id="9" dur="3000" fill="hold"/>
                                        <p:tgtEl>
                                          <p:spTgt spid="1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57"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58" name="CuadroTexto 2"/>
          <p:cNvSpPr/>
          <p:nvPr/>
        </p:nvSpPr>
        <p:spPr>
          <a:xfrm>
            <a:off x="478302" y="2949465"/>
            <a:ext cx="8304258" cy="378419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endParaRPr lang="es-ES" sz="2000" b="0" strike="noStrike" spc="-1" dirty="0">
              <a:solidFill>
                <a:srgbClr val="FFFFFF"/>
              </a:solidFill>
              <a:latin typeface="Arial"/>
            </a:endParaRPr>
          </a:p>
          <a:p>
            <a:pPr>
              <a:lnSpc>
                <a:spcPct val="100000"/>
              </a:lnSpc>
            </a:pPr>
            <a:r>
              <a:rPr lang="es-ES" sz="2000" b="0" strike="noStrike" spc="-1" dirty="0">
                <a:solidFill>
                  <a:srgbClr val="FFFFFF"/>
                </a:solidFill>
                <a:latin typeface="Tw Cen MT"/>
                <a:ea typeface="ＭＳ Ｐゴシック"/>
              </a:rPr>
              <a:t>El primer intento de acabar con aquella Parroquia se produce en julio de 1800, fecha en que se solicita trasladar las imágenes, ornamentos de culto, alhajas e incluso las campanas, a la cercana iglesia de San Millán, aludiendo para ello la ruina del templo y no tener fondos para poder costear las obras. Estando los albañiles disponiéndose a bajar las campanas y la imagen del santo titular para llevarla a su nueva ubicación, se desencadenó un motín por parte de las mujeres del barrio quienes «se opusieron a que su </a:t>
            </a:r>
          </a:p>
          <a:p>
            <a:pPr>
              <a:lnSpc>
                <a:spcPct val="100000"/>
              </a:lnSpc>
            </a:pPr>
            <a:r>
              <a:rPr lang="es-ES" sz="2000" b="0" strike="noStrike" spc="-1" dirty="0">
                <a:solidFill>
                  <a:srgbClr val="FFFFFF"/>
                </a:solidFill>
                <a:latin typeface="Tw Cen MT"/>
                <a:ea typeface="ＭＳ Ｐゴシック"/>
              </a:rPr>
              <a:t>San Juan se lo llevasen, convirtiéndola en una simple ermita, languideciendo sus cultos y enmudeciendo sus campanas.</a:t>
            </a:r>
            <a:endParaRPr lang="es-ES" sz="2000" b="0" strike="noStrike" spc="-1" dirty="0">
              <a:solidFill>
                <a:srgbClr val="FFFFFF"/>
              </a:solidFill>
              <a:latin typeface="Arial"/>
            </a:endParaRPr>
          </a:p>
          <a:p>
            <a:pPr>
              <a:lnSpc>
                <a:spcPct val="100000"/>
              </a:lnSpc>
            </a:pPr>
            <a:r>
              <a:rPr lang="es-ES" sz="2000" b="0" strike="noStrike" spc="-1" dirty="0">
                <a:solidFill>
                  <a:srgbClr val="FFFF00"/>
                </a:solidFill>
                <a:latin typeface="Tw Cen MT"/>
                <a:ea typeface="ＭＳ Ｐゴシック"/>
              </a:rPr>
              <a:t>1803.</a:t>
            </a:r>
            <a:r>
              <a:rPr lang="es-ES" sz="2000" b="0" strike="noStrike" spc="-1" dirty="0">
                <a:solidFill>
                  <a:srgbClr val="FFFFFF"/>
                </a:solidFill>
                <a:latin typeface="Tw Cen MT"/>
                <a:ea typeface="ＭＳ Ｐゴシック"/>
              </a:rPr>
              <a:t> Queda agregada a San Millán y para el 1829 el estado de ruina debía de estar muy avanzado.</a:t>
            </a:r>
            <a:endParaRPr lang="es-ES" sz="2000" b="0" strike="noStrike" spc="-1" dirty="0">
              <a:solidFill>
                <a:srgbClr val="FFFFFF"/>
              </a:solidFill>
              <a:latin typeface="Arial"/>
            </a:endParaRPr>
          </a:p>
        </p:txBody>
      </p:sp>
      <p:pic>
        <p:nvPicPr>
          <p:cNvPr id="3" name="Imagen 2">
            <a:extLst>
              <a:ext uri="{FF2B5EF4-FFF2-40B4-BE49-F238E27FC236}">
                <a16:creationId xmlns:a16="http://schemas.microsoft.com/office/drawing/2014/main" id="{54DFAB6A-6A91-16DD-F7C2-1C09E70E6F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1477" y="214200"/>
            <a:ext cx="2367692" cy="2341472"/>
          </a:xfrm>
          <a:prstGeom prst="rect">
            <a:avLst/>
          </a:prstGeom>
        </p:spPr>
      </p:pic>
      <p:sp>
        <p:nvSpPr>
          <p:cNvPr id="5" name="CuadroTexto 4">
            <a:extLst>
              <a:ext uri="{FF2B5EF4-FFF2-40B4-BE49-F238E27FC236}">
                <a16:creationId xmlns:a16="http://schemas.microsoft.com/office/drawing/2014/main" id="{9D2E15C1-C569-82C7-7B52-F67F94B27124}"/>
              </a:ext>
            </a:extLst>
          </p:cNvPr>
          <p:cNvSpPr txBox="1"/>
          <p:nvPr/>
        </p:nvSpPr>
        <p:spPr>
          <a:xfrm>
            <a:off x="361440" y="394920"/>
            <a:ext cx="6052486" cy="2554545"/>
          </a:xfrm>
          <a:prstGeom prst="rect">
            <a:avLst/>
          </a:prstGeom>
          <a:noFill/>
        </p:spPr>
        <p:txBody>
          <a:bodyPr wrap="square">
            <a:spAutoFit/>
          </a:bodyPr>
          <a:lstStyle/>
          <a:p>
            <a:pPr algn="ctr">
              <a:lnSpc>
                <a:spcPct val="100000"/>
              </a:lnSpc>
            </a:pPr>
            <a:r>
              <a:rPr lang="es-ES" sz="2000" b="0" strike="noStrike" spc="-1" dirty="0">
                <a:solidFill>
                  <a:srgbClr val="FFFF00"/>
                </a:solidFill>
                <a:latin typeface="Tw Cen MT"/>
                <a:ea typeface="ＭＳ Ｐゴシック"/>
              </a:rPr>
              <a:t>SAN JUAN BAUTISTA:</a:t>
            </a:r>
            <a:endParaRPr lang="es-ES" sz="2000" b="0" strike="noStrike" spc="-1" dirty="0">
              <a:solidFill>
                <a:srgbClr val="FFFFFF"/>
              </a:solidFill>
              <a:latin typeface="Arial"/>
            </a:endParaRPr>
          </a:p>
          <a:p>
            <a:pPr>
              <a:lnSpc>
                <a:spcPct val="100000"/>
              </a:lnSpc>
            </a:pPr>
            <a:r>
              <a:rPr lang="es-ES" sz="2000" b="0" strike="noStrike" spc="-1" dirty="0">
                <a:solidFill>
                  <a:srgbClr val="FFFFFF"/>
                </a:solidFill>
                <a:latin typeface="Tw Cen MT"/>
                <a:ea typeface="ＭＳ Ｐゴシック"/>
              </a:rPr>
              <a:t>Poco sabemos de este templo. Posiblemente sería una iglesia románica de pequeño tamaño, que contaría con numerosas capillas funerarias  y altares como la de Dios Padre o Nuestra Señora de las Angustias. En su capilla mayor recibía enterramiento la familia de los Trillo. </a:t>
            </a:r>
          </a:p>
          <a:p>
            <a:pPr>
              <a:lnSpc>
                <a:spcPct val="100000"/>
              </a:lnSpc>
            </a:pPr>
            <a:r>
              <a:rPr lang="es-ES" sz="2000" b="0" strike="noStrike" spc="-1" dirty="0">
                <a:solidFill>
                  <a:srgbClr val="FFFFFF"/>
                </a:solidFill>
                <a:latin typeface="Tw Cen MT"/>
                <a:ea typeface="Times New Roman"/>
              </a:rPr>
              <a:t>Todo hace pensar que el carril que surge de la calle Llana de S. Millán desembocaría en la iglesia de S. Juan.</a:t>
            </a:r>
            <a:endParaRPr lang="es-ES" sz="2000" b="0" strike="noStrike" spc="-1" dirty="0">
              <a:solidFill>
                <a:srgbClr val="FFFFFF"/>
              </a:solidFill>
              <a:latin typeface="Arial"/>
            </a:endParaRPr>
          </a:p>
        </p:txBody>
      </p:sp>
      <p:sp>
        <p:nvSpPr>
          <p:cNvPr id="7" name="CuadroTexto 6">
            <a:extLst>
              <a:ext uri="{FF2B5EF4-FFF2-40B4-BE49-F238E27FC236}">
                <a16:creationId xmlns:a16="http://schemas.microsoft.com/office/drawing/2014/main" id="{AB9F2AEC-8F97-C277-695E-A94FC8F710E6}"/>
              </a:ext>
            </a:extLst>
          </p:cNvPr>
          <p:cNvSpPr txBox="1"/>
          <p:nvPr/>
        </p:nvSpPr>
        <p:spPr>
          <a:xfrm>
            <a:off x="6541476" y="2736392"/>
            <a:ext cx="2357945" cy="369332"/>
          </a:xfrm>
          <a:prstGeom prst="rect">
            <a:avLst/>
          </a:prstGeom>
          <a:noFill/>
        </p:spPr>
        <p:txBody>
          <a:bodyPr wrap="square">
            <a:spAutoFit/>
          </a:bodyPr>
          <a:lstStyle/>
          <a:p>
            <a:pPr algn="ctr"/>
            <a:r>
              <a:rPr lang="es-ES" sz="1800" b="0" strike="noStrike" spc="-1" dirty="0">
                <a:solidFill>
                  <a:srgbClr val="FFFF00"/>
                </a:solidFill>
                <a:latin typeface="Tw Cen MT"/>
                <a:ea typeface="ＭＳ Ｐゴシック"/>
              </a:rPr>
              <a:t>SAN JUAN BAUTISTA</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3000"/>
                                        <p:tgtEl>
                                          <p:spTgt spid="158"/>
                                        </p:tgtEl>
                                      </p:cBhvr>
                                    </p:animEffect>
                                    <p:anim calcmode="lin" valueType="num">
                                      <p:cBhvr>
                                        <p:cTn id="8" dur="3000" fill="hold"/>
                                        <p:tgtEl>
                                          <p:spTgt spid="158"/>
                                        </p:tgtEl>
                                        <p:attrNameLst>
                                          <p:attrName>ppt_x</p:attrName>
                                        </p:attrNameLst>
                                      </p:cBhvr>
                                      <p:tavLst>
                                        <p:tav tm="0">
                                          <p:val>
                                            <p:strVal val="#ppt_x"/>
                                          </p:val>
                                        </p:tav>
                                        <p:tav tm="100000">
                                          <p:val>
                                            <p:strVal val="#ppt_x"/>
                                          </p:val>
                                        </p:tav>
                                      </p:tavLst>
                                    </p:anim>
                                    <p:anim calcmode="lin" valueType="num">
                                      <p:cBhvr>
                                        <p:cTn id="9" dur="3000" fill="hold"/>
                                        <p:tgtEl>
                                          <p:spTgt spid="1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59"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60" name="CuadroTexto 1"/>
          <p:cNvSpPr/>
          <p:nvPr/>
        </p:nvSpPr>
        <p:spPr>
          <a:xfrm>
            <a:off x="133200" y="214200"/>
            <a:ext cx="7110563" cy="667729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800" b="0" strike="noStrike" spc="-1" dirty="0">
                <a:solidFill>
                  <a:srgbClr val="FFFF00"/>
                </a:solidFill>
                <a:latin typeface="Tw Cen MT" panose="020B0602020104020603" pitchFamily="34" charset="77"/>
                <a:ea typeface="ＭＳ Ｐゴシック"/>
              </a:rPr>
              <a:t>SAN MILLÁN</a:t>
            </a:r>
            <a:r>
              <a:rPr lang="es-ES" sz="2800" b="0" strike="noStrike" spc="-1" dirty="0">
                <a:solidFill>
                  <a:srgbClr val="C00000"/>
                </a:solidFill>
                <a:latin typeface="Tw Cen MT" panose="020B0602020104020603" pitchFamily="34" charset="77"/>
                <a:ea typeface="ＭＳ Ｐゴシック"/>
              </a:rPr>
              <a:t>:</a:t>
            </a:r>
            <a:endParaRPr lang="es-ES" sz="28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latin typeface="Tw Cen MT" panose="020B0602020104020603" pitchFamily="34" charset="77"/>
                <a:ea typeface="ＭＳ Ｐゴシック"/>
              </a:rPr>
              <a:t>1822</a:t>
            </a:r>
            <a:r>
              <a:rPr lang="es-ES" sz="2000" b="0" strike="noStrike" spc="-1" dirty="0">
                <a:solidFill>
                  <a:srgbClr val="FFFFFF"/>
                </a:solidFill>
                <a:latin typeface="Tw Cen MT" panose="020B0602020104020603" pitchFamily="34" charset="77"/>
                <a:ea typeface="ＭＳ Ｐゴシック"/>
              </a:rPr>
              <a:t>. Primera reorganización parroquial. Al no gozar de suficiente feligresía debido a su situación en las afueras de población, para evitar la despoblación si se cierra, igual que había pasado con S. Juan Bautista, se le añade S. Juan Bautista y parte de S. Nicolás.</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latin typeface="Tw Cen MT" panose="020B0602020104020603" pitchFamily="34" charset="77"/>
                <a:ea typeface="ＭＳ Ｐゴシック"/>
              </a:rPr>
              <a:t>1836</a:t>
            </a:r>
            <a:r>
              <a:rPr lang="es-ES" sz="2000" b="0" strike="noStrike" spc="-1" dirty="0">
                <a:solidFill>
                  <a:srgbClr val="FFFFFF"/>
                </a:solidFill>
                <a:latin typeface="Tw Cen MT" panose="020B0602020104020603" pitchFamily="34" charset="77"/>
                <a:ea typeface="ＭＳ Ｐゴシック"/>
              </a:rPr>
              <a:t>: Son acogidos las imágenes y retablos procedentes de la Merced. Venerándose con especial devoción </a:t>
            </a:r>
            <a:r>
              <a:rPr lang="es-ES" sz="2000" spc="-1" dirty="0">
                <a:solidFill>
                  <a:srgbClr val="FFFFFF"/>
                </a:solidFill>
                <a:latin typeface="Tw Cen MT" panose="020B0602020104020603" pitchFamily="34" charset="77"/>
                <a:ea typeface="ＭＳ Ｐゴシック"/>
              </a:rPr>
              <a:t>a </a:t>
            </a:r>
            <a:r>
              <a:rPr lang="es-ES" sz="2000" b="0" strike="noStrike" spc="-1" dirty="0">
                <a:solidFill>
                  <a:srgbClr val="FFFFFF"/>
                </a:solidFill>
                <a:latin typeface="Tw Cen MT" panose="020B0602020104020603" pitchFamily="34" charset="77"/>
                <a:ea typeface="ＭＳ Ｐゴシック"/>
              </a:rPr>
              <a:t>la Soledad.</a:t>
            </a:r>
            <a:endParaRPr lang="es-ES" sz="2000" b="0" strike="noStrike" spc="-1" dirty="0">
              <a:solidFill>
                <a:srgbClr val="FFFFFF"/>
              </a:solidFill>
              <a:latin typeface="Tw Cen MT" panose="020B0602020104020603" pitchFamily="34" charset="77"/>
            </a:endParaRPr>
          </a:p>
          <a:p>
            <a:pPr algn="ctr">
              <a:lnSpc>
                <a:spcPct val="100000"/>
              </a:lnSpc>
            </a:pPr>
            <a:r>
              <a:rPr lang="es-ES" sz="2000" b="0" i="1" strike="noStrike" spc="-1" dirty="0">
                <a:solidFill>
                  <a:srgbClr val="FFFF00"/>
                </a:solidFill>
                <a:latin typeface="Tw Cen MT" panose="020B0602020104020603" pitchFamily="34" charset="77"/>
                <a:ea typeface="ＭＳ Ｐゴシック"/>
              </a:rPr>
              <a:t>Al parecer, en el año 1837, la sagrada imagen debió de refugiarse, debido a la lluvia, en el convento de San Nicasio. </a:t>
            </a:r>
          </a:p>
          <a:p>
            <a:pPr algn="ctr">
              <a:lnSpc>
                <a:spcPct val="100000"/>
              </a:lnSpc>
            </a:pPr>
            <a:r>
              <a:rPr lang="es-ES" sz="2000" b="0" i="1" strike="noStrike" spc="-1" dirty="0">
                <a:solidFill>
                  <a:srgbClr val="FFFF00"/>
                </a:solidFill>
                <a:latin typeface="Tw Cen MT" panose="020B0602020104020603" pitchFamily="34" charset="77"/>
                <a:ea typeface="ＭＳ Ｐゴシック"/>
              </a:rPr>
              <a:t>Con permiso del Sr. Obispo, quizá también para facilitar el culto </a:t>
            </a:r>
          </a:p>
          <a:p>
            <a:pPr algn="ctr">
              <a:lnSpc>
                <a:spcPct val="100000"/>
              </a:lnSpc>
            </a:pPr>
            <a:r>
              <a:rPr lang="es-ES" sz="2000" b="0" i="1" strike="noStrike" spc="-1" dirty="0">
                <a:solidFill>
                  <a:srgbClr val="FFFF00"/>
                </a:solidFill>
                <a:latin typeface="Tw Cen MT" panose="020B0602020104020603" pitchFamily="34" charset="77"/>
                <a:ea typeface="ＭＳ Ｐゴシック"/>
              </a:rPr>
              <a:t>de la gente, esta estancia se fue prolongando más de lo convenido</a:t>
            </a:r>
          </a:p>
          <a:p>
            <a:pPr algn="ctr">
              <a:lnSpc>
                <a:spcPct val="100000"/>
              </a:lnSpc>
            </a:pPr>
            <a:r>
              <a:rPr lang="es-ES" sz="2000" b="0" i="1" strike="noStrike" spc="-1" dirty="0">
                <a:solidFill>
                  <a:srgbClr val="FFFF00"/>
                </a:solidFill>
                <a:latin typeface="Tw Cen MT" panose="020B0602020104020603" pitchFamily="34" charset="77"/>
                <a:ea typeface="ＭＳ Ｐゴシック"/>
              </a:rPr>
              <a:t> en contra del deseo de los </a:t>
            </a:r>
            <a:r>
              <a:rPr lang="es-ES" sz="2000" b="0" i="1" strike="noStrike" spc="-1" dirty="0" err="1">
                <a:solidFill>
                  <a:srgbClr val="FFFF00"/>
                </a:solidFill>
                <a:latin typeface="Tw Cen MT" panose="020B0602020104020603" pitchFamily="34" charset="77"/>
                <a:ea typeface="ＭＳ Ｐゴシック"/>
              </a:rPr>
              <a:t>sanmillaneros</a:t>
            </a:r>
            <a:r>
              <a:rPr lang="es-ES" sz="2000" b="0" i="1" strike="noStrike" spc="-1" dirty="0">
                <a:solidFill>
                  <a:srgbClr val="FFFF00"/>
                </a:solidFill>
                <a:latin typeface="Tw Cen MT" panose="020B0602020104020603" pitchFamily="34" charset="77"/>
                <a:ea typeface="ＭＳ Ｐゴシック"/>
              </a:rPr>
              <a:t>.  </a:t>
            </a:r>
          </a:p>
          <a:p>
            <a:pPr algn="ctr">
              <a:lnSpc>
                <a:spcPct val="100000"/>
              </a:lnSpc>
            </a:pPr>
            <a:r>
              <a:rPr lang="es-ES" sz="2000" b="0" i="1" strike="noStrike" spc="-1" dirty="0">
                <a:solidFill>
                  <a:srgbClr val="FFFF00"/>
                </a:solidFill>
                <a:latin typeface="Tw Cen MT" panose="020B0602020104020603" pitchFamily="34" charset="77"/>
                <a:ea typeface="ＭＳ Ｐゴシック"/>
              </a:rPr>
              <a:t>Capitaneados por Ildefonso de la Rosa y al amparo de una tenebrosa noche invernal, un nutrido grupo de devotos arrebataron la sagrada imagen y la bajaron con gran sigilo hasta la Cruz de Hierro </a:t>
            </a:r>
          </a:p>
          <a:p>
            <a:pPr algn="ctr">
              <a:lnSpc>
                <a:spcPct val="100000"/>
              </a:lnSpc>
            </a:pPr>
            <a:r>
              <a:rPr lang="es-ES" sz="2000" b="0" i="1" strike="noStrike" spc="-1" dirty="0">
                <a:solidFill>
                  <a:srgbClr val="FFFF00"/>
                </a:solidFill>
                <a:latin typeface="Tw Cen MT" panose="020B0602020104020603" pitchFamily="34" charset="77"/>
                <a:ea typeface="ＭＳ Ｐゴシック"/>
              </a:rPr>
              <a:t>donde el barrio </a:t>
            </a:r>
            <a:r>
              <a:rPr lang="es-ES" sz="2000" b="0" i="1" strike="noStrike" spc="-1" dirty="0" err="1">
                <a:solidFill>
                  <a:srgbClr val="FFFF00"/>
                </a:solidFill>
                <a:latin typeface="Tw Cen MT" panose="020B0602020104020603" pitchFamily="34" charset="77"/>
                <a:ea typeface="ＭＳ Ｐゴシック"/>
              </a:rPr>
              <a:t>espectante</a:t>
            </a:r>
            <a:r>
              <a:rPr lang="es-ES" sz="2000" b="0" i="1" strike="noStrike" spc="-1" dirty="0">
                <a:solidFill>
                  <a:srgbClr val="FFFF00"/>
                </a:solidFill>
                <a:latin typeface="Tw Cen MT" panose="020B0602020104020603" pitchFamily="34" charset="77"/>
                <a:ea typeface="ＭＳ Ｐゴシック"/>
              </a:rPr>
              <a:t> aguardaba la tan deseada llegada, </a:t>
            </a:r>
          </a:p>
          <a:p>
            <a:pPr algn="ctr">
              <a:lnSpc>
                <a:spcPct val="100000"/>
              </a:lnSpc>
            </a:pPr>
            <a:r>
              <a:rPr lang="es-ES" sz="2000" b="0" i="1" strike="noStrike" spc="-1" dirty="0">
                <a:solidFill>
                  <a:srgbClr val="FFFF00"/>
                </a:solidFill>
                <a:latin typeface="Tw Cen MT" panose="020B0602020104020603" pitchFamily="34" charset="77"/>
                <a:ea typeface="ＭＳ Ｐゴシック"/>
              </a:rPr>
              <a:t>recibiéndola con el grito “ya es nuestra”.</a:t>
            </a:r>
            <a:endParaRPr lang="es-ES" sz="2000" i="1" spc="-1" dirty="0">
              <a:solidFill>
                <a:srgbClr val="FFFF00"/>
              </a:solidFill>
              <a:latin typeface="Tw Cen MT" panose="020B0602020104020603" pitchFamily="34" charset="77"/>
            </a:endParaRPr>
          </a:p>
          <a:p>
            <a:pPr algn="ctr">
              <a:lnSpc>
                <a:spcPct val="100000"/>
              </a:lnSpc>
            </a:pPr>
            <a:r>
              <a:rPr lang="es-ES" sz="2000" b="0" u="sng" strike="noStrike" spc="-1" dirty="0">
                <a:solidFill>
                  <a:srgbClr val="FFFF00"/>
                </a:solidFill>
                <a:latin typeface="Tw Cen MT" panose="020B0602020104020603" pitchFamily="34" charset="77"/>
                <a:ea typeface="ＭＳ Ｐゴシック"/>
              </a:rPr>
              <a:t>1842</a:t>
            </a:r>
            <a:r>
              <a:rPr lang="es-ES" sz="2000" b="0" strike="noStrike" spc="-1" dirty="0">
                <a:solidFill>
                  <a:srgbClr val="FFFFFF"/>
                </a:solidFill>
                <a:latin typeface="Tw Cen MT" panose="020B0602020104020603" pitchFamily="34" charset="77"/>
                <a:ea typeface="ＭＳ Ｐゴシック"/>
              </a:rPr>
              <a:t>. Con la nueva división eclesiástica (sólo 4 parroquias), las    feligresías de San Millán y Santo Tomás </a:t>
            </a:r>
            <a:r>
              <a:rPr lang="es-ES" sz="2000" spc="-1" dirty="0">
                <a:solidFill>
                  <a:srgbClr val="FFFFFF"/>
                </a:solidFill>
                <a:latin typeface="Tw Cen MT" panose="020B0602020104020603" pitchFamily="34" charset="77"/>
                <a:ea typeface="ＭＳ Ｐゴシック"/>
              </a:rPr>
              <a:t>son</a:t>
            </a:r>
            <a:r>
              <a:rPr lang="es-ES" sz="2000" b="0" strike="noStrike" spc="-1" dirty="0">
                <a:solidFill>
                  <a:srgbClr val="FFFFFF"/>
                </a:solidFill>
                <a:latin typeface="Tw Cen MT" panose="020B0602020104020603" pitchFamily="34" charset="77"/>
                <a:ea typeface="ＭＳ Ｐゴシック"/>
              </a:rPr>
              <a:t> agregadas a la de </a:t>
            </a:r>
          </a:p>
          <a:p>
            <a:pPr algn="ctr">
              <a:lnSpc>
                <a:spcPct val="100000"/>
              </a:lnSpc>
            </a:pPr>
            <a:r>
              <a:rPr lang="es-ES" sz="2000" b="0" strike="noStrike" spc="-1" dirty="0">
                <a:solidFill>
                  <a:srgbClr val="FFFFFF"/>
                </a:solidFill>
                <a:latin typeface="Tw Cen MT" panose="020B0602020104020603" pitchFamily="34" charset="77"/>
                <a:ea typeface="ＭＳ Ｐゴシック"/>
              </a:rPr>
              <a:t>S. Pablo, trasladándose a ella los archivos, y cuadros de ambas</a:t>
            </a:r>
            <a:r>
              <a:rPr lang="es-ES" sz="2000" b="0" strike="noStrike" spc="-1" dirty="0">
                <a:solidFill>
                  <a:srgbClr val="FFFFFF"/>
                </a:solidFill>
                <a:latin typeface="Calibri"/>
                <a:ea typeface="ＭＳ Ｐゴシック"/>
              </a:rPr>
              <a:t>.</a:t>
            </a:r>
            <a:endParaRPr lang="es-ES" sz="2000" b="0" strike="noStrike" spc="-1" dirty="0">
              <a:solidFill>
                <a:srgbClr val="FFFFFF"/>
              </a:solidFill>
              <a:latin typeface="Arial"/>
            </a:endParaRPr>
          </a:p>
          <a:p>
            <a:pPr algn="ctr">
              <a:lnSpc>
                <a:spcPct val="100000"/>
              </a:lnSpc>
            </a:pPr>
            <a:endParaRPr lang="es-ES" sz="2000" b="0" strike="noStrike" spc="-1" dirty="0">
              <a:solidFill>
                <a:srgbClr val="FFFFFF"/>
              </a:solidFill>
              <a:latin typeface="Arial"/>
            </a:endParaRPr>
          </a:p>
        </p:txBody>
      </p:sp>
      <p:pic>
        <p:nvPicPr>
          <p:cNvPr id="3" name="Imagen 2">
            <a:extLst>
              <a:ext uri="{FF2B5EF4-FFF2-40B4-BE49-F238E27FC236}">
                <a16:creationId xmlns:a16="http://schemas.microsoft.com/office/drawing/2014/main" id="{11E9C368-CA53-DE75-262B-9907FF1A3C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8162" y="214200"/>
            <a:ext cx="1832638" cy="2729025"/>
          </a:xfrm>
          <a:prstGeom prst="rect">
            <a:avLst/>
          </a:prstGeom>
        </p:spPr>
      </p:pic>
      <p:pic>
        <p:nvPicPr>
          <p:cNvPr id="6" name="Imagen 5">
            <a:extLst>
              <a:ext uri="{FF2B5EF4-FFF2-40B4-BE49-F238E27FC236}">
                <a16:creationId xmlns:a16="http://schemas.microsoft.com/office/drawing/2014/main" id="{9CDCB8ED-6C45-8283-BFB1-D343DD3C97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1974" y="4147274"/>
            <a:ext cx="1738826" cy="24965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3000"/>
                                        <p:tgtEl>
                                          <p:spTgt spid="160"/>
                                        </p:tgtEl>
                                      </p:cBhvr>
                                    </p:animEffect>
                                    <p:anim calcmode="lin" valueType="num">
                                      <p:cBhvr>
                                        <p:cTn id="8" dur="3000" fill="hold"/>
                                        <p:tgtEl>
                                          <p:spTgt spid="160"/>
                                        </p:tgtEl>
                                        <p:attrNameLst>
                                          <p:attrName>ppt_x</p:attrName>
                                        </p:attrNameLst>
                                      </p:cBhvr>
                                      <p:tavLst>
                                        <p:tav tm="0">
                                          <p:val>
                                            <p:strVal val="#ppt_x"/>
                                          </p:val>
                                        </p:tav>
                                        <p:tav tm="100000">
                                          <p:val>
                                            <p:strVal val="#ppt_x"/>
                                          </p:val>
                                        </p:tav>
                                      </p:tavLst>
                                    </p:anim>
                                    <p:anim calcmode="lin" valueType="num">
                                      <p:cBhvr>
                                        <p:cTn id="9" dur="3000" fill="hold"/>
                                        <p:tgtEl>
                                          <p:spTgt spid="1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61"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62" name="CuadroTexto 3"/>
          <p:cNvSpPr/>
          <p:nvPr/>
        </p:nvSpPr>
        <p:spPr>
          <a:xfrm>
            <a:off x="325080" y="214200"/>
            <a:ext cx="6562800" cy="630796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400" b="1" strike="noStrike" spc="-1" dirty="0">
                <a:solidFill>
                  <a:srgbClr val="FFFF00"/>
                </a:solidFill>
                <a:latin typeface="Tw Cen MT" panose="020B0602020104020603" pitchFamily="34" charset="77"/>
                <a:ea typeface="ＭＳ Ｐゴシック"/>
              </a:rPr>
              <a:t>SANTO TOMÁS:</a:t>
            </a:r>
            <a:endParaRPr lang="es-ES" sz="2400" b="1" strike="noStrike" spc="-1" dirty="0">
              <a:solidFill>
                <a:srgbClr val="FFFFFF"/>
              </a:solidFill>
              <a:latin typeface="Tw Cen MT" panose="020B0602020104020603" pitchFamily="34" charset="77"/>
            </a:endParaRPr>
          </a:p>
          <a:p>
            <a:pPr>
              <a:lnSpc>
                <a:spcPct val="100000"/>
              </a:lnSpc>
            </a:pP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ＭＳ Ｐゴシック"/>
              </a:rPr>
              <a:t>Ruiz Prieto la describe como una iglesia espaciosa, con tres naves y numerosas capillas, propiedad de importantes familias ubetenses  como los Cueva o Cobos, Ortega, Biedma con obras de mucho mérito. Tuvo dos puertas así como una torre-campanario.</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ＭＳ Ｐゴシック"/>
              </a:rPr>
              <a:t>En cuanto a las razones de su ruina habría que buscarla en la paulatina despoblación de la zona, lo que conllevó la disminución de recursos. La iglesia carecía de todo, incluso de aceite para la lámpara del Santísimo.</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uFillTx/>
                <a:latin typeface="Tw Cen MT" panose="020B0602020104020603" pitchFamily="34" charset="77"/>
                <a:ea typeface="ＭＳ Ｐゴシック"/>
              </a:rPr>
              <a:t>*1823</a:t>
            </a:r>
            <a:r>
              <a:rPr lang="es-ES" sz="2000" b="0" strike="noStrike" spc="-1" dirty="0">
                <a:solidFill>
                  <a:srgbClr val="FFFFFF"/>
                </a:solidFill>
                <a:latin typeface="Tw Cen MT" panose="020B0602020104020603" pitchFamily="34" charset="77"/>
                <a:ea typeface="ＭＳ Ｐゴシック"/>
              </a:rPr>
              <a:t>: El párroco D. Luis de la Mota Hidalgo pide su traslado a la iglesia cercana  del extinto convento del Carmen, el cual había sido recientemente ocupado por los Recoletos de S. Antonio.(cuyo convento había sido expropiado). </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uFillTx/>
                <a:latin typeface="Tw Cen MT" panose="020B0602020104020603" pitchFamily="34" charset="77"/>
                <a:ea typeface="ＭＳ Ｐゴシック"/>
              </a:rPr>
              <a:t>*1838</a:t>
            </a:r>
            <a:r>
              <a:rPr lang="es-ES" sz="2000" b="0" strike="noStrike" spc="-1" dirty="0">
                <a:solidFill>
                  <a:srgbClr val="FFFFFF"/>
                </a:solidFill>
                <a:latin typeface="Tw Cen MT" panose="020B0602020104020603" pitchFamily="34" charset="77"/>
                <a:ea typeface="ＭＳ Ｐゴシック"/>
              </a:rPr>
              <a:t>: Se le deniega de nuevo el traslado debido a que la situación de la iglesia del Carmen, no es adecuada ya que </a:t>
            </a:r>
          </a:p>
          <a:p>
            <a:pPr>
              <a:lnSpc>
                <a:spcPct val="100000"/>
              </a:lnSpc>
            </a:pPr>
            <a:r>
              <a:rPr lang="es-ES" sz="2000" b="0" strike="noStrike" spc="-1" dirty="0">
                <a:solidFill>
                  <a:srgbClr val="FFFFFF"/>
                </a:solidFill>
                <a:latin typeface="Tw Cen MT" panose="020B0602020104020603" pitchFamily="34" charset="77"/>
                <a:ea typeface="ＭＳ Ｐゴシック"/>
              </a:rPr>
              <a:t>ha quedado sin altares  y sin retablo.</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uFillTx/>
                <a:latin typeface="Tw Cen MT" panose="020B0602020104020603" pitchFamily="34" charset="77"/>
                <a:ea typeface="ＭＳ Ｐゴシック"/>
              </a:rPr>
              <a:t>*1842</a:t>
            </a:r>
            <a:r>
              <a:rPr lang="es-ES" sz="2000" b="0" strike="noStrike" spc="-1" dirty="0">
                <a:solidFill>
                  <a:srgbClr val="FFFFFF"/>
                </a:solidFill>
                <a:latin typeface="Tw Cen MT" panose="020B0602020104020603" pitchFamily="34" charset="77"/>
                <a:ea typeface="ＭＳ Ｐゴシック"/>
              </a:rPr>
              <a:t>: Con la nueva reestructuración queda definitivamente suspendida trasladándose a San Pablo sus enseres y archivos. </a:t>
            </a:r>
            <a:endParaRPr lang="es-ES" sz="2000" b="0" strike="noStrike" spc="-1" dirty="0">
              <a:solidFill>
                <a:srgbClr val="FFFFFF"/>
              </a:solidFill>
              <a:latin typeface="Tw Cen MT" panose="020B0602020104020603" pitchFamily="34" charset="77"/>
            </a:endParaRPr>
          </a:p>
        </p:txBody>
      </p:sp>
      <p:pic>
        <p:nvPicPr>
          <p:cNvPr id="163" name="Imagen 2"/>
          <p:cNvPicPr/>
          <p:nvPr/>
        </p:nvPicPr>
        <p:blipFill>
          <a:blip r:embed="rId2"/>
          <a:stretch/>
        </p:blipFill>
        <p:spPr>
          <a:xfrm>
            <a:off x="7080120" y="319680"/>
            <a:ext cx="1929600" cy="2935080"/>
          </a:xfrm>
          <a:prstGeom prst="rect">
            <a:avLst/>
          </a:prstGeom>
          <a:ln w="0">
            <a:noFill/>
          </a:ln>
        </p:spPr>
      </p:pic>
      <p:sp>
        <p:nvSpPr>
          <p:cNvPr id="164" name="CuadroTexto 1"/>
          <p:cNvSpPr/>
          <p:nvPr/>
        </p:nvSpPr>
        <p:spPr>
          <a:xfrm>
            <a:off x="7079760" y="3360600"/>
            <a:ext cx="1956960" cy="70643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000" b="0" strike="noStrike" spc="-1" dirty="0">
                <a:solidFill>
                  <a:srgbClr val="FFFF00"/>
                </a:solidFill>
                <a:latin typeface="Calibri"/>
                <a:ea typeface="ＭＳ Ｐゴシック"/>
              </a:rPr>
              <a:t>Capilla </a:t>
            </a:r>
            <a:endParaRPr lang="es-ES" sz="2000" b="0" strike="noStrike" spc="-1" dirty="0">
              <a:solidFill>
                <a:srgbClr val="FFFFFF"/>
              </a:solidFill>
              <a:latin typeface="Arial"/>
            </a:endParaRPr>
          </a:p>
          <a:p>
            <a:pPr algn="ctr">
              <a:lnSpc>
                <a:spcPct val="100000"/>
              </a:lnSpc>
            </a:pPr>
            <a:r>
              <a:rPr lang="es-ES" sz="2000" b="0" strike="noStrike" spc="-1" dirty="0">
                <a:solidFill>
                  <a:srgbClr val="FFFF00"/>
                </a:solidFill>
                <a:latin typeface="Calibri"/>
                <a:ea typeface="ＭＳ Ｐゴシック"/>
              </a:rPr>
              <a:t>Familia Cobos</a:t>
            </a:r>
            <a:endParaRPr lang="es-ES" sz="2000" b="0" strike="noStrike" spc="-1" dirty="0">
              <a:solidFill>
                <a:srgbClr val="FFFFFF"/>
              </a:solidFill>
              <a:latin typeface="Arial"/>
            </a:endParaRPr>
          </a:p>
        </p:txBody>
      </p:sp>
      <p:pic>
        <p:nvPicPr>
          <p:cNvPr id="165" name="Imagen 5"/>
          <p:cNvPicPr/>
          <p:nvPr/>
        </p:nvPicPr>
        <p:blipFill>
          <a:blip r:embed="rId3"/>
          <a:srcRect r="18902"/>
          <a:stretch/>
        </p:blipFill>
        <p:spPr>
          <a:xfrm>
            <a:off x="7080120" y="4217760"/>
            <a:ext cx="1888560" cy="2319840"/>
          </a:xfrm>
          <a:prstGeom prst="rect">
            <a:avLst/>
          </a:prstGeom>
          <a:ln w="0">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3000"/>
                                        <p:tgtEl>
                                          <p:spTgt spid="162"/>
                                        </p:tgtEl>
                                      </p:cBhvr>
                                    </p:animEffect>
                                    <p:anim calcmode="lin" valueType="num">
                                      <p:cBhvr>
                                        <p:cTn id="8" dur="3000" fill="hold"/>
                                        <p:tgtEl>
                                          <p:spTgt spid="162"/>
                                        </p:tgtEl>
                                        <p:attrNameLst>
                                          <p:attrName>ppt_x</p:attrName>
                                        </p:attrNameLst>
                                      </p:cBhvr>
                                      <p:tavLst>
                                        <p:tav tm="0">
                                          <p:val>
                                            <p:strVal val="#ppt_x"/>
                                          </p:val>
                                        </p:tav>
                                        <p:tav tm="100000">
                                          <p:val>
                                            <p:strVal val="#ppt_x"/>
                                          </p:val>
                                        </p:tav>
                                      </p:tavLst>
                                    </p:anim>
                                    <p:anim calcmode="lin" valueType="num">
                                      <p:cBhvr>
                                        <p:cTn id="9" dur="3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66"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67" name="CuadroTexto 3"/>
          <p:cNvSpPr/>
          <p:nvPr/>
        </p:nvSpPr>
        <p:spPr>
          <a:xfrm>
            <a:off x="324000" y="214200"/>
            <a:ext cx="6533280" cy="6614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400" b="1" strike="noStrike" spc="-1" dirty="0">
                <a:solidFill>
                  <a:srgbClr val="FFFF00"/>
                </a:solidFill>
                <a:latin typeface="Tw Cen MT" panose="020B0602020104020603" pitchFamily="34" charset="77"/>
                <a:ea typeface="ＭＳ Ｐゴシック"/>
              </a:rPr>
              <a:t>SAN LORENZO</a:t>
            </a:r>
            <a:endParaRPr lang="es-ES" sz="24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ＭＳ Ｐゴシック"/>
              </a:rPr>
              <a:t>La parroquia de San Lorenzo se mantendría tras el primer ajuste parroquial realizado en 1822, pues ya contaba con la feligresía de San Juan Evangelista desde 1740, ascendiendo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ＭＳ Ｐゴシック"/>
              </a:rPr>
              <a:t>a un total de 2500 feligreses. Sin embargo esto será excepcional, ya que todos los reajustes posteriores insistirán en que la feligresía de S. Lorenzo quede agregada a otras parroquias colindantes (Santa María, Santo Domingo,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ＭＳ Ｐゴシック"/>
              </a:rPr>
              <a:t>o S. Pedro), justificándose por la lejanía del templo al estar situado en un costado de la ciudad.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ＭＳ Ｐゴシック"/>
              </a:rPr>
              <a:t>Mandado cerrar al culto, las campanas continuarán con su repique y los feligreses acudiendo al templo los domingos.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ＭＳ Ｐゴシック"/>
              </a:rPr>
              <a:t>De cualquier modo su futuro era incierto.</a:t>
            </a:r>
            <a:endParaRPr lang="es-ES" sz="2000" b="0" strike="noStrike" spc="-1" dirty="0">
              <a:solidFill>
                <a:srgbClr val="FFFFFF"/>
              </a:solidFill>
              <a:latin typeface="Tw Cen MT" panose="020B0602020104020603" pitchFamily="34" charset="77"/>
            </a:endParaRPr>
          </a:p>
          <a:p>
            <a:pPr>
              <a:lnSpc>
                <a:spcPct val="100000"/>
              </a:lnSpc>
            </a:pP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uFillTx/>
                <a:latin typeface="Tw Cen MT" panose="020B0602020104020603" pitchFamily="34" charset="77"/>
                <a:ea typeface="ＭＳ Ｐゴシック"/>
              </a:rPr>
              <a:t>*1855</a:t>
            </a:r>
            <a:r>
              <a:rPr lang="es-ES" sz="2000" b="0" u="sng" strike="noStrike" spc="-1" dirty="0">
                <a:solidFill>
                  <a:srgbClr val="FFFFFF"/>
                </a:solidFill>
                <a:uFillTx/>
                <a:latin typeface="Tw Cen MT" panose="020B0602020104020603" pitchFamily="34" charset="77"/>
                <a:ea typeface="ＭＳ Ｐゴシック"/>
              </a:rPr>
              <a:t>:</a:t>
            </a:r>
            <a:r>
              <a:rPr lang="es-ES" sz="2000" b="0" strike="noStrike" spc="-1" dirty="0">
                <a:solidFill>
                  <a:srgbClr val="FFFFFF"/>
                </a:solidFill>
                <a:latin typeface="Tw Cen MT" panose="020B0602020104020603" pitchFamily="34" charset="77"/>
                <a:ea typeface="ＭＳ Ｐゴシック"/>
              </a:rPr>
              <a:t> Se declara su estado de “lamentable y ruinoso”, proponiéndose su posible derribo, para evitar peligros y mejorar el aspecto público de aquel ángulo de la población.</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uFillTx/>
                <a:latin typeface="Tw Cen MT" panose="020B0602020104020603" pitchFamily="34" charset="77"/>
                <a:ea typeface="ＭＳ Ｐゴシック"/>
              </a:rPr>
              <a:t>*1859</a:t>
            </a:r>
            <a:r>
              <a:rPr lang="es-ES" sz="2000" b="0" u="sng" strike="noStrike" spc="-1" dirty="0">
                <a:solidFill>
                  <a:srgbClr val="FFFFFF"/>
                </a:solidFill>
                <a:uFillTx/>
                <a:latin typeface="Tw Cen MT" panose="020B0602020104020603" pitchFamily="34" charset="77"/>
                <a:ea typeface="ＭＳ Ｐゴシック"/>
              </a:rPr>
              <a:t>: </a:t>
            </a:r>
            <a:r>
              <a:rPr lang="es-ES" sz="2000" b="0" strike="noStrike" spc="-1" dirty="0">
                <a:solidFill>
                  <a:srgbClr val="FFFFFF"/>
                </a:solidFill>
                <a:latin typeface="Tw Cen MT" panose="020B0602020104020603" pitchFamily="34" charset="77"/>
                <a:ea typeface="ＭＳ Ｐゴシック"/>
              </a:rPr>
              <a:t>Se reclama una de las 3 campanas para sustituir la campana del reloj de las Casas Consistoriales.</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ＭＳ Ｐゴシック"/>
              </a:rPr>
              <a:t>En los finales del XIX se encontraba abierto al culto como ayuda a Sta. María.</a:t>
            </a:r>
            <a:endParaRPr lang="es-ES" sz="2000" b="0" strike="noStrike" spc="-1" dirty="0">
              <a:solidFill>
                <a:srgbClr val="FFFFFF"/>
              </a:solidFill>
              <a:latin typeface="Tw Cen MT" panose="020B0602020104020603" pitchFamily="34" charset="77"/>
            </a:endParaRPr>
          </a:p>
        </p:txBody>
      </p:sp>
      <p:pic>
        <p:nvPicPr>
          <p:cNvPr id="168" name="Imagen 2"/>
          <p:cNvPicPr/>
          <p:nvPr/>
        </p:nvPicPr>
        <p:blipFill>
          <a:blip r:embed="rId2"/>
          <a:srcRect r="25814" b="6501"/>
          <a:stretch/>
        </p:blipFill>
        <p:spPr>
          <a:xfrm>
            <a:off x="6858000" y="272880"/>
            <a:ext cx="2152080" cy="3155400"/>
          </a:xfrm>
          <a:prstGeom prst="rect">
            <a:avLst/>
          </a:prstGeom>
          <a:ln w="0">
            <a:noFill/>
          </a:ln>
        </p:spPr>
      </p:pic>
      <p:sp>
        <p:nvSpPr>
          <p:cNvPr id="169" name="CuadroTexto 4"/>
          <p:cNvSpPr/>
          <p:nvPr/>
        </p:nvSpPr>
        <p:spPr>
          <a:xfrm>
            <a:off x="6858000" y="4014360"/>
            <a:ext cx="215208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400" b="0" strike="noStrike" spc="-1" dirty="0">
                <a:solidFill>
                  <a:srgbClr val="FFFF00"/>
                </a:solidFill>
                <a:latin typeface="Calibri"/>
                <a:ea typeface="ＭＳ Ｐゴシック"/>
              </a:rPr>
              <a:t>San Lorenzo</a:t>
            </a:r>
            <a:endParaRPr lang="es-ES" sz="2400" b="0" strike="noStrike" spc="-1" dirty="0">
              <a:solidFill>
                <a:srgbClr val="FFFFFF"/>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p:cTn id="7" dur="3000"/>
                                        <p:tgtEl>
                                          <p:spTgt spid="167"/>
                                        </p:tgtEl>
                                      </p:cBhvr>
                                    </p:animEffect>
                                    <p:anim calcmode="lin" valueType="num">
                                      <p:cBhvr>
                                        <p:cTn id="8" dur="3000" fill="hold"/>
                                        <p:tgtEl>
                                          <p:spTgt spid="167"/>
                                        </p:tgtEl>
                                        <p:attrNameLst>
                                          <p:attrName>ppt_x</p:attrName>
                                        </p:attrNameLst>
                                      </p:cBhvr>
                                      <p:tavLst>
                                        <p:tav tm="0">
                                          <p:val>
                                            <p:strVal val="#ppt_x"/>
                                          </p:val>
                                        </p:tav>
                                        <p:tav tm="100000">
                                          <p:val>
                                            <p:strVal val="#ppt_x"/>
                                          </p:val>
                                        </p:tav>
                                      </p:tavLst>
                                    </p:anim>
                                    <p:anim calcmode="lin" valueType="num">
                                      <p:cBhvr>
                                        <p:cTn id="9" dur="3000" fill="hold"/>
                                        <p:tgtEl>
                                          <p:spTgt spid="1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70"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71" name="CuadroTexto 2"/>
          <p:cNvSpPr/>
          <p:nvPr/>
        </p:nvSpPr>
        <p:spPr>
          <a:xfrm>
            <a:off x="337868" y="334980"/>
            <a:ext cx="7044480" cy="630796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400" b="1" strike="noStrike" spc="-1" dirty="0">
                <a:solidFill>
                  <a:srgbClr val="FFFF00"/>
                </a:solidFill>
                <a:latin typeface="Tw Cen MT" panose="020B0602020104020603" pitchFamily="34" charset="77"/>
                <a:ea typeface="ＭＳ Ｐゴシック"/>
              </a:rPr>
              <a:t>SAN PEDRO</a:t>
            </a:r>
            <a:endParaRPr lang="es-ES" sz="2400" b="0" strike="noStrike" spc="-1" dirty="0">
              <a:solidFill>
                <a:srgbClr val="FFFF00"/>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ＭＳ Ｐゴシック"/>
              </a:rPr>
              <a:t>La iglesia de S. Pedro que desde la reconquista había quedado bajo la mitra toledana, desde el siglo XVII pertenecería a la Diócesis de Jaén. </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uFillTx/>
                <a:latin typeface="Tw Cen MT" panose="020B0602020104020603" pitchFamily="34" charset="77"/>
                <a:ea typeface="ＭＳ Ｐゴシック"/>
              </a:rPr>
              <a:t>*1842</a:t>
            </a:r>
            <a:r>
              <a:rPr lang="es-ES" sz="2000" b="0" strike="noStrike" spc="-1" dirty="0">
                <a:solidFill>
                  <a:srgbClr val="FFFFFF"/>
                </a:solidFill>
                <a:latin typeface="Tw Cen MT" panose="020B0602020104020603" pitchFamily="34" charset="77"/>
                <a:ea typeface="ＭＳ Ｐゴシック"/>
              </a:rPr>
              <a:t>: En el reajuste eclesiástico a nivel de ciudad donde tan sólo quedan 4 parroquias, S. Pedro es una de ellas, acogiendo en su feligresía las demarcaciones de Santa María, Santo Domingo, y San Lorenzo, con un total de 2739 feligreses.</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uFillTx/>
                <a:latin typeface="Tw Cen MT" panose="020B0602020104020603" pitchFamily="34" charset="77"/>
                <a:ea typeface="ＭＳ Ｐゴシック"/>
              </a:rPr>
              <a:t>*1843</a:t>
            </a:r>
            <a:r>
              <a:rPr lang="es-ES" sz="2000" b="0" strike="noStrike" spc="-1" dirty="0">
                <a:solidFill>
                  <a:srgbClr val="FFFFFF"/>
                </a:solidFill>
                <a:latin typeface="Tw Cen MT" panose="020B0602020104020603" pitchFamily="34" charset="77"/>
                <a:ea typeface="ＭＳ Ｐゴシック"/>
              </a:rPr>
              <a:t>: S. Pedro deja de ser parroquia y pasa a ser filial de Santo Domingo y después de Santa María. Ante las protestas de los vecinos, se acepta que al menos las campanas sigan tocando para las oraciones y ánimas.</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uFillTx/>
                <a:latin typeface="Tw Cen MT" panose="020B0602020104020603" pitchFamily="34" charset="77"/>
                <a:ea typeface="ＭＳ Ｐゴシック"/>
              </a:rPr>
              <a:t>*1855</a:t>
            </a:r>
            <a:r>
              <a:rPr lang="es-ES" sz="2000" b="0" strike="noStrike" spc="-1" dirty="0">
                <a:solidFill>
                  <a:srgbClr val="FFFFFF"/>
                </a:solidFill>
                <a:latin typeface="Tw Cen MT" panose="020B0602020104020603" pitchFamily="34" charset="77"/>
                <a:ea typeface="ＭＳ Ｐゴシック"/>
              </a:rPr>
              <a:t>: Para evitar su cierre, los vecinos de esta demarcación, casi todos ellos personas acomodadas, se comprometen al sostenimiento del culto a sus expensas, manteniéndose abierto al culto, como iglesia filial.</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uFillTx/>
                <a:latin typeface="Tw Cen MT" panose="020B0602020104020603" pitchFamily="34" charset="77"/>
                <a:ea typeface="ＭＳ Ｐゴシック"/>
              </a:rPr>
              <a:t>*1889</a:t>
            </a:r>
            <a:r>
              <a:rPr lang="es-ES" sz="2000" b="0" strike="noStrike" spc="-1" dirty="0">
                <a:solidFill>
                  <a:srgbClr val="FFFFFF"/>
                </a:solidFill>
                <a:latin typeface="Tw Cen MT" panose="020B0602020104020603" pitchFamily="34" charset="77"/>
                <a:ea typeface="ＭＳ Ｐゴシック"/>
              </a:rPr>
              <a:t>: Interviene en el acondicionamiento de su interior, el prior Monteagudo. En el retablo del altar mayor se colocaría la imagen del Cristo del Soldado, procedente de la demolida Puerta de Toledo.</a:t>
            </a:r>
            <a:endParaRPr lang="es-ES" sz="2000" b="0" strike="noStrike" spc="-1" dirty="0">
              <a:solidFill>
                <a:srgbClr val="FFFFFF"/>
              </a:solidFill>
              <a:latin typeface="Tw Cen MT" panose="020B0602020104020603" pitchFamily="34" charset="77"/>
            </a:endParaRPr>
          </a:p>
        </p:txBody>
      </p:sp>
      <p:pic>
        <p:nvPicPr>
          <p:cNvPr id="3" name="Imagen 2">
            <a:extLst>
              <a:ext uri="{FF2B5EF4-FFF2-40B4-BE49-F238E27FC236}">
                <a16:creationId xmlns:a16="http://schemas.microsoft.com/office/drawing/2014/main" id="{00F2DB85-90A6-756D-330B-FB6C404065D2}"/>
              </a:ext>
            </a:extLst>
          </p:cNvPr>
          <p:cNvPicPr>
            <a:picLocks noChangeAspect="1"/>
          </p:cNvPicPr>
          <p:nvPr/>
        </p:nvPicPr>
        <p:blipFill rotWithShape="1">
          <a:blip r:embed="rId2">
            <a:extLst>
              <a:ext uri="{28A0092B-C50C-407E-A947-70E740481C1C}">
                <a14:useLocalDpi xmlns:a14="http://schemas.microsoft.com/office/drawing/2010/main" val="0"/>
              </a:ext>
            </a:extLst>
          </a:blip>
          <a:srcRect r="11149"/>
          <a:stretch/>
        </p:blipFill>
        <p:spPr>
          <a:xfrm>
            <a:off x="7454397" y="803566"/>
            <a:ext cx="1536962" cy="2067972"/>
          </a:xfrm>
          <a:prstGeom prst="rect">
            <a:avLst/>
          </a:prstGeom>
        </p:spPr>
      </p:pic>
      <p:sp>
        <p:nvSpPr>
          <p:cNvPr id="4" name="CuadroTexto 3">
            <a:extLst>
              <a:ext uri="{FF2B5EF4-FFF2-40B4-BE49-F238E27FC236}">
                <a16:creationId xmlns:a16="http://schemas.microsoft.com/office/drawing/2014/main" id="{B90E2B8E-7B0E-1FC2-D183-EC2CBA803ED7}"/>
              </a:ext>
            </a:extLst>
          </p:cNvPr>
          <p:cNvSpPr txBox="1"/>
          <p:nvPr/>
        </p:nvSpPr>
        <p:spPr>
          <a:xfrm>
            <a:off x="8201891" y="1108364"/>
            <a:ext cx="184731" cy="369332"/>
          </a:xfrm>
          <a:prstGeom prst="rect">
            <a:avLst/>
          </a:prstGeom>
          <a:noFill/>
        </p:spPr>
        <p:txBody>
          <a:bodyPr wrap="none" rtlCol="0">
            <a:spAutoFit/>
          </a:bodyPr>
          <a:lstStyle/>
          <a:p>
            <a:endParaRPr lang="es-ES" dirty="0"/>
          </a:p>
        </p:txBody>
      </p:sp>
      <p:sp>
        <p:nvSpPr>
          <p:cNvPr id="2" name="CuadroTexto 1">
            <a:extLst>
              <a:ext uri="{FF2B5EF4-FFF2-40B4-BE49-F238E27FC236}">
                <a16:creationId xmlns:a16="http://schemas.microsoft.com/office/drawing/2014/main" id="{EE9BF5D9-7D2B-9590-BE15-35B5953CD66C}"/>
              </a:ext>
            </a:extLst>
          </p:cNvPr>
          <p:cNvSpPr txBox="1"/>
          <p:nvPr/>
        </p:nvSpPr>
        <p:spPr>
          <a:xfrm>
            <a:off x="7454397" y="3784208"/>
            <a:ext cx="1464914" cy="400110"/>
          </a:xfrm>
          <a:prstGeom prst="rect">
            <a:avLst/>
          </a:prstGeom>
          <a:noFill/>
        </p:spPr>
        <p:txBody>
          <a:bodyPr wrap="square" rtlCol="0">
            <a:spAutoFit/>
          </a:bodyPr>
          <a:lstStyle/>
          <a:p>
            <a:r>
              <a:rPr lang="es-ES" sz="2000" dirty="0">
                <a:solidFill>
                  <a:srgbClr val="FFFF00"/>
                </a:solidFill>
              </a:rPr>
              <a:t>San Pedro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3000"/>
                                        <p:tgtEl>
                                          <p:spTgt spid="171"/>
                                        </p:tgtEl>
                                      </p:cBhvr>
                                    </p:animEffect>
                                    <p:anim calcmode="lin" valueType="num">
                                      <p:cBhvr>
                                        <p:cTn id="8" dur="3000" fill="hold"/>
                                        <p:tgtEl>
                                          <p:spTgt spid="171"/>
                                        </p:tgtEl>
                                        <p:attrNameLst>
                                          <p:attrName>ppt_x</p:attrName>
                                        </p:attrNameLst>
                                      </p:cBhvr>
                                      <p:tavLst>
                                        <p:tav tm="0">
                                          <p:val>
                                            <p:strVal val="#ppt_x"/>
                                          </p:val>
                                        </p:tav>
                                        <p:tav tm="100000">
                                          <p:val>
                                            <p:strVal val="#ppt_x"/>
                                          </p:val>
                                        </p:tav>
                                      </p:tavLst>
                                    </p:anim>
                                    <p:anim calcmode="lin" valueType="num">
                                      <p:cBhvr>
                                        <p:cTn id="9" dur="3000" fill="hold"/>
                                        <p:tgtEl>
                                          <p:spTgt spid="1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72"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73" name="CuadroTexto 1"/>
          <p:cNvSpPr/>
          <p:nvPr/>
        </p:nvSpPr>
        <p:spPr>
          <a:xfrm>
            <a:off x="298773" y="214200"/>
            <a:ext cx="6295991" cy="636952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400" b="1" strike="noStrike" spc="-1" dirty="0">
                <a:solidFill>
                  <a:srgbClr val="FFFF00"/>
                </a:solidFill>
                <a:latin typeface="Tw Cen MT"/>
                <a:ea typeface="ＭＳ Ｐゴシック"/>
              </a:rPr>
              <a:t>SANTO DOMINGO</a:t>
            </a:r>
            <a:endParaRPr lang="es-ES" sz="2400" b="0" strike="noStrike" spc="-1" dirty="0">
              <a:solidFill>
                <a:srgbClr val="FFFF00"/>
              </a:solidFill>
              <a:latin typeface="Arial"/>
            </a:endParaRPr>
          </a:p>
          <a:p>
            <a:pPr>
              <a:lnSpc>
                <a:spcPct val="100000"/>
              </a:lnSpc>
            </a:pPr>
            <a:r>
              <a:rPr lang="es-ES" sz="2400" b="0" u="sng" strike="noStrike" spc="-1" dirty="0">
                <a:solidFill>
                  <a:srgbClr val="FFFF00"/>
                </a:solidFill>
                <a:uFillTx/>
                <a:latin typeface="Tw Cen MT"/>
                <a:ea typeface="ＭＳ Ｐゴシック"/>
              </a:rPr>
              <a:t>*1822</a:t>
            </a:r>
            <a:r>
              <a:rPr lang="es-ES" sz="2400" b="0" strike="noStrike" spc="-1" dirty="0">
                <a:solidFill>
                  <a:srgbClr val="FFFFFF"/>
                </a:solidFill>
                <a:latin typeface="Tw Cen MT"/>
                <a:ea typeface="ＭＳ Ｐゴシック"/>
              </a:rPr>
              <a:t>: Santo Domingo junto con S. Pedro pasarían a ser filiales de Santa María.</a:t>
            </a:r>
            <a:endParaRPr lang="es-ES" sz="2400" b="0" strike="noStrike" spc="-1" dirty="0">
              <a:solidFill>
                <a:srgbClr val="FFFFFF"/>
              </a:solidFill>
              <a:latin typeface="Arial"/>
            </a:endParaRPr>
          </a:p>
          <a:p>
            <a:pPr>
              <a:lnSpc>
                <a:spcPct val="100000"/>
              </a:lnSpc>
            </a:pPr>
            <a:r>
              <a:rPr lang="es-ES" sz="2400" b="0" u="sng" strike="noStrike" spc="-1" dirty="0">
                <a:solidFill>
                  <a:srgbClr val="FFFF00"/>
                </a:solidFill>
                <a:uFillTx/>
                <a:latin typeface="Tw Cen MT"/>
                <a:ea typeface="ＭＳ Ｐゴシック"/>
              </a:rPr>
              <a:t>*1842</a:t>
            </a:r>
            <a:r>
              <a:rPr lang="es-ES" sz="2400" b="0" strike="noStrike" spc="-1" dirty="0">
                <a:solidFill>
                  <a:srgbClr val="FFFFFF"/>
                </a:solidFill>
                <a:latin typeface="Tw Cen MT"/>
                <a:ea typeface="ＭＳ Ｐゴシック"/>
              </a:rPr>
              <a:t>: Se decide que la Parroquia sea Santo Domingo, acogiendo las feligresías de Santa María, San Pedro y San Lorenzo. Los motivos: </a:t>
            </a:r>
          </a:p>
          <a:p>
            <a:pPr marL="457200" indent="-457200">
              <a:lnSpc>
                <a:spcPct val="100000"/>
              </a:lnSpc>
              <a:buAutoNum type="arabicPeriod"/>
            </a:pPr>
            <a:r>
              <a:rPr lang="es-ES" sz="2400" b="0" strike="noStrike" spc="-1" dirty="0">
                <a:solidFill>
                  <a:srgbClr val="FFFFFF"/>
                </a:solidFill>
                <a:latin typeface="Tw Cen MT"/>
                <a:ea typeface="ＭＳ Ｐゴシック"/>
              </a:rPr>
              <a:t>Que su situación es más céntrica y </a:t>
            </a:r>
          </a:p>
          <a:p>
            <a:pPr marL="457200" indent="-457200">
              <a:lnSpc>
                <a:spcPct val="100000"/>
              </a:lnSpc>
              <a:buAutoNum type="arabicPeriod"/>
            </a:pPr>
            <a:r>
              <a:rPr lang="es-ES" sz="2400" b="0" strike="noStrike" spc="-1" dirty="0">
                <a:solidFill>
                  <a:srgbClr val="FFFFFF"/>
                </a:solidFill>
                <a:latin typeface="Tw Cen MT"/>
                <a:ea typeface="ＭＳ Ｐゴシック"/>
              </a:rPr>
              <a:t>2. El buen estado de conservación del templo.</a:t>
            </a:r>
            <a:endParaRPr lang="es-ES" sz="2400" b="0" strike="noStrike" spc="-1" dirty="0">
              <a:solidFill>
                <a:srgbClr val="FFFFFF"/>
              </a:solidFill>
              <a:latin typeface="Arial"/>
            </a:endParaRPr>
          </a:p>
          <a:p>
            <a:pPr>
              <a:lnSpc>
                <a:spcPct val="100000"/>
              </a:lnSpc>
            </a:pPr>
            <a:endParaRPr lang="es-ES" sz="2400" b="0" u="sng" strike="noStrike" spc="-1" dirty="0">
              <a:solidFill>
                <a:srgbClr val="FFFF00"/>
              </a:solidFill>
              <a:uFillTx/>
              <a:latin typeface="Tw Cen MT"/>
              <a:ea typeface="ＭＳ Ｐゴシック"/>
            </a:endParaRPr>
          </a:p>
          <a:p>
            <a:pPr>
              <a:lnSpc>
                <a:spcPct val="100000"/>
              </a:lnSpc>
            </a:pPr>
            <a:r>
              <a:rPr lang="es-ES" sz="2400" b="0" u="sng" strike="noStrike" spc="-1" dirty="0">
                <a:solidFill>
                  <a:srgbClr val="FFFF00"/>
                </a:solidFill>
                <a:uFillTx/>
                <a:latin typeface="Tw Cen MT"/>
                <a:ea typeface="ＭＳ Ｐゴシック"/>
              </a:rPr>
              <a:t>*1848</a:t>
            </a:r>
            <a:r>
              <a:rPr lang="es-ES" sz="2400" b="0" strike="noStrike" spc="-1" dirty="0">
                <a:solidFill>
                  <a:srgbClr val="FFFF00"/>
                </a:solidFill>
                <a:latin typeface="Tw Cen MT"/>
                <a:ea typeface="ＭＳ Ｐゴシック"/>
              </a:rPr>
              <a:t>:</a:t>
            </a:r>
            <a:r>
              <a:rPr lang="es-ES" sz="2400" b="0" strike="noStrike" spc="-1" dirty="0">
                <a:solidFill>
                  <a:srgbClr val="FFFFFF"/>
                </a:solidFill>
                <a:latin typeface="Tw Cen MT"/>
                <a:ea typeface="ＭＳ Ｐゴシック"/>
              </a:rPr>
              <a:t> La sede parroquial se traslada a Santa María y Santo Domingo queda como filial, siendo atendida, a sus expensas, por D. José </a:t>
            </a:r>
            <a:r>
              <a:rPr lang="es-ES" sz="2400" b="0" strike="noStrike" spc="-1" dirty="0" err="1">
                <a:solidFill>
                  <a:srgbClr val="FFFFFF"/>
                </a:solidFill>
                <a:latin typeface="Tw Cen MT"/>
                <a:ea typeface="ＭＳ Ｐゴシック"/>
              </a:rPr>
              <a:t>Mª</a:t>
            </a:r>
            <a:r>
              <a:rPr lang="es-ES" sz="2400" b="0" strike="noStrike" spc="-1" dirty="0">
                <a:solidFill>
                  <a:srgbClr val="FFFFFF"/>
                </a:solidFill>
                <a:latin typeface="Tw Cen MT"/>
                <a:ea typeface="ＭＳ Ｐゴシック"/>
              </a:rPr>
              <a:t> Orozco.</a:t>
            </a:r>
            <a:endParaRPr lang="es-ES" sz="2400" b="0" strike="noStrike" spc="-1" dirty="0">
              <a:solidFill>
                <a:srgbClr val="FFFFFF"/>
              </a:solidFill>
              <a:latin typeface="Arial"/>
            </a:endParaRPr>
          </a:p>
          <a:p>
            <a:pPr>
              <a:lnSpc>
                <a:spcPct val="100000"/>
              </a:lnSpc>
            </a:pPr>
            <a:r>
              <a:rPr lang="es-ES" sz="2400" b="0" strike="noStrike" spc="-1" dirty="0">
                <a:solidFill>
                  <a:srgbClr val="FFFFFF"/>
                </a:solidFill>
                <a:latin typeface="Tw Cen MT"/>
                <a:ea typeface="ＭＳ Ｐゴシック"/>
              </a:rPr>
              <a:t>A lo largo de la centuria se ejecutarían cambios en las capillas y altares y por los testimonios gráficos llama especialmente la atención el coro, que ocupaba todo el testero a los pies del templo, apreciándose la sillería y el facistol.</a:t>
            </a:r>
            <a:endParaRPr lang="es-ES" sz="2400" b="0" strike="noStrike" spc="-1" dirty="0">
              <a:solidFill>
                <a:srgbClr val="FFFFFF"/>
              </a:solidFill>
              <a:latin typeface="Arial"/>
            </a:endParaRPr>
          </a:p>
        </p:txBody>
      </p:sp>
      <p:pic>
        <p:nvPicPr>
          <p:cNvPr id="3" name="Imagen 2">
            <a:extLst>
              <a:ext uri="{FF2B5EF4-FFF2-40B4-BE49-F238E27FC236}">
                <a16:creationId xmlns:a16="http://schemas.microsoft.com/office/drawing/2014/main" id="{009120B3-3672-61F5-78EA-500275371F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4764" y="3962400"/>
            <a:ext cx="2416036" cy="2681400"/>
          </a:xfrm>
          <a:prstGeom prst="rect">
            <a:avLst/>
          </a:prstGeom>
        </p:spPr>
      </p:pic>
      <p:pic>
        <p:nvPicPr>
          <p:cNvPr id="7" name="Imagen 6">
            <a:extLst>
              <a:ext uri="{FF2B5EF4-FFF2-40B4-BE49-F238E27FC236}">
                <a16:creationId xmlns:a16="http://schemas.microsoft.com/office/drawing/2014/main" id="{24B6DC7D-978E-4E24-1FA5-C735487604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8822" y="214200"/>
            <a:ext cx="1618506" cy="2903346"/>
          </a:xfrm>
          <a:prstGeom prst="rect">
            <a:avLst/>
          </a:prstGeom>
        </p:spPr>
      </p:pic>
      <p:sp>
        <p:nvSpPr>
          <p:cNvPr id="2" name="CuadroTexto 1">
            <a:extLst>
              <a:ext uri="{FF2B5EF4-FFF2-40B4-BE49-F238E27FC236}">
                <a16:creationId xmlns:a16="http://schemas.microsoft.com/office/drawing/2014/main" id="{2BAB0544-61D7-8149-B1B2-E08551DAFB79}"/>
              </a:ext>
            </a:extLst>
          </p:cNvPr>
          <p:cNvSpPr txBox="1"/>
          <p:nvPr/>
        </p:nvSpPr>
        <p:spPr>
          <a:xfrm>
            <a:off x="6594764" y="3249638"/>
            <a:ext cx="2250463" cy="646331"/>
          </a:xfrm>
          <a:prstGeom prst="rect">
            <a:avLst/>
          </a:prstGeom>
          <a:noFill/>
        </p:spPr>
        <p:txBody>
          <a:bodyPr wrap="square" rtlCol="0">
            <a:spAutoFit/>
          </a:bodyPr>
          <a:lstStyle/>
          <a:p>
            <a:pPr algn="ctr"/>
            <a:r>
              <a:rPr lang="es-ES" dirty="0">
                <a:solidFill>
                  <a:srgbClr val="FFFF00"/>
                </a:solidFill>
              </a:rPr>
              <a:t>Santo</a:t>
            </a:r>
          </a:p>
          <a:p>
            <a:pPr algn="ctr"/>
            <a:r>
              <a:rPr lang="es-ES" dirty="0">
                <a:solidFill>
                  <a:srgbClr val="FFFF00"/>
                </a:solidFill>
              </a:rPr>
              <a:t>Domingo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3000"/>
                                        <p:tgtEl>
                                          <p:spTgt spid="173"/>
                                        </p:tgtEl>
                                      </p:cBhvr>
                                    </p:animEffect>
                                    <p:anim calcmode="lin" valueType="num">
                                      <p:cBhvr>
                                        <p:cTn id="8" dur="3000" fill="hold"/>
                                        <p:tgtEl>
                                          <p:spTgt spid="173"/>
                                        </p:tgtEl>
                                        <p:attrNameLst>
                                          <p:attrName>ppt_x</p:attrName>
                                        </p:attrNameLst>
                                      </p:cBhvr>
                                      <p:tavLst>
                                        <p:tav tm="0">
                                          <p:val>
                                            <p:strVal val="#ppt_x"/>
                                          </p:val>
                                        </p:tav>
                                        <p:tav tm="100000">
                                          <p:val>
                                            <p:strVal val="#ppt_x"/>
                                          </p:val>
                                        </p:tav>
                                      </p:tavLst>
                                    </p:anim>
                                    <p:anim calcmode="lin" valueType="num">
                                      <p:cBhvr>
                                        <p:cTn id="9" dur="3000" fill="hold"/>
                                        <p:tgtEl>
                                          <p:spTgt spid="1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74"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75" name="CuadroTexto 2"/>
          <p:cNvSpPr/>
          <p:nvPr/>
        </p:nvSpPr>
        <p:spPr>
          <a:xfrm>
            <a:off x="734290" y="214200"/>
            <a:ext cx="7606145" cy="606174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800" b="1" strike="noStrike" spc="-1" dirty="0">
                <a:solidFill>
                  <a:srgbClr val="FFFF00"/>
                </a:solidFill>
                <a:latin typeface="Tw Cen MT" panose="020B0602020104020603" pitchFamily="34" charset="77"/>
                <a:ea typeface="ＭＳ Ｐゴシック"/>
              </a:rPr>
              <a:t>NUEVA DIVISIÓN DE PARROQUIAS</a:t>
            </a:r>
            <a:endParaRPr lang="es-ES" sz="2800" b="1" strike="noStrike" spc="-1" dirty="0">
              <a:solidFill>
                <a:srgbClr val="FFFF00"/>
              </a:solidFill>
              <a:latin typeface="Tw Cen MT" panose="020B0602020104020603" pitchFamily="34" charset="77"/>
            </a:endParaRPr>
          </a:p>
          <a:p>
            <a:pPr>
              <a:lnSpc>
                <a:spcPct val="100000"/>
              </a:lnSpc>
            </a:pPr>
            <a:endParaRPr lang="es-ES" sz="2400" b="0" strike="noStrike" spc="-1" dirty="0">
              <a:solidFill>
                <a:srgbClr val="FFFFFF"/>
              </a:solidFill>
              <a:latin typeface="Arial"/>
            </a:endParaRPr>
          </a:p>
          <a:p>
            <a:pPr algn="ctr">
              <a:lnSpc>
                <a:spcPct val="100000"/>
              </a:lnSpc>
            </a:pPr>
            <a:r>
              <a:rPr lang="es-ES" sz="2400" b="0" strike="noStrike" spc="-1" dirty="0">
                <a:solidFill>
                  <a:srgbClr val="FFFFFF"/>
                </a:solidFill>
                <a:latin typeface="Tw Cen MT" panose="020B0602020104020603" pitchFamily="34" charset="77"/>
                <a:ea typeface="ＭＳ Ｐゴシック"/>
              </a:rPr>
              <a:t>Durante el Trienio Liberal se intenta realizar un primer reajuste parroquial sin éxito. </a:t>
            </a:r>
            <a:endParaRPr lang="es-ES" sz="2400" b="0" strike="noStrike" spc="-1" dirty="0">
              <a:solidFill>
                <a:srgbClr val="FFFFFF"/>
              </a:solidFill>
              <a:latin typeface="Tw Cen MT" panose="020B0602020104020603" pitchFamily="34" charset="77"/>
            </a:endParaRPr>
          </a:p>
          <a:p>
            <a:pPr algn="ctr">
              <a:lnSpc>
                <a:spcPct val="100000"/>
              </a:lnSpc>
            </a:pPr>
            <a:r>
              <a:rPr lang="es-ES" sz="2400" b="0" u="sng" strike="noStrike" spc="-1" dirty="0">
                <a:solidFill>
                  <a:srgbClr val="FFFF00"/>
                </a:solidFill>
                <a:uFillTx/>
                <a:latin typeface="Tw Cen MT" panose="020B0602020104020603" pitchFamily="34" charset="77"/>
                <a:ea typeface="ＭＳ Ｐゴシック"/>
              </a:rPr>
              <a:t>*1822</a:t>
            </a:r>
            <a:r>
              <a:rPr lang="es-ES" sz="2400" b="0" strike="noStrike" spc="-1" dirty="0">
                <a:solidFill>
                  <a:srgbClr val="FFFFFF"/>
                </a:solidFill>
                <a:latin typeface="Tw Cen MT" panose="020B0602020104020603" pitchFamily="34" charset="77"/>
                <a:ea typeface="ＭＳ Ｐゴシック"/>
              </a:rPr>
              <a:t>. Se proyecta dejar sólo las parroquias de </a:t>
            </a:r>
            <a:endParaRPr lang="es-ES" sz="2400" b="0" strike="noStrike" spc="-1" dirty="0">
              <a:solidFill>
                <a:srgbClr val="FFFFFF"/>
              </a:solidFill>
              <a:latin typeface="Tw Cen MT" panose="020B0602020104020603" pitchFamily="34" charset="77"/>
            </a:endParaRPr>
          </a:p>
          <a:p>
            <a:pPr algn="ctr">
              <a:lnSpc>
                <a:spcPct val="100000"/>
              </a:lnSpc>
            </a:pPr>
            <a:r>
              <a:rPr lang="es-ES" sz="2400" b="0" strike="noStrike" spc="-1" dirty="0">
                <a:solidFill>
                  <a:srgbClr val="FFFFFF"/>
                </a:solidFill>
                <a:latin typeface="Tw Cen MT" panose="020B0602020104020603" pitchFamily="34" charset="77"/>
                <a:ea typeface="ＭＳ Ｐゴシック"/>
              </a:rPr>
              <a:t>Santa María, San Pablo, San Millán, San Lorenzo, San Isidoro y San Nicolás, </a:t>
            </a:r>
            <a:endParaRPr lang="es-ES" sz="2400" b="0" strike="noStrike" spc="-1" dirty="0">
              <a:solidFill>
                <a:srgbClr val="FFFFFF"/>
              </a:solidFill>
              <a:latin typeface="Tw Cen MT" panose="020B0602020104020603" pitchFamily="34" charset="77"/>
            </a:endParaRPr>
          </a:p>
          <a:p>
            <a:pPr algn="ctr">
              <a:lnSpc>
                <a:spcPct val="100000"/>
              </a:lnSpc>
            </a:pPr>
            <a:endParaRPr lang="es-ES" sz="2400" b="0" u="sng" strike="noStrike" spc="-1" dirty="0">
              <a:solidFill>
                <a:srgbClr val="FFFFFF"/>
              </a:solidFill>
              <a:uFillTx/>
              <a:latin typeface="Tw Cen MT" panose="020B0602020104020603" pitchFamily="34" charset="77"/>
              <a:ea typeface="ＭＳ Ｐゴシック"/>
            </a:endParaRPr>
          </a:p>
          <a:p>
            <a:pPr algn="ctr">
              <a:lnSpc>
                <a:spcPct val="100000"/>
              </a:lnSpc>
            </a:pPr>
            <a:r>
              <a:rPr lang="es-ES" sz="2400" b="0" u="sng" strike="noStrike" spc="-1" dirty="0">
                <a:solidFill>
                  <a:srgbClr val="FFFF00"/>
                </a:solidFill>
                <a:uFillTx/>
                <a:latin typeface="Tw Cen MT" panose="020B0602020104020603" pitchFamily="34" charset="77"/>
                <a:ea typeface="ＭＳ Ｐゴシック"/>
              </a:rPr>
              <a:t>*1836</a:t>
            </a:r>
            <a:r>
              <a:rPr lang="es-ES" sz="2400" b="0" strike="noStrike" spc="-1" dirty="0">
                <a:solidFill>
                  <a:srgbClr val="FFFFFF"/>
                </a:solidFill>
                <a:latin typeface="Tw Cen MT" panose="020B0602020104020603" pitchFamily="34" charset="77"/>
                <a:ea typeface="ＭＳ Ｐゴシック"/>
              </a:rPr>
              <a:t>. Junto a la supresión de los conventos de Úbeda, </a:t>
            </a:r>
          </a:p>
          <a:p>
            <a:pPr algn="ctr">
              <a:lnSpc>
                <a:spcPct val="100000"/>
              </a:lnSpc>
            </a:pPr>
            <a:r>
              <a:rPr lang="es-ES" sz="2400" b="0" strike="noStrike" spc="-1" dirty="0">
                <a:solidFill>
                  <a:srgbClr val="FFFFFF"/>
                </a:solidFill>
                <a:latin typeface="Tw Cen MT" panose="020B0602020104020603" pitchFamily="34" charset="77"/>
                <a:ea typeface="ＭＳ Ｐゴシック"/>
              </a:rPr>
              <a:t>se procede a hacer lo mismo con sus iglesias parroquiales. Sin embargo, esto no se llevará a cabo de inmediato, especialmente teniendo en cuenta la encrespada actitud de la población ante el cierre de los conventos. </a:t>
            </a:r>
            <a:endParaRPr lang="es-ES" sz="2400" b="0" strike="noStrike" spc="-1" dirty="0">
              <a:solidFill>
                <a:srgbClr val="FFFFFF"/>
              </a:solidFill>
              <a:latin typeface="Tw Cen MT" panose="020B0602020104020603" pitchFamily="34" charset="77"/>
            </a:endParaRPr>
          </a:p>
          <a:p>
            <a:pPr algn="ctr">
              <a:lnSpc>
                <a:spcPct val="100000"/>
              </a:lnSpc>
            </a:pPr>
            <a:r>
              <a:rPr lang="es-ES" sz="2400" b="0" u="sng" strike="noStrike" spc="-1" dirty="0">
                <a:solidFill>
                  <a:srgbClr val="FFFF00"/>
                </a:solidFill>
                <a:uFillTx/>
                <a:latin typeface="Tw Cen MT" panose="020B0602020104020603" pitchFamily="34" charset="77"/>
                <a:ea typeface="ＭＳ Ｐゴシック"/>
              </a:rPr>
              <a:t>*1842</a:t>
            </a:r>
            <a:r>
              <a:rPr lang="es-ES" sz="2400" b="0" strike="noStrike" spc="-1" dirty="0">
                <a:solidFill>
                  <a:srgbClr val="FFFFFF"/>
                </a:solidFill>
                <a:latin typeface="Tw Cen MT" panose="020B0602020104020603" pitchFamily="34" charset="77"/>
                <a:ea typeface="ＭＳ Ｐゴシック"/>
              </a:rPr>
              <a:t>: Según el acta de cabildo el 4 de junio se produce la definitiva división de la jurisdicción eclesiástica de la ciudad, que perduraría hasta 1970 salvo algunas modificaciones. </a:t>
            </a:r>
            <a:endParaRPr lang="es-ES" sz="2400" b="0" strike="noStrike" spc="-1" dirty="0">
              <a:solidFill>
                <a:srgbClr val="FFFFFF"/>
              </a:solidFill>
              <a:latin typeface="Tw Cen MT" panose="020B0602020104020603" pitchFamily="34" charset="7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3000"/>
                                        <p:tgtEl>
                                          <p:spTgt spid="175"/>
                                        </p:tgtEl>
                                      </p:cBhvr>
                                    </p:animEffect>
                                    <p:anim calcmode="lin" valueType="num">
                                      <p:cBhvr>
                                        <p:cTn id="8" dur="3000" fill="hold"/>
                                        <p:tgtEl>
                                          <p:spTgt spid="175"/>
                                        </p:tgtEl>
                                        <p:attrNameLst>
                                          <p:attrName>ppt_x</p:attrName>
                                        </p:attrNameLst>
                                      </p:cBhvr>
                                      <p:tavLst>
                                        <p:tav tm="0">
                                          <p:val>
                                            <p:strVal val="#ppt_x"/>
                                          </p:val>
                                        </p:tav>
                                        <p:tav tm="100000">
                                          <p:val>
                                            <p:strVal val="#ppt_x"/>
                                          </p:val>
                                        </p:tav>
                                      </p:tavLst>
                                    </p:anim>
                                    <p:anim calcmode="lin" valueType="num">
                                      <p:cBhvr>
                                        <p:cTn id="9" dur="3000" fill="hold"/>
                                        <p:tgtEl>
                                          <p:spTgt spid="1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54"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55" name="CuadroTexto 2"/>
          <p:cNvSpPr/>
          <p:nvPr/>
        </p:nvSpPr>
        <p:spPr>
          <a:xfrm>
            <a:off x="371880" y="340920"/>
            <a:ext cx="6965640" cy="624641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000" b="1" strike="noStrike" spc="-1" dirty="0">
                <a:solidFill>
                  <a:srgbClr val="FFFF00"/>
                </a:solidFill>
                <a:latin typeface="Tw Cen MT" panose="020B0602020104020603" pitchFamily="34" charset="77"/>
                <a:ea typeface="Times New Roman"/>
              </a:rPr>
              <a:t>PRINCIPALES ACONTECIMIENTOS DEL SIGLO XIX</a:t>
            </a:r>
            <a:endParaRPr lang="es-ES" sz="2000" b="0" strike="noStrike" spc="-1" dirty="0">
              <a:solidFill>
                <a:srgbClr val="FFFFFF"/>
              </a:solidFill>
              <a:latin typeface="Tw Cen MT" panose="020B0602020104020603" pitchFamily="34" charset="77"/>
            </a:endParaRPr>
          </a:p>
          <a:p>
            <a:pPr algn="ctr">
              <a:lnSpc>
                <a:spcPct val="100000"/>
              </a:lnSpc>
            </a:pPr>
            <a:r>
              <a:rPr lang="es-ES" sz="2000" b="1" strike="noStrike" spc="-1" dirty="0">
                <a:solidFill>
                  <a:srgbClr val="FFFF00"/>
                </a:solidFill>
                <a:latin typeface="Tw Cen MT" panose="020B0602020104020603" pitchFamily="34" charset="77"/>
                <a:ea typeface="Times New Roman"/>
              </a:rPr>
              <a:t>EN ESPAÑA</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1788-1808: Reinado de Carlos IV</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1808-12: Guerra de la Independencia. José Bonaparte:</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00"/>
                </a:solidFill>
                <a:latin typeface="Tw Cen MT" panose="020B0602020104020603" pitchFamily="34" charset="77"/>
                <a:ea typeface="Times New Roman"/>
              </a:rPr>
              <a:t>1812: Constitución Española de Cádiz.</a:t>
            </a:r>
            <a:endParaRPr lang="es-ES" sz="2000" b="0" strike="noStrike" spc="-1" dirty="0">
              <a:solidFill>
                <a:srgbClr val="FFFF00"/>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1813: Reinado de Fernando VII: De 1813 a 1833.</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1820-22: Bienio Liberal. El Rey acata la Constitución.</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1823: Restauración de Fernando VII hasta el 1833.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1833-40: 1ª Guerra Carlista.</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1833-1868: Reinado de Isabel II. (Exilio)</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1836: Mendizábal, venta de bienes del clero, y conventos.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Calibri"/>
              </a:rPr>
              <a:t>1854: Proclamación del dogma de la Inmaculada.</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Calibri"/>
              </a:rPr>
              <a:t>1855: C</a:t>
            </a:r>
            <a:r>
              <a:rPr lang="es-ES" sz="2000" b="0" strike="noStrike" spc="-1" dirty="0">
                <a:solidFill>
                  <a:srgbClr val="FFFFFF"/>
                </a:solidFill>
                <a:latin typeface="Tw Cen MT" panose="020B0602020104020603" pitchFamily="34" charset="77"/>
                <a:ea typeface="Times New Roman"/>
              </a:rPr>
              <a:t>ólera.  </a:t>
            </a:r>
            <a:r>
              <a:rPr lang="es-ES" sz="2000" b="0" strike="noStrike" spc="-1" dirty="0" err="1">
                <a:solidFill>
                  <a:srgbClr val="FFFFFF"/>
                </a:solidFill>
                <a:latin typeface="Tw Cen MT" panose="020B0602020104020603" pitchFamily="34" charset="77"/>
                <a:ea typeface="Times New Roman"/>
              </a:rPr>
              <a:t>Madóz</a:t>
            </a:r>
            <a:r>
              <a:rPr lang="es-ES" sz="2000" b="0" strike="noStrike" spc="-1" dirty="0">
                <a:solidFill>
                  <a:srgbClr val="FFFFFF"/>
                </a:solidFill>
                <a:latin typeface="Tw Cen MT" panose="020B0602020104020603" pitchFamily="34" charset="77"/>
                <a:ea typeface="Times New Roman"/>
              </a:rPr>
              <a:t> desamortización.</a:t>
            </a:r>
          </a:p>
          <a:p>
            <a:pPr>
              <a:lnSpc>
                <a:spcPct val="100000"/>
              </a:lnSpc>
            </a:pPr>
            <a:r>
              <a:rPr lang="es-ES" sz="2000" spc="-1" dirty="0">
                <a:solidFill>
                  <a:srgbClr val="FFFFFF"/>
                </a:solidFill>
                <a:latin typeface="Tw Cen MT" panose="020B0602020104020603" pitchFamily="34" charset="77"/>
              </a:rPr>
              <a:t>1868: La Gloriosa Revolución de Septiembre</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ＭＳ Ｐゴシック"/>
              </a:rPr>
              <a:t>1869: Nueva Constitución. (Monarquía constitucional).</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ＭＳ Ｐゴシック"/>
              </a:rPr>
              <a:t>1870: Infalibilidad del Papa. Pérdida de los Estados Pontificios.</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ＭＳ Ｐゴシック"/>
              </a:rPr>
              <a:t>1870-73: Rey Amadeo I (Muerte de Prim. Serrano).</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ＭＳ Ｐゴシック"/>
              </a:rPr>
              <a:t>1873-1874:1ª República ( 5 presidentes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ＭＳ Ｐゴシック"/>
              </a:rPr>
              <a:t>1874-1885: Alfonso XII y (1886 al 1931 Alfonso XIII).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ＭＳ Ｐゴシック"/>
              </a:rPr>
              <a:t>1878: Elección de León XIII. Nuevos aires         </a:t>
            </a:r>
            <a:endParaRPr lang="es-ES" sz="2000" b="0" strike="noStrike" spc="-1" dirty="0">
              <a:solidFill>
                <a:srgbClr val="FFFFFF"/>
              </a:solidFill>
              <a:latin typeface="Tw Cen MT" panose="020B0602020104020603" pitchFamily="34" charset="77"/>
            </a:endParaRPr>
          </a:p>
        </p:txBody>
      </p:sp>
      <p:pic>
        <p:nvPicPr>
          <p:cNvPr id="56" name="Imagen 4"/>
          <p:cNvPicPr/>
          <p:nvPr/>
        </p:nvPicPr>
        <p:blipFill>
          <a:blip r:embed="rId2"/>
          <a:srcRect l="19144"/>
          <a:stretch/>
        </p:blipFill>
        <p:spPr>
          <a:xfrm>
            <a:off x="6895080" y="340920"/>
            <a:ext cx="2115000" cy="3214080"/>
          </a:xfrm>
          <a:prstGeom prst="rect">
            <a:avLst/>
          </a:prstGeom>
          <a:ln w="0">
            <a:noFill/>
          </a:ln>
        </p:spPr>
      </p:pic>
      <p:sp>
        <p:nvSpPr>
          <p:cNvPr id="57" name="CuadroTexto 1"/>
          <p:cNvSpPr/>
          <p:nvPr/>
        </p:nvSpPr>
        <p:spPr>
          <a:xfrm>
            <a:off x="7162920" y="4059360"/>
            <a:ext cx="1847160" cy="230687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400" b="0" strike="noStrike" spc="-1" dirty="0">
                <a:solidFill>
                  <a:srgbClr val="FFFF00"/>
                </a:solidFill>
                <a:latin typeface="Tw Cen MT" panose="020B0602020104020603" pitchFamily="34" charset="77"/>
                <a:ea typeface="ＭＳ Ｐゴシック"/>
              </a:rPr>
              <a:t>Monumento</a:t>
            </a:r>
            <a:endParaRPr lang="es-ES" sz="2400" b="0" strike="noStrike" spc="-1" dirty="0">
              <a:solidFill>
                <a:srgbClr val="FFFFFF"/>
              </a:solidFill>
              <a:latin typeface="Tw Cen MT" panose="020B0602020104020603" pitchFamily="34" charset="77"/>
            </a:endParaRPr>
          </a:p>
          <a:p>
            <a:pPr algn="ctr">
              <a:lnSpc>
                <a:spcPct val="100000"/>
              </a:lnSpc>
            </a:pPr>
            <a:r>
              <a:rPr lang="es-ES" sz="2400" spc="-1" dirty="0">
                <a:solidFill>
                  <a:srgbClr val="FFFF00"/>
                </a:solidFill>
                <a:latin typeface="Tw Cen MT" panose="020B0602020104020603" pitchFamily="34" charset="77"/>
                <a:ea typeface="ＭＳ Ｐゴシック"/>
              </a:rPr>
              <a:t>a</a:t>
            </a:r>
            <a:r>
              <a:rPr lang="es-ES" sz="2400" b="0" strike="noStrike" spc="-1" dirty="0">
                <a:solidFill>
                  <a:srgbClr val="FFFF00"/>
                </a:solidFill>
                <a:latin typeface="Tw Cen MT" panose="020B0602020104020603" pitchFamily="34" charset="77"/>
                <a:ea typeface="ＭＳ Ｐゴシック"/>
              </a:rPr>
              <a:t> la</a:t>
            </a:r>
            <a:endParaRPr lang="es-ES" sz="2400" b="0" strike="noStrike" spc="-1" dirty="0">
              <a:solidFill>
                <a:srgbClr val="FFFFFF"/>
              </a:solidFill>
              <a:latin typeface="Tw Cen MT" panose="020B0602020104020603" pitchFamily="34" charset="77"/>
            </a:endParaRPr>
          </a:p>
          <a:p>
            <a:pPr algn="ctr">
              <a:lnSpc>
                <a:spcPct val="100000"/>
              </a:lnSpc>
            </a:pPr>
            <a:r>
              <a:rPr lang="es-ES" sz="2400" b="0" strike="noStrike" spc="-1" dirty="0">
                <a:solidFill>
                  <a:srgbClr val="FFFF00"/>
                </a:solidFill>
                <a:latin typeface="Tw Cen MT" panose="020B0602020104020603" pitchFamily="34" charset="77"/>
                <a:ea typeface="ＭＳ Ｐゴシック"/>
              </a:rPr>
              <a:t>Constitución</a:t>
            </a:r>
            <a:endParaRPr lang="es-ES" sz="2400" b="0" strike="noStrike" spc="-1" dirty="0">
              <a:solidFill>
                <a:srgbClr val="FFFFFF"/>
              </a:solidFill>
              <a:latin typeface="Tw Cen MT" panose="020B0602020104020603" pitchFamily="34" charset="77"/>
            </a:endParaRPr>
          </a:p>
          <a:p>
            <a:pPr algn="ctr">
              <a:lnSpc>
                <a:spcPct val="100000"/>
              </a:lnSpc>
            </a:pPr>
            <a:endParaRPr lang="es-ES" sz="2400" b="0" strike="noStrike" spc="-1" dirty="0">
              <a:solidFill>
                <a:srgbClr val="FFFFFF"/>
              </a:solidFill>
              <a:latin typeface="Tw Cen MT" panose="020B0602020104020603" pitchFamily="34" charset="77"/>
            </a:endParaRPr>
          </a:p>
          <a:p>
            <a:pPr algn="ctr">
              <a:lnSpc>
                <a:spcPct val="100000"/>
              </a:lnSpc>
            </a:pPr>
            <a:r>
              <a:rPr lang="es-ES" sz="2400" b="0" strike="noStrike" spc="-1" dirty="0" err="1">
                <a:solidFill>
                  <a:srgbClr val="FFFF00"/>
                </a:solidFill>
                <a:latin typeface="Tw Cen MT" panose="020B0602020104020603" pitchFamily="34" charset="77"/>
                <a:ea typeface="ＭＳ Ｐゴシック"/>
              </a:rPr>
              <a:t>Cadiz</a:t>
            </a:r>
            <a:endParaRPr lang="es-ES" sz="2400" b="0" strike="noStrike" spc="-1" dirty="0">
              <a:solidFill>
                <a:srgbClr val="FFFFFF"/>
              </a:solidFill>
              <a:latin typeface="Tw Cen MT" panose="020B0602020104020603" pitchFamily="34" charset="77"/>
            </a:endParaRPr>
          </a:p>
          <a:p>
            <a:pPr algn="ctr">
              <a:lnSpc>
                <a:spcPct val="100000"/>
              </a:lnSpc>
            </a:pPr>
            <a:r>
              <a:rPr lang="es-ES" sz="2400" b="0" strike="noStrike" spc="-1" dirty="0">
                <a:solidFill>
                  <a:srgbClr val="FFFF00"/>
                </a:solidFill>
                <a:latin typeface="Tw Cen MT" panose="020B0602020104020603" pitchFamily="34" charset="77"/>
                <a:ea typeface="ＭＳ Ｐゴシック"/>
              </a:rPr>
              <a:t>1812</a:t>
            </a:r>
            <a:endParaRPr lang="es-ES" sz="2400" b="0" strike="noStrike" spc="-1" dirty="0">
              <a:solidFill>
                <a:srgbClr val="FFFFFF"/>
              </a:solidFill>
              <a:latin typeface="Tw Cen MT" panose="020B0602020104020603" pitchFamily="34" charset="7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3000"/>
                                        <p:tgtEl>
                                          <p:spTgt spid="57"/>
                                        </p:tgtEl>
                                      </p:cBhvr>
                                    </p:animEffect>
                                    <p:anim calcmode="lin" valueType="num">
                                      <p:cBhvr>
                                        <p:cTn id="8" dur="3000" fill="hold"/>
                                        <p:tgtEl>
                                          <p:spTgt spid="57"/>
                                        </p:tgtEl>
                                        <p:attrNameLst>
                                          <p:attrName>ppt_x</p:attrName>
                                        </p:attrNameLst>
                                      </p:cBhvr>
                                      <p:tavLst>
                                        <p:tav tm="0">
                                          <p:val>
                                            <p:strVal val="#ppt_x"/>
                                          </p:val>
                                        </p:tav>
                                        <p:tav tm="100000">
                                          <p:val>
                                            <p:strVal val="#ppt_x"/>
                                          </p:val>
                                        </p:tav>
                                      </p:tavLst>
                                    </p:anim>
                                    <p:anim calcmode="lin" valueType="num">
                                      <p:cBhvr>
                                        <p:cTn id="9" dur="3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76"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pic>
        <p:nvPicPr>
          <p:cNvPr id="177" name="Imagen 1"/>
          <p:cNvPicPr/>
          <p:nvPr/>
        </p:nvPicPr>
        <p:blipFill>
          <a:blip r:embed="rId2"/>
          <a:srcRect t="5524"/>
          <a:stretch/>
        </p:blipFill>
        <p:spPr>
          <a:xfrm>
            <a:off x="133200" y="186840"/>
            <a:ext cx="8876520" cy="6456240"/>
          </a:xfrm>
          <a:prstGeom prst="rect">
            <a:avLst/>
          </a:prstGeom>
          <a:ln w="0">
            <a:noFill/>
          </a:ln>
        </p:spPr>
      </p:pic>
      <p:sp>
        <p:nvSpPr>
          <p:cNvPr id="178" name="CuadroTexto 3"/>
          <p:cNvSpPr/>
          <p:nvPr/>
        </p:nvSpPr>
        <p:spPr>
          <a:xfrm>
            <a:off x="133200" y="1895400"/>
            <a:ext cx="1767600" cy="699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000" b="1" strike="noStrike" spc="-1">
                <a:solidFill>
                  <a:srgbClr val="FF0000"/>
                </a:solidFill>
                <a:latin typeface="Calibri"/>
                <a:ea typeface="ＭＳ Ｐゴシック"/>
              </a:rPr>
              <a:t>4794</a:t>
            </a:r>
            <a:endParaRPr lang="es-ES" sz="2000" b="0" strike="noStrike" spc="-1">
              <a:solidFill>
                <a:srgbClr val="FFFFFF"/>
              </a:solidFill>
              <a:latin typeface="Arial"/>
            </a:endParaRPr>
          </a:p>
          <a:p>
            <a:pPr algn="ctr">
              <a:lnSpc>
                <a:spcPct val="100000"/>
              </a:lnSpc>
            </a:pPr>
            <a:r>
              <a:rPr lang="es-ES" sz="2000" b="1" strike="noStrike" spc="-1">
                <a:solidFill>
                  <a:srgbClr val="FF0000"/>
                </a:solidFill>
                <a:latin typeface="Calibri"/>
                <a:ea typeface="ＭＳ Ｐゴシック"/>
              </a:rPr>
              <a:t>feligreses</a:t>
            </a:r>
            <a:endParaRPr lang="es-ES" sz="2000" b="0" strike="noStrike" spc="-1">
              <a:solidFill>
                <a:srgbClr val="FFFFFF"/>
              </a:solidFill>
              <a:latin typeface="Arial"/>
            </a:endParaRPr>
          </a:p>
        </p:txBody>
      </p:sp>
      <p:sp>
        <p:nvSpPr>
          <p:cNvPr id="179" name="CuadroTexto 5"/>
          <p:cNvSpPr/>
          <p:nvPr/>
        </p:nvSpPr>
        <p:spPr>
          <a:xfrm>
            <a:off x="7531200" y="648360"/>
            <a:ext cx="1478520" cy="699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000" b="1" strike="noStrike" spc="-1">
                <a:solidFill>
                  <a:srgbClr val="002060"/>
                </a:solidFill>
                <a:latin typeface="Calibri"/>
                <a:ea typeface="ＭＳ Ｐゴシック"/>
              </a:rPr>
              <a:t>2843</a:t>
            </a:r>
            <a:endParaRPr lang="es-ES" sz="2000" b="0" strike="noStrike" spc="-1">
              <a:solidFill>
                <a:srgbClr val="FFFFFF"/>
              </a:solidFill>
              <a:latin typeface="Arial"/>
            </a:endParaRPr>
          </a:p>
          <a:p>
            <a:pPr algn="ctr">
              <a:lnSpc>
                <a:spcPct val="100000"/>
              </a:lnSpc>
            </a:pPr>
            <a:r>
              <a:rPr lang="es-ES" sz="2000" b="1" strike="noStrike" spc="-1">
                <a:solidFill>
                  <a:srgbClr val="002060"/>
                </a:solidFill>
                <a:latin typeface="Calibri"/>
                <a:ea typeface="ＭＳ Ｐゴシック"/>
              </a:rPr>
              <a:t>feligreses</a:t>
            </a:r>
            <a:endParaRPr lang="es-ES" sz="2000" b="0" strike="noStrike" spc="-1">
              <a:solidFill>
                <a:srgbClr val="FFFFFF"/>
              </a:solidFill>
              <a:latin typeface="Arial"/>
            </a:endParaRPr>
          </a:p>
        </p:txBody>
      </p:sp>
      <p:sp>
        <p:nvSpPr>
          <p:cNvPr id="180" name="CuadroTexto 7"/>
          <p:cNvSpPr/>
          <p:nvPr/>
        </p:nvSpPr>
        <p:spPr>
          <a:xfrm>
            <a:off x="7182720" y="3095640"/>
            <a:ext cx="1677960" cy="699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000" b="1" strike="noStrike" spc="-1">
                <a:solidFill>
                  <a:srgbClr val="FFFF00"/>
                </a:solidFill>
                <a:latin typeface="Calibri"/>
                <a:ea typeface="ＭＳ Ｐゴシック"/>
              </a:rPr>
              <a:t>2710</a:t>
            </a:r>
            <a:endParaRPr lang="es-ES" sz="2000" b="0" strike="noStrike" spc="-1">
              <a:solidFill>
                <a:srgbClr val="FFFFFF"/>
              </a:solidFill>
              <a:latin typeface="Arial"/>
            </a:endParaRPr>
          </a:p>
          <a:p>
            <a:pPr algn="ctr">
              <a:lnSpc>
                <a:spcPct val="100000"/>
              </a:lnSpc>
            </a:pPr>
            <a:r>
              <a:rPr lang="es-ES" sz="2000" b="1" strike="noStrike" spc="-1">
                <a:solidFill>
                  <a:srgbClr val="FFFF00"/>
                </a:solidFill>
                <a:latin typeface="Calibri"/>
                <a:ea typeface="ＭＳ Ｐゴシック"/>
              </a:rPr>
              <a:t>feligreses</a:t>
            </a:r>
            <a:endParaRPr lang="es-ES" sz="2000" b="0" strike="noStrike" spc="-1">
              <a:solidFill>
                <a:srgbClr val="FFFFFF"/>
              </a:solidFill>
              <a:latin typeface="Arial"/>
            </a:endParaRPr>
          </a:p>
        </p:txBody>
      </p:sp>
      <p:sp>
        <p:nvSpPr>
          <p:cNvPr id="181" name="CuadroTexto 9"/>
          <p:cNvSpPr/>
          <p:nvPr/>
        </p:nvSpPr>
        <p:spPr>
          <a:xfrm>
            <a:off x="2759760" y="6001920"/>
            <a:ext cx="324108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s-ES" sz="2000" b="1" strike="noStrike" spc="-1">
                <a:solidFill>
                  <a:srgbClr val="00B050"/>
                </a:solidFill>
                <a:latin typeface="Calibri"/>
                <a:ea typeface="ＭＳ Ｐゴシック"/>
              </a:rPr>
              <a:t>2739 feligreses</a:t>
            </a:r>
            <a:endParaRPr lang="es-ES" sz="2000" b="0" strike="noStrike" spc="-1">
              <a:solidFill>
                <a:srgbClr val="FFFFFF"/>
              </a:solidFill>
              <a:latin typeface="Arial"/>
            </a:endParaRPr>
          </a:p>
        </p:txBody>
      </p:sp>
      <p:sp>
        <p:nvSpPr>
          <p:cNvPr id="182" name="CuadroTexto 11"/>
          <p:cNvSpPr/>
          <p:nvPr/>
        </p:nvSpPr>
        <p:spPr>
          <a:xfrm>
            <a:off x="2510280" y="214200"/>
            <a:ext cx="611748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s-ES" sz="2400" b="1" strike="noStrike" spc="-1">
                <a:solidFill>
                  <a:srgbClr val="C00000"/>
                </a:solidFill>
                <a:latin typeface="Calibri"/>
                <a:ea typeface="ＭＳ Ｐゴシック"/>
              </a:rPr>
              <a:t>TOTAL ÚBEDA.           13.286 HABITANTES</a:t>
            </a:r>
            <a:endParaRPr lang="es-ES" sz="2400" b="0" strike="noStrike" spc="-1">
              <a:solidFill>
                <a:srgbClr val="FFFFFF"/>
              </a:solid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42" presetClass="entr" fill="hold" nodeType="with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fade">
                                      <p:cBhvr additive="repl">
                                        <p:cTn id="7" dur="3000"/>
                                        <p:tgtEl>
                                          <p:spTgt spid="179"/>
                                        </p:tgtEl>
                                      </p:cBhvr>
                                    </p:animEffect>
                                    <p:anim calcmode="lin" valueType="num">
                                      <p:cBhvr additive="repl">
                                        <p:cTn id="8" dur="3000" fill="hold"/>
                                        <p:tgtEl>
                                          <p:spTgt spid="179"/>
                                        </p:tgtEl>
                                        <p:attrNameLst>
                                          <p:attrName>ppt_x</p:attrName>
                                        </p:attrNameLst>
                                      </p:cBhvr>
                                      <p:tavLst>
                                        <p:tav tm="0">
                                          <p:val>
                                            <p:strVal val="#ppt_x"/>
                                          </p:val>
                                        </p:tav>
                                        <p:tav tm="100000">
                                          <p:val>
                                            <p:strVal val="#ppt_x"/>
                                          </p:val>
                                        </p:tav>
                                      </p:tavLst>
                                    </p:anim>
                                    <p:anim calcmode="lin" valueType="num">
                                      <p:cBhvr additive="repl">
                                        <p:cTn id="9" dur="3000" fill="hold"/>
                                        <p:tgtEl>
                                          <p:spTgt spid="179"/>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2" presetClass="entr" fill="hold" nodeType="afterEffect">
                                  <p:stCondLst>
                                    <p:cond delay="0"/>
                                  </p:stCondLst>
                                  <p:childTnLst>
                                    <p:set>
                                      <p:cBhvr>
                                        <p:cTn id="12" dur="1" fill="hold">
                                          <p:stCondLst>
                                            <p:cond delay="0"/>
                                          </p:stCondLst>
                                        </p:cTn>
                                        <p:tgtEl>
                                          <p:spTgt spid="180"/>
                                        </p:tgtEl>
                                        <p:attrNameLst>
                                          <p:attrName>style.visibility</p:attrName>
                                        </p:attrNameLst>
                                      </p:cBhvr>
                                      <p:to>
                                        <p:strVal val="visible"/>
                                      </p:to>
                                    </p:set>
                                    <p:animEffect transition="in" filter="fade">
                                      <p:cBhvr additive="repl">
                                        <p:cTn id="13" dur="3000"/>
                                        <p:tgtEl>
                                          <p:spTgt spid="180"/>
                                        </p:tgtEl>
                                      </p:cBhvr>
                                    </p:animEffect>
                                    <p:anim calcmode="lin" valueType="num">
                                      <p:cBhvr additive="repl">
                                        <p:cTn id="14" dur="3000" fill="hold"/>
                                        <p:tgtEl>
                                          <p:spTgt spid="180"/>
                                        </p:tgtEl>
                                        <p:attrNameLst>
                                          <p:attrName>ppt_x</p:attrName>
                                        </p:attrNameLst>
                                      </p:cBhvr>
                                      <p:tavLst>
                                        <p:tav tm="0">
                                          <p:val>
                                            <p:strVal val="#ppt_x"/>
                                          </p:val>
                                        </p:tav>
                                        <p:tav tm="100000">
                                          <p:val>
                                            <p:strVal val="#ppt_x"/>
                                          </p:val>
                                        </p:tav>
                                      </p:tavLst>
                                    </p:anim>
                                    <p:anim calcmode="lin" valueType="num">
                                      <p:cBhvr additive="repl">
                                        <p:cTn id="15" dur="3000" fill="hold"/>
                                        <p:tgtEl>
                                          <p:spTgt spid="180"/>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2" presetClass="entr" fill="hold" nodeType="afterEffect">
                                  <p:stCondLst>
                                    <p:cond delay="0"/>
                                  </p:stCondLst>
                                  <p:childTnLst>
                                    <p:set>
                                      <p:cBhvr>
                                        <p:cTn id="18" dur="1" fill="hold">
                                          <p:stCondLst>
                                            <p:cond delay="0"/>
                                          </p:stCondLst>
                                        </p:cTn>
                                        <p:tgtEl>
                                          <p:spTgt spid="178"/>
                                        </p:tgtEl>
                                        <p:attrNameLst>
                                          <p:attrName>style.visibility</p:attrName>
                                        </p:attrNameLst>
                                      </p:cBhvr>
                                      <p:to>
                                        <p:strVal val="visible"/>
                                      </p:to>
                                    </p:set>
                                    <p:animEffect transition="in" filter="fade">
                                      <p:cBhvr additive="repl">
                                        <p:cTn id="19" dur="3000"/>
                                        <p:tgtEl>
                                          <p:spTgt spid="178"/>
                                        </p:tgtEl>
                                      </p:cBhvr>
                                    </p:animEffect>
                                    <p:anim calcmode="lin" valueType="num">
                                      <p:cBhvr additive="repl">
                                        <p:cTn id="20" dur="3000" fill="hold"/>
                                        <p:tgtEl>
                                          <p:spTgt spid="178"/>
                                        </p:tgtEl>
                                        <p:attrNameLst>
                                          <p:attrName>ppt_x</p:attrName>
                                        </p:attrNameLst>
                                      </p:cBhvr>
                                      <p:tavLst>
                                        <p:tav tm="0">
                                          <p:val>
                                            <p:strVal val="#ppt_x"/>
                                          </p:val>
                                        </p:tav>
                                        <p:tav tm="100000">
                                          <p:val>
                                            <p:strVal val="#ppt_x"/>
                                          </p:val>
                                        </p:tav>
                                      </p:tavLst>
                                    </p:anim>
                                    <p:anim calcmode="lin" valueType="num">
                                      <p:cBhvr additive="repl">
                                        <p:cTn id="21" dur="3000" fill="hold"/>
                                        <p:tgtEl>
                                          <p:spTgt spid="1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83"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84" name="CuadroTexto 2"/>
          <p:cNvSpPr/>
          <p:nvPr/>
        </p:nvSpPr>
        <p:spPr>
          <a:xfrm>
            <a:off x="379080" y="379080"/>
            <a:ext cx="8385120" cy="600018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r>
              <a:rPr lang="es-ES" sz="2400" b="1" strike="noStrike" spc="-1" dirty="0">
                <a:solidFill>
                  <a:srgbClr val="FFFF00"/>
                </a:solidFill>
                <a:latin typeface="Tw Cen MT"/>
                <a:ea typeface="ＭＳ Ｐゴシック"/>
              </a:rPr>
              <a:t>TOTAL HABITANTES DE ÚBEDA: 13.286</a:t>
            </a:r>
            <a:endParaRPr lang="es-ES" sz="2400" b="1" strike="noStrike" spc="-1" dirty="0">
              <a:solidFill>
                <a:srgbClr val="FFFFFF"/>
              </a:solidFill>
              <a:latin typeface="Arial"/>
            </a:endParaRPr>
          </a:p>
          <a:p>
            <a:pPr algn="ctr">
              <a:lnSpc>
                <a:spcPct val="100000"/>
              </a:lnSpc>
              <a:tabLst>
                <a:tab pos="0" algn="l"/>
              </a:tabLst>
            </a:pPr>
            <a:endParaRPr lang="es-ES" sz="2400" b="0" strike="noStrike" spc="-1" dirty="0">
              <a:solidFill>
                <a:srgbClr val="FFFFFF"/>
              </a:solidFill>
              <a:latin typeface="Tw Cen MT"/>
              <a:ea typeface="ＭＳ Ｐゴシック"/>
            </a:endParaRPr>
          </a:p>
          <a:p>
            <a:pPr algn="ctr">
              <a:lnSpc>
                <a:spcPct val="100000"/>
              </a:lnSpc>
              <a:tabLst>
                <a:tab pos="0" algn="l"/>
              </a:tabLst>
            </a:pPr>
            <a:r>
              <a:rPr lang="es-ES" sz="2400" b="0" strike="noStrike" spc="-1" dirty="0">
                <a:solidFill>
                  <a:srgbClr val="FFFFFF"/>
                </a:solidFill>
                <a:latin typeface="Tw Cen MT"/>
                <a:ea typeface="ＭＳ Ｐゴシック"/>
              </a:rPr>
              <a:t>Los templos clausurados languidecerán durante el resto de la centuria. Por su parte, las cuatro iglesias parroquiales supervivientes (Santa María, San Pablo, San Nicolás y San Isidoro) afrontarán una nueva fase histórica, en la que verán modificar su fábrica original al realizar obras de embellecimiento o necesarias para asegurar su conservación. </a:t>
            </a:r>
            <a:endParaRPr lang="es-ES" sz="2400" b="0" strike="noStrike" spc="-1" dirty="0">
              <a:solidFill>
                <a:srgbClr val="FFFFFF"/>
              </a:solidFill>
              <a:latin typeface="Arial"/>
            </a:endParaRPr>
          </a:p>
          <a:p>
            <a:pPr algn="ctr">
              <a:lnSpc>
                <a:spcPct val="100000"/>
              </a:lnSpc>
              <a:tabLst>
                <a:tab pos="0" algn="l"/>
              </a:tabLst>
            </a:pPr>
            <a:endParaRPr lang="es-ES" sz="2400" b="0" strike="noStrike" spc="-1" dirty="0">
              <a:solidFill>
                <a:srgbClr val="FFFFFF"/>
              </a:solidFill>
              <a:latin typeface="Arial"/>
            </a:endParaRPr>
          </a:p>
          <a:p>
            <a:pPr algn="ctr">
              <a:lnSpc>
                <a:spcPct val="100000"/>
              </a:lnSpc>
              <a:tabLst>
                <a:tab pos="0" algn="l"/>
              </a:tabLst>
            </a:pPr>
            <a:r>
              <a:rPr lang="es-ES" sz="2400" b="0" strike="noStrike" spc="-1" dirty="0">
                <a:solidFill>
                  <a:srgbClr val="FFFFFF"/>
                </a:solidFill>
                <a:latin typeface="Tw Cen MT"/>
                <a:ea typeface="ＭＳ Ｐゴシック"/>
              </a:rPr>
              <a:t>De estas 4 parroquias, será la de Santa María  la que más cambios experimente, no sólo en el edificio sino también en su situación jurídica, debido a su doble entidad como </a:t>
            </a:r>
          </a:p>
          <a:p>
            <a:pPr algn="ctr">
              <a:lnSpc>
                <a:spcPct val="100000"/>
              </a:lnSpc>
              <a:tabLst>
                <a:tab pos="0" algn="l"/>
              </a:tabLst>
            </a:pPr>
            <a:r>
              <a:rPr lang="es-ES" sz="2400" b="0" strike="noStrike" spc="-1" dirty="0">
                <a:solidFill>
                  <a:srgbClr val="FFFFFF"/>
                </a:solidFill>
                <a:latin typeface="Tw Cen MT"/>
                <a:ea typeface="ＭＳ Ｐゴシック"/>
              </a:rPr>
              <a:t>Parroquia y como Colegiata. </a:t>
            </a:r>
          </a:p>
          <a:p>
            <a:pPr algn="ctr">
              <a:lnSpc>
                <a:spcPct val="100000"/>
              </a:lnSpc>
              <a:tabLst>
                <a:tab pos="0" algn="l"/>
              </a:tabLst>
            </a:pPr>
            <a:r>
              <a:rPr lang="es-ES" sz="2400" b="0" strike="noStrike" spc="-1" dirty="0">
                <a:solidFill>
                  <a:srgbClr val="FFFFFF"/>
                </a:solidFill>
                <a:latin typeface="Tw Cen MT"/>
                <a:ea typeface="ＭＳ Ｐゴシック"/>
              </a:rPr>
              <a:t>Además en el entorno de su feligresía existen templos de antiguas parroquias que asumirán protagonismo según demanden las circunstancias.</a:t>
            </a:r>
            <a:endParaRPr lang="es-ES" sz="2400" b="0" strike="noStrike" spc="-1" dirty="0">
              <a:solidFill>
                <a:srgbClr val="FFFFFF"/>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3000"/>
                                        <p:tgtEl>
                                          <p:spTgt spid="184"/>
                                        </p:tgtEl>
                                      </p:cBhvr>
                                    </p:animEffect>
                                    <p:anim calcmode="lin" valueType="num">
                                      <p:cBhvr>
                                        <p:cTn id="8" dur="3000" fill="hold"/>
                                        <p:tgtEl>
                                          <p:spTgt spid="184"/>
                                        </p:tgtEl>
                                        <p:attrNameLst>
                                          <p:attrName>ppt_x</p:attrName>
                                        </p:attrNameLst>
                                      </p:cBhvr>
                                      <p:tavLst>
                                        <p:tav tm="0">
                                          <p:val>
                                            <p:strVal val="#ppt_x"/>
                                          </p:val>
                                        </p:tav>
                                        <p:tav tm="100000">
                                          <p:val>
                                            <p:strVal val="#ppt_x"/>
                                          </p:val>
                                        </p:tav>
                                      </p:tavLst>
                                    </p:anim>
                                    <p:anim calcmode="lin" valueType="num">
                                      <p:cBhvr>
                                        <p:cTn id="9" dur="3000" fill="hold"/>
                                        <p:tgtEl>
                                          <p:spTgt spid="1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85"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86" name="CuadroTexto 2"/>
          <p:cNvSpPr/>
          <p:nvPr/>
        </p:nvSpPr>
        <p:spPr>
          <a:xfrm>
            <a:off x="492368" y="544739"/>
            <a:ext cx="5662247" cy="29224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400" b="1" strike="noStrike" spc="-1" dirty="0">
                <a:solidFill>
                  <a:srgbClr val="FFFF00"/>
                </a:solidFill>
                <a:latin typeface="Tw Cen MT"/>
                <a:ea typeface="ＭＳ Ｐゴシック"/>
              </a:rPr>
              <a:t>SANTA MARÍA COMO COLEGIATA            </a:t>
            </a:r>
            <a:endParaRPr lang="es-ES" sz="2400" b="1" strike="noStrike" spc="-1" dirty="0">
              <a:solidFill>
                <a:srgbClr val="FFFFFF"/>
              </a:solidFill>
              <a:latin typeface="Arial"/>
            </a:endParaRPr>
          </a:p>
          <a:p>
            <a:pPr algn="ctr">
              <a:lnSpc>
                <a:spcPct val="100000"/>
              </a:lnSpc>
            </a:pPr>
            <a:endParaRPr lang="es-ES" sz="2000" b="0" strike="noStrike" spc="-1" dirty="0">
              <a:solidFill>
                <a:srgbClr val="FFFFFF"/>
              </a:solidFill>
              <a:latin typeface="Tw Cen MT"/>
              <a:ea typeface="ＭＳ Ｐゴシック"/>
            </a:endParaRPr>
          </a:p>
          <a:p>
            <a:pPr algn="ctr">
              <a:lnSpc>
                <a:spcPct val="100000"/>
              </a:lnSpc>
            </a:pPr>
            <a:r>
              <a:rPr lang="es-ES" sz="2000" b="0" strike="noStrike" spc="-1" dirty="0">
                <a:solidFill>
                  <a:srgbClr val="FFFFFF"/>
                </a:solidFill>
                <a:latin typeface="Tw Cen MT"/>
                <a:ea typeface="ＭＳ Ｐゴシック"/>
              </a:rPr>
              <a:t>En el último tercio del siglo XVIII el templo, sede de la Colegiata y también Parroquia se nos muestra con ansias de renovación remodelando la capilla mayor al estilo barroco, y cambiando no sin problemas los escudos y emblemas anteriores. Según el inventario de ¿1788?</a:t>
            </a:r>
            <a:r>
              <a:rPr lang="es-ES" sz="2000" spc="-1" dirty="0">
                <a:solidFill>
                  <a:srgbClr val="FFFFFF"/>
                </a:solidFill>
                <a:latin typeface="Arial"/>
              </a:rPr>
              <a:t>, </a:t>
            </a:r>
            <a:r>
              <a:rPr lang="es-ES" sz="2000" spc="-1" dirty="0">
                <a:solidFill>
                  <a:srgbClr val="FFFFFF"/>
                </a:solidFill>
                <a:latin typeface="Tw Cen MT"/>
                <a:ea typeface="ＭＳ Ｐゴシック"/>
              </a:rPr>
              <a:t>l</a:t>
            </a:r>
            <a:r>
              <a:rPr lang="es-ES" sz="2000" b="0" strike="noStrike" spc="-1" dirty="0">
                <a:solidFill>
                  <a:srgbClr val="FFFFFF"/>
                </a:solidFill>
                <a:latin typeface="Tw Cen MT"/>
                <a:ea typeface="ＭＳ Ｐゴシック"/>
              </a:rPr>
              <a:t>a feligresía es escasa: 600 almas </a:t>
            </a:r>
          </a:p>
          <a:p>
            <a:pPr algn="ctr">
              <a:lnSpc>
                <a:spcPct val="100000"/>
              </a:lnSpc>
            </a:pPr>
            <a:r>
              <a:rPr lang="es-ES" sz="2000" b="0" strike="noStrike" spc="-1" dirty="0">
                <a:solidFill>
                  <a:srgbClr val="FFFFFF"/>
                </a:solidFill>
                <a:latin typeface="Tw Cen MT"/>
                <a:ea typeface="ＭＳ Ｐゴシック"/>
              </a:rPr>
              <a:t>y 58 capellanes.</a:t>
            </a:r>
            <a:endParaRPr lang="es-ES" sz="2000" b="0" strike="noStrike" spc="-1" dirty="0">
              <a:solidFill>
                <a:srgbClr val="FFFFFF"/>
              </a:solidFill>
              <a:latin typeface="Arial"/>
            </a:endParaRPr>
          </a:p>
        </p:txBody>
      </p:sp>
      <p:sp>
        <p:nvSpPr>
          <p:cNvPr id="3" name="CuadroTexto 2">
            <a:extLst>
              <a:ext uri="{FF2B5EF4-FFF2-40B4-BE49-F238E27FC236}">
                <a16:creationId xmlns:a16="http://schemas.microsoft.com/office/drawing/2014/main" id="{09E41577-AFF7-25A0-4BC9-19214D3FE0F4}"/>
              </a:ext>
            </a:extLst>
          </p:cNvPr>
          <p:cNvSpPr txBox="1"/>
          <p:nvPr/>
        </p:nvSpPr>
        <p:spPr>
          <a:xfrm>
            <a:off x="492369" y="3727938"/>
            <a:ext cx="8387861" cy="2862322"/>
          </a:xfrm>
          <a:prstGeom prst="rect">
            <a:avLst/>
          </a:prstGeom>
          <a:noFill/>
        </p:spPr>
        <p:txBody>
          <a:bodyPr wrap="square">
            <a:spAutoFit/>
          </a:bodyPr>
          <a:lstStyle/>
          <a:p>
            <a:pPr>
              <a:lnSpc>
                <a:spcPct val="100000"/>
              </a:lnSpc>
            </a:pPr>
            <a:r>
              <a:rPr lang="es-ES" sz="1800" b="0" u="sng" strike="noStrike" spc="-1" dirty="0">
                <a:solidFill>
                  <a:srgbClr val="FFFF00"/>
                </a:solidFill>
                <a:latin typeface="Tw Cen MT"/>
                <a:ea typeface="ＭＳ Ｐゴシック"/>
              </a:rPr>
              <a:t>*1820</a:t>
            </a:r>
            <a:r>
              <a:rPr lang="es-ES" sz="1800" b="0" strike="noStrike" spc="-1" dirty="0">
                <a:solidFill>
                  <a:srgbClr val="FFFFFF"/>
                </a:solidFill>
                <a:latin typeface="Tw Cen MT"/>
                <a:ea typeface="ＭＳ Ｐゴシック"/>
              </a:rPr>
              <a:t>: Las leyes restrictivas del trienio liberal pone en peligro la subsistencia de la    </a:t>
            </a:r>
            <a:endParaRPr lang="es-ES" spc="-1" dirty="0">
              <a:solidFill>
                <a:srgbClr val="FFFFFF"/>
              </a:solidFill>
              <a:latin typeface="Tw Cen MT"/>
              <a:ea typeface="ＭＳ Ｐゴシック"/>
            </a:endParaRPr>
          </a:p>
          <a:p>
            <a:pPr>
              <a:lnSpc>
                <a:spcPct val="100000"/>
              </a:lnSpc>
            </a:pPr>
            <a:r>
              <a:rPr lang="es-ES" sz="1800" b="0" strike="noStrike" spc="-1" dirty="0">
                <a:solidFill>
                  <a:srgbClr val="FFFFFF"/>
                </a:solidFill>
                <a:latin typeface="Tw Cen MT"/>
                <a:ea typeface="ＭＳ Ｐゴシック"/>
              </a:rPr>
              <a:t>         Colegial por lo que el cabildo municipal solicita a las Cortes la permanencia de la </a:t>
            </a:r>
            <a:endParaRPr lang="es-ES" spc="-1" dirty="0">
              <a:solidFill>
                <a:srgbClr val="FFFFFF"/>
              </a:solidFill>
              <a:latin typeface="Tw Cen MT"/>
              <a:ea typeface="ＭＳ Ｐゴシック"/>
            </a:endParaRPr>
          </a:p>
          <a:p>
            <a:pPr>
              <a:lnSpc>
                <a:spcPct val="100000"/>
              </a:lnSpc>
            </a:pPr>
            <a:r>
              <a:rPr lang="es-ES" sz="1800" b="0" strike="noStrike" spc="-1" dirty="0">
                <a:solidFill>
                  <a:srgbClr val="FFFFFF"/>
                </a:solidFill>
                <a:latin typeface="Tw Cen MT"/>
                <a:ea typeface="ＭＳ Ｐゴシック"/>
              </a:rPr>
              <a:t>         Colegiata como Iglesia Mayor.</a:t>
            </a:r>
          </a:p>
          <a:p>
            <a:pPr>
              <a:lnSpc>
                <a:spcPct val="100000"/>
              </a:lnSpc>
            </a:pPr>
            <a:r>
              <a:rPr lang="es-ES" u="sng" spc="-1" dirty="0">
                <a:solidFill>
                  <a:srgbClr val="FFFF00"/>
                </a:solidFill>
                <a:latin typeface="Arial"/>
              </a:rPr>
              <a:t>*</a:t>
            </a:r>
            <a:r>
              <a:rPr lang="es-ES" sz="1800" b="0" u="sng" strike="noStrike" spc="-1" dirty="0">
                <a:solidFill>
                  <a:srgbClr val="FFFF00"/>
                </a:solidFill>
                <a:latin typeface="Tw Cen MT"/>
                <a:ea typeface="Calibri"/>
              </a:rPr>
              <a:t>1851</a:t>
            </a:r>
            <a:r>
              <a:rPr lang="es-ES" sz="1800" b="0" strike="noStrike" spc="-1" dirty="0">
                <a:solidFill>
                  <a:srgbClr val="FFFFFF"/>
                </a:solidFill>
                <a:latin typeface="Tw Cen MT"/>
                <a:ea typeface="Calibri"/>
              </a:rPr>
              <a:t>: El Concordato con la Santa Sede, suprime las colegiatas de menor rango, </a:t>
            </a:r>
            <a:endParaRPr lang="es-ES" spc="-1" dirty="0">
              <a:solidFill>
                <a:srgbClr val="FFFFFF"/>
              </a:solidFill>
              <a:latin typeface="Tw Cen MT"/>
              <a:ea typeface="Calibri"/>
            </a:endParaRPr>
          </a:p>
          <a:p>
            <a:pPr>
              <a:lnSpc>
                <a:spcPct val="100000"/>
              </a:lnSpc>
            </a:pPr>
            <a:r>
              <a:rPr lang="es-ES" sz="1800" b="0" strike="noStrike" spc="-1" dirty="0">
                <a:solidFill>
                  <a:srgbClr val="FFFFFF"/>
                </a:solidFill>
                <a:latin typeface="Tw Cen MT"/>
                <a:ea typeface="Calibri"/>
              </a:rPr>
              <a:t>         convirtiéndolas en parroquias. Se puso así fin a casi seis siglos de Colegiata,  </a:t>
            </a:r>
            <a:endParaRPr lang="es-ES" spc="-1" dirty="0">
              <a:solidFill>
                <a:srgbClr val="FFFFFF"/>
              </a:solidFill>
              <a:latin typeface="Tw Cen MT"/>
              <a:ea typeface="Calibri"/>
            </a:endParaRPr>
          </a:p>
          <a:p>
            <a:pPr>
              <a:lnSpc>
                <a:spcPct val="100000"/>
              </a:lnSpc>
            </a:pPr>
            <a:r>
              <a:rPr lang="es-ES" sz="1800" b="0" strike="noStrike" spc="-1" dirty="0">
                <a:solidFill>
                  <a:srgbClr val="FFFFFF"/>
                </a:solidFill>
                <a:latin typeface="Tw Cen MT"/>
                <a:ea typeface="Calibri"/>
              </a:rPr>
              <a:t>         pasando a ser Iglesia Mayor de la ciudad de Úbeda.</a:t>
            </a:r>
            <a:endParaRPr lang="es-ES" sz="1800" b="0" strike="noStrike" spc="-1" dirty="0">
              <a:solidFill>
                <a:srgbClr val="FFFFFF"/>
              </a:solidFill>
              <a:latin typeface="Arial"/>
            </a:endParaRPr>
          </a:p>
          <a:p>
            <a:pPr>
              <a:lnSpc>
                <a:spcPct val="100000"/>
              </a:lnSpc>
            </a:pPr>
            <a:r>
              <a:rPr lang="es-ES" sz="1800" b="1" u="sng" strike="noStrike" spc="-1" dirty="0">
                <a:solidFill>
                  <a:srgbClr val="FFFF00"/>
                </a:solidFill>
                <a:latin typeface="Tw Cen MT"/>
                <a:ea typeface="Calibri"/>
              </a:rPr>
              <a:t>*1852</a:t>
            </a:r>
            <a:r>
              <a:rPr lang="es-ES" sz="1800" b="0" strike="noStrike" spc="-1" dirty="0">
                <a:solidFill>
                  <a:srgbClr val="FFFFFF"/>
                </a:solidFill>
                <a:latin typeface="Tw Cen MT"/>
                <a:ea typeface="Calibri"/>
              </a:rPr>
              <a:t>: </a:t>
            </a:r>
            <a:r>
              <a:rPr lang="es-ES" sz="1800" b="1" strike="noStrike" spc="-1" dirty="0">
                <a:solidFill>
                  <a:srgbClr val="FFFF00"/>
                </a:solidFill>
                <a:latin typeface="Tw Cen MT"/>
                <a:ea typeface="Calibri"/>
              </a:rPr>
              <a:t>28 septiembre: Sesión del Ayuntamiento suprimiendo la Colegiata </a:t>
            </a:r>
          </a:p>
          <a:p>
            <a:pPr>
              <a:lnSpc>
                <a:spcPct val="100000"/>
              </a:lnSpc>
            </a:pPr>
            <a:r>
              <a:rPr lang="es-ES" spc="-1" dirty="0">
                <a:solidFill>
                  <a:srgbClr val="FFFFFF"/>
                </a:solidFill>
                <a:latin typeface="Tw Cen MT"/>
                <a:ea typeface="Calibri"/>
              </a:rPr>
              <a:t>         Se nombra</a:t>
            </a:r>
            <a:r>
              <a:rPr lang="es-ES" sz="1800" b="0" strike="noStrike" spc="-1" dirty="0">
                <a:solidFill>
                  <a:srgbClr val="FFFFFF"/>
                </a:solidFill>
                <a:latin typeface="Tw Cen MT"/>
                <a:ea typeface="Calibri"/>
              </a:rPr>
              <a:t> una comisión para asignar las alhajas  y ornamentos a la Iglesia Mayor </a:t>
            </a:r>
            <a:endParaRPr lang="es-ES" spc="-1" dirty="0">
              <a:solidFill>
                <a:srgbClr val="FFFFFF"/>
              </a:solidFill>
              <a:latin typeface="Tw Cen MT"/>
              <a:ea typeface="Calibri"/>
            </a:endParaRPr>
          </a:p>
          <a:p>
            <a:pPr>
              <a:lnSpc>
                <a:spcPct val="100000"/>
              </a:lnSpc>
            </a:pPr>
            <a:r>
              <a:rPr lang="es-ES" sz="1800" b="0" strike="noStrike" spc="-1" dirty="0">
                <a:solidFill>
                  <a:srgbClr val="FFFFFF"/>
                </a:solidFill>
                <a:latin typeface="Tw Cen MT"/>
                <a:ea typeface="Calibri"/>
              </a:rPr>
              <a:t>         como bienes de culto, y los documentos de carácter histórico al cuidado del </a:t>
            </a:r>
            <a:endParaRPr lang="es-ES" spc="-1" dirty="0">
              <a:solidFill>
                <a:srgbClr val="FFFFFF"/>
              </a:solidFill>
              <a:latin typeface="Tw Cen MT"/>
              <a:ea typeface="Calibri"/>
            </a:endParaRPr>
          </a:p>
          <a:p>
            <a:pPr>
              <a:lnSpc>
                <a:spcPct val="100000"/>
              </a:lnSpc>
            </a:pPr>
            <a:r>
              <a:rPr lang="es-ES" sz="1800" b="0" strike="noStrike" spc="-1" dirty="0">
                <a:solidFill>
                  <a:srgbClr val="FFFFFF"/>
                </a:solidFill>
                <a:latin typeface="Tw Cen MT"/>
                <a:ea typeface="Calibri"/>
              </a:rPr>
              <a:t>         Ayuntamiento.</a:t>
            </a:r>
            <a:endParaRPr lang="es-ES" sz="1800" b="0" strike="noStrike" spc="-1" dirty="0">
              <a:solidFill>
                <a:srgbClr val="FFFFFF"/>
              </a:solidFill>
              <a:latin typeface="Arial"/>
            </a:endParaRPr>
          </a:p>
        </p:txBody>
      </p:sp>
      <p:pic>
        <p:nvPicPr>
          <p:cNvPr id="4" name="Imagen 3">
            <a:extLst>
              <a:ext uri="{FF2B5EF4-FFF2-40B4-BE49-F238E27FC236}">
                <a16:creationId xmlns:a16="http://schemas.microsoft.com/office/drawing/2014/main" id="{CEF7A0D0-7D6A-5145-4FA6-53C3C21053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5296" y="214200"/>
            <a:ext cx="2105503" cy="30856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3000"/>
                                        <p:tgtEl>
                                          <p:spTgt spid="186"/>
                                        </p:tgtEl>
                                      </p:cBhvr>
                                    </p:animEffect>
                                    <p:anim calcmode="lin" valueType="num">
                                      <p:cBhvr>
                                        <p:cTn id="8" dur="3000" fill="hold"/>
                                        <p:tgtEl>
                                          <p:spTgt spid="186"/>
                                        </p:tgtEl>
                                        <p:attrNameLst>
                                          <p:attrName>ppt_x</p:attrName>
                                        </p:attrNameLst>
                                      </p:cBhvr>
                                      <p:tavLst>
                                        <p:tav tm="0">
                                          <p:val>
                                            <p:strVal val="#ppt_x"/>
                                          </p:val>
                                        </p:tav>
                                        <p:tav tm="100000">
                                          <p:val>
                                            <p:strVal val="#ppt_x"/>
                                          </p:val>
                                        </p:tav>
                                      </p:tavLst>
                                    </p:anim>
                                    <p:anim calcmode="lin" valueType="num">
                                      <p:cBhvr>
                                        <p:cTn id="9" dur="30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87"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88" name="CuadroTexto 2"/>
          <p:cNvSpPr/>
          <p:nvPr/>
        </p:nvSpPr>
        <p:spPr>
          <a:xfrm>
            <a:off x="308880" y="214200"/>
            <a:ext cx="6232597" cy="353797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400" b="1" strike="noStrike" spc="-1" dirty="0">
                <a:solidFill>
                  <a:srgbClr val="FFFF00"/>
                </a:solidFill>
                <a:latin typeface="Tw Cen MT"/>
                <a:ea typeface="Times New Roman"/>
              </a:rPr>
              <a:t>SANTA MARÍA COMO PARROQUIA</a:t>
            </a:r>
            <a:endParaRPr lang="es-ES" sz="2400" b="1" strike="noStrike" spc="-1" dirty="0">
              <a:solidFill>
                <a:srgbClr val="FFFFFF"/>
              </a:solidFill>
              <a:latin typeface="Arial"/>
            </a:endParaRPr>
          </a:p>
          <a:p>
            <a:pPr>
              <a:lnSpc>
                <a:spcPct val="100000"/>
              </a:lnSpc>
            </a:pPr>
            <a:endParaRPr lang="es-ES" sz="2000" b="0" strike="noStrike" spc="-1" dirty="0">
              <a:solidFill>
                <a:srgbClr val="FFFFFF"/>
              </a:solidFill>
              <a:latin typeface="Tw Cen MT"/>
              <a:ea typeface="Times New Roman"/>
            </a:endParaRPr>
          </a:p>
          <a:p>
            <a:pPr>
              <a:lnSpc>
                <a:spcPct val="100000"/>
              </a:lnSpc>
            </a:pPr>
            <a:r>
              <a:rPr lang="es-ES" sz="2000" b="0" u="sng" strike="noStrike" spc="-1" dirty="0">
                <a:solidFill>
                  <a:srgbClr val="FFFF00"/>
                </a:solidFill>
                <a:latin typeface="Tw Cen MT"/>
                <a:ea typeface="Times New Roman"/>
              </a:rPr>
              <a:t>*1842</a:t>
            </a:r>
            <a:r>
              <a:rPr lang="es-ES" sz="2000" b="0" strike="noStrike" spc="-1" dirty="0">
                <a:solidFill>
                  <a:srgbClr val="FFFFFF"/>
                </a:solidFill>
                <a:latin typeface="Tw Cen MT"/>
                <a:ea typeface="Times New Roman"/>
              </a:rPr>
              <a:t>: Con motivo de la nueva reducción  (sólo 4 </a:t>
            </a:r>
            <a:endParaRPr lang="es-ES" sz="2000" spc="-1" dirty="0">
              <a:solidFill>
                <a:srgbClr val="FFFFFF"/>
              </a:solidFill>
              <a:latin typeface="Tw Cen MT"/>
              <a:ea typeface="Times New Roman"/>
            </a:endParaRPr>
          </a:p>
          <a:p>
            <a:pPr>
              <a:lnSpc>
                <a:spcPct val="100000"/>
              </a:lnSpc>
            </a:pPr>
            <a:r>
              <a:rPr lang="es-ES" sz="2000" b="0" strike="noStrike" spc="-1" dirty="0">
                <a:solidFill>
                  <a:srgbClr val="FFFFFF"/>
                </a:solidFill>
                <a:latin typeface="Tw Cen MT"/>
                <a:ea typeface="Times New Roman"/>
              </a:rPr>
              <a:t>           parroquias), se ordena su clausura.</a:t>
            </a:r>
          </a:p>
          <a:p>
            <a:pPr>
              <a:lnSpc>
                <a:spcPct val="100000"/>
              </a:lnSpc>
            </a:pPr>
            <a:r>
              <a:rPr lang="es-ES" sz="2000" b="0" u="sng" strike="noStrike" spc="-1" dirty="0">
                <a:solidFill>
                  <a:srgbClr val="FFFF00"/>
                </a:solidFill>
                <a:latin typeface="Tw Cen MT"/>
                <a:ea typeface="Times New Roman"/>
              </a:rPr>
              <a:t>*1843</a:t>
            </a:r>
            <a:r>
              <a:rPr lang="es-ES" sz="2000" spc="-1" dirty="0">
                <a:solidFill>
                  <a:srgbClr val="FFFFFF"/>
                </a:solidFill>
                <a:latin typeface="Tw Cen MT"/>
                <a:ea typeface="Times New Roman"/>
              </a:rPr>
              <a:t>: E</a:t>
            </a:r>
            <a:r>
              <a:rPr lang="es-ES" sz="2000" b="0" strike="noStrike" spc="-1" dirty="0">
                <a:solidFill>
                  <a:srgbClr val="FFFFFF"/>
                </a:solidFill>
                <a:latin typeface="Tw Cen MT"/>
                <a:ea typeface="Times New Roman"/>
              </a:rPr>
              <a:t>l Gobernador Eclesiástico de Jaén, sede vacante, </a:t>
            </a:r>
            <a:endParaRPr lang="es-ES" sz="2000" spc="-1" dirty="0">
              <a:solidFill>
                <a:srgbClr val="FFFFFF"/>
              </a:solidFill>
              <a:latin typeface="Tw Cen MT"/>
              <a:ea typeface="Times New Roman"/>
            </a:endParaRPr>
          </a:p>
          <a:p>
            <a:pPr>
              <a:lnSpc>
                <a:spcPct val="100000"/>
              </a:lnSpc>
            </a:pPr>
            <a:r>
              <a:rPr lang="es-ES" sz="2000" b="0" strike="noStrike" spc="-1" dirty="0">
                <a:solidFill>
                  <a:srgbClr val="FFFFFF"/>
                </a:solidFill>
                <a:latin typeface="Tw Cen MT"/>
                <a:ea typeface="Times New Roman"/>
              </a:rPr>
              <a:t>           ordena el cierre definitivo, pasando su feligresía a </a:t>
            </a:r>
            <a:endParaRPr lang="es-ES" sz="2000" spc="-1" dirty="0">
              <a:solidFill>
                <a:srgbClr val="FFFFFF"/>
              </a:solidFill>
              <a:latin typeface="Tw Cen MT"/>
              <a:ea typeface="Times New Roman"/>
            </a:endParaRPr>
          </a:p>
          <a:p>
            <a:pPr>
              <a:lnSpc>
                <a:spcPct val="100000"/>
              </a:lnSpc>
            </a:pPr>
            <a:r>
              <a:rPr lang="es-ES" sz="2000" b="0" strike="noStrike" spc="-1" dirty="0">
                <a:solidFill>
                  <a:srgbClr val="FFFFFF"/>
                </a:solidFill>
                <a:latin typeface="Tw Cen MT"/>
                <a:ea typeface="Times New Roman"/>
              </a:rPr>
              <a:t>           depender de </a:t>
            </a:r>
            <a:r>
              <a:rPr lang="es-ES" sz="2000" b="0" strike="noStrike" spc="-1" dirty="0" err="1">
                <a:solidFill>
                  <a:srgbClr val="FFFFFF"/>
                </a:solidFill>
                <a:latin typeface="Tw Cen MT"/>
                <a:ea typeface="Times New Roman"/>
              </a:rPr>
              <a:t>Sto</a:t>
            </a:r>
            <a:r>
              <a:rPr lang="es-ES" sz="2000" b="0" strike="noStrike" spc="-1" dirty="0">
                <a:solidFill>
                  <a:srgbClr val="FFFFFF"/>
                </a:solidFill>
                <a:latin typeface="Tw Cen MT"/>
                <a:ea typeface="Times New Roman"/>
              </a:rPr>
              <a:t> Domingo. </a:t>
            </a:r>
          </a:p>
          <a:p>
            <a:pPr>
              <a:lnSpc>
                <a:spcPct val="100000"/>
              </a:lnSpc>
            </a:pPr>
            <a:r>
              <a:rPr lang="es-ES" sz="2000" spc="-1" dirty="0">
                <a:solidFill>
                  <a:srgbClr val="FFFFFF"/>
                </a:solidFill>
                <a:latin typeface="Tw Cen MT"/>
                <a:ea typeface="Times New Roman"/>
              </a:rPr>
              <a:t>           </a:t>
            </a:r>
            <a:r>
              <a:rPr lang="es-ES" sz="2000" b="0" strike="noStrike" spc="-1" dirty="0">
                <a:solidFill>
                  <a:srgbClr val="FFFFFF"/>
                </a:solidFill>
                <a:latin typeface="Tw Cen MT"/>
                <a:ea typeface="Times New Roman"/>
              </a:rPr>
              <a:t>(La Colegial recibió un rudo golpe quedando sólo </a:t>
            </a:r>
          </a:p>
          <a:p>
            <a:pPr>
              <a:lnSpc>
                <a:spcPct val="100000"/>
              </a:lnSpc>
            </a:pPr>
            <a:r>
              <a:rPr lang="es-ES" sz="2000" spc="-1" dirty="0">
                <a:solidFill>
                  <a:srgbClr val="FFFFFF"/>
                </a:solidFill>
                <a:latin typeface="Tw Cen MT"/>
                <a:ea typeface="Times New Roman"/>
              </a:rPr>
              <a:t>          </a:t>
            </a:r>
            <a:r>
              <a:rPr lang="es-ES" sz="2000" b="0" strike="noStrike" spc="-1" dirty="0">
                <a:solidFill>
                  <a:srgbClr val="FFFFFF"/>
                </a:solidFill>
                <a:latin typeface="Tw Cen MT"/>
                <a:ea typeface="Times New Roman"/>
              </a:rPr>
              <a:t>2 canónigos y 2 capellanes;  su cabildo, el clero, y   </a:t>
            </a:r>
            <a:endParaRPr lang="es-ES" sz="2000" spc="-1" dirty="0">
              <a:solidFill>
                <a:srgbClr val="FFFFFF"/>
              </a:solidFill>
              <a:latin typeface="Tw Cen MT"/>
              <a:ea typeface="Times New Roman"/>
            </a:endParaRPr>
          </a:p>
          <a:p>
            <a:pPr>
              <a:lnSpc>
                <a:spcPct val="100000"/>
              </a:lnSpc>
            </a:pPr>
            <a:r>
              <a:rPr lang="es-ES" sz="2000" b="0" strike="noStrike" spc="-1" dirty="0">
                <a:solidFill>
                  <a:srgbClr val="FFFFFF"/>
                </a:solidFill>
                <a:latin typeface="Tw Cen MT"/>
                <a:ea typeface="Times New Roman"/>
              </a:rPr>
              <a:t>           Úbeda entera pide el restablecimiento de la      </a:t>
            </a:r>
          </a:p>
          <a:p>
            <a:pPr>
              <a:lnSpc>
                <a:spcPct val="100000"/>
              </a:lnSpc>
            </a:pPr>
            <a:r>
              <a:rPr lang="es-ES" sz="2000" spc="-1" dirty="0">
                <a:solidFill>
                  <a:srgbClr val="FFFFFF"/>
                </a:solidFill>
                <a:latin typeface="Tw Cen MT"/>
                <a:ea typeface="Times New Roman"/>
              </a:rPr>
              <a:t>           </a:t>
            </a:r>
            <a:r>
              <a:rPr lang="es-ES" sz="2000" b="0" strike="noStrike" spc="-1" dirty="0">
                <a:solidFill>
                  <a:srgbClr val="FFFFFF"/>
                </a:solidFill>
                <a:latin typeface="Tw Cen MT"/>
                <a:ea typeface="Times New Roman"/>
              </a:rPr>
              <a:t>Parroquia). </a:t>
            </a:r>
            <a:endParaRPr lang="es-ES" sz="2000" b="0" strike="noStrike" spc="-1" dirty="0">
              <a:solidFill>
                <a:srgbClr val="FFFFFF"/>
              </a:solidFill>
              <a:latin typeface="Arial"/>
            </a:endParaRPr>
          </a:p>
        </p:txBody>
      </p:sp>
      <p:sp>
        <p:nvSpPr>
          <p:cNvPr id="3" name="CuadroTexto 2">
            <a:extLst>
              <a:ext uri="{FF2B5EF4-FFF2-40B4-BE49-F238E27FC236}">
                <a16:creationId xmlns:a16="http://schemas.microsoft.com/office/drawing/2014/main" id="{BC992B6B-A533-D93B-7303-57FCAD609868}"/>
              </a:ext>
            </a:extLst>
          </p:cNvPr>
          <p:cNvSpPr txBox="1"/>
          <p:nvPr/>
        </p:nvSpPr>
        <p:spPr>
          <a:xfrm>
            <a:off x="308880" y="3752175"/>
            <a:ext cx="8483429" cy="2862322"/>
          </a:xfrm>
          <a:prstGeom prst="rect">
            <a:avLst/>
          </a:prstGeom>
          <a:noFill/>
        </p:spPr>
        <p:txBody>
          <a:bodyPr wrap="square">
            <a:spAutoFit/>
          </a:bodyPr>
          <a:lstStyle/>
          <a:p>
            <a:pPr>
              <a:lnSpc>
                <a:spcPct val="100000"/>
              </a:lnSpc>
            </a:pPr>
            <a:r>
              <a:rPr lang="es-ES" sz="2000" b="0" u="sng" strike="noStrike" spc="-1" dirty="0">
                <a:solidFill>
                  <a:srgbClr val="FFFF00"/>
                </a:solidFill>
                <a:latin typeface="Tw Cen MT"/>
                <a:ea typeface="Calibri"/>
              </a:rPr>
              <a:t>*1848</a:t>
            </a:r>
            <a:r>
              <a:rPr lang="es-ES" sz="2000" b="0" strike="noStrike" spc="-1" dirty="0">
                <a:solidFill>
                  <a:srgbClr val="FFFFFF"/>
                </a:solidFill>
                <a:latin typeface="Tw Cen MT"/>
                <a:ea typeface="Calibri"/>
              </a:rPr>
              <a:t>: Por orden del obispo  Escolano </a:t>
            </a:r>
            <a:r>
              <a:rPr lang="es-ES" sz="2000" b="0" strike="noStrike" spc="-1" dirty="0" err="1">
                <a:solidFill>
                  <a:srgbClr val="FFFFFF"/>
                </a:solidFill>
                <a:latin typeface="Tw Cen MT"/>
                <a:ea typeface="Calibri"/>
              </a:rPr>
              <a:t>Fenoy</a:t>
            </a:r>
            <a:r>
              <a:rPr lang="es-ES" sz="2000" b="0" strike="noStrike" spc="-1" dirty="0">
                <a:solidFill>
                  <a:srgbClr val="FFFFFF"/>
                </a:solidFill>
                <a:latin typeface="Tw Cen MT"/>
                <a:ea typeface="Calibri"/>
              </a:rPr>
              <a:t>, se clausura la parroquia de Santo </a:t>
            </a:r>
            <a:endParaRPr lang="es-ES" sz="2000" spc="-1" dirty="0">
              <a:solidFill>
                <a:srgbClr val="FFFFFF"/>
              </a:solidFill>
              <a:latin typeface="Tw Cen MT"/>
              <a:ea typeface="Calibri"/>
            </a:endParaRPr>
          </a:p>
          <a:p>
            <a:pPr>
              <a:lnSpc>
                <a:spcPct val="100000"/>
              </a:lnSpc>
            </a:pPr>
            <a:r>
              <a:rPr lang="es-ES" sz="2000" b="0" strike="noStrike" spc="-1" dirty="0">
                <a:solidFill>
                  <a:srgbClr val="FFFFFF"/>
                </a:solidFill>
                <a:latin typeface="Tw Cen MT"/>
                <a:ea typeface="Calibri"/>
              </a:rPr>
              <a:t>          Domingo y se abre la del sagrario de Santa María</a:t>
            </a:r>
            <a:r>
              <a:rPr lang="es-ES" sz="2000" b="0" strike="noStrike" spc="-1" dirty="0">
                <a:solidFill>
                  <a:srgbClr val="FFFFFF"/>
                </a:solidFill>
                <a:latin typeface="Tw Cen MT"/>
                <a:ea typeface="ＭＳ Ｐゴシック"/>
              </a:rPr>
              <a:t>, dadas las mejores </a:t>
            </a:r>
            <a:endParaRPr lang="es-ES" sz="2000" spc="-1" dirty="0">
              <a:solidFill>
                <a:srgbClr val="FFFFFF"/>
              </a:solidFill>
              <a:latin typeface="Tw Cen MT"/>
              <a:ea typeface="ＭＳ Ｐゴシック"/>
            </a:endParaRPr>
          </a:p>
          <a:p>
            <a:pPr>
              <a:lnSpc>
                <a:spcPct val="100000"/>
              </a:lnSpc>
            </a:pPr>
            <a:r>
              <a:rPr lang="es-ES" sz="2000" b="0" strike="noStrike" spc="-1" dirty="0">
                <a:solidFill>
                  <a:srgbClr val="FFFFFF"/>
                </a:solidFill>
                <a:latin typeface="Tw Cen MT"/>
                <a:ea typeface="ＭＳ Ｐゴシック"/>
              </a:rPr>
              <a:t>          características de su historia y la mejor conservación del edificio. </a:t>
            </a:r>
          </a:p>
          <a:p>
            <a:pPr>
              <a:lnSpc>
                <a:spcPct val="100000"/>
              </a:lnSpc>
            </a:pPr>
            <a:r>
              <a:rPr lang="es-ES" sz="2000" spc="-1" dirty="0">
                <a:solidFill>
                  <a:srgbClr val="FFFFFF"/>
                </a:solidFill>
                <a:latin typeface="Tw Cen MT"/>
                <a:ea typeface="ＭＳ Ｐゴシック"/>
              </a:rPr>
              <a:t>          </a:t>
            </a:r>
            <a:r>
              <a:rPr lang="es-ES" sz="2000" b="0" strike="noStrike" spc="-1" dirty="0">
                <a:solidFill>
                  <a:srgbClr val="FFFFFF"/>
                </a:solidFill>
                <a:latin typeface="Tw Cen MT"/>
                <a:ea typeface="ＭＳ Ｐゴシック"/>
              </a:rPr>
              <a:t>(Incluye </a:t>
            </a:r>
            <a:r>
              <a:rPr lang="es-ES" sz="2000" b="0" strike="noStrike" spc="-1" dirty="0" err="1">
                <a:solidFill>
                  <a:srgbClr val="FFFFFF"/>
                </a:solidFill>
                <a:latin typeface="Tw Cen MT"/>
                <a:ea typeface="ＭＳ Ｐゴシック"/>
              </a:rPr>
              <a:t>Sto</a:t>
            </a:r>
            <a:r>
              <a:rPr lang="es-ES" sz="2000" b="0" strike="noStrike" spc="-1" dirty="0">
                <a:solidFill>
                  <a:srgbClr val="FFFFFF"/>
                </a:solidFill>
                <a:latin typeface="Tw Cen MT"/>
                <a:ea typeface="ＭＳ Ｐゴシック"/>
              </a:rPr>
              <a:t> Domingo, </a:t>
            </a:r>
            <a:r>
              <a:rPr lang="es-ES" sz="2000" spc="-1" dirty="0">
                <a:solidFill>
                  <a:srgbClr val="FFFFFF"/>
                </a:solidFill>
                <a:latin typeface="Tw Cen MT"/>
                <a:ea typeface="ＭＳ Ｐゴシック"/>
              </a:rPr>
              <a:t>S.</a:t>
            </a:r>
            <a:r>
              <a:rPr lang="es-ES" sz="2000" b="0" strike="noStrike" spc="-1" dirty="0">
                <a:solidFill>
                  <a:srgbClr val="FFFFFF"/>
                </a:solidFill>
                <a:latin typeface="Tw Cen MT"/>
                <a:ea typeface="ＭＳ Ｐゴシック"/>
              </a:rPr>
              <a:t> Pedro y S. Lorenzo  pasando a 4800 feligreses)</a:t>
            </a:r>
            <a:endParaRPr lang="es-ES" sz="2000" b="0" strike="noStrike" spc="-1" dirty="0">
              <a:solidFill>
                <a:srgbClr val="FFFFFF"/>
              </a:solidFill>
              <a:latin typeface="Arial"/>
            </a:endParaRPr>
          </a:p>
          <a:p>
            <a:pPr>
              <a:lnSpc>
                <a:spcPct val="100000"/>
              </a:lnSpc>
            </a:pPr>
            <a:r>
              <a:rPr lang="es-ES" sz="2000" b="0" u="sng" strike="noStrike" spc="-1" dirty="0">
                <a:solidFill>
                  <a:srgbClr val="FFFF00"/>
                </a:solidFill>
                <a:latin typeface="Tw Cen MT"/>
                <a:ea typeface="Times New Roman"/>
              </a:rPr>
              <a:t>*1856</a:t>
            </a:r>
            <a:r>
              <a:rPr lang="es-ES" sz="2000" b="0" u="sng" strike="noStrike" spc="-1" dirty="0">
                <a:solidFill>
                  <a:srgbClr val="FFFFFF"/>
                </a:solidFill>
                <a:latin typeface="Tw Cen MT"/>
                <a:ea typeface="Times New Roman"/>
              </a:rPr>
              <a:t>:</a:t>
            </a:r>
            <a:r>
              <a:rPr lang="es-ES" sz="2000" b="0" strike="noStrike" spc="-1" dirty="0">
                <a:solidFill>
                  <a:srgbClr val="FFFFFF"/>
                </a:solidFill>
                <a:latin typeface="Tw Cen MT"/>
                <a:ea typeface="Times New Roman"/>
              </a:rPr>
              <a:t> El mal estado de su fábrica alarma a la ciudad. La capilla Mayor </a:t>
            </a:r>
            <a:endParaRPr lang="es-ES" sz="2000" spc="-1" dirty="0">
              <a:solidFill>
                <a:srgbClr val="FFFFFF"/>
              </a:solidFill>
              <a:latin typeface="Tw Cen MT"/>
              <a:ea typeface="Times New Roman"/>
            </a:endParaRPr>
          </a:p>
          <a:p>
            <a:pPr>
              <a:lnSpc>
                <a:spcPct val="100000"/>
              </a:lnSpc>
            </a:pPr>
            <a:r>
              <a:rPr lang="es-ES" sz="2000" b="0" strike="noStrike" spc="-1" dirty="0">
                <a:solidFill>
                  <a:srgbClr val="FFFFFF"/>
                </a:solidFill>
                <a:latin typeface="Tw Cen MT"/>
                <a:ea typeface="Times New Roman"/>
              </a:rPr>
              <a:t>           peligraba y la torre tiene que ser derribada en 1863.</a:t>
            </a:r>
            <a:endParaRPr lang="es-ES" sz="2000" b="0" strike="noStrike" spc="-1" dirty="0">
              <a:solidFill>
                <a:srgbClr val="FFFFFF"/>
              </a:solidFill>
              <a:latin typeface="Arial"/>
            </a:endParaRPr>
          </a:p>
          <a:p>
            <a:pPr>
              <a:lnSpc>
                <a:spcPct val="100000"/>
              </a:lnSpc>
            </a:pPr>
            <a:r>
              <a:rPr lang="es-ES" sz="2000" u="sng" spc="-1" dirty="0">
                <a:solidFill>
                  <a:srgbClr val="FFFF00"/>
                </a:solidFill>
                <a:latin typeface="Tw Cen MT"/>
                <a:ea typeface="Times New Roman"/>
              </a:rPr>
              <a:t>*</a:t>
            </a:r>
            <a:r>
              <a:rPr lang="es-ES" sz="2000" b="0" u="sng" strike="noStrike" spc="-1" dirty="0">
                <a:solidFill>
                  <a:srgbClr val="FFFF00"/>
                </a:solidFill>
                <a:latin typeface="Tw Cen MT"/>
                <a:ea typeface="Times New Roman"/>
              </a:rPr>
              <a:t>1887</a:t>
            </a:r>
            <a:r>
              <a:rPr lang="es-ES" sz="2000" u="sng" spc="-1" dirty="0">
                <a:solidFill>
                  <a:srgbClr val="FFFFFF"/>
                </a:solidFill>
                <a:latin typeface="Tw Cen MT"/>
                <a:ea typeface="Times New Roman"/>
              </a:rPr>
              <a:t>:</a:t>
            </a:r>
            <a:r>
              <a:rPr lang="es-ES" sz="2000" b="0" strike="noStrike" spc="-1" dirty="0">
                <a:solidFill>
                  <a:srgbClr val="FFFFFF"/>
                </a:solidFill>
                <a:latin typeface="Tw Cen MT"/>
                <a:ea typeface="Times New Roman"/>
              </a:rPr>
              <a:t> </a:t>
            </a:r>
            <a:r>
              <a:rPr lang="es-ES" sz="2000" spc="-1" dirty="0">
                <a:solidFill>
                  <a:srgbClr val="FFFFFF"/>
                </a:solidFill>
                <a:latin typeface="Tw Cen MT"/>
                <a:ea typeface="Times New Roman"/>
              </a:rPr>
              <a:t>G</a:t>
            </a:r>
            <a:r>
              <a:rPr lang="es-ES" sz="2000" b="0" strike="noStrike" spc="-1" dirty="0">
                <a:solidFill>
                  <a:srgbClr val="FFFFFF"/>
                </a:solidFill>
                <a:latin typeface="Tw Cen MT"/>
                <a:ea typeface="Times New Roman"/>
              </a:rPr>
              <a:t>racias al celo de aquel enérgico y conflictivo prior, don Alejandro </a:t>
            </a:r>
            <a:r>
              <a:rPr lang="es-ES" sz="2000" b="0" strike="noStrike" spc="-1" dirty="0" err="1">
                <a:solidFill>
                  <a:srgbClr val="FFFFFF"/>
                </a:solidFill>
                <a:latin typeface="Tw Cen MT"/>
                <a:ea typeface="Times New Roman"/>
              </a:rPr>
              <a:t>Mª</a:t>
            </a:r>
            <a:r>
              <a:rPr lang="es-ES" sz="2000" b="0" strike="noStrike" spc="-1" dirty="0">
                <a:solidFill>
                  <a:srgbClr val="FFFFFF"/>
                </a:solidFill>
                <a:latin typeface="Tw Cen MT"/>
                <a:ea typeface="Times New Roman"/>
              </a:rPr>
              <a:t> </a:t>
            </a:r>
            <a:endParaRPr lang="es-ES" sz="2000" spc="-1" dirty="0">
              <a:solidFill>
                <a:srgbClr val="FFFFFF"/>
              </a:solidFill>
              <a:latin typeface="Tw Cen MT"/>
              <a:ea typeface="Times New Roman"/>
            </a:endParaRPr>
          </a:p>
          <a:p>
            <a:pPr>
              <a:lnSpc>
                <a:spcPct val="100000"/>
              </a:lnSpc>
            </a:pPr>
            <a:r>
              <a:rPr lang="es-ES" sz="2000" b="0" strike="noStrike" spc="-1" dirty="0">
                <a:solidFill>
                  <a:srgbClr val="FFFFFF"/>
                </a:solidFill>
                <a:latin typeface="Tw Cen MT"/>
                <a:ea typeface="Times New Roman"/>
              </a:rPr>
              <a:t>          Monteagudo Garro, se levantan las dos espadañas actuales bajo la </a:t>
            </a:r>
            <a:endParaRPr lang="es-ES" sz="2000" spc="-1" dirty="0">
              <a:solidFill>
                <a:srgbClr val="FFFFFF"/>
              </a:solidFill>
              <a:latin typeface="Tw Cen MT"/>
              <a:ea typeface="Times New Roman"/>
            </a:endParaRPr>
          </a:p>
          <a:p>
            <a:pPr>
              <a:lnSpc>
                <a:spcPct val="100000"/>
              </a:lnSpc>
            </a:pPr>
            <a:r>
              <a:rPr lang="es-ES" sz="2000" b="0" strike="noStrike" spc="-1" dirty="0">
                <a:solidFill>
                  <a:srgbClr val="FFFFFF"/>
                </a:solidFill>
                <a:latin typeface="Tw Cen MT"/>
                <a:ea typeface="Times New Roman"/>
              </a:rPr>
              <a:t>          dirección de don Felipe Vara.</a:t>
            </a:r>
            <a:endParaRPr lang="es-ES" sz="2000" b="0" strike="noStrike" spc="-1" dirty="0">
              <a:solidFill>
                <a:srgbClr val="FFFFFF"/>
              </a:solidFill>
              <a:latin typeface="Arial"/>
            </a:endParaRPr>
          </a:p>
        </p:txBody>
      </p:sp>
      <p:pic>
        <p:nvPicPr>
          <p:cNvPr id="4" name="Imagen 3">
            <a:extLst>
              <a:ext uri="{FF2B5EF4-FFF2-40B4-BE49-F238E27FC236}">
                <a16:creationId xmlns:a16="http://schemas.microsoft.com/office/drawing/2014/main" id="{3A04ED42-AB49-86C1-44D6-6055F44B6C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6829" y="243503"/>
            <a:ext cx="2073972" cy="31680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3000"/>
                                        <p:tgtEl>
                                          <p:spTgt spid="188"/>
                                        </p:tgtEl>
                                      </p:cBhvr>
                                    </p:animEffect>
                                    <p:anim calcmode="lin" valueType="num">
                                      <p:cBhvr>
                                        <p:cTn id="8" dur="3000" fill="hold"/>
                                        <p:tgtEl>
                                          <p:spTgt spid="188"/>
                                        </p:tgtEl>
                                        <p:attrNameLst>
                                          <p:attrName>ppt_x</p:attrName>
                                        </p:attrNameLst>
                                      </p:cBhvr>
                                      <p:tavLst>
                                        <p:tav tm="0">
                                          <p:val>
                                            <p:strVal val="#ppt_x"/>
                                          </p:val>
                                        </p:tav>
                                        <p:tav tm="100000">
                                          <p:val>
                                            <p:strVal val="#ppt_x"/>
                                          </p:val>
                                        </p:tav>
                                      </p:tavLst>
                                    </p:anim>
                                    <p:anim calcmode="lin" valueType="num">
                                      <p:cBhvr>
                                        <p:cTn id="9" dur="3000" fill="hold"/>
                                        <p:tgtEl>
                                          <p:spTgt spid="1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89"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90" name="CuadroTexto 2"/>
          <p:cNvSpPr/>
          <p:nvPr/>
        </p:nvSpPr>
        <p:spPr>
          <a:xfrm>
            <a:off x="395281" y="214200"/>
            <a:ext cx="5952766" cy="384575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400" b="0" strike="noStrike" spc="-1" dirty="0">
                <a:solidFill>
                  <a:srgbClr val="FFFF00"/>
                </a:solidFill>
                <a:latin typeface="Tw Cen MT" panose="020B0602020104020603" pitchFamily="34" charset="77"/>
                <a:ea typeface="ＭＳ Ｐゴシック"/>
              </a:rPr>
              <a:t>SAN PABLO </a:t>
            </a:r>
            <a:endParaRPr lang="es-ES" sz="2000" b="0" strike="noStrike" spc="-1" dirty="0">
              <a:solidFill>
                <a:srgbClr val="FFFFFF"/>
              </a:solidFill>
              <a:latin typeface="Tw Cen MT" panose="020B0602020104020603" pitchFamily="34" charset="77"/>
              <a:ea typeface="ＭＳ Ｐゴシック"/>
            </a:endParaRPr>
          </a:p>
          <a:p>
            <a:pPr algn="ctr">
              <a:lnSpc>
                <a:spcPct val="100000"/>
              </a:lnSpc>
            </a:pPr>
            <a:r>
              <a:rPr lang="es-ES" sz="2000" b="0" u="sng" strike="noStrike" spc="-1" dirty="0">
                <a:solidFill>
                  <a:srgbClr val="FFFF00"/>
                </a:solidFill>
                <a:latin typeface="Tw Cen MT" panose="020B0602020104020603" pitchFamily="34" charset="77"/>
                <a:ea typeface="ＭＳ Ｐゴシック"/>
              </a:rPr>
              <a:t>*1806</a:t>
            </a:r>
            <a:r>
              <a:rPr lang="es-ES" sz="2000" b="0" strike="noStrike" spc="-1" dirty="0">
                <a:solidFill>
                  <a:srgbClr val="FFFFFF"/>
                </a:solidFill>
                <a:latin typeface="Tw Cen MT" panose="020B0602020104020603" pitchFamily="34" charset="77"/>
                <a:ea typeface="ＭＳ Ｐゴシック"/>
              </a:rPr>
              <a:t>.- La iglesia inaugura el siglo con obras de remodelación tapiando la Puerta de los Carpinteros con el fin de trasladar allí el coro. En este momento se dispondría la pila bautismal en la ubicación actual, así como la escalera para subir al coro.</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La Parroquia debido a su privilegiada posición nunca vio peligrar su status tras la reorganización parroquial, acogiendo las feligresías de Santo Tomás y San Millán. Sin embargo sí son abundantes las referencias sobre el mal estado de conservación del templo y la necesidad de retejado y reparación de la torre.</a:t>
            </a:r>
            <a:endParaRPr lang="es-ES" sz="2000" b="0" strike="noStrike" spc="-1" dirty="0">
              <a:solidFill>
                <a:srgbClr val="FFFFFF"/>
              </a:solidFill>
              <a:latin typeface="Tw Cen MT" panose="020B0602020104020603" pitchFamily="34" charset="77"/>
            </a:endParaRPr>
          </a:p>
        </p:txBody>
      </p:sp>
      <p:pic>
        <p:nvPicPr>
          <p:cNvPr id="191" name="Imagen 3"/>
          <p:cNvPicPr/>
          <p:nvPr/>
        </p:nvPicPr>
        <p:blipFill>
          <a:blip r:embed="rId2"/>
          <a:stretch/>
        </p:blipFill>
        <p:spPr>
          <a:xfrm flipH="1">
            <a:off x="6928338" y="476639"/>
            <a:ext cx="1964742" cy="2831543"/>
          </a:xfrm>
          <a:prstGeom prst="rect">
            <a:avLst/>
          </a:prstGeom>
          <a:ln w="0">
            <a:noFill/>
          </a:ln>
        </p:spPr>
      </p:pic>
      <p:sp>
        <p:nvSpPr>
          <p:cNvPr id="3" name="CuadroTexto 2">
            <a:extLst>
              <a:ext uri="{FF2B5EF4-FFF2-40B4-BE49-F238E27FC236}">
                <a16:creationId xmlns:a16="http://schemas.microsoft.com/office/drawing/2014/main" id="{43F3ED74-DC85-7A85-0022-12D61818931E}"/>
              </a:ext>
            </a:extLst>
          </p:cNvPr>
          <p:cNvSpPr txBox="1"/>
          <p:nvPr/>
        </p:nvSpPr>
        <p:spPr>
          <a:xfrm>
            <a:off x="133201" y="4059953"/>
            <a:ext cx="8877600" cy="2831544"/>
          </a:xfrm>
          <a:prstGeom prst="rect">
            <a:avLst/>
          </a:prstGeom>
          <a:noFill/>
        </p:spPr>
        <p:txBody>
          <a:bodyPr wrap="square">
            <a:spAutoFit/>
          </a:bodyPr>
          <a:lstStyle/>
          <a:p>
            <a:pPr algn="ctr">
              <a:lnSpc>
                <a:spcPct val="100000"/>
              </a:lnSpc>
            </a:pPr>
            <a:r>
              <a:rPr lang="es-ES" sz="2000" b="0" u="sng" strike="noStrike" spc="-1" dirty="0">
                <a:solidFill>
                  <a:srgbClr val="FFFF00"/>
                </a:solidFill>
                <a:latin typeface="Tw Cen MT" panose="020B0602020104020603" pitchFamily="34" charset="77"/>
                <a:ea typeface="ＭＳ Ｐゴシック"/>
              </a:rPr>
              <a:t>*1838</a:t>
            </a:r>
            <a:r>
              <a:rPr lang="es-ES" sz="2000" b="0" strike="noStrike" spc="-1" dirty="0">
                <a:solidFill>
                  <a:srgbClr val="FFFFFF"/>
                </a:solidFill>
                <a:latin typeface="Tw Cen MT" panose="020B0602020104020603" pitchFamily="34" charset="77"/>
                <a:ea typeface="ＭＳ Ｐゴシック"/>
              </a:rPr>
              <a:t>: Reconstrucción de las bóvedas por Juan Casado.</a:t>
            </a:r>
            <a:endParaRPr lang="es-ES" sz="2000" b="0" strike="noStrike" spc="-1" dirty="0">
              <a:solidFill>
                <a:srgbClr val="FFFFFF"/>
              </a:solidFill>
              <a:latin typeface="Tw Cen MT" panose="020B0602020104020603" pitchFamily="34" charset="77"/>
            </a:endParaRPr>
          </a:p>
          <a:p>
            <a:pPr algn="ctr">
              <a:lnSpc>
                <a:spcPct val="100000"/>
              </a:lnSpc>
            </a:pPr>
            <a:r>
              <a:rPr lang="es-ES" sz="2000" b="0" u="sng" strike="noStrike" spc="-1" dirty="0">
                <a:solidFill>
                  <a:srgbClr val="FFFF00"/>
                </a:solidFill>
                <a:latin typeface="Tw Cen MT" panose="020B0602020104020603" pitchFamily="34" charset="77"/>
                <a:ea typeface="ＭＳ Ｐゴシック"/>
              </a:rPr>
              <a:t>*1864</a:t>
            </a:r>
            <a:r>
              <a:rPr lang="es-ES" sz="2000" b="0" strike="noStrike" spc="-1" dirty="0">
                <a:solidFill>
                  <a:srgbClr val="FFFFFF"/>
                </a:solidFill>
                <a:latin typeface="Tw Cen MT" panose="020B0602020104020603" pitchFamily="34" charset="77"/>
                <a:ea typeface="ＭＳ Ｐゴシック"/>
              </a:rPr>
              <a:t>: Se produce la demolición de la capilla del Encaje o de la Merced, vinculada </a:t>
            </a:r>
          </a:p>
          <a:p>
            <a:pPr algn="ctr">
              <a:lnSpc>
                <a:spcPct val="100000"/>
              </a:lnSpc>
            </a:pPr>
            <a:r>
              <a:rPr lang="es-ES" sz="2000" b="0" strike="noStrike" spc="-1" dirty="0">
                <a:solidFill>
                  <a:srgbClr val="FFFFFF"/>
                </a:solidFill>
                <a:latin typeface="Tw Cen MT" panose="020B0602020104020603" pitchFamily="34" charset="77"/>
                <a:ea typeface="ＭＳ Ｐゴシック"/>
              </a:rPr>
              <a:t>al patronazgo del  ayuntamiento, ya que en ella se custodiaban los archivos del municipio, hasta que fueron trasladados a las Antiguas Casas Consistoriales.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Aprovechando la remodelación de la plaza del Mercado y la instalación del Ayuntamiento en el convento de las Cadenas,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el párroco solicita la verja de hierro desechada en el mismo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para proteger la portada de San Pablo.</a:t>
            </a:r>
            <a:endParaRPr lang="es-ES" sz="2000" b="0" strike="noStrike" spc="-1" dirty="0">
              <a:solidFill>
                <a:srgbClr val="FFFFFF"/>
              </a:solidFill>
              <a:latin typeface="Tw Cen MT" panose="020B0602020104020603" pitchFamily="34" charset="77"/>
            </a:endParaRPr>
          </a:p>
          <a:p>
            <a:pPr>
              <a:lnSpc>
                <a:spcPct val="100000"/>
              </a:lnSpc>
            </a:pPr>
            <a:r>
              <a:rPr lang="es-ES" sz="1800" b="0" strike="noStrike" spc="-1" dirty="0">
                <a:solidFill>
                  <a:srgbClr val="000000"/>
                </a:solidFill>
                <a:latin typeface="Calibri"/>
                <a:ea typeface="ＭＳ Ｐゴシック"/>
              </a:rPr>
              <a:t> </a:t>
            </a:r>
            <a:endParaRPr lang="es-ES" sz="1800" b="0" strike="noStrike" spc="-1" dirty="0">
              <a:solidFill>
                <a:srgbClr val="FFFFFF"/>
              </a:solidFill>
              <a:latin typeface="Arial"/>
            </a:endParaRPr>
          </a:p>
        </p:txBody>
      </p:sp>
      <p:sp>
        <p:nvSpPr>
          <p:cNvPr id="4" name="CuadroTexto 3">
            <a:extLst>
              <a:ext uri="{FF2B5EF4-FFF2-40B4-BE49-F238E27FC236}">
                <a16:creationId xmlns:a16="http://schemas.microsoft.com/office/drawing/2014/main" id="{F910431D-EBED-EE5D-EE95-F390EEAC2168}"/>
              </a:ext>
            </a:extLst>
          </p:cNvPr>
          <p:cNvSpPr txBox="1"/>
          <p:nvPr/>
        </p:nvSpPr>
        <p:spPr>
          <a:xfrm>
            <a:off x="6783977" y="3428999"/>
            <a:ext cx="1964742" cy="369332"/>
          </a:xfrm>
          <a:prstGeom prst="rect">
            <a:avLst/>
          </a:prstGeom>
          <a:noFill/>
        </p:spPr>
        <p:txBody>
          <a:bodyPr wrap="square">
            <a:spAutoFit/>
          </a:bodyPr>
          <a:lstStyle/>
          <a:p>
            <a:pPr algn="ctr">
              <a:lnSpc>
                <a:spcPct val="100000"/>
              </a:lnSpc>
            </a:pPr>
            <a:r>
              <a:rPr lang="es-ES" sz="1800" b="0" strike="noStrike" spc="-1" dirty="0">
                <a:solidFill>
                  <a:srgbClr val="FFFF00"/>
                </a:solidFill>
                <a:latin typeface="Tw Cen MT" panose="020B0602020104020603" pitchFamily="34" charset="77"/>
                <a:ea typeface="ＭＳ Ｐゴシック"/>
              </a:rPr>
              <a:t>SAN PABLO </a:t>
            </a:r>
            <a:endParaRPr lang="es-ES" sz="1600" b="0" strike="noStrike" spc="-1" dirty="0">
              <a:solidFill>
                <a:srgbClr val="FFFFFF"/>
              </a:solidFill>
              <a:latin typeface="Tw Cen MT" panose="020B0602020104020603" pitchFamily="34" charset="77"/>
              <a:ea typeface="ＭＳ Ｐゴシック"/>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3000"/>
                                        <p:tgtEl>
                                          <p:spTgt spid="190"/>
                                        </p:tgtEl>
                                      </p:cBhvr>
                                    </p:animEffect>
                                    <p:anim calcmode="lin" valueType="num">
                                      <p:cBhvr>
                                        <p:cTn id="8" dur="3000" fill="hold"/>
                                        <p:tgtEl>
                                          <p:spTgt spid="190"/>
                                        </p:tgtEl>
                                        <p:attrNameLst>
                                          <p:attrName>ppt_x</p:attrName>
                                        </p:attrNameLst>
                                      </p:cBhvr>
                                      <p:tavLst>
                                        <p:tav tm="0">
                                          <p:val>
                                            <p:strVal val="#ppt_x"/>
                                          </p:val>
                                        </p:tav>
                                        <p:tav tm="100000">
                                          <p:val>
                                            <p:strVal val="#ppt_x"/>
                                          </p:val>
                                        </p:tav>
                                      </p:tavLst>
                                    </p:anim>
                                    <p:anim calcmode="lin" valueType="num">
                                      <p:cBhvr>
                                        <p:cTn id="9" dur="3000" fill="hold"/>
                                        <p:tgtEl>
                                          <p:spTgt spid="1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92"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93" name="CuadroTexto 2"/>
          <p:cNvSpPr/>
          <p:nvPr/>
        </p:nvSpPr>
        <p:spPr>
          <a:xfrm>
            <a:off x="420120" y="214200"/>
            <a:ext cx="6456240" cy="630796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400" b="0" strike="noStrike" spc="-1" dirty="0">
                <a:solidFill>
                  <a:srgbClr val="FFFF00"/>
                </a:solidFill>
                <a:latin typeface="Tw Cen MT" panose="020B0602020104020603" pitchFamily="34" charset="77"/>
                <a:ea typeface="ＭＳ Ｐゴシック"/>
              </a:rPr>
              <a:t>SAN NICOLÁS DE BARI</a:t>
            </a:r>
            <a:endParaRPr lang="es-ES" sz="24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ＭＳ Ｐゴシック"/>
              </a:rPr>
              <a:t>A pesar de los diferentes reajustes, esta Parroquia fue siempre de las más importantes</a:t>
            </a:r>
            <a:endParaRPr lang="es-ES" sz="2000" b="0" strike="noStrike" spc="-1" dirty="0">
              <a:solidFill>
                <a:srgbClr val="FFFFFF"/>
              </a:solidFill>
              <a:latin typeface="Tw Cen MT" panose="020B0602020104020603" pitchFamily="34" charset="77"/>
            </a:endParaRPr>
          </a:p>
          <a:p>
            <a:pPr>
              <a:lnSpc>
                <a:spcPct val="100000"/>
              </a:lnSpc>
            </a:pP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latin typeface="Tw Cen MT" panose="020B0602020104020603" pitchFamily="34" charset="77"/>
                <a:ea typeface="ＭＳ Ｐゴシック"/>
              </a:rPr>
              <a:t>*1832</a:t>
            </a:r>
            <a:r>
              <a:rPr lang="es-ES" sz="2000" b="0" strike="noStrike" spc="-1" dirty="0">
                <a:solidFill>
                  <a:srgbClr val="FFFFFF"/>
                </a:solidFill>
                <a:latin typeface="Tw Cen MT" panose="020B0602020104020603" pitchFamily="34" charset="77"/>
                <a:ea typeface="ＭＳ Ｐゴシック"/>
              </a:rPr>
              <a:t>: El prior Marcos </a:t>
            </a:r>
            <a:r>
              <a:rPr lang="es-ES" sz="2000" b="0" strike="noStrike" spc="-1" dirty="0" err="1">
                <a:solidFill>
                  <a:srgbClr val="FFFFFF"/>
                </a:solidFill>
                <a:latin typeface="Tw Cen MT" panose="020B0602020104020603" pitchFamily="34" charset="77"/>
                <a:ea typeface="ＭＳ Ｐゴシック"/>
              </a:rPr>
              <a:t>Anguís</a:t>
            </a:r>
            <a:r>
              <a:rPr lang="es-ES" sz="2000" b="0" strike="noStrike" spc="-1" dirty="0">
                <a:solidFill>
                  <a:srgbClr val="FFFFFF"/>
                </a:solidFill>
                <a:latin typeface="Tw Cen MT" panose="020B0602020104020603" pitchFamily="34" charset="77"/>
                <a:ea typeface="ＭＳ Ｐゴシック"/>
              </a:rPr>
              <a:t> sustituye el chapitel de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ＭＳ Ｐゴシック"/>
              </a:rPr>
              <a:t>           azulejos de la torre, por planchas de plomo. </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latin typeface="Tw Cen MT" panose="020B0602020104020603" pitchFamily="34" charset="77"/>
                <a:ea typeface="ＭＳ Ｐゴシック"/>
              </a:rPr>
              <a:t>*1836</a:t>
            </a:r>
            <a:r>
              <a:rPr lang="es-ES" sz="2000" b="0" strike="noStrike" spc="-1" dirty="0">
                <a:solidFill>
                  <a:srgbClr val="FFFFFF"/>
                </a:solidFill>
                <a:latin typeface="Tw Cen MT" panose="020B0602020104020603" pitchFamily="34" charset="77"/>
                <a:ea typeface="ＭＳ Ｐゴシック"/>
              </a:rPr>
              <a:t>: Sus bienes fueron enajenados y a partir de entonces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ＭＳ Ｐゴシック"/>
              </a:rPr>
              <a:t>           su conservación corrió a cargo del Estado.</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latin typeface="Tw Cen MT" panose="020B0602020104020603" pitchFamily="34" charset="77"/>
                <a:ea typeface="ＭＳ Ｐゴシック"/>
              </a:rPr>
              <a:t>*1840</a:t>
            </a:r>
            <a:r>
              <a:rPr lang="es-ES" sz="2000" b="0" strike="noStrike" spc="-1" dirty="0">
                <a:solidFill>
                  <a:srgbClr val="FFFFFF"/>
                </a:solidFill>
                <a:latin typeface="Tw Cen MT" panose="020B0602020104020603" pitchFamily="34" charset="77"/>
                <a:ea typeface="ＭＳ Ｐゴシック"/>
              </a:rPr>
              <a:t>: Sustituyen el retablo renacentista de Sancho del   </a:t>
            </a:r>
            <a:endParaRPr lang="es-ES" sz="2000" spc="-1" dirty="0">
              <a:solidFill>
                <a:srgbClr val="FFFFFF"/>
              </a:solidFill>
              <a:latin typeface="Tw Cen MT" panose="020B0602020104020603" pitchFamily="34" charset="77"/>
              <a:ea typeface="ＭＳ Ｐゴシック"/>
            </a:endParaRPr>
          </a:p>
          <a:p>
            <a:pPr>
              <a:lnSpc>
                <a:spcPct val="100000"/>
              </a:lnSpc>
            </a:pPr>
            <a:r>
              <a:rPr lang="es-ES" sz="2000" b="0" strike="noStrike" spc="-1" dirty="0">
                <a:solidFill>
                  <a:srgbClr val="FFFFFF"/>
                </a:solidFill>
                <a:latin typeface="Tw Cen MT" panose="020B0602020104020603" pitchFamily="34" charset="77"/>
                <a:ea typeface="ＭＳ Ｐゴシック"/>
              </a:rPr>
              <a:t>           Cerro y Lucas </a:t>
            </a:r>
            <a:r>
              <a:rPr lang="es-ES" sz="2000" b="0" strike="noStrike" spc="-1" dirty="0" err="1">
                <a:solidFill>
                  <a:srgbClr val="FFFFFF"/>
                </a:solidFill>
                <a:latin typeface="Tw Cen MT" panose="020B0602020104020603" pitchFamily="34" charset="77"/>
                <a:ea typeface="ＭＳ Ｐゴシック"/>
              </a:rPr>
              <a:t>Quintarión</a:t>
            </a:r>
            <a:r>
              <a:rPr lang="es-ES" sz="2000" b="0" strike="noStrike" spc="-1" dirty="0">
                <a:solidFill>
                  <a:srgbClr val="FFFFFF"/>
                </a:solidFill>
                <a:latin typeface="Tw Cen MT" panose="020B0602020104020603" pitchFamily="34" charset="77"/>
                <a:ea typeface="ＭＳ Ｐゴシック"/>
              </a:rPr>
              <a:t>, por otro carente de valor.</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latin typeface="Tw Cen MT" panose="020B0602020104020603" pitchFamily="34" charset="77"/>
                <a:ea typeface="ＭＳ Ｐゴシック"/>
              </a:rPr>
              <a:t>*1842: </a:t>
            </a:r>
            <a:r>
              <a:rPr lang="es-ES" sz="2000" b="0" strike="noStrike" spc="-1" dirty="0">
                <a:solidFill>
                  <a:srgbClr val="FFFFFF"/>
                </a:solidFill>
                <a:latin typeface="Tw Cen MT" panose="020B0602020104020603" pitchFamily="34" charset="77"/>
                <a:ea typeface="ＭＳ Ｐゴシック"/>
              </a:rPr>
              <a:t>Ante la amenaza de ruina de la sacristía se procede     </a:t>
            </a:r>
            <a:endParaRPr lang="es-ES" sz="2000" spc="-1" dirty="0">
              <a:solidFill>
                <a:srgbClr val="FFFFFF"/>
              </a:solidFill>
              <a:latin typeface="Tw Cen MT" panose="020B0602020104020603" pitchFamily="34" charset="77"/>
              <a:ea typeface="ＭＳ Ｐゴシック"/>
            </a:endParaRPr>
          </a:p>
          <a:p>
            <a:pPr>
              <a:lnSpc>
                <a:spcPct val="100000"/>
              </a:lnSpc>
            </a:pPr>
            <a:r>
              <a:rPr lang="es-ES" sz="2000" b="0" strike="noStrike" spc="-1" dirty="0">
                <a:solidFill>
                  <a:srgbClr val="FFFFFF"/>
                </a:solidFill>
                <a:latin typeface="Tw Cen MT" panose="020B0602020104020603" pitchFamily="34" charset="77"/>
                <a:ea typeface="ＭＳ Ｐゴシック"/>
              </a:rPr>
              <a:t>           a su consolidación.</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latin typeface="Tw Cen MT" panose="020B0602020104020603" pitchFamily="34" charset="77"/>
                <a:ea typeface="ＭＳ Ｐゴシック"/>
              </a:rPr>
              <a:t>*1843: </a:t>
            </a:r>
            <a:r>
              <a:rPr lang="es-ES" sz="2000" b="0" strike="noStrike" spc="-1" dirty="0">
                <a:solidFill>
                  <a:srgbClr val="FFFFFF"/>
                </a:solidFill>
                <a:latin typeface="Tw Cen MT" panose="020B0602020104020603" pitchFamily="34" charset="77"/>
                <a:ea typeface="ＭＳ Ｐゴシック"/>
              </a:rPr>
              <a:t>El párroco Luis de la Mota Hidalgo demanda  la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ＭＳ Ｐゴシック"/>
              </a:rPr>
              <a:t>           intervención inmediata ya que se había roto una viga,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ＭＳ Ｐゴシック"/>
              </a:rPr>
              <a:t>           en el punto más principal de la bóveda.</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latin typeface="Tw Cen MT" panose="020B0602020104020603" pitchFamily="34" charset="77"/>
                <a:ea typeface="ＭＳ Ｐゴシック"/>
              </a:rPr>
              <a:t>*1844</a:t>
            </a:r>
            <a:r>
              <a:rPr lang="es-ES" sz="2000" b="0" strike="noStrike" spc="-1" dirty="0">
                <a:solidFill>
                  <a:srgbClr val="FFFFFF"/>
                </a:solidFill>
                <a:latin typeface="Tw Cen MT" panose="020B0602020104020603" pitchFamily="34" charset="77"/>
                <a:ea typeface="ＭＳ Ｐゴシック"/>
              </a:rPr>
              <a:t>: Debido a los huracanes, el emplomado de chapitel </a:t>
            </a:r>
            <a:endParaRPr lang="es-ES" sz="2000" spc="-1" dirty="0">
              <a:solidFill>
                <a:srgbClr val="FFFFFF"/>
              </a:solidFill>
              <a:latin typeface="Tw Cen MT" panose="020B0602020104020603" pitchFamily="34" charset="77"/>
              <a:ea typeface="ＭＳ Ｐゴシック"/>
            </a:endParaRPr>
          </a:p>
          <a:p>
            <a:pPr>
              <a:lnSpc>
                <a:spcPct val="100000"/>
              </a:lnSpc>
            </a:pPr>
            <a:r>
              <a:rPr lang="es-ES" sz="2000" b="0" strike="noStrike" spc="-1" dirty="0">
                <a:solidFill>
                  <a:srgbClr val="FFFFFF"/>
                </a:solidFill>
                <a:latin typeface="Tw Cen MT" panose="020B0602020104020603" pitchFamily="34" charset="77"/>
                <a:ea typeface="ＭＳ Ｐゴシック"/>
              </a:rPr>
              <a:t>           de la torre, cae sobre el tejado que lo ha roto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ＭＳ Ｐゴシック"/>
              </a:rPr>
              <a:t>           permitiendo la entrada de agua. </a:t>
            </a:r>
          </a:p>
          <a:p>
            <a:pPr>
              <a:lnSpc>
                <a:spcPct val="100000"/>
              </a:lnSpc>
            </a:pPr>
            <a:r>
              <a:rPr lang="es-ES" sz="2000" spc="-1" dirty="0">
                <a:solidFill>
                  <a:srgbClr val="FFFFFF"/>
                </a:solidFill>
                <a:latin typeface="Tw Cen MT" panose="020B0602020104020603" pitchFamily="34" charset="77"/>
              </a:rPr>
              <a:t>*</a:t>
            </a:r>
            <a:r>
              <a:rPr lang="es-ES" sz="2000" b="0" u="sng" strike="noStrike" spc="-1" dirty="0">
                <a:solidFill>
                  <a:srgbClr val="FFFF00"/>
                </a:solidFill>
                <a:latin typeface="Tw Cen MT" panose="020B0602020104020603" pitchFamily="34" charset="77"/>
                <a:ea typeface="ＭＳ Ｐゴシック"/>
              </a:rPr>
              <a:t>1869</a:t>
            </a:r>
            <a:r>
              <a:rPr lang="es-ES" sz="2000" b="0" strike="noStrike" spc="-1" dirty="0">
                <a:solidFill>
                  <a:srgbClr val="FFFFFF"/>
                </a:solidFill>
                <a:latin typeface="Tw Cen MT" panose="020B0602020104020603" pitchFamily="34" charset="77"/>
                <a:ea typeface="ＭＳ Ｐゴシック"/>
              </a:rPr>
              <a:t>: Nuevas dificultades plantean la reparación o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ＭＳ Ｐゴシック"/>
              </a:rPr>
              <a:t>           demolición de la torre.</a:t>
            </a:r>
            <a:endParaRPr lang="es-ES" sz="2000" b="0" strike="noStrike" spc="-1" dirty="0">
              <a:solidFill>
                <a:srgbClr val="FFFFFF"/>
              </a:solidFill>
              <a:latin typeface="Tw Cen MT" panose="020B0602020104020603" pitchFamily="34" charset="77"/>
            </a:endParaRPr>
          </a:p>
        </p:txBody>
      </p:sp>
      <p:pic>
        <p:nvPicPr>
          <p:cNvPr id="194" name="Imagen 3"/>
          <p:cNvPicPr/>
          <p:nvPr/>
        </p:nvPicPr>
        <p:blipFill>
          <a:blip r:embed="rId2"/>
          <a:stretch/>
        </p:blipFill>
        <p:spPr>
          <a:xfrm>
            <a:off x="6873120" y="334800"/>
            <a:ext cx="2163960" cy="3322080"/>
          </a:xfrm>
          <a:prstGeom prst="rect">
            <a:avLst/>
          </a:prstGeom>
          <a:ln w="0">
            <a:noFill/>
          </a:ln>
        </p:spPr>
      </p:pic>
      <p:sp>
        <p:nvSpPr>
          <p:cNvPr id="3" name="CuadroTexto 2">
            <a:extLst>
              <a:ext uri="{FF2B5EF4-FFF2-40B4-BE49-F238E27FC236}">
                <a16:creationId xmlns:a16="http://schemas.microsoft.com/office/drawing/2014/main" id="{D782E09E-94F7-4820-4386-9024F26CDB14}"/>
              </a:ext>
            </a:extLst>
          </p:cNvPr>
          <p:cNvSpPr txBox="1"/>
          <p:nvPr/>
        </p:nvSpPr>
        <p:spPr>
          <a:xfrm>
            <a:off x="7163280" y="4232366"/>
            <a:ext cx="1560600" cy="646331"/>
          </a:xfrm>
          <a:prstGeom prst="rect">
            <a:avLst/>
          </a:prstGeom>
          <a:noFill/>
        </p:spPr>
        <p:txBody>
          <a:bodyPr wrap="square">
            <a:spAutoFit/>
          </a:bodyPr>
          <a:lstStyle/>
          <a:p>
            <a:pPr algn="ctr">
              <a:lnSpc>
                <a:spcPct val="100000"/>
              </a:lnSpc>
            </a:pPr>
            <a:r>
              <a:rPr lang="es-ES" sz="1800" b="0" strike="noStrike" spc="-1" dirty="0">
                <a:solidFill>
                  <a:srgbClr val="FFFF00"/>
                </a:solidFill>
                <a:latin typeface="Tw Cen MT" panose="020B0602020104020603" pitchFamily="34" charset="77"/>
                <a:ea typeface="ＭＳ Ｐゴシック"/>
              </a:rPr>
              <a:t>SAN NICOLÁS DE BARI</a:t>
            </a:r>
            <a:endParaRPr lang="es-ES" sz="1800" b="0" strike="noStrike" spc="-1" dirty="0">
              <a:solidFill>
                <a:srgbClr val="FFFFFF"/>
              </a:solidFill>
              <a:latin typeface="Tw Cen MT" panose="020B0602020104020603" pitchFamily="34" charset="7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3000"/>
                                        <p:tgtEl>
                                          <p:spTgt spid="193"/>
                                        </p:tgtEl>
                                      </p:cBhvr>
                                    </p:animEffect>
                                    <p:anim calcmode="lin" valueType="num">
                                      <p:cBhvr>
                                        <p:cTn id="8" dur="3000" fill="hold"/>
                                        <p:tgtEl>
                                          <p:spTgt spid="193"/>
                                        </p:tgtEl>
                                        <p:attrNameLst>
                                          <p:attrName>ppt_x</p:attrName>
                                        </p:attrNameLst>
                                      </p:cBhvr>
                                      <p:tavLst>
                                        <p:tav tm="0">
                                          <p:val>
                                            <p:strVal val="#ppt_x"/>
                                          </p:val>
                                        </p:tav>
                                        <p:tav tm="100000">
                                          <p:val>
                                            <p:strVal val="#ppt_x"/>
                                          </p:val>
                                        </p:tav>
                                      </p:tavLst>
                                    </p:anim>
                                    <p:anim calcmode="lin" valueType="num">
                                      <p:cBhvr>
                                        <p:cTn id="9" dur="3000" fill="hold"/>
                                        <p:tgtEl>
                                          <p:spTgt spid="1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95"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96" name="CuadroTexto 2"/>
          <p:cNvSpPr/>
          <p:nvPr/>
        </p:nvSpPr>
        <p:spPr>
          <a:xfrm>
            <a:off x="281354" y="4191841"/>
            <a:ext cx="8728366" cy="224531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es-ES" sz="2000" u="sng" spc="-1" dirty="0">
                <a:solidFill>
                  <a:srgbClr val="FFFF00"/>
                </a:solidFill>
                <a:latin typeface="Tw Cen MT" panose="020B0602020104020603" pitchFamily="34" charset="77"/>
                <a:ea typeface="ＭＳ Ｐゴシック"/>
              </a:rPr>
              <a:t>*</a:t>
            </a:r>
            <a:r>
              <a:rPr lang="es-ES" sz="2000" b="0" u="sng" strike="noStrike" spc="-1" dirty="0">
                <a:solidFill>
                  <a:srgbClr val="FFFF00"/>
                </a:solidFill>
                <a:latin typeface="Tw Cen MT" panose="020B0602020104020603" pitchFamily="34" charset="77"/>
                <a:ea typeface="ＭＳ Ｐゴシック"/>
              </a:rPr>
              <a:t>1634</a:t>
            </a:r>
            <a:r>
              <a:rPr lang="es-ES" sz="2000" b="0" strike="noStrike" spc="-1" dirty="0">
                <a:solidFill>
                  <a:srgbClr val="FFFFFF"/>
                </a:solidFill>
                <a:latin typeface="Tw Cen MT" panose="020B0602020104020603" pitchFamily="34" charset="77"/>
                <a:ea typeface="ＭＳ Ｐゴシック"/>
              </a:rPr>
              <a:t>. Siendo una de las más esbeltas de la ciudad, fue reparada por el maestro   </a:t>
            </a:r>
            <a:endParaRPr lang="es-ES" sz="2000" spc="-1" dirty="0">
              <a:solidFill>
                <a:srgbClr val="FFFFFF"/>
              </a:solidFill>
              <a:latin typeface="Tw Cen MT" panose="020B0602020104020603" pitchFamily="34" charset="77"/>
              <a:ea typeface="ＭＳ Ｐゴシック"/>
            </a:endParaRPr>
          </a:p>
          <a:p>
            <a:pPr>
              <a:lnSpc>
                <a:spcPct val="100000"/>
              </a:lnSpc>
            </a:pPr>
            <a:r>
              <a:rPr lang="es-ES" sz="2000" b="0" strike="noStrike" spc="-1" dirty="0">
                <a:solidFill>
                  <a:srgbClr val="FFFFFF"/>
                </a:solidFill>
                <a:latin typeface="Tw Cen MT" panose="020B0602020104020603" pitchFamily="34" charset="77"/>
                <a:ea typeface="ＭＳ Ｐゴシック"/>
              </a:rPr>
              <a:t>          Cristóbal del Pozo en tiempos del obispo Moscoso Sandoval.</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latin typeface="Tw Cen MT" panose="020B0602020104020603" pitchFamily="34" charset="77"/>
                <a:ea typeface="ＭＳ Ｐゴシック"/>
              </a:rPr>
              <a:t>*1755</a:t>
            </a:r>
            <a:r>
              <a:rPr lang="es-ES" sz="2000" b="0" strike="noStrike" spc="-1" dirty="0">
                <a:solidFill>
                  <a:srgbClr val="FFFFFF"/>
                </a:solidFill>
                <a:latin typeface="Tw Cen MT" panose="020B0602020104020603" pitchFamily="34" charset="77"/>
                <a:ea typeface="ＭＳ Ｐゴシック"/>
              </a:rPr>
              <a:t>. Seriamente dañada por el terremoto de Lisboa es reparada.</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latin typeface="Tw Cen MT" panose="020B0602020104020603" pitchFamily="34" charset="77"/>
                <a:ea typeface="ＭＳ Ｐゴシック"/>
              </a:rPr>
              <a:t>*1862</a:t>
            </a:r>
            <a:r>
              <a:rPr lang="es-ES" sz="2000" b="0" strike="noStrike" spc="-1" dirty="0">
                <a:solidFill>
                  <a:srgbClr val="FFFFFF"/>
                </a:solidFill>
                <a:latin typeface="Tw Cen MT" panose="020B0602020104020603" pitchFamily="34" charset="77"/>
                <a:ea typeface="ＭＳ Ｐゴシック"/>
              </a:rPr>
              <a:t>. Se demuele parte de la torre y el campanario, y se construye en su lugar la espadaña que aún hoy podemos contemplar:  tres vanos para sendas campanas y rematado con dos </a:t>
            </a:r>
            <a:r>
              <a:rPr lang="es-ES" sz="2000" b="0" strike="noStrike" spc="-1" dirty="0" err="1">
                <a:solidFill>
                  <a:srgbClr val="FFFFFF"/>
                </a:solidFill>
                <a:latin typeface="Tw Cen MT" panose="020B0602020104020603" pitchFamily="34" charset="77"/>
                <a:ea typeface="ＭＳ Ｐゴシック"/>
              </a:rPr>
              <a:t>aletones</a:t>
            </a:r>
            <a:r>
              <a:rPr lang="es-ES" sz="2000" b="0" strike="noStrike" spc="-1" dirty="0">
                <a:solidFill>
                  <a:srgbClr val="FFFFFF"/>
                </a:solidFill>
                <a:latin typeface="Tw Cen MT" panose="020B0602020104020603" pitchFamily="34" charset="77"/>
                <a:ea typeface="ＭＳ Ｐゴシック"/>
              </a:rPr>
              <a:t>  triangulares, pináculos y un frontón recto partido en donde  se aloja una campana menor.</a:t>
            </a:r>
            <a:endParaRPr lang="es-ES" sz="2000" b="0" strike="noStrike" spc="-1" dirty="0">
              <a:solidFill>
                <a:srgbClr val="FFFFFF"/>
              </a:solidFill>
              <a:latin typeface="Tw Cen MT" panose="020B0602020104020603" pitchFamily="34" charset="77"/>
            </a:endParaRPr>
          </a:p>
        </p:txBody>
      </p:sp>
      <p:pic>
        <p:nvPicPr>
          <p:cNvPr id="197" name="Imagen 3"/>
          <p:cNvPicPr/>
          <p:nvPr/>
        </p:nvPicPr>
        <p:blipFill>
          <a:blip r:embed="rId2"/>
          <a:srcRect l="32667" r="3091" b="9399"/>
          <a:stretch/>
        </p:blipFill>
        <p:spPr>
          <a:xfrm>
            <a:off x="6847892" y="214200"/>
            <a:ext cx="2161828" cy="3072710"/>
          </a:xfrm>
          <a:prstGeom prst="rect">
            <a:avLst/>
          </a:prstGeom>
          <a:ln w="0">
            <a:noFill/>
          </a:ln>
        </p:spPr>
      </p:pic>
      <p:sp>
        <p:nvSpPr>
          <p:cNvPr id="3" name="CuadroTexto 2">
            <a:extLst>
              <a:ext uri="{FF2B5EF4-FFF2-40B4-BE49-F238E27FC236}">
                <a16:creationId xmlns:a16="http://schemas.microsoft.com/office/drawing/2014/main" id="{76337F20-8E46-B349-E48C-509C3F566458}"/>
              </a:ext>
            </a:extLst>
          </p:cNvPr>
          <p:cNvSpPr txBox="1"/>
          <p:nvPr/>
        </p:nvSpPr>
        <p:spPr>
          <a:xfrm>
            <a:off x="527538" y="214200"/>
            <a:ext cx="5926016" cy="3847207"/>
          </a:xfrm>
          <a:prstGeom prst="rect">
            <a:avLst/>
          </a:prstGeom>
          <a:noFill/>
        </p:spPr>
        <p:txBody>
          <a:bodyPr wrap="square">
            <a:spAutoFit/>
          </a:bodyPr>
          <a:lstStyle/>
          <a:p>
            <a:pPr algn="ctr">
              <a:lnSpc>
                <a:spcPct val="100000"/>
              </a:lnSpc>
            </a:pPr>
            <a:r>
              <a:rPr lang="es-ES" sz="2400" b="1" strike="noStrike" spc="-1" dirty="0">
                <a:solidFill>
                  <a:srgbClr val="FFFF00"/>
                </a:solidFill>
                <a:latin typeface="-apple-system"/>
                <a:ea typeface="ＭＳ Ｐゴシック"/>
              </a:rPr>
              <a:t>SAN ISIDORO</a:t>
            </a:r>
            <a:endParaRPr lang="es-ES" sz="2400" b="1" strike="noStrike" spc="-1" dirty="0">
              <a:solidFill>
                <a:srgbClr val="FFFFFF"/>
              </a:solidFill>
              <a:latin typeface="Arial"/>
            </a:endParaRPr>
          </a:p>
          <a:p>
            <a:pPr>
              <a:lnSpc>
                <a:spcPct val="100000"/>
              </a:lnSpc>
            </a:pPr>
            <a:endParaRPr lang="es-ES" sz="2000" b="0" strike="noStrike" spc="-1" dirty="0">
              <a:solidFill>
                <a:srgbClr val="FFFFFF"/>
              </a:solidFill>
              <a:latin typeface="-apple-system"/>
              <a:ea typeface="ＭＳ Ｐゴシック"/>
            </a:endParaRPr>
          </a:p>
          <a:p>
            <a:pPr>
              <a:lnSpc>
                <a:spcPct val="100000"/>
              </a:lnSpc>
            </a:pPr>
            <a:r>
              <a:rPr lang="es-ES" sz="2000" b="0" strike="noStrike" spc="-1" dirty="0">
                <a:solidFill>
                  <a:srgbClr val="FFFFFF"/>
                </a:solidFill>
                <a:latin typeface="Tw Cen MT" panose="020B0602020104020603" pitchFamily="34" charset="77"/>
                <a:ea typeface="ＭＳ Ｐゴシック"/>
              </a:rPr>
              <a:t>Ésta ha sido durante siglos la parroquia con más feligresía, debido a su situación en la zona de desarrollo de la ciudad. También recibiría, imágenes y muebles pertenecientes a los cinco conventos desamortizados dentro de su jurisdicción: S. Francisco, de la Victoria, de S. Juan de Dios, S. Nicasio y S. Antonio entre otros.</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ＭＳ Ｐゴシック"/>
              </a:rPr>
              <a:t>Respecto al templo, las referencias más frecuentes que se pueden encontrar en las actas del Cabildo hacen referencia a la situación de la torre.</a:t>
            </a:r>
            <a:endParaRPr lang="es-ES" sz="2000" b="0" strike="noStrike" spc="-1" dirty="0">
              <a:solidFill>
                <a:srgbClr val="FFFFFF"/>
              </a:solidFill>
              <a:latin typeface="Tw Cen MT" panose="020B0602020104020603" pitchFamily="34" charset="77"/>
            </a:endParaRPr>
          </a:p>
        </p:txBody>
      </p:sp>
      <p:sp>
        <p:nvSpPr>
          <p:cNvPr id="4" name="CuadroTexto 3">
            <a:extLst>
              <a:ext uri="{FF2B5EF4-FFF2-40B4-BE49-F238E27FC236}">
                <a16:creationId xmlns:a16="http://schemas.microsoft.com/office/drawing/2014/main" id="{66D702EF-5A23-1C43-43A9-4E6968D9A0A1}"/>
              </a:ext>
            </a:extLst>
          </p:cNvPr>
          <p:cNvSpPr txBox="1"/>
          <p:nvPr/>
        </p:nvSpPr>
        <p:spPr>
          <a:xfrm>
            <a:off x="6847892" y="3559434"/>
            <a:ext cx="2014754" cy="369332"/>
          </a:xfrm>
          <a:prstGeom prst="rect">
            <a:avLst/>
          </a:prstGeom>
          <a:noFill/>
        </p:spPr>
        <p:txBody>
          <a:bodyPr wrap="square">
            <a:spAutoFit/>
          </a:bodyPr>
          <a:lstStyle/>
          <a:p>
            <a:pPr algn="ctr">
              <a:lnSpc>
                <a:spcPct val="100000"/>
              </a:lnSpc>
            </a:pPr>
            <a:r>
              <a:rPr lang="es-ES" sz="1800" b="1" strike="noStrike" spc="-1" dirty="0">
                <a:solidFill>
                  <a:srgbClr val="FFFF00"/>
                </a:solidFill>
                <a:latin typeface="-apple-system"/>
                <a:ea typeface="ＭＳ Ｐゴシック"/>
              </a:rPr>
              <a:t>SAN ISIDORO</a:t>
            </a:r>
            <a:endParaRPr lang="es-ES" sz="1800" b="1" strike="noStrike" spc="-1" dirty="0">
              <a:solidFill>
                <a:srgbClr val="FFFFFF"/>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anim calcmode="lin" valueType="num">
                                      <p:cBhvr>
                                        <p:cTn id="8" dur="3000" fill="hold"/>
                                        <p:tgtEl>
                                          <p:spTgt spid="3"/>
                                        </p:tgtEl>
                                        <p:attrNameLst>
                                          <p:attrName>ppt_x</p:attrName>
                                        </p:attrNameLst>
                                      </p:cBhvr>
                                      <p:tavLst>
                                        <p:tav tm="0">
                                          <p:val>
                                            <p:strVal val="#ppt_x"/>
                                          </p:val>
                                        </p:tav>
                                        <p:tav tm="100000">
                                          <p:val>
                                            <p:strVal val="#ppt_x"/>
                                          </p:val>
                                        </p:tav>
                                      </p:tavLst>
                                    </p:anim>
                                    <p:anim calcmode="lin" valueType="num">
                                      <p:cBhvr>
                                        <p:cTn id="9" dur="3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98"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99" name="CuadroTexto 2"/>
          <p:cNvSpPr/>
          <p:nvPr/>
        </p:nvSpPr>
        <p:spPr>
          <a:xfrm>
            <a:off x="579960" y="214200"/>
            <a:ext cx="8228880" cy="63695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400" b="1" strike="noStrike" spc="-1" dirty="0">
                <a:solidFill>
                  <a:srgbClr val="FFFF00"/>
                </a:solidFill>
                <a:latin typeface="Arial"/>
              </a:rPr>
              <a:t>DIFICULTADES DENTRO DE LA IGLESIA</a:t>
            </a:r>
          </a:p>
          <a:p>
            <a:pPr algn="ctr">
              <a:lnSpc>
                <a:spcPct val="100000"/>
              </a:lnSpc>
            </a:pPr>
            <a:r>
              <a:rPr lang="es-ES" sz="2400" b="0" strike="noStrike" spc="-1" dirty="0">
                <a:solidFill>
                  <a:srgbClr val="FFFFFF"/>
                </a:solidFill>
                <a:latin typeface="Tw Cen MT" panose="020B0602020104020603" pitchFamily="34" charset="77"/>
                <a:ea typeface="Times New Roman"/>
              </a:rPr>
              <a:t>Normalmente se tiene la idea de una iglesia “uniforme”, donde todos pensasen y sintiesen de igual forma; en una época tan convulsa como la que vivió España en este siglo, las diferencias </a:t>
            </a:r>
            <a:r>
              <a:rPr lang="es-ES" sz="2400" spc="-1" dirty="0">
                <a:solidFill>
                  <a:srgbClr val="FFFFFF"/>
                </a:solidFill>
                <a:latin typeface="Tw Cen MT" panose="020B0602020104020603" pitchFamily="34" charset="77"/>
                <a:ea typeface="Times New Roman"/>
              </a:rPr>
              <a:t>dentro</a:t>
            </a:r>
            <a:r>
              <a:rPr lang="es-ES" sz="2400" b="0" strike="noStrike" spc="-1" dirty="0">
                <a:solidFill>
                  <a:srgbClr val="FFFFFF"/>
                </a:solidFill>
                <a:latin typeface="Tw Cen MT" panose="020B0602020104020603" pitchFamily="34" charset="77"/>
                <a:ea typeface="Times New Roman"/>
              </a:rPr>
              <a:t> del clero nos muestran todo lo contrario. </a:t>
            </a:r>
            <a:endParaRPr lang="es-ES" sz="2400" b="0" strike="noStrike" spc="-1" dirty="0">
              <a:solidFill>
                <a:srgbClr val="FFFFFF"/>
              </a:solidFill>
              <a:latin typeface="Tw Cen MT" panose="020B0602020104020603" pitchFamily="34" charset="77"/>
            </a:endParaRPr>
          </a:p>
          <a:p>
            <a:pPr algn="ctr">
              <a:lnSpc>
                <a:spcPct val="100000"/>
              </a:lnSpc>
            </a:pPr>
            <a:r>
              <a:rPr lang="es-ES" sz="2400" b="0" strike="noStrike" spc="-1" dirty="0">
                <a:solidFill>
                  <a:srgbClr val="FFFFFF"/>
                </a:solidFill>
                <a:latin typeface="Tw Cen MT" panose="020B0602020104020603" pitchFamily="34" charset="77"/>
                <a:ea typeface="Times New Roman"/>
              </a:rPr>
              <a:t>Muchos miembros del clero se habían empapado de las ideas ilustradas y reformadoras, abogando por el reformismo regalista que menoscababa el papel del Papa en favor de una mayor intervención del Estado en la vida interna de la Iglesia. </a:t>
            </a:r>
            <a:endParaRPr lang="es-ES" sz="2400" b="0" strike="noStrike" spc="-1" dirty="0">
              <a:solidFill>
                <a:srgbClr val="FFFFFF"/>
              </a:solidFill>
              <a:latin typeface="Tw Cen MT" panose="020B0602020104020603" pitchFamily="34" charset="77"/>
            </a:endParaRPr>
          </a:p>
          <a:p>
            <a:pPr algn="ctr">
              <a:lnSpc>
                <a:spcPct val="100000"/>
              </a:lnSpc>
            </a:pPr>
            <a:r>
              <a:rPr lang="es-ES" sz="2400" b="0" strike="noStrike" spc="-1" dirty="0">
                <a:solidFill>
                  <a:srgbClr val="FFFFFF"/>
                </a:solidFill>
                <a:latin typeface="Tw Cen MT" panose="020B0602020104020603" pitchFamily="34" charset="77"/>
                <a:ea typeface="Times New Roman"/>
              </a:rPr>
              <a:t>No tiene pues nada de extraño  que en la puesta en práctica de estos principios liberales, algunos clérigos tuvieran un notable protagonismo, frente a otros defensores de la jerarquía y de la Iglesia. Este es el caso de dos ilustres ubetenses, de ilustres familias, de sólida formación, canónigos de Jaén, activos y comprometidos con su tiempo:    </a:t>
            </a:r>
            <a:endParaRPr lang="es-ES" sz="2400" b="0" strike="noStrike" spc="-1" dirty="0">
              <a:solidFill>
                <a:srgbClr val="FFFFFF"/>
              </a:solidFill>
              <a:latin typeface="Tw Cen MT" panose="020B0602020104020603" pitchFamily="34" charset="77"/>
            </a:endParaRPr>
          </a:p>
          <a:p>
            <a:pPr algn="ctr">
              <a:lnSpc>
                <a:spcPct val="100000"/>
              </a:lnSpc>
            </a:pPr>
            <a:r>
              <a:rPr lang="es-ES" sz="2400" b="0" strike="noStrike" spc="-1" dirty="0">
                <a:solidFill>
                  <a:srgbClr val="FFFFFF"/>
                </a:solidFill>
                <a:latin typeface="Tw Cen MT" panose="020B0602020104020603" pitchFamily="34" charset="77"/>
                <a:ea typeface="Times New Roman"/>
              </a:rPr>
              <a:t>D. Luis de la Mota Hidalgo (1782-1860) </a:t>
            </a:r>
            <a:endParaRPr lang="es-ES" sz="2400" b="0" strike="noStrike" spc="-1" dirty="0">
              <a:solidFill>
                <a:srgbClr val="FFFFFF"/>
              </a:solidFill>
              <a:latin typeface="Tw Cen MT" panose="020B0602020104020603" pitchFamily="34" charset="77"/>
            </a:endParaRPr>
          </a:p>
          <a:p>
            <a:pPr algn="ctr">
              <a:lnSpc>
                <a:spcPct val="100000"/>
              </a:lnSpc>
            </a:pPr>
            <a:r>
              <a:rPr lang="es-ES" sz="2400" b="0" strike="noStrike" spc="-1" dirty="0">
                <a:solidFill>
                  <a:srgbClr val="FFFFFF"/>
                </a:solidFill>
                <a:latin typeface="Tw Cen MT" panose="020B0602020104020603" pitchFamily="34" charset="77"/>
                <a:ea typeface="Times New Roman"/>
              </a:rPr>
              <a:t>y D. Manuel Muñoz Garnica  (1821-1876).   </a:t>
            </a:r>
            <a:endParaRPr lang="es-ES" sz="2400" b="0" strike="noStrike" spc="-1" dirty="0">
              <a:solidFill>
                <a:srgbClr val="FFFFFF"/>
              </a:solidFill>
              <a:latin typeface="Tw Cen MT" panose="020B0602020104020603" pitchFamily="34" charset="7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fade">
                                      <p:cBhvr>
                                        <p:cTn id="7" dur="3000"/>
                                        <p:tgtEl>
                                          <p:spTgt spid="199"/>
                                        </p:tgtEl>
                                      </p:cBhvr>
                                    </p:animEffect>
                                    <p:anim calcmode="lin" valueType="num">
                                      <p:cBhvr>
                                        <p:cTn id="8" dur="3000" fill="hold"/>
                                        <p:tgtEl>
                                          <p:spTgt spid="199"/>
                                        </p:tgtEl>
                                        <p:attrNameLst>
                                          <p:attrName>ppt_x</p:attrName>
                                        </p:attrNameLst>
                                      </p:cBhvr>
                                      <p:tavLst>
                                        <p:tav tm="0">
                                          <p:val>
                                            <p:strVal val="#ppt_x"/>
                                          </p:val>
                                        </p:tav>
                                        <p:tav tm="100000">
                                          <p:val>
                                            <p:strVal val="#ppt_x"/>
                                          </p:val>
                                        </p:tav>
                                      </p:tavLst>
                                    </p:anim>
                                    <p:anim calcmode="lin" valueType="num">
                                      <p:cBhvr>
                                        <p:cTn id="9" dur="3000" fill="hold"/>
                                        <p:tgtEl>
                                          <p:spTgt spid="1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200"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201" name="CuadroTexto 2"/>
          <p:cNvSpPr/>
          <p:nvPr/>
        </p:nvSpPr>
        <p:spPr>
          <a:xfrm>
            <a:off x="331076" y="2799523"/>
            <a:ext cx="8679723" cy="378419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es-ES" sz="2000" b="0" strike="noStrike" spc="-1" dirty="0">
                <a:solidFill>
                  <a:srgbClr val="FFFF00"/>
                </a:solidFill>
                <a:latin typeface="Tw Cen MT" panose="020B0602020104020603" pitchFamily="34" charset="77"/>
                <a:ea typeface="Times New Roman"/>
              </a:rPr>
              <a:t>1806</a:t>
            </a:r>
            <a:r>
              <a:rPr lang="es-ES" sz="2000" b="0" strike="noStrike" spc="-1" dirty="0">
                <a:solidFill>
                  <a:srgbClr val="FFFFFF"/>
                </a:solidFill>
                <a:latin typeface="Tw Cen MT" panose="020B0602020104020603" pitchFamily="34" charset="77"/>
                <a:ea typeface="Times New Roman"/>
              </a:rPr>
              <a:t>: </a:t>
            </a:r>
            <a:r>
              <a:rPr lang="es-ES" sz="2000" b="0" strike="noStrike" spc="-1" dirty="0" err="1">
                <a:solidFill>
                  <a:srgbClr val="FFFFFF"/>
                </a:solidFill>
                <a:latin typeface="Tw Cen MT" panose="020B0602020104020603" pitchFamily="34" charset="77"/>
                <a:ea typeface="Times New Roman"/>
              </a:rPr>
              <a:t>Viceprior</a:t>
            </a:r>
            <a:r>
              <a:rPr lang="es-ES" sz="2000" b="0" strike="noStrike" spc="-1" dirty="0">
                <a:solidFill>
                  <a:srgbClr val="FFFFFF"/>
                </a:solidFill>
                <a:latin typeface="Tw Cen MT" panose="020B0602020104020603" pitchFamily="34" charset="77"/>
                <a:ea typeface="Times New Roman"/>
              </a:rPr>
              <a:t> de Santo Domingo de Úbeda.</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00"/>
                </a:solidFill>
                <a:latin typeface="Tw Cen MT" panose="020B0602020104020603" pitchFamily="34" charset="77"/>
                <a:ea typeface="Times New Roman"/>
              </a:rPr>
              <a:t>1808</a:t>
            </a:r>
            <a:r>
              <a:rPr lang="es-ES" sz="2000" b="0" strike="noStrike" spc="-1" dirty="0">
                <a:solidFill>
                  <a:srgbClr val="FFFFFF"/>
                </a:solidFill>
                <a:latin typeface="Tw Cen MT" panose="020B0602020104020603" pitchFamily="34" charset="77"/>
                <a:ea typeface="Times New Roman"/>
              </a:rPr>
              <a:t>: Cooperó con la guerrilla contra los invasores franceses.</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00"/>
                </a:solidFill>
                <a:latin typeface="Tw Cen MT" panose="020B0602020104020603" pitchFamily="34" charset="77"/>
                <a:ea typeface="Times New Roman"/>
              </a:rPr>
              <a:t>1812</a:t>
            </a:r>
            <a:r>
              <a:rPr lang="es-ES" sz="2000" b="0" strike="noStrike" spc="-1" dirty="0">
                <a:solidFill>
                  <a:srgbClr val="FFFFFF"/>
                </a:solidFill>
                <a:latin typeface="Tw Cen MT" panose="020B0602020104020603" pitchFamily="34" charset="77"/>
                <a:ea typeface="Times New Roman"/>
              </a:rPr>
              <a:t>: Después de la Constitución se adhirió a la lucha por la libertad.</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00"/>
                </a:solidFill>
                <a:latin typeface="Tw Cen MT" panose="020B0602020104020603" pitchFamily="34" charset="77"/>
                <a:ea typeface="Times New Roman"/>
              </a:rPr>
              <a:t>1813</a:t>
            </a:r>
            <a:r>
              <a:rPr lang="es-ES" sz="2000" b="0" strike="noStrike" spc="-1" dirty="0">
                <a:solidFill>
                  <a:srgbClr val="FFFFFF"/>
                </a:solidFill>
                <a:latin typeface="Tw Cen MT" panose="020B0602020104020603" pitchFamily="34" charset="77"/>
                <a:ea typeface="Times New Roman"/>
              </a:rPr>
              <a:t>: Párroco de </a:t>
            </a:r>
            <a:r>
              <a:rPr lang="es-ES" sz="2000" b="0" strike="noStrike" spc="-1" dirty="0" err="1">
                <a:solidFill>
                  <a:srgbClr val="FFFFFF"/>
                </a:solidFill>
                <a:latin typeface="Tw Cen MT" panose="020B0602020104020603" pitchFamily="34" charset="77"/>
                <a:ea typeface="Times New Roman"/>
              </a:rPr>
              <a:t>Sto</a:t>
            </a:r>
            <a:r>
              <a:rPr lang="es-ES" sz="2000" b="0" strike="noStrike" spc="-1" dirty="0">
                <a:solidFill>
                  <a:srgbClr val="FFFFFF"/>
                </a:solidFill>
                <a:latin typeface="Tw Cen MT" panose="020B0602020104020603" pitchFamily="34" charset="77"/>
                <a:ea typeface="Times New Roman"/>
              </a:rPr>
              <a:t> Tomás, S. Nicolás </a:t>
            </a:r>
            <a:r>
              <a:rPr lang="es-ES" sz="2000" spc="-1" dirty="0">
                <a:solidFill>
                  <a:srgbClr val="FFFFFF"/>
                </a:solidFill>
                <a:latin typeface="Tw Cen MT" panose="020B0602020104020603" pitchFamily="34" charset="77"/>
              </a:rPr>
              <a:t>(</a:t>
            </a:r>
            <a:r>
              <a:rPr lang="es-ES" sz="2000" b="0" strike="noStrike" spc="-1" dirty="0">
                <a:solidFill>
                  <a:srgbClr val="FFFFFF"/>
                </a:solidFill>
                <a:latin typeface="Tw Cen MT" panose="020B0602020104020603" pitchFamily="34" charset="77"/>
                <a:ea typeface="Times New Roman"/>
              </a:rPr>
              <a:t>de San Pablo en propiedad en1850).</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00"/>
                </a:solidFill>
                <a:latin typeface="Tw Cen MT" panose="020B0602020104020603" pitchFamily="34" charset="77"/>
                <a:ea typeface="Times New Roman"/>
              </a:rPr>
              <a:t>1823</a:t>
            </a:r>
            <a:r>
              <a:rPr lang="es-ES" sz="2000" b="0" strike="noStrike" spc="-1" dirty="0">
                <a:solidFill>
                  <a:srgbClr val="FFFFFF"/>
                </a:solidFill>
                <a:latin typeface="Tw Cen MT" panose="020B0602020104020603" pitchFamily="34" charset="77"/>
                <a:ea typeface="Times New Roman"/>
              </a:rPr>
              <a:t>: Se le acusa de haber predicado en favor del constitucionalista.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00"/>
                </a:solidFill>
                <a:latin typeface="Tw Cen MT" panose="020B0602020104020603" pitchFamily="34" charset="77"/>
                <a:ea typeface="Times New Roman"/>
              </a:rPr>
              <a:t>1831</a:t>
            </a:r>
            <a:r>
              <a:rPr lang="es-ES" sz="2000" b="0" strike="noStrike" spc="-1" dirty="0">
                <a:solidFill>
                  <a:srgbClr val="FFFFFF"/>
                </a:solidFill>
                <a:latin typeface="Tw Cen MT" panose="020B0602020104020603" pitchFamily="34" charset="77"/>
                <a:ea typeface="Times New Roman"/>
              </a:rPr>
              <a:t>: Elegido Abad de la Universidad de Priores y Beneficiados.</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00"/>
                </a:solidFill>
                <a:latin typeface="Tw Cen MT" panose="020B0602020104020603" pitchFamily="34" charset="77"/>
                <a:ea typeface="Times New Roman"/>
              </a:rPr>
              <a:t>1837</a:t>
            </a:r>
            <a:r>
              <a:rPr lang="es-ES" sz="2000" b="0" strike="noStrike" spc="-1" dirty="0">
                <a:solidFill>
                  <a:srgbClr val="FFFFFF"/>
                </a:solidFill>
                <a:latin typeface="Tw Cen MT" panose="020B0602020104020603" pitchFamily="34" charset="77"/>
                <a:ea typeface="Times New Roman"/>
              </a:rPr>
              <a:t>: Elegido a Cortes por los sufragios de Úbeda y Baeza.</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          Votó a favor de las reformas de Mendizábal.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          Enfrentado al Obispo fue confinado en </a:t>
            </a:r>
            <a:r>
              <a:rPr lang="es-ES" sz="2000" spc="-1" dirty="0">
                <a:solidFill>
                  <a:srgbClr val="FFFFFF"/>
                </a:solidFill>
                <a:latin typeface="Tw Cen MT" panose="020B0602020104020603" pitchFamily="34" charset="77"/>
                <a:ea typeface="Times New Roman"/>
              </a:rPr>
              <a:t>el convento franciscano de Linares.</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00"/>
                </a:solidFill>
                <a:latin typeface="Tw Cen MT" panose="020B0602020104020603" pitchFamily="34" charset="77"/>
                <a:ea typeface="Times New Roman"/>
              </a:rPr>
              <a:t>1840</a:t>
            </a:r>
            <a:r>
              <a:rPr lang="es-ES" sz="2000" b="0" strike="noStrike" spc="-1" dirty="0">
                <a:solidFill>
                  <a:srgbClr val="FFFFFF"/>
                </a:solidFill>
                <a:latin typeface="Tw Cen MT" panose="020B0602020104020603" pitchFamily="34" charset="77"/>
                <a:ea typeface="Times New Roman"/>
              </a:rPr>
              <a:t>: Diputado provincial</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1</a:t>
            </a:r>
            <a:r>
              <a:rPr lang="es-ES" sz="2000" b="0" strike="noStrike" spc="-1" dirty="0">
                <a:solidFill>
                  <a:srgbClr val="FFFF00"/>
                </a:solidFill>
                <a:latin typeface="Tw Cen MT" panose="020B0602020104020603" pitchFamily="34" charset="77"/>
                <a:ea typeface="Times New Roman"/>
              </a:rPr>
              <a:t>855</a:t>
            </a:r>
            <a:r>
              <a:rPr lang="es-ES" sz="2000" b="0" strike="noStrike" spc="-1" dirty="0">
                <a:solidFill>
                  <a:srgbClr val="FFFFFF"/>
                </a:solidFill>
                <a:latin typeface="Tw Cen MT" panose="020B0602020104020603" pitchFamily="34" charset="77"/>
                <a:ea typeface="Times New Roman"/>
              </a:rPr>
              <a:t>: Arcediano de la catedral de Jaén, trasladado a Baeza (1859).</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00"/>
                </a:solidFill>
                <a:latin typeface="Tw Cen MT" panose="020B0602020104020603" pitchFamily="34" charset="77"/>
                <a:ea typeface="Times New Roman"/>
              </a:rPr>
              <a:t>1860</a:t>
            </a:r>
            <a:r>
              <a:rPr lang="es-ES" sz="2000" b="0" strike="noStrike" spc="-1" dirty="0">
                <a:solidFill>
                  <a:srgbClr val="FFFFFF"/>
                </a:solidFill>
                <a:latin typeface="Tw Cen MT" panose="020B0602020104020603" pitchFamily="34" charset="77"/>
                <a:ea typeface="Times New Roman"/>
              </a:rPr>
              <a:t>. Muere el 10 de agosto. Despidió el duelo  el Sr. Muñoz Garnica.</a:t>
            </a:r>
            <a:endParaRPr lang="es-ES" sz="2000" b="0" strike="noStrike" spc="-1" dirty="0">
              <a:solidFill>
                <a:srgbClr val="FFFFFF"/>
              </a:solidFill>
              <a:latin typeface="Tw Cen MT" panose="020B0602020104020603" pitchFamily="34" charset="77"/>
            </a:endParaRPr>
          </a:p>
        </p:txBody>
      </p:sp>
      <p:pic>
        <p:nvPicPr>
          <p:cNvPr id="3" name="Imagen 2">
            <a:extLst>
              <a:ext uri="{FF2B5EF4-FFF2-40B4-BE49-F238E27FC236}">
                <a16:creationId xmlns:a16="http://schemas.microsoft.com/office/drawing/2014/main" id="{195CC78F-8403-CC07-2BA2-05FA2FB46157}"/>
              </a:ext>
            </a:extLst>
          </p:cNvPr>
          <p:cNvPicPr>
            <a:picLocks noChangeAspect="1"/>
          </p:cNvPicPr>
          <p:nvPr/>
        </p:nvPicPr>
        <p:blipFill rotWithShape="1">
          <a:blip r:embed="rId2">
            <a:extLst>
              <a:ext uri="{28A0092B-C50C-407E-A947-70E740481C1C}">
                <a14:useLocalDpi xmlns:a14="http://schemas.microsoft.com/office/drawing/2010/main" val="0"/>
              </a:ext>
            </a:extLst>
          </a:blip>
          <a:srcRect t="38680" r="13284" b="7081"/>
          <a:stretch/>
        </p:blipFill>
        <p:spPr>
          <a:xfrm>
            <a:off x="7217799" y="214199"/>
            <a:ext cx="1818921" cy="2292517"/>
          </a:xfrm>
          <a:prstGeom prst="rect">
            <a:avLst/>
          </a:prstGeom>
        </p:spPr>
      </p:pic>
      <p:sp>
        <p:nvSpPr>
          <p:cNvPr id="4" name="CuadroTexto 3">
            <a:extLst>
              <a:ext uri="{FF2B5EF4-FFF2-40B4-BE49-F238E27FC236}">
                <a16:creationId xmlns:a16="http://schemas.microsoft.com/office/drawing/2014/main" id="{93B33017-F2ED-733E-B1CE-C1864F016647}"/>
              </a:ext>
            </a:extLst>
          </p:cNvPr>
          <p:cNvSpPr txBox="1"/>
          <p:nvPr/>
        </p:nvSpPr>
        <p:spPr>
          <a:xfrm>
            <a:off x="457199" y="214200"/>
            <a:ext cx="6400801" cy="2585323"/>
          </a:xfrm>
          <a:prstGeom prst="rect">
            <a:avLst/>
          </a:prstGeom>
          <a:noFill/>
        </p:spPr>
        <p:txBody>
          <a:bodyPr wrap="square">
            <a:spAutoFit/>
          </a:bodyPr>
          <a:lstStyle/>
          <a:p>
            <a:pPr algn="ctr">
              <a:lnSpc>
                <a:spcPct val="100000"/>
              </a:lnSpc>
            </a:pPr>
            <a:r>
              <a:rPr lang="es-ES" sz="1800" b="0" strike="noStrike" spc="-1" dirty="0">
                <a:solidFill>
                  <a:srgbClr val="FFFF00"/>
                </a:solidFill>
                <a:latin typeface="Times New Roman"/>
                <a:ea typeface="Times New Roman"/>
              </a:rPr>
              <a:t> </a:t>
            </a:r>
            <a:r>
              <a:rPr lang="es-ES" sz="1800" b="1" strike="noStrike" spc="-1" dirty="0">
                <a:solidFill>
                  <a:srgbClr val="FFFF00"/>
                </a:solidFill>
                <a:latin typeface="Tw Cen MT" panose="020B0602020104020603" pitchFamily="34" charset="77"/>
                <a:ea typeface="Times New Roman"/>
              </a:rPr>
              <a:t>D. LUIS DE LA MOTA HIDALGO</a:t>
            </a:r>
            <a:r>
              <a:rPr lang="es-ES" sz="1800" b="0" strike="noStrike" spc="-1" dirty="0">
                <a:solidFill>
                  <a:srgbClr val="FFFFFF"/>
                </a:solidFill>
                <a:latin typeface="Tw Cen MT" panose="020B0602020104020603" pitchFamily="34" charset="77"/>
                <a:ea typeface="Times New Roman"/>
              </a:rPr>
              <a:t>:</a:t>
            </a:r>
            <a:endParaRPr lang="es-ES" sz="1800" b="0" strike="noStrike" spc="-1" dirty="0">
              <a:solidFill>
                <a:srgbClr val="FFFFFF"/>
              </a:solidFill>
              <a:latin typeface="Tw Cen MT" panose="020B0602020104020603" pitchFamily="34" charset="77"/>
            </a:endParaRPr>
          </a:p>
          <a:p>
            <a:pPr>
              <a:lnSpc>
                <a:spcPct val="100000"/>
              </a:lnSpc>
            </a:pPr>
            <a:r>
              <a:rPr lang="es-ES" sz="2400" b="0" strike="noStrike" spc="-1" dirty="0">
                <a:solidFill>
                  <a:srgbClr val="FFFFFF"/>
                </a:solidFill>
                <a:latin typeface="Tw Cen MT" panose="020B0602020104020603" pitchFamily="34" charset="77"/>
                <a:ea typeface="Times New Roman"/>
              </a:rPr>
              <a:t>Nace en Úbeda el 3 de enero de 1782, hijodalgo de noble ascendencia. Protegido  por su </a:t>
            </a:r>
            <a:r>
              <a:rPr lang="es-ES" sz="2400" b="0" strike="noStrike" spc="-1" dirty="0" err="1">
                <a:solidFill>
                  <a:srgbClr val="FFFFFF"/>
                </a:solidFill>
                <a:latin typeface="Tw Cen MT" panose="020B0602020104020603" pitchFamily="34" charset="77"/>
                <a:ea typeface="Times New Roman"/>
              </a:rPr>
              <a:t>tio</a:t>
            </a:r>
            <a:r>
              <a:rPr lang="es-ES" sz="2400" b="0" strike="noStrike" spc="-1" dirty="0">
                <a:solidFill>
                  <a:srgbClr val="FFFFFF"/>
                </a:solidFill>
                <a:latin typeface="Tw Cen MT" panose="020B0602020104020603" pitchFamily="34" charset="77"/>
                <a:ea typeface="Times New Roman"/>
              </a:rPr>
              <a:t> don Juan Miguel del Rox, canónigo de la Colegial, estudia en el Seminario y Universidad de Baeza, mostrando talento y fogosidad. Catedrático de filosofía y teología en Baeza</a:t>
            </a:r>
            <a:r>
              <a:rPr lang="es-ES" sz="1800" b="0" strike="noStrike" spc="-1" dirty="0">
                <a:solidFill>
                  <a:srgbClr val="FFFFFF"/>
                </a:solidFill>
                <a:latin typeface="Tw Cen MT" panose="020B0602020104020603" pitchFamily="34" charset="77"/>
                <a:ea typeface="Times New Roman"/>
              </a:rPr>
              <a:t>. </a:t>
            </a:r>
            <a:endParaRPr lang="es-ES" sz="1800" b="0" strike="noStrike" spc="-1" dirty="0">
              <a:solidFill>
                <a:srgbClr val="FFFFFF"/>
              </a:solidFill>
              <a:latin typeface="Tw Cen MT" panose="020B0602020104020603" pitchFamily="34" charset="7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ppt_x</p:attrName>
                                        </p:attrNameLst>
                                      </p:cBhvr>
                                      <p:tavLst>
                                        <p:tav tm="0">
                                          <p:val>
                                            <p:strVal val="#ppt_x"/>
                                          </p:val>
                                        </p:tav>
                                        <p:tav tm="100000">
                                          <p:val>
                                            <p:strVal val="#ppt_x"/>
                                          </p:val>
                                        </p:tav>
                                      </p:tavLst>
                                    </p:anim>
                                    <p:anim calcmode="lin" valueType="num">
                                      <p:cBhvr>
                                        <p:cTn id="9" dur="3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202"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203" name="CuadroTexto 2"/>
          <p:cNvSpPr/>
          <p:nvPr/>
        </p:nvSpPr>
        <p:spPr>
          <a:xfrm>
            <a:off x="335520" y="214200"/>
            <a:ext cx="8439512" cy="624641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endParaRPr lang="es-ES" sz="2000" b="0" strike="noStrike" spc="-1" dirty="0">
              <a:solidFill>
                <a:srgbClr val="FFFFFF"/>
              </a:solidFill>
              <a:latin typeface="Tw Cen MT" panose="020B0602020104020603" pitchFamily="34" charset="77"/>
              <a:ea typeface="ＭＳ Ｐゴシック"/>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 1814. 24 de abril. Predicando en los Carmelitas en la fiesta de </a:t>
            </a:r>
            <a:r>
              <a:rPr lang="es-ES" sz="2000" b="0" strike="noStrike" spc="-1" dirty="0" err="1">
                <a:solidFill>
                  <a:srgbClr val="FFFFFF"/>
                </a:solidFill>
                <a:latin typeface="Tw Cen MT" panose="020B0602020104020603" pitchFamily="34" charset="77"/>
                <a:ea typeface="ＭＳ Ｐゴシック"/>
              </a:rPr>
              <a:t>Ntro</a:t>
            </a:r>
            <a:r>
              <a:rPr lang="es-ES" sz="2000" b="0" strike="noStrike" spc="-1" dirty="0">
                <a:solidFill>
                  <a:srgbClr val="FFFFFF"/>
                </a:solidFill>
                <a:latin typeface="Tw Cen MT" panose="020B0602020104020603" pitchFamily="34" charset="77"/>
                <a:ea typeface="ＭＳ Ｐゴシック"/>
              </a:rPr>
              <a:t> Padre Jesús Nazareno con asistencia del Ayuntamiento y de las Corporaciones de la ciudad, al creer que el juramento hecho por el rey Fernando VII, acerca de su acatamiento a la Constitución era sincero y definitivo, desarrolló su sermón como político y patriota en defensa del rey, aplicándole a él las palabras con que Pilato presentó a Jesús al pueblo de Jerusalén: ”he  aquí a vuestro rey”. En defensa del rey alabó tanto su religiosidad como su adhesión a la Constitución. Siguió dando consejos a las autoridades, recomendando que oyeran las quejas de los ciudadanos.</a:t>
            </a:r>
            <a:endParaRPr lang="es-ES" sz="2000" b="0" strike="noStrike" spc="-1" dirty="0">
              <a:solidFill>
                <a:srgbClr val="FFFFFF"/>
              </a:solidFill>
              <a:latin typeface="Tw Cen MT" panose="020B0602020104020603" pitchFamily="34" charset="77"/>
            </a:endParaRPr>
          </a:p>
          <a:p>
            <a:pPr algn="ctr">
              <a:lnSpc>
                <a:spcPct val="100000"/>
              </a:lnSpc>
            </a:pPr>
            <a:endParaRPr lang="es-ES" sz="2000" b="0" strike="noStrike" spc="-1" dirty="0">
              <a:solidFill>
                <a:srgbClr val="FFFFFF"/>
              </a:solidFill>
              <a:latin typeface="Tw Cen MT" panose="020B0602020104020603" pitchFamily="34" charset="77"/>
              <a:ea typeface="ＭＳ Ｐゴシック"/>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 Contrariado por el cambio político se vio perseguido, indultado, separado de sus responsabilidades pastorales, enfrentado el Sr. Obispo de Jaén, que llegó a decir de él, “que tenía una cabeza de hierro”.</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 Lo que todos siempre reconocieron fue su gran inteligencia, su fogosidad y valentía y sobre todo su gran honradez buscando por encima de todo el bien de la gente.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“Antes que sacerdote, soy hombre”, dijo en una ocasión, y a esta afirmación atribuyó él, todos las persecuciones  que había sufrido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a lo largo de su ajetreada vida.</a:t>
            </a:r>
            <a:endParaRPr lang="es-ES" sz="2000" b="0" strike="noStrike" spc="-1" dirty="0">
              <a:solidFill>
                <a:srgbClr val="FFFFFF"/>
              </a:solidFill>
              <a:latin typeface="Tw Cen MT" panose="020B0602020104020603" pitchFamily="34" charset="7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fade">
                                      <p:cBhvr>
                                        <p:cTn id="7" dur="3000"/>
                                        <p:tgtEl>
                                          <p:spTgt spid="203"/>
                                        </p:tgtEl>
                                      </p:cBhvr>
                                    </p:animEffect>
                                    <p:anim calcmode="lin" valueType="num">
                                      <p:cBhvr>
                                        <p:cTn id="8" dur="3000" fill="hold"/>
                                        <p:tgtEl>
                                          <p:spTgt spid="203"/>
                                        </p:tgtEl>
                                        <p:attrNameLst>
                                          <p:attrName>ppt_x</p:attrName>
                                        </p:attrNameLst>
                                      </p:cBhvr>
                                      <p:tavLst>
                                        <p:tav tm="0">
                                          <p:val>
                                            <p:strVal val="#ppt_x"/>
                                          </p:val>
                                        </p:tav>
                                        <p:tav tm="100000">
                                          <p:val>
                                            <p:strVal val="#ppt_x"/>
                                          </p:val>
                                        </p:tav>
                                      </p:tavLst>
                                    </p:anim>
                                    <p:anim calcmode="lin" valueType="num">
                                      <p:cBhvr>
                                        <p:cTn id="9" dur="3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58"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59" name="CuadroTexto 3"/>
          <p:cNvSpPr/>
          <p:nvPr/>
        </p:nvSpPr>
        <p:spPr>
          <a:xfrm>
            <a:off x="356400" y="433800"/>
            <a:ext cx="6372720" cy="588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000" b="1" strike="noStrike" spc="-1" dirty="0">
                <a:solidFill>
                  <a:srgbClr val="FFFF00"/>
                </a:solidFill>
                <a:latin typeface="Tw Cen MT" panose="020B0602020104020603" pitchFamily="34" charset="77"/>
                <a:ea typeface="ＭＳ Ｐゴシック"/>
              </a:rPr>
              <a:t>SITUACIÓN DE LA IGLESIA EN ÚBEDA FINAL XVIII</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Catastro marqués de la Ensenada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Úbeda (a.1752)</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 </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latin typeface="Tw Cen MT" panose="020B0602020104020603" pitchFamily="34" charset="77"/>
                <a:ea typeface="Times New Roman"/>
              </a:rPr>
              <a:t>73</a:t>
            </a:r>
            <a:r>
              <a:rPr lang="es-ES" sz="2000" b="0" strike="noStrike" spc="-1" dirty="0">
                <a:solidFill>
                  <a:srgbClr val="FFFFFF"/>
                </a:solidFill>
                <a:latin typeface="Tw Cen MT" panose="020B0602020104020603" pitchFamily="34" charset="77"/>
                <a:ea typeface="Times New Roman"/>
              </a:rPr>
              <a:t>:   Sacerdotes (22 dedicados a las 11 parroquias)</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          + (51: Dignidades, canónigos y capellanes)</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latin typeface="Tw Cen MT" panose="020B0602020104020603" pitchFamily="34" charset="77"/>
                <a:ea typeface="Times New Roman"/>
              </a:rPr>
              <a:t>50</a:t>
            </a:r>
            <a:r>
              <a:rPr lang="es-ES" sz="2000" b="0" strike="noStrike" spc="-1" dirty="0">
                <a:solidFill>
                  <a:srgbClr val="FFFFFF"/>
                </a:solidFill>
                <a:latin typeface="Tw Cen MT" panose="020B0602020104020603" pitchFamily="34" charset="77"/>
                <a:ea typeface="Times New Roman"/>
              </a:rPr>
              <a:t>:  Clérigos tonsurados de menores, y beneficiados.</a:t>
            </a:r>
            <a:endParaRPr lang="es-ES" sz="2000" b="0" strike="noStrike" spc="-1" dirty="0">
              <a:solidFill>
                <a:srgbClr val="FFFFFF"/>
              </a:solidFill>
              <a:latin typeface="Tw Cen MT" panose="020B0602020104020603" pitchFamily="34" charset="77"/>
            </a:endParaRPr>
          </a:p>
          <a:p>
            <a:pPr>
              <a:lnSpc>
                <a:spcPct val="100000"/>
              </a:lnSpc>
            </a:pP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latin typeface="Tw Cen MT" panose="020B0602020104020603" pitchFamily="34" charset="77"/>
                <a:ea typeface="Times New Roman"/>
              </a:rPr>
              <a:t>220</a:t>
            </a:r>
            <a:r>
              <a:rPr lang="es-ES" sz="2000" b="0" strike="noStrike" spc="-1" dirty="0">
                <a:solidFill>
                  <a:srgbClr val="FFFFFF"/>
                </a:solidFill>
                <a:latin typeface="Tw Cen MT" panose="020B0602020104020603" pitchFamily="34" charset="77"/>
                <a:ea typeface="Times New Roman"/>
              </a:rPr>
              <a:t>: Total RELIGIOSOS VARONES: (Conventos 10)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     (150: Sacerdotes +22 coristas+ 40 legos).</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latin typeface="Tw Cen MT" panose="020B0602020104020603" pitchFamily="34" charset="77"/>
                <a:ea typeface="Times New Roman"/>
              </a:rPr>
              <a:t>161</a:t>
            </a:r>
            <a:r>
              <a:rPr lang="es-ES" sz="2000" b="0" strike="noStrike" spc="-1" dirty="0">
                <a:solidFill>
                  <a:srgbClr val="FFFFFF"/>
                </a:solidFill>
                <a:latin typeface="Tw Cen MT" panose="020B0602020104020603" pitchFamily="34" charset="77"/>
                <a:ea typeface="Times New Roman"/>
              </a:rPr>
              <a:t>: Total RELIGIOSAS: (Conventos 5)</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        (Las Cadenas 62; Dominicas de la Coronada 33;</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Calibri"/>
              </a:rPr>
              <a:t>        </a:t>
            </a:r>
            <a:r>
              <a:rPr lang="es-ES" sz="2000" b="0" strike="noStrike" spc="-1" dirty="0" err="1">
                <a:solidFill>
                  <a:srgbClr val="FFFFFF"/>
                </a:solidFill>
                <a:latin typeface="Tw Cen MT" panose="020B0602020104020603" pitchFamily="34" charset="77"/>
                <a:ea typeface="Calibri"/>
              </a:rPr>
              <a:t>Sta</a:t>
            </a:r>
            <a:r>
              <a:rPr lang="es-ES" sz="2000" b="0" strike="noStrike" spc="-1" dirty="0">
                <a:solidFill>
                  <a:srgbClr val="FFFFFF"/>
                </a:solidFill>
                <a:latin typeface="Tw Cen MT" panose="020B0602020104020603" pitchFamily="34" charset="77"/>
                <a:ea typeface="Calibri"/>
              </a:rPr>
              <a:t> Clara 24; S. Nicasio 23; MM  Descalzas 19)</a:t>
            </a:r>
            <a:endParaRPr lang="es-ES" sz="2000" b="0" strike="noStrike" spc="-1" dirty="0">
              <a:solidFill>
                <a:srgbClr val="FFFFFF"/>
              </a:solidFill>
              <a:latin typeface="Tw Cen MT" panose="020B0602020104020603" pitchFamily="34" charset="77"/>
            </a:endParaRPr>
          </a:p>
          <a:p>
            <a:pPr>
              <a:lnSpc>
                <a:spcPct val="100000"/>
              </a:lnSpc>
            </a:pPr>
            <a:r>
              <a:rPr lang="es-ES" sz="2000" b="1" strike="noStrike" spc="-1" dirty="0">
                <a:solidFill>
                  <a:srgbClr val="FFFFFF"/>
                </a:solidFill>
                <a:latin typeface="Tw Cen MT" panose="020B0602020104020603" pitchFamily="34" charset="77"/>
                <a:ea typeface="Times New Roman"/>
              </a:rPr>
              <a:t>                             </a:t>
            </a:r>
            <a:endParaRPr lang="es-ES" sz="2000" b="0" strike="noStrike" spc="-1" dirty="0">
              <a:solidFill>
                <a:srgbClr val="FFFFFF"/>
              </a:solidFill>
              <a:latin typeface="Tw Cen MT" panose="020B0602020104020603" pitchFamily="34" charset="77"/>
            </a:endParaRPr>
          </a:p>
          <a:p>
            <a:pPr algn="ctr">
              <a:lnSpc>
                <a:spcPct val="100000"/>
              </a:lnSpc>
            </a:pPr>
            <a:r>
              <a:rPr lang="es-ES" sz="2000" b="0" u="sng" strike="noStrike" spc="-1" dirty="0">
                <a:solidFill>
                  <a:srgbClr val="FFFF00"/>
                </a:solidFill>
                <a:latin typeface="Tw Cen MT" panose="020B0602020104020603" pitchFamily="34" charset="77"/>
                <a:ea typeface="Times New Roman"/>
              </a:rPr>
              <a:t>Total de clérigos y religiosas 504</a:t>
            </a:r>
            <a:r>
              <a:rPr lang="es-ES" sz="2000" b="0" strike="noStrike" spc="-1" dirty="0">
                <a:solidFill>
                  <a:srgbClr val="FFFFFF"/>
                </a:solidFill>
                <a:latin typeface="Tw Cen MT" panose="020B0602020104020603" pitchFamily="34" charset="77"/>
                <a:ea typeface="Times New Roman"/>
              </a:rPr>
              <a:t>;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4% del total de habitantes, 12.600.</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Calibri"/>
              </a:rPr>
              <a:t>20% del suelo urbano era de uso religioso.¿?</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Calibri"/>
              </a:rPr>
              <a:t>En manos de la Iglesia está la enseñanza</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Calibri"/>
              </a:rPr>
              <a:t>y la asistencia sanitaria, hospitales…</a:t>
            </a:r>
            <a:endParaRPr lang="es-ES" sz="2000" b="0" strike="noStrike" spc="-1" dirty="0">
              <a:solidFill>
                <a:srgbClr val="FFFFFF"/>
              </a:solidFill>
              <a:latin typeface="Tw Cen MT" panose="020B0602020104020603" pitchFamily="34" charset="77"/>
            </a:endParaRPr>
          </a:p>
        </p:txBody>
      </p:sp>
      <p:pic>
        <p:nvPicPr>
          <p:cNvPr id="60" name="Imagen 5"/>
          <p:cNvPicPr/>
          <p:nvPr/>
        </p:nvPicPr>
        <p:blipFill>
          <a:blip r:embed="rId2"/>
          <a:srcRect l="15328" r="23023"/>
          <a:stretch/>
        </p:blipFill>
        <p:spPr>
          <a:xfrm>
            <a:off x="6539400" y="799560"/>
            <a:ext cx="2470680" cy="3064680"/>
          </a:xfrm>
          <a:prstGeom prst="rect">
            <a:avLst/>
          </a:prstGeom>
          <a:ln w="0">
            <a:noFill/>
          </a:ln>
        </p:spPr>
      </p:pic>
      <p:pic>
        <p:nvPicPr>
          <p:cNvPr id="61" name="Imagen 7"/>
          <p:cNvPicPr/>
          <p:nvPr/>
        </p:nvPicPr>
        <p:blipFill>
          <a:blip r:embed="rId2"/>
          <a:srcRect l="91456" t="91686"/>
          <a:stretch/>
        </p:blipFill>
        <p:spPr>
          <a:xfrm>
            <a:off x="8272440" y="3404160"/>
            <a:ext cx="638280" cy="401760"/>
          </a:xfrm>
          <a:prstGeom prst="rect">
            <a:avLst/>
          </a:prstGeom>
          <a:ln w="0">
            <a:noFill/>
          </a:ln>
        </p:spPr>
      </p:pic>
      <p:sp>
        <p:nvSpPr>
          <p:cNvPr id="62" name="CuadroTexto 1"/>
          <p:cNvSpPr/>
          <p:nvPr/>
        </p:nvSpPr>
        <p:spPr>
          <a:xfrm>
            <a:off x="6539400" y="4696560"/>
            <a:ext cx="2470680" cy="119887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400" b="0" strike="noStrike" spc="-1" dirty="0">
                <a:solidFill>
                  <a:srgbClr val="FFFF00"/>
                </a:solidFill>
                <a:latin typeface="Tw Cen MT" panose="020B0602020104020603" pitchFamily="34" charset="77"/>
                <a:ea typeface="ＭＳ Ｐゴシック"/>
              </a:rPr>
              <a:t>Iglesia</a:t>
            </a:r>
            <a:endParaRPr lang="es-ES" sz="2400" b="0" strike="noStrike" spc="-1" dirty="0">
              <a:solidFill>
                <a:srgbClr val="FFFFFF"/>
              </a:solidFill>
              <a:latin typeface="Tw Cen MT" panose="020B0602020104020603" pitchFamily="34" charset="77"/>
            </a:endParaRPr>
          </a:p>
          <a:p>
            <a:pPr algn="ctr">
              <a:lnSpc>
                <a:spcPct val="100000"/>
              </a:lnSpc>
            </a:pPr>
            <a:r>
              <a:rPr lang="es-ES" sz="2400" spc="-1" dirty="0">
                <a:solidFill>
                  <a:srgbClr val="FFFF00"/>
                </a:solidFill>
                <a:latin typeface="Tw Cen MT" panose="020B0602020104020603" pitchFamily="34" charset="77"/>
                <a:ea typeface="ＭＳ Ｐゴシック"/>
              </a:rPr>
              <a:t>del</a:t>
            </a:r>
          </a:p>
          <a:p>
            <a:pPr algn="ctr">
              <a:lnSpc>
                <a:spcPct val="100000"/>
              </a:lnSpc>
            </a:pPr>
            <a:r>
              <a:rPr lang="es-ES" sz="2400" b="0" strike="noStrike" spc="-1" dirty="0">
                <a:solidFill>
                  <a:srgbClr val="FFFF00"/>
                </a:solidFill>
                <a:latin typeface="Tw Cen MT" panose="020B0602020104020603" pitchFamily="34" charset="77"/>
                <a:ea typeface="ＭＳ Ｐゴシック"/>
              </a:rPr>
              <a:t>Salvador</a:t>
            </a:r>
            <a:endParaRPr lang="es-ES" sz="2400" b="0" strike="noStrike" spc="-1" dirty="0">
              <a:solidFill>
                <a:srgbClr val="FFFFFF"/>
              </a:solidFill>
              <a:latin typeface="Tw Cen MT" panose="020B0602020104020603" pitchFamily="34" charset="7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3000"/>
                                        <p:tgtEl>
                                          <p:spTgt spid="62"/>
                                        </p:tgtEl>
                                      </p:cBhvr>
                                    </p:animEffect>
                                    <p:anim calcmode="lin" valueType="num">
                                      <p:cBhvr>
                                        <p:cTn id="8" dur="3000" fill="hold"/>
                                        <p:tgtEl>
                                          <p:spTgt spid="62"/>
                                        </p:tgtEl>
                                        <p:attrNameLst>
                                          <p:attrName>ppt_x</p:attrName>
                                        </p:attrNameLst>
                                      </p:cBhvr>
                                      <p:tavLst>
                                        <p:tav tm="0">
                                          <p:val>
                                            <p:strVal val="#ppt_x"/>
                                          </p:val>
                                        </p:tav>
                                        <p:tav tm="100000">
                                          <p:val>
                                            <p:strVal val="#ppt_x"/>
                                          </p:val>
                                        </p:tav>
                                      </p:tavLst>
                                    </p:anim>
                                    <p:anim calcmode="lin" valueType="num">
                                      <p:cBhvr>
                                        <p:cTn id="9" dur="3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204"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205" name="CuadroTexto 2"/>
          <p:cNvSpPr/>
          <p:nvPr/>
        </p:nvSpPr>
        <p:spPr>
          <a:xfrm>
            <a:off x="335520" y="214200"/>
            <a:ext cx="7339680" cy="292242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400" b="1" strike="noStrike" spc="-1" dirty="0">
                <a:solidFill>
                  <a:srgbClr val="FFFF00"/>
                </a:solidFill>
                <a:latin typeface="Tw Cen MT" panose="020B0602020104020603" pitchFamily="34" charset="77"/>
                <a:ea typeface="Times New Roman"/>
              </a:rPr>
              <a:t>MANUEL MUÑOZ GARNICA</a:t>
            </a:r>
            <a:endParaRPr lang="es-ES" sz="2400" b="1" strike="noStrike" spc="-1" dirty="0">
              <a:solidFill>
                <a:srgbClr val="FFFFFF"/>
              </a:solidFill>
              <a:latin typeface="Tw Cen MT" panose="020B0602020104020603" pitchFamily="34" charset="77"/>
            </a:endParaRPr>
          </a:p>
          <a:p>
            <a:pPr>
              <a:lnSpc>
                <a:spcPct val="100000"/>
              </a:lnSpc>
            </a:pPr>
            <a:r>
              <a:rPr lang="es-ES" sz="2000" b="1" strike="noStrike" spc="-1" dirty="0">
                <a:solidFill>
                  <a:srgbClr val="FFFF00"/>
                </a:solidFill>
                <a:latin typeface="Tw Cen MT" panose="020B0602020104020603" pitchFamily="34" charset="77"/>
                <a:ea typeface="Times New Roman"/>
              </a:rPr>
              <a:t>*1821</a:t>
            </a:r>
            <a:r>
              <a:rPr lang="es-ES" sz="2000" b="0" strike="noStrike" spc="-1" dirty="0">
                <a:solidFill>
                  <a:srgbClr val="FFFFFF"/>
                </a:solidFill>
                <a:latin typeface="Tw Cen MT" panose="020B0602020104020603" pitchFamily="34" charset="77"/>
                <a:ea typeface="Times New Roman"/>
              </a:rPr>
              <a:t>: Nace en Úbeda, hijo de Pedro Muñoz y </a:t>
            </a:r>
            <a:r>
              <a:rPr lang="es-ES" sz="2000" b="0" strike="noStrike" spc="-1" dirty="0" err="1">
                <a:solidFill>
                  <a:srgbClr val="FFFFFF"/>
                </a:solidFill>
                <a:latin typeface="Tw Cen MT" panose="020B0602020104020603" pitchFamily="34" charset="77"/>
                <a:ea typeface="Times New Roman"/>
              </a:rPr>
              <a:t>Mª</a:t>
            </a:r>
            <a:r>
              <a:rPr lang="es-ES" sz="2000" b="0" strike="noStrike" spc="-1" dirty="0">
                <a:solidFill>
                  <a:srgbClr val="FFFFFF"/>
                </a:solidFill>
                <a:latin typeface="Tw Cen MT" panose="020B0602020104020603" pitchFamily="34" charset="77"/>
                <a:ea typeface="Times New Roman"/>
              </a:rPr>
              <a:t> Encarnación Garnica, ambos de ilustre cuna pero aún más ilustres por sus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virtudes cristianas. Desde su más corta edad dio a conocer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su talento y excepcionales cualidades.</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Estudió en el Seminario de San Felipe Neri de Baeza.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Doctor en Teología por Granada, y en Filosofía  por Madrid.</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Ordenado sacerdote ejerció como catedrático de Lógica, </a:t>
            </a:r>
          </a:p>
          <a:p>
            <a:pPr>
              <a:lnSpc>
                <a:spcPct val="100000"/>
              </a:lnSpc>
            </a:pPr>
            <a:r>
              <a:rPr lang="es-ES" sz="2000" b="0" strike="noStrike" spc="-1" dirty="0">
                <a:solidFill>
                  <a:srgbClr val="FFFFFF"/>
                </a:solidFill>
                <a:latin typeface="Tw Cen MT" panose="020B0602020104020603" pitchFamily="34" charset="77"/>
                <a:ea typeface="Times New Roman"/>
              </a:rPr>
              <a:t>creando sus propios textos. </a:t>
            </a:r>
            <a:endParaRPr lang="es-ES" sz="2000" b="0" strike="noStrike" spc="-1" dirty="0">
              <a:solidFill>
                <a:srgbClr val="FFFFFF"/>
              </a:solidFill>
              <a:latin typeface="Tw Cen MT" panose="020B0602020104020603" pitchFamily="34" charset="77"/>
            </a:endParaRPr>
          </a:p>
        </p:txBody>
      </p:sp>
      <p:pic>
        <p:nvPicPr>
          <p:cNvPr id="206" name="Imagen 3"/>
          <p:cNvPicPr/>
          <p:nvPr/>
        </p:nvPicPr>
        <p:blipFill>
          <a:blip r:embed="rId2"/>
          <a:stretch/>
        </p:blipFill>
        <p:spPr>
          <a:xfrm>
            <a:off x="7463520" y="577440"/>
            <a:ext cx="1473120" cy="1996560"/>
          </a:xfrm>
          <a:prstGeom prst="rect">
            <a:avLst/>
          </a:prstGeom>
          <a:ln w="0">
            <a:noFill/>
          </a:ln>
        </p:spPr>
      </p:pic>
      <p:sp>
        <p:nvSpPr>
          <p:cNvPr id="3" name="CuadroTexto 2">
            <a:extLst>
              <a:ext uri="{FF2B5EF4-FFF2-40B4-BE49-F238E27FC236}">
                <a16:creationId xmlns:a16="http://schemas.microsoft.com/office/drawing/2014/main" id="{70ECE378-3EFB-1759-D45D-7BF130EDAF61}"/>
              </a:ext>
            </a:extLst>
          </p:cNvPr>
          <p:cNvSpPr txBox="1"/>
          <p:nvPr/>
        </p:nvSpPr>
        <p:spPr>
          <a:xfrm>
            <a:off x="335520" y="3136624"/>
            <a:ext cx="8675280" cy="3477875"/>
          </a:xfrm>
          <a:prstGeom prst="rect">
            <a:avLst/>
          </a:prstGeom>
          <a:noFill/>
        </p:spPr>
        <p:txBody>
          <a:bodyPr wrap="square">
            <a:spAutoFit/>
          </a:bodyPr>
          <a:lstStyle/>
          <a:p>
            <a:pPr>
              <a:lnSpc>
                <a:spcPct val="100000"/>
              </a:lnSpc>
            </a:pPr>
            <a:r>
              <a:rPr lang="es-ES" sz="2000" b="0" strike="noStrike" spc="-1" dirty="0">
                <a:solidFill>
                  <a:srgbClr val="FFFF00"/>
                </a:solidFill>
                <a:latin typeface="Tw Cen MT" panose="020B0602020104020603" pitchFamily="34" charset="77"/>
                <a:ea typeface="Times New Roman"/>
              </a:rPr>
              <a:t>1847</a:t>
            </a:r>
            <a:r>
              <a:rPr lang="es-ES" sz="2000" b="0" strike="noStrike" spc="-1" dirty="0">
                <a:solidFill>
                  <a:srgbClr val="FFFFFF"/>
                </a:solidFill>
                <a:latin typeface="Tw Cen MT" panose="020B0602020104020603" pitchFamily="34" charset="77"/>
                <a:ea typeface="Times New Roman"/>
              </a:rPr>
              <a:t>. En Jaén llegó ser Director del Instituto.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          Fue destituido por negarse a jurar la Constitución de 1869.</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00"/>
                </a:solidFill>
                <a:latin typeface="Tw Cen MT" panose="020B0602020104020603" pitchFamily="34" charset="77"/>
                <a:ea typeface="Times New Roman"/>
              </a:rPr>
              <a:t>1856</a:t>
            </a:r>
            <a:r>
              <a:rPr lang="es-ES" sz="2000" b="0" strike="noStrike" spc="-1" dirty="0">
                <a:solidFill>
                  <a:srgbClr val="FFFFFF"/>
                </a:solidFill>
                <a:latin typeface="Tw Cen MT" panose="020B0602020104020603" pitchFamily="34" charset="77"/>
                <a:ea typeface="Times New Roman"/>
              </a:rPr>
              <a:t>: Lectoral de la Catedral, publicó una edición de Sermones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          sobre la Inmaculada, y una Colección de Sermones    Panegíricos, que    </a:t>
            </a:r>
            <a:endParaRPr lang="es-ES" sz="2000" spc="-1" dirty="0">
              <a:solidFill>
                <a:srgbClr val="FFFFFF"/>
              </a:solidFill>
              <a:latin typeface="Tw Cen MT" panose="020B0602020104020603" pitchFamily="34" charset="77"/>
              <a:ea typeface="Times New Roman"/>
            </a:endParaRPr>
          </a:p>
          <a:p>
            <a:pPr>
              <a:lnSpc>
                <a:spcPct val="100000"/>
              </a:lnSpc>
            </a:pPr>
            <a:r>
              <a:rPr lang="es-ES" sz="2000" b="0" strike="noStrike" spc="-1" dirty="0">
                <a:solidFill>
                  <a:srgbClr val="FFFFFF"/>
                </a:solidFill>
                <a:latin typeface="Tw Cen MT" panose="020B0602020104020603" pitchFamily="34" charset="77"/>
                <a:ea typeface="Times New Roman"/>
              </a:rPr>
              <a:t>          justifican su celebridad como orador sagrado.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          Publicó multitud de libros destacando su “Retórica Sagrada”  y</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          un libro que le hizo famoso: ”Ensayo histórico sobre S. Juan de la Cruz”, </a:t>
            </a:r>
            <a:endParaRPr lang="es-ES" sz="2000" spc="-1" dirty="0">
              <a:solidFill>
                <a:srgbClr val="FFFFFF"/>
              </a:solidFill>
              <a:latin typeface="Tw Cen MT" panose="020B0602020104020603" pitchFamily="34" charset="77"/>
              <a:ea typeface="Times New Roman"/>
            </a:endParaRPr>
          </a:p>
          <a:p>
            <a:pPr>
              <a:lnSpc>
                <a:spcPct val="100000"/>
              </a:lnSpc>
            </a:pPr>
            <a:r>
              <a:rPr lang="es-ES" sz="2000" b="0" strike="noStrike" spc="-1" dirty="0">
                <a:solidFill>
                  <a:srgbClr val="FFFFFF"/>
                </a:solidFill>
                <a:latin typeface="Tw Cen MT" panose="020B0602020104020603" pitchFamily="34" charset="77"/>
                <a:ea typeface="Times New Roman"/>
              </a:rPr>
              <a:t>          También abordó con valentía la cuestión social.</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          Capellán de Honor de la Capilla Real.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          Condecorado con las medallas de Isabel la Católica y Carlos III.</a:t>
            </a:r>
            <a:endParaRPr lang="es-ES" sz="2000" b="0" strike="noStrike" spc="-1" dirty="0">
              <a:solidFill>
                <a:srgbClr val="FFFFFF"/>
              </a:solidFill>
              <a:latin typeface="Tw Cen MT" panose="020B0602020104020603" pitchFamily="34" charset="77"/>
            </a:endParaRPr>
          </a:p>
          <a:p>
            <a:pPr>
              <a:lnSpc>
                <a:spcPct val="100000"/>
              </a:lnSpc>
            </a:pPr>
            <a:r>
              <a:rPr lang="es-ES" sz="2000" b="1" strike="noStrike" spc="-1" dirty="0">
                <a:solidFill>
                  <a:srgbClr val="FFFF00"/>
                </a:solidFill>
                <a:latin typeface="Tw Cen MT" panose="020B0602020104020603" pitchFamily="34" charset="77"/>
                <a:ea typeface="Times New Roman"/>
              </a:rPr>
              <a:t>+ 1876</a:t>
            </a:r>
            <a:r>
              <a:rPr lang="es-ES" sz="2000" b="0" strike="noStrike" spc="-1" dirty="0">
                <a:solidFill>
                  <a:srgbClr val="FFFFFF"/>
                </a:solidFill>
                <a:latin typeface="Tw Cen MT" panose="020B0602020104020603" pitchFamily="34" charset="77"/>
                <a:ea typeface="Times New Roman"/>
              </a:rPr>
              <a:t>. 14 febrero. Muere en Jaén.</a:t>
            </a:r>
            <a:endParaRPr lang="es-E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1000"/>
                                        <p:tgtEl>
                                          <p:spTgt spid="205"/>
                                        </p:tgtEl>
                                      </p:cBhvr>
                                    </p:animEffect>
                                    <p:anim calcmode="lin" valueType="num">
                                      <p:cBhvr>
                                        <p:cTn id="8" dur="1000" fill="hold"/>
                                        <p:tgtEl>
                                          <p:spTgt spid="205"/>
                                        </p:tgtEl>
                                        <p:attrNameLst>
                                          <p:attrName>ppt_x</p:attrName>
                                        </p:attrNameLst>
                                      </p:cBhvr>
                                      <p:tavLst>
                                        <p:tav tm="0">
                                          <p:val>
                                            <p:strVal val="#ppt_x"/>
                                          </p:val>
                                        </p:tav>
                                        <p:tav tm="100000">
                                          <p:val>
                                            <p:strVal val="#ppt_x"/>
                                          </p:val>
                                        </p:tav>
                                      </p:tavLst>
                                    </p:anim>
                                    <p:anim calcmode="lin" valueType="num">
                                      <p:cBhvr>
                                        <p:cTn id="9" dur="1000" fill="hold"/>
                                        <p:tgtEl>
                                          <p:spTgt spid="2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207"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208" name="CuadroTexto 2"/>
          <p:cNvSpPr/>
          <p:nvPr/>
        </p:nvSpPr>
        <p:spPr>
          <a:xfrm>
            <a:off x="385010" y="513346"/>
            <a:ext cx="8390021" cy="593863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000" b="0" strike="noStrike" spc="-1" dirty="0">
                <a:solidFill>
                  <a:srgbClr val="FFFFFF"/>
                </a:solidFill>
                <a:latin typeface="Tw Cen MT" panose="020B0602020104020603" pitchFamily="34" charset="77"/>
                <a:ea typeface="Times New Roman"/>
              </a:rPr>
              <a:t>*Canónigo Lectoral de la Catedral de Jaén acompañó al Obispo D. Antolín </a:t>
            </a:r>
            <a:r>
              <a:rPr lang="es-ES" sz="2000" b="0" strike="noStrike" spc="-1" dirty="0" err="1">
                <a:solidFill>
                  <a:srgbClr val="FFFFFF"/>
                </a:solidFill>
                <a:latin typeface="Tw Cen MT" panose="020B0602020104020603" pitchFamily="34" charset="77"/>
                <a:ea typeface="Times New Roman"/>
              </a:rPr>
              <a:t>Monescillo</a:t>
            </a:r>
            <a:r>
              <a:rPr lang="es-ES" sz="2000" b="0" strike="noStrike" spc="-1" dirty="0">
                <a:solidFill>
                  <a:srgbClr val="FFFFFF"/>
                </a:solidFill>
                <a:latin typeface="Tw Cen MT" panose="020B0602020104020603" pitchFamily="34" charset="77"/>
                <a:ea typeface="Times New Roman"/>
              </a:rPr>
              <a:t> al Concilio Vaticano I, en calidad de teólogo consultor.</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Con motivo de haber acompañado al Obispo </a:t>
            </a:r>
            <a:r>
              <a:rPr lang="es-ES" sz="2000" b="0" strike="noStrike" spc="-1" dirty="0" err="1">
                <a:solidFill>
                  <a:srgbClr val="FFFFFF"/>
                </a:solidFill>
                <a:latin typeface="Tw Cen MT" panose="020B0602020104020603" pitchFamily="34" charset="77"/>
                <a:ea typeface="Times New Roman"/>
              </a:rPr>
              <a:t>Monescillo</a:t>
            </a:r>
            <a:r>
              <a:rPr lang="es-ES" sz="2000" b="0" strike="noStrike" spc="-1" dirty="0">
                <a:solidFill>
                  <a:srgbClr val="FFFFFF"/>
                </a:solidFill>
                <a:latin typeface="Tw Cen MT" panose="020B0602020104020603" pitchFamily="34" charset="77"/>
                <a:ea typeface="Times New Roman"/>
              </a:rPr>
              <a:t> a las Cortes Constituyentes de 1869, escribió y publicó en Jaén unos diálogos sobre “la Moral y el Derecho”, denunciando erróneos principios </a:t>
            </a:r>
          </a:p>
          <a:p>
            <a:pPr algn="ctr">
              <a:lnSpc>
                <a:spcPct val="100000"/>
              </a:lnSpc>
            </a:pPr>
            <a:r>
              <a:rPr lang="es-ES" sz="2000" b="0" strike="noStrike" spc="-1" dirty="0">
                <a:solidFill>
                  <a:srgbClr val="FFFFFF"/>
                </a:solidFill>
                <a:latin typeface="Tw Cen MT" panose="020B0602020104020603" pitchFamily="34" charset="77"/>
                <a:ea typeface="Times New Roman"/>
              </a:rPr>
              <a:t>de la “Moral Universal” en boga.</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Como hombre comprometido con su tiempo expone con valentía sus ideas: </a:t>
            </a:r>
          </a:p>
          <a:p>
            <a:pPr algn="ctr">
              <a:lnSpc>
                <a:spcPct val="100000"/>
              </a:lnSpc>
            </a:pPr>
            <a:r>
              <a:rPr lang="es-ES" sz="2000" b="0" strike="noStrike" spc="-1" dirty="0">
                <a:solidFill>
                  <a:srgbClr val="FFFFFF"/>
                </a:solidFill>
                <a:latin typeface="Tw Cen MT" panose="020B0602020104020603" pitchFamily="34" charset="77"/>
                <a:ea typeface="Times New Roman"/>
              </a:rPr>
              <a:t>Carta abierta “Dos palabras sobre las últimas revoluciones”, y  </a:t>
            </a:r>
          </a:p>
          <a:p>
            <a:pPr algn="ctr">
              <a:lnSpc>
                <a:spcPct val="100000"/>
              </a:lnSpc>
            </a:pPr>
            <a:r>
              <a:rPr lang="es-ES" sz="2000" b="0" strike="noStrike" spc="-1" dirty="0">
                <a:solidFill>
                  <a:srgbClr val="FFFFFF"/>
                </a:solidFill>
                <a:latin typeface="Tw Cen MT" panose="020B0602020104020603" pitchFamily="34" charset="77"/>
                <a:ea typeface="Times New Roman"/>
              </a:rPr>
              <a:t>“Sermones con motivo de las presentes calamidades”(1872).</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*En Úbeda consiguió con su influencia evitar la ruina y restaurar </a:t>
            </a:r>
          </a:p>
          <a:p>
            <a:pPr algn="ctr">
              <a:lnSpc>
                <a:spcPct val="100000"/>
              </a:lnSpc>
            </a:pPr>
            <a:r>
              <a:rPr lang="es-ES" sz="2000" b="0" strike="noStrike" spc="-1" dirty="0">
                <a:solidFill>
                  <a:srgbClr val="FFFFFF"/>
                </a:solidFill>
                <a:latin typeface="Tw Cen MT" panose="020B0602020104020603" pitchFamily="34" charset="77"/>
                <a:ea typeface="Times New Roman"/>
              </a:rPr>
              <a:t>el Oratorio de S. Juan de la Cruz, ya que la iglesia de S. Miguel y </a:t>
            </a:r>
          </a:p>
          <a:p>
            <a:pPr algn="ctr">
              <a:lnSpc>
                <a:spcPct val="100000"/>
              </a:lnSpc>
            </a:pPr>
            <a:r>
              <a:rPr lang="es-ES" sz="2000" b="0" strike="noStrike" spc="-1" dirty="0">
                <a:solidFill>
                  <a:srgbClr val="FFFFFF"/>
                </a:solidFill>
                <a:latin typeface="Tw Cen MT" panose="020B0602020104020603" pitchFamily="34" charset="77"/>
                <a:ea typeface="Times New Roman"/>
              </a:rPr>
              <a:t>el convento habían sido enajenados.</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Nombrado Visitador de El Salvador, supo salvarlo de la ruina con la colaboración del Marqués de Camarasa, y la reforma </a:t>
            </a:r>
          </a:p>
          <a:p>
            <a:pPr algn="ctr">
              <a:lnSpc>
                <a:spcPct val="100000"/>
              </a:lnSpc>
            </a:pPr>
            <a:r>
              <a:rPr lang="es-ES" sz="2000" b="0" strike="noStrike" spc="-1" dirty="0">
                <a:solidFill>
                  <a:srgbClr val="FFFFFF"/>
                </a:solidFill>
                <a:latin typeface="Tw Cen MT" panose="020B0602020104020603" pitchFamily="34" charset="77"/>
                <a:ea typeface="Times New Roman"/>
              </a:rPr>
              <a:t>de los estatutos del Patronato.</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 * Preocupado  por los más desfavorecidos, se le nombró vicepresidente </a:t>
            </a:r>
          </a:p>
          <a:p>
            <a:pPr algn="ctr">
              <a:lnSpc>
                <a:spcPct val="100000"/>
              </a:lnSpc>
            </a:pPr>
            <a:r>
              <a:rPr lang="es-ES" sz="2000" b="0" strike="noStrike" spc="-1" dirty="0">
                <a:solidFill>
                  <a:srgbClr val="FFFFFF"/>
                </a:solidFill>
                <a:latin typeface="Tw Cen MT" panose="020B0602020104020603" pitchFamily="34" charset="77"/>
                <a:ea typeface="Times New Roman"/>
              </a:rPr>
              <a:t>de la Junta Provincial de </a:t>
            </a:r>
            <a:r>
              <a:rPr lang="es-ES" sz="2000" b="0" strike="noStrike" spc="-1" dirty="0" err="1">
                <a:solidFill>
                  <a:srgbClr val="FFFFFF"/>
                </a:solidFill>
                <a:latin typeface="Tw Cen MT" panose="020B0602020104020603" pitchFamily="34" charset="77"/>
                <a:ea typeface="Times New Roman"/>
              </a:rPr>
              <a:t>Beneficiencia</a:t>
            </a:r>
            <a:r>
              <a:rPr lang="es-ES" sz="2000" b="0" strike="noStrike" spc="-1" dirty="0">
                <a:solidFill>
                  <a:srgbClr val="FFFFFF"/>
                </a:solidFill>
                <a:latin typeface="Tw Cen MT" panose="020B0602020104020603" pitchFamily="34" charset="77"/>
                <a:ea typeface="Times New Roman"/>
              </a:rPr>
              <a:t> y gracias a su gestión </a:t>
            </a:r>
          </a:p>
          <a:p>
            <a:pPr algn="ctr">
              <a:lnSpc>
                <a:spcPct val="100000"/>
              </a:lnSpc>
            </a:pPr>
            <a:r>
              <a:rPr lang="es-ES" sz="2000" b="0" strike="noStrike" spc="-1" dirty="0">
                <a:solidFill>
                  <a:srgbClr val="FFFFFF"/>
                </a:solidFill>
                <a:latin typeface="Tw Cen MT" panose="020B0602020104020603" pitchFamily="34" charset="77"/>
                <a:ea typeface="Times New Roman"/>
              </a:rPr>
              <a:t>las Hermanitas de los Pobres abrieron un Asilo en la capital </a:t>
            </a:r>
          </a:p>
          <a:p>
            <a:pPr algn="ctr">
              <a:lnSpc>
                <a:spcPct val="100000"/>
              </a:lnSpc>
            </a:pPr>
            <a:r>
              <a:rPr lang="es-ES" sz="2000" b="0" strike="noStrike" spc="-1" dirty="0">
                <a:solidFill>
                  <a:srgbClr val="FFFFFF"/>
                </a:solidFill>
                <a:latin typeface="Tw Cen MT" panose="020B0602020104020603" pitchFamily="34" charset="77"/>
                <a:ea typeface="Times New Roman"/>
              </a:rPr>
              <a:t>y otro en Úbeda 1867.</a:t>
            </a:r>
            <a:endParaRPr lang="es-ES" sz="2000" b="0" strike="noStrike" spc="-1" dirty="0">
              <a:solidFill>
                <a:srgbClr val="FFFFFF"/>
              </a:solidFill>
              <a:latin typeface="Tw Cen MT" panose="020B0602020104020603" pitchFamily="34" charset="7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8"/>
                                        </p:tgtEl>
                                        <p:attrNameLst>
                                          <p:attrName>style.visibility</p:attrName>
                                        </p:attrNameLst>
                                      </p:cBhvr>
                                      <p:to>
                                        <p:strVal val="visible"/>
                                      </p:to>
                                    </p:set>
                                    <p:animEffect transition="in" filter="fade">
                                      <p:cBhvr>
                                        <p:cTn id="7" dur="3000"/>
                                        <p:tgtEl>
                                          <p:spTgt spid="208"/>
                                        </p:tgtEl>
                                      </p:cBhvr>
                                    </p:animEffect>
                                    <p:anim calcmode="lin" valueType="num">
                                      <p:cBhvr>
                                        <p:cTn id="8" dur="3000" fill="hold"/>
                                        <p:tgtEl>
                                          <p:spTgt spid="208"/>
                                        </p:tgtEl>
                                        <p:attrNameLst>
                                          <p:attrName>ppt_x</p:attrName>
                                        </p:attrNameLst>
                                      </p:cBhvr>
                                      <p:tavLst>
                                        <p:tav tm="0">
                                          <p:val>
                                            <p:strVal val="#ppt_x"/>
                                          </p:val>
                                        </p:tav>
                                        <p:tav tm="100000">
                                          <p:val>
                                            <p:strVal val="#ppt_x"/>
                                          </p:val>
                                        </p:tav>
                                      </p:tavLst>
                                    </p:anim>
                                    <p:anim calcmode="lin" valueType="num">
                                      <p:cBhvr>
                                        <p:cTn id="9" dur="3000" fill="hold"/>
                                        <p:tgtEl>
                                          <p:spTgt spid="2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209"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210" name="CuadroTexto 3"/>
          <p:cNvSpPr/>
          <p:nvPr/>
        </p:nvSpPr>
        <p:spPr>
          <a:xfrm>
            <a:off x="375480" y="214200"/>
            <a:ext cx="6401880" cy="6248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400" b="1" strike="noStrike" spc="-1" dirty="0">
                <a:solidFill>
                  <a:srgbClr val="FFFF00"/>
                </a:solidFill>
                <a:latin typeface="Tw Cen MT" panose="020B0602020104020603" pitchFamily="34" charset="77"/>
                <a:ea typeface="Calibri"/>
              </a:rPr>
              <a:t>PINTOR JOSÉ ELBO</a:t>
            </a:r>
            <a:endParaRPr lang="es-ES" sz="2400" b="1" strike="noStrike" spc="-1" dirty="0">
              <a:solidFill>
                <a:srgbClr val="FFFFFF"/>
              </a:solidFill>
              <a:latin typeface="Tw Cen MT" panose="020B0602020104020603" pitchFamily="34" charset="77"/>
            </a:endParaRPr>
          </a:p>
          <a:p>
            <a:pPr>
              <a:lnSpc>
                <a:spcPct val="100000"/>
              </a:lnSpc>
            </a:pPr>
            <a:r>
              <a:rPr lang="es-ES" sz="2000" b="1" strike="noStrike" spc="-1" dirty="0">
                <a:solidFill>
                  <a:srgbClr val="FFFF00"/>
                </a:solidFill>
                <a:latin typeface="Tw Cen MT" panose="020B0602020104020603" pitchFamily="34" charset="77"/>
                <a:ea typeface="Calibri"/>
              </a:rPr>
              <a:t>* 1804</a:t>
            </a:r>
            <a:r>
              <a:rPr lang="es-ES" sz="2000" b="1" strike="noStrike" spc="-1" dirty="0">
                <a:solidFill>
                  <a:srgbClr val="FFFFFF"/>
                </a:solidFill>
                <a:latin typeface="Tw Cen MT" panose="020B0602020104020603" pitchFamily="34" charset="77"/>
                <a:ea typeface="Calibri"/>
              </a:rPr>
              <a:t>. </a:t>
            </a:r>
            <a:r>
              <a:rPr lang="es-ES" sz="2000" b="0" strike="noStrike" spc="-1" dirty="0">
                <a:solidFill>
                  <a:srgbClr val="FFFFFF"/>
                </a:solidFill>
                <a:latin typeface="Tw Cen MT" panose="020B0602020104020603" pitchFamily="34" charset="77"/>
                <a:ea typeface="Calibri"/>
              </a:rPr>
              <a:t>26 de Marzo. Nace en Úbeda en el seno de una familia liberal. Apenas tenía 6 años ya trazaba con carbón el </a:t>
            </a:r>
            <a:r>
              <a:rPr lang="es-ES" sz="2000" b="0" strike="noStrike" spc="-1" dirty="0" err="1">
                <a:solidFill>
                  <a:srgbClr val="FFFFFF"/>
                </a:solidFill>
                <a:latin typeface="Tw Cen MT" panose="020B0602020104020603" pitchFamily="34" charset="77"/>
                <a:ea typeface="Calibri"/>
              </a:rPr>
              <a:t>perfíl</a:t>
            </a:r>
            <a:r>
              <a:rPr lang="es-ES" sz="2000" b="0" strike="noStrike" spc="-1" dirty="0">
                <a:solidFill>
                  <a:srgbClr val="FFFFFF"/>
                </a:solidFill>
                <a:latin typeface="Tw Cen MT" panose="020B0602020104020603" pitchFamily="34" charset="77"/>
                <a:ea typeface="Calibri"/>
              </a:rPr>
              <a:t> de frailes y de mendigos. Conoció en Úbeda los horrores de la invasión francesa.</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00"/>
                </a:solidFill>
                <a:latin typeface="Tw Cen MT" panose="020B0602020104020603" pitchFamily="34" charset="77"/>
                <a:ea typeface="Calibri"/>
              </a:rPr>
              <a:t>*1811</a:t>
            </a:r>
            <a:r>
              <a:rPr lang="es-ES" sz="2000" b="0" strike="noStrike" spc="-1" dirty="0">
                <a:solidFill>
                  <a:srgbClr val="FFFFFF"/>
                </a:solidFill>
                <a:latin typeface="Tw Cen MT" panose="020B0602020104020603" pitchFamily="34" charset="77"/>
                <a:ea typeface="Calibri"/>
              </a:rPr>
              <a:t>. Con siete años tuvo una experiencia traumática.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Calibri"/>
              </a:rPr>
              <a:t>En medio de la calle se vio inmerso en una refriega militar.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Calibri"/>
              </a:rPr>
              <a:t>Un labriego lo recogió y lo metió en su casa mientras hacia fuego contra el invasor. Poco después cayó abatido ante la mirada atónita del niño, que nunca olvidaría los rasgos de su rostro, que después reproduciría en algunos cuadros.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Calibri"/>
              </a:rPr>
              <a:t>Se trasladó muy joven a Madrid siendo protegido del duque de Osuna y discípulo muy aventajado de Goya. Fue académico de S. Fernando. Y una de las figuras más sugestivas de la pintura romántica española.</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Calibri"/>
              </a:rPr>
              <a:t>El Museo Romántico de Madrid conserva varios lienzos suyos. Entre sus cuadros famosos figuran: “La familia de D. Cayetano fuentes” (1837) Vaqueros con ganado (1843).</a:t>
            </a:r>
            <a:endParaRPr lang="es-ES" sz="2000" b="0" strike="noStrike" spc="-1" dirty="0">
              <a:solidFill>
                <a:srgbClr val="FFFFFF"/>
              </a:solidFill>
              <a:latin typeface="Tw Cen MT" panose="020B0602020104020603" pitchFamily="34" charset="77"/>
            </a:endParaRPr>
          </a:p>
          <a:p>
            <a:pPr>
              <a:lnSpc>
                <a:spcPct val="100000"/>
              </a:lnSpc>
            </a:pPr>
            <a:r>
              <a:rPr lang="es-ES" sz="2000" b="1" strike="noStrike" spc="-1" dirty="0">
                <a:solidFill>
                  <a:srgbClr val="FFFF00"/>
                </a:solidFill>
                <a:latin typeface="Tw Cen MT" panose="020B0602020104020603" pitchFamily="34" charset="77"/>
                <a:ea typeface="Calibri"/>
              </a:rPr>
              <a:t>+1844</a:t>
            </a:r>
            <a:r>
              <a:rPr lang="es-ES" sz="2000" b="0" strike="noStrike" spc="-1" dirty="0">
                <a:solidFill>
                  <a:srgbClr val="FFFFFF"/>
                </a:solidFill>
                <a:latin typeface="Tw Cen MT" panose="020B0602020104020603" pitchFamily="34" charset="77"/>
                <a:ea typeface="Calibri"/>
              </a:rPr>
              <a:t>. 4 noviembre. Murió en Madrid donde había vivido gran parte de su vida.</a:t>
            </a:r>
            <a:endParaRPr lang="es-ES" sz="2000" b="0" strike="noStrike" spc="-1" dirty="0">
              <a:solidFill>
                <a:srgbClr val="FFFFFF"/>
              </a:solidFill>
              <a:latin typeface="Tw Cen MT" panose="020B0602020104020603" pitchFamily="34" charset="77"/>
            </a:endParaRPr>
          </a:p>
        </p:txBody>
      </p:sp>
      <p:pic>
        <p:nvPicPr>
          <p:cNvPr id="211" name="Imagen 5"/>
          <p:cNvPicPr/>
          <p:nvPr/>
        </p:nvPicPr>
        <p:blipFill>
          <a:blip r:embed="rId2"/>
          <a:stretch/>
        </p:blipFill>
        <p:spPr>
          <a:xfrm>
            <a:off x="7315200" y="3067920"/>
            <a:ext cx="1619640" cy="2072160"/>
          </a:xfrm>
          <a:prstGeom prst="rect">
            <a:avLst/>
          </a:prstGeom>
          <a:ln w="0">
            <a:noFill/>
          </a:ln>
        </p:spPr>
      </p:pic>
      <p:sp>
        <p:nvSpPr>
          <p:cNvPr id="212" name="CuadroTexto 1"/>
          <p:cNvSpPr/>
          <p:nvPr/>
        </p:nvSpPr>
        <p:spPr>
          <a:xfrm>
            <a:off x="7163640" y="5151240"/>
            <a:ext cx="1873080" cy="156820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1600" b="0" strike="noStrike" spc="-1" dirty="0">
                <a:solidFill>
                  <a:srgbClr val="FFFF00"/>
                </a:solidFill>
                <a:latin typeface="Tw Cen MT" panose="020B0602020104020603" pitchFamily="34" charset="77"/>
                <a:ea typeface="ＭＳ Ｐゴシック"/>
              </a:rPr>
              <a:t>Con este cuadro. ”Jesús y la Samaritana”</a:t>
            </a:r>
            <a:endParaRPr lang="es-ES" sz="1600" b="0" strike="noStrike" spc="-1" dirty="0">
              <a:solidFill>
                <a:srgbClr val="FFFFFF"/>
              </a:solidFill>
              <a:latin typeface="Tw Cen MT" panose="020B0602020104020603" pitchFamily="34" charset="77"/>
            </a:endParaRPr>
          </a:p>
          <a:p>
            <a:pPr algn="ctr">
              <a:lnSpc>
                <a:spcPct val="100000"/>
              </a:lnSpc>
            </a:pPr>
            <a:r>
              <a:rPr lang="es-ES" sz="1600" b="0" strike="noStrike" spc="-1" dirty="0">
                <a:solidFill>
                  <a:srgbClr val="FFFF00"/>
                </a:solidFill>
                <a:latin typeface="Tw Cen MT" panose="020B0602020104020603" pitchFamily="34" charset="77"/>
                <a:ea typeface="ＭＳ Ｐゴシック"/>
              </a:rPr>
              <a:t>  Obtiene el título   de académico</a:t>
            </a:r>
            <a:endParaRPr lang="es-ES" sz="1600" b="0" strike="noStrike" spc="-1" dirty="0">
              <a:solidFill>
                <a:srgbClr val="FFFFFF"/>
              </a:solidFill>
              <a:latin typeface="Tw Cen MT" panose="020B0602020104020603" pitchFamily="34" charset="77"/>
            </a:endParaRPr>
          </a:p>
          <a:p>
            <a:pPr algn="ctr">
              <a:lnSpc>
                <a:spcPct val="100000"/>
              </a:lnSpc>
            </a:pPr>
            <a:r>
              <a:rPr lang="es-ES" sz="1600" b="0" strike="noStrike" spc="-1" dirty="0">
                <a:solidFill>
                  <a:srgbClr val="FFFF00"/>
                </a:solidFill>
                <a:latin typeface="Tw Cen MT" panose="020B0602020104020603" pitchFamily="34" charset="77"/>
                <a:ea typeface="ＭＳ Ｐゴシック"/>
              </a:rPr>
              <a:t>8-XI-1835</a:t>
            </a:r>
            <a:endParaRPr lang="es-ES" sz="1600" b="0" strike="noStrike" spc="-1" dirty="0">
              <a:solidFill>
                <a:srgbClr val="FFFFFF"/>
              </a:solidFill>
              <a:latin typeface="Tw Cen MT" panose="020B0602020104020603" pitchFamily="34" charset="77"/>
            </a:endParaRPr>
          </a:p>
        </p:txBody>
      </p:sp>
      <p:sp>
        <p:nvSpPr>
          <p:cNvPr id="213" name="CuadroTexto 2"/>
          <p:cNvSpPr/>
          <p:nvPr/>
        </p:nvSpPr>
        <p:spPr>
          <a:xfrm>
            <a:off x="8147880" y="-783720"/>
            <a:ext cx="183960" cy="460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endParaRPr lang="es-ES" sz="2400" b="0" strike="noStrike" spc="-1">
              <a:solidFill>
                <a:srgbClr val="000000"/>
              </a:solidFill>
              <a:latin typeface="Calibri"/>
              <a:ea typeface="ＭＳ Ｐゴシック"/>
            </a:endParaRPr>
          </a:p>
        </p:txBody>
      </p:sp>
      <p:sp>
        <p:nvSpPr>
          <p:cNvPr id="214" name="CuadroTexto 7"/>
          <p:cNvSpPr/>
          <p:nvPr/>
        </p:nvSpPr>
        <p:spPr>
          <a:xfrm>
            <a:off x="7163640" y="2638080"/>
            <a:ext cx="187308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1800" b="0" strike="noStrike" spc="-1" dirty="0" err="1">
                <a:solidFill>
                  <a:srgbClr val="FFFF00"/>
                </a:solidFill>
                <a:latin typeface="Calibri"/>
                <a:ea typeface="ＭＳ Ｐゴシック"/>
              </a:rPr>
              <a:t>Autoretrato</a:t>
            </a:r>
            <a:endParaRPr lang="es-ES" sz="1800" b="0" strike="noStrike" spc="-1" dirty="0">
              <a:solidFill>
                <a:srgbClr val="FFFFFF"/>
              </a:solidFill>
              <a:latin typeface="Arial"/>
            </a:endParaRPr>
          </a:p>
        </p:txBody>
      </p:sp>
      <p:pic>
        <p:nvPicPr>
          <p:cNvPr id="215" name="Imagen 9"/>
          <p:cNvPicPr/>
          <p:nvPr/>
        </p:nvPicPr>
        <p:blipFill>
          <a:blip r:embed="rId3"/>
          <a:stretch/>
        </p:blipFill>
        <p:spPr>
          <a:xfrm>
            <a:off x="7315200" y="292680"/>
            <a:ext cx="1694880" cy="2102040"/>
          </a:xfrm>
          <a:prstGeom prst="rect">
            <a:avLst/>
          </a:prstGeom>
          <a:ln w="0">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3000"/>
                                        <p:tgtEl>
                                          <p:spTgt spid="210"/>
                                        </p:tgtEl>
                                      </p:cBhvr>
                                    </p:animEffect>
                                    <p:anim calcmode="lin" valueType="num">
                                      <p:cBhvr>
                                        <p:cTn id="8" dur="3000" fill="hold"/>
                                        <p:tgtEl>
                                          <p:spTgt spid="210"/>
                                        </p:tgtEl>
                                        <p:attrNameLst>
                                          <p:attrName>ppt_x</p:attrName>
                                        </p:attrNameLst>
                                      </p:cBhvr>
                                      <p:tavLst>
                                        <p:tav tm="0">
                                          <p:val>
                                            <p:strVal val="#ppt_x"/>
                                          </p:val>
                                        </p:tav>
                                        <p:tav tm="100000">
                                          <p:val>
                                            <p:strVal val="#ppt_x"/>
                                          </p:val>
                                        </p:tav>
                                      </p:tavLst>
                                    </p:anim>
                                    <p:anim calcmode="lin" valueType="num">
                                      <p:cBhvr>
                                        <p:cTn id="9" dur="3000" fill="hold"/>
                                        <p:tgtEl>
                                          <p:spTgt spid="2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216"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217" name="CuadroTexto 3"/>
          <p:cNvSpPr/>
          <p:nvPr/>
        </p:nvSpPr>
        <p:spPr>
          <a:xfrm>
            <a:off x="284760" y="214200"/>
            <a:ext cx="6746760" cy="261464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400" b="1" strike="noStrike" spc="-1" dirty="0">
                <a:solidFill>
                  <a:srgbClr val="FFFF00"/>
                </a:solidFill>
                <a:latin typeface="Tw Cen MT" panose="020B0602020104020603" pitchFamily="34" charset="77"/>
                <a:ea typeface="ＭＳ Ｐゴシック"/>
              </a:rPr>
              <a:t>FIESTA RELIGIOSA CURIOSA.</a:t>
            </a:r>
            <a:endParaRPr lang="es-ES" sz="2400" b="1" strike="noStrike" spc="-1" dirty="0">
              <a:solidFill>
                <a:srgbClr val="FFFFFF"/>
              </a:solidFill>
              <a:latin typeface="Tw Cen MT" panose="020B0602020104020603" pitchFamily="34" charset="77"/>
            </a:endParaRPr>
          </a:p>
          <a:p>
            <a:pPr algn="ctr">
              <a:lnSpc>
                <a:spcPct val="100000"/>
              </a:lnSpc>
            </a:pPr>
            <a:endParaRPr lang="es-ES" sz="2000" b="0" strike="noStrike" spc="-1" dirty="0">
              <a:solidFill>
                <a:srgbClr val="FFFFFF"/>
              </a:solidFill>
              <a:latin typeface="Tw Cen MT" panose="020B0602020104020603" pitchFamily="34" charset="77"/>
              <a:ea typeface="ＭＳ Ｐゴシック"/>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El día de la Candelaria se celebraba con gran fervor en todas las parroquias y comunidades religiosas. A nivel popular los protagonistas eran sobre todo el gremio de pastores, </a:t>
            </a:r>
          </a:p>
          <a:p>
            <a:pPr algn="ctr">
              <a:lnSpc>
                <a:spcPct val="100000"/>
              </a:lnSpc>
            </a:pPr>
            <a:r>
              <a:rPr lang="es-ES" sz="2000" b="0" strike="noStrike" spc="-1" dirty="0">
                <a:solidFill>
                  <a:srgbClr val="FFFFFF"/>
                </a:solidFill>
                <a:latin typeface="Tw Cen MT" panose="020B0602020104020603" pitchFamily="34" charset="77"/>
                <a:ea typeface="ＭＳ Ｐゴシック"/>
              </a:rPr>
              <a:t>vestidos como tales con su cayado, y enormes cucharas al cinto formando comparsas que recorrían la población </a:t>
            </a:r>
          </a:p>
          <a:p>
            <a:pPr algn="ctr">
              <a:lnSpc>
                <a:spcPct val="100000"/>
              </a:lnSpc>
            </a:pPr>
            <a:r>
              <a:rPr lang="es-ES" sz="2000" b="0" strike="noStrike" spc="-1" dirty="0">
                <a:solidFill>
                  <a:srgbClr val="FFFFFF"/>
                </a:solidFill>
                <a:latin typeface="Tw Cen MT" panose="020B0602020104020603" pitchFamily="34" charset="77"/>
                <a:ea typeface="ＭＳ Ｐゴシック"/>
              </a:rPr>
              <a:t>ejecutando vistosas danzas. </a:t>
            </a:r>
            <a:endParaRPr lang="es-ES" sz="2000" b="0" strike="noStrike" spc="-1" dirty="0">
              <a:solidFill>
                <a:srgbClr val="FFFFFF"/>
              </a:solidFill>
              <a:latin typeface="Tw Cen MT" panose="020B0602020104020603" pitchFamily="34" charset="77"/>
            </a:endParaRPr>
          </a:p>
        </p:txBody>
      </p:sp>
      <p:pic>
        <p:nvPicPr>
          <p:cNvPr id="218" name="Imagen 4"/>
          <p:cNvPicPr/>
          <p:nvPr/>
        </p:nvPicPr>
        <p:blipFill>
          <a:blip r:embed="rId2"/>
          <a:srcRect l="34724" b="14845"/>
          <a:stretch/>
        </p:blipFill>
        <p:spPr>
          <a:xfrm>
            <a:off x="7032240" y="391680"/>
            <a:ext cx="1918800" cy="2590560"/>
          </a:xfrm>
          <a:prstGeom prst="rect">
            <a:avLst/>
          </a:prstGeom>
          <a:ln w="0">
            <a:noFill/>
          </a:ln>
        </p:spPr>
      </p:pic>
      <p:sp>
        <p:nvSpPr>
          <p:cNvPr id="3" name="CuadroTexto 2">
            <a:extLst>
              <a:ext uri="{FF2B5EF4-FFF2-40B4-BE49-F238E27FC236}">
                <a16:creationId xmlns:a16="http://schemas.microsoft.com/office/drawing/2014/main" id="{03DEC770-A284-2F31-2517-EA1EA961002D}"/>
              </a:ext>
            </a:extLst>
          </p:cNvPr>
          <p:cNvSpPr txBox="1"/>
          <p:nvPr/>
        </p:nvSpPr>
        <p:spPr>
          <a:xfrm>
            <a:off x="284761" y="3159720"/>
            <a:ext cx="8666280" cy="3477875"/>
          </a:xfrm>
          <a:prstGeom prst="rect">
            <a:avLst/>
          </a:prstGeom>
          <a:noFill/>
        </p:spPr>
        <p:txBody>
          <a:bodyPr wrap="square">
            <a:spAutoFit/>
          </a:bodyPr>
          <a:lstStyle/>
          <a:p>
            <a:pPr algn="ctr">
              <a:lnSpc>
                <a:spcPct val="100000"/>
              </a:lnSpc>
            </a:pPr>
            <a:r>
              <a:rPr lang="es-ES" sz="2000" b="0" strike="noStrike" spc="-1" dirty="0">
                <a:solidFill>
                  <a:srgbClr val="FFFFFF"/>
                </a:solidFill>
                <a:latin typeface="Tw Cen MT" panose="020B0602020104020603" pitchFamily="34" charset="77"/>
                <a:ea typeface="ＭＳ Ｐゴシック"/>
              </a:rPr>
              <a:t>Concentrándose todos en la plaza del Mercado, se tendía un cable desde la torre de S. Pablo al tablado construido en medio, por el que deslizaba un pequeño, vestido de ángel, que era recibido por los pastores con grandes muestras de alegría.</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Después por grupos iban por las plazas formando torres humanas de tres círculos superpuestos en forma de pirámide culminada por un niño pequeño, vestido de ángel, que desde la altura recitaba el anuncio a los pastores.</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A partir de 1854, la ceremonia del descenso del Ángel se trasladó a la plaza de Toledo, llevándose a cabo desde la torre del reloj.</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Junto a las fiestas religiosas  también se celebraban con gran suntuosidad, los acontecimientos civiles: nacimiento, proclamación o matrimonio de los reyes.</a:t>
            </a:r>
            <a:endParaRPr lang="es-ES" sz="2000" b="0" strike="noStrike" spc="-1" dirty="0">
              <a:solidFill>
                <a:srgbClr val="FFFFFF"/>
              </a:solidFill>
              <a:latin typeface="Tw Cen MT" panose="020B0602020104020603" pitchFamily="34" charset="7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fade">
                                      <p:cBhvr>
                                        <p:cTn id="7" dur="3000"/>
                                        <p:tgtEl>
                                          <p:spTgt spid="217"/>
                                        </p:tgtEl>
                                      </p:cBhvr>
                                    </p:animEffect>
                                    <p:anim calcmode="lin" valueType="num">
                                      <p:cBhvr>
                                        <p:cTn id="8" dur="3000" fill="hold"/>
                                        <p:tgtEl>
                                          <p:spTgt spid="217"/>
                                        </p:tgtEl>
                                        <p:attrNameLst>
                                          <p:attrName>ppt_x</p:attrName>
                                        </p:attrNameLst>
                                      </p:cBhvr>
                                      <p:tavLst>
                                        <p:tav tm="0">
                                          <p:val>
                                            <p:strVal val="#ppt_x"/>
                                          </p:val>
                                        </p:tav>
                                        <p:tav tm="100000">
                                          <p:val>
                                            <p:strVal val="#ppt_x"/>
                                          </p:val>
                                        </p:tav>
                                      </p:tavLst>
                                    </p:anim>
                                    <p:anim calcmode="lin" valueType="num">
                                      <p:cBhvr>
                                        <p:cTn id="9" dur="3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221"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pic>
        <p:nvPicPr>
          <p:cNvPr id="222" name="Imagen 1"/>
          <p:cNvPicPr/>
          <p:nvPr/>
        </p:nvPicPr>
        <p:blipFill>
          <a:blip r:embed="rId2"/>
          <a:srcRect l="72969" t="-1058" r="-325" b="1058"/>
          <a:stretch/>
        </p:blipFill>
        <p:spPr>
          <a:xfrm>
            <a:off x="6824520" y="147600"/>
            <a:ext cx="2144160" cy="6495480"/>
          </a:xfrm>
          <a:prstGeom prst="rect">
            <a:avLst/>
          </a:prstGeom>
          <a:ln w="0">
            <a:noFill/>
          </a:ln>
        </p:spPr>
      </p:pic>
      <p:sp>
        <p:nvSpPr>
          <p:cNvPr id="223" name="CuadroTexto 5"/>
          <p:cNvSpPr/>
          <p:nvPr/>
        </p:nvSpPr>
        <p:spPr>
          <a:xfrm>
            <a:off x="6824520" y="5625360"/>
            <a:ext cx="2098800" cy="81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1200" b="0" strike="noStrike" spc="-1">
                <a:solidFill>
                  <a:srgbClr val="FFFF00"/>
                </a:solidFill>
                <a:latin typeface="Segoe UI"/>
                <a:ea typeface="Times New Roman"/>
              </a:rPr>
              <a:t>IGLESIAS </a:t>
            </a:r>
            <a:endParaRPr lang="es-ES" sz="1200" b="0" strike="noStrike" spc="-1">
              <a:solidFill>
                <a:srgbClr val="FFFFFF"/>
              </a:solidFill>
              <a:latin typeface="Arial"/>
            </a:endParaRPr>
          </a:p>
          <a:p>
            <a:pPr algn="ctr">
              <a:lnSpc>
                <a:spcPct val="100000"/>
              </a:lnSpc>
            </a:pPr>
            <a:r>
              <a:rPr lang="es-ES" sz="1200" b="0" strike="noStrike" spc="-1">
                <a:solidFill>
                  <a:srgbClr val="FFFF00"/>
                </a:solidFill>
                <a:latin typeface="Segoe UI"/>
                <a:ea typeface="Times New Roman"/>
              </a:rPr>
              <a:t>Y CAMPANAS</a:t>
            </a:r>
            <a:endParaRPr lang="es-ES" sz="1200" b="0" strike="noStrike" spc="-1">
              <a:solidFill>
                <a:srgbClr val="FFFFFF"/>
              </a:solidFill>
              <a:latin typeface="Arial"/>
            </a:endParaRPr>
          </a:p>
          <a:p>
            <a:pPr algn="ctr">
              <a:lnSpc>
                <a:spcPct val="100000"/>
              </a:lnSpc>
            </a:pPr>
            <a:r>
              <a:rPr lang="es-ES" sz="1200" b="0" strike="noStrike" spc="-1">
                <a:solidFill>
                  <a:srgbClr val="FFFF00"/>
                </a:solidFill>
                <a:latin typeface="Segoe UI"/>
                <a:ea typeface="Times New Roman"/>
              </a:rPr>
              <a:t>Ginés </a:t>
            </a:r>
            <a:endParaRPr lang="es-ES" sz="1200" b="0" strike="noStrike" spc="-1">
              <a:solidFill>
                <a:srgbClr val="FFFFFF"/>
              </a:solidFill>
              <a:latin typeface="Arial"/>
            </a:endParaRPr>
          </a:p>
          <a:p>
            <a:pPr algn="ctr">
              <a:lnSpc>
                <a:spcPct val="100000"/>
              </a:lnSpc>
            </a:pPr>
            <a:r>
              <a:rPr lang="es-ES" sz="1200" b="0" strike="noStrike" spc="-1">
                <a:solidFill>
                  <a:srgbClr val="FFFF00"/>
                </a:solidFill>
                <a:latin typeface="Segoe UI"/>
                <a:ea typeface="Times New Roman"/>
              </a:rPr>
              <a:t>Torres Navarrete </a:t>
            </a:r>
            <a:endParaRPr lang="es-ES" sz="1200" b="0" strike="noStrike" spc="-1">
              <a:solidFill>
                <a:srgbClr val="FFFFFF"/>
              </a:solidFill>
              <a:latin typeface="Arial"/>
            </a:endParaRPr>
          </a:p>
        </p:txBody>
      </p:sp>
      <p:sp>
        <p:nvSpPr>
          <p:cNvPr id="224" name="CuadroTexto 6"/>
          <p:cNvSpPr/>
          <p:nvPr/>
        </p:nvSpPr>
        <p:spPr>
          <a:xfrm>
            <a:off x="513346" y="214200"/>
            <a:ext cx="5775159" cy="593863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000" b="1" i="1" strike="noStrike" spc="-1" dirty="0">
                <a:solidFill>
                  <a:srgbClr val="FFFF00"/>
                </a:solidFill>
                <a:latin typeface="Tw Cen MT" panose="020B0602020104020603" pitchFamily="34" charset="77"/>
                <a:ea typeface="Times New Roman"/>
              </a:rPr>
              <a:t>¡ POBRES CAMPANAS CONVENTUALES ! </a:t>
            </a:r>
            <a:endParaRPr lang="es-ES" sz="2000" b="0" i="1" strike="noStrike" spc="-1" dirty="0">
              <a:solidFill>
                <a:srgbClr val="FFFF00"/>
              </a:solidFill>
              <a:latin typeface="Tw Cen MT" panose="020B0602020104020603" pitchFamily="34" charset="77"/>
            </a:endParaRPr>
          </a:p>
          <a:p>
            <a:pPr algn="ctr">
              <a:lnSpc>
                <a:spcPct val="100000"/>
              </a:lnSpc>
            </a:pPr>
            <a:endParaRPr lang="es-ES" sz="2000" b="0" i="1" strike="noStrike" spc="-1" dirty="0">
              <a:solidFill>
                <a:srgbClr val="FFFF00"/>
              </a:solidFill>
              <a:latin typeface="Tw Cen MT" panose="020B0602020104020603" pitchFamily="34" charset="77"/>
              <a:ea typeface="Times New Roman"/>
            </a:endParaRPr>
          </a:p>
          <a:p>
            <a:pPr algn="ctr">
              <a:lnSpc>
                <a:spcPct val="100000"/>
              </a:lnSpc>
            </a:pPr>
            <a:r>
              <a:rPr lang="es-ES" sz="2000" b="0" i="1" strike="noStrike" spc="-1" dirty="0">
                <a:solidFill>
                  <a:srgbClr val="FFFF00"/>
                </a:solidFill>
                <a:latin typeface="Tw Cen MT" panose="020B0602020104020603" pitchFamily="34" charset="77"/>
                <a:ea typeface="Times New Roman"/>
              </a:rPr>
              <a:t>¡Cuanto hubiésemos dado por escuchar las voces sonoras de las mil campanas de </a:t>
            </a:r>
            <a:r>
              <a:rPr lang="es-ES" sz="2000" i="1" spc="-1" dirty="0">
                <a:solidFill>
                  <a:srgbClr val="FFFF00"/>
                </a:solidFill>
                <a:latin typeface="Tw Cen MT" panose="020B0602020104020603" pitchFamily="34" charset="77"/>
                <a:ea typeface="Times New Roman"/>
              </a:rPr>
              <a:t>Úb</a:t>
            </a:r>
            <a:r>
              <a:rPr lang="es-ES" sz="2000" b="0" i="1" strike="noStrike" spc="-1" dirty="0">
                <a:solidFill>
                  <a:srgbClr val="FFFF00"/>
                </a:solidFill>
                <a:latin typeface="Tw Cen MT" panose="020B0602020104020603" pitchFamily="34" charset="77"/>
                <a:ea typeface="Times New Roman"/>
              </a:rPr>
              <a:t>eda! </a:t>
            </a:r>
            <a:endParaRPr lang="es-ES" sz="2000" b="0" i="1" strike="noStrike" spc="-1" dirty="0">
              <a:solidFill>
                <a:srgbClr val="FFFF00"/>
              </a:solidFill>
              <a:latin typeface="Tw Cen MT" panose="020B0602020104020603" pitchFamily="34" charset="77"/>
            </a:endParaRPr>
          </a:p>
          <a:p>
            <a:pPr algn="ctr">
              <a:lnSpc>
                <a:spcPct val="100000"/>
              </a:lnSpc>
            </a:pPr>
            <a:r>
              <a:rPr lang="es-ES" sz="2000" b="0" i="1" strike="noStrike" spc="-1" dirty="0">
                <a:solidFill>
                  <a:srgbClr val="FFFF00"/>
                </a:solidFill>
                <a:latin typeface="Tw Cen MT" panose="020B0602020104020603" pitchFamily="34" charset="77"/>
                <a:ea typeface="Times New Roman"/>
              </a:rPr>
              <a:t>¡Cuanto por distinguir el esquilón de San Andrés, </a:t>
            </a:r>
            <a:endParaRPr lang="es-ES" sz="2000" b="0" i="1" strike="noStrike" spc="-1" dirty="0">
              <a:solidFill>
                <a:srgbClr val="FFFF00"/>
              </a:solidFill>
              <a:latin typeface="Tw Cen MT" panose="020B0602020104020603" pitchFamily="34" charset="77"/>
            </a:endParaRPr>
          </a:p>
          <a:p>
            <a:pPr algn="ctr">
              <a:lnSpc>
                <a:spcPct val="100000"/>
              </a:lnSpc>
            </a:pPr>
            <a:r>
              <a:rPr lang="es-ES" sz="2000" b="0" i="1" strike="noStrike" spc="-1" dirty="0">
                <a:solidFill>
                  <a:srgbClr val="FFFF00"/>
                </a:solidFill>
                <a:latin typeface="Tw Cen MT" panose="020B0602020104020603" pitchFamily="34" charset="77"/>
                <a:ea typeface="Times New Roman"/>
              </a:rPr>
              <a:t>de San Antonio, o de la Victoria! </a:t>
            </a:r>
            <a:endParaRPr lang="es-ES" sz="2000" b="0" i="1" strike="noStrike" spc="-1" dirty="0">
              <a:solidFill>
                <a:srgbClr val="FFFF00"/>
              </a:solidFill>
              <a:latin typeface="Tw Cen MT" panose="020B0602020104020603" pitchFamily="34" charset="77"/>
            </a:endParaRPr>
          </a:p>
          <a:p>
            <a:pPr algn="ctr">
              <a:lnSpc>
                <a:spcPct val="100000"/>
              </a:lnSpc>
            </a:pPr>
            <a:r>
              <a:rPr lang="es-ES" sz="2000" b="0" i="1" strike="noStrike" spc="-1" dirty="0">
                <a:solidFill>
                  <a:srgbClr val="FFFF00"/>
                </a:solidFill>
                <a:latin typeface="Tw Cen MT" panose="020B0602020104020603" pitchFamily="34" charset="77"/>
                <a:ea typeface="Times New Roman"/>
              </a:rPr>
              <a:t>¡Cuanto por ver en sus vertiginosos volteos </a:t>
            </a:r>
            <a:endParaRPr lang="es-ES" sz="2000" b="0" i="1" strike="noStrike" spc="-1" dirty="0">
              <a:solidFill>
                <a:srgbClr val="FFFF00"/>
              </a:solidFill>
              <a:latin typeface="Tw Cen MT" panose="020B0602020104020603" pitchFamily="34" charset="77"/>
            </a:endParaRPr>
          </a:p>
          <a:p>
            <a:pPr algn="ctr">
              <a:lnSpc>
                <a:spcPct val="100000"/>
              </a:lnSpc>
            </a:pPr>
            <a:r>
              <a:rPr lang="es-ES" sz="2000" b="0" i="1" strike="noStrike" spc="-1" dirty="0">
                <a:solidFill>
                  <a:srgbClr val="FFFF00"/>
                </a:solidFill>
                <a:latin typeface="Tw Cen MT" panose="020B0602020104020603" pitchFamily="34" charset="77"/>
                <a:ea typeface="Times New Roman"/>
              </a:rPr>
              <a:t>las campanas de plata de sus espigadas torres </a:t>
            </a:r>
            <a:endParaRPr lang="es-ES" sz="2000" b="0" i="1" strike="noStrike" spc="-1" dirty="0">
              <a:solidFill>
                <a:srgbClr val="FFFF00"/>
              </a:solidFill>
              <a:latin typeface="Tw Cen MT" panose="020B0602020104020603" pitchFamily="34" charset="77"/>
            </a:endParaRPr>
          </a:p>
          <a:p>
            <a:pPr algn="ctr">
              <a:lnSpc>
                <a:spcPct val="100000"/>
              </a:lnSpc>
            </a:pPr>
            <a:r>
              <a:rPr lang="es-ES" sz="2000" b="0" i="1" strike="noStrike" spc="-1" dirty="0">
                <a:solidFill>
                  <a:srgbClr val="FFFF00"/>
                </a:solidFill>
                <a:latin typeface="Tw Cen MT" panose="020B0602020104020603" pitchFamily="34" charset="77"/>
                <a:ea typeface="Times New Roman"/>
              </a:rPr>
              <a:t>siempre mirando al cielo! </a:t>
            </a:r>
            <a:endParaRPr lang="es-ES" sz="2000" b="0" i="1" strike="noStrike" spc="-1" dirty="0">
              <a:solidFill>
                <a:srgbClr val="FFFF00"/>
              </a:solidFill>
              <a:latin typeface="Tw Cen MT" panose="020B0602020104020603" pitchFamily="34" charset="77"/>
            </a:endParaRPr>
          </a:p>
          <a:p>
            <a:pPr algn="ctr">
              <a:lnSpc>
                <a:spcPct val="100000"/>
              </a:lnSpc>
            </a:pPr>
            <a:r>
              <a:rPr lang="es-ES" sz="2000" b="0" i="1" strike="noStrike" spc="-1" dirty="0">
                <a:solidFill>
                  <a:srgbClr val="FFFF00"/>
                </a:solidFill>
                <a:latin typeface="Tw Cen MT" panose="020B0602020104020603" pitchFamily="34" charset="77"/>
                <a:ea typeface="Times New Roman"/>
              </a:rPr>
              <a:t>¡Cuanto por conocer sus nombres y su historia !, </a:t>
            </a:r>
            <a:endParaRPr lang="es-ES" sz="2000" b="0" i="1" strike="noStrike" spc="-1" dirty="0">
              <a:solidFill>
                <a:srgbClr val="FFFF00"/>
              </a:solidFill>
              <a:latin typeface="Tw Cen MT" panose="020B0602020104020603" pitchFamily="34" charset="77"/>
            </a:endParaRPr>
          </a:p>
          <a:p>
            <a:pPr algn="ctr">
              <a:lnSpc>
                <a:spcPct val="100000"/>
              </a:lnSpc>
            </a:pPr>
            <a:r>
              <a:rPr lang="es-ES" sz="2000" b="0" i="1" strike="noStrike" spc="-1" dirty="0">
                <a:solidFill>
                  <a:srgbClr val="FFFF00"/>
                </a:solidFill>
                <a:latin typeface="Tw Cen MT" panose="020B0602020104020603" pitchFamily="34" charset="77"/>
                <a:ea typeface="Times New Roman"/>
              </a:rPr>
              <a:t>porque las campanas de </a:t>
            </a:r>
            <a:r>
              <a:rPr lang="es-ES" sz="2000" i="1" spc="-1" dirty="0">
                <a:solidFill>
                  <a:srgbClr val="FFFF00"/>
                </a:solidFill>
                <a:latin typeface="Tw Cen MT" panose="020B0602020104020603" pitchFamily="34" charset="77"/>
                <a:ea typeface="Times New Roman"/>
              </a:rPr>
              <a:t>Úb</a:t>
            </a:r>
            <a:r>
              <a:rPr lang="es-ES" sz="2000" b="0" i="1" strike="noStrike" spc="-1" dirty="0">
                <a:solidFill>
                  <a:srgbClr val="FFFF00"/>
                </a:solidFill>
                <a:latin typeface="Tw Cen MT" panose="020B0602020104020603" pitchFamily="34" charset="77"/>
                <a:ea typeface="Times New Roman"/>
              </a:rPr>
              <a:t>eda tenían su historia, y aunque todas ellas en sus gozos voceaban su alegría, también enviaban a la campiña </a:t>
            </a:r>
            <a:endParaRPr lang="es-ES" sz="2000" b="0" i="1" strike="noStrike" spc="-1" dirty="0">
              <a:solidFill>
                <a:srgbClr val="FFFF00"/>
              </a:solidFill>
              <a:latin typeface="Tw Cen MT" panose="020B0602020104020603" pitchFamily="34" charset="77"/>
            </a:endParaRPr>
          </a:p>
          <a:p>
            <a:pPr algn="ctr">
              <a:lnSpc>
                <a:spcPct val="100000"/>
              </a:lnSpc>
            </a:pPr>
            <a:r>
              <a:rPr lang="es-ES" sz="2000" b="0" i="1" strike="noStrike" spc="-1" dirty="0">
                <a:solidFill>
                  <a:srgbClr val="FFFF00"/>
                </a:solidFill>
                <a:latin typeface="Tw Cen MT" panose="020B0602020104020603" pitchFamily="34" charset="77"/>
                <a:ea typeface="Times New Roman"/>
              </a:rPr>
              <a:t>sus lamentos fúnebres y sentidos. </a:t>
            </a:r>
            <a:endParaRPr lang="es-ES" sz="2000" b="0" i="1" strike="noStrike" spc="-1" dirty="0">
              <a:solidFill>
                <a:srgbClr val="FFFF00"/>
              </a:solidFill>
              <a:latin typeface="Tw Cen MT" panose="020B0602020104020603" pitchFamily="34" charset="77"/>
            </a:endParaRPr>
          </a:p>
          <a:p>
            <a:pPr algn="ctr">
              <a:lnSpc>
                <a:spcPct val="100000"/>
              </a:lnSpc>
            </a:pPr>
            <a:r>
              <a:rPr lang="es-ES" sz="2000" b="0" i="1" strike="noStrike" spc="-1" dirty="0">
                <a:solidFill>
                  <a:srgbClr val="FFFF00"/>
                </a:solidFill>
                <a:latin typeface="Tw Cen MT" panose="020B0602020104020603" pitchFamily="34" charset="77"/>
                <a:ea typeface="Times New Roman"/>
              </a:rPr>
              <a:t>No conocemos vuestra historia pisoteada, pero sí </a:t>
            </a:r>
          </a:p>
          <a:p>
            <a:pPr algn="ctr">
              <a:lnSpc>
                <a:spcPct val="100000"/>
              </a:lnSpc>
            </a:pPr>
            <a:r>
              <a:rPr lang="es-ES" sz="2000" b="0" i="1" strike="noStrike" spc="-1" dirty="0">
                <a:solidFill>
                  <a:srgbClr val="FFFF00"/>
                </a:solidFill>
                <a:latin typeface="Tw Cen MT" panose="020B0602020104020603" pitchFamily="34" charset="77"/>
                <a:ea typeface="Times New Roman"/>
              </a:rPr>
              <a:t>vuestra destrucción y vuestra desgracia.</a:t>
            </a:r>
            <a:endParaRPr lang="es-ES" sz="2000" b="0" i="1" strike="noStrike" spc="-1" dirty="0">
              <a:solidFill>
                <a:srgbClr val="FFFF00"/>
              </a:solidFill>
              <a:latin typeface="Tw Cen MT" panose="020B0602020104020603" pitchFamily="34" charset="77"/>
            </a:endParaRPr>
          </a:p>
          <a:p>
            <a:pPr algn="ctr">
              <a:lnSpc>
                <a:spcPct val="100000"/>
              </a:lnSpc>
            </a:pPr>
            <a:r>
              <a:rPr lang="es-ES" sz="2000" b="0" i="1" strike="noStrike" spc="-1" dirty="0">
                <a:solidFill>
                  <a:srgbClr val="FFFF00"/>
                </a:solidFill>
                <a:latin typeface="Tw Cen MT" panose="020B0602020104020603" pitchFamily="34" charset="77"/>
                <a:ea typeface="Times New Roman"/>
              </a:rPr>
              <a:t>Fuisteis derribadas. </a:t>
            </a:r>
            <a:endParaRPr lang="es-ES" sz="2000" b="0" i="1" strike="noStrike" spc="-1" dirty="0">
              <a:solidFill>
                <a:srgbClr val="FFFF00"/>
              </a:solidFill>
              <a:latin typeface="Tw Cen MT" panose="020B0602020104020603" pitchFamily="34" charset="77"/>
            </a:endParaRPr>
          </a:p>
          <a:p>
            <a:pPr algn="ctr">
              <a:lnSpc>
                <a:spcPct val="100000"/>
              </a:lnSpc>
            </a:pPr>
            <a:r>
              <a:rPr lang="es-ES" sz="2000" b="0" i="1" strike="noStrike" spc="-1" dirty="0">
                <a:solidFill>
                  <a:srgbClr val="FFFF00"/>
                </a:solidFill>
                <a:latin typeface="Tw Cen MT" panose="020B0602020104020603" pitchFamily="34" charset="77"/>
                <a:ea typeface="Times New Roman"/>
              </a:rPr>
              <a:t>Toda una vejación para las más brillantes páginas </a:t>
            </a:r>
            <a:endParaRPr lang="es-ES" sz="2000" b="0" i="1" strike="noStrike" spc="-1" dirty="0">
              <a:solidFill>
                <a:srgbClr val="FFFF00"/>
              </a:solidFill>
              <a:latin typeface="Tw Cen MT" panose="020B0602020104020603" pitchFamily="34" charset="77"/>
            </a:endParaRPr>
          </a:p>
          <a:p>
            <a:pPr algn="ctr">
              <a:lnSpc>
                <a:spcPct val="100000"/>
              </a:lnSpc>
            </a:pPr>
            <a:r>
              <a:rPr lang="es-ES" sz="2000" b="0" i="1" strike="noStrike" spc="-1" dirty="0">
                <a:solidFill>
                  <a:srgbClr val="FFFF00"/>
                </a:solidFill>
                <a:latin typeface="Tw Cen MT" panose="020B0602020104020603" pitchFamily="34" charset="77"/>
                <a:ea typeface="Times New Roman"/>
              </a:rPr>
              <a:t>de la historia religiosa de </a:t>
            </a:r>
            <a:r>
              <a:rPr lang="es-ES" sz="2000" i="1" spc="-1" dirty="0">
                <a:solidFill>
                  <a:srgbClr val="FFFF00"/>
                </a:solidFill>
                <a:latin typeface="Tw Cen MT" panose="020B0602020104020603" pitchFamily="34" charset="77"/>
                <a:ea typeface="Times New Roman"/>
              </a:rPr>
              <a:t>Úb</a:t>
            </a:r>
            <a:r>
              <a:rPr lang="es-ES" sz="2000" b="0" i="1" strike="noStrike" spc="-1" dirty="0">
                <a:solidFill>
                  <a:srgbClr val="FFFF00"/>
                </a:solidFill>
                <a:latin typeface="Tw Cen MT" panose="020B0602020104020603" pitchFamily="34" charset="77"/>
                <a:ea typeface="Times New Roman"/>
              </a:rPr>
              <a:t>eda</a:t>
            </a:r>
            <a:r>
              <a:rPr lang="es-ES" sz="2000" b="0" i="1" strike="noStrike" spc="-1" dirty="0">
                <a:solidFill>
                  <a:srgbClr val="000000"/>
                </a:solidFill>
                <a:latin typeface="Tw Cen MT" panose="020B0602020104020603" pitchFamily="34" charset="77"/>
                <a:ea typeface="Times New Roman"/>
              </a:rPr>
              <a:t>. </a:t>
            </a:r>
            <a:endParaRPr lang="es-ES" sz="2000" b="0" i="1" strike="noStrike" spc="-1" dirty="0">
              <a:solidFill>
                <a:srgbClr val="FFFFFF"/>
              </a:solidFill>
              <a:latin typeface="Tw Cen MT" panose="020B0602020104020603" pitchFamily="34" charset="7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fade">
                                      <p:cBhvr>
                                        <p:cTn id="7" dur="3000"/>
                                        <p:tgtEl>
                                          <p:spTgt spid="224"/>
                                        </p:tgtEl>
                                      </p:cBhvr>
                                    </p:animEffect>
                                    <p:anim calcmode="lin" valueType="num">
                                      <p:cBhvr>
                                        <p:cTn id="8" dur="3000" fill="hold"/>
                                        <p:tgtEl>
                                          <p:spTgt spid="224"/>
                                        </p:tgtEl>
                                        <p:attrNameLst>
                                          <p:attrName>ppt_x</p:attrName>
                                        </p:attrNameLst>
                                      </p:cBhvr>
                                      <p:tavLst>
                                        <p:tav tm="0">
                                          <p:val>
                                            <p:strVal val="#ppt_x"/>
                                          </p:val>
                                        </p:tav>
                                        <p:tav tm="100000">
                                          <p:val>
                                            <p:strVal val="#ppt_x"/>
                                          </p:val>
                                        </p:tav>
                                      </p:tavLst>
                                    </p:anim>
                                    <p:anim calcmode="lin" valueType="num">
                                      <p:cBhvr>
                                        <p:cTn id="9" dur="3000" fill="hold"/>
                                        <p:tgtEl>
                                          <p:spTgt spid="2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0">
          <a:gsLst>
            <a:gs pos="0">
              <a:srgbClr val="2B0000"/>
            </a:gs>
            <a:gs pos="100000">
              <a:srgbClr val="990000"/>
            </a:gs>
          </a:gsLst>
          <a:lin ang="0"/>
        </a:gradFill>
        <a:effectLst/>
      </p:bgPr>
    </p:bg>
    <p:spTree>
      <p:nvGrpSpPr>
        <p:cNvPr id="1" name=""/>
        <p:cNvGrpSpPr/>
        <p:nvPr/>
      </p:nvGrpSpPr>
      <p:grpSpPr>
        <a:xfrm>
          <a:off x="0" y="0"/>
          <a:ext cx="0" cy="0"/>
          <a:chOff x="0" y="0"/>
          <a:chExt cx="0" cy="0"/>
        </a:xfrm>
      </p:grpSpPr>
      <p:sp>
        <p:nvSpPr>
          <p:cNvPr id="225"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pic>
        <p:nvPicPr>
          <p:cNvPr id="226" name="Imagen 1"/>
          <p:cNvPicPr/>
          <p:nvPr/>
        </p:nvPicPr>
        <p:blipFill>
          <a:blip r:embed="rId2"/>
          <a:srcRect l="72969" t="-1058" r="-325" b="1058"/>
          <a:stretch/>
        </p:blipFill>
        <p:spPr>
          <a:xfrm>
            <a:off x="6579360" y="321840"/>
            <a:ext cx="2389680" cy="6320880"/>
          </a:xfrm>
          <a:prstGeom prst="rect">
            <a:avLst/>
          </a:prstGeom>
          <a:ln w="0">
            <a:noFill/>
          </a:ln>
        </p:spPr>
      </p:pic>
      <p:sp>
        <p:nvSpPr>
          <p:cNvPr id="227" name="CuadroTexto 4"/>
          <p:cNvSpPr/>
          <p:nvPr/>
        </p:nvSpPr>
        <p:spPr>
          <a:xfrm>
            <a:off x="633960" y="633960"/>
            <a:ext cx="5485680" cy="579314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ts val="2160"/>
              </a:lnSpc>
              <a:spcAft>
                <a:spcPts val="1199"/>
              </a:spcAft>
            </a:pPr>
            <a:r>
              <a:rPr lang="es-ES" sz="2400" b="1" strike="noStrike" spc="-1" dirty="0">
                <a:solidFill>
                  <a:srgbClr val="FFFF00"/>
                </a:solidFill>
                <a:latin typeface="Tw Cen MT" panose="020B0602020104020603" pitchFamily="34" charset="77"/>
                <a:ea typeface="Times New Roman"/>
              </a:rPr>
              <a:t>-¿En qué cambió la Iglesia española </a:t>
            </a:r>
          </a:p>
          <a:p>
            <a:pPr algn="ctr">
              <a:lnSpc>
                <a:spcPts val="2160"/>
              </a:lnSpc>
              <a:spcAft>
                <a:spcPts val="1199"/>
              </a:spcAft>
            </a:pPr>
            <a:r>
              <a:rPr lang="es-ES" sz="2400" b="1" strike="noStrike" spc="-1" dirty="0">
                <a:solidFill>
                  <a:srgbClr val="FFFF00"/>
                </a:solidFill>
                <a:latin typeface="Tw Cen MT" panose="020B0602020104020603" pitchFamily="34" charset="77"/>
                <a:ea typeface="Times New Roman"/>
              </a:rPr>
              <a:t>tras la desamortización?</a:t>
            </a:r>
            <a:endParaRPr lang="es-ES" sz="2400" b="0" strike="noStrike" spc="-1" dirty="0">
              <a:solidFill>
                <a:srgbClr val="FFFFFF"/>
              </a:solidFill>
              <a:latin typeface="Tw Cen MT" panose="020B0602020104020603" pitchFamily="34" charset="77"/>
            </a:endParaRPr>
          </a:p>
          <a:p>
            <a:pPr algn="ctr">
              <a:lnSpc>
                <a:spcPts val="2160"/>
              </a:lnSpc>
            </a:pPr>
            <a:r>
              <a:rPr lang="es-ES" sz="2400" b="0" strike="noStrike" spc="-1" dirty="0">
                <a:solidFill>
                  <a:srgbClr val="FFFFFF"/>
                </a:solidFill>
                <a:latin typeface="Tw Cen MT" panose="020B0602020104020603" pitchFamily="34" charset="77"/>
                <a:ea typeface="Times New Roman"/>
              </a:rPr>
              <a:t>-El clero dejó de depender de sus propios recursos -bienes y diezmos- y recibió un sueldo estatal, pues el catolicismo seguía siendo la religión oficial. </a:t>
            </a:r>
            <a:endParaRPr lang="es-ES" sz="2400" b="0" strike="noStrike" spc="-1" dirty="0">
              <a:solidFill>
                <a:srgbClr val="FFFFFF"/>
              </a:solidFill>
              <a:latin typeface="Tw Cen MT" panose="020B0602020104020603" pitchFamily="34" charset="77"/>
            </a:endParaRPr>
          </a:p>
          <a:p>
            <a:pPr>
              <a:lnSpc>
                <a:spcPts val="2160"/>
              </a:lnSpc>
              <a:spcAft>
                <a:spcPts val="1199"/>
              </a:spcAft>
            </a:pPr>
            <a:endParaRPr lang="es-ES" sz="2400" b="0" strike="noStrike" spc="-1" dirty="0">
              <a:solidFill>
                <a:srgbClr val="FFFFFF"/>
              </a:solidFill>
              <a:latin typeface="Tw Cen MT" panose="020B0602020104020603" pitchFamily="34" charset="77"/>
            </a:endParaRPr>
          </a:p>
          <a:p>
            <a:pPr algn="ctr">
              <a:lnSpc>
                <a:spcPts val="2160"/>
              </a:lnSpc>
            </a:pPr>
            <a:r>
              <a:rPr lang="es-ES" sz="2400" b="0" strike="noStrike" spc="-1" dirty="0">
                <a:solidFill>
                  <a:srgbClr val="FFFFFF"/>
                </a:solidFill>
                <a:latin typeface="Tw Cen MT" panose="020B0602020104020603" pitchFamily="34" charset="77"/>
                <a:ea typeface="Times New Roman"/>
              </a:rPr>
              <a:t>Con ello, surgió un clero más pobre, </a:t>
            </a:r>
            <a:r>
              <a:rPr lang="es-ES" sz="2400" spc="-1" dirty="0">
                <a:solidFill>
                  <a:srgbClr val="FFFFFF"/>
                </a:solidFill>
                <a:latin typeface="Tw Cen MT" panose="020B0602020104020603" pitchFamily="34" charset="77"/>
                <a:ea typeface="Times New Roman"/>
              </a:rPr>
              <a:t>       </a:t>
            </a:r>
            <a:r>
              <a:rPr lang="es-ES" sz="2400" b="0" strike="noStrike" spc="-1" dirty="0">
                <a:solidFill>
                  <a:srgbClr val="FFFFFF"/>
                </a:solidFill>
                <a:latin typeface="Tw Cen MT" panose="020B0602020104020603" pitchFamily="34" charset="77"/>
                <a:ea typeface="Times New Roman"/>
              </a:rPr>
              <a:t>con vocaciones más auténticas. </a:t>
            </a:r>
            <a:endParaRPr lang="es-ES" sz="2400" b="0" strike="noStrike" spc="-1" dirty="0">
              <a:solidFill>
                <a:srgbClr val="FFFFFF"/>
              </a:solidFill>
              <a:latin typeface="Tw Cen MT" panose="020B0602020104020603" pitchFamily="34" charset="77"/>
            </a:endParaRPr>
          </a:p>
          <a:p>
            <a:pPr algn="ctr">
              <a:lnSpc>
                <a:spcPts val="2160"/>
              </a:lnSpc>
            </a:pPr>
            <a:r>
              <a:rPr lang="es-ES" sz="2400" b="0" strike="noStrike" spc="-1" dirty="0">
                <a:solidFill>
                  <a:srgbClr val="FFFFFF"/>
                </a:solidFill>
                <a:latin typeface="Tw Cen MT" panose="020B0602020104020603" pitchFamily="34" charset="77"/>
                <a:ea typeface="Times New Roman"/>
              </a:rPr>
              <a:t>El despojo en el plano material ayudó </a:t>
            </a:r>
          </a:p>
          <a:p>
            <a:pPr algn="ctr">
              <a:lnSpc>
                <a:spcPts val="2160"/>
              </a:lnSpc>
            </a:pPr>
            <a:r>
              <a:rPr lang="es-ES" sz="2400" b="0" strike="noStrike" spc="-1" dirty="0">
                <a:solidFill>
                  <a:srgbClr val="FFFFFF"/>
                </a:solidFill>
                <a:latin typeface="Tw Cen MT" panose="020B0602020104020603" pitchFamily="34" charset="77"/>
                <a:ea typeface="Times New Roman"/>
              </a:rPr>
              <a:t>a la Iglesia a centrarse más </a:t>
            </a:r>
          </a:p>
          <a:p>
            <a:pPr algn="ctr">
              <a:lnSpc>
                <a:spcPts val="2160"/>
              </a:lnSpc>
            </a:pPr>
            <a:r>
              <a:rPr lang="es-ES" sz="2400" b="0" strike="noStrike" spc="-1" dirty="0">
                <a:solidFill>
                  <a:srgbClr val="FFFFFF"/>
                </a:solidFill>
                <a:latin typeface="Tw Cen MT" panose="020B0602020104020603" pitchFamily="34" charset="77"/>
                <a:ea typeface="Times New Roman"/>
              </a:rPr>
              <a:t>en su misión espiritual. </a:t>
            </a:r>
            <a:endParaRPr lang="es-ES" sz="2400" b="0" strike="noStrike" spc="-1" dirty="0">
              <a:solidFill>
                <a:srgbClr val="FFFFFF"/>
              </a:solidFill>
              <a:latin typeface="Tw Cen MT" panose="020B0602020104020603" pitchFamily="34" charset="77"/>
            </a:endParaRPr>
          </a:p>
          <a:p>
            <a:pPr>
              <a:lnSpc>
                <a:spcPts val="2160"/>
              </a:lnSpc>
              <a:spcAft>
                <a:spcPts val="1199"/>
              </a:spcAft>
            </a:pPr>
            <a:endParaRPr lang="es-ES" sz="2400" b="1" strike="noStrike" spc="-1" dirty="0">
              <a:solidFill>
                <a:srgbClr val="FFFF00"/>
              </a:solidFill>
              <a:latin typeface="Tw Cen MT" panose="020B0602020104020603" pitchFamily="34" charset="77"/>
              <a:ea typeface="Times New Roman"/>
            </a:endParaRPr>
          </a:p>
          <a:p>
            <a:pPr algn="ctr">
              <a:lnSpc>
                <a:spcPts val="2160"/>
              </a:lnSpc>
            </a:pPr>
            <a:r>
              <a:rPr lang="es-ES" sz="2400" b="1" strike="noStrike" spc="-1" dirty="0">
                <a:solidFill>
                  <a:srgbClr val="FFFF00"/>
                </a:solidFill>
                <a:latin typeface="Tw Cen MT" panose="020B0602020104020603" pitchFamily="34" charset="77"/>
                <a:ea typeface="Times New Roman"/>
              </a:rPr>
              <a:t>Jaime Balmes </a:t>
            </a:r>
          </a:p>
          <a:p>
            <a:pPr algn="ctr">
              <a:lnSpc>
                <a:spcPts val="2160"/>
              </a:lnSpc>
            </a:pPr>
            <a:r>
              <a:rPr lang="es-ES" sz="2400" b="0" strike="noStrike" spc="-1" dirty="0">
                <a:solidFill>
                  <a:srgbClr val="FFFFFF"/>
                </a:solidFill>
                <a:latin typeface="Tw Cen MT" panose="020B0602020104020603" pitchFamily="34" charset="77"/>
                <a:ea typeface="Times New Roman"/>
              </a:rPr>
              <a:t>y muchos católicos de la época, lamentaban los ataques que sufría la Iglesia, pero los afrontaban con serenidad, como una purificación esperanzadora.</a:t>
            </a:r>
            <a:endParaRPr lang="es-ES" sz="2400" b="0" strike="noStrike" spc="-1" dirty="0">
              <a:solidFill>
                <a:srgbClr val="FFFFFF"/>
              </a:solidFill>
              <a:latin typeface="Tw Cen MT" panose="020B0602020104020603" pitchFamily="34" charset="77"/>
            </a:endParaRPr>
          </a:p>
        </p:txBody>
      </p:sp>
      <p:pic>
        <p:nvPicPr>
          <p:cNvPr id="228" name="Imagen 3"/>
          <p:cNvPicPr/>
          <p:nvPr/>
        </p:nvPicPr>
        <p:blipFill>
          <a:blip r:embed="rId3"/>
          <a:srcRect l="15122" t="13602" r="13332" b="16311"/>
          <a:stretch/>
        </p:blipFill>
        <p:spPr>
          <a:xfrm>
            <a:off x="7113960" y="866160"/>
            <a:ext cx="1395360" cy="1972440"/>
          </a:xfrm>
          <a:prstGeom prst="rect">
            <a:avLst/>
          </a:prstGeom>
          <a:ln w="0">
            <a:noFill/>
          </a:ln>
        </p:spPr>
      </p:pic>
      <p:sp>
        <p:nvSpPr>
          <p:cNvPr id="3" name="CuadroTexto 2">
            <a:extLst>
              <a:ext uri="{FF2B5EF4-FFF2-40B4-BE49-F238E27FC236}">
                <a16:creationId xmlns:a16="http://schemas.microsoft.com/office/drawing/2014/main" id="{01C43D14-0AD9-D2F0-7EF0-ACE5A758C6A3}"/>
              </a:ext>
            </a:extLst>
          </p:cNvPr>
          <p:cNvSpPr txBox="1"/>
          <p:nvPr/>
        </p:nvSpPr>
        <p:spPr>
          <a:xfrm>
            <a:off x="6620400" y="3200399"/>
            <a:ext cx="2153486" cy="1200329"/>
          </a:xfrm>
          <a:prstGeom prst="rect">
            <a:avLst/>
          </a:prstGeom>
          <a:noFill/>
        </p:spPr>
        <p:txBody>
          <a:bodyPr wrap="square">
            <a:spAutoFit/>
          </a:bodyPr>
          <a:lstStyle/>
          <a:p>
            <a:pPr algn="ctr"/>
            <a:r>
              <a:rPr lang="es-ES" dirty="0">
                <a:solidFill>
                  <a:srgbClr val="FFFF00"/>
                </a:solidFill>
                <a:latin typeface="arial" panose="020B0604020202020204" pitchFamily="34" charset="0"/>
              </a:rPr>
              <a:t>Jaime Balmes</a:t>
            </a:r>
          </a:p>
          <a:p>
            <a:pPr algn="ctr"/>
            <a:r>
              <a:rPr lang="es-ES" b="0" i="0" u="none" strike="noStrike" dirty="0">
                <a:solidFill>
                  <a:srgbClr val="FFFF00"/>
                </a:solidFill>
                <a:effectLst/>
                <a:latin typeface="arial" panose="020B0604020202020204" pitchFamily="34" charset="0"/>
              </a:rPr>
              <a:t>VIC</a:t>
            </a:r>
          </a:p>
          <a:p>
            <a:pPr algn="ctr"/>
            <a:r>
              <a:rPr lang="es-ES" b="0" i="0" u="none" strike="noStrike" dirty="0">
                <a:solidFill>
                  <a:srgbClr val="FFFF00"/>
                </a:solidFill>
                <a:effectLst/>
                <a:latin typeface="arial" panose="020B0604020202020204" pitchFamily="34" charset="0"/>
              </a:rPr>
              <a:t> * 28 </a:t>
            </a:r>
            <a:r>
              <a:rPr lang="es-ES" dirty="0">
                <a:solidFill>
                  <a:srgbClr val="FFFF00"/>
                </a:solidFill>
                <a:latin typeface="arial" panose="020B0604020202020204" pitchFamily="34" charset="0"/>
              </a:rPr>
              <a:t>VIII </a:t>
            </a:r>
            <a:r>
              <a:rPr lang="es-ES" b="0" i="0" u="none" strike="noStrike" dirty="0">
                <a:solidFill>
                  <a:srgbClr val="FFFF00"/>
                </a:solidFill>
                <a:effectLst/>
                <a:latin typeface="arial" panose="020B0604020202020204" pitchFamily="34" charset="0"/>
              </a:rPr>
              <a:t>1810</a:t>
            </a:r>
          </a:p>
          <a:p>
            <a:pPr algn="ctr"/>
            <a:r>
              <a:rPr lang="es-ES" dirty="0">
                <a:solidFill>
                  <a:srgbClr val="FFFF00"/>
                </a:solidFill>
                <a:latin typeface="arial" panose="020B0604020202020204" pitchFamily="34" charset="0"/>
              </a:rPr>
              <a:t>+ </a:t>
            </a:r>
            <a:r>
              <a:rPr lang="es-ES" b="0" i="0" u="none" strike="noStrike" dirty="0">
                <a:solidFill>
                  <a:srgbClr val="FFFF00"/>
                </a:solidFill>
                <a:effectLst/>
                <a:latin typeface="arial" panose="020B0604020202020204" pitchFamily="34" charset="0"/>
              </a:rPr>
              <a:t> 9   </a:t>
            </a:r>
            <a:r>
              <a:rPr lang="es-ES" dirty="0">
                <a:solidFill>
                  <a:srgbClr val="FFFF00"/>
                </a:solidFill>
                <a:latin typeface="arial" panose="020B0604020202020204" pitchFamily="34" charset="0"/>
              </a:rPr>
              <a:t>VII </a:t>
            </a:r>
            <a:r>
              <a:rPr lang="es-ES" b="0" i="0" u="none" strike="noStrike" dirty="0">
                <a:solidFill>
                  <a:srgbClr val="FFFF00"/>
                </a:solidFill>
                <a:effectLst/>
                <a:latin typeface="arial" panose="020B0604020202020204" pitchFamily="34" charset="0"/>
              </a:rPr>
              <a:t>1848</a:t>
            </a:r>
            <a:endParaRPr lang="es-E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fade">
                                      <p:cBhvr>
                                        <p:cTn id="7" dur="3000"/>
                                        <p:tgtEl>
                                          <p:spTgt spid="227"/>
                                        </p:tgtEl>
                                      </p:cBhvr>
                                    </p:animEffect>
                                    <p:anim calcmode="lin" valueType="num">
                                      <p:cBhvr>
                                        <p:cTn id="8" dur="3000" fill="hold"/>
                                        <p:tgtEl>
                                          <p:spTgt spid="227"/>
                                        </p:tgtEl>
                                        <p:attrNameLst>
                                          <p:attrName>ppt_x</p:attrName>
                                        </p:attrNameLst>
                                      </p:cBhvr>
                                      <p:tavLst>
                                        <p:tav tm="0">
                                          <p:val>
                                            <p:strVal val="#ppt_x"/>
                                          </p:val>
                                        </p:tav>
                                        <p:tav tm="100000">
                                          <p:val>
                                            <p:strVal val="#ppt_x"/>
                                          </p:val>
                                        </p:tav>
                                      </p:tavLst>
                                    </p:anim>
                                    <p:anim calcmode="lin" valueType="num">
                                      <p:cBhvr>
                                        <p:cTn id="9" dur="3000" fill="hold"/>
                                        <p:tgtEl>
                                          <p:spTgt spid="2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0">
          <a:gsLst>
            <a:gs pos="0">
              <a:srgbClr val="2B0000"/>
            </a:gs>
            <a:gs pos="100000">
              <a:srgbClr val="990000"/>
            </a:gs>
          </a:gsLst>
          <a:lin ang="0"/>
        </a:gradFill>
        <a:effectLst/>
      </p:bgPr>
    </p:bg>
    <p:spTree>
      <p:nvGrpSpPr>
        <p:cNvPr id="1" name=""/>
        <p:cNvGrpSpPr/>
        <p:nvPr/>
      </p:nvGrpSpPr>
      <p:grpSpPr>
        <a:xfrm>
          <a:off x="0" y="0"/>
          <a:ext cx="0" cy="0"/>
          <a:chOff x="0" y="0"/>
          <a:chExt cx="0" cy="0"/>
        </a:xfrm>
      </p:grpSpPr>
      <p:sp>
        <p:nvSpPr>
          <p:cNvPr id="229"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pic>
        <p:nvPicPr>
          <p:cNvPr id="230" name="Imagen 1"/>
          <p:cNvPicPr/>
          <p:nvPr/>
        </p:nvPicPr>
        <p:blipFill>
          <a:blip r:embed="rId2"/>
          <a:srcRect l="72969" t="-1058" r="-325" b="1058"/>
          <a:stretch/>
        </p:blipFill>
        <p:spPr>
          <a:xfrm>
            <a:off x="6579360" y="321840"/>
            <a:ext cx="2389680" cy="6320880"/>
          </a:xfrm>
          <a:prstGeom prst="rect">
            <a:avLst/>
          </a:prstGeom>
          <a:ln w="0">
            <a:noFill/>
          </a:ln>
        </p:spPr>
      </p:pic>
      <p:sp>
        <p:nvSpPr>
          <p:cNvPr id="2" name="CuadroTexto 1">
            <a:extLst>
              <a:ext uri="{FF2B5EF4-FFF2-40B4-BE49-F238E27FC236}">
                <a16:creationId xmlns:a16="http://schemas.microsoft.com/office/drawing/2014/main" id="{5E8101F9-0E15-77AA-63E5-33AD8AF1A234}"/>
              </a:ext>
            </a:extLst>
          </p:cNvPr>
          <p:cNvSpPr txBox="1"/>
          <p:nvPr/>
        </p:nvSpPr>
        <p:spPr>
          <a:xfrm>
            <a:off x="882317" y="2181727"/>
            <a:ext cx="4946998" cy="3170099"/>
          </a:xfrm>
          <a:prstGeom prst="rect">
            <a:avLst/>
          </a:prstGeom>
          <a:noFill/>
        </p:spPr>
        <p:txBody>
          <a:bodyPr wrap="square" rtlCol="0">
            <a:spAutoFit/>
          </a:bodyPr>
          <a:lstStyle/>
          <a:p>
            <a:pPr algn="ctr"/>
            <a:r>
              <a:rPr lang="es-ES" sz="7200" dirty="0">
                <a:solidFill>
                  <a:srgbClr val="FFFF00"/>
                </a:solidFill>
                <a:latin typeface="Tw Cen MT" panose="020B0602020104020603" pitchFamily="34" charset="77"/>
              </a:rPr>
              <a:t>FIN</a:t>
            </a:r>
          </a:p>
          <a:p>
            <a:pPr algn="ctr"/>
            <a:endParaRPr lang="es-ES" sz="3200" dirty="0">
              <a:solidFill>
                <a:srgbClr val="FFFF00"/>
              </a:solidFill>
              <a:latin typeface="Tw Cen MT" panose="020B0602020104020603" pitchFamily="34" charset="77"/>
            </a:endParaRPr>
          </a:p>
          <a:p>
            <a:pPr algn="ctr"/>
            <a:endParaRPr lang="es-ES" sz="3200" dirty="0">
              <a:solidFill>
                <a:srgbClr val="FFFF00"/>
              </a:solidFill>
              <a:latin typeface="Tw Cen MT" panose="020B0602020104020603" pitchFamily="34" charset="77"/>
            </a:endParaRPr>
          </a:p>
          <a:p>
            <a:pPr algn="ctr"/>
            <a:endParaRPr lang="es-ES" sz="3200" dirty="0">
              <a:solidFill>
                <a:srgbClr val="FFFF00"/>
              </a:solidFill>
              <a:latin typeface="Tw Cen MT" panose="020B0602020104020603" pitchFamily="34" charset="77"/>
            </a:endParaRPr>
          </a:p>
          <a:p>
            <a:pPr algn="ctr"/>
            <a:r>
              <a:rPr lang="es-ES" sz="3200" dirty="0" err="1">
                <a:solidFill>
                  <a:srgbClr val="FFFF00"/>
                </a:solidFill>
                <a:latin typeface="Tw Cen MT" panose="020B0602020104020603" pitchFamily="34" charset="77"/>
              </a:rPr>
              <a:t>ubedaiglesiadigital.es</a:t>
            </a:r>
            <a:endParaRPr lang="es-ES" sz="3200" dirty="0">
              <a:solidFill>
                <a:srgbClr val="FFFF00"/>
              </a:solidFill>
              <a:latin typeface="Tw Cen MT" panose="020B0602020104020603" pitchFamily="34" charset="77"/>
            </a:endParaRPr>
          </a:p>
        </p:txBody>
      </p:sp>
      <p:sp>
        <p:nvSpPr>
          <p:cNvPr id="3" name="CuadroTexto 2">
            <a:extLst>
              <a:ext uri="{FF2B5EF4-FFF2-40B4-BE49-F238E27FC236}">
                <a16:creationId xmlns:a16="http://schemas.microsoft.com/office/drawing/2014/main" id="{4C8337CF-D9C4-CA0A-720F-6A5806DFE694}"/>
              </a:ext>
            </a:extLst>
          </p:cNvPr>
          <p:cNvSpPr txBox="1"/>
          <p:nvPr/>
        </p:nvSpPr>
        <p:spPr>
          <a:xfrm>
            <a:off x="7267074" y="5678905"/>
            <a:ext cx="784189" cy="523220"/>
          </a:xfrm>
          <a:prstGeom prst="rect">
            <a:avLst/>
          </a:prstGeom>
          <a:noFill/>
        </p:spPr>
        <p:txBody>
          <a:bodyPr wrap="none" rtlCol="0">
            <a:spAutoFit/>
          </a:bodyPr>
          <a:lstStyle/>
          <a:p>
            <a:r>
              <a:rPr lang="es-ES" sz="2800" dirty="0" err="1">
                <a:solidFill>
                  <a:srgbClr val="FFFF00"/>
                </a:solidFill>
              </a:rPr>
              <a:t>efm</a:t>
            </a:r>
            <a:endParaRPr lang="es-ES" sz="2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3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63"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64" name="CuadroTexto 2"/>
          <p:cNvSpPr/>
          <p:nvPr/>
        </p:nvSpPr>
        <p:spPr>
          <a:xfrm>
            <a:off x="277920" y="214200"/>
            <a:ext cx="8609400" cy="655418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000" b="1" strike="noStrike" spc="-1" dirty="0">
                <a:solidFill>
                  <a:srgbClr val="FFFF00"/>
                </a:solidFill>
                <a:latin typeface="Tw Cen MT" panose="020B0602020104020603" pitchFamily="34" charset="77"/>
                <a:ea typeface="ＭＳ Ｐゴシック"/>
              </a:rPr>
              <a:t>FUNDACIONES: CAPELLANÍAS  Y CAPELLANES</a:t>
            </a:r>
            <a:endParaRPr lang="es-ES" sz="2000" b="0" strike="noStrike" spc="-1" dirty="0">
              <a:solidFill>
                <a:srgbClr val="FFFFFF"/>
              </a:solidFill>
              <a:latin typeface="Tw Cen MT" panose="020B0602020104020603" pitchFamily="34" charset="77"/>
            </a:endParaRPr>
          </a:p>
          <a:p>
            <a:pPr algn="ctr">
              <a:lnSpc>
                <a:spcPct val="100000"/>
              </a:lnSpc>
            </a:pPr>
            <a:endParaRPr lang="es-ES" sz="2000" b="0" strike="noStrike" spc="-1" dirty="0">
              <a:solidFill>
                <a:srgbClr val="FFFFFF"/>
              </a:solidFill>
              <a:latin typeface="Tw Cen MT" panose="020B0602020104020603" pitchFamily="34" charset="77"/>
              <a:ea typeface="ＭＳ Ｐゴシック"/>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Fenómeno importante son las Fundaciones de los nobles y Capellanías.</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Tanto en la Colegiata como en los conventos y en las parroquias,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con las fundaciones se pretendía enterramiento para los nobles, y también asegurarse indulgencias y misas en sufragio de los difuntos.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Ejemplos los tenemos en el Salvador y en el Hospital de Santiago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con 12 capellanes cada uno, con la obligación de participar en el coro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y de aplicar un determinado número de misas en favor del finado.</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En la Colegiata de </a:t>
            </a:r>
            <a:r>
              <a:rPr lang="es-ES" sz="2000" b="0" strike="noStrike" spc="-1" dirty="0" err="1">
                <a:solidFill>
                  <a:srgbClr val="FFFFFF"/>
                </a:solidFill>
                <a:latin typeface="Tw Cen MT" panose="020B0602020104020603" pitchFamily="34" charset="77"/>
                <a:ea typeface="ＭＳ Ｐゴシック"/>
              </a:rPr>
              <a:t>Sta</a:t>
            </a:r>
            <a:r>
              <a:rPr lang="es-ES" sz="2000" b="0" strike="noStrike" spc="-1" dirty="0">
                <a:solidFill>
                  <a:srgbClr val="FFFFFF"/>
                </a:solidFill>
                <a:latin typeface="Tw Cen MT" panose="020B0602020104020603" pitchFamily="34" charset="77"/>
                <a:ea typeface="ＭＳ Ｐゴシック"/>
              </a:rPr>
              <a:t> María, además de Tesorero, Chantre, Arcipreste y Vicario, había 8 canónigos y  66 capellanías, la de los Becerra con cuatro capellanes.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La familia de D. Beltrán de la Cueva, adquiere el derecho a enterramiento  junto al altar mayor adornándolo con sus escudos.</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Se enriquecían las capillas con reliquias, indulgencias y celebraciones.</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Ello exigía un soporte económico. Se donaban viviendas y fincas, con cuyo arrendamiento sufragar los gastos del mantenimiento, y sobre todo el sustento de los numerosos beneficiados y capellanes.</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Muchos de estos  beneficiados (familiares) aunque tonsurados no eran sacerdotes, teniéndose que recurrir a los capellanes “servideros”.</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La fundación de los “Salido”,  aporta la Cucharera, con 150 cuerdas en el Donadío. Estos bienes al no poder venderse se llamaban de “manos muertas”.</a:t>
            </a:r>
            <a:endParaRPr lang="es-ES" sz="2000" b="0" strike="noStrike" spc="-1" dirty="0">
              <a:solidFill>
                <a:srgbClr val="FFFFFF"/>
              </a:solidFill>
              <a:latin typeface="Tw Cen MT" panose="020B0602020104020603" pitchFamily="34" charset="7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3000"/>
                                        <p:tgtEl>
                                          <p:spTgt spid="64"/>
                                        </p:tgtEl>
                                      </p:cBhvr>
                                    </p:animEffect>
                                    <p:anim calcmode="lin" valueType="num">
                                      <p:cBhvr>
                                        <p:cTn id="8" dur="3000" fill="hold"/>
                                        <p:tgtEl>
                                          <p:spTgt spid="64"/>
                                        </p:tgtEl>
                                        <p:attrNameLst>
                                          <p:attrName>ppt_x</p:attrName>
                                        </p:attrNameLst>
                                      </p:cBhvr>
                                      <p:tavLst>
                                        <p:tav tm="0">
                                          <p:val>
                                            <p:strVal val="#ppt_x"/>
                                          </p:val>
                                        </p:tav>
                                        <p:tav tm="100000">
                                          <p:val>
                                            <p:strVal val="#ppt_x"/>
                                          </p:val>
                                        </p:tav>
                                      </p:tavLst>
                                    </p:anim>
                                    <p:anim calcmode="lin" valueType="num">
                                      <p:cBhvr>
                                        <p:cTn id="9" dur="3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65"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66" name="CuadroTexto 2"/>
          <p:cNvSpPr/>
          <p:nvPr/>
        </p:nvSpPr>
        <p:spPr>
          <a:xfrm>
            <a:off x="624960" y="214200"/>
            <a:ext cx="8385120" cy="344564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1800" b="1" strike="noStrike" spc="-1" dirty="0">
                <a:solidFill>
                  <a:srgbClr val="FFFF00"/>
                </a:solidFill>
                <a:latin typeface="Tw Cen MT"/>
                <a:ea typeface="Times New Roman"/>
              </a:rPr>
              <a:t>LAS DESAMORTIZACIONES </a:t>
            </a:r>
            <a:endParaRPr lang="es-ES" sz="1800" b="0" strike="noStrike" spc="-1" dirty="0">
              <a:solidFill>
                <a:srgbClr val="FFFFFF"/>
              </a:solidFill>
              <a:latin typeface="Arial"/>
            </a:endParaRPr>
          </a:p>
          <a:p>
            <a:pPr algn="ctr">
              <a:lnSpc>
                <a:spcPct val="100000"/>
              </a:lnSpc>
            </a:pPr>
            <a:endParaRPr lang="es-ES" sz="2000" b="0" strike="noStrike" spc="-1" dirty="0">
              <a:solidFill>
                <a:srgbClr val="FFFFFF"/>
              </a:solidFill>
              <a:latin typeface="Arial"/>
            </a:endParaRPr>
          </a:p>
          <a:p>
            <a:pPr algn="ctr">
              <a:lnSpc>
                <a:spcPct val="100000"/>
              </a:lnSpc>
            </a:pPr>
            <a:r>
              <a:rPr lang="es-ES" sz="2000" b="0" strike="noStrike" spc="-1" dirty="0">
                <a:solidFill>
                  <a:srgbClr val="FFFFFF"/>
                </a:solidFill>
                <a:latin typeface="Tw Cen MT"/>
                <a:ea typeface="Times New Roman"/>
              </a:rPr>
              <a:t>La Iglesia protegida desde siglos atrás, ha acumulado no sólo prestigio y poder </a:t>
            </a:r>
            <a:endParaRPr lang="es-ES" sz="2000" b="0" strike="noStrike" spc="-1" dirty="0">
              <a:solidFill>
                <a:srgbClr val="FFFFFF"/>
              </a:solidFill>
              <a:latin typeface="Arial"/>
            </a:endParaRPr>
          </a:p>
          <a:p>
            <a:pPr algn="ctr">
              <a:lnSpc>
                <a:spcPct val="100000"/>
              </a:lnSpc>
            </a:pPr>
            <a:r>
              <a:rPr lang="es-ES" sz="2000" b="0" strike="noStrike" spc="-1" dirty="0">
                <a:solidFill>
                  <a:srgbClr val="FFFFFF"/>
                </a:solidFill>
                <a:latin typeface="Tw Cen MT"/>
                <a:ea typeface="Times New Roman"/>
              </a:rPr>
              <a:t>sino también bienes materiales. Necesitados los reyes de fondos, </a:t>
            </a:r>
            <a:endParaRPr lang="es-ES" sz="2000" b="0" strike="noStrike" spc="-1" dirty="0">
              <a:solidFill>
                <a:srgbClr val="FFFFFF"/>
              </a:solidFill>
              <a:latin typeface="Arial"/>
            </a:endParaRPr>
          </a:p>
          <a:p>
            <a:pPr algn="ctr">
              <a:lnSpc>
                <a:spcPct val="100000"/>
              </a:lnSpc>
            </a:pPr>
            <a:r>
              <a:rPr lang="es-ES" sz="2000" b="0" strike="noStrike" spc="-1" dirty="0">
                <a:solidFill>
                  <a:srgbClr val="FFFFFF"/>
                </a:solidFill>
                <a:latin typeface="Tw Cen MT"/>
                <a:ea typeface="Times New Roman"/>
              </a:rPr>
              <a:t>emprenden, con la excusa de reformas sociales, el expolio de bienes </a:t>
            </a:r>
            <a:endParaRPr lang="es-ES" sz="2000" b="0" strike="noStrike" spc="-1" dirty="0">
              <a:solidFill>
                <a:srgbClr val="FFFFFF"/>
              </a:solidFill>
              <a:latin typeface="Arial"/>
            </a:endParaRPr>
          </a:p>
          <a:p>
            <a:pPr algn="ctr">
              <a:lnSpc>
                <a:spcPct val="100000"/>
              </a:lnSpc>
            </a:pPr>
            <a:r>
              <a:rPr lang="es-ES" sz="2000" b="0" strike="noStrike" spc="-1" dirty="0">
                <a:solidFill>
                  <a:srgbClr val="FFFFFF"/>
                </a:solidFill>
                <a:latin typeface="Tw Cen MT"/>
                <a:ea typeface="Times New Roman"/>
              </a:rPr>
              <a:t>en primer lugar de las órdenes militares y después de la Iglesia. </a:t>
            </a:r>
            <a:endParaRPr lang="es-ES" sz="2000" b="0" strike="noStrike" spc="-1" dirty="0">
              <a:solidFill>
                <a:srgbClr val="FFFFFF"/>
              </a:solidFill>
              <a:latin typeface="Arial"/>
            </a:endParaRPr>
          </a:p>
          <a:p>
            <a:pPr algn="ctr">
              <a:lnSpc>
                <a:spcPct val="100000"/>
              </a:lnSpc>
            </a:pPr>
            <a:r>
              <a:rPr lang="es-ES" sz="2000" b="0" strike="noStrike" spc="-1" dirty="0">
                <a:solidFill>
                  <a:srgbClr val="FFFFFF"/>
                </a:solidFill>
                <a:latin typeface="Tw Cen MT"/>
                <a:ea typeface="Times New Roman"/>
              </a:rPr>
              <a:t>Esto es posible, gracias a los nuevos aires que vienen de Francia y su Revolución, donde la Iglesia perseguida, ha sido excluida de sus privilegios y sus bienes; pasando los sacerdotes que juraban la “Constitución laica” a ser funcionarios </a:t>
            </a:r>
            <a:endParaRPr lang="es-ES" sz="2000" b="0" strike="noStrike" spc="-1" dirty="0">
              <a:solidFill>
                <a:srgbClr val="FFFFFF"/>
              </a:solidFill>
              <a:latin typeface="Arial"/>
            </a:endParaRPr>
          </a:p>
          <a:p>
            <a:pPr algn="ctr">
              <a:lnSpc>
                <a:spcPct val="100000"/>
              </a:lnSpc>
            </a:pPr>
            <a:r>
              <a:rPr lang="es-ES" sz="2000" b="0" strike="noStrike" spc="-1" dirty="0">
                <a:solidFill>
                  <a:srgbClr val="FFFFFF"/>
                </a:solidFill>
                <a:latin typeface="Tw Cen MT"/>
                <a:ea typeface="Times New Roman"/>
              </a:rPr>
              <a:t>del Estado, y los que se negaban sufrían el destierro o la muerte.</a:t>
            </a:r>
            <a:endParaRPr lang="es-ES" sz="2000" b="0" strike="noStrike" spc="-1" dirty="0">
              <a:solidFill>
                <a:srgbClr val="FFFFFF"/>
              </a:solidFill>
              <a:latin typeface="Arial"/>
            </a:endParaRPr>
          </a:p>
          <a:p>
            <a:pPr>
              <a:lnSpc>
                <a:spcPct val="100000"/>
              </a:lnSpc>
            </a:pPr>
            <a:r>
              <a:rPr lang="es-ES" sz="2000" b="0" strike="noStrike" spc="-1" dirty="0">
                <a:solidFill>
                  <a:srgbClr val="FFFFFF"/>
                </a:solidFill>
                <a:latin typeface="Arial"/>
              </a:rPr>
              <a:t>                                                          ***</a:t>
            </a:r>
          </a:p>
        </p:txBody>
      </p:sp>
      <p:sp>
        <p:nvSpPr>
          <p:cNvPr id="3" name="CuadroTexto 2">
            <a:extLst>
              <a:ext uri="{FF2B5EF4-FFF2-40B4-BE49-F238E27FC236}">
                <a16:creationId xmlns:a16="http://schemas.microsoft.com/office/drawing/2014/main" id="{F8EB61A9-AF83-69AB-B383-6A6B951C04F2}"/>
              </a:ext>
            </a:extLst>
          </p:cNvPr>
          <p:cNvSpPr txBox="1"/>
          <p:nvPr/>
        </p:nvSpPr>
        <p:spPr>
          <a:xfrm>
            <a:off x="1077687" y="3429001"/>
            <a:ext cx="7441354" cy="3170099"/>
          </a:xfrm>
          <a:prstGeom prst="rect">
            <a:avLst/>
          </a:prstGeom>
          <a:noFill/>
        </p:spPr>
        <p:txBody>
          <a:bodyPr wrap="square">
            <a:spAutoFit/>
          </a:bodyPr>
          <a:lstStyle/>
          <a:p>
            <a:pPr>
              <a:lnSpc>
                <a:spcPct val="100000"/>
              </a:lnSpc>
            </a:pPr>
            <a:r>
              <a:rPr lang="es-ES" sz="2000" b="0" strike="noStrike" spc="-1" dirty="0">
                <a:solidFill>
                  <a:srgbClr val="FFFF00"/>
                </a:solidFill>
                <a:latin typeface="Tw Cen MT"/>
                <a:ea typeface="Times New Roman"/>
              </a:rPr>
              <a:t>1798</a:t>
            </a:r>
            <a:r>
              <a:rPr lang="es-ES" sz="2000" b="0" strike="noStrike" spc="-1" dirty="0">
                <a:solidFill>
                  <a:srgbClr val="FFFFFF"/>
                </a:solidFill>
                <a:latin typeface="Tw Cen MT"/>
                <a:ea typeface="Times New Roman"/>
              </a:rPr>
              <a:t>: Carlos IV comienza la enajenación de los bienes eclesiásticos.</a:t>
            </a:r>
            <a:endParaRPr lang="es-ES" sz="2000" b="0" strike="noStrike" spc="-1" dirty="0">
              <a:solidFill>
                <a:srgbClr val="FFFFFF"/>
              </a:solidFill>
              <a:latin typeface="Arial"/>
            </a:endParaRPr>
          </a:p>
          <a:p>
            <a:pPr>
              <a:lnSpc>
                <a:spcPct val="100000"/>
              </a:lnSpc>
            </a:pPr>
            <a:r>
              <a:rPr lang="es-ES" sz="2000" b="0" strike="noStrike" spc="-1" dirty="0">
                <a:solidFill>
                  <a:srgbClr val="FFFF00"/>
                </a:solidFill>
                <a:latin typeface="Tw Cen MT"/>
                <a:ea typeface="Times New Roman"/>
              </a:rPr>
              <a:t>1809</a:t>
            </a:r>
            <a:r>
              <a:rPr lang="es-ES" sz="2000" b="0" strike="noStrike" spc="-1" dirty="0">
                <a:solidFill>
                  <a:srgbClr val="FFFFFF"/>
                </a:solidFill>
                <a:latin typeface="Tw Cen MT"/>
                <a:ea typeface="Times New Roman"/>
              </a:rPr>
              <a:t>: Napoleón y su hermano José I reducen el número de conventos.</a:t>
            </a:r>
            <a:endParaRPr lang="es-ES" sz="2000" b="0" strike="noStrike" spc="-1" dirty="0">
              <a:solidFill>
                <a:srgbClr val="FFFFFF"/>
              </a:solidFill>
              <a:latin typeface="Arial"/>
            </a:endParaRPr>
          </a:p>
          <a:p>
            <a:pPr>
              <a:lnSpc>
                <a:spcPct val="100000"/>
              </a:lnSpc>
            </a:pPr>
            <a:r>
              <a:rPr lang="es-ES" sz="2000" b="0" strike="noStrike" spc="-1" dirty="0">
                <a:solidFill>
                  <a:srgbClr val="FFFF00"/>
                </a:solidFill>
                <a:latin typeface="Tw Cen MT"/>
                <a:ea typeface="Times New Roman"/>
              </a:rPr>
              <a:t>1813</a:t>
            </a:r>
            <a:r>
              <a:rPr lang="es-ES" sz="2000" b="0" strike="noStrike" spc="-1" dirty="0">
                <a:solidFill>
                  <a:srgbClr val="FFFFFF"/>
                </a:solidFill>
                <a:latin typeface="Tw Cen MT"/>
                <a:ea typeface="Times New Roman"/>
              </a:rPr>
              <a:t>: Las Cortes de Cádiz impiden reconstruir los conventos destruidos</a:t>
            </a:r>
            <a:endParaRPr lang="es-ES" sz="2000" b="0" strike="noStrike" spc="-1" dirty="0">
              <a:solidFill>
                <a:srgbClr val="FFFFFF"/>
              </a:solidFill>
              <a:latin typeface="Arial"/>
            </a:endParaRPr>
          </a:p>
          <a:p>
            <a:pPr>
              <a:lnSpc>
                <a:spcPct val="100000"/>
              </a:lnSpc>
            </a:pPr>
            <a:r>
              <a:rPr lang="es-ES" sz="2000" b="0" strike="noStrike" spc="-1" dirty="0">
                <a:solidFill>
                  <a:srgbClr val="FFFFFF"/>
                </a:solidFill>
                <a:latin typeface="Tw Cen MT"/>
                <a:ea typeface="Times New Roman"/>
              </a:rPr>
              <a:t>          y suprimen todos los que no alcancen 12 religiosos profesos.</a:t>
            </a:r>
            <a:endParaRPr lang="es-ES" sz="2000" b="0" strike="noStrike" spc="-1" dirty="0">
              <a:solidFill>
                <a:srgbClr val="FFFFFF"/>
              </a:solidFill>
              <a:latin typeface="Arial"/>
            </a:endParaRPr>
          </a:p>
          <a:p>
            <a:pPr>
              <a:lnSpc>
                <a:spcPct val="100000"/>
              </a:lnSpc>
            </a:pPr>
            <a:r>
              <a:rPr lang="es-ES" sz="2000" b="0" strike="noStrike" spc="-1" dirty="0">
                <a:solidFill>
                  <a:srgbClr val="FFFF00"/>
                </a:solidFill>
                <a:latin typeface="Tw Cen MT"/>
                <a:ea typeface="Times New Roman"/>
              </a:rPr>
              <a:t>1814</a:t>
            </a:r>
            <a:r>
              <a:rPr lang="es-ES" sz="2000" b="0" strike="noStrike" spc="-1" dirty="0">
                <a:solidFill>
                  <a:srgbClr val="FFFFFF"/>
                </a:solidFill>
                <a:latin typeface="Tw Cen MT"/>
                <a:ea typeface="Times New Roman"/>
              </a:rPr>
              <a:t>: Fernando VII restablece las órdenes religiosas.</a:t>
            </a:r>
            <a:endParaRPr lang="es-ES" sz="2000" b="0" strike="noStrike" spc="-1" dirty="0">
              <a:solidFill>
                <a:srgbClr val="FFFFFF"/>
              </a:solidFill>
              <a:latin typeface="Arial"/>
            </a:endParaRPr>
          </a:p>
          <a:p>
            <a:pPr>
              <a:lnSpc>
                <a:spcPct val="100000"/>
              </a:lnSpc>
            </a:pPr>
            <a:r>
              <a:rPr lang="es-ES" sz="2000" b="0" strike="noStrike" spc="-1" dirty="0">
                <a:solidFill>
                  <a:srgbClr val="FFFF00"/>
                </a:solidFill>
                <a:latin typeface="Tw Cen MT"/>
                <a:ea typeface="Times New Roman"/>
              </a:rPr>
              <a:t>1820</a:t>
            </a:r>
            <a:r>
              <a:rPr lang="es-ES" sz="2000" b="0" strike="noStrike" spc="-1" dirty="0">
                <a:solidFill>
                  <a:srgbClr val="FFFFFF"/>
                </a:solidFill>
                <a:latin typeface="Tw Cen MT"/>
                <a:ea typeface="Times New Roman"/>
              </a:rPr>
              <a:t>: El Gobierno Constitucional vuelve a la situación de 1813. </a:t>
            </a:r>
            <a:endParaRPr lang="es-ES" sz="2000" b="0" strike="noStrike" spc="-1" dirty="0">
              <a:solidFill>
                <a:srgbClr val="FFFFFF"/>
              </a:solidFill>
              <a:latin typeface="Arial"/>
            </a:endParaRPr>
          </a:p>
          <a:p>
            <a:pPr>
              <a:lnSpc>
                <a:spcPct val="100000"/>
              </a:lnSpc>
            </a:pPr>
            <a:r>
              <a:rPr lang="es-ES" sz="2000" b="0" strike="noStrike" spc="-1" dirty="0">
                <a:solidFill>
                  <a:srgbClr val="FFFF00"/>
                </a:solidFill>
                <a:latin typeface="Tw Cen MT"/>
                <a:ea typeface="Times New Roman"/>
              </a:rPr>
              <a:t>1823</a:t>
            </a:r>
            <a:r>
              <a:rPr lang="es-ES" sz="2000" b="0" strike="noStrike" spc="-1" dirty="0">
                <a:solidFill>
                  <a:srgbClr val="FFFFFF"/>
                </a:solidFill>
                <a:latin typeface="Tw Cen MT"/>
                <a:ea typeface="Times New Roman"/>
              </a:rPr>
              <a:t>: Fernando VII devuelve al clero los bienes y los conventos.</a:t>
            </a:r>
            <a:endParaRPr lang="es-ES" sz="2000" b="0" strike="noStrike" spc="-1" dirty="0">
              <a:solidFill>
                <a:srgbClr val="FFFFFF"/>
              </a:solidFill>
              <a:latin typeface="Arial"/>
            </a:endParaRPr>
          </a:p>
          <a:p>
            <a:pPr>
              <a:lnSpc>
                <a:spcPct val="100000"/>
              </a:lnSpc>
            </a:pPr>
            <a:r>
              <a:rPr lang="es-ES" sz="2000" b="0" strike="noStrike" spc="-1" dirty="0">
                <a:solidFill>
                  <a:srgbClr val="FFFF00"/>
                </a:solidFill>
                <a:latin typeface="Tw Cen MT"/>
                <a:ea typeface="Times New Roman"/>
              </a:rPr>
              <a:t>1836</a:t>
            </a:r>
            <a:r>
              <a:rPr lang="es-ES" sz="2000" b="0" strike="noStrike" spc="-1" dirty="0">
                <a:solidFill>
                  <a:srgbClr val="FFFFFF"/>
                </a:solidFill>
                <a:latin typeface="Tw Cen MT"/>
                <a:ea typeface="Times New Roman"/>
              </a:rPr>
              <a:t>: Por el decreto de 19 de Febrero, Mendizábal, dispone la venta</a:t>
            </a:r>
            <a:endParaRPr lang="es-ES" sz="2000" b="0" strike="noStrike" spc="-1" dirty="0">
              <a:solidFill>
                <a:srgbClr val="FFFFFF"/>
              </a:solidFill>
              <a:latin typeface="Arial"/>
            </a:endParaRPr>
          </a:p>
          <a:p>
            <a:pPr>
              <a:lnSpc>
                <a:spcPct val="100000"/>
              </a:lnSpc>
            </a:pPr>
            <a:r>
              <a:rPr lang="es-ES" sz="2000" b="0" strike="noStrike" spc="-1" dirty="0">
                <a:solidFill>
                  <a:srgbClr val="FFFFFF"/>
                </a:solidFill>
                <a:latin typeface="Tw Cen MT"/>
                <a:ea typeface="Times New Roman"/>
              </a:rPr>
              <a:t>          de bienes del clero, y la supresión de Conventos. </a:t>
            </a:r>
            <a:endParaRPr lang="es-ES" sz="2000" b="0" strike="noStrike" spc="-1" dirty="0">
              <a:solidFill>
                <a:srgbClr val="FFFFFF"/>
              </a:solidFill>
              <a:latin typeface="Arial"/>
            </a:endParaRPr>
          </a:p>
          <a:p>
            <a:pPr>
              <a:lnSpc>
                <a:spcPct val="100000"/>
              </a:lnSpc>
            </a:pPr>
            <a:r>
              <a:rPr lang="es-ES" sz="2000" b="0" strike="noStrike" spc="-1" dirty="0">
                <a:solidFill>
                  <a:srgbClr val="FFFF00"/>
                </a:solidFill>
                <a:latin typeface="Tw Cen MT"/>
                <a:ea typeface="Times New Roman"/>
              </a:rPr>
              <a:t>1855</a:t>
            </a:r>
            <a:r>
              <a:rPr lang="es-ES" sz="2000" b="0" strike="noStrike" spc="-1" dirty="0">
                <a:solidFill>
                  <a:srgbClr val="FFFFFF"/>
                </a:solidFill>
                <a:latin typeface="Tw Cen MT"/>
                <a:ea typeface="Times New Roman"/>
              </a:rPr>
              <a:t>: </a:t>
            </a:r>
            <a:r>
              <a:rPr lang="es-ES" sz="2000" b="0" strike="noStrike" spc="-1" dirty="0" err="1">
                <a:solidFill>
                  <a:srgbClr val="FFFFFF"/>
                </a:solidFill>
                <a:latin typeface="Tw Cen MT"/>
                <a:ea typeface="Times New Roman"/>
              </a:rPr>
              <a:t>Madóz</a:t>
            </a:r>
            <a:r>
              <a:rPr lang="es-ES" sz="2000" b="0" strike="noStrike" spc="-1" dirty="0">
                <a:solidFill>
                  <a:srgbClr val="FFFFFF"/>
                </a:solidFill>
                <a:latin typeface="Tw Cen MT"/>
                <a:ea typeface="Times New Roman"/>
              </a:rPr>
              <a:t> con su ley de desamortización da el golpe definitivo.</a:t>
            </a:r>
            <a:endParaRPr lang="es-ES" sz="2000" b="0" strike="noStrike" spc="-1" dirty="0">
              <a:solidFill>
                <a:srgbClr val="FFFFFF"/>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anim calcmode="lin" valueType="num">
                                      <p:cBhvr>
                                        <p:cTn id="8" dur="3000" fill="hold"/>
                                        <p:tgtEl>
                                          <p:spTgt spid="3"/>
                                        </p:tgtEl>
                                        <p:attrNameLst>
                                          <p:attrName>ppt_x</p:attrName>
                                        </p:attrNameLst>
                                      </p:cBhvr>
                                      <p:tavLst>
                                        <p:tav tm="0">
                                          <p:val>
                                            <p:strVal val="#ppt_x"/>
                                          </p:val>
                                        </p:tav>
                                        <p:tav tm="100000">
                                          <p:val>
                                            <p:strVal val="#ppt_x"/>
                                          </p:val>
                                        </p:tav>
                                      </p:tavLst>
                                    </p:anim>
                                    <p:anim calcmode="lin" valueType="num">
                                      <p:cBhvr>
                                        <p:cTn id="9" dur="3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67"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68" name="CuadroTexto 2"/>
          <p:cNvSpPr/>
          <p:nvPr/>
        </p:nvSpPr>
        <p:spPr>
          <a:xfrm>
            <a:off x="664920" y="214200"/>
            <a:ext cx="7827120" cy="6188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pPr>
            <a:r>
              <a:rPr lang="es-ES" sz="2000" b="0" strike="noStrike" spc="-1" dirty="0">
                <a:solidFill>
                  <a:srgbClr val="FFFF00"/>
                </a:solidFill>
                <a:latin typeface="Tw Cen MT"/>
                <a:ea typeface="Calibri"/>
              </a:rPr>
              <a:t>*  Durante varias décadas </a:t>
            </a:r>
            <a:r>
              <a:rPr lang="es-ES" sz="2000" b="0" strike="noStrike" spc="-1" dirty="0">
                <a:solidFill>
                  <a:srgbClr val="FFFFFF"/>
                </a:solidFill>
                <a:latin typeface="Tw Cen MT"/>
                <a:ea typeface="Calibri"/>
              </a:rPr>
              <a:t>se van alternando las devoluciones al volver Fernando VII,  con la imposición de nuevas incautaciones, obligando a los religiosos pasar al clero parroquial, o marcharse con su familia. </a:t>
            </a:r>
            <a:endParaRPr lang="es-ES" sz="2000" b="0" strike="noStrike" spc="-1" dirty="0">
              <a:solidFill>
                <a:srgbClr val="FFFFFF"/>
              </a:solidFill>
              <a:latin typeface="Arial"/>
            </a:endParaRPr>
          </a:p>
          <a:p>
            <a:pPr algn="just">
              <a:lnSpc>
                <a:spcPct val="100000"/>
              </a:lnSpc>
            </a:pPr>
            <a:r>
              <a:rPr lang="es-ES" sz="2000" b="0" strike="noStrike" spc="-1" dirty="0">
                <a:solidFill>
                  <a:srgbClr val="FFFFFF"/>
                </a:solidFill>
                <a:latin typeface="Tw Cen MT"/>
                <a:ea typeface="Calibri"/>
              </a:rPr>
              <a:t>         Dueño el Estado de tan ingente masa de bienes, los puso en venta. </a:t>
            </a:r>
            <a:endParaRPr lang="es-ES" sz="2000" b="0" strike="noStrike" spc="-1" dirty="0">
              <a:solidFill>
                <a:srgbClr val="FFFFFF"/>
              </a:solidFill>
              <a:latin typeface="Arial"/>
            </a:endParaRPr>
          </a:p>
          <a:p>
            <a:pPr algn="ctr">
              <a:lnSpc>
                <a:spcPct val="100000"/>
              </a:lnSpc>
              <a:tabLst>
                <a:tab pos="457200" algn="l"/>
              </a:tabLst>
            </a:pPr>
            <a:r>
              <a:rPr lang="es-ES" sz="2000" b="0" strike="noStrike" spc="-1" dirty="0">
                <a:solidFill>
                  <a:srgbClr val="FFFFFF"/>
                </a:solidFill>
                <a:latin typeface="Tw Cen MT"/>
                <a:ea typeface="Calibri"/>
              </a:rPr>
              <a:t>         Las nuevas tierras fueron a parar a manos de los ricos </a:t>
            </a:r>
            <a:endParaRPr lang="es-ES" sz="2000" b="0" strike="noStrike" spc="-1" dirty="0">
              <a:solidFill>
                <a:srgbClr val="FFFFFF"/>
              </a:solidFill>
              <a:latin typeface="Arial"/>
            </a:endParaRPr>
          </a:p>
          <a:p>
            <a:pPr algn="ctr">
              <a:lnSpc>
                <a:spcPct val="100000"/>
              </a:lnSpc>
              <a:tabLst>
                <a:tab pos="457200" algn="l"/>
              </a:tabLst>
            </a:pPr>
            <a:r>
              <a:rPr lang="es-ES" sz="2000" b="0" strike="noStrike" spc="-1" dirty="0">
                <a:solidFill>
                  <a:srgbClr val="FFFFFF"/>
                </a:solidFill>
                <a:latin typeface="Tw Cen MT"/>
                <a:ea typeface="Calibri"/>
              </a:rPr>
              <a:t>         y a la alta nobleza latifundista. </a:t>
            </a:r>
            <a:endParaRPr lang="es-ES" sz="2000" b="0" strike="noStrike" spc="-1" dirty="0">
              <a:solidFill>
                <a:srgbClr val="FFFFFF"/>
              </a:solidFill>
              <a:latin typeface="Arial"/>
            </a:endParaRPr>
          </a:p>
          <a:p>
            <a:pPr algn="just">
              <a:lnSpc>
                <a:spcPct val="100000"/>
              </a:lnSpc>
              <a:tabLst>
                <a:tab pos="457200" algn="l"/>
              </a:tabLst>
            </a:pPr>
            <a:r>
              <a:rPr lang="es-ES" sz="2000" b="0" strike="noStrike" spc="-1" dirty="0">
                <a:solidFill>
                  <a:srgbClr val="FFFFFF"/>
                </a:solidFill>
                <a:latin typeface="Tw Cen MT"/>
                <a:ea typeface="Times New Roman"/>
              </a:rPr>
              <a:t>*  </a:t>
            </a:r>
            <a:r>
              <a:rPr lang="es-ES" sz="2000" b="0" strike="noStrike" spc="-1" dirty="0">
                <a:solidFill>
                  <a:srgbClr val="FFFF00"/>
                </a:solidFill>
                <a:latin typeface="Tw Cen MT"/>
                <a:ea typeface="Times New Roman"/>
              </a:rPr>
              <a:t>El campesinado </a:t>
            </a:r>
            <a:r>
              <a:rPr lang="es-ES" sz="2000" b="0" strike="noStrike" spc="-1" dirty="0">
                <a:solidFill>
                  <a:srgbClr val="FFFFFF"/>
                </a:solidFill>
                <a:latin typeface="Tw Cen MT"/>
                <a:ea typeface="Times New Roman"/>
              </a:rPr>
              <a:t>fue el gran perjudicado porque, no sólo no pudo acceder a la compra de las tierras que trabajaba, ya que su venta se hacía en grandes lotes, sino que vio cómo los impuestos que debí­a pagar a los nuevos dueños eran superiores. Se perdió así una buena oportunidad para hacer la deseada y necesaria reforma social.</a:t>
            </a:r>
            <a:endParaRPr lang="es-ES" sz="2000" b="0" strike="noStrike" spc="-1" dirty="0">
              <a:solidFill>
                <a:srgbClr val="FFFFFF"/>
              </a:solidFill>
              <a:latin typeface="Arial"/>
            </a:endParaRPr>
          </a:p>
          <a:p>
            <a:pPr algn="just">
              <a:lnSpc>
                <a:spcPct val="100000"/>
              </a:lnSpc>
              <a:tabLst>
                <a:tab pos="457200" algn="l"/>
              </a:tabLst>
            </a:pPr>
            <a:r>
              <a:rPr lang="es-ES" sz="2000" b="0" strike="noStrike" spc="-1" dirty="0">
                <a:solidFill>
                  <a:srgbClr val="FFFFFF"/>
                </a:solidFill>
                <a:latin typeface="Tw Cen MT"/>
                <a:ea typeface="Times New Roman"/>
              </a:rPr>
              <a:t>* </a:t>
            </a:r>
            <a:r>
              <a:rPr lang="es-ES" sz="2000" b="0" strike="noStrike" spc="-1" dirty="0">
                <a:solidFill>
                  <a:srgbClr val="FFFF00"/>
                </a:solidFill>
                <a:latin typeface="Tw Cen MT"/>
                <a:ea typeface="Times New Roman"/>
              </a:rPr>
              <a:t>De los inmuebles </a:t>
            </a:r>
            <a:r>
              <a:rPr lang="es-ES" sz="2000" b="0" strike="noStrike" spc="-1" dirty="0">
                <a:solidFill>
                  <a:srgbClr val="FFFFFF"/>
                </a:solidFill>
                <a:latin typeface="Tw Cen MT"/>
                <a:ea typeface="Times New Roman"/>
              </a:rPr>
              <a:t>se dispuso con total arbitrariedad, dando pie a la profanación y pillaje.  </a:t>
            </a:r>
            <a:r>
              <a:rPr lang="es-ES" sz="2000" b="0" strike="noStrike" spc="-1" dirty="0">
                <a:solidFill>
                  <a:srgbClr val="FFFFFF"/>
                </a:solidFill>
                <a:latin typeface="Tw Cen MT"/>
                <a:ea typeface="Calibri"/>
              </a:rPr>
              <a:t>Se mandaron recoger los cuadros (más de 130, según inventario en Úbeda) y libros de los conventos suprimidos, para cuyo objeto vino un comisionado del gobierno de la provincia cuando ya muchos particulares se habían apropiado de libros y objetos de valor. </a:t>
            </a:r>
            <a:endParaRPr lang="es-ES" sz="2000" b="0" strike="noStrike" spc="-1" dirty="0">
              <a:solidFill>
                <a:srgbClr val="FFFFFF"/>
              </a:solidFill>
              <a:latin typeface="Arial"/>
            </a:endParaRPr>
          </a:p>
          <a:p>
            <a:pPr algn="ctr">
              <a:lnSpc>
                <a:spcPct val="100000"/>
              </a:lnSpc>
              <a:tabLst>
                <a:tab pos="457200" algn="l"/>
              </a:tabLst>
            </a:pPr>
            <a:r>
              <a:rPr lang="es-ES" sz="2000" b="0" strike="noStrike" spc="-1" dirty="0">
                <a:solidFill>
                  <a:srgbClr val="FFFFFF"/>
                </a:solidFill>
                <a:latin typeface="Tw Cen MT"/>
                <a:ea typeface="Calibri"/>
              </a:rPr>
              <a:t>Indignados los ubetenses, el Comisionado tuvo que huir a Jaén.</a:t>
            </a:r>
            <a:endParaRPr lang="es-ES" sz="2000" b="0" strike="noStrike" spc="-1" dirty="0">
              <a:solidFill>
                <a:srgbClr val="FFFFFF"/>
              </a:solidFill>
              <a:latin typeface="Arial"/>
            </a:endParaRPr>
          </a:p>
          <a:p>
            <a:pPr algn="just">
              <a:lnSpc>
                <a:spcPct val="100000"/>
              </a:lnSpc>
              <a:tabLst>
                <a:tab pos="457200" algn="l"/>
              </a:tabLst>
            </a:pPr>
            <a:r>
              <a:rPr lang="es-ES" sz="2000" b="0" i="1" strike="noStrike" spc="-1" dirty="0">
                <a:solidFill>
                  <a:srgbClr val="FFFFFF"/>
                </a:solidFill>
                <a:latin typeface="Tw Cen MT"/>
                <a:ea typeface="Calibri"/>
              </a:rPr>
              <a:t>* </a:t>
            </a:r>
            <a:r>
              <a:rPr lang="es-ES" sz="2000" b="0" i="1" strike="noStrike" spc="-1" dirty="0">
                <a:solidFill>
                  <a:srgbClr val="FFFF00"/>
                </a:solidFill>
                <a:latin typeface="Tw Cen MT"/>
                <a:ea typeface="Calibri"/>
              </a:rPr>
              <a:t>Como consecuencia</a:t>
            </a:r>
            <a:r>
              <a:rPr lang="es-ES" sz="2000" b="0" i="1" strike="noStrike" spc="-1" dirty="0">
                <a:solidFill>
                  <a:srgbClr val="FFFFFF"/>
                </a:solidFill>
                <a:latin typeface="Tw Cen MT"/>
                <a:ea typeface="Calibri"/>
              </a:rPr>
              <a:t>, los conventos con el paso del tiempo se vieron sumidos en el más absoluto abandono y ruina, ante la mirada impasible de los poderes públicos y el asombro de los vecinos.</a:t>
            </a:r>
            <a:endParaRPr lang="es-ES" sz="2000" b="0" strike="noStrike" spc="-1" dirty="0">
              <a:solidFill>
                <a:srgbClr val="FFFFFF"/>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3000"/>
                                        <p:tgtEl>
                                          <p:spTgt spid="68"/>
                                        </p:tgtEl>
                                      </p:cBhvr>
                                    </p:animEffect>
                                    <p:anim calcmode="lin" valueType="num">
                                      <p:cBhvr>
                                        <p:cTn id="8" dur="3000" fill="hold"/>
                                        <p:tgtEl>
                                          <p:spTgt spid="68"/>
                                        </p:tgtEl>
                                        <p:attrNameLst>
                                          <p:attrName>ppt_x</p:attrName>
                                        </p:attrNameLst>
                                      </p:cBhvr>
                                      <p:tavLst>
                                        <p:tav tm="0">
                                          <p:val>
                                            <p:strVal val="#ppt_x"/>
                                          </p:val>
                                        </p:tav>
                                        <p:tav tm="100000">
                                          <p:val>
                                            <p:strVal val="#ppt_x"/>
                                          </p:val>
                                        </p:tav>
                                      </p:tavLst>
                                    </p:anim>
                                    <p:anim calcmode="lin" valueType="num">
                                      <p:cBhvr>
                                        <p:cTn id="9" dur="3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69"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70" name="CuadroTexto 2"/>
          <p:cNvSpPr/>
          <p:nvPr/>
        </p:nvSpPr>
        <p:spPr>
          <a:xfrm>
            <a:off x="325440" y="325440"/>
            <a:ext cx="7255080" cy="655418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000" b="1" strike="noStrike" spc="-1" dirty="0">
                <a:solidFill>
                  <a:srgbClr val="FFFF00"/>
                </a:solidFill>
                <a:latin typeface="Tw Cen MT" panose="020B0602020104020603" pitchFamily="34" charset="77"/>
                <a:ea typeface="Times New Roman"/>
              </a:rPr>
              <a:t>SITUACIÓN DE LOS CONVENTOS DE ÚBEDA</a:t>
            </a:r>
            <a:endParaRPr lang="es-ES" sz="2000" b="0" strike="noStrike" spc="-1" dirty="0">
              <a:solidFill>
                <a:srgbClr val="FFFFFF"/>
              </a:solidFill>
              <a:latin typeface="Tw Cen MT" panose="020B0602020104020603" pitchFamily="34" charset="77"/>
            </a:endParaRPr>
          </a:p>
          <a:p>
            <a:pPr>
              <a:lnSpc>
                <a:spcPct val="100000"/>
              </a:lnSpc>
            </a:pP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De los 14 conventos sólo subsisten: </a:t>
            </a:r>
          </a:p>
          <a:p>
            <a:pPr algn="ctr">
              <a:lnSpc>
                <a:spcPct val="100000"/>
              </a:lnSpc>
            </a:pPr>
            <a:r>
              <a:rPr lang="es-ES" sz="2000" b="0" strike="noStrike" spc="-1" dirty="0">
                <a:solidFill>
                  <a:srgbClr val="FFFFFF"/>
                </a:solidFill>
                <a:latin typeface="Tw Cen MT" panose="020B0602020104020603" pitchFamily="34" charset="77"/>
                <a:ea typeface="Times New Roman"/>
              </a:rPr>
              <a:t>Las Clarisas y MM. Carmelitas.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     Unos dedicados a cuarteles o dependencias del Estado;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     otros fueron vendidos a particulares y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     algunos otros a viviendas sociales o destruidos.</a:t>
            </a:r>
            <a:endParaRPr lang="es-ES" sz="2000" b="0" strike="noStrike" spc="-1" dirty="0">
              <a:solidFill>
                <a:srgbClr val="FFFFFF"/>
              </a:solidFill>
              <a:latin typeface="Tw Cen MT" panose="020B0602020104020603" pitchFamily="34" charset="77"/>
            </a:endParaRPr>
          </a:p>
          <a:p>
            <a:pPr>
              <a:lnSpc>
                <a:spcPct val="100000"/>
              </a:lnSpc>
            </a:pP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 1.- </a:t>
            </a:r>
            <a:r>
              <a:rPr lang="es-ES" sz="2000" b="0" strike="noStrike" spc="-1" dirty="0">
                <a:solidFill>
                  <a:srgbClr val="FFFF00"/>
                </a:solidFill>
                <a:latin typeface="Tw Cen MT" panose="020B0602020104020603" pitchFamily="34" charset="77"/>
                <a:ea typeface="Times New Roman"/>
              </a:rPr>
              <a:t>Franciscanos</a:t>
            </a:r>
            <a:r>
              <a:rPr lang="es-ES" sz="2000" b="0" strike="noStrike" spc="-1" dirty="0">
                <a:solidFill>
                  <a:srgbClr val="FFFFFF"/>
                </a:solidFill>
                <a:latin typeface="Tw Cen MT" panose="020B0602020104020603" pitchFamily="34" charset="77"/>
                <a:ea typeface="Times New Roman"/>
              </a:rPr>
              <a:t>, en el Altozano: Pasó a manos privadas.</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 2.- </a:t>
            </a:r>
            <a:r>
              <a:rPr lang="es-ES" sz="2000" b="0" strike="noStrike" spc="-1" dirty="0">
                <a:solidFill>
                  <a:srgbClr val="FFFF00"/>
                </a:solidFill>
                <a:latin typeface="Tw Cen MT" panose="020B0602020104020603" pitchFamily="34" charset="77"/>
                <a:ea typeface="Times New Roman"/>
              </a:rPr>
              <a:t>Dominicos</a:t>
            </a:r>
            <a:r>
              <a:rPr lang="es-ES" sz="2000" b="0" strike="noStrike" spc="-1" dirty="0">
                <a:solidFill>
                  <a:srgbClr val="FFFFFF"/>
                </a:solidFill>
                <a:latin typeface="Tw Cen MT" panose="020B0602020104020603" pitchFamily="34" charset="77"/>
                <a:ea typeface="Times New Roman"/>
              </a:rPr>
              <a:t>, S. Andrés: Convertido en Pósito, alhóndiga y posada.</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 3.- </a:t>
            </a:r>
            <a:r>
              <a:rPr lang="es-ES" sz="2000" b="0" strike="noStrike" spc="-1" dirty="0">
                <a:solidFill>
                  <a:srgbClr val="FFFF00"/>
                </a:solidFill>
                <a:latin typeface="Tw Cen MT" panose="020B0602020104020603" pitchFamily="34" charset="77"/>
                <a:ea typeface="Times New Roman"/>
              </a:rPr>
              <a:t>La Merced</a:t>
            </a:r>
            <a:r>
              <a:rPr lang="es-ES" sz="2000" b="0" strike="noStrike" spc="-1" dirty="0">
                <a:solidFill>
                  <a:srgbClr val="FFFFFF"/>
                </a:solidFill>
                <a:latin typeface="Tw Cen MT" panose="020B0602020104020603" pitchFamily="34" charset="77"/>
                <a:ea typeface="Times New Roman"/>
              </a:rPr>
              <a:t>, de frailes  de Redención de cautivos, se demolió.</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 4.- </a:t>
            </a:r>
            <a:r>
              <a:rPr lang="es-ES" sz="2000" b="0" strike="noStrike" spc="-1" dirty="0">
                <a:solidFill>
                  <a:srgbClr val="FFFF00"/>
                </a:solidFill>
                <a:latin typeface="Tw Cen MT" panose="020B0602020104020603" pitchFamily="34" charset="77"/>
                <a:ea typeface="Times New Roman"/>
              </a:rPr>
              <a:t>PP. Carmelitas</a:t>
            </a:r>
            <a:r>
              <a:rPr lang="es-ES" sz="2000" b="0" strike="noStrike" spc="-1" dirty="0">
                <a:solidFill>
                  <a:srgbClr val="FFFFFF"/>
                </a:solidFill>
                <a:latin typeface="Tw Cen MT" panose="020B0602020104020603" pitchFamily="34" charset="77"/>
                <a:ea typeface="Times New Roman"/>
              </a:rPr>
              <a:t>, sirvió de cuartel de remonta y casa de vecinos</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 5.- </a:t>
            </a:r>
            <a:r>
              <a:rPr lang="es-ES" sz="2000" b="0" strike="noStrike" spc="-1" dirty="0">
                <a:solidFill>
                  <a:srgbClr val="FFFF00"/>
                </a:solidFill>
                <a:latin typeface="Tw Cen MT" panose="020B0602020104020603" pitchFamily="34" charset="77"/>
                <a:ea typeface="Times New Roman"/>
              </a:rPr>
              <a:t>Jesuitas</a:t>
            </a:r>
            <a:r>
              <a:rPr lang="es-ES" sz="2000" b="0" strike="noStrike" spc="-1" dirty="0">
                <a:solidFill>
                  <a:srgbClr val="FFFFFF"/>
                </a:solidFill>
                <a:latin typeface="Tw Cen MT" panose="020B0602020104020603" pitchFamily="34" charset="77"/>
                <a:ea typeface="Times New Roman"/>
              </a:rPr>
              <a:t>: Santa Catalina, convertido en casa de vecinos y casino.</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 6.- </a:t>
            </a:r>
            <a:r>
              <a:rPr lang="es-ES" sz="2000" b="0" strike="noStrike" spc="-1" dirty="0">
                <a:solidFill>
                  <a:srgbClr val="FFFF00"/>
                </a:solidFill>
                <a:latin typeface="Tw Cen MT" panose="020B0602020104020603" pitchFamily="34" charset="77"/>
                <a:ea typeface="Times New Roman"/>
              </a:rPr>
              <a:t>Trinitarios</a:t>
            </a:r>
            <a:r>
              <a:rPr lang="es-ES" sz="2000" b="0" strike="noStrike" spc="-1" dirty="0">
                <a:solidFill>
                  <a:srgbClr val="FFFFFF"/>
                </a:solidFill>
                <a:latin typeface="Tw Cen MT" panose="020B0602020104020603" pitchFamily="34" charset="77"/>
                <a:ea typeface="Times New Roman"/>
              </a:rPr>
              <a:t>:  Dedicado a cuartel y centro de enseñanza municipal.</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 7.- </a:t>
            </a:r>
            <a:r>
              <a:rPr lang="es-ES" sz="2000" b="0" strike="noStrike" spc="-1" dirty="0">
                <a:solidFill>
                  <a:srgbClr val="FFFF00"/>
                </a:solidFill>
                <a:latin typeface="Tw Cen MT" panose="020B0602020104020603" pitchFamily="34" charset="77"/>
                <a:ea typeface="Times New Roman"/>
              </a:rPr>
              <a:t>Mínimos,</a:t>
            </a:r>
            <a:r>
              <a:rPr lang="es-ES" sz="2000" b="0" strike="noStrike" spc="-1" dirty="0">
                <a:solidFill>
                  <a:srgbClr val="FFFFFF"/>
                </a:solidFill>
                <a:latin typeface="Tw Cen MT" panose="020B0602020104020603" pitchFamily="34" charset="77"/>
                <a:ea typeface="Times New Roman"/>
              </a:rPr>
              <a:t> Ntra. Sra. Victoria pasa a casa vecinos.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 8.- </a:t>
            </a:r>
            <a:r>
              <a:rPr lang="es-ES" sz="2000" b="0" strike="noStrike" spc="-1" dirty="0">
                <a:solidFill>
                  <a:srgbClr val="FFFF00"/>
                </a:solidFill>
                <a:latin typeface="Tw Cen MT" panose="020B0602020104020603" pitchFamily="34" charset="77"/>
                <a:ea typeface="Times New Roman"/>
              </a:rPr>
              <a:t>San Juan de Dios</a:t>
            </a:r>
            <a:r>
              <a:rPr lang="es-ES" sz="2000" b="0" strike="noStrike" spc="-1" dirty="0">
                <a:solidFill>
                  <a:srgbClr val="FFFFFF"/>
                </a:solidFill>
                <a:latin typeface="Tw Cen MT" panose="020B0602020104020603" pitchFamily="34" charset="77"/>
                <a:ea typeface="Times New Roman"/>
              </a:rPr>
              <a:t>, convertido en posada.</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 9.- </a:t>
            </a:r>
            <a:r>
              <a:rPr lang="es-ES" sz="2000" b="0" strike="noStrike" spc="-1" dirty="0">
                <a:solidFill>
                  <a:srgbClr val="FFFF00"/>
                </a:solidFill>
                <a:latin typeface="Tw Cen MT" panose="020B0602020104020603" pitchFamily="34" charset="77"/>
                <a:ea typeface="Times New Roman"/>
              </a:rPr>
              <a:t>San Antonio</a:t>
            </a:r>
            <a:r>
              <a:rPr lang="es-ES" sz="2000" b="0" strike="noStrike" spc="-1" dirty="0">
                <a:solidFill>
                  <a:srgbClr val="FFFFFF"/>
                </a:solidFill>
                <a:latin typeface="Tw Cen MT" panose="020B0602020104020603" pitchFamily="34" charset="77"/>
                <a:ea typeface="Times New Roman"/>
              </a:rPr>
              <a:t>, Franciscanos Recoletos se derribó totalmente.</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10.- </a:t>
            </a:r>
            <a:r>
              <a:rPr lang="es-ES" sz="2000" b="0" strike="noStrike" spc="-1" dirty="0">
                <a:solidFill>
                  <a:srgbClr val="FFFF00"/>
                </a:solidFill>
                <a:latin typeface="Tw Cen MT" panose="020B0602020104020603" pitchFamily="34" charset="77"/>
                <a:ea typeface="Times New Roman"/>
              </a:rPr>
              <a:t>San Nicasio </a:t>
            </a:r>
            <a:r>
              <a:rPr lang="es-ES" sz="2000" b="0" strike="noStrike" spc="-1" dirty="0">
                <a:solidFill>
                  <a:srgbClr val="FFFFFF"/>
                </a:solidFill>
                <a:latin typeface="Tw Cen MT" panose="020B0602020104020603" pitchFamily="34" charset="77"/>
                <a:ea typeface="Times New Roman"/>
              </a:rPr>
              <a:t>(MM. Franciscanas), convertido en plaza de toros.</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11.- </a:t>
            </a:r>
            <a:r>
              <a:rPr lang="es-ES" sz="2000" b="0" strike="noStrike" spc="-1" dirty="0">
                <a:solidFill>
                  <a:srgbClr val="FFFF00"/>
                </a:solidFill>
                <a:latin typeface="Tw Cen MT" panose="020B0602020104020603" pitchFamily="34" charset="77"/>
                <a:ea typeface="Times New Roman"/>
              </a:rPr>
              <a:t>La Coronada </a:t>
            </a:r>
            <a:r>
              <a:rPr lang="es-ES" sz="2000" b="0" strike="noStrike" spc="-1" dirty="0">
                <a:solidFill>
                  <a:srgbClr val="FFFFFF"/>
                </a:solidFill>
                <a:latin typeface="Tw Cen MT" panose="020B0602020104020603" pitchFamily="34" charset="77"/>
                <a:ea typeface="Times New Roman"/>
              </a:rPr>
              <a:t>(MM. Dominicas) fue demolido.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12.- </a:t>
            </a:r>
            <a:r>
              <a:rPr lang="es-ES" sz="2000" b="0" strike="noStrike" spc="-1" dirty="0">
                <a:solidFill>
                  <a:srgbClr val="FFFF00"/>
                </a:solidFill>
                <a:latin typeface="Tw Cen MT" panose="020B0602020104020603" pitchFamily="34" charset="77"/>
                <a:ea typeface="Times New Roman"/>
              </a:rPr>
              <a:t>Las Cadenas</a:t>
            </a:r>
            <a:r>
              <a:rPr lang="es-ES" sz="2000" b="0" strike="noStrike" spc="-1" dirty="0">
                <a:solidFill>
                  <a:srgbClr val="FFFFFF"/>
                </a:solidFill>
                <a:latin typeface="Tw Cen MT" panose="020B0602020104020603" pitchFamily="34" charset="77"/>
                <a:ea typeface="Times New Roman"/>
              </a:rPr>
              <a:t>: (MM. Dominicas) convertido en Ayuntamiento.</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      </a:t>
            </a:r>
            <a:endParaRPr lang="es-ES" sz="2000" b="0" strike="noStrike" spc="-1" dirty="0">
              <a:solidFill>
                <a:srgbClr val="FFFFFF"/>
              </a:solidFill>
              <a:latin typeface="Tw Cen MT" panose="020B0602020104020603" pitchFamily="34" charset="77"/>
            </a:endParaRPr>
          </a:p>
        </p:txBody>
      </p:sp>
      <p:pic>
        <p:nvPicPr>
          <p:cNvPr id="71" name="Imagen 3"/>
          <p:cNvPicPr/>
          <p:nvPr/>
        </p:nvPicPr>
        <p:blipFill>
          <a:blip r:embed="rId2"/>
          <a:stretch/>
        </p:blipFill>
        <p:spPr>
          <a:xfrm>
            <a:off x="6825343" y="214200"/>
            <a:ext cx="2184737" cy="2865884"/>
          </a:xfrm>
          <a:prstGeom prst="rect">
            <a:avLst/>
          </a:prstGeom>
          <a:ln w="0">
            <a:noFill/>
          </a:ln>
        </p:spPr>
      </p:pic>
      <p:sp>
        <p:nvSpPr>
          <p:cNvPr id="2" name="CuadroTexto 1">
            <a:extLst>
              <a:ext uri="{FF2B5EF4-FFF2-40B4-BE49-F238E27FC236}">
                <a16:creationId xmlns:a16="http://schemas.microsoft.com/office/drawing/2014/main" id="{28DD11E8-18B8-20CA-1FBA-1D52FC221493}"/>
              </a:ext>
            </a:extLst>
          </p:cNvPr>
          <p:cNvSpPr txBox="1"/>
          <p:nvPr/>
        </p:nvSpPr>
        <p:spPr>
          <a:xfrm>
            <a:off x="7580521" y="3777916"/>
            <a:ext cx="1456200" cy="1231106"/>
          </a:xfrm>
          <a:prstGeom prst="rect">
            <a:avLst/>
          </a:prstGeom>
          <a:noFill/>
        </p:spPr>
        <p:txBody>
          <a:bodyPr wrap="square" rtlCol="0">
            <a:spAutoFit/>
          </a:bodyPr>
          <a:lstStyle/>
          <a:p>
            <a:pPr algn="ctr"/>
            <a:r>
              <a:rPr lang="es-ES" b="1" dirty="0">
                <a:solidFill>
                  <a:srgbClr val="FFFF00"/>
                </a:solidFill>
              </a:rPr>
              <a:t>12</a:t>
            </a:r>
          </a:p>
          <a:p>
            <a:pPr algn="ctr"/>
            <a:endParaRPr lang="es-ES" sz="1400" b="1" dirty="0">
              <a:solidFill>
                <a:srgbClr val="FFFF00"/>
              </a:solidFill>
            </a:endParaRPr>
          </a:p>
          <a:p>
            <a:pPr algn="ctr"/>
            <a:r>
              <a:rPr lang="es-ES" sz="1400" b="1" dirty="0">
                <a:solidFill>
                  <a:srgbClr val="FFFF00"/>
                </a:solidFill>
              </a:rPr>
              <a:t>CONVENTOS</a:t>
            </a:r>
          </a:p>
          <a:p>
            <a:pPr algn="ctr"/>
            <a:endParaRPr lang="es-ES" sz="1400" b="1" dirty="0">
              <a:solidFill>
                <a:srgbClr val="FFFF00"/>
              </a:solidFill>
            </a:endParaRPr>
          </a:p>
          <a:p>
            <a:pPr algn="ctr"/>
            <a:r>
              <a:rPr lang="es-ES" sz="1400" b="1" dirty="0">
                <a:solidFill>
                  <a:srgbClr val="FFFF00"/>
                </a:solidFill>
              </a:rPr>
              <a:t>ARRUINADOS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anim calcmode="lin" valueType="num">
                                      <p:cBhvr>
                                        <p:cTn id="8" dur="1000" fill="hold"/>
                                        <p:tgtEl>
                                          <p:spTgt spid="70"/>
                                        </p:tgtEl>
                                        <p:attrNameLst>
                                          <p:attrName>ppt_x</p:attrName>
                                        </p:attrNameLst>
                                      </p:cBhvr>
                                      <p:tavLst>
                                        <p:tav tm="0">
                                          <p:val>
                                            <p:strVal val="#ppt_x"/>
                                          </p:val>
                                        </p:tav>
                                        <p:tav tm="100000">
                                          <p:val>
                                            <p:strVal val="#ppt_x"/>
                                          </p:val>
                                        </p:tav>
                                      </p:tavLst>
                                    </p:anim>
                                    <p:anim calcmode="lin" valueType="num">
                                      <p:cBhvr>
                                        <p:cTn id="9"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theme/theme1.xml><?xml version="1.0" encoding="utf-8"?>
<a:theme xmlns:a="http://schemas.openxmlformats.org/drawingml/2006/main" name="Hábitat">
  <a:themeElements>
    <a:clrScheme name="Hábitat">
      <a:dk1>
        <a:srgbClr val="000000"/>
      </a:dk1>
      <a:lt1>
        <a:srgbClr val="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{1837EF96-5459-7F4E-989B-7CA3B12E5E46}tf10001076</Template>
  <TotalTime>4841</TotalTime>
  <Words>10175</Words>
  <Application>Microsoft Macintosh PowerPoint</Application>
  <PresentationFormat>Presentación en pantalla (4:3)</PresentationFormat>
  <Paragraphs>838</Paragraphs>
  <Slides>56</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56</vt:i4>
      </vt:variant>
    </vt:vector>
  </HeadingPairs>
  <TitlesOfParts>
    <vt:vector size="67" baseType="lpstr">
      <vt:lpstr>-apple-system</vt:lpstr>
      <vt:lpstr>arial</vt:lpstr>
      <vt:lpstr>arial</vt:lpstr>
      <vt:lpstr>Calibri</vt:lpstr>
      <vt:lpstr>Roboto</vt:lpstr>
      <vt:lpstr>Segoe UI</vt:lpstr>
      <vt:lpstr>Symbol</vt:lpstr>
      <vt:lpstr>Times New Roman</vt:lpstr>
      <vt:lpstr>Tw Cen MT</vt:lpstr>
      <vt:lpstr>Wingdings</vt:lpstr>
      <vt:lpstr>Hábitat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HAITÍ</dc:title>
  <dc:subject/>
  <dc:creator>Usuario</dc:creator>
  <dc:description/>
  <cp:lastModifiedBy>eusebiofigue@gmail.com</cp:lastModifiedBy>
  <cp:revision>306</cp:revision>
  <dcterms:created xsi:type="dcterms:W3CDTF">2019-01-20T09:23:55Z</dcterms:created>
  <dcterms:modified xsi:type="dcterms:W3CDTF">2023-06-24T09:53:23Z</dcterms:modified>
  <dc:language>es-ES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Presentación en pantalla (4:3)</vt:lpwstr>
  </property>
  <property fmtid="{D5CDD505-2E9C-101B-9397-08002B2CF9AE}" pid="3" name="Slides">
    <vt:i4>58</vt:i4>
  </property>
</Properties>
</file>