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56" r:id="rId3"/>
    <p:sldId id="260" r:id="rId4"/>
    <p:sldId id="259" r:id="rId5"/>
    <p:sldId id="312" r:id="rId6"/>
    <p:sldId id="266" r:id="rId7"/>
    <p:sldId id="265" r:id="rId8"/>
    <p:sldId id="317" r:id="rId9"/>
    <p:sldId id="263" r:id="rId10"/>
    <p:sldId id="258" r:id="rId11"/>
    <p:sldId id="261" r:id="rId12"/>
    <p:sldId id="262" r:id="rId13"/>
    <p:sldId id="326" r:id="rId14"/>
    <p:sldId id="334" r:id="rId15"/>
    <p:sldId id="331" r:id="rId16"/>
    <p:sldId id="268" r:id="rId17"/>
    <p:sldId id="330" r:id="rId18"/>
    <p:sldId id="285" r:id="rId19"/>
    <p:sldId id="284" r:id="rId20"/>
    <p:sldId id="318" r:id="rId21"/>
    <p:sldId id="282" r:id="rId22"/>
    <p:sldId id="281" r:id="rId23"/>
    <p:sldId id="280" r:id="rId24"/>
    <p:sldId id="279" r:id="rId25"/>
    <p:sldId id="278" r:id="rId26"/>
    <p:sldId id="277" r:id="rId27"/>
    <p:sldId id="319" r:id="rId28"/>
    <p:sldId id="294" r:id="rId29"/>
    <p:sldId id="293" r:id="rId30"/>
    <p:sldId id="291" r:id="rId31"/>
    <p:sldId id="289" r:id="rId32"/>
    <p:sldId id="290" r:id="rId33"/>
    <p:sldId id="288" r:id="rId34"/>
    <p:sldId id="302" r:id="rId35"/>
    <p:sldId id="301" r:id="rId36"/>
    <p:sldId id="300" r:id="rId37"/>
    <p:sldId id="299" r:id="rId38"/>
    <p:sldId id="298" r:id="rId39"/>
    <p:sldId id="307" r:id="rId40"/>
    <p:sldId id="295" r:id="rId41"/>
    <p:sldId id="305" r:id="rId42"/>
    <p:sldId id="320" r:id="rId43"/>
    <p:sldId id="303" r:id="rId44"/>
    <p:sldId id="314" r:id="rId45"/>
    <p:sldId id="306" r:id="rId46"/>
    <p:sldId id="322" r:id="rId47"/>
    <p:sldId id="296" r:id="rId48"/>
    <p:sldId id="310" r:id="rId49"/>
    <p:sldId id="321" r:id="rId50"/>
    <p:sldId id="308" r:id="rId51"/>
    <p:sldId id="309" r:id="rId52"/>
    <p:sldId id="323" r:id="rId53"/>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sebiofigue@gmail.com" initials="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5144"/>
  </p:normalViewPr>
  <p:slideViewPr>
    <p:cSldViewPr snapToGrid="0">
      <p:cViewPr varScale="1">
        <p:scale>
          <a:sx n="108" d="100"/>
          <a:sy n="108" d="100"/>
        </p:scale>
        <p:origin x="104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66" d="100"/>
        <a:sy n="1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12T16:39:23.780"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E357A35-FE3D-DC23-C3AE-BE96CA027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a:extLst>
              <a:ext uri="{FF2B5EF4-FFF2-40B4-BE49-F238E27FC236}">
                <a16:creationId xmlns:a16="http://schemas.microsoft.com/office/drawing/2014/main" id="{06A396FD-149D-C8FB-0A00-C1CAEC54FBA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6FCBC19-A702-AB44-A1C5-C08B9BF96B29}" type="datetimeFigureOut">
              <a:rPr lang="es-ES"/>
              <a:pPr>
                <a:defRPr/>
              </a:pPr>
              <a:t>4/10/23</a:t>
            </a:fld>
            <a:endParaRPr lang="es-ES"/>
          </a:p>
        </p:txBody>
      </p:sp>
      <p:sp>
        <p:nvSpPr>
          <p:cNvPr id="4" name="Marcador de imagen de diapositiva 3">
            <a:extLst>
              <a:ext uri="{FF2B5EF4-FFF2-40B4-BE49-F238E27FC236}">
                <a16:creationId xmlns:a16="http://schemas.microsoft.com/office/drawing/2014/main" id="{B1B06E93-F4D8-0ED0-5736-AD810BE4804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3B713DDA-2E1E-CE6F-0831-E85F42A920F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BF20E3CF-1A8A-38DF-1BB2-083127148C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a:extLst>
              <a:ext uri="{FF2B5EF4-FFF2-40B4-BE49-F238E27FC236}">
                <a16:creationId xmlns:a16="http://schemas.microsoft.com/office/drawing/2014/main" id="{67517410-D492-A174-76C3-0C2AC4986C4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71B72F5-68F5-0043-A5A8-A648018617CB}"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Marcador de imagen de diapositiva 1">
            <a:extLst>
              <a:ext uri="{FF2B5EF4-FFF2-40B4-BE49-F238E27FC236}">
                <a16:creationId xmlns:a16="http://schemas.microsoft.com/office/drawing/2014/main" id="{A43CDC8B-8DFF-9A15-D28B-4E1ADFF1AD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Marcador de notas 2">
            <a:extLst>
              <a:ext uri="{FF2B5EF4-FFF2-40B4-BE49-F238E27FC236}">
                <a16:creationId xmlns:a16="http://schemas.microsoft.com/office/drawing/2014/main" id="{7A15ECAF-DA89-09AF-7917-C5B245F56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2771" name="Marcador de número de diapositiva 3">
            <a:extLst>
              <a:ext uri="{FF2B5EF4-FFF2-40B4-BE49-F238E27FC236}">
                <a16:creationId xmlns:a16="http://schemas.microsoft.com/office/drawing/2014/main" id="{0C69F698-5607-0E28-13A3-2199B80117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82241A-20A4-6341-B810-909677FD9262}" type="slidenum">
              <a:rPr lang="es-ES" altLang="es-ES" smtClean="0"/>
              <a:pPr fontAlgn="base">
                <a:spcBef>
                  <a:spcPct val="0"/>
                </a:spcBef>
                <a:spcAft>
                  <a:spcPct val="0"/>
                </a:spcAft>
              </a:pPr>
              <a:t>18</a:t>
            </a:fld>
            <a:endParaRPr lang="es-E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Marcador de imagen de diapositiva 1">
            <a:extLst>
              <a:ext uri="{FF2B5EF4-FFF2-40B4-BE49-F238E27FC236}">
                <a16:creationId xmlns:a16="http://schemas.microsoft.com/office/drawing/2014/main" id="{89364832-8A11-5549-05CB-9ADE164416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Marcador de notas 2">
            <a:extLst>
              <a:ext uri="{FF2B5EF4-FFF2-40B4-BE49-F238E27FC236}">
                <a16:creationId xmlns:a16="http://schemas.microsoft.com/office/drawing/2014/main" id="{46BF3C1C-3CCE-4670-BFE9-D147046E06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38915" name="Marcador de número de diapositiva 3">
            <a:extLst>
              <a:ext uri="{FF2B5EF4-FFF2-40B4-BE49-F238E27FC236}">
                <a16:creationId xmlns:a16="http://schemas.microsoft.com/office/drawing/2014/main" id="{8B01BBC9-708C-78EA-63F9-93728FD466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FC22A0-0BD6-D145-8614-4F1565AA8A1E}" type="slidenum">
              <a:rPr lang="es-ES" altLang="es-ES" smtClean="0"/>
              <a:pPr fontAlgn="base">
                <a:spcBef>
                  <a:spcPct val="0"/>
                </a:spcBef>
                <a:spcAft>
                  <a:spcPct val="0"/>
                </a:spcAft>
              </a:pPr>
              <a:t>23</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EEC7787-B882-3514-6F4C-019C7A7E5BA8}"/>
              </a:ext>
            </a:extLst>
          </p:cNvPr>
          <p:cNvSpPr>
            <a:spLocks noGrp="1"/>
          </p:cNvSpPr>
          <p:nvPr>
            <p:ph type="dt" sz="half" idx="10"/>
          </p:nvPr>
        </p:nvSpPr>
        <p:spPr/>
        <p:txBody>
          <a:bodyPr/>
          <a:lstStyle>
            <a:lvl1pPr>
              <a:defRPr/>
            </a:lvl1pPr>
          </a:lstStyle>
          <a:p>
            <a:pPr>
              <a:defRPr/>
            </a:pPr>
            <a:fld id="{42E6348B-4972-C34A-B7E1-4FEBB76993EC}" type="datetimeFigureOut">
              <a:rPr lang="es-ES"/>
              <a:pPr>
                <a:defRPr/>
              </a:pPr>
              <a:t>4/10/23</a:t>
            </a:fld>
            <a:endParaRPr lang="es-ES"/>
          </a:p>
        </p:txBody>
      </p:sp>
      <p:sp>
        <p:nvSpPr>
          <p:cNvPr id="5" name="Marcador de pie de página 4">
            <a:extLst>
              <a:ext uri="{FF2B5EF4-FFF2-40B4-BE49-F238E27FC236}">
                <a16:creationId xmlns:a16="http://schemas.microsoft.com/office/drawing/2014/main" id="{61A60F21-8E2A-14D7-371F-73616E6A58DE}"/>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D95DCE2-AA82-C1AB-93CC-A8A1F2F88253}"/>
              </a:ext>
            </a:extLst>
          </p:cNvPr>
          <p:cNvSpPr>
            <a:spLocks noGrp="1"/>
          </p:cNvSpPr>
          <p:nvPr>
            <p:ph type="sldNum" sz="quarter" idx="12"/>
          </p:nvPr>
        </p:nvSpPr>
        <p:spPr/>
        <p:txBody>
          <a:bodyPr/>
          <a:lstStyle>
            <a:lvl1pPr>
              <a:defRPr/>
            </a:lvl1pPr>
          </a:lstStyle>
          <a:p>
            <a:pPr>
              <a:defRPr/>
            </a:pPr>
            <a:fld id="{3AAB8D71-DD41-6942-810C-95A26C85E765}" type="slidenum">
              <a:rPr lang="es-ES"/>
              <a:pPr>
                <a:defRPr/>
              </a:pPr>
              <a:t>‹Nº›</a:t>
            </a:fld>
            <a:endParaRPr lang="es-ES"/>
          </a:p>
        </p:txBody>
      </p:sp>
    </p:spTree>
    <p:extLst>
      <p:ext uri="{BB962C8B-B14F-4D97-AF65-F5344CB8AC3E}">
        <p14:creationId xmlns:p14="http://schemas.microsoft.com/office/powerpoint/2010/main" val="222575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B78A99-85CD-AFB9-5395-4AAEE26E9037}"/>
              </a:ext>
            </a:extLst>
          </p:cNvPr>
          <p:cNvSpPr>
            <a:spLocks noGrp="1"/>
          </p:cNvSpPr>
          <p:nvPr>
            <p:ph type="dt" sz="half" idx="10"/>
          </p:nvPr>
        </p:nvSpPr>
        <p:spPr/>
        <p:txBody>
          <a:bodyPr/>
          <a:lstStyle>
            <a:lvl1pPr>
              <a:defRPr/>
            </a:lvl1pPr>
          </a:lstStyle>
          <a:p>
            <a:pPr>
              <a:defRPr/>
            </a:pPr>
            <a:fld id="{C90CB900-DD3C-844A-8E80-CC67C7CA8537}" type="datetimeFigureOut">
              <a:rPr lang="es-ES"/>
              <a:pPr>
                <a:defRPr/>
              </a:pPr>
              <a:t>4/10/23</a:t>
            </a:fld>
            <a:endParaRPr lang="es-ES"/>
          </a:p>
        </p:txBody>
      </p:sp>
      <p:sp>
        <p:nvSpPr>
          <p:cNvPr id="5" name="Marcador de pie de página 4">
            <a:extLst>
              <a:ext uri="{FF2B5EF4-FFF2-40B4-BE49-F238E27FC236}">
                <a16:creationId xmlns:a16="http://schemas.microsoft.com/office/drawing/2014/main" id="{FA66B6D5-A6CD-D6A7-8402-2FA0375E8176}"/>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B0618610-AAFF-5190-B793-884DF18C4E46}"/>
              </a:ext>
            </a:extLst>
          </p:cNvPr>
          <p:cNvSpPr>
            <a:spLocks noGrp="1"/>
          </p:cNvSpPr>
          <p:nvPr>
            <p:ph type="sldNum" sz="quarter" idx="12"/>
          </p:nvPr>
        </p:nvSpPr>
        <p:spPr/>
        <p:txBody>
          <a:bodyPr/>
          <a:lstStyle>
            <a:lvl1pPr>
              <a:defRPr/>
            </a:lvl1pPr>
          </a:lstStyle>
          <a:p>
            <a:pPr>
              <a:defRPr/>
            </a:pPr>
            <a:fld id="{ABD2F995-655D-9D49-AFEC-999156383C46}" type="slidenum">
              <a:rPr lang="es-ES"/>
              <a:pPr>
                <a:defRPr/>
              </a:pPr>
              <a:t>‹Nº›</a:t>
            </a:fld>
            <a:endParaRPr lang="es-ES"/>
          </a:p>
        </p:txBody>
      </p:sp>
    </p:spTree>
    <p:extLst>
      <p:ext uri="{BB962C8B-B14F-4D97-AF65-F5344CB8AC3E}">
        <p14:creationId xmlns:p14="http://schemas.microsoft.com/office/powerpoint/2010/main" val="390915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3AB9B-F612-76E6-6354-4902464A2232}"/>
              </a:ext>
            </a:extLst>
          </p:cNvPr>
          <p:cNvSpPr>
            <a:spLocks noGrp="1"/>
          </p:cNvSpPr>
          <p:nvPr>
            <p:ph type="dt" sz="half" idx="10"/>
          </p:nvPr>
        </p:nvSpPr>
        <p:spPr/>
        <p:txBody>
          <a:bodyPr/>
          <a:lstStyle>
            <a:lvl1pPr>
              <a:defRPr/>
            </a:lvl1pPr>
          </a:lstStyle>
          <a:p>
            <a:pPr>
              <a:defRPr/>
            </a:pPr>
            <a:fld id="{C907F28A-1826-0749-B2FD-290EDF7150FA}" type="datetimeFigureOut">
              <a:rPr lang="es-ES"/>
              <a:pPr>
                <a:defRPr/>
              </a:pPr>
              <a:t>4/10/23</a:t>
            </a:fld>
            <a:endParaRPr lang="es-ES"/>
          </a:p>
        </p:txBody>
      </p:sp>
      <p:sp>
        <p:nvSpPr>
          <p:cNvPr id="5" name="Marcador de pie de página 4">
            <a:extLst>
              <a:ext uri="{FF2B5EF4-FFF2-40B4-BE49-F238E27FC236}">
                <a16:creationId xmlns:a16="http://schemas.microsoft.com/office/drawing/2014/main" id="{70037EB0-CAD6-5F91-DF46-B1C4F57611A0}"/>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00059122-6E2B-6CB8-9622-45AB0046607B}"/>
              </a:ext>
            </a:extLst>
          </p:cNvPr>
          <p:cNvSpPr>
            <a:spLocks noGrp="1"/>
          </p:cNvSpPr>
          <p:nvPr>
            <p:ph type="sldNum" sz="quarter" idx="12"/>
          </p:nvPr>
        </p:nvSpPr>
        <p:spPr/>
        <p:txBody>
          <a:bodyPr/>
          <a:lstStyle>
            <a:lvl1pPr>
              <a:defRPr/>
            </a:lvl1pPr>
          </a:lstStyle>
          <a:p>
            <a:pPr>
              <a:defRPr/>
            </a:pPr>
            <a:fld id="{B2EBC609-B584-1E46-B999-8F8E70626F2F}" type="slidenum">
              <a:rPr lang="es-ES"/>
              <a:pPr>
                <a:defRPr/>
              </a:pPr>
              <a:t>‹Nº›</a:t>
            </a:fld>
            <a:endParaRPr lang="es-ES"/>
          </a:p>
        </p:txBody>
      </p:sp>
    </p:spTree>
    <p:extLst>
      <p:ext uri="{BB962C8B-B14F-4D97-AF65-F5344CB8AC3E}">
        <p14:creationId xmlns:p14="http://schemas.microsoft.com/office/powerpoint/2010/main" val="933050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F29A8A-0097-A6DE-7910-4C9100C43DE0}"/>
              </a:ext>
            </a:extLst>
          </p:cNvPr>
          <p:cNvSpPr>
            <a:spLocks noGrp="1"/>
          </p:cNvSpPr>
          <p:nvPr>
            <p:ph type="dt" sz="half" idx="10"/>
          </p:nvPr>
        </p:nvSpPr>
        <p:spPr/>
        <p:txBody>
          <a:bodyPr/>
          <a:lstStyle>
            <a:lvl1pPr>
              <a:defRPr/>
            </a:lvl1pPr>
          </a:lstStyle>
          <a:p>
            <a:pPr>
              <a:defRPr/>
            </a:pPr>
            <a:fld id="{5596B7C0-3231-EC41-A167-2C661D58ACDF}" type="datetimeFigureOut">
              <a:rPr lang="es-ES"/>
              <a:pPr>
                <a:defRPr/>
              </a:pPr>
              <a:t>4/10/23</a:t>
            </a:fld>
            <a:endParaRPr lang="es-ES"/>
          </a:p>
        </p:txBody>
      </p:sp>
      <p:sp>
        <p:nvSpPr>
          <p:cNvPr id="5" name="Marcador de pie de página 4">
            <a:extLst>
              <a:ext uri="{FF2B5EF4-FFF2-40B4-BE49-F238E27FC236}">
                <a16:creationId xmlns:a16="http://schemas.microsoft.com/office/drawing/2014/main" id="{D8451650-772D-4C3A-C863-F6C8D3F3A2B1}"/>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300D7165-CF46-53A1-86E8-76EB60B61224}"/>
              </a:ext>
            </a:extLst>
          </p:cNvPr>
          <p:cNvSpPr>
            <a:spLocks noGrp="1"/>
          </p:cNvSpPr>
          <p:nvPr>
            <p:ph type="sldNum" sz="quarter" idx="12"/>
          </p:nvPr>
        </p:nvSpPr>
        <p:spPr/>
        <p:txBody>
          <a:bodyPr/>
          <a:lstStyle>
            <a:lvl1pPr>
              <a:defRPr/>
            </a:lvl1pPr>
          </a:lstStyle>
          <a:p>
            <a:pPr>
              <a:defRPr/>
            </a:pPr>
            <a:fld id="{0F938009-D08B-3F49-9DBF-CA7F2963027B}" type="slidenum">
              <a:rPr lang="es-ES"/>
              <a:pPr>
                <a:defRPr/>
              </a:pPr>
              <a:t>‹Nº›</a:t>
            </a:fld>
            <a:endParaRPr lang="es-ES"/>
          </a:p>
        </p:txBody>
      </p:sp>
    </p:spTree>
    <p:extLst>
      <p:ext uri="{BB962C8B-B14F-4D97-AF65-F5344CB8AC3E}">
        <p14:creationId xmlns:p14="http://schemas.microsoft.com/office/powerpoint/2010/main" val="370641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6E57D30-C4C5-5DB4-897E-A531B5FD9A3A}"/>
              </a:ext>
            </a:extLst>
          </p:cNvPr>
          <p:cNvSpPr>
            <a:spLocks noGrp="1"/>
          </p:cNvSpPr>
          <p:nvPr>
            <p:ph type="dt" sz="half" idx="10"/>
          </p:nvPr>
        </p:nvSpPr>
        <p:spPr/>
        <p:txBody>
          <a:bodyPr/>
          <a:lstStyle>
            <a:lvl1pPr>
              <a:defRPr/>
            </a:lvl1pPr>
          </a:lstStyle>
          <a:p>
            <a:pPr>
              <a:defRPr/>
            </a:pPr>
            <a:fld id="{A35BFC7F-8F1E-6440-ADFB-2E8E2024C9AE}" type="datetimeFigureOut">
              <a:rPr lang="es-ES"/>
              <a:pPr>
                <a:defRPr/>
              </a:pPr>
              <a:t>4/10/23</a:t>
            </a:fld>
            <a:endParaRPr lang="es-ES"/>
          </a:p>
        </p:txBody>
      </p:sp>
      <p:sp>
        <p:nvSpPr>
          <p:cNvPr id="5" name="Marcador de pie de página 4">
            <a:extLst>
              <a:ext uri="{FF2B5EF4-FFF2-40B4-BE49-F238E27FC236}">
                <a16:creationId xmlns:a16="http://schemas.microsoft.com/office/drawing/2014/main" id="{B6E31A78-7E9E-D2EA-D2C0-B1F7F9BF8BFC}"/>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16A4F147-D794-2A57-513B-E3E49BA76B4C}"/>
              </a:ext>
            </a:extLst>
          </p:cNvPr>
          <p:cNvSpPr>
            <a:spLocks noGrp="1"/>
          </p:cNvSpPr>
          <p:nvPr>
            <p:ph type="sldNum" sz="quarter" idx="12"/>
          </p:nvPr>
        </p:nvSpPr>
        <p:spPr/>
        <p:txBody>
          <a:bodyPr/>
          <a:lstStyle>
            <a:lvl1pPr>
              <a:defRPr/>
            </a:lvl1pPr>
          </a:lstStyle>
          <a:p>
            <a:pPr>
              <a:defRPr/>
            </a:pPr>
            <a:fld id="{1230BBA4-7628-9F4D-B643-7B2E30E3C0FA}" type="slidenum">
              <a:rPr lang="es-ES"/>
              <a:pPr>
                <a:defRPr/>
              </a:pPr>
              <a:t>‹Nº›</a:t>
            </a:fld>
            <a:endParaRPr lang="es-ES"/>
          </a:p>
        </p:txBody>
      </p:sp>
    </p:spTree>
    <p:extLst>
      <p:ext uri="{BB962C8B-B14F-4D97-AF65-F5344CB8AC3E}">
        <p14:creationId xmlns:p14="http://schemas.microsoft.com/office/powerpoint/2010/main" val="279824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3">
            <a:extLst>
              <a:ext uri="{FF2B5EF4-FFF2-40B4-BE49-F238E27FC236}">
                <a16:creationId xmlns:a16="http://schemas.microsoft.com/office/drawing/2014/main" id="{FF04670B-5B18-E109-6342-4FBDDDC14818}"/>
              </a:ext>
            </a:extLst>
          </p:cNvPr>
          <p:cNvSpPr>
            <a:spLocks noGrp="1"/>
          </p:cNvSpPr>
          <p:nvPr>
            <p:ph type="dt" sz="half" idx="10"/>
          </p:nvPr>
        </p:nvSpPr>
        <p:spPr/>
        <p:txBody>
          <a:bodyPr/>
          <a:lstStyle>
            <a:lvl1pPr>
              <a:defRPr/>
            </a:lvl1pPr>
          </a:lstStyle>
          <a:p>
            <a:pPr>
              <a:defRPr/>
            </a:pPr>
            <a:fld id="{8B2FE7C8-AF62-D649-A83B-C70E12407CC2}" type="datetimeFigureOut">
              <a:rPr lang="es-ES"/>
              <a:pPr>
                <a:defRPr/>
              </a:pPr>
              <a:t>4/10/23</a:t>
            </a:fld>
            <a:endParaRPr lang="es-ES"/>
          </a:p>
        </p:txBody>
      </p:sp>
      <p:sp>
        <p:nvSpPr>
          <p:cNvPr id="6" name="Marcador de pie de página 4">
            <a:extLst>
              <a:ext uri="{FF2B5EF4-FFF2-40B4-BE49-F238E27FC236}">
                <a16:creationId xmlns:a16="http://schemas.microsoft.com/office/drawing/2014/main" id="{44DA0EBF-830A-09B6-5BAE-6BFD6D9BED83}"/>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CC4DB457-3158-55E6-8F91-C4E91D5C6044}"/>
              </a:ext>
            </a:extLst>
          </p:cNvPr>
          <p:cNvSpPr>
            <a:spLocks noGrp="1"/>
          </p:cNvSpPr>
          <p:nvPr>
            <p:ph type="sldNum" sz="quarter" idx="12"/>
          </p:nvPr>
        </p:nvSpPr>
        <p:spPr/>
        <p:txBody>
          <a:bodyPr/>
          <a:lstStyle>
            <a:lvl1pPr>
              <a:defRPr/>
            </a:lvl1pPr>
          </a:lstStyle>
          <a:p>
            <a:pPr>
              <a:defRPr/>
            </a:pPr>
            <a:fld id="{EE3C3024-B40E-C94C-8951-082595B7FA8F}" type="slidenum">
              <a:rPr lang="es-ES"/>
              <a:pPr>
                <a:defRPr/>
              </a:pPr>
              <a:t>‹Nº›</a:t>
            </a:fld>
            <a:endParaRPr lang="es-ES"/>
          </a:p>
        </p:txBody>
      </p:sp>
    </p:spTree>
    <p:extLst>
      <p:ext uri="{BB962C8B-B14F-4D97-AF65-F5344CB8AC3E}">
        <p14:creationId xmlns:p14="http://schemas.microsoft.com/office/powerpoint/2010/main" val="101465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3">
            <a:extLst>
              <a:ext uri="{FF2B5EF4-FFF2-40B4-BE49-F238E27FC236}">
                <a16:creationId xmlns:a16="http://schemas.microsoft.com/office/drawing/2014/main" id="{9C9C027A-BA8C-C134-1135-5DBBE711E98B}"/>
              </a:ext>
            </a:extLst>
          </p:cNvPr>
          <p:cNvSpPr>
            <a:spLocks noGrp="1"/>
          </p:cNvSpPr>
          <p:nvPr>
            <p:ph type="dt" sz="half" idx="10"/>
          </p:nvPr>
        </p:nvSpPr>
        <p:spPr/>
        <p:txBody>
          <a:bodyPr/>
          <a:lstStyle>
            <a:lvl1pPr>
              <a:defRPr/>
            </a:lvl1pPr>
          </a:lstStyle>
          <a:p>
            <a:pPr>
              <a:defRPr/>
            </a:pPr>
            <a:fld id="{F75FE429-4337-AE40-925C-C0ED9B2BC4F0}" type="datetimeFigureOut">
              <a:rPr lang="es-ES"/>
              <a:pPr>
                <a:defRPr/>
              </a:pPr>
              <a:t>4/10/23</a:t>
            </a:fld>
            <a:endParaRPr lang="es-ES"/>
          </a:p>
        </p:txBody>
      </p:sp>
      <p:sp>
        <p:nvSpPr>
          <p:cNvPr id="8" name="Marcador de pie de página 4">
            <a:extLst>
              <a:ext uri="{FF2B5EF4-FFF2-40B4-BE49-F238E27FC236}">
                <a16:creationId xmlns:a16="http://schemas.microsoft.com/office/drawing/2014/main" id="{8C84255F-89AE-9929-D12A-AEFEE9EEAAE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B92E9F13-6578-D898-7945-95CB50E343F3}"/>
              </a:ext>
            </a:extLst>
          </p:cNvPr>
          <p:cNvSpPr>
            <a:spLocks noGrp="1"/>
          </p:cNvSpPr>
          <p:nvPr>
            <p:ph type="sldNum" sz="quarter" idx="12"/>
          </p:nvPr>
        </p:nvSpPr>
        <p:spPr/>
        <p:txBody>
          <a:bodyPr/>
          <a:lstStyle>
            <a:lvl1pPr>
              <a:defRPr/>
            </a:lvl1pPr>
          </a:lstStyle>
          <a:p>
            <a:pPr>
              <a:defRPr/>
            </a:pPr>
            <a:fld id="{E992868A-5C4F-694D-B5E4-5E4B7562E8CE}" type="slidenum">
              <a:rPr lang="es-ES"/>
              <a:pPr>
                <a:defRPr/>
              </a:pPr>
              <a:t>‹Nº›</a:t>
            </a:fld>
            <a:endParaRPr lang="es-ES"/>
          </a:p>
        </p:txBody>
      </p:sp>
    </p:spTree>
    <p:extLst>
      <p:ext uri="{BB962C8B-B14F-4D97-AF65-F5344CB8AC3E}">
        <p14:creationId xmlns:p14="http://schemas.microsoft.com/office/powerpoint/2010/main" val="29901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3">
            <a:extLst>
              <a:ext uri="{FF2B5EF4-FFF2-40B4-BE49-F238E27FC236}">
                <a16:creationId xmlns:a16="http://schemas.microsoft.com/office/drawing/2014/main" id="{5B50BE2C-95E2-986F-CA5C-59C4F533F03B}"/>
              </a:ext>
            </a:extLst>
          </p:cNvPr>
          <p:cNvSpPr>
            <a:spLocks noGrp="1"/>
          </p:cNvSpPr>
          <p:nvPr>
            <p:ph type="dt" sz="half" idx="10"/>
          </p:nvPr>
        </p:nvSpPr>
        <p:spPr/>
        <p:txBody>
          <a:bodyPr/>
          <a:lstStyle>
            <a:lvl1pPr>
              <a:defRPr/>
            </a:lvl1pPr>
          </a:lstStyle>
          <a:p>
            <a:pPr>
              <a:defRPr/>
            </a:pPr>
            <a:fld id="{4F5E3E57-5D8F-5347-8F05-975D803EE52D}" type="datetimeFigureOut">
              <a:rPr lang="es-ES"/>
              <a:pPr>
                <a:defRPr/>
              </a:pPr>
              <a:t>4/10/23</a:t>
            </a:fld>
            <a:endParaRPr lang="es-ES"/>
          </a:p>
        </p:txBody>
      </p:sp>
      <p:sp>
        <p:nvSpPr>
          <p:cNvPr id="4" name="Marcador de pie de página 4">
            <a:extLst>
              <a:ext uri="{FF2B5EF4-FFF2-40B4-BE49-F238E27FC236}">
                <a16:creationId xmlns:a16="http://schemas.microsoft.com/office/drawing/2014/main" id="{E9DCEB22-6671-3792-2E2B-EB48798D2023}"/>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5B7B395E-F31B-2210-967C-0EC328B0B10A}"/>
              </a:ext>
            </a:extLst>
          </p:cNvPr>
          <p:cNvSpPr>
            <a:spLocks noGrp="1"/>
          </p:cNvSpPr>
          <p:nvPr>
            <p:ph type="sldNum" sz="quarter" idx="12"/>
          </p:nvPr>
        </p:nvSpPr>
        <p:spPr/>
        <p:txBody>
          <a:bodyPr/>
          <a:lstStyle>
            <a:lvl1pPr>
              <a:defRPr/>
            </a:lvl1pPr>
          </a:lstStyle>
          <a:p>
            <a:pPr>
              <a:defRPr/>
            </a:pPr>
            <a:fld id="{F230C2EB-EB4D-6843-9ED1-CE69945F5487}" type="slidenum">
              <a:rPr lang="es-ES"/>
              <a:pPr>
                <a:defRPr/>
              </a:pPr>
              <a:t>‹Nº›</a:t>
            </a:fld>
            <a:endParaRPr lang="es-ES"/>
          </a:p>
        </p:txBody>
      </p:sp>
    </p:spTree>
    <p:extLst>
      <p:ext uri="{BB962C8B-B14F-4D97-AF65-F5344CB8AC3E}">
        <p14:creationId xmlns:p14="http://schemas.microsoft.com/office/powerpoint/2010/main" val="133337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509ABF86-4180-9F0B-BD5E-E0788F98D2AF}"/>
              </a:ext>
            </a:extLst>
          </p:cNvPr>
          <p:cNvSpPr>
            <a:spLocks noGrp="1"/>
          </p:cNvSpPr>
          <p:nvPr>
            <p:ph type="dt" sz="half" idx="10"/>
          </p:nvPr>
        </p:nvSpPr>
        <p:spPr/>
        <p:txBody>
          <a:bodyPr/>
          <a:lstStyle>
            <a:lvl1pPr>
              <a:defRPr/>
            </a:lvl1pPr>
          </a:lstStyle>
          <a:p>
            <a:pPr>
              <a:defRPr/>
            </a:pPr>
            <a:fld id="{BC1E2AC2-B66C-7946-8F83-79518E1CC52C}" type="datetimeFigureOut">
              <a:rPr lang="es-ES"/>
              <a:pPr>
                <a:defRPr/>
              </a:pPr>
              <a:t>4/10/23</a:t>
            </a:fld>
            <a:endParaRPr lang="es-ES"/>
          </a:p>
        </p:txBody>
      </p:sp>
      <p:sp>
        <p:nvSpPr>
          <p:cNvPr id="3" name="Marcador de pie de página 4">
            <a:extLst>
              <a:ext uri="{FF2B5EF4-FFF2-40B4-BE49-F238E27FC236}">
                <a16:creationId xmlns:a16="http://schemas.microsoft.com/office/drawing/2014/main" id="{1913C43C-859C-E603-88B1-E8989571ED9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38BD8467-43CD-B092-B77C-B8C570510787}"/>
              </a:ext>
            </a:extLst>
          </p:cNvPr>
          <p:cNvSpPr>
            <a:spLocks noGrp="1"/>
          </p:cNvSpPr>
          <p:nvPr>
            <p:ph type="sldNum" sz="quarter" idx="12"/>
          </p:nvPr>
        </p:nvSpPr>
        <p:spPr/>
        <p:txBody>
          <a:bodyPr/>
          <a:lstStyle>
            <a:lvl1pPr>
              <a:defRPr/>
            </a:lvl1pPr>
          </a:lstStyle>
          <a:p>
            <a:pPr>
              <a:defRPr/>
            </a:pPr>
            <a:fld id="{4D19EAA2-8DCE-0742-8C42-AC5DB192BA54}" type="slidenum">
              <a:rPr lang="es-ES"/>
              <a:pPr>
                <a:defRPr/>
              </a:pPr>
              <a:t>‹Nº›</a:t>
            </a:fld>
            <a:endParaRPr lang="es-ES"/>
          </a:p>
        </p:txBody>
      </p:sp>
    </p:spTree>
    <p:extLst>
      <p:ext uri="{BB962C8B-B14F-4D97-AF65-F5344CB8AC3E}">
        <p14:creationId xmlns:p14="http://schemas.microsoft.com/office/powerpoint/2010/main" val="86743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6E14D337-A40A-9822-CBD2-5C6CF6FDBEF3}"/>
              </a:ext>
            </a:extLst>
          </p:cNvPr>
          <p:cNvSpPr>
            <a:spLocks noGrp="1"/>
          </p:cNvSpPr>
          <p:nvPr>
            <p:ph type="dt" sz="half" idx="10"/>
          </p:nvPr>
        </p:nvSpPr>
        <p:spPr/>
        <p:txBody>
          <a:bodyPr/>
          <a:lstStyle>
            <a:lvl1pPr>
              <a:defRPr/>
            </a:lvl1pPr>
          </a:lstStyle>
          <a:p>
            <a:pPr>
              <a:defRPr/>
            </a:pPr>
            <a:fld id="{B7710DD8-8282-3E41-8A13-8C83E7F8C6BD}" type="datetimeFigureOut">
              <a:rPr lang="es-ES"/>
              <a:pPr>
                <a:defRPr/>
              </a:pPr>
              <a:t>4/10/23</a:t>
            </a:fld>
            <a:endParaRPr lang="es-ES"/>
          </a:p>
        </p:txBody>
      </p:sp>
      <p:sp>
        <p:nvSpPr>
          <p:cNvPr id="6" name="Marcador de pie de página 4">
            <a:extLst>
              <a:ext uri="{FF2B5EF4-FFF2-40B4-BE49-F238E27FC236}">
                <a16:creationId xmlns:a16="http://schemas.microsoft.com/office/drawing/2014/main" id="{A2CF89A8-C1F9-1C47-59B5-AD7B3889B434}"/>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4DAE8E3C-83D4-2A8F-2CD5-D2334483722E}"/>
              </a:ext>
            </a:extLst>
          </p:cNvPr>
          <p:cNvSpPr>
            <a:spLocks noGrp="1"/>
          </p:cNvSpPr>
          <p:nvPr>
            <p:ph type="sldNum" sz="quarter" idx="12"/>
          </p:nvPr>
        </p:nvSpPr>
        <p:spPr/>
        <p:txBody>
          <a:bodyPr/>
          <a:lstStyle>
            <a:lvl1pPr>
              <a:defRPr/>
            </a:lvl1pPr>
          </a:lstStyle>
          <a:p>
            <a:pPr>
              <a:defRPr/>
            </a:pPr>
            <a:fld id="{2B4D232A-EA6F-2F4C-8C69-667C40B43830}" type="slidenum">
              <a:rPr lang="es-ES"/>
              <a:pPr>
                <a:defRPr/>
              </a:pPr>
              <a:t>‹Nº›</a:t>
            </a:fld>
            <a:endParaRPr lang="es-ES"/>
          </a:p>
        </p:txBody>
      </p:sp>
    </p:spTree>
    <p:extLst>
      <p:ext uri="{BB962C8B-B14F-4D97-AF65-F5344CB8AC3E}">
        <p14:creationId xmlns:p14="http://schemas.microsoft.com/office/powerpoint/2010/main" val="403798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3439F156-8202-A68F-6FAF-78F3E5F51B10}"/>
              </a:ext>
            </a:extLst>
          </p:cNvPr>
          <p:cNvSpPr>
            <a:spLocks noGrp="1"/>
          </p:cNvSpPr>
          <p:nvPr>
            <p:ph type="dt" sz="half" idx="10"/>
          </p:nvPr>
        </p:nvSpPr>
        <p:spPr/>
        <p:txBody>
          <a:bodyPr/>
          <a:lstStyle>
            <a:lvl1pPr>
              <a:defRPr/>
            </a:lvl1pPr>
          </a:lstStyle>
          <a:p>
            <a:pPr>
              <a:defRPr/>
            </a:pPr>
            <a:fld id="{4C399BC2-8F80-7C4A-9EE6-B05BED1AB8C7}" type="datetimeFigureOut">
              <a:rPr lang="es-ES"/>
              <a:pPr>
                <a:defRPr/>
              </a:pPr>
              <a:t>4/10/23</a:t>
            </a:fld>
            <a:endParaRPr lang="es-ES"/>
          </a:p>
        </p:txBody>
      </p:sp>
      <p:sp>
        <p:nvSpPr>
          <p:cNvPr id="6" name="Marcador de pie de página 4">
            <a:extLst>
              <a:ext uri="{FF2B5EF4-FFF2-40B4-BE49-F238E27FC236}">
                <a16:creationId xmlns:a16="http://schemas.microsoft.com/office/drawing/2014/main" id="{A6B0E868-B427-E708-B1E4-B53C53C8686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12EC9CC8-6F59-14FD-2865-554CF458ED49}"/>
              </a:ext>
            </a:extLst>
          </p:cNvPr>
          <p:cNvSpPr>
            <a:spLocks noGrp="1"/>
          </p:cNvSpPr>
          <p:nvPr>
            <p:ph type="sldNum" sz="quarter" idx="12"/>
          </p:nvPr>
        </p:nvSpPr>
        <p:spPr/>
        <p:txBody>
          <a:bodyPr/>
          <a:lstStyle>
            <a:lvl1pPr>
              <a:defRPr/>
            </a:lvl1pPr>
          </a:lstStyle>
          <a:p>
            <a:pPr>
              <a:defRPr/>
            </a:pPr>
            <a:fld id="{52B35113-6AB8-5049-B3B2-D385F216A2FB}" type="slidenum">
              <a:rPr lang="es-ES"/>
              <a:pPr>
                <a:defRPr/>
              </a:pPr>
              <a:t>‹Nº›</a:t>
            </a:fld>
            <a:endParaRPr lang="es-ES"/>
          </a:p>
        </p:txBody>
      </p:sp>
    </p:spTree>
    <p:extLst>
      <p:ext uri="{BB962C8B-B14F-4D97-AF65-F5344CB8AC3E}">
        <p14:creationId xmlns:p14="http://schemas.microsoft.com/office/powerpoint/2010/main" val="3079188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AA71E90A-CD72-484F-F096-EB6A82ADFBD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Marcador de texto 2">
            <a:extLst>
              <a:ext uri="{FF2B5EF4-FFF2-40B4-BE49-F238E27FC236}">
                <a16:creationId xmlns:a16="http://schemas.microsoft.com/office/drawing/2014/main" id="{0FFE9440-EB0F-7908-95D9-6B0A7CDEB74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los estilos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Marcador de fecha 3">
            <a:extLst>
              <a:ext uri="{FF2B5EF4-FFF2-40B4-BE49-F238E27FC236}">
                <a16:creationId xmlns:a16="http://schemas.microsoft.com/office/drawing/2014/main" id="{9A6301AB-4CF2-B208-4065-0B9F1DDBF1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D9F39E9-4F03-E04F-BF15-5A1AB4BF7F9D}" type="datetimeFigureOut">
              <a:rPr lang="es-ES"/>
              <a:pPr>
                <a:defRPr/>
              </a:pPr>
              <a:t>4/10/23</a:t>
            </a:fld>
            <a:endParaRPr lang="es-ES"/>
          </a:p>
        </p:txBody>
      </p:sp>
      <p:sp>
        <p:nvSpPr>
          <p:cNvPr id="5" name="Marcador de pie de página 4">
            <a:extLst>
              <a:ext uri="{FF2B5EF4-FFF2-40B4-BE49-F238E27FC236}">
                <a16:creationId xmlns:a16="http://schemas.microsoft.com/office/drawing/2014/main" id="{FEBC51EB-F7B4-D8C1-3B70-99D1539AE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Marcador de número de diapositiva 5">
            <a:extLst>
              <a:ext uri="{FF2B5EF4-FFF2-40B4-BE49-F238E27FC236}">
                <a16:creationId xmlns:a16="http://schemas.microsoft.com/office/drawing/2014/main" id="{AFA45D9E-61FB-5B1F-3008-98C8ED2FE2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85529A8-3BB5-064D-866C-9AA2697D7322}"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Imagen 4">
            <a:extLst>
              <a:ext uri="{FF2B5EF4-FFF2-40B4-BE49-F238E27FC236}">
                <a16:creationId xmlns:a16="http://schemas.microsoft.com/office/drawing/2014/main" id="{81D23171-E62B-95AA-0599-20D515338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Imagen 2">
            <a:extLst>
              <a:ext uri="{FF2B5EF4-FFF2-40B4-BE49-F238E27FC236}">
                <a16:creationId xmlns:a16="http://schemas.microsoft.com/office/drawing/2014/main" id="{68ECF2D5-B87A-A589-1600-AB4F9C332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188" y="1103313"/>
            <a:ext cx="3097212"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CuadroTexto 1">
            <a:extLst>
              <a:ext uri="{FF2B5EF4-FFF2-40B4-BE49-F238E27FC236}">
                <a16:creationId xmlns:a16="http://schemas.microsoft.com/office/drawing/2014/main" id="{7C8EF219-EC2B-43B6-E33D-3EE7045E279C}"/>
              </a:ext>
            </a:extLst>
          </p:cNvPr>
          <p:cNvSpPr txBox="1">
            <a:spLocks noChangeArrowheads="1"/>
          </p:cNvSpPr>
          <p:nvPr/>
        </p:nvSpPr>
        <p:spPr bwMode="auto">
          <a:xfrm>
            <a:off x="1430339" y="1401288"/>
            <a:ext cx="2547896"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HISTORIA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DE LA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IGLESIA</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DE </a:t>
            </a:r>
          </a:p>
          <a:p>
            <a:pPr algn="ctr" eaLnBrk="1" hangingPunct="1">
              <a:lnSpc>
                <a:spcPct val="100000"/>
              </a:lnSpc>
              <a:spcBef>
                <a:spcPct val="0"/>
              </a:spcBef>
              <a:buFontTx/>
              <a:buNone/>
            </a:pPr>
            <a:r>
              <a:rPr lang="es-ES" altLang="es-ES" sz="4000" dirty="0">
                <a:solidFill>
                  <a:srgbClr val="C00000"/>
                </a:solidFill>
                <a:latin typeface="Herculanum" panose="02000505000000020004" pitchFamily="2" charset="77"/>
              </a:rPr>
              <a:t>ÚBEDA</a:t>
            </a:r>
          </a:p>
          <a:p>
            <a:pPr algn="ctr" eaLnBrk="1" hangingPunct="1">
              <a:lnSpc>
                <a:spcPct val="100000"/>
              </a:lnSpc>
              <a:spcBef>
                <a:spcPct val="0"/>
              </a:spcBef>
              <a:buFontTx/>
              <a:buNone/>
            </a:pPr>
            <a:endParaRPr lang="es-ES" altLang="es-ES" sz="2400" dirty="0">
              <a:solidFill>
                <a:srgbClr val="C00000"/>
              </a:solidFill>
              <a:latin typeface="Herculanum" panose="02000505000000020004" pitchFamily="2" charset="77"/>
            </a:endParaRPr>
          </a:p>
          <a:p>
            <a:pPr algn="ctr" eaLnBrk="1" hangingPunct="1">
              <a:lnSpc>
                <a:spcPct val="100000"/>
              </a:lnSpc>
              <a:spcBef>
                <a:spcPct val="0"/>
              </a:spcBef>
              <a:buFontTx/>
              <a:buNone/>
            </a:pPr>
            <a:r>
              <a:rPr lang="es-ES" altLang="es-ES" sz="2400" dirty="0">
                <a:solidFill>
                  <a:srgbClr val="C00000"/>
                </a:solidFill>
                <a:latin typeface="Herculanum" panose="02000505000000020004" pitchFamily="2" charset="77"/>
              </a:rPr>
              <a:t>(apuntes)</a:t>
            </a:r>
          </a:p>
        </p:txBody>
      </p:sp>
      <p:sp>
        <p:nvSpPr>
          <p:cNvPr id="14340" name="CuadroTexto 3">
            <a:extLst>
              <a:ext uri="{FF2B5EF4-FFF2-40B4-BE49-F238E27FC236}">
                <a16:creationId xmlns:a16="http://schemas.microsoft.com/office/drawing/2014/main" id="{008DD94D-457E-2014-1ED3-D05DA12EF84A}"/>
              </a:ext>
            </a:extLst>
          </p:cNvPr>
          <p:cNvSpPr txBox="1">
            <a:spLocks noChangeArrowheads="1"/>
          </p:cNvSpPr>
          <p:nvPr/>
        </p:nvSpPr>
        <p:spPr bwMode="auto">
          <a:xfrm>
            <a:off x="7999414" y="3429000"/>
            <a:ext cx="3662156"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ORÍGENES</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Y</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EDAD MEDIA</a:t>
            </a:r>
          </a:p>
          <a:p>
            <a:pPr algn="ctr" eaLnBrk="1" hangingPunct="1">
              <a:lnSpc>
                <a:spcPct val="100000"/>
              </a:lnSpc>
              <a:spcBef>
                <a:spcPct val="0"/>
              </a:spcBef>
              <a:buFontTx/>
              <a:buNone/>
            </a:pPr>
            <a:r>
              <a:rPr lang="es-ES" altLang="es-ES" sz="3600" b="1" dirty="0">
                <a:solidFill>
                  <a:srgbClr val="C00000"/>
                </a:solidFill>
                <a:latin typeface="Herculanum" panose="02000505000000020004" pitchFamily="2" charset="77"/>
              </a:rPr>
              <a:t>1ª parte</a:t>
            </a:r>
          </a:p>
        </p:txBody>
      </p:sp>
      <p:sp>
        <p:nvSpPr>
          <p:cNvPr id="14341" name="CuadroTexto 1">
            <a:extLst>
              <a:ext uri="{FF2B5EF4-FFF2-40B4-BE49-F238E27FC236}">
                <a16:creationId xmlns:a16="http://schemas.microsoft.com/office/drawing/2014/main" id="{93FE6631-CBE7-A89D-DCE9-6383B3677345}"/>
              </a:ext>
            </a:extLst>
          </p:cNvPr>
          <p:cNvSpPr txBox="1">
            <a:spLocks noChangeArrowheads="1"/>
          </p:cNvSpPr>
          <p:nvPr/>
        </p:nvSpPr>
        <p:spPr bwMode="auto">
          <a:xfrm>
            <a:off x="1674421" y="5737225"/>
            <a:ext cx="1828799"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2400" dirty="0">
                <a:latin typeface="Tw Cen MT" panose="020B0602020104020603" pitchFamily="34" charset="77"/>
              </a:rPr>
              <a:t>HACER CLIC</a:t>
            </a:r>
          </a:p>
        </p:txBody>
      </p:sp>
    </p:spTree>
  </p:cSld>
  <p:clrMapOvr>
    <a:masterClrMapping/>
  </p:clrMapOvr>
  <p:transition spd="slow" advTm="15000">
    <p:sndAc>
      <p:stSnd loop="1">
        <p:snd r:embed="rId2" name="Musica suave1,9.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0" fill="hold"/>
                                        <p:tgtEl>
                                          <p:spTgt spid="3074"/>
                                        </p:tgtEl>
                                        <p:attrNameLst>
                                          <p:attrName>ppt_w</p:attrName>
                                        </p:attrNameLst>
                                      </p:cBhvr>
                                      <p:tavLst>
                                        <p:tav tm="0">
                                          <p:val>
                                            <p:fltVal val="0"/>
                                          </p:val>
                                        </p:tav>
                                        <p:tav tm="100000">
                                          <p:val>
                                            <p:strVal val="#ppt_w"/>
                                          </p:val>
                                        </p:tav>
                                      </p:tavLst>
                                    </p:anim>
                                    <p:anim calcmode="lin" valueType="num">
                                      <p:cBhvr>
                                        <p:cTn id="8" dur="5000" fill="hold"/>
                                        <p:tgtEl>
                                          <p:spTgt spid="3074"/>
                                        </p:tgtEl>
                                        <p:attrNameLst>
                                          <p:attrName>ppt_h</p:attrName>
                                        </p:attrNameLst>
                                      </p:cBhvr>
                                      <p:tavLst>
                                        <p:tav tm="0">
                                          <p:val>
                                            <p:fltVal val="0"/>
                                          </p:val>
                                        </p:tav>
                                        <p:tav tm="100000">
                                          <p:val>
                                            <p:strVal val="#ppt_h"/>
                                          </p:val>
                                        </p:tav>
                                      </p:tavLst>
                                    </p:anim>
                                    <p:animEffect transition="in" filter="fade">
                                      <p:cBhvr>
                                        <p:cTn id="9" dur="5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n 4">
            <a:extLst>
              <a:ext uri="{FF2B5EF4-FFF2-40B4-BE49-F238E27FC236}">
                <a16:creationId xmlns:a16="http://schemas.microsoft.com/office/drawing/2014/main" id="{6C02A18B-AC9E-F799-A815-3087F4BEB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CuadroTexto 2">
            <a:extLst>
              <a:ext uri="{FF2B5EF4-FFF2-40B4-BE49-F238E27FC236}">
                <a16:creationId xmlns:a16="http://schemas.microsoft.com/office/drawing/2014/main" id="{6BCF76F9-1073-CFC2-99B5-2348F2EBAF9F}"/>
              </a:ext>
            </a:extLst>
          </p:cNvPr>
          <p:cNvSpPr txBox="1">
            <a:spLocks noChangeArrowheads="1"/>
          </p:cNvSpPr>
          <p:nvPr/>
        </p:nvSpPr>
        <p:spPr bwMode="auto">
          <a:xfrm>
            <a:off x="233363" y="242888"/>
            <a:ext cx="795655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Musulmanes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respetaron al principio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tanto a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los cultos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tenían su principal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actual plaza de los Carbajales.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toda esta zona cercana al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conservan abundantes testimonios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iconográficos de su presencia,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manifiesta la llamada “Sinagoga del Agua”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calle Roque Rojas.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judería de Úbeda pasaba por ser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una de las más importantes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de los godos.</a:t>
            </a:r>
          </a:p>
        </p:txBody>
      </p:sp>
      <p:pic>
        <p:nvPicPr>
          <p:cNvPr id="12291" name="Imagen 3">
            <a:extLst>
              <a:ext uri="{FF2B5EF4-FFF2-40B4-BE49-F238E27FC236}">
                <a16:creationId xmlns:a16="http://schemas.microsoft.com/office/drawing/2014/main" id="{C99A3C52-FEE4-CAC1-10A0-B8D97FD07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422275"/>
            <a:ext cx="3440113"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CuadroTexto 1">
            <a:extLst>
              <a:ext uri="{FF2B5EF4-FFF2-40B4-BE49-F238E27FC236}">
                <a16:creationId xmlns:a16="http://schemas.microsoft.com/office/drawing/2014/main" id="{69C1339C-801C-8253-59D7-E0985BFE7EFC}"/>
              </a:ext>
            </a:extLst>
          </p:cNvPr>
          <p:cNvSpPr txBox="1">
            <a:spLocks noChangeArrowheads="1"/>
          </p:cNvSpPr>
          <p:nvPr/>
        </p:nvSpPr>
        <p:spPr bwMode="auto">
          <a:xfrm>
            <a:off x="8377237" y="5029201"/>
            <a:ext cx="34401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SINAGOGA </a:t>
            </a:r>
          </a:p>
          <a:p>
            <a:pPr algn="ctr">
              <a:lnSpc>
                <a:spcPct val="100000"/>
              </a:lnSpc>
              <a:spcBef>
                <a:spcPct val="0"/>
              </a:spcBef>
              <a:buFontTx/>
              <a:buNone/>
            </a:pPr>
            <a:r>
              <a:rPr lang="es-ES" altLang="es-ES" dirty="0">
                <a:solidFill>
                  <a:srgbClr val="C00000"/>
                </a:solidFill>
                <a:latin typeface="Tw Cen MT" panose="020B0602020104020603" pitchFamily="34" charset="77"/>
              </a:rPr>
              <a:t>DEL </a:t>
            </a:r>
          </a:p>
          <a:p>
            <a:pPr algn="ctr">
              <a:lnSpc>
                <a:spcPct val="100000"/>
              </a:lnSpc>
              <a:spcBef>
                <a:spcPct val="0"/>
              </a:spcBef>
              <a:buFontTx/>
              <a:buNone/>
            </a:pPr>
            <a:r>
              <a:rPr lang="es-ES" altLang="es-ES" dirty="0">
                <a:solidFill>
                  <a:srgbClr val="C00000"/>
                </a:solidFill>
                <a:latin typeface="Tw Cen MT" panose="020B0602020104020603" pitchFamily="34" charset="77"/>
              </a:rPr>
              <a:t>AGUA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3000"/>
                                        <p:tgtEl>
                                          <p:spTgt spid="12291"/>
                                        </p:tgtEl>
                                      </p:cBhvr>
                                    </p:animEffect>
                                    <p:anim calcmode="lin" valueType="num">
                                      <p:cBhvr>
                                        <p:cTn id="8" dur="3000" fill="hold"/>
                                        <p:tgtEl>
                                          <p:spTgt spid="12291"/>
                                        </p:tgtEl>
                                        <p:attrNameLst>
                                          <p:attrName>ppt_x</p:attrName>
                                        </p:attrNameLst>
                                      </p:cBhvr>
                                      <p:tavLst>
                                        <p:tav tm="0">
                                          <p:val>
                                            <p:strVal val="#ppt_x"/>
                                          </p:val>
                                        </p:tav>
                                        <p:tav tm="100000">
                                          <p:val>
                                            <p:strVal val="#ppt_x"/>
                                          </p:val>
                                        </p:tav>
                                      </p:tavLst>
                                    </p:anim>
                                    <p:anim calcmode="lin" valueType="num">
                                      <p:cBhvr>
                                        <p:cTn id="9" dur="3000" fill="hold"/>
                                        <p:tgtEl>
                                          <p:spTgt spid="12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agen 4">
            <a:extLst>
              <a:ext uri="{FF2B5EF4-FFF2-40B4-BE49-F238E27FC236}">
                <a16:creationId xmlns:a16="http://schemas.microsoft.com/office/drawing/2014/main" id="{914874AC-19CA-DE0D-3B26-24507B390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CuadroTexto 2">
            <a:extLst>
              <a:ext uri="{FF2B5EF4-FFF2-40B4-BE49-F238E27FC236}">
                <a16:creationId xmlns:a16="http://schemas.microsoft.com/office/drawing/2014/main" id="{ADE6D08C-D2DB-90DE-83B1-8FE9A6380E32}"/>
              </a:ext>
            </a:extLst>
          </p:cNvPr>
          <p:cNvSpPr txBox="1">
            <a:spLocks noChangeArrowheads="1"/>
          </p:cNvSpPr>
          <p:nvPr/>
        </p:nvSpPr>
        <p:spPr bwMode="auto">
          <a:xfrm>
            <a:off x="214313" y="301625"/>
            <a:ext cx="7545387" cy="655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la tolerancia de la primera época,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que se permitían a los cristianos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disfrutar de sus propiedades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también de sus cultos,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se pasó a una mayor rigidez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contra de ellos,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lo que muchos emigraron,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quedando concentrados los mozárabes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las parroquias de extramuros,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san Millán y las dos Sanjuanes,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viendo como los Musulmanes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convertían en mezquitas,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antiguos templos cristianos</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existentes en la ciudad. </a:t>
            </a:r>
          </a:p>
          <a:p>
            <a:pPr algn="ctr" eaLnBrk="1" hangingPunct="1">
              <a:lnSpc>
                <a:spcPct val="100000"/>
              </a:lnSpc>
              <a:spcBef>
                <a:spcPct val="0"/>
              </a:spcBef>
              <a:buFontTx/>
              <a:buNone/>
            </a:pPr>
            <a:r>
              <a:rPr lang="es-ES" altLang="es-ES">
                <a:latin typeface="Times New Roman" panose="02020603050405020304" pitchFamily="18" charset="0"/>
                <a:cs typeface="Times New Roman" panose="02020603050405020304" pitchFamily="18" charset="0"/>
              </a:rPr>
              <a:t> </a:t>
            </a:r>
          </a:p>
        </p:txBody>
      </p:sp>
      <p:pic>
        <p:nvPicPr>
          <p:cNvPr id="13315" name="Imagen 3">
            <a:extLst>
              <a:ext uri="{FF2B5EF4-FFF2-40B4-BE49-F238E27FC236}">
                <a16:creationId xmlns:a16="http://schemas.microsoft.com/office/drawing/2014/main" id="{01AD180D-5142-E0F0-428E-B6D2B0774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6000" y="301625"/>
            <a:ext cx="334168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uadroTexto 1">
            <a:extLst>
              <a:ext uri="{FF2B5EF4-FFF2-40B4-BE49-F238E27FC236}">
                <a16:creationId xmlns:a16="http://schemas.microsoft.com/office/drawing/2014/main" id="{A63FFC51-54F9-11D5-5CD4-33E863BBF646}"/>
              </a:ext>
            </a:extLst>
          </p:cNvPr>
          <p:cNvSpPr txBox="1">
            <a:spLocks noChangeArrowheads="1"/>
          </p:cNvSpPr>
          <p:nvPr/>
        </p:nvSpPr>
        <p:spPr bwMode="auto">
          <a:xfrm>
            <a:off x="8636000" y="5270500"/>
            <a:ext cx="33416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SANTA LUCÍA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3000"/>
                                        <p:tgtEl>
                                          <p:spTgt spid="13315"/>
                                        </p:tgtEl>
                                      </p:cBhvr>
                                    </p:animEffect>
                                    <p:anim calcmode="lin" valueType="num">
                                      <p:cBhvr>
                                        <p:cTn id="8" dur="3000" fill="hold"/>
                                        <p:tgtEl>
                                          <p:spTgt spid="13315"/>
                                        </p:tgtEl>
                                        <p:attrNameLst>
                                          <p:attrName>ppt_x</p:attrName>
                                        </p:attrNameLst>
                                      </p:cBhvr>
                                      <p:tavLst>
                                        <p:tav tm="0">
                                          <p:val>
                                            <p:strVal val="#ppt_x"/>
                                          </p:val>
                                        </p:tav>
                                        <p:tav tm="100000">
                                          <p:val>
                                            <p:strVal val="#ppt_x"/>
                                          </p:val>
                                        </p:tav>
                                      </p:tavLst>
                                    </p:anim>
                                    <p:anim calcmode="lin" valueType="num">
                                      <p:cBhvr>
                                        <p:cTn id="9" dur="300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agen 4">
            <a:extLst>
              <a:ext uri="{FF2B5EF4-FFF2-40B4-BE49-F238E27FC236}">
                <a16:creationId xmlns:a16="http://schemas.microsoft.com/office/drawing/2014/main" id="{A3CE8CBB-CB7D-77D9-E724-011E461A8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CuadroTexto 2">
            <a:extLst>
              <a:ext uri="{FF2B5EF4-FFF2-40B4-BE49-F238E27FC236}">
                <a16:creationId xmlns:a16="http://schemas.microsoft.com/office/drawing/2014/main" id="{F40CD450-1DF4-BEBF-6383-B29315209FE8}"/>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AÑO 1090 LOS ALMORÁVIDES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Su llegada supuso un nuevo retroceso cultural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una época de persecución y fanatismo,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propiciando la emigración de los mozárabes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un cambio significativo de los judíos.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nuevo impulso religioso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guerra santa”, reconquistaron Al-Ándalus,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mejoraron las defensas y convirtieron a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uno de los reductos más inexpugnables.</a:t>
            </a:r>
            <a:endParaRPr lang="es-ES" altLang="es-ES" dirty="0">
              <a:solidFill>
                <a:srgbClr val="FF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deterioro inicial se vería culminado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práctica desaparición de las estructuras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Iglesia con la llegada de los Almohades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mucho más radicales y fanáticos.</a:t>
            </a:r>
          </a:p>
        </p:txBody>
      </p:sp>
      <p:sp>
        <p:nvSpPr>
          <p:cNvPr id="25603" name="CuadroTexto 1">
            <a:extLst>
              <a:ext uri="{FF2B5EF4-FFF2-40B4-BE49-F238E27FC236}">
                <a16:creationId xmlns:a16="http://schemas.microsoft.com/office/drawing/2014/main" id="{4EFD4993-F82A-3AE2-F20C-5212C14E5B7E}"/>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NUEVAS </a:t>
            </a:r>
          </a:p>
          <a:p>
            <a:pPr algn="ctr">
              <a:lnSpc>
                <a:spcPct val="100000"/>
              </a:lnSpc>
              <a:spcBef>
                <a:spcPct val="0"/>
              </a:spcBef>
              <a:buFontTx/>
              <a:buNone/>
            </a:pPr>
            <a:r>
              <a:rPr lang="es-ES" altLang="es-ES" dirty="0">
                <a:solidFill>
                  <a:srgbClr val="C00000"/>
                </a:solidFill>
                <a:latin typeface="Tw Cen MT" panose="020B0602020104020603" pitchFamily="34" charset="77"/>
              </a:rPr>
              <a:t>INVASIONES</a:t>
            </a:r>
          </a:p>
        </p:txBody>
      </p:sp>
      <p:pic>
        <p:nvPicPr>
          <p:cNvPr id="2" name="Imagen 3">
            <a:extLst>
              <a:ext uri="{FF2B5EF4-FFF2-40B4-BE49-F238E27FC236}">
                <a16:creationId xmlns:a16="http://schemas.microsoft.com/office/drawing/2014/main" id="{F25AD7FC-5382-F9D0-60D6-35932E66A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713" y="273050"/>
            <a:ext cx="3170237"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n 4">
            <a:extLst>
              <a:ext uri="{FF2B5EF4-FFF2-40B4-BE49-F238E27FC236}">
                <a16:creationId xmlns:a16="http://schemas.microsoft.com/office/drawing/2014/main" id="{B75E0A53-5C4B-C9CA-B93F-1C38349B50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CuadroTexto 2">
            <a:extLst>
              <a:ext uri="{FF2B5EF4-FFF2-40B4-BE49-F238E27FC236}">
                <a16:creationId xmlns:a16="http://schemas.microsoft.com/office/drawing/2014/main" id="{2D96C809-AB0D-493C-79C0-16829427A252}"/>
              </a:ext>
            </a:extLst>
          </p:cNvPr>
          <p:cNvSpPr txBox="1">
            <a:spLocks noChangeArrowheads="1"/>
          </p:cNvSpPr>
          <p:nvPr/>
        </p:nvSpPr>
        <p:spPr bwMode="auto">
          <a:xfrm>
            <a:off x="114300" y="139700"/>
            <a:ext cx="83915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AÑO 1146 LOS ALMOHADES (ALGECIRAS)</a:t>
            </a:r>
          </a:p>
          <a:p>
            <a:pPr algn="ctr" eaLnBrk="1" hangingPunct="1">
              <a:lnSpc>
                <a:spcPct val="100000"/>
              </a:lnSpc>
              <a:spcBef>
                <a:spcPct val="0"/>
              </a:spcBef>
              <a:buFontTx/>
              <a:buNone/>
            </a:pPr>
            <a:r>
              <a:rPr lang="es-ES" altLang="es-ES" b="1" dirty="0">
                <a:solidFill>
                  <a:srgbClr val="C00000"/>
                </a:solidFill>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ea typeface="Calibri" panose="020F0502020204030204" pitchFamily="34" charset="0"/>
                <a:cs typeface="Times New Roman" panose="02020603050405020304" pitchFamily="18" charset="0"/>
              </a:rPr>
              <a:t>Los Almohades conquistan gran parte de Al-Ándalus, exterminando a nobles y mozárabes también a los judíos. El Obispo de Sevilla huye refugiándose en Baeza.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1153</a:t>
            </a:r>
            <a:r>
              <a:rPr lang="es-ES" altLang="es-ES" dirty="0">
                <a:latin typeface="Tw Cen MT" panose="020B0602020104020603" pitchFamily="34" charset="77"/>
                <a:ea typeface="Calibri" panose="020F0502020204030204" pitchFamily="34" charset="0"/>
                <a:cs typeface="Times New Roman" panose="02020603050405020304" pitchFamily="18" charset="0"/>
              </a:rPr>
              <a:t>: El poderío almohade se extendía con gran fuerza. El pendón de los almohades se enseñoreó para más afrenta de los cristianos en muchas ciudades, cuyas disputas internas desolaban la patria. </a:t>
            </a:r>
          </a:p>
          <a:p>
            <a:pPr algn="ctr" eaLnBrk="1" hangingPunct="1">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es que las guerras de la “Reconquista”,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no fueron sólo de religión, sino también políticas,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el interés personal se sobreponía </a:t>
            </a:r>
          </a:p>
          <a:p>
            <a:pPr algn="ctr" eaLnBrk="1" hangingPunct="1">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al proyecto común de la defensa de la fe.</a:t>
            </a:r>
            <a:r>
              <a:rPr lang="es-ES" altLang="es-ES" dirty="0">
                <a:latin typeface="Tw Cen MT" panose="020B0602020104020603" pitchFamily="34" charset="77"/>
              </a:rPr>
              <a:t> </a:t>
            </a: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26627" name="CuadroTexto 1">
            <a:extLst>
              <a:ext uri="{FF2B5EF4-FFF2-40B4-BE49-F238E27FC236}">
                <a16:creationId xmlns:a16="http://schemas.microsoft.com/office/drawing/2014/main" id="{184B7474-85CA-BA8F-028D-192C48D41CC1}"/>
              </a:ext>
            </a:extLst>
          </p:cNvPr>
          <p:cNvSpPr txBox="1">
            <a:spLocks noChangeArrowheads="1"/>
          </p:cNvSpPr>
          <p:nvPr/>
        </p:nvSpPr>
        <p:spPr bwMode="auto">
          <a:xfrm>
            <a:off x="8778875" y="5006975"/>
            <a:ext cx="31702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Arquitectura</a:t>
            </a:r>
          </a:p>
          <a:p>
            <a:pPr algn="ctr">
              <a:lnSpc>
                <a:spcPct val="100000"/>
              </a:lnSpc>
              <a:spcBef>
                <a:spcPct val="0"/>
              </a:spcBef>
              <a:buFontTx/>
              <a:buNone/>
            </a:pPr>
            <a:r>
              <a:rPr lang="es-ES" altLang="es-ES" dirty="0">
                <a:solidFill>
                  <a:srgbClr val="C00000"/>
                </a:solidFill>
                <a:latin typeface="Tw Cen MT" panose="020B0602020104020603" pitchFamily="34" charset="77"/>
              </a:rPr>
              <a:t>ALMOHADE</a:t>
            </a:r>
          </a:p>
        </p:txBody>
      </p:sp>
      <p:pic>
        <p:nvPicPr>
          <p:cNvPr id="26628" name="Imagen 3">
            <a:extLst>
              <a:ext uri="{FF2B5EF4-FFF2-40B4-BE49-F238E27FC236}">
                <a16:creationId xmlns:a16="http://schemas.microsoft.com/office/drawing/2014/main" id="{110C50C4-4BAB-C6CB-7D49-91B540CED6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263" y="212725"/>
            <a:ext cx="29908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3000"/>
                                        <p:tgtEl>
                                          <p:spTgt spid="26628"/>
                                        </p:tgtEl>
                                      </p:cBhvr>
                                    </p:animEffect>
                                    <p:anim calcmode="lin" valueType="num">
                                      <p:cBhvr>
                                        <p:cTn id="8" dur="3000" fill="hold"/>
                                        <p:tgtEl>
                                          <p:spTgt spid="26628"/>
                                        </p:tgtEl>
                                        <p:attrNameLst>
                                          <p:attrName>ppt_x</p:attrName>
                                        </p:attrNameLst>
                                      </p:cBhvr>
                                      <p:tavLst>
                                        <p:tav tm="0">
                                          <p:val>
                                            <p:strVal val="#ppt_x"/>
                                          </p:val>
                                        </p:tav>
                                        <p:tav tm="100000">
                                          <p:val>
                                            <p:strVal val="#ppt_x"/>
                                          </p:val>
                                        </p:tav>
                                      </p:tavLst>
                                    </p:anim>
                                    <p:anim calcmode="lin" valueType="num">
                                      <p:cBhvr>
                                        <p:cTn id="9" dur="3000" fill="hold"/>
                                        <p:tgtEl>
                                          <p:spTgt spid="266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4">
            <a:extLst>
              <a:ext uri="{FF2B5EF4-FFF2-40B4-BE49-F238E27FC236}">
                <a16:creationId xmlns:a16="http://schemas.microsoft.com/office/drawing/2014/main" id="{FE94604E-3EC2-4A6C-17D5-82AFDDC2E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CuadroTexto 2">
            <a:extLst>
              <a:ext uri="{FF2B5EF4-FFF2-40B4-BE49-F238E27FC236}">
                <a16:creationId xmlns:a16="http://schemas.microsoft.com/office/drawing/2014/main" id="{E1055F46-76E7-F671-473A-3FAAC12DBC37}"/>
              </a:ext>
            </a:extLst>
          </p:cNvPr>
          <p:cNvSpPr txBox="1">
            <a:spLocks noChangeArrowheads="1"/>
          </p:cNvSpPr>
          <p:nvPr/>
        </p:nvSpPr>
        <p:spPr bwMode="auto">
          <a:xfrm>
            <a:off x="242888" y="273050"/>
            <a:ext cx="7783512"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1147</a:t>
            </a:r>
            <a:r>
              <a:rPr lang="es-ES" altLang="es-ES" dirty="0">
                <a:latin typeface="Tw Cen MT" panose="020B0602020104020603" pitchFamily="34" charset="77"/>
                <a:ea typeface="Calibri" panose="020F0502020204030204" pitchFamily="34" charset="0"/>
                <a:cs typeface="Times New Roman" panose="02020603050405020304" pitchFamily="18" charset="0"/>
              </a:rPr>
              <a:t>: Entretanto los cristianos con Alfonso VII de Castilla, conquistan Baeza y toda la comarca: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Baños, Bailen, Cástulo, Escuderos, </a:t>
            </a:r>
            <a:r>
              <a:rPr lang="es-ES" altLang="es-ES" dirty="0" err="1">
                <a:latin typeface="Tw Cen MT" panose="020B0602020104020603" pitchFamily="34" charset="77"/>
                <a:ea typeface="Calibri" panose="020F0502020204030204" pitchFamily="34" charset="0"/>
                <a:cs typeface="Times New Roman" panose="02020603050405020304" pitchFamily="18" charset="0"/>
              </a:rPr>
              <a:t>Giribaile</a:t>
            </a:r>
            <a:r>
              <a:rPr lang="es-ES" altLang="es-ES" dirty="0">
                <a:latin typeface="Tw Cen MT" panose="020B0602020104020603" pitchFamily="34" charset="77"/>
                <a:ea typeface="Calibri" panose="020F0502020204030204" pitchFamily="34" charset="0"/>
                <a:cs typeface="Times New Roman" panose="02020603050405020304" pitchFamily="18" charset="0"/>
              </a:rPr>
              <a:t>,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donde aún pervivían numerosos mozárabes (30%).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1150</a:t>
            </a:r>
            <a:r>
              <a:rPr lang="es-ES" altLang="es-ES" dirty="0">
                <a:latin typeface="Tw Cen MT" panose="020B0602020104020603" pitchFamily="34" charset="77"/>
                <a:ea typeface="Calibri" panose="020F0502020204030204" pitchFamily="34" charset="0"/>
                <a:cs typeface="Times New Roman" panose="02020603050405020304" pitchFamily="18" charset="0"/>
              </a:rPr>
              <a:t>:  Sitió por segunda vez la ciudad de Jaén sin conseguir su conquista. Por el mismo tiempo, entre </a:t>
            </a: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1168 -1185</a:t>
            </a:r>
            <a:r>
              <a:rPr lang="es-ES" altLang="es-ES" dirty="0">
                <a:latin typeface="Tw Cen MT" panose="020B0602020104020603" pitchFamily="34" charset="77"/>
                <a:ea typeface="Calibri" panose="020F0502020204030204" pitchFamily="34" charset="0"/>
                <a:cs typeface="Times New Roman" panose="02020603050405020304" pitchFamily="18" charset="0"/>
              </a:rPr>
              <a:t>: Los caballeros de Calatrava comenzaban a instalar pequeños oratorios marianos en los lugares y castillos de Sierra Morena ganados durante aquellos años a los almohades. </a:t>
            </a:r>
          </a:p>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El manto que se estaba desgarrando por un extremo comenzaba a coserse de nuevo por el otro.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Úbeda, como otras ciudades de la provincia,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sufrió la ruina y la destrucción varias veces.</a:t>
            </a:r>
          </a:p>
        </p:txBody>
      </p:sp>
      <p:sp>
        <p:nvSpPr>
          <p:cNvPr id="27651" name="CuadroTexto 3">
            <a:extLst>
              <a:ext uri="{FF2B5EF4-FFF2-40B4-BE49-F238E27FC236}">
                <a16:creationId xmlns:a16="http://schemas.microsoft.com/office/drawing/2014/main" id="{3A6C060F-C011-FA1D-594F-67DC8DE3F84E}"/>
              </a:ext>
            </a:extLst>
          </p:cNvPr>
          <p:cNvSpPr txBox="1">
            <a:spLocks noChangeArrowheads="1"/>
          </p:cNvSpPr>
          <p:nvPr/>
        </p:nvSpPr>
        <p:spPr bwMode="auto">
          <a:xfrm>
            <a:off x="8655050" y="5253038"/>
            <a:ext cx="32940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Reacción</a:t>
            </a:r>
          </a:p>
          <a:p>
            <a:pPr algn="ctr">
              <a:lnSpc>
                <a:spcPct val="100000"/>
              </a:lnSpc>
              <a:spcBef>
                <a:spcPct val="0"/>
              </a:spcBef>
              <a:buFontTx/>
              <a:buNone/>
            </a:pPr>
            <a:r>
              <a:rPr lang="es-ES" altLang="es-ES" dirty="0">
                <a:solidFill>
                  <a:srgbClr val="C00000"/>
                </a:solidFill>
                <a:latin typeface="Tw Cen MT" panose="020B0602020104020603" pitchFamily="34" charset="77"/>
              </a:rPr>
              <a:t>de los</a:t>
            </a:r>
          </a:p>
          <a:p>
            <a:pPr algn="ctr">
              <a:lnSpc>
                <a:spcPct val="100000"/>
              </a:lnSpc>
              <a:spcBef>
                <a:spcPct val="0"/>
              </a:spcBef>
              <a:buFontTx/>
              <a:buNone/>
            </a:pPr>
            <a:r>
              <a:rPr lang="es-ES" altLang="es-ES" dirty="0">
                <a:solidFill>
                  <a:srgbClr val="C00000"/>
                </a:solidFill>
                <a:latin typeface="Tw Cen MT" panose="020B0602020104020603" pitchFamily="34" charset="77"/>
              </a:rPr>
              <a:t>Cristianos</a:t>
            </a:r>
          </a:p>
        </p:txBody>
      </p:sp>
      <p:pic>
        <p:nvPicPr>
          <p:cNvPr id="3" name="Imagen 2">
            <a:extLst>
              <a:ext uri="{FF2B5EF4-FFF2-40B4-BE49-F238E27FC236}">
                <a16:creationId xmlns:a16="http://schemas.microsoft.com/office/drawing/2014/main" id="{419F1895-6729-822D-E9BC-A4958F578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107950"/>
            <a:ext cx="3344862"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n 4">
            <a:extLst>
              <a:ext uri="{FF2B5EF4-FFF2-40B4-BE49-F238E27FC236}">
                <a16:creationId xmlns:a16="http://schemas.microsoft.com/office/drawing/2014/main" id="{4C359D9A-20E7-6EB5-014F-5180A367D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CuadroTexto 1">
            <a:extLst>
              <a:ext uri="{FF2B5EF4-FFF2-40B4-BE49-F238E27FC236}">
                <a16:creationId xmlns:a16="http://schemas.microsoft.com/office/drawing/2014/main" id="{B38949F0-5381-1662-8CEF-BD7EF09C4219}"/>
              </a:ext>
            </a:extLst>
          </p:cNvPr>
          <p:cNvSpPr txBox="1">
            <a:spLocks noChangeArrowheads="1"/>
          </p:cNvSpPr>
          <p:nvPr/>
        </p:nvSpPr>
        <p:spPr bwMode="auto">
          <a:xfrm>
            <a:off x="9037122" y="4564659"/>
            <a:ext cx="23513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FRENO</a:t>
            </a:r>
          </a:p>
          <a:p>
            <a:pPr algn="ctr">
              <a:lnSpc>
                <a:spcPct val="100000"/>
              </a:lnSpc>
              <a:spcBef>
                <a:spcPct val="0"/>
              </a:spcBef>
              <a:buFontTx/>
              <a:buNone/>
            </a:pPr>
            <a:r>
              <a:rPr lang="es-ES" altLang="es-ES" dirty="0">
                <a:solidFill>
                  <a:srgbClr val="C00000"/>
                </a:solidFill>
                <a:latin typeface="Tw Cen MT" panose="020B0602020104020603" pitchFamily="34" charset="77"/>
              </a:rPr>
              <a:t>A  LA</a:t>
            </a:r>
          </a:p>
          <a:p>
            <a:pPr algn="ctr">
              <a:lnSpc>
                <a:spcPct val="100000"/>
              </a:lnSpc>
              <a:spcBef>
                <a:spcPct val="0"/>
              </a:spcBef>
              <a:buFontTx/>
              <a:buNone/>
            </a:pPr>
            <a:r>
              <a:rPr lang="es-ES" altLang="es-ES" dirty="0">
                <a:solidFill>
                  <a:srgbClr val="C00000"/>
                </a:solidFill>
                <a:latin typeface="Tw Cen MT" panose="020B0602020104020603" pitchFamily="34" charset="77"/>
              </a:rPr>
              <a:t>INVASIÓN</a:t>
            </a:r>
          </a:p>
        </p:txBody>
      </p:sp>
      <p:sp>
        <p:nvSpPr>
          <p:cNvPr id="28675" name="CuadroTexto 2">
            <a:extLst>
              <a:ext uri="{FF2B5EF4-FFF2-40B4-BE49-F238E27FC236}">
                <a16:creationId xmlns:a16="http://schemas.microsoft.com/office/drawing/2014/main" id="{A7A2DF07-ADFE-274B-95BF-CF0DC6975DF5}"/>
              </a:ext>
            </a:extLst>
          </p:cNvPr>
          <p:cNvSpPr txBox="1">
            <a:spLocks noChangeArrowheads="1"/>
          </p:cNvSpPr>
          <p:nvPr/>
        </p:nvSpPr>
        <p:spPr bwMode="auto">
          <a:xfrm>
            <a:off x="104775" y="0"/>
            <a:ext cx="8643938"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1211.</a:t>
            </a:r>
            <a:r>
              <a:rPr lang="es-ES" altLang="es-ES" dirty="0">
                <a:latin typeface="Tw Cen MT" panose="020B0602020104020603" pitchFamily="34" charset="77"/>
                <a:ea typeface="Calibri" panose="020F0502020204030204" pitchFamily="34" charset="0"/>
                <a:cs typeface="Times New Roman" panose="02020603050405020304" pitchFamily="18" charset="0"/>
              </a:rPr>
              <a:t>- Para poner coto a estos desmanes</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 el nuevo Emir de Marruecos, desembarca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en Algeciras con un ejército de 200000 soldados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300000 voluntarios.</a:t>
            </a:r>
          </a:p>
          <a:p>
            <a:pPr algn="ctr">
              <a:lnSpc>
                <a:spcPct val="100000"/>
              </a:lnSpc>
              <a:spcBef>
                <a:spcPct val="0"/>
              </a:spcBef>
              <a:buFontTx/>
              <a:buNone/>
            </a:pPr>
            <a:endParaRPr lang="es-ES" altLang="es-ES" dirty="0">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La defensa valerosa de </a:t>
            </a:r>
            <a:r>
              <a:rPr lang="es-ES" altLang="es-ES" u="sng" dirty="0">
                <a:latin typeface="Tw Cen MT" panose="020B0602020104020603" pitchFamily="34" charset="77"/>
                <a:ea typeface="Calibri" panose="020F0502020204030204" pitchFamily="34" charset="0"/>
                <a:cs typeface="Times New Roman" panose="02020603050405020304" pitchFamily="18" charset="0"/>
              </a:rPr>
              <a:t>Salvatierra</a:t>
            </a:r>
            <a:r>
              <a:rPr lang="es-ES" altLang="es-ES" dirty="0">
                <a:latin typeface="Tw Cen MT" panose="020B0602020104020603" pitchFamily="34" charset="77"/>
                <a:ea typeface="Calibri" panose="020F0502020204030204" pitchFamily="34" charset="0"/>
                <a:cs typeface="Times New Roman" panose="02020603050405020304" pitchFamily="18" charset="0"/>
              </a:rPr>
              <a:t> por parte de los calatravos, retuvo durante meses a tan numeroso contingente, ocasionando numerosísimas muertes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y gran desaliento entre los almohades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por la falta alimentos y la llegada del invierno.</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Esta detención permitió a los cristianos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limar sus diferencias, unir sus fuerzas, teniendo tiempo </a:t>
            </a:r>
          </a:p>
          <a:p>
            <a:pPr algn="ctr">
              <a:lnSpc>
                <a:spcPct val="100000"/>
              </a:lnSpc>
              <a:spcBef>
                <a:spcPct val="0"/>
              </a:spcBef>
              <a:buFontTx/>
              <a:buNone/>
            </a:pPr>
            <a:r>
              <a:rPr lang="es-ES" altLang="es-ES" dirty="0">
                <a:latin typeface="Tw Cen MT" panose="020B0602020104020603" pitchFamily="34" charset="77"/>
                <a:ea typeface="Calibri" panose="020F0502020204030204" pitchFamily="34" charset="0"/>
                <a:cs typeface="Times New Roman" panose="02020603050405020304" pitchFamily="18" charset="0"/>
              </a:rPr>
              <a:t>para recibir ayudas de los países europeos por la proclamación de la Cruzada de Inocencio VIII.</a:t>
            </a:r>
          </a:p>
        </p:txBody>
      </p:sp>
      <p:pic>
        <p:nvPicPr>
          <p:cNvPr id="28676" name="Imagen 4">
            <a:extLst>
              <a:ext uri="{FF2B5EF4-FFF2-40B4-BE49-F238E27FC236}">
                <a16:creationId xmlns:a16="http://schemas.microsoft.com/office/drawing/2014/main" id="{12D5B7EC-3A7C-0464-3B5A-AEDAC5DB3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177"/>
          <a:stretch>
            <a:fillRect/>
          </a:stretch>
        </p:blipFill>
        <p:spPr bwMode="auto">
          <a:xfrm>
            <a:off x="8415337" y="764763"/>
            <a:ext cx="3665538" cy="303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3000"/>
                                        <p:tgtEl>
                                          <p:spTgt spid="28676"/>
                                        </p:tgtEl>
                                      </p:cBhvr>
                                    </p:animEffect>
                                    <p:anim calcmode="lin" valueType="num">
                                      <p:cBhvr>
                                        <p:cTn id="8" dur="3000" fill="hold"/>
                                        <p:tgtEl>
                                          <p:spTgt spid="28676"/>
                                        </p:tgtEl>
                                        <p:attrNameLst>
                                          <p:attrName>ppt_x</p:attrName>
                                        </p:attrNameLst>
                                      </p:cBhvr>
                                      <p:tavLst>
                                        <p:tav tm="0">
                                          <p:val>
                                            <p:strVal val="#ppt_x"/>
                                          </p:val>
                                        </p:tav>
                                        <p:tav tm="100000">
                                          <p:val>
                                            <p:strVal val="#ppt_x"/>
                                          </p:val>
                                        </p:tav>
                                      </p:tavLst>
                                    </p:anim>
                                    <p:anim calcmode="lin" valueType="num">
                                      <p:cBhvr>
                                        <p:cTn id="9" dur="3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n 4">
            <a:extLst>
              <a:ext uri="{FF2B5EF4-FFF2-40B4-BE49-F238E27FC236}">
                <a16:creationId xmlns:a16="http://schemas.microsoft.com/office/drawing/2014/main" id="{D910864A-FC7E-1A1A-6F1E-5E432F9C1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CuadroTexto 3">
            <a:extLst>
              <a:ext uri="{FF2B5EF4-FFF2-40B4-BE49-F238E27FC236}">
                <a16:creationId xmlns:a16="http://schemas.microsoft.com/office/drawing/2014/main" id="{4A80FBD1-34EF-96FF-72DA-ABE97162F02A}"/>
              </a:ext>
            </a:extLst>
          </p:cNvPr>
          <p:cNvSpPr txBox="1">
            <a:spLocks noChangeArrowheads="1"/>
          </p:cNvSpPr>
          <p:nvPr/>
        </p:nvSpPr>
        <p:spPr bwMode="auto">
          <a:xfrm>
            <a:off x="204788" y="0"/>
            <a:ext cx="81978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ejércitos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imbuidos de un espíritu de exaltación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“cruzada”, tratan de impedir</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dominio musulmán.</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más decisiva tuvo lugar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16 de julio de </a:t>
            </a:r>
            <a:r>
              <a:rPr lang="es-ES" altLang="es-ES" dirty="0">
                <a:solidFill>
                  <a:srgbClr val="C00000"/>
                </a:solidFill>
                <a:latin typeface="Tw Cen MT" panose="020B0602020104020603" pitchFamily="34" charset="77"/>
                <a:cs typeface="Times New Roman" panose="02020603050405020304" pitchFamily="18" charset="0"/>
              </a:rPr>
              <a:t>1212, en las Navas de Tolosa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el éxito de Alfonso VIII,</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el arzobispo de Toledo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Rodrigo Ximénez de Rada…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Llamada por algunos la batalla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debido al gran contingente de soldados ubetenses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participaron en las filas musulmanas,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convirtiéndose en refugio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los perdedores.  </a:t>
            </a:r>
          </a:p>
        </p:txBody>
      </p:sp>
      <p:pic>
        <p:nvPicPr>
          <p:cNvPr id="15363" name="Imagen 5">
            <a:extLst>
              <a:ext uri="{FF2B5EF4-FFF2-40B4-BE49-F238E27FC236}">
                <a16:creationId xmlns:a16="http://schemas.microsoft.com/office/drawing/2014/main" id="{BDC5B22B-4292-5E02-5EA2-00C6D931D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638" y="173038"/>
            <a:ext cx="35845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CuadroTexto 1">
            <a:extLst>
              <a:ext uri="{FF2B5EF4-FFF2-40B4-BE49-F238E27FC236}">
                <a16:creationId xmlns:a16="http://schemas.microsoft.com/office/drawing/2014/main" id="{49B205B7-F7D8-C54B-3596-18E96055D52F}"/>
              </a:ext>
            </a:extLst>
          </p:cNvPr>
          <p:cNvSpPr txBox="1">
            <a:spLocks noChangeArrowheads="1"/>
          </p:cNvSpPr>
          <p:nvPr/>
        </p:nvSpPr>
        <p:spPr bwMode="auto">
          <a:xfrm>
            <a:off x="8402638" y="5005388"/>
            <a:ext cx="35845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Año 1212</a:t>
            </a:r>
          </a:p>
          <a:p>
            <a:pPr algn="ctr">
              <a:lnSpc>
                <a:spcPct val="100000"/>
              </a:lnSpc>
              <a:spcBef>
                <a:spcPct val="0"/>
              </a:spcBef>
              <a:buFontTx/>
              <a:buNone/>
            </a:pPr>
            <a:r>
              <a:rPr lang="es-ES" altLang="es-ES" dirty="0">
                <a:solidFill>
                  <a:srgbClr val="C00000"/>
                </a:solidFill>
                <a:latin typeface="Tw Cen MT" panose="020B0602020104020603" pitchFamily="34" charset="77"/>
              </a:rPr>
              <a:t>BATALLA</a:t>
            </a:r>
          </a:p>
          <a:p>
            <a:pPr algn="ctr">
              <a:lnSpc>
                <a:spcPct val="100000"/>
              </a:lnSpc>
              <a:spcBef>
                <a:spcPct val="0"/>
              </a:spcBef>
              <a:buFontTx/>
              <a:buNone/>
            </a:pPr>
            <a:r>
              <a:rPr lang="es-ES" altLang="es-ES" dirty="0">
                <a:solidFill>
                  <a:srgbClr val="C00000"/>
                </a:solidFill>
                <a:latin typeface="Tw Cen MT" panose="020B0602020104020603" pitchFamily="34" charset="77"/>
              </a:rPr>
              <a:t>NAVAS DE TOLOSA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3000"/>
                                        <p:tgtEl>
                                          <p:spTgt spid="15363"/>
                                        </p:tgtEl>
                                      </p:cBhvr>
                                    </p:animEffect>
                                    <p:anim calcmode="lin" valueType="num">
                                      <p:cBhvr>
                                        <p:cTn id="8" dur="3000" fill="hold"/>
                                        <p:tgtEl>
                                          <p:spTgt spid="15363"/>
                                        </p:tgtEl>
                                        <p:attrNameLst>
                                          <p:attrName>ppt_x</p:attrName>
                                        </p:attrNameLst>
                                      </p:cBhvr>
                                      <p:tavLst>
                                        <p:tav tm="0">
                                          <p:val>
                                            <p:strVal val="#ppt_x"/>
                                          </p:val>
                                        </p:tav>
                                        <p:tav tm="100000">
                                          <p:val>
                                            <p:strVal val="#ppt_x"/>
                                          </p:val>
                                        </p:tav>
                                      </p:tavLst>
                                    </p:anim>
                                    <p:anim calcmode="lin" valueType="num">
                                      <p:cBhvr>
                                        <p:cTn id="9" dur="3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agen 4">
            <a:extLst>
              <a:ext uri="{FF2B5EF4-FFF2-40B4-BE49-F238E27FC236}">
                <a16:creationId xmlns:a16="http://schemas.microsoft.com/office/drawing/2014/main" id="{F8ADBBE1-8745-DDE4-06B8-A5BD872CB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273050"/>
            <a:ext cx="1219200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CuadroTexto 1">
            <a:extLst>
              <a:ext uri="{FF2B5EF4-FFF2-40B4-BE49-F238E27FC236}">
                <a16:creationId xmlns:a16="http://schemas.microsoft.com/office/drawing/2014/main" id="{B8AFB7AB-D427-7EA7-8ED3-46590EC451D5}"/>
              </a:ext>
            </a:extLst>
          </p:cNvPr>
          <p:cNvSpPr txBox="1">
            <a:spLocks noChangeArrowheads="1"/>
          </p:cNvSpPr>
          <p:nvPr/>
        </p:nvSpPr>
        <p:spPr bwMode="auto">
          <a:xfrm>
            <a:off x="9179626" y="4524499"/>
            <a:ext cx="23869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EXPANSIÓN</a:t>
            </a:r>
          </a:p>
          <a:p>
            <a:pPr algn="ctr">
              <a:lnSpc>
                <a:spcPct val="100000"/>
              </a:lnSpc>
              <a:spcBef>
                <a:spcPct val="0"/>
              </a:spcBef>
              <a:buFontTx/>
              <a:buNone/>
            </a:pPr>
            <a:r>
              <a:rPr lang="es-ES" altLang="es-ES" dirty="0">
                <a:solidFill>
                  <a:srgbClr val="C00000"/>
                </a:solidFill>
                <a:latin typeface="Tw Cen MT" panose="020B0602020104020603" pitchFamily="34" charset="77"/>
              </a:rPr>
              <a:t>CRISTIANA</a:t>
            </a:r>
          </a:p>
        </p:txBody>
      </p:sp>
      <p:sp>
        <p:nvSpPr>
          <p:cNvPr id="30723" name="CuadroTexto 2">
            <a:extLst>
              <a:ext uri="{FF2B5EF4-FFF2-40B4-BE49-F238E27FC236}">
                <a16:creationId xmlns:a16="http://schemas.microsoft.com/office/drawing/2014/main" id="{5E28FA79-B27F-A224-40AD-A3BB43509755}"/>
              </a:ext>
            </a:extLst>
          </p:cNvPr>
          <p:cNvSpPr txBox="1">
            <a:spLocks noChangeArrowheads="1"/>
          </p:cNvSpPr>
          <p:nvPr/>
        </p:nvSpPr>
        <p:spPr bwMode="auto">
          <a:xfrm>
            <a:off x="0" y="-273050"/>
            <a:ext cx="847566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s-ES" altLang="es-ES">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Tras la victoria de las Navas, era esencial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para los cristianos tomar Baeza y Úbeda,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llaves del valle del Guadalquivir. </a:t>
            </a:r>
          </a:p>
          <a:p>
            <a:pPr algn="ctr">
              <a:lnSpc>
                <a:spcPct val="100000"/>
              </a:lnSpc>
              <a:spcBef>
                <a:spcPct val="0"/>
              </a:spcBef>
              <a:buFontTx/>
              <a:buNone/>
            </a:pPr>
            <a:endParaRPr lang="es-ES" altLang="es-ES">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Se reconcentraron los moros en Úbeda,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por su mayor seguridad, debida a sus imponentes murallas que incluían una torre albarrana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octogonal al norte. </a:t>
            </a:r>
          </a:p>
          <a:p>
            <a:pPr algn="ctr">
              <a:lnSpc>
                <a:spcPct val="100000"/>
              </a:lnSpc>
              <a:spcBef>
                <a:spcPct val="0"/>
              </a:spcBef>
              <a:buFontTx/>
              <a:buNone/>
            </a:pPr>
            <a:endParaRPr lang="es-ES" altLang="es-ES">
              <a:latin typeface="Tw Cen MT" panose="020B0602020104020603" pitchFamily="34" charset="77"/>
              <a:ea typeface="Calibri" panose="020F0502020204030204" pitchFamily="34" charset="0"/>
              <a:cs typeface="Times New Roman" panose="02020603050405020304" pitchFamily="18" charset="0"/>
            </a:endParaRP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Alfonso VIII y los caballeros del Temple entraron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en la ciudad e hicieron una gran mortandad.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Siguió conquistando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todas las capitales de Andalucía, </a:t>
            </a:r>
          </a:p>
          <a:p>
            <a:pPr algn="ctr">
              <a:lnSpc>
                <a:spcPct val="100000"/>
              </a:lnSpc>
              <a:spcBef>
                <a:spcPct val="0"/>
              </a:spcBef>
              <a:buFontTx/>
              <a:buNone/>
            </a:pPr>
            <a:r>
              <a:rPr lang="es-ES" altLang="es-ES">
                <a:latin typeface="Tw Cen MT" panose="020B0602020104020603" pitchFamily="34" charset="77"/>
                <a:ea typeface="Calibri" panose="020F0502020204030204" pitchFamily="34" charset="0"/>
                <a:cs typeface="Times New Roman" panose="02020603050405020304" pitchFamily="18" charset="0"/>
              </a:rPr>
              <a:t>reduciendo el poder de los almohades.</a:t>
            </a:r>
          </a:p>
        </p:txBody>
      </p:sp>
      <p:pic>
        <p:nvPicPr>
          <p:cNvPr id="30724" name="Imagen 1">
            <a:extLst>
              <a:ext uri="{FF2B5EF4-FFF2-40B4-BE49-F238E27FC236}">
                <a16:creationId xmlns:a16="http://schemas.microsoft.com/office/drawing/2014/main" id="{6762AAC1-88B2-5CF5-920B-BFC9F189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7000" y="686913"/>
            <a:ext cx="3170238" cy="3425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3000"/>
                                        <p:tgtEl>
                                          <p:spTgt spid="30724"/>
                                        </p:tgtEl>
                                      </p:cBhvr>
                                    </p:animEffect>
                                    <p:anim calcmode="lin" valueType="num">
                                      <p:cBhvr>
                                        <p:cTn id="8" dur="3000" fill="hold"/>
                                        <p:tgtEl>
                                          <p:spTgt spid="30724"/>
                                        </p:tgtEl>
                                        <p:attrNameLst>
                                          <p:attrName>ppt_x</p:attrName>
                                        </p:attrNameLst>
                                      </p:cBhvr>
                                      <p:tavLst>
                                        <p:tav tm="0">
                                          <p:val>
                                            <p:strVal val="#ppt_x"/>
                                          </p:val>
                                        </p:tav>
                                        <p:tav tm="100000">
                                          <p:val>
                                            <p:strVal val="#ppt_x"/>
                                          </p:val>
                                        </p:tav>
                                      </p:tavLst>
                                    </p:anim>
                                    <p:anim calcmode="lin" valueType="num">
                                      <p:cBhvr>
                                        <p:cTn id="9" dur="3000" fill="hold"/>
                                        <p:tgtEl>
                                          <p:spTgt spid="307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agen 4">
            <a:extLst>
              <a:ext uri="{FF2B5EF4-FFF2-40B4-BE49-F238E27FC236}">
                <a16:creationId xmlns:a16="http://schemas.microsoft.com/office/drawing/2014/main" id="{2FB881FE-DB07-F196-FF0B-7DABC9283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CuadroTexto 2">
            <a:extLst>
              <a:ext uri="{FF2B5EF4-FFF2-40B4-BE49-F238E27FC236}">
                <a16:creationId xmlns:a16="http://schemas.microsoft.com/office/drawing/2014/main" id="{A59D5EC8-77A1-5FC2-4844-053440672F77}"/>
              </a:ext>
            </a:extLst>
          </p:cNvPr>
          <p:cNvSpPr txBox="1">
            <a:spLocks noChangeArrowheads="1"/>
          </p:cNvSpPr>
          <p:nvPr/>
        </p:nvSpPr>
        <p:spPr bwMode="auto">
          <a:xfrm>
            <a:off x="101600" y="0"/>
            <a:ext cx="86169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Tras la Batalla de las Navas 1212,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fue juntamente con Baeza varias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asediada y conquistada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hasta que definitivamente en </a:t>
            </a:r>
            <a:r>
              <a:rPr lang="es-ES" altLang="es-ES" dirty="0">
                <a:solidFill>
                  <a:srgbClr val="C00000"/>
                </a:solidFill>
                <a:latin typeface="Tw Cen MT" panose="020B0602020104020603" pitchFamily="34" charset="77"/>
                <a:cs typeface="Times New Roman" panose="02020603050405020304" pitchFamily="18" charset="0"/>
              </a:rPr>
              <a:t>1233</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a:t>
            </a:r>
            <a:r>
              <a:rPr lang="es-ES" altLang="es-ES" dirty="0">
                <a:solidFill>
                  <a:srgbClr val="C00000"/>
                </a:solidFill>
                <a:latin typeface="Tw Cen MT" panose="020B0602020104020603" pitchFamily="34" charset="77"/>
                <a:cs typeface="Times New Roman" panose="02020603050405020304" pitchFamily="18" charset="0"/>
              </a:rPr>
              <a:t>Fernando III el Santo</a:t>
            </a:r>
            <a:r>
              <a:rPr lang="es-ES" altLang="es-ES" dirty="0">
                <a:latin typeface="Tw Cen MT" panose="020B0602020104020603" pitchFamily="34" charset="77"/>
                <a:cs typeface="Times New Roman" panose="02020603050405020304" pitchFamily="18" charset="0"/>
              </a:rPr>
              <a:t>, prototipo del perfecto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rey medieval: cristiano, guerrero, diplomático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buen gobernante, pasó a manos cristianas.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Iniciado el asedio a primeros de junio duró,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según la tradición, hasta el </a:t>
            </a:r>
            <a:r>
              <a:rPr lang="es-ES" altLang="es-ES" dirty="0">
                <a:solidFill>
                  <a:srgbClr val="C00000"/>
                </a:solidFill>
                <a:latin typeface="Tw Cen MT" panose="020B0602020104020603" pitchFamily="34" charset="77"/>
                <a:cs typeface="Times New Roman" panose="02020603050405020304" pitchFamily="18" charset="0"/>
              </a:rPr>
              <a:t>29 de septiembre</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día de S. Miguel, que se convertiría en Patrón.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huestes del Rey penetraron por la puerta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Baeza, situada al inicio de la calle Mesones, atravesaron la ciudad y llegaron a la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Aljama que convirtieron en templo cristiano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dedicado a la Santísima Virgen.</a:t>
            </a:r>
            <a:endParaRPr lang="es-ES" altLang="es-ES" dirty="0">
              <a:latin typeface="Tw Cen MT" panose="020B0602020104020603" pitchFamily="34" charset="77"/>
            </a:endParaRPr>
          </a:p>
        </p:txBody>
      </p:sp>
      <p:pic>
        <p:nvPicPr>
          <p:cNvPr id="16388" name="Imagen 2">
            <a:extLst>
              <a:ext uri="{FF2B5EF4-FFF2-40B4-BE49-F238E27FC236}">
                <a16:creationId xmlns:a16="http://schemas.microsoft.com/office/drawing/2014/main" id="{94D4A9A0-F36F-AE95-453C-6B212ADFF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08" t="24506" r="23599"/>
          <a:stretch>
            <a:fillRect/>
          </a:stretch>
        </p:blipFill>
        <p:spPr bwMode="auto">
          <a:xfrm>
            <a:off x="9379745" y="215901"/>
            <a:ext cx="2555080" cy="303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uadroTexto 3">
            <a:extLst>
              <a:ext uri="{FF2B5EF4-FFF2-40B4-BE49-F238E27FC236}">
                <a16:creationId xmlns:a16="http://schemas.microsoft.com/office/drawing/2014/main" id="{1FBB2D77-908A-B631-9917-9E5B5254DF89}"/>
              </a:ext>
            </a:extLst>
          </p:cNvPr>
          <p:cNvSpPr txBox="1">
            <a:spLocks noChangeArrowheads="1"/>
          </p:cNvSpPr>
          <p:nvPr/>
        </p:nvSpPr>
        <p:spPr bwMode="auto">
          <a:xfrm>
            <a:off x="9379744" y="3254375"/>
            <a:ext cx="271065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29 Septiembre 1233</a:t>
            </a:r>
          </a:p>
        </p:txBody>
      </p:sp>
      <p:pic>
        <p:nvPicPr>
          <p:cNvPr id="31749" name="Imagen 2">
            <a:extLst>
              <a:ext uri="{FF2B5EF4-FFF2-40B4-BE49-F238E27FC236}">
                <a16:creationId xmlns:a16="http://schemas.microsoft.com/office/drawing/2014/main" id="{09D83FA9-9E2C-2F61-4FED-AB10DB65B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12" t="7970" r="19919" b="4704"/>
          <a:stretch>
            <a:fillRect/>
          </a:stretch>
        </p:blipFill>
        <p:spPr bwMode="auto">
          <a:xfrm>
            <a:off x="9379744" y="4279900"/>
            <a:ext cx="2555081"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3000"/>
                                        <p:tgtEl>
                                          <p:spTgt spid="16388"/>
                                        </p:tgtEl>
                                      </p:cBhvr>
                                    </p:animEffect>
                                    <p:anim calcmode="lin" valueType="num">
                                      <p:cBhvr>
                                        <p:cTn id="8" dur="3000" fill="hold"/>
                                        <p:tgtEl>
                                          <p:spTgt spid="16388"/>
                                        </p:tgtEl>
                                        <p:attrNameLst>
                                          <p:attrName>ppt_x</p:attrName>
                                        </p:attrNameLst>
                                      </p:cBhvr>
                                      <p:tavLst>
                                        <p:tav tm="0">
                                          <p:val>
                                            <p:strVal val="#ppt_x"/>
                                          </p:val>
                                        </p:tav>
                                        <p:tav tm="100000">
                                          <p:val>
                                            <p:strVal val="#ppt_x"/>
                                          </p:val>
                                        </p:tav>
                                      </p:tavLst>
                                    </p:anim>
                                    <p:anim calcmode="lin" valueType="num">
                                      <p:cBhvr>
                                        <p:cTn id="9" dur="3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n 4">
            <a:extLst>
              <a:ext uri="{FF2B5EF4-FFF2-40B4-BE49-F238E27FC236}">
                <a16:creationId xmlns:a16="http://schemas.microsoft.com/office/drawing/2014/main" id="{6450CD1B-F1F8-52A4-10F9-FEBA8B740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CuadroTexto 2">
            <a:extLst>
              <a:ext uri="{FF2B5EF4-FFF2-40B4-BE49-F238E27FC236}">
                <a16:creationId xmlns:a16="http://schemas.microsoft.com/office/drawing/2014/main" id="{37904D00-7EE1-2AC9-5E12-B68FE161E7AE}"/>
              </a:ext>
            </a:extLst>
          </p:cNvPr>
          <p:cNvSpPr txBox="1">
            <a:spLocks noChangeArrowheads="1"/>
          </p:cNvSpPr>
          <p:nvPr/>
        </p:nvSpPr>
        <p:spPr bwMode="auto">
          <a:xfrm>
            <a:off x="0" y="0"/>
            <a:ext cx="9074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Un hecho destacable es que la toma de Úbeda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realizó </a:t>
            </a:r>
            <a:r>
              <a:rPr lang="es-ES" altLang="es-ES" dirty="0">
                <a:solidFill>
                  <a:srgbClr val="C00000"/>
                </a:solidFill>
                <a:latin typeface="Tw Cen MT" panose="020B0602020104020603" pitchFamily="34" charset="77"/>
                <a:cs typeface="Times New Roman" panose="02020603050405020304" pitchFamily="18" charset="0"/>
              </a:rPr>
              <a:t>mediante capitulación,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evitando una nueva matanza y posibilitando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la coexistencia de distintas etnias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que formaban una población de varias culturas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(árabe, judía y cristiana).</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solidFill>
                <a:srgbClr val="202122"/>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 Durante casi tres siglos Úbeda fue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fronteriza con el reino de Granada.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Para favorecer la fijación de una población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permanente, formada por castellanos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navarro-aragoneses en circunstancias tan adversas,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le colma de privilegios.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Así Úbeda llegó a ser una de las cuatro “ciudades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Mayores” de la Andalucía reconquistada</a:t>
            </a:r>
            <a:r>
              <a:rPr lang="es-ES" altLang="es-ES" dirty="0">
                <a:latin typeface="Tw Cen MT" panose="020B0602020104020603" pitchFamily="34" charset="77"/>
              </a:rPr>
              <a:t> </a:t>
            </a:r>
          </a:p>
        </p:txBody>
      </p:sp>
      <p:pic>
        <p:nvPicPr>
          <p:cNvPr id="18435" name="Imagen 2">
            <a:extLst>
              <a:ext uri="{FF2B5EF4-FFF2-40B4-BE49-F238E27FC236}">
                <a16:creationId xmlns:a16="http://schemas.microsoft.com/office/drawing/2014/main" id="{E50ADB63-1E50-54CC-53CE-1A721475B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150" y="217488"/>
            <a:ext cx="2922588"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CuadroTexto 2">
            <a:extLst>
              <a:ext uri="{FF2B5EF4-FFF2-40B4-BE49-F238E27FC236}">
                <a16:creationId xmlns:a16="http://schemas.microsoft.com/office/drawing/2014/main" id="{819C2A4F-6E4E-4679-A30C-AB3DE85D6E8F}"/>
              </a:ext>
            </a:extLst>
          </p:cNvPr>
          <p:cNvSpPr txBox="1">
            <a:spLocks noChangeArrowheads="1"/>
          </p:cNvSpPr>
          <p:nvPr/>
        </p:nvSpPr>
        <p:spPr bwMode="auto">
          <a:xfrm>
            <a:off x="9074150" y="4992688"/>
            <a:ext cx="29225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ÚBEDA</a:t>
            </a:r>
          </a:p>
          <a:p>
            <a:pPr algn="ctr">
              <a:lnSpc>
                <a:spcPct val="100000"/>
              </a:lnSpc>
              <a:spcBef>
                <a:spcPct val="0"/>
              </a:spcBef>
              <a:buFontTx/>
              <a:buNone/>
            </a:pPr>
            <a:r>
              <a:rPr lang="es-ES" altLang="es-ES" dirty="0">
                <a:solidFill>
                  <a:srgbClr val="C00000"/>
                </a:solidFill>
                <a:latin typeface="Tw Cen MT" panose="020B0602020104020603" pitchFamily="34" charset="77"/>
              </a:rPr>
              <a:t>CIUDAD </a:t>
            </a:r>
          </a:p>
          <a:p>
            <a:pPr algn="ctr">
              <a:lnSpc>
                <a:spcPct val="100000"/>
              </a:lnSpc>
              <a:spcBef>
                <a:spcPct val="0"/>
              </a:spcBef>
              <a:buFontTx/>
              <a:buNone/>
            </a:pPr>
            <a:r>
              <a:rPr lang="es-ES" altLang="es-ES" dirty="0">
                <a:solidFill>
                  <a:srgbClr val="C00000"/>
                </a:solidFill>
                <a:latin typeface="Tw Cen MT" panose="020B0602020104020603" pitchFamily="34" charset="77"/>
              </a:rPr>
              <a:t>FRONTERIZA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3000"/>
                                        <p:tgtEl>
                                          <p:spTgt spid="18435"/>
                                        </p:tgtEl>
                                      </p:cBhvr>
                                    </p:animEffect>
                                    <p:anim calcmode="lin" valueType="num">
                                      <p:cBhvr>
                                        <p:cTn id="8" dur="3000" fill="hold"/>
                                        <p:tgtEl>
                                          <p:spTgt spid="18435"/>
                                        </p:tgtEl>
                                        <p:attrNameLst>
                                          <p:attrName>ppt_x</p:attrName>
                                        </p:attrNameLst>
                                      </p:cBhvr>
                                      <p:tavLst>
                                        <p:tav tm="0">
                                          <p:val>
                                            <p:strVal val="#ppt_x"/>
                                          </p:val>
                                        </p:tav>
                                        <p:tav tm="100000">
                                          <p:val>
                                            <p:strVal val="#ppt_x"/>
                                          </p:val>
                                        </p:tav>
                                      </p:tavLst>
                                    </p:anim>
                                    <p:anim calcmode="lin" valueType="num">
                                      <p:cBhvr>
                                        <p:cTn id="9" dur="30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n 4">
            <a:extLst>
              <a:ext uri="{FF2B5EF4-FFF2-40B4-BE49-F238E27FC236}">
                <a16:creationId xmlns:a16="http://schemas.microsoft.com/office/drawing/2014/main" id="{FBD17A82-7446-AF2B-CCD0-C8DD569BC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CuadroTexto 2">
            <a:extLst>
              <a:ext uri="{FF2B5EF4-FFF2-40B4-BE49-F238E27FC236}">
                <a16:creationId xmlns:a16="http://schemas.microsoft.com/office/drawing/2014/main" id="{D77B92A1-C6AF-4C58-0465-7D2311693CF2}"/>
              </a:ext>
            </a:extLst>
          </p:cNvPr>
          <p:cNvSpPr txBox="1">
            <a:spLocks noChangeArrowheads="1"/>
          </p:cNvSpPr>
          <p:nvPr/>
        </p:nvSpPr>
        <p:spPr bwMode="auto">
          <a:xfrm>
            <a:off x="195263" y="47625"/>
            <a:ext cx="849153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s-ES" altLang="es-ES"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unos 20 </a:t>
            </a:r>
            <a:r>
              <a:rPr lang="es-ES" altLang="es-ES" dirty="0" err="1">
                <a:latin typeface="Tw Cen MT" panose="020B0602020104020603" pitchFamily="34" charset="77"/>
                <a:cs typeface="Times New Roman" panose="02020603050405020304" pitchFamily="18" charset="0"/>
              </a:rPr>
              <a:t>klm</a:t>
            </a:r>
            <a:r>
              <a:rPr lang="es-ES" altLang="es-ES" dirty="0">
                <a:latin typeface="Tw Cen MT" panose="020B0602020104020603" pitchFamily="34" charset="77"/>
                <a:cs typeface="Times New Roman" panose="02020603050405020304" pitchFamily="18" charset="0"/>
              </a:rPr>
              <a:t> de nuestra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junto al Guadalquivir, frente a la desembocadura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del rio </a:t>
            </a:r>
            <a:r>
              <a:rPr lang="es-ES" altLang="es-ES" dirty="0" err="1">
                <a:latin typeface="Tw Cen MT" panose="020B0602020104020603" pitchFamily="34" charset="77"/>
                <a:cs typeface="Times New Roman" panose="02020603050405020304" pitchFamily="18" charset="0"/>
              </a:rPr>
              <a:t>Jandulilla</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se elevan las ruinas de una población antigua: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Úbeda la Vieja: BÉTULA.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Los restos muestran un asentamiento íbero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la existencia de una floreciente </a:t>
            </a:r>
          </a:p>
          <a:p>
            <a:pPr algn="ctr" eaLnBrk="1" hangingPunct="1">
              <a:lnSpc>
                <a:spcPct val="100000"/>
              </a:lnSpc>
              <a:spcBef>
                <a:spcPct val="0"/>
              </a:spcBef>
              <a:buFontTx/>
              <a:buNone/>
            </a:pPr>
            <a:r>
              <a:rPr lang="es-ES" altLang="es-ES" dirty="0">
                <a:solidFill>
                  <a:srgbClr val="202122"/>
                </a:solidFill>
                <a:latin typeface="Tw Cen MT" panose="020B0602020104020603" pitchFamily="34" charset="77"/>
                <a:cs typeface="Times New Roman" panose="02020603050405020304" pitchFamily="18" charset="0"/>
              </a:rPr>
              <a:t>y rica ciudad romana.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su situación estratégica, vía de Cartago Nova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las minas de Cástulo, tuvo siempre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carácter eminentemente militar,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habiéndose celebrado en sus inmediaciones,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batalla decisiva en favor de Roma,</a:t>
            </a:r>
          </a:p>
          <a:p>
            <a:pPr algn="ctr" eaLnBrk="1" hangingPunct="1">
              <a:lnSpc>
                <a:spcPct val="100000"/>
              </a:lnSpc>
              <a:spcBef>
                <a:spcPct val="0"/>
              </a:spcBef>
              <a:buFontTx/>
              <a:buNone/>
            </a:pPr>
            <a:r>
              <a:rPr lang="es-ES" altLang="es-ES" dirty="0" err="1">
                <a:latin typeface="Tw Cen MT" panose="020B0602020104020603" pitchFamily="34" charset="77"/>
                <a:cs typeface="Times New Roman" panose="02020603050405020304" pitchFamily="18" charset="0"/>
              </a:rPr>
              <a:t>Baécula</a:t>
            </a:r>
            <a:r>
              <a:rPr lang="es-ES" altLang="es-ES" dirty="0">
                <a:latin typeface="Tw Cen MT" panose="020B0602020104020603" pitchFamily="34" charset="77"/>
                <a:cs typeface="Times New Roman" panose="02020603050405020304" pitchFamily="18" charset="0"/>
              </a:rPr>
              <a:t> (208 </a:t>
            </a:r>
            <a:r>
              <a:rPr lang="es-ES" altLang="es-ES" dirty="0" err="1">
                <a:latin typeface="Tw Cen MT" panose="020B0602020104020603" pitchFamily="34" charset="77"/>
                <a:cs typeface="Times New Roman" panose="02020603050405020304" pitchFamily="18" charset="0"/>
              </a:rPr>
              <a:t>a.C</a:t>
            </a:r>
            <a:r>
              <a:rPr lang="es-ES" altLang="es-ES" dirty="0">
                <a:latin typeface="Tw Cen MT" panose="020B0602020104020603" pitchFamily="34" charset="77"/>
                <a:cs typeface="Times New Roman" panose="02020603050405020304" pitchFamily="18" charset="0"/>
              </a:rPr>
              <a:t>) en el cerro de “Las Albahacas”.</a:t>
            </a:r>
          </a:p>
        </p:txBody>
      </p:sp>
      <p:pic>
        <p:nvPicPr>
          <p:cNvPr id="4099" name="Imagen 3">
            <a:extLst>
              <a:ext uri="{FF2B5EF4-FFF2-40B4-BE49-F238E27FC236}">
                <a16:creationId xmlns:a16="http://schemas.microsoft.com/office/drawing/2014/main" id="{30588584-56F9-DA64-7B2B-B013E89D24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917" t="3712" r="14859" b="6389"/>
          <a:stretch>
            <a:fillRect/>
          </a:stretch>
        </p:blipFill>
        <p:spPr bwMode="auto">
          <a:xfrm>
            <a:off x="8686800" y="254000"/>
            <a:ext cx="3309938" cy="513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uadroTexto 5">
            <a:extLst>
              <a:ext uri="{FF2B5EF4-FFF2-40B4-BE49-F238E27FC236}">
                <a16:creationId xmlns:a16="http://schemas.microsoft.com/office/drawing/2014/main" id="{897584D6-36E3-028A-B93D-A63045B516FA}"/>
              </a:ext>
            </a:extLst>
          </p:cNvPr>
          <p:cNvSpPr txBox="1">
            <a:spLocks noChangeArrowheads="1"/>
          </p:cNvSpPr>
          <p:nvPr/>
        </p:nvSpPr>
        <p:spPr bwMode="auto">
          <a:xfrm>
            <a:off x="8686800" y="5592763"/>
            <a:ext cx="33099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ÚBEDA LA VIEJA</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(BÉTULA)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3000"/>
                                        <p:tgtEl>
                                          <p:spTgt spid="4099"/>
                                        </p:tgtEl>
                                      </p:cBhvr>
                                    </p:animEffect>
                                    <p:anim calcmode="lin" valueType="num">
                                      <p:cBhvr>
                                        <p:cTn id="8" dur="3000" fill="hold"/>
                                        <p:tgtEl>
                                          <p:spTgt spid="4099"/>
                                        </p:tgtEl>
                                        <p:attrNameLst>
                                          <p:attrName>ppt_x</p:attrName>
                                        </p:attrNameLst>
                                      </p:cBhvr>
                                      <p:tavLst>
                                        <p:tav tm="0">
                                          <p:val>
                                            <p:strVal val="#ppt_x"/>
                                          </p:val>
                                        </p:tav>
                                        <p:tav tm="100000">
                                          <p:val>
                                            <p:strVal val="#ppt_x"/>
                                          </p:val>
                                        </p:tav>
                                      </p:tavLst>
                                    </p:anim>
                                    <p:anim calcmode="lin" valueType="num">
                                      <p:cBhvr>
                                        <p:cTn id="9" dur="3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agen 4">
            <a:extLst>
              <a:ext uri="{FF2B5EF4-FFF2-40B4-BE49-F238E27FC236}">
                <a16:creationId xmlns:a16="http://schemas.microsoft.com/office/drawing/2014/main" id="{2830A5D2-36EA-7513-F166-33D5E9992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CuadroTexto 2">
            <a:extLst>
              <a:ext uri="{FF2B5EF4-FFF2-40B4-BE49-F238E27FC236}">
                <a16:creationId xmlns:a16="http://schemas.microsoft.com/office/drawing/2014/main" id="{37B780C3-816A-6B2B-B142-AAC98F3014A3}"/>
              </a:ext>
            </a:extLst>
          </p:cNvPr>
          <p:cNvSpPr txBox="1">
            <a:spLocks noChangeArrowheads="1"/>
          </p:cNvSpPr>
          <p:nvPr/>
        </p:nvSpPr>
        <p:spPr bwMode="auto">
          <a:xfrm>
            <a:off x="0" y="107950"/>
            <a:ext cx="78486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nuevos conquistadores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establecieron en el entorno del Alcázar, concediéndoseles por el Rey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privilegios del Fuero de Cuenca. </a:t>
            </a:r>
          </a:p>
          <a:p>
            <a:pPr algn="ctr" eaLnBrk="1" hangingPunct="1">
              <a:lnSpc>
                <a:spcPct val="100000"/>
              </a:lnSpc>
              <a:spcBef>
                <a:spcPct val="0"/>
              </a:spcBef>
              <a:buFontTx/>
              <a:buNone/>
            </a:pPr>
            <a:r>
              <a:rPr lang="es-ES" altLang="es-ES" dirty="0">
                <a:latin typeface="Tw Cen MT" panose="020B0602020104020603" pitchFamily="34" charset="77"/>
              </a:rPr>
              <a:t>Sobre ellos pesaba la responsabilidad  </a:t>
            </a:r>
          </a:p>
          <a:p>
            <a:pPr algn="ctr" eaLnBrk="1" hangingPunct="1">
              <a:lnSpc>
                <a:spcPct val="100000"/>
              </a:lnSpc>
              <a:spcBef>
                <a:spcPct val="0"/>
              </a:spcBef>
              <a:buFontTx/>
              <a:buNone/>
            </a:pPr>
            <a:r>
              <a:rPr lang="es-ES" altLang="es-ES" dirty="0">
                <a:latin typeface="Tw Cen MT" panose="020B0602020104020603" pitchFamily="34" charset="77"/>
              </a:rPr>
              <a:t>de mantener en buen estado las murallas, </a:t>
            </a:r>
          </a:p>
          <a:p>
            <a:pPr algn="ctr" eaLnBrk="1" hangingPunct="1">
              <a:lnSpc>
                <a:spcPct val="100000"/>
              </a:lnSpc>
              <a:spcBef>
                <a:spcPct val="0"/>
              </a:spcBef>
              <a:buFontTx/>
              <a:buNone/>
            </a:pPr>
            <a:r>
              <a:rPr lang="es-ES" altLang="es-ES" dirty="0">
                <a:latin typeface="Tw Cen MT" panose="020B0602020104020603" pitchFamily="34" charset="77"/>
              </a:rPr>
              <a:t>pieza vital  en la seguridad,  y de acudir </a:t>
            </a:r>
          </a:p>
          <a:p>
            <a:pPr algn="ctr" eaLnBrk="1" hangingPunct="1">
              <a:lnSpc>
                <a:spcPct val="100000"/>
              </a:lnSpc>
              <a:spcBef>
                <a:spcPct val="0"/>
              </a:spcBef>
              <a:buFontTx/>
              <a:buNone/>
            </a:pPr>
            <a:r>
              <a:rPr lang="es-ES" altLang="es-ES" dirty="0">
                <a:latin typeface="Tw Cen MT" panose="020B0602020104020603" pitchFamily="34" charset="77"/>
              </a:rPr>
              <a:t>a combate siempre que el rey les necesitara.</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Entre los 300 </a:t>
            </a:r>
            <a:r>
              <a:rPr lang="es-ES" altLang="es-ES" dirty="0" err="1">
                <a:latin typeface="Tw Cen MT" panose="020B0602020104020603" pitchFamily="34" charset="77"/>
                <a:cs typeface="Times New Roman" panose="02020603050405020304" pitchFamily="18" charset="0"/>
              </a:rPr>
              <a:t>infantones</a:t>
            </a:r>
            <a:r>
              <a:rPr lang="es-ES" altLang="es-ES" dirty="0">
                <a:latin typeface="Tw Cen MT" panose="020B0602020104020603" pitchFamily="34" charset="77"/>
                <a:cs typeface="Times New Roman" panose="02020603050405020304" pitchFamily="18" charset="0"/>
              </a:rPr>
              <a:t> a los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les facilita viviendas y tierras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aparecen apellidos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Cobos, Molina, Gil, De la Cueva, etc..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serán esenciales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trama de nuestra historia.</a:t>
            </a:r>
          </a:p>
        </p:txBody>
      </p:sp>
      <p:sp>
        <p:nvSpPr>
          <p:cNvPr id="34819" name="CuadroTexto 1">
            <a:extLst>
              <a:ext uri="{FF2B5EF4-FFF2-40B4-BE49-F238E27FC236}">
                <a16:creationId xmlns:a16="http://schemas.microsoft.com/office/drawing/2014/main" id="{E5213F77-E5F6-5EAE-0D0E-1D67EF0607BF}"/>
              </a:ext>
            </a:extLst>
          </p:cNvPr>
          <p:cNvSpPr txBox="1">
            <a:spLocks noChangeArrowheads="1"/>
          </p:cNvSpPr>
          <p:nvPr/>
        </p:nvSpPr>
        <p:spPr bwMode="auto">
          <a:xfrm>
            <a:off x="8501063" y="5264150"/>
            <a:ext cx="3344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CIUDAD </a:t>
            </a:r>
          </a:p>
          <a:p>
            <a:pPr algn="ctr">
              <a:lnSpc>
                <a:spcPct val="100000"/>
              </a:lnSpc>
              <a:spcBef>
                <a:spcPct val="0"/>
              </a:spcBef>
              <a:buFontTx/>
              <a:buNone/>
            </a:pPr>
            <a:r>
              <a:rPr lang="es-ES" altLang="es-ES" dirty="0">
                <a:solidFill>
                  <a:srgbClr val="C00000"/>
                </a:solidFill>
                <a:latin typeface="Tw Cen MT" panose="020B0602020104020603" pitchFamily="34" charset="77"/>
              </a:rPr>
              <a:t>DE</a:t>
            </a:r>
          </a:p>
          <a:p>
            <a:pPr algn="ctr">
              <a:lnSpc>
                <a:spcPct val="100000"/>
              </a:lnSpc>
              <a:spcBef>
                <a:spcPct val="0"/>
              </a:spcBef>
              <a:buFontTx/>
              <a:buNone/>
            </a:pPr>
            <a:r>
              <a:rPr lang="es-ES" altLang="es-ES" dirty="0">
                <a:solidFill>
                  <a:srgbClr val="C00000"/>
                </a:solidFill>
                <a:latin typeface="Tw Cen MT" panose="020B0602020104020603" pitchFamily="34" charset="77"/>
              </a:rPr>
              <a:t>HIJOSDALGOS</a:t>
            </a:r>
          </a:p>
        </p:txBody>
      </p:sp>
      <p:pic>
        <p:nvPicPr>
          <p:cNvPr id="34820" name="Imagen 3">
            <a:extLst>
              <a:ext uri="{FF2B5EF4-FFF2-40B4-BE49-F238E27FC236}">
                <a16:creationId xmlns:a16="http://schemas.microsoft.com/office/drawing/2014/main" id="{02943D05-80CD-F1E4-914A-2273AED84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063" y="393700"/>
            <a:ext cx="335756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3000"/>
                                        <p:tgtEl>
                                          <p:spTgt spid="34820"/>
                                        </p:tgtEl>
                                      </p:cBhvr>
                                    </p:animEffect>
                                    <p:anim calcmode="lin" valueType="num">
                                      <p:cBhvr>
                                        <p:cTn id="8" dur="3000" fill="hold"/>
                                        <p:tgtEl>
                                          <p:spTgt spid="34820"/>
                                        </p:tgtEl>
                                        <p:attrNameLst>
                                          <p:attrName>ppt_x</p:attrName>
                                        </p:attrNameLst>
                                      </p:cBhvr>
                                      <p:tavLst>
                                        <p:tav tm="0">
                                          <p:val>
                                            <p:strVal val="#ppt_x"/>
                                          </p:val>
                                        </p:tav>
                                        <p:tav tm="100000">
                                          <p:val>
                                            <p:strVal val="#ppt_x"/>
                                          </p:val>
                                        </p:tav>
                                      </p:tavLst>
                                    </p:anim>
                                    <p:anim calcmode="lin" valueType="num">
                                      <p:cBhvr>
                                        <p:cTn id="9" dur="3000" fill="hold"/>
                                        <p:tgtEl>
                                          <p:spTgt spid="34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n 4">
            <a:extLst>
              <a:ext uri="{FF2B5EF4-FFF2-40B4-BE49-F238E27FC236}">
                <a16:creationId xmlns:a16="http://schemas.microsoft.com/office/drawing/2014/main" id="{185B59A0-D5D8-B933-8B8D-457FA60A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uadroTexto 2">
            <a:extLst>
              <a:ext uri="{FF2B5EF4-FFF2-40B4-BE49-F238E27FC236}">
                <a16:creationId xmlns:a16="http://schemas.microsoft.com/office/drawing/2014/main" id="{E12FDA60-0ACC-AD0F-B0AB-F030C3473CF8}"/>
              </a:ext>
            </a:extLst>
          </p:cNvPr>
          <p:cNvSpPr txBox="1">
            <a:spLocks noChangeArrowheads="1"/>
          </p:cNvSpPr>
          <p:nvPr/>
        </p:nvSpPr>
        <p:spPr bwMode="auto">
          <a:xfrm>
            <a:off x="0" y="0"/>
            <a:ext cx="87503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conquista de Jaén, (1246)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sede episcopal pasa de Baeza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nueva capital.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Esta situación fronteriza en primera fila,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marcó la vida y el devenir de los cristianos,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repobladores de las nuevas tierras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de sus autoridades, siendo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razias y enfrentamientos, en ambas direcciones: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 </a:t>
            </a:r>
            <a:r>
              <a:rPr lang="es-ES" altLang="es-ES" dirty="0">
                <a:latin typeface="Tw Cen MT" panose="020B0602020104020603" pitchFamily="34" charset="77"/>
              </a:rPr>
              <a:t> </a:t>
            </a:r>
            <a:r>
              <a:rPr lang="es-ES" altLang="es-ES" dirty="0">
                <a:latin typeface="Tw Cen MT" panose="020B0602020104020603" pitchFamily="34" charset="77"/>
                <a:cs typeface="Arial" panose="020B0604020202020204" pitchFamily="34" charset="0"/>
              </a:rPr>
              <a:t>destrozo de campos, robos de ganados </a:t>
            </a:r>
          </a:p>
          <a:p>
            <a:pPr algn="ctr" eaLnBrk="1" hangingPunct="1">
              <a:lnSpc>
                <a:spcPct val="100000"/>
              </a:lnSpc>
              <a:spcBef>
                <a:spcPct val="0"/>
              </a:spcBef>
              <a:buFontTx/>
              <a:buNone/>
            </a:pPr>
            <a:r>
              <a:rPr lang="es-ES" altLang="es-ES" dirty="0">
                <a:latin typeface="Tw Cen MT" panose="020B0602020104020603" pitchFamily="34" charset="77"/>
                <a:cs typeface="Arial" panose="020B0604020202020204" pitchFamily="34" charset="0"/>
              </a:rPr>
              <a:t>y hacer prisioneros.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No obstante </a:t>
            </a:r>
            <a:r>
              <a:rPr lang="es-ES" altLang="es-ES" dirty="0">
                <a:latin typeface="Tw Cen MT" panose="020B0602020104020603" pitchFamily="34" charset="77"/>
                <a:cs typeface="Times New Roman" panose="02020603050405020304" pitchFamily="18" charset="0"/>
              </a:rPr>
              <a:t>la lucha contra los nazaríes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Granada acompañada de continuas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batallas, secuestros y motines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era para los cristianos una </a:t>
            </a:r>
            <a:r>
              <a:rPr lang="es-ES" altLang="es-ES" dirty="0">
                <a:solidFill>
                  <a:srgbClr val="C00000"/>
                </a:solidFill>
                <a:latin typeface="Tw Cen MT" panose="020B0602020104020603" pitchFamily="34" charset="77"/>
                <a:cs typeface="Times New Roman" panose="02020603050405020304" pitchFamily="18" charset="0"/>
              </a:rPr>
              <a:t>cruzada</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 su fe.</a:t>
            </a:r>
          </a:p>
        </p:txBody>
      </p:sp>
      <p:pic>
        <p:nvPicPr>
          <p:cNvPr id="20483" name="Imagen 3">
            <a:extLst>
              <a:ext uri="{FF2B5EF4-FFF2-40B4-BE49-F238E27FC236}">
                <a16:creationId xmlns:a16="http://schemas.microsoft.com/office/drawing/2014/main" id="{9F459799-852C-E67D-5CAA-71946334B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0300" y="238397"/>
            <a:ext cx="3252788" cy="47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CuadroTexto 5">
            <a:extLst>
              <a:ext uri="{FF2B5EF4-FFF2-40B4-BE49-F238E27FC236}">
                <a16:creationId xmlns:a16="http://schemas.microsoft.com/office/drawing/2014/main" id="{7424A048-D549-EA7D-0A76-0E410EF6E0BA}"/>
              </a:ext>
            </a:extLst>
          </p:cNvPr>
          <p:cNvSpPr txBox="1">
            <a:spLocks noChangeArrowheads="1"/>
          </p:cNvSpPr>
          <p:nvPr/>
        </p:nvSpPr>
        <p:spPr bwMode="auto">
          <a:xfrm>
            <a:off x="8750300" y="5075583"/>
            <a:ext cx="32527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JAÉN</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DIOCESIS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DE FRONTERA</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3000"/>
                                        <p:tgtEl>
                                          <p:spTgt spid="20483"/>
                                        </p:tgtEl>
                                      </p:cBhvr>
                                    </p:animEffect>
                                    <p:anim calcmode="lin" valueType="num">
                                      <p:cBhvr>
                                        <p:cTn id="8" dur="3000" fill="hold"/>
                                        <p:tgtEl>
                                          <p:spTgt spid="20483"/>
                                        </p:tgtEl>
                                        <p:attrNameLst>
                                          <p:attrName>ppt_x</p:attrName>
                                        </p:attrNameLst>
                                      </p:cBhvr>
                                      <p:tavLst>
                                        <p:tav tm="0">
                                          <p:val>
                                            <p:strVal val="#ppt_x"/>
                                          </p:val>
                                        </p:tav>
                                        <p:tav tm="100000">
                                          <p:val>
                                            <p:strVal val="#ppt_x"/>
                                          </p:val>
                                        </p:tav>
                                      </p:tavLst>
                                    </p:anim>
                                    <p:anim calcmode="lin" valueType="num">
                                      <p:cBhvr>
                                        <p:cTn id="9" dur="3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Imagen 4">
            <a:extLst>
              <a:ext uri="{FF2B5EF4-FFF2-40B4-BE49-F238E27FC236}">
                <a16:creationId xmlns:a16="http://schemas.microsoft.com/office/drawing/2014/main" id="{8C982BF6-7173-B05F-1289-C99E0AB7E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CuadroTexto 2">
            <a:extLst>
              <a:ext uri="{FF2B5EF4-FFF2-40B4-BE49-F238E27FC236}">
                <a16:creationId xmlns:a16="http://schemas.microsoft.com/office/drawing/2014/main" id="{89DB20C1-3492-9065-F67B-3037D47F7BFE}"/>
              </a:ext>
            </a:extLst>
          </p:cNvPr>
          <p:cNvSpPr txBox="1">
            <a:spLocks noChangeArrowheads="1"/>
          </p:cNvSpPr>
          <p:nvPr/>
        </p:nvSpPr>
        <p:spPr bwMode="auto">
          <a:xfrm>
            <a:off x="0" y="0"/>
            <a:ext cx="87344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digno de admiración el ejemplo de San Pedro Pascual, hijo de cristianos mozárabes,  nacido en Valencia 1227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obispo de Jaén, desde 1296.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pastor movido por el celo se arriesgó más allá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los recintos amurallados, y sorprendido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los nazaríes, (cerca de Cambil) fue conducido, juntamente con varios canónigos, preso hasta Granada, pidiendo para su rescate una cantidad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muy considerable, 5.000 doblas de oro.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Conseguida la cantidad y una vez en sus manos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prefirió con ella la liberación de unas mujeres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niños que habían sido capturadas.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Él murió en Granada, decapitado 6-XII-1300,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dando ejemplo a los otros cautivos.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Sus restos se pueden venerar en la catedral de Baeza.</a:t>
            </a:r>
          </a:p>
        </p:txBody>
      </p:sp>
      <p:pic>
        <p:nvPicPr>
          <p:cNvPr id="21507" name="Imagen 5">
            <a:extLst>
              <a:ext uri="{FF2B5EF4-FFF2-40B4-BE49-F238E27FC236}">
                <a16:creationId xmlns:a16="http://schemas.microsoft.com/office/drawing/2014/main" id="{6DDFAFC6-24D1-D808-C80B-DE28B8E98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950" y="350838"/>
            <a:ext cx="2782888"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CuadroTexto 1">
            <a:extLst>
              <a:ext uri="{FF2B5EF4-FFF2-40B4-BE49-F238E27FC236}">
                <a16:creationId xmlns:a16="http://schemas.microsoft.com/office/drawing/2014/main" id="{1A0155BE-9924-847C-4A82-0DBE0F86467F}"/>
              </a:ext>
            </a:extLst>
          </p:cNvPr>
          <p:cNvSpPr txBox="1">
            <a:spLocks noChangeArrowheads="1"/>
          </p:cNvSpPr>
          <p:nvPr/>
        </p:nvSpPr>
        <p:spPr bwMode="auto">
          <a:xfrm>
            <a:off x="9124950" y="4295775"/>
            <a:ext cx="278288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SAN PEDRO PASCUAL</a:t>
            </a:r>
          </a:p>
          <a:p>
            <a:pPr algn="ctr">
              <a:lnSpc>
                <a:spcPct val="100000"/>
              </a:lnSpc>
              <a:spcBef>
                <a:spcPct val="0"/>
              </a:spcBef>
              <a:buFontTx/>
              <a:buNone/>
            </a:pPr>
            <a:r>
              <a:rPr lang="es-ES" altLang="es-ES" dirty="0">
                <a:solidFill>
                  <a:srgbClr val="C00000"/>
                </a:solidFill>
                <a:latin typeface="Tw Cen MT" panose="020B0602020104020603" pitchFamily="34" charset="77"/>
              </a:rPr>
              <a:t>Mercedario Mártir</a:t>
            </a:r>
          </a:p>
          <a:p>
            <a:pPr algn="ctr">
              <a:lnSpc>
                <a:spcPct val="100000"/>
              </a:lnSpc>
              <a:spcBef>
                <a:spcPct val="0"/>
              </a:spcBef>
              <a:buFontTx/>
              <a:buNone/>
            </a:pPr>
            <a:r>
              <a:rPr lang="es-ES" altLang="es-ES" dirty="0">
                <a:solidFill>
                  <a:srgbClr val="C00000"/>
                </a:solidFill>
                <a:latin typeface="Tw Cen MT" panose="020B0602020104020603" pitchFamily="34" charset="77"/>
              </a:rPr>
              <a:t>2-XII -1300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3000"/>
                                        <p:tgtEl>
                                          <p:spTgt spid="21507"/>
                                        </p:tgtEl>
                                      </p:cBhvr>
                                    </p:animEffect>
                                    <p:anim calcmode="lin" valueType="num">
                                      <p:cBhvr>
                                        <p:cTn id="8" dur="3000" fill="hold"/>
                                        <p:tgtEl>
                                          <p:spTgt spid="21507"/>
                                        </p:tgtEl>
                                        <p:attrNameLst>
                                          <p:attrName>ppt_x</p:attrName>
                                        </p:attrNameLst>
                                      </p:cBhvr>
                                      <p:tavLst>
                                        <p:tav tm="0">
                                          <p:val>
                                            <p:strVal val="#ppt_x"/>
                                          </p:val>
                                        </p:tav>
                                        <p:tav tm="100000">
                                          <p:val>
                                            <p:strVal val="#ppt_x"/>
                                          </p:val>
                                        </p:tav>
                                      </p:tavLst>
                                    </p:anim>
                                    <p:anim calcmode="lin" valueType="num">
                                      <p:cBhvr>
                                        <p:cTn id="9" dur="3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Imagen 4">
            <a:extLst>
              <a:ext uri="{FF2B5EF4-FFF2-40B4-BE49-F238E27FC236}">
                <a16:creationId xmlns:a16="http://schemas.microsoft.com/office/drawing/2014/main" id="{31DC88FB-343A-C859-0FD9-B06D0F799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CuadroTexto 2">
            <a:extLst>
              <a:ext uri="{FF2B5EF4-FFF2-40B4-BE49-F238E27FC236}">
                <a16:creationId xmlns:a16="http://schemas.microsoft.com/office/drawing/2014/main" id="{F0BA16FF-F46E-45FF-7622-45D9DD708DAA}"/>
              </a:ext>
            </a:extLst>
          </p:cNvPr>
          <p:cNvSpPr txBox="1">
            <a:spLocks noChangeArrowheads="1"/>
          </p:cNvSpPr>
          <p:nvPr/>
        </p:nvSpPr>
        <p:spPr bwMode="auto">
          <a:xfrm>
            <a:off x="315913" y="361950"/>
            <a:ext cx="843438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PRESENCIA DE RELIGIOSOS EN ÚBEDA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presencia de los Trinitarios está atestiguada desde el principio, siendo digno de admiración su dedicación a los enfermos tanto cristianos como moros en circunstancias difíciles como la peste que azotó la comarca.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1250 Fernando III les asignó rentas suficientes para construir un convento junto a una ermita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dedicada a S. Sebastián, por la Torre Nueva.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Cuando en 1368, las huestes moras, al servicio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Pedro I de Castilla asaltan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convento de los Trinitarios es incendiado,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a pesar de intentar Pero Gil contener a los moros,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49 religiosos murieron, y 9 cautivos a Granada.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Enrique II reedifica el convento y vuelven los Trinitarios.</a:t>
            </a:r>
            <a:endParaRPr lang="es-ES" altLang="es-ES" dirty="0">
              <a:latin typeface="Tw Cen MT" panose="020B0602020104020603" pitchFamily="34" charset="77"/>
            </a:endParaRPr>
          </a:p>
        </p:txBody>
      </p:sp>
      <p:pic>
        <p:nvPicPr>
          <p:cNvPr id="22531" name="Imagen 3">
            <a:extLst>
              <a:ext uri="{FF2B5EF4-FFF2-40B4-BE49-F238E27FC236}">
                <a16:creationId xmlns:a16="http://schemas.microsoft.com/office/drawing/2014/main" id="{F5BB8170-DDA9-CA54-9051-F660CD997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950" y="623888"/>
            <a:ext cx="2946400"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uadroTexto 5">
            <a:extLst>
              <a:ext uri="{FF2B5EF4-FFF2-40B4-BE49-F238E27FC236}">
                <a16:creationId xmlns:a16="http://schemas.microsoft.com/office/drawing/2014/main" id="{3E00D131-5721-AD24-8120-548999793C67}"/>
              </a:ext>
            </a:extLst>
          </p:cNvPr>
          <p:cNvSpPr txBox="1">
            <a:spLocks noChangeArrowheads="1"/>
          </p:cNvSpPr>
          <p:nvPr/>
        </p:nvSpPr>
        <p:spPr bwMode="auto">
          <a:xfrm>
            <a:off x="9064625" y="4984750"/>
            <a:ext cx="312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TRINITARIOS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3000"/>
                                        <p:tgtEl>
                                          <p:spTgt spid="22531"/>
                                        </p:tgtEl>
                                      </p:cBhvr>
                                    </p:animEffect>
                                    <p:anim calcmode="lin" valueType="num">
                                      <p:cBhvr>
                                        <p:cTn id="8" dur="3000" fill="hold"/>
                                        <p:tgtEl>
                                          <p:spTgt spid="22531"/>
                                        </p:tgtEl>
                                        <p:attrNameLst>
                                          <p:attrName>ppt_x</p:attrName>
                                        </p:attrNameLst>
                                      </p:cBhvr>
                                      <p:tavLst>
                                        <p:tav tm="0">
                                          <p:val>
                                            <p:strVal val="#ppt_x"/>
                                          </p:val>
                                        </p:tav>
                                        <p:tav tm="100000">
                                          <p:val>
                                            <p:strVal val="#ppt_x"/>
                                          </p:val>
                                        </p:tav>
                                      </p:tavLst>
                                    </p:anim>
                                    <p:anim calcmode="lin" valueType="num">
                                      <p:cBhvr>
                                        <p:cTn id="9" dur="3000" fill="hold"/>
                                        <p:tgtEl>
                                          <p:spTgt spid="22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n 4">
            <a:extLst>
              <a:ext uri="{FF2B5EF4-FFF2-40B4-BE49-F238E27FC236}">
                <a16:creationId xmlns:a16="http://schemas.microsoft.com/office/drawing/2014/main" id="{EB5B6AF5-D8FA-3ECF-AF72-521CFAD6C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82F0397B-7370-1BCC-0F5A-D0D7B216991D}"/>
              </a:ext>
            </a:extLst>
          </p:cNvPr>
          <p:cNvSpPr txBox="1"/>
          <p:nvPr/>
        </p:nvSpPr>
        <p:spPr>
          <a:xfrm>
            <a:off x="0" y="0"/>
            <a:ext cx="8559800" cy="6556375"/>
          </a:xfrm>
          <a:prstGeom prst="rect">
            <a:avLst/>
          </a:prstGeom>
          <a:noFill/>
        </p:spPr>
        <p:txBody>
          <a:bodyPr>
            <a:spAutoFit/>
          </a:bodyPr>
          <a:lstStyle/>
          <a:p>
            <a:pPr algn="ctr" eaLnBrk="1" fontAlgn="auto" hangingPunct="1">
              <a:spcBef>
                <a:spcPts val="0"/>
              </a:spcBef>
              <a:spcAft>
                <a:spcPts val="0"/>
              </a:spcAft>
              <a:defRPr/>
            </a:pPr>
            <a:r>
              <a:rPr lang="es-ES" sz="2800" spc="40" dirty="0">
                <a:solidFill>
                  <a:srgbClr val="C00000"/>
                </a:solidFill>
                <a:latin typeface="Tw Cen MT" panose="020B0602020104020603" pitchFamily="34" charset="77"/>
                <a:ea typeface="Times New Roman" panose="02020603050405020304" pitchFamily="18" charset="0"/>
              </a:rPr>
              <a:t>CONVENTO DE LA MERCED </a:t>
            </a:r>
            <a:br>
              <a:rPr lang="es-ES" sz="2800" spc="40" dirty="0">
                <a:solidFill>
                  <a:srgbClr val="222222"/>
                </a:solidFill>
                <a:latin typeface="Tw Cen MT" panose="020B0602020104020603" pitchFamily="34" charset="77"/>
                <a:ea typeface="Times New Roman" panose="02020603050405020304" pitchFamily="18" charset="0"/>
              </a:rPr>
            </a:br>
            <a:r>
              <a:rPr lang="es-ES" sz="2800" spc="40" dirty="0">
                <a:solidFill>
                  <a:srgbClr val="222222"/>
                </a:solidFill>
                <a:latin typeface="Tw Cen MT" panose="020B0602020104020603" pitchFamily="34" charset="77"/>
                <a:ea typeface="Times New Roman" panose="02020603050405020304" pitchFamily="18" charset="0"/>
              </a:rPr>
              <a:t>Fue fundado en el S. XIII por los Caballeros Mercedarios, que acompañaron al rey Fernando III </a:t>
            </a:r>
          </a:p>
          <a:p>
            <a:pPr algn="ctr" eaLnBrk="1" fontAlgn="auto" hangingPunct="1">
              <a:spcBef>
                <a:spcPts val="0"/>
              </a:spcBef>
              <a:spcAft>
                <a:spcPts val="0"/>
              </a:spcAft>
              <a:defRPr/>
            </a:pPr>
            <a:r>
              <a:rPr lang="es-ES" sz="2800" spc="40" dirty="0">
                <a:solidFill>
                  <a:srgbClr val="222222"/>
                </a:solidFill>
                <a:latin typeface="Tw Cen MT" panose="020B0602020104020603" pitchFamily="34" charset="77"/>
                <a:ea typeface="Times New Roman" panose="02020603050405020304" pitchFamily="18" charset="0"/>
              </a:rPr>
              <a:t>en la conquista de Úbeda.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Algunas fuentes datan la fundación en 1297,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siendo Obispo Fray Pedro Pascual, valenciano,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religioso de esta orden que moriría mártir en 1300. </a:t>
            </a:r>
          </a:p>
          <a:p>
            <a:pPr algn="ctr" eaLnBrk="1" fontAlgn="auto" hangingPunct="1">
              <a:spcBef>
                <a:spcPts val="0"/>
              </a:spcBef>
              <a:spcAft>
                <a:spcPts val="0"/>
              </a:spcAft>
              <a:defRPr/>
            </a:pPr>
            <a:endParaRPr lang="es-ES" sz="2800" dirty="0">
              <a:solidFill>
                <a:srgbClr val="333333"/>
              </a:solidFill>
              <a:latin typeface="Tw Cen MT" panose="020B0602020104020603" pitchFamily="34" charset="77"/>
              <a:ea typeface="Times New Roman" panose="02020603050405020304" pitchFamily="18" charset="0"/>
            </a:endParaRP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El emplazamiento de la Merced estaba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cerca de S. Millán. Quedan del convento, unos muros, parte de la huerta y una portada en ruinas.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Comenzó a venerarse en ella la imagen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antiquísima de </a:t>
            </a:r>
            <a:r>
              <a:rPr lang="es-ES" sz="2800" dirty="0" err="1">
                <a:solidFill>
                  <a:srgbClr val="333333"/>
                </a:solidFill>
                <a:latin typeface="Tw Cen MT" panose="020B0602020104020603" pitchFamily="34" charset="77"/>
                <a:ea typeface="Times New Roman" panose="02020603050405020304" pitchFamily="18" charset="0"/>
              </a:rPr>
              <a:t>Ntra</a:t>
            </a:r>
            <a:r>
              <a:rPr lang="es-ES" sz="2800" dirty="0">
                <a:solidFill>
                  <a:srgbClr val="333333"/>
                </a:solidFill>
                <a:latin typeface="Tw Cen MT" panose="020B0602020104020603" pitchFamily="34" charset="77"/>
                <a:ea typeface="Times New Roman" panose="02020603050405020304" pitchFamily="18" charset="0"/>
              </a:rPr>
              <a:t> </a:t>
            </a:r>
            <a:r>
              <a:rPr lang="es-ES" sz="2800" dirty="0" err="1">
                <a:solidFill>
                  <a:srgbClr val="333333"/>
                </a:solidFill>
                <a:latin typeface="Tw Cen MT" panose="020B0602020104020603" pitchFamily="34" charset="77"/>
                <a:ea typeface="Times New Roman" panose="02020603050405020304" pitchFamily="18" charset="0"/>
              </a:rPr>
              <a:t>Sra</a:t>
            </a:r>
            <a:r>
              <a:rPr lang="es-ES" sz="2800" dirty="0">
                <a:solidFill>
                  <a:srgbClr val="333333"/>
                </a:solidFill>
                <a:latin typeface="Tw Cen MT" panose="020B0602020104020603" pitchFamily="34" charset="77"/>
                <a:ea typeface="Times New Roman" panose="02020603050405020304" pitchFamily="18" charset="0"/>
              </a:rPr>
              <a:t> de la Soledad,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traída de la Cruz de Herrera </a:t>
            </a:r>
          </a:p>
          <a:p>
            <a:pPr algn="ctr" eaLnBrk="1" fontAlgn="auto" hangingPunct="1">
              <a:spcBef>
                <a:spcPts val="0"/>
              </a:spcBef>
              <a:spcAft>
                <a:spcPts val="0"/>
              </a:spcAft>
              <a:defRPr/>
            </a:pPr>
            <a:r>
              <a:rPr lang="es-ES" sz="2800" dirty="0">
                <a:solidFill>
                  <a:srgbClr val="333333"/>
                </a:solidFill>
                <a:latin typeface="Tw Cen MT" panose="020B0602020104020603" pitchFamily="34" charset="77"/>
                <a:ea typeface="Times New Roman" panose="02020603050405020304" pitchFamily="18" charset="0"/>
              </a:rPr>
              <a:t>y trasladada posteriormente a S. Millán.</a:t>
            </a:r>
            <a:endParaRPr lang="es-ES" sz="2800" dirty="0">
              <a:latin typeface="Tw Cen MT" panose="020B0602020104020603" pitchFamily="34" charset="77"/>
              <a:ea typeface="Times New Roman" panose="02020603050405020304" pitchFamily="18" charset="0"/>
            </a:endParaRPr>
          </a:p>
        </p:txBody>
      </p:sp>
      <p:pic>
        <p:nvPicPr>
          <p:cNvPr id="24579" name="Imagen 3">
            <a:extLst>
              <a:ext uri="{FF2B5EF4-FFF2-40B4-BE49-F238E27FC236}">
                <a16:creationId xmlns:a16="http://schemas.microsoft.com/office/drawing/2014/main" id="{B0EFD705-C920-9DC4-150A-4964585B9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763" y="822325"/>
            <a:ext cx="27273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53A8DB87-3E21-83A6-3986-C6EB82093AFA}"/>
              </a:ext>
            </a:extLst>
          </p:cNvPr>
          <p:cNvSpPr txBox="1"/>
          <p:nvPr/>
        </p:nvSpPr>
        <p:spPr>
          <a:xfrm>
            <a:off x="8890000" y="5303838"/>
            <a:ext cx="3302000" cy="523220"/>
          </a:xfrm>
          <a:prstGeom prst="rect">
            <a:avLst/>
          </a:prstGeom>
          <a:noFill/>
        </p:spPr>
        <p:txBody>
          <a:bodyPr>
            <a:spAutoFit/>
          </a:bodyPr>
          <a:lstStyle/>
          <a:p>
            <a:pPr algn="ctr" eaLnBrk="1" fontAlgn="auto" hangingPunct="1">
              <a:spcBef>
                <a:spcPts val="0"/>
              </a:spcBef>
              <a:spcAft>
                <a:spcPts val="0"/>
              </a:spcAft>
              <a:defRPr/>
            </a:pPr>
            <a:r>
              <a:rPr lang="es-ES" sz="2800" spc="40" dirty="0">
                <a:solidFill>
                  <a:srgbClr val="C00000"/>
                </a:solidFill>
                <a:latin typeface="Tw Cen MT" panose="020B0602020104020603" pitchFamily="34" charset="77"/>
                <a:ea typeface="Times New Roman" panose="02020603050405020304" pitchFamily="18" charset="0"/>
              </a:rPr>
              <a:t>MERCEDARIOS</a:t>
            </a:r>
            <a:endParaRPr lang="es-ES" sz="2800"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3000"/>
                                        <p:tgtEl>
                                          <p:spTgt spid="24579"/>
                                        </p:tgtEl>
                                      </p:cBhvr>
                                    </p:animEffect>
                                    <p:anim calcmode="lin" valueType="num">
                                      <p:cBhvr>
                                        <p:cTn id="8" dur="3000" fill="hold"/>
                                        <p:tgtEl>
                                          <p:spTgt spid="24579"/>
                                        </p:tgtEl>
                                        <p:attrNameLst>
                                          <p:attrName>ppt_x</p:attrName>
                                        </p:attrNameLst>
                                      </p:cBhvr>
                                      <p:tavLst>
                                        <p:tav tm="0">
                                          <p:val>
                                            <p:strVal val="#ppt_x"/>
                                          </p:val>
                                        </p:tav>
                                        <p:tav tm="100000">
                                          <p:val>
                                            <p:strVal val="#ppt_x"/>
                                          </p:val>
                                        </p:tav>
                                      </p:tavLst>
                                    </p:anim>
                                    <p:anim calcmode="lin" valueType="num">
                                      <p:cBhvr>
                                        <p:cTn id="9" dur="3000" fill="hold"/>
                                        <p:tgtEl>
                                          <p:spTgt spid="245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n 4">
            <a:extLst>
              <a:ext uri="{FF2B5EF4-FFF2-40B4-BE49-F238E27FC236}">
                <a16:creationId xmlns:a16="http://schemas.microsoft.com/office/drawing/2014/main" id="{3D466336-B0F7-A11F-0466-4D7EAF892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CuadroTexto 2">
            <a:extLst>
              <a:ext uri="{FF2B5EF4-FFF2-40B4-BE49-F238E27FC236}">
                <a16:creationId xmlns:a16="http://schemas.microsoft.com/office/drawing/2014/main" id="{BB474056-7052-9386-2EAC-6B5FE90DA0E2}"/>
              </a:ext>
            </a:extLst>
          </p:cNvPr>
          <p:cNvSpPr txBox="1">
            <a:spLocks noChangeArrowheads="1"/>
          </p:cNvSpPr>
          <p:nvPr/>
        </p:nvSpPr>
        <p:spPr bwMode="auto">
          <a:xfrm>
            <a:off x="300038" y="0"/>
            <a:ext cx="78660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ea typeface="Times New Roman" panose="02020603050405020304" pitchFamily="18" charset="0"/>
                <a:cs typeface="Arial" panose="020B0604020202020204" pitchFamily="34" charset="0"/>
              </a:rPr>
              <a:t>FRANCISCANOS</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El convento San Francisco</a:t>
            </a: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fundado por S. Fernando III </a:t>
            </a:r>
            <a:r>
              <a:rPr lang="es-ES" altLang="es-ES" dirty="0">
                <a:latin typeface="Tw Cen MT" panose="020B0602020104020603" pitchFamily="34" charset="77"/>
                <a:ea typeface="Times New Roman" panose="02020603050405020304" pitchFamily="18" charset="0"/>
                <a:cs typeface="Arial" panose="020B0604020202020204" pitchFamily="34" charset="0"/>
              </a:rPr>
              <a:t>fue sin duda el más importante de la ciudad.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Levantado en el Altozano,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al final del Arroyo de la Cava, </a:t>
            </a:r>
          </a:p>
          <a:p>
            <a:pPr algn="ctr" eaLnBrk="1" hangingPunct="1">
              <a:lnSpc>
                <a:spcPct val="100000"/>
              </a:lnSpc>
              <a:spcBef>
                <a:spcPct val="0"/>
              </a:spcBef>
              <a:buFontTx/>
              <a:buNone/>
            </a:pPr>
            <a:r>
              <a:rPr lang="es-ES" altLang="es-ES" dirty="0">
                <a:solidFill>
                  <a:srgbClr val="202124"/>
                </a:solidFill>
                <a:latin typeface="Tw Cen MT" panose="020B0602020104020603" pitchFamily="34" charset="77"/>
                <a:ea typeface="Times New Roman" panose="02020603050405020304" pitchFamily="18" charset="0"/>
                <a:cs typeface="Arial" panose="020B0604020202020204" pitchFamily="34" charset="0"/>
              </a:rPr>
              <a:t>a escasa distancia del recinto amurallado.</a:t>
            </a:r>
            <a:r>
              <a:rPr lang="es-ES" altLang="es-ES" dirty="0">
                <a:latin typeface="Tw Cen MT" panose="020B0602020104020603" pitchFamily="34" charset="77"/>
                <a:ea typeface="Times New Roman" panose="02020603050405020304" pitchFamily="18" charset="0"/>
                <a:cs typeface="Arial" panose="020B0604020202020204" pitchFamily="34" charset="0"/>
              </a:rPr>
              <a:t>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Tenía un templo y dos claustros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con capillas pertenecientes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 las más importantes familias ubetenses.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En este convento se custodiaba el archivo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de la ciudad desde su fundación y se</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celebraban algunas reuniones del Concejo.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Acogió desde el principio una gran comunidad. </a:t>
            </a:r>
          </a:p>
          <a:p>
            <a:pPr algn="ctr" eaLnBrk="1" hangingPunct="1">
              <a:lnSpc>
                <a:spcPct val="100000"/>
              </a:lnSpc>
              <a:spcBef>
                <a:spcPct val="0"/>
              </a:spcBef>
              <a:buFontTx/>
              <a:buNone/>
            </a:pPr>
            <a:r>
              <a:rPr lang="es-ES" altLang="es-ES" dirty="0">
                <a:latin typeface="Tw Cen MT" panose="020B0602020104020603" pitchFamily="34" charset="77"/>
                <a:ea typeface="Times New Roman" panose="02020603050405020304" pitchFamily="18" charset="0"/>
                <a:cs typeface="Arial" panose="020B0604020202020204" pitchFamily="34" charset="0"/>
              </a:rPr>
              <a:t>También sufrió la razia de Pero Gil en 1368.</a:t>
            </a:r>
          </a:p>
        </p:txBody>
      </p:sp>
      <p:pic>
        <p:nvPicPr>
          <p:cNvPr id="25603" name="Imagen 3">
            <a:extLst>
              <a:ext uri="{FF2B5EF4-FFF2-40B4-BE49-F238E27FC236}">
                <a16:creationId xmlns:a16="http://schemas.microsoft.com/office/drawing/2014/main" id="{134470E8-842C-1011-83D1-2B6659174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6838" y="493713"/>
            <a:ext cx="290512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CuadroTexto 5">
            <a:extLst>
              <a:ext uri="{FF2B5EF4-FFF2-40B4-BE49-F238E27FC236}">
                <a16:creationId xmlns:a16="http://schemas.microsoft.com/office/drawing/2014/main" id="{664C3B6C-4EFE-8101-BAF2-47C615FA38E2}"/>
              </a:ext>
            </a:extLst>
          </p:cNvPr>
          <p:cNvSpPr txBox="1">
            <a:spLocks noChangeArrowheads="1"/>
          </p:cNvSpPr>
          <p:nvPr/>
        </p:nvSpPr>
        <p:spPr bwMode="auto">
          <a:xfrm>
            <a:off x="8986838" y="4954588"/>
            <a:ext cx="2905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FRANCISCANOS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3000"/>
                                        <p:tgtEl>
                                          <p:spTgt spid="25603"/>
                                        </p:tgtEl>
                                      </p:cBhvr>
                                    </p:animEffect>
                                    <p:anim calcmode="lin" valueType="num">
                                      <p:cBhvr>
                                        <p:cTn id="8" dur="3000" fill="hold"/>
                                        <p:tgtEl>
                                          <p:spTgt spid="25603"/>
                                        </p:tgtEl>
                                        <p:attrNameLst>
                                          <p:attrName>ppt_x</p:attrName>
                                        </p:attrNameLst>
                                      </p:cBhvr>
                                      <p:tavLst>
                                        <p:tav tm="0">
                                          <p:val>
                                            <p:strVal val="#ppt_x"/>
                                          </p:val>
                                        </p:tav>
                                        <p:tav tm="100000">
                                          <p:val>
                                            <p:strVal val="#ppt_x"/>
                                          </p:val>
                                        </p:tav>
                                      </p:tavLst>
                                    </p:anim>
                                    <p:anim calcmode="lin" valueType="num">
                                      <p:cBhvr>
                                        <p:cTn id="9" dur="3000" fill="hold"/>
                                        <p:tgtEl>
                                          <p:spTgt spid="256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Imagen 4">
            <a:extLst>
              <a:ext uri="{FF2B5EF4-FFF2-40B4-BE49-F238E27FC236}">
                <a16:creationId xmlns:a16="http://schemas.microsoft.com/office/drawing/2014/main" id="{68307B58-F763-1A3C-2A90-A00A09848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CuadroTexto 2">
            <a:extLst>
              <a:ext uri="{FF2B5EF4-FFF2-40B4-BE49-F238E27FC236}">
                <a16:creationId xmlns:a16="http://schemas.microsoft.com/office/drawing/2014/main" id="{4338B3B2-5C49-5F6E-C196-3F9E1071B3E7}"/>
              </a:ext>
            </a:extLst>
          </p:cNvPr>
          <p:cNvSpPr txBox="1">
            <a:spLocks noChangeArrowheads="1"/>
          </p:cNvSpPr>
          <p:nvPr/>
        </p:nvSpPr>
        <p:spPr bwMode="auto">
          <a:xfrm>
            <a:off x="198438" y="0"/>
            <a:ext cx="91106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es-ES" altLang="es-ES" dirty="0">
                <a:solidFill>
                  <a:srgbClr val="C00000"/>
                </a:solidFill>
                <a:latin typeface="Tw Cen MT" panose="020B0602020104020603" pitchFamily="34" charset="77"/>
                <a:cs typeface="Times New Roman" panose="02020603050405020304" pitchFamily="18" charset="0"/>
              </a:rPr>
              <a:t>RELIGIOSAS CLARISAS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Santa Clara es el primer convento de monjas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hubo en Úbeda después de la Reconquista.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 documento fechado en Úbeda 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“martes, doce días de septiembre de 1290”,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testimonia su existencia.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Reina Isabel la Católica se hospedó en él,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5 de noviembre de 1489, cuando se dirigía a Baza.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Las religiosas de Santa Clara disfrutaron en todo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tiempo de privilegios, gracias y mercedes,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ya que muchas familias ilustres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tuvieron en este Convento, religiosas profesas.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portada de acceso al interior de la iglesia,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muy notable, decorada con puntas de diamante;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pueden apreciarse en ella reminiscencias mudéjares. </a:t>
            </a:r>
            <a:endParaRPr lang="es-ES" altLang="es-ES" dirty="0">
              <a:latin typeface="Tw Cen MT" panose="020B0602020104020603" pitchFamily="34" charset="77"/>
              <a:cs typeface="Times New Roman" panose="02020603050405020304" pitchFamily="18" charset="0"/>
            </a:endParaRPr>
          </a:p>
        </p:txBody>
      </p:sp>
      <p:pic>
        <p:nvPicPr>
          <p:cNvPr id="26627" name="Imagen 3">
            <a:extLst>
              <a:ext uri="{FF2B5EF4-FFF2-40B4-BE49-F238E27FC236}">
                <a16:creationId xmlns:a16="http://schemas.microsoft.com/office/drawing/2014/main" id="{5D79D7B2-8A34-6AEC-85F5-CD6FD76E2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3113" y="457200"/>
            <a:ext cx="233045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uadroTexto 5">
            <a:extLst>
              <a:ext uri="{FF2B5EF4-FFF2-40B4-BE49-F238E27FC236}">
                <a16:creationId xmlns:a16="http://schemas.microsoft.com/office/drawing/2014/main" id="{59AD8880-C625-91AF-E95D-41F852B1096C}"/>
              </a:ext>
            </a:extLst>
          </p:cNvPr>
          <p:cNvSpPr txBox="1">
            <a:spLocks noChangeArrowheads="1"/>
          </p:cNvSpPr>
          <p:nvPr/>
        </p:nvSpPr>
        <p:spPr bwMode="auto">
          <a:xfrm>
            <a:off x="9663113" y="4572000"/>
            <a:ext cx="23304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CONVENTO</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SANTA CLARA</a:t>
            </a:r>
          </a:p>
          <a:p>
            <a:pPr algn="ctr" eaLnBrk="1" hangingPunct="1">
              <a:lnSpc>
                <a:spcPct val="100000"/>
              </a:lnSpc>
              <a:spcBef>
                <a:spcPct val="0"/>
              </a:spcBef>
              <a:buFontTx/>
              <a:buNone/>
            </a:pPr>
            <a:endParaRPr lang="es-ES" altLang="es-ES" dirty="0">
              <a:solidFill>
                <a:srgbClr val="C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CLARISAS</a:t>
            </a:r>
            <a:endParaRPr lang="es-ES" altLang="es-ES" dirty="0">
              <a:solidFill>
                <a:srgbClr val="C00000"/>
              </a:solidFill>
              <a:latin typeface="Tw Cen MT" panose="020B0602020104020603" pitchFamily="34"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3000"/>
                                        <p:tgtEl>
                                          <p:spTgt spid="26627"/>
                                        </p:tgtEl>
                                      </p:cBhvr>
                                    </p:animEffect>
                                    <p:anim calcmode="lin" valueType="num">
                                      <p:cBhvr>
                                        <p:cTn id="8" dur="3000" fill="hold"/>
                                        <p:tgtEl>
                                          <p:spTgt spid="26627"/>
                                        </p:tgtEl>
                                        <p:attrNameLst>
                                          <p:attrName>ppt_x</p:attrName>
                                        </p:attrNameLst>
                                      </p:cBhvr>
                                      <p:tavLst>
                                        <p:tav tm="0">
                                          <p:val>
                                            <p:strVal val="#ppt_x"/>
                                          </p:val>
                                        </p:tav>
                                        <p:tav tm="100000">
                                          <p:val>
                                            <p:strVal val="#ppt_x"/>
                                          </p:val>
                                        </p:tav>
                                      </p:tavLst>
                                    </p:anim>
                                    <p:anim calcmode="lin" valueType="num">
                                      <p:cBhvr>
                                        <p:cTn id="9" dur="3000" fill="hold"/>
                                        <p:tgtEl>
                                          <p:spTgt spid="266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Imagen 4">
            <a:extLst>
              <a:ext uri="{FF2B5EF4-FFF2-40B4-BE49-F238E27FC236}">
                <a16:creationId xmlns:a16="http://schemas.microsoft.com/office/drawing/2014/main" id="{3E8FC320-AA68-E8F1-0918-9B79D027D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CuadroTexto 5">
            <a:extLst>
              <a:ext uri="{FF2B5EF4-FFF2-40B4-BE49-F238E27FC236}">
                <a16:creationId xmlns:a16="http://schemas.microsoft.com/office/drawing/2014/main" id="{AD9BFD66-1213-A3A9-80CB-09A7557ED6FA}"/>
              </a:ext>
            </a:extLst>
          </p:cNvPr>
          <p:cNvSpPr txBox="1">
            <a:spLocks noChangeArrowheads="1"/>
          </p:cNvSpPr>
          <p:nvPr/>
        </p:nvSpPr>
        <p:spPr bwMode="auto">
          <a:xfrm>
            <a:off x="0" y="142875"/>
            <a:ext cx="8204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LOS SEÑORES DE LA GUERRA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Toda la Edad Media está llena de luchas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contra los moros y de los nobles entre sí.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telón de fondo en un escenario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demasiada frecuencia lleno de sangre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hizo describir a la ciudad de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boca de la reina Isabel, como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“vaso de oro lleno de ponzoña”,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mandando destruir las defensas del Alcázar.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también tiempo de gestas de valentía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grandeza que mereció para Úbeda el título de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“Muy Noble y Muy Leal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quedando su escudo jalonado con la Corona Real</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12 Leones de plata, que representan a 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12 bravos ubetenses en el cerco de Algeciras.</a:t>
            </a:r>
          </a:p>
        </p:txBody>
      </p:sp>
      <p:pic>
        <p:nvPicPr>
          <p:cNvPr id="27651" name="Imagen 2">
            <a:extLst>
              <a:ext uri="{FF2B5EF4-FFF2-40B4-BE49-F238E27FC236}">
                <a16:creationId xmlns:a16="http://schemas.microsoft.com/office/drawing/2014/main" id="{F765C713-27A0-CB98-BB7A-43D2891F6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27" t="5025" r="28085" b="23619"/>
          <a:stretch>
            <a:fillRect/>
          </a:stretch>
        </p:blipFill>
        <p:spPr bwMode="auto">
          <a:xfrm>
            <a:off x="8943975" y="758825"/>
            <a:ext cx="2900363"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uadroTexto 1">
            <a:extLst>
              <a:ext uri="{FF2B5EF4-FFF2-40B4-BE49-F238E27FC236}">
                <a16:creationId xmlns:a16="http://schemas.microsoft.com/office/drawing/2014/main" id="{4CD23671-BE80-97FC-E79B-65A0BF78B1F6}"/>
              </a:ext>
            </a:extLst>
          </p:cNvPr>
          <p:cNvSpPr txBox="1">
            <a:spLocks noChangeArrowheads="1"/>
          </p:cNvSpPr>
          <p:nvPr/>
        </p:nvSpPr>
        <p:spPr bwMode="auto">
          <a:xfrm>
            <a:off x="8943975" y="4664075"/>
            <a:ext cx="2900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ÚBEDA</a:t>
            </a:r>
          </a:p>
          <a:p>
            <a:pPr algn="ctr">
              <a:lnSpc>
                <a:spcPct val="100000"/>
              </a:lnSpc>
              <a:spcBef>
                <a:spcPct val="0"/>
              </a:spcBef>
              <a:buFontTx/>
              <a:buNone/>
            </a:pPr>
            <a:r>
              <a:rPr lang="es-ES" altLang="es-ES" dirty="0">
                <a:solidFill>
                  <a:srgbClr val="C00000"/>
                </a:solidFill>
                <a:latin typeface="Tw Cen MT" panose="020B0602020104020603" pitchFamily="34" charset="77"/>
              </a:rPr>
              <a:t>ESCUDO </a:t>
            </a:r>
          </a:p>
          <a:p>
            <a:pPr algn="ctr">
              <a:lnSpc>
                <a:spcPct val="100000"/>
              </a:lnSpc>
              <a:spcBef>
                <a:spcPct val="0"/>
              </a:spcBef>
              <a:buFontTx/>
              <a:buNone/>
            </a:pPr>
            <a:r>
              <a:rPr lang="es-ES" altLang="es-ES" dirty="0">
                <a:solidFill>
                  <a:srgbClr val="C00000"/>
                </a:solidFill>
                <a:latin typeface="Tw Cen MT" panose="020B0602020104020603" pitchFamily="34" charset="77"/>
              </a:rPr>
              <a:t>DE LA CIUDAD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5000" fill="hold"/>
                                        <p:tgtEl>
                                          <p:spTgt spid="27651"/>
                                        </p:tgtEl>
                                        <p:attrNameLst>
                                          <p:attrName>ppt_w</p:attrName>
                                        </p:attrNameLst>
                                      </p:cBhvr>
                                      <p:tavLst>
                                        <p:tav tm="0">
                                          <p:val>
                                            <p:fltVal val="0"/>
                                          </p:val>
                                        </p:tav>
                                        <p:tav tm="100000">
                                          <p:val>
                                            <p:strVal val="#ppt_w"/>
                                          </p:val>
                                        </p:tav>
                                      </p:tavLst>
                                    </p:anim>
                                    <p:anim calcmode="lin" valueType="num">
                                      <p:cBhvr>
                                        <p:cTn id="8" dur="5000" fill="hold"/>
                                        <p:tgtEl>
                                          <p:spTgt spid="27651"/>
                                        </p:tgtEl>
                                        <p:attrNameLst>
                                          <p:attrName>ppt_h</p:attrName>
                                        </p:attrNameLst>
                                      </p:cBhvr>
                                      <p:tavLst>
                                        <p:tav tm="0">
                                          <p:val>
                                            <p:fltVal val="0"/>
                                          </p:val>
                                        </p:tav>
                                        <p:tav tm="100000">
                                          <p:val>
                                            <p:strVal val="#ppt_h"/>
                                          </p:val>
                                        </p:tav>
                                      </p:tavLst>
                                    </p:anim>
                                    <p:animEffect transition="in" filter="fade">
                                      <p:cBhvr>
                                        <p:cTn id="9" dur="5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n 4">
            <a:extLst>
              <a:ext uri="{FF2B5EF4-FFF2-40B4-BE49-F238E27FC236}">
                <a16:creationId xmlns:a16="http://schemas.microsoft.com/office/drawing/2014/main" id="{C3825EDD-EFC4-8014-1B27-3B01552BD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CuadroTexto 2">
            <a:extLst>
              <a:ext uri="{FF2B5EF4-FFF2-40B4-BE49-F238E27FC236}">
                <a16:creationId xmlns:a16="http://schemas.microsoft.com/office/drawing/2014/main" id="{C3AE2B43-5ABB-A003-478D-14444C7EDAAB}"/>
              </a:ext>
            </a:extLst>
          </p:cNvPr>
          <p:cNvSpPr txBox="1">
            <a:spLocks noChangeArrowheads="1"/>
          </p:cNvSpPr>
          <p:nvPr/>
        </p:nvSpPr>
        <p:spPr bwMode="auto">
          <a:xfrm>
            <a:off x="0" y="404813"/>
            <a:ext cx="90185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fuero de Úbeda habla de una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clase aristocrática dominante,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llamados caballeros,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“señores de la guerra”.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grandes propietarios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están libres de impuestos,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su única obligación,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cuidar la muralla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salir con sus caballos y servidores,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defensa del rey en momentos de conflicto.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esta función nacería luego el derecho a gobernar,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siendo elegidos jueces o alcaldes cada año,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primer domingo después de S. Miguel.</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sp>
        <p:nvSpPr>
          <p:cNvPr id="44035" name="CuadroTexto 1">
            <a:extLst>
              <a:ext uri="{FF2B5EF4-FFF2-40B4-BE49-F238E27FC236}">
                <a16:creationId xmlns:a16="http://schemas.microsoft.com/office/drawing/2014/main" id="{2045168E-45F8-683C-A21F-FA56DC473422}"/>
              </a:ext>
            </a:extLst>
          </p:cNvPr>
          <p:cNvSpPr txBox="1">
            <a:spLocks noChangeArrowheads="1"/>
          </p:cNvSpPr>
          <p:nvPr/>
        </p:nvSpPr>
        <p:spPr bwMode="auto">
          <a:xfrm>
            <a:off x="9339262" y="4359964"/>
            <a:ext cx="25225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CABALLEROS:</a:t>
            </a:r>
          </a:p>
          <a:p>
            <a:pPr algn="ctr">
              <a:lnSpc>
                <a:spcPct val="100000"/>
              </a:lnSpc>
              <a:spcBef>
                <a:spcPct val="0"/>
              </a:spcBef>
              <a:buFontTx/>
              <a:buNone/>
            </a:pPr>
            <a:r>
              <a:rPr lang="es-ES" altLang="es-ES" dirty="0">
                <a:solidFill>
                  <a:srgbClr val="C00000"/>
                </a:solidFill>
                <a:latin typeface="Tw Cen MT" panose="020B0602020104020603" pitchFamily="34" charset="77"/>
              </a:rPr>
              <a:t>SEÑORES </a:t>
            </a:r>
          </a:p>
          <a:p>
            <a:pPr algn="ctr">
              <a:lnSpc>
                <a:spcPct val="100000"/>
              </a:lnSpc>
              <a:spcBef>
                <a:spcPct val="0"/>
              </a:spcBef>
              <a:buFontTx/>
              <a:buNone/>
            </a:pPr>
            <a:r>
              <a:rPr lang="es-ES" altLang="es-ES" dirty="0">
                <a:solidFill>
                  <a:srgbClr val="C00000"/>
                </a:solidFill>
                <a:latin typeface="Tw Cen MT" panose="020B0602020104020603" pitchFamily="34" charset="77"/>
              </a:rPr>
              <a:t>DE LA GUERRA</a:t>
            </a:r>
          </a:p>
        </p:txBody>
      </p:sp>
      <p:pic>
        <p:nvPicPr>
          <p:cNvPr id="2" name="Imagen 5">
            <a:extLst>
              <a:ext uri="{FF2B5EF4-FFF2-40B4-BE49-F238E27FC236}">
                <a16:creationId xmlns:a16="http://schemas.microsoft.com/office/drawing/2014/main" id="{FF0CB926-487C-0525-C929-F517064C2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263" y="315913"/>
            <a:ext cx="2624137" cy="363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n 4">
            <a:extLst>
              <a:ext uri="{FF2B5EF4-FFF2-40B4-BE49-F238E27FC236}">
                <a16:creationId xmlns:a16="http://schemas.microsoft.com/office/drawing/2014/main" id="{3B9D1C07-2A67-1BB1-F48D-23AA5A004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CuadroTexto 2">
            <a:extLst>
              <a:ext uri="{FF2B5EF4-FFF2-40B4-BE49-F238E27FC236}">
                <a16:creationId xmlns:a16="http://schemas.microsoft.com/office/drawing/2014/main" id="{2E5363C9-59F1-217B-44E1-5BABA9F021DF}"/>
              </a:ext>
            </a:extLst>
          </p:cNvPr>
          <p:cNvSpPr txBox="1">
            <a:spLocks noChangeArrowheads="1"/>
          </p:cNvSpPr>
          <p:nvPr/>
        </p:nvSpPr>
        <p:spPr bwMode="auto">
          <a:xfrm>
            <a:off x="228600" y="131763"/>
            <a:ext cx="84963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Otro sector privilegiado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era el alto clero,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perteneciente en su mayoría a la aristocracia,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ocupaban las dignidades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 frente de las 11 parroquias (colaciones),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 como es el caso de Santa María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elevada a la categoría de Colegiata (1259),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privilegios especiales.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Junto a ellos los altos cargos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las fundaciones conventuales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predominando las de carácter militar,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de la Merced, junto a S. Millán;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Trinitarios Calzados,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(Convento de S. Sebastián)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Franciscanos en el Altozano. </a:t>
            </a:r>
          </a:p>
        </p:txBody>
      </p:sp>
      <p:sp>
        <p:nvSpPr>
          <p:cNvPr id="45059" name="CuadroTexto 1">
            <a:extLst>
              <a:ext uri="{FF2B5EF4-FFF2-40B4-BE49-F238E27FC236}">
                <a16:creationId xmlns:a16="http://schemas.microsoft.com/office/drawing/2014/main" id="{1AF45F60-91F8-2515-79AA-9010D0AF5664}"/>
              </a:ext>
            </a:extLst>
          </p:cNvPr>
          <p:cNvSpPr txBox="1">
            <a:spLocks noChangeArrowheads="1"/>
          </p:cNvSpPr>
          <p:nvPr/>
        </p:nvSpPr>
        <p:spPr bwMode="auto">
          <a:xfrm>
            <a:off x="8953500" y="4559300"/>
            <a:ext cx="28146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ARISTOCRACIA</a:t>
            </a:r>
          </a:p>
        </p:txBody>
      </p:sp>
      <p:pic>
        <p:nvPicPr>
          <p:cNvPr id="45060" name="Imagen 2">
            <a:extLst>
              <a:ext uri="{FF2B5EF4-FFF2-40B4-BE49-F238E27FC236}">
                <a16:creationId xmlns:a16="http://schemas.microsoft.com/office/drawing/2014/main" id="{33C2639B-09FD-E770-9042-EED6BFC9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920" r="22182"/>
          <a:stretch>
            <a:fillRect/>
          </a:stretch>
        </p:blipFill>
        <p:spPr bwMode="auto">
          <a:xfrm>
            <a:off x="8724900" y="131763"/>
            <a:ext cx="31972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3000"/>
                                        <p:tgtEl>
                                          <p:spTgt spid="45060"/>
                                        </p:tgtEl>
                                      </p:cBhvr>
                                    </p:animEffect>
                                    <p:anim calcmode="lin" valueType="num">
                                      <p:cBhvr>
                                        <p:cTn id="8" dur="3000" fill="hold"/>
                                        <p:tgtEl>
                                          <p:spTgt spid="45060"/>
                                        </p:tgtEl>
                                        <p:attrNameLst>
                                          <p:attrName>ppt_x</p:attrName>
                                        </p:attrNameLst>
                                      </p:cBhvr>
                                      <p:tavLst>
                                        <p:tav tm="0">
                                          <p:val>
                                            <p:strVal val="#ppt_x"/>
                                          </p:val>
                                        </p:tav>
                                        <p:tav tm="100000">
                                          <p:val>
                                            <p:strVal val="#ppt_x"/>
                                          </p:val>
                                        </p:tav>
                                      </p:tavLst>
                                    </p:anim>
                                    <p:anim calcmode="lin" valueType="num">
                                      <p:cBhvr>
                                        <p:cTn id="9" dur="3000" fill="hold"/>
                                        <p:tgtEl>
                                          <p:spTgt spid="45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agen 4">
            <a:extLst>
              <a:ext uri="{FF2B5EF4-FFF2-40B4-BE49-F238E27FC236}">
                <a16:creationId xmlns:a16="http://schemas.microsoft.com/office/drawing/2014/main" id="{113BBEFB-92FF-5549-EF66-CADFBC82F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CuadroTexto 2">
            <a:extLst>
              <a:ext uri="{FF2B5EF4-FFF2-40B4-BE49-F238E27FC236}">
                <a16:creationId xmlns:a16="http://schemas.microsoft.com/office/drawing/2014/main" id="{092B67B2-5947-7D54-7EA5-92DC831220AB}"/>
              </a:ext>
            </a:extLst>
          </p:cNvPr>
          <p:cNvSpPr txBox="1">
            <a:spLocks noChangeArrowheads="1"/>
          </p:cNvSpPr>
          <p:nvPr/>
        </p:nvSpPr>
        <p:spPr bwMode="auto">
          <a:xfrm>
            <a:off x="242888" y="242888"/>
            <a:ext cx="715962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Existe una gran polémica sobre el origen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antigüedad de la ciudad de Úbeda</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el actual emplazamiento.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yacimientos arqueológicos encontrados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se remontan a la época del Argar,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esto muestra la antigüedad de su existencia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sin duda la presencia de íberos,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cartagineses (torre de Ibiut) y romanos.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época visigoda, la población ocuparía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la parte más al sur del actual núcleo urbano.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Es más que probable que ya tuvieran los visigodos una fortaleza en la zona del Alcázar. </a:t>
            </a:r>
          </a:p>
        </p:txBody>
      </p:sp>
      <p:pic>
        <p:nvPicPr>
          <p:cNvPr id="3" name="Imagen 2">
            <a:extLst>
              <a:ext uri="{FF2B5EF4-FFF2-40B4-BE49-F238E27FC236}">
                <a16:creationId xmlns:a16="http://schemas.microsoft.com/office/drawing/2014/main" id="{50A1C952-3826-4833-5EF8-B921D2F36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858" r="9531" b="3752"/>
          <a:stretch>
            <a:fillRect/>
          </a:stretch>
        </p:blipFill>
        <p:spPr bwMode="auto">
          <a:xfrm>
            <a:off x="8229600" y="242888"/>
            <a:ext cx="35687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uadroTexto 3">
            <a:extLst>
              <a:ext uri="{FF2B5EF4-FFF2-40B4-BE49-F238E27FC236}">
                <a16:creationId xmlns:a16="http://schemas.microsoft.com/office/drawing/2014/main" id="{6024F573-8A3E-7DE1-CBB9-9ECCCFE89608}"/>
              </a:ext>
            </a:extLst>
          </p:cNvPr>
          <p:cNvSpPr txBox="1">
            <a:spLocks noChangeArrowheads="1"/>
          </p:cNvSpPr>
          <p:nvPr/>
        </p:nvSpPr>
        <p:spPr bwMode="auto">
          <a:xfrm>
            <a:off x="8785225" y="4792663"/>
            <a:ext cx="24939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EN</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BUSCA</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DEL</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PASADO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n 4">
            <a:extLst>
              <a:ext uri="{FF2B5EF4-FFF2-40B4-BE49-F238E27FC236}">
                <a16:creationId xmlns:a16="http://schemas.microsoft.com/office/drawing/2014/main" id="{496B2113-E1A4-4C15-5CB9-B7A69E643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CuadroTexto 2">
            <a:extLst>
              <a:ext uri="{FF2B5EF4-FFF2-40B4-BE49-F238E27FC236}">
                <a16:creationId xmlns:a16="http://schemas.microsoft.com/office/drawing/2014/main" id="{D8A4B7C5-426A-272E-B0D7-79657332E7B6}"/>
              </a:ext>
            </a:extLst>
          </p:cNvPr>
          <p:cNvSpPr txBox="1">
            <a:spLocks noChangeArrowheads="1"/>
          </p:cNvSpPr>
          <p:nvPr/>
        </p:nvSpPr>
        <p:spPr bwMode="auto">
          <a:xfrm>
            <a:off x="201613" y="87313"/>
            <a:ext cx="85375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Junto a estos caballeros, tenían también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funciones militares los llamados “peones”,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mucho más numerosos.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Acudían a la guerra a pie,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al servicio de los caballeros,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la carencia de medios le impedía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 tener cabalgadura para combatir.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Juntamente con los comerciantes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artesanos constituían la base del pueblo,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obligados a trabajar y servir a los “señores”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sobre todo a pagar los impuestos:</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pecheros o villanos.</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una escala aún inferior estaban los siervos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esclavos en su mayoría de origen musulmán.</a:t>
            </a:r>
          </a:p>
        </p:txBody>
      </p:sp>
      <p:pic>
        <p:nvPicPr>
          <p:cNvPr id="30723" name="Imagen 3">
            <a:extLst>
              <a:ext uri="{FF2B5EF4-FFF2-40B4-BE49-F238E27FC236}">
                <a16:creationId xmlns:a16="http://schemas.microsoft.com/office/drawing/2014/main" id="{5CEF9CB2-C7A4-8FE6-BA51-21829E615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775" y="371475"/>
            <a:ext cx="2741613"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CuadroTexto 1">
            <a:extLst>
              <a:ext uri="{FF2B5EF4-FFF2-40B4-BE49-F238E27FC236}">
                <a16:creationId xmlns:a16="http://schemas.microsoft.com/office/drawing/2014/main" id="{C8F54F85-3CE2-94F8-1AA1-C1F5FFCFD66D}"/>
              </a:ext>
            </a:extLst>
          </p:cNvPr>
          <p:cNvSpPr txBox="1">
            <a:spLocks noChangeArrowheads="1"/>
          </p:cNvSpPr>
          <p:nvPr/>
        </p:nvSpPr>
        <p:spPr bwMode="auto">
          <a:xfrm>
            <a:off x="9118600" y="4741863"/>
            <a:ext cx="28717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PEONES </a:t>
            </a:r>
          </a:p>
          <a:p>
            <a:pPr algn="ctr">
              <a:lnSpc>
                <a:spcPct val="100000"/>
              </a:lnSpc>
              <a:spcBef>
                <a:spcPct val="0"/>
              </a:spcBef>
              <a:buFontTx/>
              <a:buNone/>
            </a:pPr>
            <a:r>
              <a:rPr lang="es-ES" altLang="es-ES" dirty="0">
                <a:solidFill>
                  <a:srgbClr val="C00000"/>
                </a:solidFill>
                <a:latin typeface="Tw Cen MT" panose="020B0602020104020603" pitchFamily="34" charset="77"/>
              </a:rPr>
              <a:t>Y</a:t>
            </a:r>
          </a:p>
          <a:p>
            <a:pPr algn="ctr">
              <a:lnSpc>
                <a:spcPct val="100000"/>
              </a:lnSpc>
              <a:spcBef>
                <a:spcPct val="0"/>
              </a:spcBef>
              <a:buFontTx/>
              <a:buNone/>
            </a:pPr>
            <a:r>
              <a:rPr lang="es-ES" altLang="es-ES" dirty="0">
                <a:solidFill>
                  <a:srgbClr val="C00000"/>
                </a:solidFill>
                <a:latin typeface="Tw Cen MT" panose="020B0602020104020603" pitchFamily="34" charset="77"/>
              </a:rPr>
              <a:t> VILLANOS</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3000"/>
                                        <p:tgtEl>
                                          <p:spTgt spid="30723"/>
                                        </p:tgtEl>
                                      </p:cBhvr>
                                    </p:animEffect>
                                    <p:anim calcmode="lin" valueType="num">
                                      <p:cBhvr>
                                        <p:cTn id="8" dur="3000" fill="hold"/>
                                        <p:tgtEl>
                                          <p:spTgt spid="30723"/>
                                        </p:tgtEl>
                                        <p:attrNameLst>
                                          <p:attrName>ppt_x</p:attrName>
                                        </p:attrNameLst>
                                      </p:cBhvr>
                                      <p:tavLst>
                                        <p:tav tm="0">
                                          <p:val>
                                            <p:strVal val="#ppt_x"/>
                                          </p:val>
                                        </p:tav>
                                        <p:tav tm="100000">
                                          <p:val>
                                            <p:strVal val="#ppt_x"/>
                                          </p:val>
                                        </p:tav>
                                      </p:tavLst>
                                    </p:anim>
                                    <p:anim calcmode="lin" valueType="num">
                                      <p:cBhvr>
                                        <p:cTn id="9" dur="3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n 4">
            <a:extLst>
              <a:ext uri="{FF2B5EF4-FFF2-40B4-BE49-F238E27FC236}">
                <a16:creationId xmlns:a16="http://schemas.microsoft.com/office/drawing/2014/main" id="{F5F2746B-2199-EF0C-B729-D23C2878A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CuadroTexto 2">
            <a:extLst>
              <a:ext uri="{FF2B5EF4-FFF2-40B4-BE49-F238E27FC236}">
                <a16:creationId xmlns:a16="http://schemas.microsoft.com/office/drawing/2014/main" id="{AFC1B2C3-77A4-FCE2-7A19-35BBDC4A3FEC}"/>
              </a:ext>
            </a:extLst>
          </p:cNvPr>
          <p:cNvSpPr txBox="1">
            <a:spLocks noChangeArrowheads="1"/>
          </p:cNvSpPr>
          <p:nvPr/>
        </p:nvSpPr>
        <p:spPr bwMode="auto">
          <a:xfrm>
            <a:off x="0" y="349250"/>
            <a:ext cx="8239125"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minoría étnica y religiosa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que convivían tanto con los musulmanes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con los cristianos,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cumpliendo funciones sociales específicas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como la artesanía, el comercio y los préstamos,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los judíos formaron sus propias comunidades,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rigiéndose por sus propias leyes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a veces viviendo en barrios separados.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desgracia también en Úbeda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circunstancias sociales adversas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fueron víctima del rechazo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de la persecución.</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Años 1391- 1473</a:t>
            </a:r>
          </a:p>
          <a:p>
            <a:pPr eaLnBrk="1" hangingPunct="1">
              <a:lnSpc>
                <a:spcPct val="100000"/>
              </a:lnSpc>
              <a:spcBef>
                <a:spcPct val="0"/>
              </a:spcBef>
              <a:buFontTx/>
              <a:buNone/>
            </a:pPr>
            <a:r>
              <a:rPr lang="es-ES" altLang="es-ES" sz="1800">
                <a:solidFill>
                  <a:srgbClr val="FF0000"/>
                </a:solidFill>
                <a:latin typeface="Times New Roman" panose="02020603050405020304" pitchFamily="18" charset="0"/>
                <a:cs typeface="Times New Roman" panose="02020603050405020304" pitchFamily="18" charset="0"/>
              </a:rPr>
              <a:t> </a:t>
            </a:r>
            <a:endParaRPr lang="es-ES" altLang="es-ES" sz="1600">
              <a:solidFill>
                <a:srgbClr val="FF0000"/>
              </a:solidFill>
              <a:latin typeface="Times New Roman" panose="02020603050405020304" pitchFamily="18" charset="0"/>
              <a:cs typeface="Times New Roman" panose="02020603050405020304" pitchFamily="18" charset="0"/>
            </a:endParaRPr>
          </a:p>
        </p:txBody>
      </p:sp>
      <p:pic>
        <p:nvPicPr>
          <p:cNvPr id="31747" name="Imagen 3">
            <a:extLst>
              <a:ext uri="{FF2B5EF4-FFF2-40B4-BE49-F238E27FC236}">
                <a16:creationId xmlns:a16="http://schemas.microsoft.com/office/drawing/2014/main" id="{415B09C1-6624-3071-6B30-C16EE843D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59" r="24451"/>
          <a:stretch>
            <a:fillRect/>
          </a:stretch>
        </p:blipFill>
        <p:spPr bwMode="auto">
          <a:xfrm>
            <a:off x="8529638" y="400050"/>
            <a:ext cx="33464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CuadroTexto 1">
            <a:extLst>
              <a:ext uri="{FF2B5EF4-FFF2-40B4-BE49-F238E27FC236}">
                <a16:creationId xmlns:a16="http://schemas.microsoft.com/office/drawing/2014/main" id="{8CDC6E3C-00C4-5764-DEFD-2E2DE42CB52A}"/>
              </a:ext>
            </a:extLst>
          </p:cNvPr>
          <p:cNvSpPr txBox="1">
            <a:spLocks noChangeArrowheads="1"/>
          </p:cNvSpPr>
          <p:nvPr/>
        </p:nvSpPr>
        <p:spPr bwMode="auto">
          <a:xfrm>
            <a:off x="8613775" y="5368925"/>
            <a:ext cx="3203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COMUNIDAD JUDÍA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3000"/>
                                        <p:tgtEl>
                                          <p:spTgt spid="31747"/>
                                        </p:tgtEl>
                                      </p:cBhvr>
                                    </p:animEffect>
                                    <p:anim calcmode="lin" valueType="num">
                                      <p:cBhvr>
                                        <p:cTn id="8" dur="3000" fill="hold"/>
                                        <p:tgtEl>
                                          <p:spTgt spid="31747"/>
                                        </p:tgtEl>
                                        <p:attrNameLst>
                                          <p:attrName>ppt_x</p:attrName>
                                        </p:attrNameLst>
                                      </p:cBhvr>
                                      <p:tavLst>
                                        <p:tav tm="0">
                                          <p:val>
                                            <p:strVal val="#ppt_x"/>
                                          </p:val>
                                        </p:tav>
                                        <p:tav tm="100000">
                                          <p:val>
                                            <p:strVal val="#ppt_x"/>
                                          </p:val>
                                        </p:tav>
                                      </p:tavLst>
                                    </p:anim>
                                    <p:anim calcmode="lin" valueType="num">
                                      <p:cBhvr>
                                        <p:cTn id="9" dur="3000" fill="hold"/>
                                        <p:tgtEl>
                                          <p:spTgt spid="31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n 4">
            <a:extLst>
              <a:ext uri="{FF2B5EF4-FFF2-40B4-BE49-F238E27FC236}">
                <a16:creationId xmlns:a16="http://schemas.microsoft.com/office/drawing/2014/main" id="{56840A63-4C86-105D-5CE3-33BF7AFF0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79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CuadroTexto 2">
            <a:extLst>
              <a:ext uri="{FF2B5EF4-FFF2-40B4-BE49-F238E27FC236}">
                <a16:creationId xmlns:a16="http://schemas.microsoft.com/office/drawing/2014/main" id="{02AF1E15-791D-1D36-A6D0-973241FC48C5}"/>
              </a:ext>
            </a:extLst>
          </p:cNvPr>
          <p:cNvSpPr txBox="1">
            <a:spLocks noChangeArrowheads="1"/>
          </p:cNvSpPr>
          <p:nvPr/>
        </p:nvSpPr>
        <p:spPr bwMode="auto">
          <a:xfrm>
            <a:off x="0" y="139700"/>
            <a:ext cx="87249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conflictividad local aumentó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los reinados siguientes debido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la poca autoridad de los monarcas.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bandos de los Traperas y los Aranda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enfrentaron por el dominio del Alcázar.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1439 se produjo una revuelta popular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para protestar contra los abusos de los nobles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ahora divididos entre los Cuevas y los Molina.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abuso de los privilegiados hizo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que el pueblo se rebelase, a veces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forma violenta contra ellos,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pagando con sus vidas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los principales protagonistas su rebelión.</a:t>
            </a:r>
          </a:p>
        </p:txBody>
      </p:sp>
      <p:pic>
        <p:nvPicPr>
          <p:cNvPr id="32771" name="Imagen 3">
            <a:extLst>
              <a:ext uri="{FF2B5EF4-FFF2-40B4-BE49-F238E27FC236}">
                <a16:creationId xmlns:a16="http://schemas.microsoft.com/office/drawing/2014/main" id="{6929C288-0E38-7A72-540E-AD8CC113B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9363" y="358775"/>
            <a:ext cx="31115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CuadroTexto 1">
            <a:extLst>
              <a:ext uri="{FF2B5EF4-FFF2-40B4-BE49-F238E27FC236}">
                <a16:creationId xmlns:a16="http://schemas.microsoft.com/office/drawing/2014/main" id="{905C2DB2-772C-5162-9C47-789A377B16B8}"/>
              </a:ext>
            </a:extLst>
          </p:cNvPr>
          <p:cNvSpPr txBox="1">
            <a:spLocks noChangeArrowheads="1"/>
          </p:cNvSpPr>
          <p:nvPr/>
        </p:nvSpPr>
        <p:spPr bwMode="auto">
          <a:xfrm>
            <a:off x="8869363" y="5029200"/>
            <a:ext cx="3111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latin typeface="Tw Cen MT" panose="020B0602020104020603" pitchFamily="34" charset="77"/>
              </a:rPr>
              <a:t>ENFRENTAMIENTOS</a:t>
            </a:r>
          </a:p>
          <a:p>
            <a:pPr algn="ctr">
              <a:lnSpc>
                <a:spcPct val="100000"/>
              </a:lnSpc>
              <a:spcBef>
                <a:spcPct val="0"/>
              </a:spcBef>
              <a:buFontTx/>
              <a:buNone/>
            </a:pPr>
            <a:r>
              <a:rPr lang="es-ES" altLang="es-ES" sz="2400" dirty="0">
                <a:solidFill>
                  <a:srgbClr val="C00000"/>
                </a:solidFill>
                <a:latin typeface="Tw Cen MT" panose="020B0602020104020603" pitchFamily="34" charset="77"/>
              </a:rPr>
              <a:t>FAMILIARES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3000"/>
                                        <p:tgtEl>
                                          <p:spTgt spid="32771"/>
                                        </p:tgtEl>
                                      </p:cBhvr>
                                    </p:animEffect>
                                    <p:anim calcmode="lin" valueType="num">
                                      <p:cBhvr>
                                        <p:cTn id="8" dur="3000" fill="hold"/>
                                        <p:tgtEl>
                                          <p:spTgt spid="32771"/>
                                        </p:tgtEl>
                                        <p:attrNameLst>
                                          <p:attrName>ppt_x</p:attrName>
                                        </p:attrNameLst>
                                      </p:cBhvr>
                                      <p:tavLst>
                                        <p:tav tm="0">
                                          <p:val>
                                            <p:strVal val="#ppt_x"/>
                                          </p:val>
                                        </p:tav>
                                        <p:tav tm="100000">
                                          <p:val>
                                            <p:strVal val="#ppt_x"/>
                                          </p:val>
                                        </p:tav>
                                      </p:tavLst>
                                    </p:anim>
                                    <p:anim calcmode="lin" valueType="num">
                                      <p:cBhvr>
                                        <p:cTn id="9" dur="3000" fill="hold"/>
                                        <p:tgtEl>
                                          <p:spTgt spid="327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n 4">
            <a:extLst>
              <a:ext uri="{FF2B5EF4-FFF2-40B4-BE49-F238E27FC236}">
                <a16:creationId xmlns:a16="http://schemas.microsoft.com/office/drawing/2014/main" id="{A740BE4B-69C2-D746-57D3-CA02BE1CC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CuadroTexto 2">
            <a:extLst>
              <a:ext uri="{FF2B5EF4-FFF2-40B4-BE49-F238E27FC236}">
                <a16:creationId xmlns:a16="http://schemas.microsoft.com/office/drawing/2014/main" id="{DEBAEF1C-B40C-F4A0-1D1F-C3E77C0011A0}"/>
              </a:ext>
            </a:extLst>
          </p:cNvPr>
          <p:cNvSpPr txBox="1">
            <a:spLocks noChangeArrowheads="1"/>
          </p:cNvSpPr>
          <p:nvPr/>
        </p:nvSpPr>
        <p:spPr bwMode="auto">
          <a:xfrm>
            <a:off x="0" y="187325"/>
            <a:ext cx="85042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otras ocasiones la política nacional,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provocaba la división y el enfrentamiento,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es el caso de la guerra civil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la sucesión en Castilla.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año 1368, trajo la desgracia a la ciudad.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Pero Gil partidario de Pedro I busca ayuda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con el ejercito del rey moro de 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ataca a la ciudad partidaria de Enrique Trastámara,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entrando a saco en conventos, palacios e iglesias,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destruyendo sobre todo S. Pablo,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 incendiando archivos parroquiales y municipales,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dejando un gran vacío acerca de nuestro pasado.</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premio a su fidelidad, Enrique II le otorgó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 Úbeda el título oficial de “Ciudad”.</a:t>
            </a:r>
          </a:p>
        </p:txBody>
      </p:sp>
      <p:pic>
        <p:nvPicPr>
          <p:cNvPr id="33795" name="Imagen 2">
            <a:extLst>
              <a:ext uri="{FF2B5EF4-FFF2-40B4-BE49-F238E27FC236}">
                <a16:creationId xmlns:a16="http://schemas.microsoft.com/office/drawing/2014/main" id="{84CBA05B-E3DC-ED69-04CA-98B92CE7F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88" y="187326"/>
            <a:ext cx="2806700" cy="294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CuadroTexto 3">
            <a:extLst>
              <a:ext uri="{FF2B5EF4-FFF2-40B4-BE49-F238E27FC236}">
                <a16:creationId xmlns:a16="http://schemas.microsoft.com/office/drawing/2014/main" id="{31620945-0AD3-7657-B221-B6B394C0568B}"/>
              </a:ext>
            </a:extLst>
          </p:cNvPr>
          <p:cNvSpPr txBox="1">
            <a:spLocks noChangeArrowheads="1"/>
          </p:cNvSpPr>
          <p:nvPr/>
        </p:nvSpPr>
        <p:spPr bwMode="auto">
          <a:xfrm>
            <a:off x="9259888" y="4253948"/>
            <a:ext cx="28067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1368</a:t>
            </a:r>
          </a:p>
          <a:p>
            <a:pPr algn="ctr">
              <a:lnSpc>
                <a:spcPct val="100000"/>
              </a:lnSpc>
              <a:spcBef>
                <a:spcPct val="0"/>
              </a:spcBef>
              <a:buFontTx/>
              <a:buNone/>
            </a:pPr>
            <a:r>
              <a:rPr lang="es-ES" altLang="es-ES" dirty="0">
                <a:solidFill>
                  <a:srgbClr val="C00000"/>
                </a:solidFill>
                <a:latin typeface="Tw Cen MT" panose="020B0602020104020603" pitchFamily="34" charset="77"/>
              </a:rPr>
              <a:t>AÑO FATÍDICO</a:t>
            </a:r>
          </a:p>
          <a:p>
            <a:pPr algn="ctr">
              <a:lnSpc>
                <a:spcPct val="100000"/>
              </a:lnSpc>
              <a:spcBef>
                <a:spcPct val="0"/>
              </a:spcBef>
              <a:buFontTx/>
              <a:buNone/>
            </a:pPr>
            <a:r>
              <a:rPr lang="es-ES" altLang="es-ES" dirty="0">
                <a:solidFill>
                  <a:srgbClr val="C00000"/>
                </a:solidFill>
                <a:latin typeface="Tw Cen MT" panose="020B0602020104020603" pitchFamily="34" charset="77"/>
              </a:rPr>
              <a:t>SAQUEO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PERO GIL</a:t>
            </a:r>
          </a:p>
          <a:p>
            <a:pPr>
              <a:lnSpc>
                <a:spcPct val="100000"/>
              </a:lnSpc>
              <a:spcBef>
                <a:spcPct val="0"/>
              </a:spcBef>
              <a:buFontTx/>
              <a:buNone/>
            </a:pPr>
            <a:endParaRPr lang="es-ES" altLang="es-E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3000"/>
                                        <p:tgtEl>
                                          <p:spTgt spid="33795"/>
                                        </p:tgtEl>
                                      </p:cBhvr>
                                    </p:animEffect>
                                    <p:anim calcmode="lin" valueType="num">
                                      <p:cBhvr>
                                        <p:cTn id="8" dur="3000" fill="hold"/>
                                        <p:tgtEl>
                                          <p:spTgt spid="33795"/>
                                        </p:tgtEl>
                                        <p:attrNameLst>
                                          <p:attrName>ppt_x</p:attrName>
                                        </p:attrNameLst>
                                      </p:cBhvr>
                                      <p:tavLst>
                                        <p:tav tm="0">
                                          <p:val>
                                            <p:strVal val="#ppt_x"/>
                                          </p:val>
                                        </p:tav>
                                        <p:tav tm="100000">
                                          <p:val>
                                            <p:strVal val="#ppt_x"/>
                                          </p:val>
                                        </p:tav>
                                      </p:tavLst>
                                    </p:anim>
                                    <p:anim calcmode="lin" valueType="num">
                                      <p:cBhvr>
                                        <p:cTn id="9" dur="3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agen 4">
            <a:extLst>
              <a:ext uri="{FF2B5EF4-FFF2-40B4-BE49-F238E27FC236}">
                <a16:creationId xmlns:a16="http://schemas.microsoft.com/office/drawing/2014/main" id="{37BB9DBF-FBF4-CDA0-0283-501A5B3726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Imagen 1">
            <a:extLst>
              <a:ext uri="{FF2B5EF4-FFF2-40B4-BE49-F238E27FC236}">
                <a16:creationId xmlns:a16="http://schemas.microsoft.com/office/drawing/2014/main" id="{13B37262-3175-B88E-2806-975B7D741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0"/>
            <a:ext cx="9113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5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agen 4">
            <a:extLst>
              <a:ext uri="{FF2B5EF4-FFF2-40B4-BE49-F238E27FC236}">
                <a16:creationId xmlns:a16="http://schemas.microsoft.com/office/drawing/2014/main" id="{EEE6B5E7-D2EA-5D45-8B33-3EB70425A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CuadroTexto 2">
            <a:extLst>
              <a:ext uri="{FF2B5EF4-FFF2-40B4-BE49-F238E27FC236}">
                <a16:creationId xmlns:a16="http://schemas.microsoft.com/office/drawing/2014/main" id="{BCFFAA3D-27FF-F69B-1300-29EADF8A1403}"/>
              </a:ext>
            </a:extLst>
          </p:cNvPr>
          <p:cNvSpPr txBox="1">
            <a:spLocks noChangeArrowheads="1"/>
          </p:cNvSpPr>
          <p:nvPr/>
        </p:nvSpPr>
        <p:spPr bwMode="auto">
          <a:xfrm>
            <a:off x="0" y="79375"/>
            <a:ext cx="12192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Tras la conquista cristiana de Úbeda en 1233</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por las tropas de Fernando III el Santo, se procede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transformación de la ciudad musulmana.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Este proceso tiene una fuerte carga simbólica.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Todo nos hace pensar que algunas de las mezquitas de barrio,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incluyendo la aljama, debieron ser convertidas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desde un primer momento en iglesias parroquiales.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Otras, sin duda alguna, fueron creadas de nueva planta. </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los tiempos del obispo don Pascual (16 años después de la conquista de la ciudad), ya se citan estas iglesias, que por orden de dignidad son las siguientes: Santa María, San Pablo, San Pedro, Santo Domingo, Santo Tomás, San Lorenzo,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San Juan Evangelista, San Juan Bautista, San Millán, San Nicolás y San Isidoro. </a:t>
            </a: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todas ellas, las seis primeras se ubicaban en el interior del perímetro amurallado, mientras que las restantes se diseminaban por sus arrabales. </a:t>
            </a:r>
            <a:endParaRPr lang="es-ES" altLang="es-ES" dirty="0">
              <a:latin typeface="Tw Cen MT" panose="020B0602020104020603" pitchFamily="34" charset="77"/>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Imagen 4">
            <a:extLst>
              <a:ext uri="{FF2B5EF4-FFF2-40B4-BE49-F238E27FC236}">
                <a16:creationId xmlns:a16="http://schemas.microsoft.com/office/drawing/2014/main" id="{01A1C597-B3E8-5F46-B777-0FB7AAFD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CuadroTexto 2">
            <a:extLst>
              <a:ext uri="{FF2B5EF4-FFF2-40B4-BE49-F238E27FC236}">
                <a16:creationId xmlns:a16="http://schemas.microsoft.com/office/drawing/2014/main" id="{A208E7FF-DACB-3C05-7472-6B507D62BE71}"/>
              </a:ext>
            </a:extLst>
          </p:cNvPr>
          <p:cNvSpPr txBox="1">
            <a:spLocks noChangeArrowheads="1"/>
          </p:cNvSpPr>
          <p:nvPr/>
        </p:nvSpPr>
        <p:spPr bwMode="auto">
          <a:xfrm>
            <a:off x="214313" y="90488"/>
            <a:ext cx="10529887"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Las once iglesias parroquiales, fundadas tras la conquista cristiana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Úbeda, sufrirán distinta suerte durante los siguientes siglos. </a:t>
            </a: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La demarcación geográfica de las primeras parroquias</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 -aquellas que permanecieron intramuros-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supuso crear una superficie urbana bastante equilibrada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y sin posibilidad alguna de crecimiento.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Todo lo contrario ocurrió con las parroquias extramuros,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en donde se produjo un crecimiento asimétrico;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así, mientras algunas parroquias como San Juan Bautista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 San Juan Evangelista –los Sanjuanes–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tienden a perder su feligresía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por su escarpada ubicación entre las huertas,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otras como San Nicolás y San Isidoro, ya en el siglo XV,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llegan a agrupar tantos habitantes como el conjunto </a:t>
            </a:r>
          </a:p>
          <a:p>
            <a:pPr algn="ctr" eaLnBrk="1" hangingPunct="1">
              <a:lnSpc>
                <a:spcPct val="100000"/>
              </a:lnSpc>
              <a:spcBef>
                <a:spcPct val="0"/>
              </a:spcBef>
              <a:buFontTx/>
              <a:buNone/>
            </a:pPr>
            <a:r>
              <a:rPr lang="es-ES" altLang="es-ES">
                <a:solidFill>
                  <a:srgbClr val="000000"/>
                </a:solidFill>
                <a:latin typeface="Tw Cen MT" panose="020B0602020104020603" pitchFamily="34" charset="77"/>
                <a:cs typeface="Times New Roman" panose="02020603050405020304" pitchFamily="18" charset="0"/>
              </a:rPr>
              <a:t>de todas las restantes. </a:t>
            </a:r>
            <a:endParaRPr lang="es-ES" altLang="es-ES">
              <a:latin typeface="Tw Cen MT" panose="020B0602020104020603" pitchFamily="34" charset="77"/>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Imagen 4">
            <a:extLst>
              <a:ext uri="{FF2B5EF4-FFF2-40B4-BE49-F238E27FC236}">
                <a16:creationId xmlns:a16="http://schemas.microsoft.com/office/drawing/2014/main" id="{D22E82FB-0F7D-BB5C-CC22-AFB5DCD98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CuadroTexto 2">
            <a:extLst>
              <a:ext uri="{FF2B5EF4-FFF2-40B4-BE49-F238E27FC236}">
                <a16:creationId xmlns:a16="http://schemas.microsoft.com/office/drawing/2014/main" id="{BF6A964C-54BD-BB1E-945F-183A3A26B921}"/>
              </a:ext>
            </a:extLst>
          </p:cNvPr>
          <p:cNvSpPr txBox="1">
            <a:spLocks noChangeArrowheads="1"/>
          </p:cNvSpPr>
          <p:nvPr/>
        </p:nvSpPr>
        <p:spPr bwMode="auto">
          <a:xfrm>
            <a:off x="349250" y="304800"/>
            <a:ext cx="785812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1.-IGLESIA DE SANTA MARÍA</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Fue constituida en el momento de la reconquista por S. Fernando como Iglesia Principal dedicada a la Asunción de la Virgen, llamada también del Alcázar.</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Está erigida donde estuvo en su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Aljama, mezquita principal árabe.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edificación islámica queda una puerta que servía de comunicación entre el Alcázar y la Mezquita y un pequeño patio rodeado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por un claustro gótico de gran belleza,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verdadero remanso de paz que predispone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encuentro con Dios.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sin duda uno de los templos ubetenses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más transformaciones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reconstrucciones ha sufrido.</a:t>
            </a:r>
            <a:endParaRPr lang="es-ES" altLang="es-ES" dirty="0">
              <a:latin typeface="Tw Cen MT" panose="020B0602020104020603" pitchFamily="34" charset="77"/>
              <a:cs typeface="Times New Roman" panose="02020603050405020304" pitchFamily="18" charset="0"/>
            </a:endParaRPr>
          </a:p>
        </p:txBody>
      </p:sp>
      <p:pic>
        <p:nvPicPr>
          <p:cNvPr id="37891" name="Imagen 2">
            <a:extLst>
              <a:ext uri="{FF2B5EF4-FFF2-40B4-BE49-F238E27FC236}">
                <a16:creationId xmlns:a16="http://schemas.microsoft.com/office/drawing/2014/main" id="{C0ADB5BE-B10D-C53C-E1E4-AFD6AA65D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6850" y="152400"/>
            <a:ext cx="2946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CuadroTexto 1">
            <a:extLst>
              <a:ext uri="{FF2B5EF4-FFF2-40B4-BE49-F238E27FC236}">
                <a16:creationId xmlns:a16="http://schemas.microsoft.com/office/drawing/2014/main" id="{945A148C-6BFD-77DF-1063-44F3BF613929}"/>
              </a:ext>
            </a:extLst>
          </p:cNvPr>
          <p:cNvSpPr txBox="1">
            <a:spLocks noChangeArrowheads="1"/>
          </p:cNvSpPr>
          <p:nvPr/>
        </p:nvSpPr>
        <p:spPr bwMode="auto">
          <a:xfrm>
            <a:off x="8896350" y="5049078"/>
            <a:ext cx="31369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b="1" dirty="0">
                <a:solidFill>
                  <a:srgbClr val="C00000"/>
                </a:solidFill>
              </a:rPr>
              <a:t> </a:t>
            </a:r>
            <a:r>
              <a:rPr lang="es-ES" altLang="es-ES" dirty="0">
                <a:solidFill>
                  <a:srgbClr val="C00000"/>
                </a:solidFill>
                <a:latin typeface="Tw Cen MT" panose="020B0602020104020603" pitchFamily="34" charset="77"/>
              </a:rPr>
              <a:t>1259</a:t>
            </a:r>
          </a:p>
          <a:p>
            <a:pPr algn="ctr">
              <a:lnSpc>
                <a:spcPct val="100000"/>
              </a:lnSpc>
              <a:spcBef>
                <a:spcPct val="0"/>
              </a:spcBef>
              <a:buFontTx/>
              <a:buNone/>
            </a:pPr>
            <a:r>
              <a:rPr lang="es-ES" altLang="es-ES" dirty="0">
                <a:solidFill>
                  <a:srgbClr val="C00000"/>
                </a:solidFill>
                <a:latin typeface="Tw Cen MT" panose="020B0602020104020603" pitchFamily="34" charset="77"/>
              </a:rPr>
              <a:t>6 de junio</a:t>
            </a:r>
          </a:p>
          <a:p>
            <a:pPr algn="ctr">
              <a:lnSpc>
                <a:spcPct val="100000"/>
              </a:lnSpc>
              <a:spcBef>
                <a:spcPct val="0"/>
              </a:spcBef>
              <a:buFontTx/>
              <a:buNone/>
            </a:pPr>
            <a:r>
              <a:rPr lang="es-ES" altLang="es-ES" dirty="0">
                <a:solidFill>
                  <a:srgbClr val="C00000"/>
                </a:solidFill>
                <a:latin typeface="Tw Cen MT" panose="020B0602020104020603" pitchFamily="34" charset="77"/>
              </a:rPr>
              <a:t>ERIGIDA COLEGIA</a:t>
            </a:r>
            <a:r>
              <a:rPr lang="es-ES" altLang="es-ES" dirty="0">
                <a:solidFill>
                  <a:srgbClr val="C00000"/>
                </a:solidFill>
              </a:rPr>
              <a:t>L</a:t>
            </a:r>
          </a:p>
          <a:p>
            <a:pPr algn="ctr">
              <a:lnSpc>
                <a:spcPct val="100000"/>
              </a:lnSpc>
              <a:spcBef>
                <a:spcPct val="0"/>
              </a:spcBef>
              <a:buFontTx/>
              <a:buNone/>
            </a:pPr>
            <a:endParaRPr lang="es-ES" altLang="es-E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3000"/>
                                        <p:tgtEl>
                                          <p:spTgt spid="37891"/>
                                        </p:tgtEl>
                                      </p:cBhvr>
                                    </p:animEffect>
                                    <p:anim calcmode="lin" valueType="num">
                                      <p:cBhvr>
                                        <p:cTn id="8" dur="3000" fill="hold"/>
                                        <p:tgtEl>
                                          <p:spTgt spid="37891"/>
                                        </p:tgtEl>
                                        <p:attrNameLst>
                                          <p:attrName>ppt_x</p:attrName>
                                        </p:attrNameLst>
                                      </p:cBhvr>
                                      <p:tavLst>
                                        <p:tav tm="0">
                                          <p:val>
                                            <p:strVal val="#ppt_x"/>
                                          </p:val>
                                        </p:tav>
                                        <p:tav tm="100000">
                                          <p:val>
                                            <p:strVal val="#ppt_x"/>
                                          </p:val>
                                        </p:tav>
                                      </p:tavLst>
                                    </p:anim>
                                    <p:anim calcmode="lin" valueType="num">
                                      <p:cBhvr>
                                        <p:cTn id="9" dur="3000" fill="hold"/>
                                        <p:tgtEl>
                                          <p:spTgt spid="37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Imagen 4">
            <a:extLst>
              <a:ext uri="{FF2B5EF4-FFF2-40B4-BE49-F238E27FC236}">
                <a16:creationId xmlns:a16="http://schemas.microsoft.com/office/drawing/2014/main" id="{C5A9F88C-4683-9E65-44CC-DFF8F9B93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CuadroTexto 2">
            <a:extLst>
              <a:ext uri="{FF2B5EF4-FFF2-40B4-BE49-F238E27FC236}">
                <a16:creationId xmlns:a16="http://schemas.microsoft.com/office/drawing/2014/main" id="{F5486537-977E-37B8-5697-C6C60FB1A202}"/>
              </a:ext>
            </a:extLst>
          </p:cNvPr>
          <p:cNvSpPr txBox="1">
            <a:spLocks noChangeArrowheads="1"/>
          </p:cNvSpPr>
          <p:nvPr/>
        </p:nvSpPr>
        <p:spPr bwMode="auto">
          <a:xfrm>
            <a:off x="0" y="0"/>
            <a:ext cx="81851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2.- IGLESIA DE SAN PABLO</a:t>
            </a:r>
            <a:r>
              <a:rPr lang="es-ES" altLang="es-ES" b="1" dirty="0">
                <a:solidFill>
                  <a:srgbClr val="C00000"/>
                </a:solidFill>
                <a:latin typeface="Tw Cen MT" panose="020B0602020104020603" pitchFamily="34" charset="77"/>
                <a:cs typeface="Times New Roman" panose="02020603050405020304" pitchFamily="18" charset="0"/>
              </a:rPr>
              <a:t>:</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 lugar de otra antigua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admiramos hoy a San Pablo. La fundación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esta iglesia puede darse como segura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mediados del siglo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pudiendo también asegurarse, que la primitiva construcción fue puramente románica por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los restos que de ella subsisten: la Portada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del Poniente, llamada “de los Carpinteros”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la configuración del ábside, año 1380.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Pero es sobre todo el gótico el que nos deja un muestrario variado desde la sencillez y austeridad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profusión de adornos y cresterías.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Sufrió más que ninguna otra, la destrucción</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moros y Pero Gil en el año 1386.</a:t>
            </a:r>
            <a:endParaRPr lang="es-ES" altLang="es-ES" dirty="0">
              <a:latin typeface="Tw Cen MT" panose="020B0602020104020603" pitchFamily="34" charset="77"/>
              <a:cs typeface="Times New Roman" panose="02020603050405020304" pitchFamily="18" charset="0"/>
            </a:endParaRPr>
          </a:p>
        </p:txBody>
      </p:sp>
      <p:pic>
        <p:nvPicPr>
          <p:cNvPr id="38915" name="Imagen 3">
            <a:extLst>
              <a:ext uri="{FF2B5EF4-FFF2-40B4-BE49-F238E27FC236}">
                <a16:creationId xmlns:a16="http://schemas.microsoft.com/office/drawing/2014/main" id="{05E04F27-251F-6251-80C9-537C83B5B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6963" y="260350"/>
            <a:ext cx="3249612"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CuadroTexto 1">
            <a:extLst>
              <a:ext uri="{FF2B5EF4-FFF2-40B4-BE49-F238E27FC236}">
                <a16:creationId xmlns:a16="http://schemas.microsoft.com/office/drawing/2014/main" id="{B36AB2D8-AFA0-223A-17A1-B075B236C05B}"/>
              </a:ext>
            </a:extLst>
          </p:cNvPr>
          <p:cNvSpPr txBox="1">
            <a:spLocks noChangeArrowheads="1"/>
          </p:cNvSpPr>
          <p:nvPr/>
        </p:nvSpPr>
        <p:spPr bwMode="auto">
          <a:xfrm>
            <a:off x="8716963" y="5009322"/>
            <a:ext cx="32496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a:t>
            </a:r>
          </a:p>
          <a:p>
            <a:pPr algn="ctr">
              <a:lnSpc>
                <a:spcPct val="100000"/>
              </a:lnSpc>
              <a:spcBef>
                <a:spcPct val="0"/>
              </a:spcBef>
              <a:buFontTx/>
              <a:buNone/>
            </a:pPr>
            <a:r>
              <a:rPr lang="es-ES" altLang="es-ES" dirty="0">
                <a:solidFill>
                  <a:srgbClr val="C00000"/>
                </a:solidFill>
                <a:latin typeface="Tw Cen MT" panose="020B0602020104020603" pitchFamily="34" charset="77"/>
              </a:rPr>
              <a:t>DE LOS </a:t>
            </a:r>
          </a:p>
          <a:p>
            <a:pPr algn="ctr">
              <a:lnSpc>
                <a:spcPct val="100000"/>
              </a:lnSpc>
              <a:spcBef>
                <a:spcPct val="0"/>
              </a:spcBef>
              <a:buFontTx/>
              <a:buNone/>
            </a:pPr>
            <a:r>
              <a:rPr lang="es-ES" altLang="es-ES" dirty="0">
                <a:solidFill>
                  <a:srgbClr val="C00000"/>
                </a:solidFill>
                <a:latin typeface="Tw Cen MT" panose="020B0602020104020603" pitchFamily="34" charset="77"/>
              </a:rPr>
              <a:t>CARPINTEROS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3000"/>
                                        <p:tgtEl>
                                          <p:spTgt spid="38915"/>
                                        </p:tgtEl>
                                      </p:cBhvr>
                                    </p:animEffect>
                                    <p:anim calcmode="lin" valueType="num">
                                      <p:cBhvr>
                                        <p:cTn id="8" dur="3000" fill="hold"/>
                                        <p:tgtEl>
                                          <p:spTgt spid="38915"/>
                                        </p:tgtEl>
                                        <p:attrNameLst>
                                          <p:attrName>ppt_x</p:attrName>
                                        </p:attrNameLst>
                                      </p:cBhvr>
                                      <p:tavLst>
                                        <p:tav tm="0">
                                          <p:val>
                                            <p:strVal val="#ppt_x"/>
                                          </p:val>
                                        </p:tav>
                                        <p:tav tm="100000">
                                          <p:val>
                                            <p:strVal val="#ppt_x"/>
                                          </p:val>
                                        </p:tav>
                                      </p:tavLst>
                                    </p:anim>
                                    <p:anim calcmode="lin" valueType="num">
                                      <p:cBhvr>
                                        <p:cTn id="9" dur="3000" fill="hold"/>
                                        <p:tgtEl>
                                          <p:spTgt spid="389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agen 4">
            <a:extLst>
              <a:ext uri="{FF2B5EF4-FFF2-40B4-BE49-F238E27FC236}">
                <a16:creationId xmlns:a16="http://schemas.microsoft.com/office/drawing/2014/main" id="{B38DD335-0CF2-677A-2A2D-C1E4BDFA0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uadroTexto 2">
            <a:extLst>
              <a:ext uri="{FF2B5EF4-FFF2-40B4-BE49-F238E27FC236}">
                <a16:creationId xmlns:a16="http://schemas.microsoft.com/office/drawing/2014/main" id="{28027919-BC7F-0306-F624-A423B3CBEE7B}"/>
              </a:ext>
            </a:extLst>
          </p:cNvPr>
          <p:cNvSpPr txBox="1">
            <a:spLocks noChangeArrowheads="1"/>
          </p:cNvSpPr>
          <p:nvPr/>
        </p:nvSpPr>
        <p:spPr bwMode="auto">
          <a:xfrm>
            <a:off x="203200" y="134938"/>
            <a:ext cx="85915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3.- IGLESIA DE SAN PEDRO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 probable que en el sitio de la iglesia de San Pedro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alzase primero un templo visigodo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que aún después de la invasión de los árabes,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continuaría durante cierto tiempo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advocación cristiana.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Más tarde los musulmanes lo convirtieron en mezquita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fue rescatado para el culto cristiano, después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la reconquista, alrededor de 1240.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Se observan atisbos románicos en el ábside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predominio ojival en el interior.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 Rodrigo Ximénez de Rada, Arzobispo que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intervino en la reconquista, consiguió reservarla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bajo la jurisdicción de Toledo.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ella estaba el Cristo de los Cuatro Clavos. </a:t>
            </a:r>
          </a:p>
        </p:txBody>
      </p:sp>
      <p:pic>
        <p:nvPicPr>
          <p:cNvPr id="39939" name="Imagen 2">
            <a:extLst>
              <a:ext uri="{FF2B5EF4-FFF2-40B4-BE49-F238E27FC236}">
                <a16:creationId xmlns:a16="http://schemas.microsoft.com/office/drawing/2014/main" id="{0C5BEF66-C336-EE26-19C5-388643D5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33"/>
          <a:stretch>
            <a:fillRect/>
          </a:stretch>
        </p:blipFill>
        <p:spPr bwMode="auto">
          <a:xfrm>
            <a:off x="8740775" y="166688"/>
            <a:ext cx="324802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CuadroTexto 1">
            <a:extLst>
              <a:ext uri="{FF2B5EF4-FFF2-40B4-BE49-F238E27FC236}">
                <a16:creationId xmlns:a16="http://schemas.microsoft.com/office/drawing/2014/main" id="{6F5132BF-559E-275A-F78E-E09979A237DB}"/>
              </a:ext>
            </a:extLst>
          </p:cNvPr>
          <p:cNvSpPr txBox="1">
            <a:spLocks noChangeArrowheads="1"/>
          </p:cNvSpPr>
          <p:nvPr/>
        </p:nvSpPr>
        <p:spPr bwMode="auto">
          <a:xfrm>
            <a:off x="8740774" y="5089526"/>
            <a:ext cx="312420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IGLESIA </a:t>
            </a:r>
          </a:p>
          <a:p>
            <a:pPr algn="ctr">
              <a:lnSpc>
                <a:spcPct val="100000"/>
              </a:lnSpc>
              <a:spcBef>
                <a:spcPct val="0"/>
              </a:spcBef>
              <a:buFontTx/>
              <a:buNone/>
            </a:pPr>
            <a:r>
              <a:rPr lang="es-ES" altLang="es-ES" dirty="0">
                <a:solidFill>
                  <a:srgbClr val="C00000"/>
                </a:solidFill>
                <a:latin typeface="Tw Cen MT" panose="020B0602020104020603" pitchFamily="34" charset="77"/>
              </a:rPr>
              <a:t>DE </a:t>
            </a:r>
          </a:p>
          <a:p>
            <a:pPr algn="ctr">
              <a:lnSpc>
                <a:spcPct val="100000"/>
              </a:lnSpc>
              <a:spcBef>
                <a:spcPct val="0"/>
              </a:spcBef>
              <a:buFontTx/>
              <a:buNone/>
            </a:pPr>
            <a:r>
              <a:rPr lang="es-ES" altLang="es-ES" dirty="0">
                <a:solidFill>
                  <a:srgbClr val="C00000"/>
                </a:solidFill>
                <a:latin typeface="Tw Cen MT" panose="020B0602020104020603" pitchFamily="34" charset="77"/>
              </a:rPr>
              <a:t>SAN PEDRO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3000"/>
                                        <p:tgtEl>
                                          <p:spTgt spid="39939"/>
                                        </p:tgtEl>
                                      </p:cBhvr>
                                    </p:animEffect>
                                    <p:anim calcmode="lin" valueType="num">
                                      <p:cBhvr>
                                        <p:cTn id="8" dur="3000" fill="hold"/>
                                        <p:tgtEl>
                                          <p:spTgt spid="39939"/>
                                        </p:tgtEl>
                                        <p:attrNameLst>
                                          <p:attrName>ppt_x</p:attrName>
                                        </p:attrNameLst>
                                      </p:cBhvr>
                                      <p:tavLst>
                                        <p:tav tm="0">
                                          <p:val>
                                            <p:strVal val="#ppt_x"/>
                                          </p:val>
                                        </p:tav>
                                        <p:tav tm="100000">
                                          <p:val>
                                            <p:strVal val="#ppt_x"/>
                                          </p:val>
                                        </p:tav>
                                      </p:tavLst>
                                    </p:anim>
                                    <p:anim calcmode="lin" valueType="num">
                                      <p:cBhvr>
                                        <p:cTn id="9" dur="3000" fill="hold"/>
                                        <p:tgtEl>
                                          <p:spTgt spid="399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Imagen 4">
            <a:extLst>
              <a:ext uri="{FF2B5EF4-FFF2-40B4-BE49-F238E27FC236}">
                <a16:creationId xmlns:a16="http://schemas.microsoft.com/office/drawing/2014/main" id="{D25CDBA3-FBE6-CDFC-2C72-95A85D4F8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CuadroTexto 2">
            <a:extLst>
              <a:ext uri="{FF2B5EF4-FFF2-40B4-BE49-F238E27FC236}">
                <a16:creationId xmlns:a16="http://schemas.microsoft.com/office/drawing/2014/main" id="{F7D91A74-3B13-7977-E0B7-9E33004684DC}"/>
              </a:ext>
            </a:extLst>
          </p:cNvPr>
          <p:cNvSpPr txBox="1">
            <a:spLocks noChangeArrowheads="1"/>
          </p:cNvSpPr>
          <p:nvPr/>
        </p:nvSpPr>
        <p:spPr bwMode="auto">
          <a:xfrm>
            <a:off x="174625" y="204788"/>
            <a:ext cx="72278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Según una piadosa tradición,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comienzos de la edad media,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el origen de las comunidades cristianas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Andalucía Oriental, está vinculado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a la leyenda de los siete Varones,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enviados por los Apóstoles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para evangelizar Hispania,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desembarcando en Cartagena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y poniendo como punto inicial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de su apostolado Guadix</a:t>
            </a:r>
            <a:r>
              <a:rPr lang="es-ES" altLang="es-ES" b="1">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endParaRPr lang="es-ES" altLang="es-ES">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San Eufrasio anunciaría el Evangelio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en Iliturgi (Andújar), </a:t>
            </a:r>
          </a:p>
          <a:p>
            <a:pPr algn="ctr" eaLnBrk="1" hangingPunct="1">
              <a:lnSpc>
                <a:spcPct val="100000"/>
              </a:lnSpc>
              <a:spcBef>
                <a:spcPct val="0"/>
              </a:spcBef>
              <a:buFontTx/>
              <a:buNone/>
            </a:pPr>
            <a:r>
              <a:rPr lang="es-ES" altLang="es-ES">
                <a:latin typeface="Tw Cen MT" panose="020B0602020104020603" pitchFamily="34" charset="77"/>
                <a:cs typeface="Times New Roman" panose="02020603050405020304" pitchFamily="18" charset="0"/>
              </a:rPr>
              <a:t>por eso es el Patrón de toda la Diócesis.</a:t>
            </a:r>
          </a:p>
          <a:p>
            <a:pPr eaLnBrk="1" hangingPunct="1">
              <a:lnSpc>
                <a:spcPct val="100000"/>
              </a:lnSpc>
              <a:spcBef>
                <a:spcPct val="0"/>
              </a:spcBef>
              <a:buFontTx/>
              <a:buNone/>
            </a:pPr>
            <a:r>
              <a:rPr lang="es-ES" altLang="es-ES">
                <a:solidFill>
                  <a:srgbClr val="FF0000"/>
                </a:solidFill>
                <a:latin typeface="Tw Cen MT" panose="020B0602020104020603" pitchFamily="34" charset="77"/>
                <a:cs typeface="Times New Roman" panose="02020603050405020304" pitchFamily="18" charset="0"/>
              </a:rPr>
              <a:t> </a:t>
            </a:r>
            <a:endParaRPr lang="es-ES" altLang="es-ES">
              <a:latin typeface="Tw Cen MT" panose="020B0602020104020603" pitchFamily="34" charset="77"/>
              <a:cs typeface="Times New Roman" panose="02020603050405020304" pitchFamily="18" charset="0"/>
            </a:endParaRPr>
          </a:p>
        </p:txBody>
      </p:sp>
      <p:sp>
        <p:nvSpPr>
          <p:cNvPr id="17411" name="CuadroTexto 7">
            <a:extLst>
              <a:ext uri="{FF2B5EF4-FFF2-40B4-BE49-F238E27FC236}">
                <a16:creationId xmlns:a16="http://schemas.microsoft.com/office/drawing/2014/main" id="{5B1E0DA0-E24C-9C77-3087-0581D65208F6}"/>
              </a:ext>
            </a:extLst>
          </p:cNvPr>
          <p:cNvSpPr txBox="1">
            <a:spLocks noChangeArrowheads="1"/>
          </p:cNvSpPr>
          <p:nvPr/>
        </p:nvSpPr>
        <p:spPr bwMode="auto">
          <a:xfrm>
            <a:off x="9004300" y="5957889"/>
            <a:ext cx="27543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SAN EUFRASIO</a:t>
            </a:r>
          </a:p>
        </p:txBody>
      </p:sp>
      <p:pic>
        <p:nvPicPr>
          <p:cNvPr id="6148" name="Imagen 3">
            <a:extLst>
              <a:ext uri="{FF2B5EF4-FFF2-40B4-BE49-F238E27FC236}">
                <a16:creationId xmlns:a16="http://schemas.microsoft.com/office/drawing/2014/main" id="{487F9362-904E-CC67-4354-79ACC4D7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501" t="7713" b="18475"/>
          <a:stretch>
            <a:fillRect/>
          </a:stretch>
        </p:blipFill>
        <p:spPr bwMode="auto">
          <a:xfrm>
            <a:off x="8763000" y="204788"/>
            <a:ext cx="31146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3000"/>
                                        <p:tgtEl>
                                          <p:spTgt spid="6148"/>
                                        </p:tgtEl>
                                      </p:cBhvr>
                                    </p:animEffect>
                                    <p:anim calcmode="lin" valueType="num">
                                      <p:cBhvr>
                                        <p:cTn id="8" dur="3000" fill="hold"/>
                                        <p:tgtEl>
                                          <p:spTgt spid="6148"/>
                                        </p:tgtEl>
                                        <p:attrNameLst>
                                          <p:attrName>ppt_x</p:attrName>
                                        </p:attrNameLst>
                                      </p:cBhvr>
                                      <p:tavLst>
                                        <p:tav tm="0">
                                          <p:val>
                                            <p:strVal val="#ppt_x"/>
                                          </p:val>
                                        </p:tav>
                                        <p:tav tm="100000">
                                          <p:val>
                                            <p:strVal val="#ppt_x"/>
                                          </p:val>
                                        </p:tav>
                                      </p:tavLst>
                                    </p:anim>
                                    <p:anim calcmode="lin" valueType="num">
                                      <p:cBhvr>
                                        <p:cTn id="9" dur="3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agen 4">
            <a:extLst>
              <a:ext uri="{FF2B5EF4-FFF2-40B4-BE49-F238E27FC236}">
                <a16:creationId xmlns:a16="http://schemas.microsoft.com/office/drawing/2014/main" id="{C6700786-DC57-9FCB-5F3B-BC167FCE2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CuadroTexto 2">
            <a:extLst>
              <a:ext uri="{FF2B5EF4-FFF2-40B4-BE49-F238E27FC236}">
                <a16:creationId xmlns:a16="http://schemas.microsoft.com/office/drawing/2014/main" id="{485A28EE-E542-D1DC-3EC4-9E75C152F556}"/>
              </a:ext>
            </a:extLst>
          </p:cNvPr>
          <p:cNvSpPr txBox="1">
            <a:spLocks noChangeArrowheads="1"/>
          </p:cNvSpPr>
          <p:nvPr/>
        </p:nvSpPr>
        <p:spPr bwMode="auto">
          <a:xfrm>
            <a:off x="165100" y="139700"/>
            <a:ext cx="8561388" cy="652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4.- IGLESIA DE SANTO DOMINGO</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EL origen de este antiguo templo parroquial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nos remite a las últimas décadas del XIII.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estructura de su fábrica, sin duda alguna reedificada con posterioridad, queda concebida dentro de postulados estilísticos de carácter gótico-mudéjar: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Única nave de salón, con cabecera poligonal,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destacada cubierta por bóveda de nervios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rematados en florón y capillas laterales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lado sur, entre contrafuertes.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La nave, tras el arco toral, está cubierta por un espléndido artesonado de </a:t>
            </a:r>
            <a:r>
              <a:rPr lang="es-ES" altLang="es-ES" dirty="0" err="1">
                <a:solidFill>
                  <a:srgbClr val="000000"/>
                </a:solidFill>
                <a:latin typeface="Tw Cen MT" panose="020B0602020104020603" pitchFamily="34" charset="77"/>
                <a:cs typeface="Times New Roman" panose="02020603050405020304" pitchFamily="18" charset="0"/>
              </a:rPr>
              <a:t>alfaje</a:t>
            </a:r>
            <a:r>
              <a:rPr lang="es-ES" altLang="es-ES" dirty="0">
                <a:solidFill>
                  <a:srgbClr val="000000"/>
                </a:solidFill>
                <a:latin typeface="Tw Cen MT" panose="020B0602020104020603" pitchFamily="34" charset="77"/>
                <a:cs typeface="Times New Roman" panose="02020603050405020304" pitchFamily="18" charset="0"/>
              </a:rPr>
              <a:t>, de «pares y nudillo»; tramo central decorado con casetones y laterales de lacería mudéjar, sujetado por magníficas tirantas.</a:t>
            </a:r>
            <a:endParaRPr lang="es-ES" altLang="es-ES" dirty="0">
              <a:latin typeface="Tw Cen MT" panose="020B0602020104020603" pitchFamily="34" charset="77"/>
              <a:cs typeface="Times New Roman" panose="02020603050405020304" pitchFamily="18" charset="0"/>
            </a:endParaRPr>
          </a:p>
        </p:txBody>
      </p:sp>
      <p:pic>
        <p:nvPicPr>
          <p:cNvPr id="40963" name="Imagen 3">
            <a:extLst>
              <a:ext uri="{FF2B5EF4-FFF2-40B4-BE49-F238E27FC236}">
                <a16:creationId xmlns:a16="http://schemas.microsoft.com/office/drawing/2014/main" id="{96BAF219-D446-9EB1-B4DD-0B86DFAD5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300038"/>
            <a:ext cx="25828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uadroTexto 1">
            <a:extLst>
              <a:ext uri="{FF2B5EF4-FFF2-40B4-BE49-F238E27FC236}">
                <a16:creationId xmlns:a16="http://schemas.microsoft.com/office/drawing/2014/main" id="{149196AF-249D-5175-33AE-019809A89382}"/>
              </a:ext>
            </a:extLst>
          </p:cNvPr>
          <p:cNvSpPr txBox="1">
            <a:spLocks noChangeArrowheads="1"/>
          </p:cNvSpPr>
          <p:nvPr/>
        </p:nvSpPr>
        <p:spPr bwMode="auto">
          <a:xfrm>
            <a:off x="9347200" y="5086350"/>
            <a:ext cx="25828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IGLESIA DE</a:t>
            </a:r>
          </a:p>
          <a:p>
            <a:pPr algn="ctr">
              <a:lnSpc>
                <a:spcPct val="100000"/>
              </a:lnSpc>
              <a:spcBef>
                <a:spcPct val="0"/>
              </a:spcBef>
              <a:buFontTx/>
              <a:buNone/>
            </a:pPr>
            <a:r>
              <a:rPr lang="es-ES" altLang="es-ES" dirty="0">
                <a:solidFill>
                  <a:srgbClr val="C00000"/>
                </a:solidFill>
                <a:latin typeface="Tw Cen MT" panose="020B0602020104020603" pitchFamily="34" charset="77"/>
              </a:rPr>
              <a:t>SANTO DOMINGO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3000"/>
                                        <p:tgtEl>
                                          <p:spTgt spid="40963"/>
                                        </p:tgtEl>
                                      </p:cBhvr>
                                    </p:animEffect>
                                    <p:anim calcmode="lin" valueType="num">
                                      <p:cBhvr>
                                        <p:cTn id="8" dur="3000" fill="hold"/>
                                        <p:tgtEl>
                                          <p:spTgt spid="40963"/>
                                        </p:tgtEl>
                                        <p:attrNameLst>
                                          <p:attrName>ppt_x</p:attrName>
                                        </p:attrNameLst>
                                      </p:cBhvr>
                                      <p:tavLst>
                                        <p:tav tm="0">
                                          <p:val>
                                            <p:strVal val="#ppt_x"/>
                                          </p:val>
                                        </p:tav>
                                        <p:tav tm="100000">
                                          <p:val>
                                            <p:strVal val="#ppt_x"/>
                                          </p:val>
                                        </p:tav>
                                      </p:tavLst>
                                    </p:anim>
                                    <p:anim calcmode="lin" valueType="num">
                                      <p:cBhvr>
                                        <p:cTn id="9" dur="3000" fill="hold"/>
                                        <p:tgtEl>
                                          <p:spTgt spid="409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agen 4">
            <a:extLst>
              <a:ext uri="{FF2B5EF4-FFF2-40B4-BE49-F238E27FC236}">
                <a16:creationId xmlns:a16="http://schemas.microsoft.com/office/drawing/2014/main" id="{019CCACB-1264-0B0D-2BA3-97CD4E73A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CuadroTexto 2">
            <a:extLst>
              <a:ext uri="{FF2B5EF4-FFF2-40B4-BE49-F238E27FC236}">
                <a16:creationId xmlns:a16="http://schemas.microsoft.com/office/drawing/2014/main" id="{2723A9AB-2B1C-96C8-2DB9-16786483C53A}"/>
              </a:ext>
            </a:extLst>
          </p:cNvPr>
          <p:cNvSpPr txBox="1">
            <a:spLocks noChangeArrowheads="1"/>
          </p:cNvSpPr>
          <p:nvPr/>
        </p:nvSpPr>
        <p:spPr bwMode="auto">
          <a:xfrm>
            <a:off x="260350" y="309563"/>
            <a:ext cx="7947025" cy="593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5.- IGLESIA DE SANTO TOMÁS</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Antes de tener esta advocación, fue seguramente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una de las mezquitas principales de Úbeda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muchos moros notables estaban asentados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en su demarcación, sobre la muralla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norte del Alcázar.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Convertida al culto cristiano, las familias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de los nobles hijosdalgo que ocuparon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sus casonas, favorecieron este templo,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Cuevas, Ortega, Trillo etc.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Con el tiempo D. Francisco de los Cobos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mandaría construir la capilla de la Concepción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para enterramiento de su familia.</a:t>
            </a:r>
            <a:endParaRPr lang="es-ES" altLang="es-ES" dirty="0">
              <a:latin typeface="Tw Cen MT" panose="020B0602020104020603" pitchFamily="34" charset="77"/>
              <a:cs typeface="Times New Roman" panose="02020603050405020304" pitchFamily="18" charset="0"/>
            </a:endParaRPr>
          </a:p>
        </p:txBody>
      </p:sp>
      <p:pic>
        <p:nvPicPr>
          <p:cNvPr id="41987" name="Imagen 3">
            <a:extLst>
              <a:ext uri="{FF2B5EF4-FFF2-40B4-BE49-F238E27FC236}">
                <a16:creationId xmlns:a16="http://schemas.microsoft.com/office/drawing/2014/main" id="{B3B322BF-9CC9-F75A-8424-EF8F0051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850" y="309563"/>
            <a:ext cx="33528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uadroTexto 1">
            <a:extLst>
              <a:ext uri="{FF2B5EF4-FFF2-40B4-BE49-F238E27FC236}">
                <a16:creationId xmlns:a16="http://schemas.microsoft.com/office/drawing/2014/main" id="{D1B90B18-948B-2EFE-4C88-9365FBC79095}"/>
              </a:ext>
            </a:extLst>
          </p:cNvPr>
          <p:cNvSpPr txBox="1">
            <a:spLocks noChangeArrowheads="1"/>
          </p:cNvSpPr>
          <p:nvPr/>
        </p:nvSpPr>
        <p:spPr bwMode="auto">
          <a:xfrm>
            <a:off x="8668987" y="5163442"/>
            <a:ext cx="31737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 DE</a:t>
            </a:r>
          </a:p>
          <a:p>
            <a:pPr algn="ctr">
              <a:lnSpc>
                <a:spcPct val="100000"/>
              </a:lnSpc>
              <a:spcBef>
                <a:spcPct val="0"/>
              </a:spcBef>
              <a:buFontTx/>
              <a:buNone/>
            </a:pPr>
            <a:r>
              <a:rPr lang="es-ES" altLang="es-ES" dirty="0">
                <a:solidFill>
                  <a:srgbClr val="C00000"/>
                </a:solidFill>
              </a:rPr>
              <a:t>SANTO TOMÁS</a:t>
            </a:r>
          </a:p>
          <a:p>
            <a:pPr algn="ctr">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CANTUARIENSE</a:t>
            </a:r>
            <a:endParaRPr lang="es-ES" altLang="es-E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3000"/>
                                        <p:tgtEl>
                                          <p:spTgt spid="41987"/>
                                        </p:tgtEl>
                                      </p:cBhvr>
                                    </p:animEffect>
                                    <p:anim calcmode="lin" valueType="num">
                                      <p:cBhvr>
                                        <p:cTn id="8" dur="3000" fill="hold"/>
                                        <p:tgtEl>
                                          <p:spTgt spid="41987"/>
                                        </p:tgtEl>
                                        <p:attrNameLst>
                                          <p:attrName>ppt_x</p:attrName>
                                        </p:attrNameLst>
                                      </p:cBhvr>
                                      <p:tavLst>
                                        <p:tav tm="0">
                                          <p:val>
                                            <p:strVal val="#ppt_x"/>
                                          </p:val>
                                        </p:tav>
                                        <p:tav tm="100000">
                                          <p:val>
                                            <p:strVal val="#ppt_x"/>
                                          </p:val>
                                        </p:tav>
                                      </p:tavLst>
                                    </p:anim>
                                    <p:anim calcmode="lin" valueType="num">
                                      <p:cBhvr>
                                        <p:cTn id="9" dur="3000" fill="hold"/>
                                        <p:tgtEl>
                                          <p:spTgt spid="419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Imagen 4">
            <a:extLst>
              <a:ext uri="{FF2B5EF4-FFF2-40B4-BE49-F238E27FC236}">
                <a16:creationId xmlns:a16="http://schemas.microsoft.com/office/drawing/2014/main" id="{2EE9C877-4FD2-A4D2-8074-6528FBC5E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CuadroTexto 1">
            <a:extLst>
              <a:ext uri="{FF2B5EF4-FFF2-40B4-BE49-F238E27FC236}">
                <a16:creationId xmlns:a16="http://schemas.microsoft.com/office/drawing/2014/main" id="{06590334-97CB-2CFF-6FAD-86BE08BB2A72}"/>
              </a:ext>
            </a:extLst>
          </p:cNvPr>
          <p:cNvSpPr txBox="1">
            <a:spLocks noChangeArrowheads="1"/>
          </p:cNvSpPr>
          <p:nvPr/>
        </p:nvSpPr>
        <p:spPr bwMode="auto">
          <a:xfrm>
            <a:off x="342900" y="0"/>
            <a:ext cx="89376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6.- SAN LORENZO</a:t>
            </a:r>
          </a:p>
          <a:p>
            <a:pPr algn="ctr" eaLnBrk="1" hangingPunct="1">
              <a:lnSpc>
                <a:spcPct val="100000"/>
              </a:lnSpc>
              <a:spcBef>
                <a:spcPct val="0"/>
              </a:spcBef>
              <a:buFontTx/>
              <a:buNone/>
            </a:pPr>
            <a:r>
              <a:rPr lang="es-ES" altLang="es-ES" dirty="0">
                <a:latin typeface="Tw Cen MT" panose="020B0602020104020603" pitchFamily="34" charset="77"/>
              </a:rPr>
              <a:t>Esta humilde iglesia es otra de las parroquias que los conquistadores cristianos  dedicaron al culto </a:t>
            </a:r>
          </a:p>
          <a:p>
            <a:pPr algn="ctr" eaLnBrk="1" hangingPunct="1">
              <a:lnSpc>
                <a:spcPct val="100000"/>
              </a:lnSpc>
              <a:spcBef>
                <a:spcPct val="0"/>
              </a:spcBef>
              <a:buFontTx/>
              <a:buNone/>
            </a:pPr>
            <a:r>
              <a:rPr lang="es-ES" altLang="es-ES" dirty="0">
                <a:latin typeface="Tw Cen MT" panose="020B0602020104020603" pitchFamily="34" charset="77"/>
              </a:rPr>
              <a:t>cuando tomaron posesión de la villa.</a:t>
            </a:r>
          </a:p>
          <a:p>
            <a:pPr algn="ctr" eaLnBrk="1" hangingPunct="1">
              <a:lnSpc>
                <a:spcPct val="100000"/>
              </a:lnSpc>
              <a:spcBef>
                <a:spcPct val="0"/>
              </a:spcBef>
              <a:buFontTx/>
              <a:buNone/>
            </a:pPr>
            <a:r>
              <a:rPr lang="es-ES" altLang="es-ES" dirty="0">
                <a:latin typeface="Tw Cen MT" panose="020B0602020104020603" pitchFamily="34" charset="77"/>
              </a:rPr>
              <a:t>Está situada al Mediodía de la ciudad, junto a la antigua puerta de Granada y arco llamado de San Lorenzo, </a:t>
            </a:r>
          </a:p>
          <a:p>
            <a:pPr algn="ctr" eaLnBrk="1" hangingPunct="1">
              <a:lnSpc>
                <a:spcPct val="100000"/>
              </a:lnSpc>
              <a:spcBef>
                <a:spcPct val="0"/>
              </a:spcBef>
              <a:buFontTx/>
              <a:buNone/>
            </a:pPr>
            <a:r>
              <a:rPr lang="es-ES" altLang="es-ES" dirty="0">
                <a:latin typeface="Tw Cen MT" panose="020B0602020104020603" pitchFamily="34" charset="77"/>
              </a:rPr>
              <a:t>sobre un lienzo de muralla.</a:t>
            </a:r>
          </a:p>
          <a:p>
            <a:pPr algn="ctr" eaLnBrk="1" hangingPunct="1">
              <a:lnSpc>
                <a:spcPct val="100000"/>
              </a:lnSpc>
              <a:spcBef>
                <a:spcPct val="0"/>
              </a:spcBef>
              <a:buFontTx/>
              <a:buNone/>
            </a:pPr>
            <a:r>
              <a:rPr lang="es-ES" altLang="es-ES" dirty="0">
                <a:latin typeface="Tw Cen MT" panose="020B0602020104020603" pitchFamily="34" charset="77"/>
              </a:rPr>
              <a:t>Ha sufrido multitud de modificaciones, </a:t>
            </a:r>
          </a:p>
          <a:p>
            <a:pPr algn="ctr" eaLnBrk="1" hangingPunct="1">
              <a:lnSpc>
                <a:spcPct val="100000"/>
              </a:lnSpc>
              <a:spcBef>
                <a:spcPct val="0"/>
              </a:spcBef>
              <a:buFontTx/>
              <a:buNone/>
            </a:pPr>
            <a:r>
              <a:rPr lang="es-ES" altLang="es-ES" dirty="0">
                <a:latin typeface="Tw Cen MT" panose="020B0602020104020603" pitchFamily="34" charset="77"/>
              </a:rPr>
              <a:t>la espadaña que hace de torre campanario </a:t>
            </a:r>
          </a:p>
          <a:p>
            <a:pPr algn="ctr" eaLnBrk="1" hangingPunct="1">
              <a:lnSpc>
                <a:spcPct val="100000"/>
              </a:lnSpc>
              <a:spcBef>
                <a:spcPct val="0"/>
              </a:spcBef>
              <a:buFontTx/>
              <a:buNone/>
            </a:pPr>
            <a:r>
              <a:rPr lang="es-ES" altLang="es-ES" dirty="0">
                <a:latin typeface="Tw Cen MT" panose="020B0602020104020603" pitchFamily="34" charset="77"/>
              </a:rPr>
              <a:t>fue construida a mitad del siglo XVI. </a:t>
            </a:r>
          </a:p>
          <a:p>
            <a:pPr algn="ctr" eaLnBrk="1" hangingPunct="1">
              <a:lnSpc>
                <a:spcPct val="100000"/>
              </a:lnSpc>
              <a:spcBef>
                <a:spcPct val="0"/>
              </a:spcBef>
              <a:buFontTx/>
              <a:buNone/>
            </a:pPr>
            <a:r>
              <a:rPr lang="es-ES" altLang="es-ES" dirty="0">
                <a:latin typeface="Tw Cen MT" panose="020B0602020104020603" pitchFamily="34" charset="77"/>
              </a:rPr>
              <a:t>Consta de una sola nave, con algunas capillas. </a:t>
            </a:r>
          </a:p>
          <a:p>
            <a:pPr algn="ctr" eaLnBrk="1" hangingPunct="1">
              <a:lnSpc>
                <a:spcPct val="100000"/>
              </a:lnSpc>
              <a:spcBef>
                <a:spcPct val="0"/>
              </a:spcBef>
              <a:buFontTx/>
              <a:buNone/>
            </a:pPr>
            <a:r>
              <a:rPr lang="es-ES" altLang="es-ES" dirty="0">
                <a:latin typeface="Tw Cen MT" panose="020B0602020104020603" pitchFamily="34" charset="77"/>
              </a:rPr>
              <a:t>En su demarcación vivían y eran sus feligreses </a:t>
            </a:r>
          </a:p>
          <a:p>
            <a:pPr algn="ctr" eaLnBrk="1" hangingPunct="1">
              <a:lnSpc>
                <a:spcPct val="100000"/>
              </a:lnSpc>
              <a:spcBef>
                <a:spcPct val="0"/>
              </a:spcBef>
              <a:buFontTx/>
              <a:buNone/>
            </a:pPr>
            <a:r>
              <a:rPr lang="es-ES" altLang="es-ES" dirty="0">
                <a:latin typeface="Tw Cen MT" panose="020B0602020104020603" pitchFamily="34" charset="77"/>
              </a:rPr>
              <a:t>las influyentes familias, Dávalos, </a:t>
            </a:r>
            <a:r>
              <a:rPr lang="es-ES" altLang="es-ES" dirty="0" err="1">
                <a:latin typeface="Tw Cen MT" panose="020B0602020104020603" pitchFamily="34" charset="77"/>
              </a:rPr>
              <a:t>Zambranas</a:t>
            </a:r>
            <a:r>
              <a:rPr lang="es-ES" altLang="es-ES" dirty="0">
                <a:latin typeface="Tw Cen MT" panose="020B0602020104020603" pitchFamily="34" charset="77"/>
              </a:rPr>
              <a:t>, </a:t>
            </a:r>
          </a:p>
          <a:p>
            <a:pPr algn="ctr" eaLnBrk="1" hangingPunct="1">
              <a:lnSpc>
                <a:spcPct val="100000"/>
              </a:lnSpc>
              <a:spcBef>
                <a:spcPct val="0"/>
              </a:spcBef>
              <a:buFontTx/>
              <a:buNone/>
            </a:pPr>
            <a:r>
              <a:rPr lang="es-ES" altLang="es-ES" dirty="0">
                <a:latin typeface="Tw Cen MT" panose="020B0602020104020603" pitchFamily="34" charset="77"/>
              </a:rPr>
              <a:t>Afán de Rivera, Padillas, Vargas Machuca, Alaminos </a:t>
            </a:r>
          </a:p>
          <a:p>
            <a:pPr algn="ctr" eaLnBrk="1" hangingPunct="1">
              <a:lnSpc>
                <a:spcPct val="100000"/>
              </a:lnSpc>
              <a:spcBef>
                <a:spcPct val="0"/>
              </a:spcBef>
              <a:buFontTx/>
              <a:buNone/>
            </a:pPr>
            <a:r>
              <a:rPr lang="es-ES" altLang="es-ES" dirty="0">
                <a:latin typeface="Tw Cen MT" panose="020B0602020104020603" pitchFamily="34" charset="77"/>
              </a:rPr>
              <a:t>y otras que dotaron y cuidaron dichas capillas.</a:t>
            </a:r>
          </a:p>
        </p:txBody>
      </p:sp>
      <p:pic>
        <p:nvPicPr>
          <p:cNvPr id="43011" name="Imagen 3">
            <a:extLst>
              <a:ext uri="{FF2B5EF4-FFF2-40B4-BE49-F238E27FC236}">
                <a16:creationId xmlns:a16="http://schemas.microsoft.com/office/drawing/2014/main" id="{8795274C-8343-FDBA-E43A-35FC143AA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723"/>
          <a:stretch>
            <a:fillRect/>
          </a:stretch>
        </p:blipFill>
        <p:spPr bwMode="auto">
          <a:xfrm>
            <a:off x="9377363" y="285750"/>
            <a:ext cx="25987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CuadroTexto 1">
            <a:extLst>
              <a:ext uri="{FF2B5EF4-FFF2-40B4-BE49-F238E27FC236}">
                <a16:creationId xmlns:a16="http://schemas.microsoft.com/office/drawing/2014/main" id="{CB038E48-2D95-55F6-F823-244EB576BAE1}"/>
              </a:ext>
            </a:extLst>
          </p:cNvPr>
          <p:cNvSpPr txBox="1">
            <a:spLocks noChangeArrowheads="1"/>
          </p:cNvSpPr>
          <p:nvPr/>
        </p:nvSpPr>
        <p:spPr bwMode="auto">
          <a:xfrm>
            <a:off x="9280525" y="4514850"/>
            <a:ext cx="2695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LORENZO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3000"/>
                                        <p:tgtEl>
                                          <p:spTgt spid="43011"/>
                                        </p:tgtEl>
                                      </p:cBhvr>
                                    </p:animEffect>
                                    <p:anim calcmode="lin" valueType="num">
                                      <p:cBhvr>
                                        <p:cTn id="8" dur="3000" fill="hold"/>
                                        <p:tgtEl>
                                          <p:spTgt spid="43011"/>
                                        </p:tgtEl>
                                        <p:attrNameLst>
                                          <p:attrName>ppt_x</p:attrName>
                                        </p:attrNameLst>
                                      </p:cBhvr>
                                      <p:tavLst>
                                        <p:tav tm="0">
                                          <p:val>
                                            <p:strVal val="#ppt_x"/>
                                          </p:val>
                                        </p:tav>
                                        <p:tav tm="100000">
                                          <p:val>
                                            <p:strVal val="#ppt_x"/>
                                          </p:val>
                                        </p:tav>
                                      </p:tavLst>
                                    </p:anim>
                                    <p:anim calcmode="lin" valueType="num">
                                      <p:cBhvr>
                                        <p:cTn id="9" dur="3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Imagen 4">
            <a:extLst>
              <a:ext uri="{FF2B5EF4-FFF2-40B4-BE49-F238E27FC236}">
                <a16:creationId xmlns:a16="http://schemas.microsoft.com/office/drawing/2014/main" id="{46FDD343-15AC-45AD-5311-001415DC7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CuadroTexto 2">
            <a:extLst>
              <a:ext uri="{FF2B5EF4-FFF2-40B4-BE49-F238E27FC236}">
                <a16:creationId xmlns:a16="http://schemas.microsoft.com/office/drawing/2014/main" id="{9BED648D-E791-8FAF-D780-F59EABB0ED2D}"/>
              </a:ext>
            </a:extLst>
          </p:cNvPr>
          <p:cNvSpPr txBox="1">
            <a:spLocks noChangeArrowheads="1"/>
          </p:cNvSpPr>
          <p:nvPr/>
        </p:nvSpPr>
        <p:spPr bwMode="auto">
          <a:xfrm>
            <a:off x="139700" y="0"/>
            <a:ext cx="7431088"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7.-IGLESIA DE S. JUAN EVANGELISTA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Estaba situada al mediodía de la población, frente a la fuente de la </a:t>
            </a:r>
            <a:r>
              <a:rPr lang="es-ES" altLang="es-ES" dirty="0" err="1">
                <a:latin typeface="Tw Cen MT" panose="020B0602020104020603" pitchFamily="34" charset="77"/>
                <a:cs typeface="Times New Roman" panose="02020603050405020304" pitchFamily="18" charset="0"/>
              </a:rPr>
              <a:t>Saludeja</a:t>
            </a:r>
            <a:r>
              <a:rPr lang="es-ES" altLang="es-ES" dirty="0">
                <a:latin typeface="Tw Cen MT" panose="020B0602020104020603" pitchFamily="34" charset="77"/>
                <a:cs typeface="Times New Roman" panose="02020603050405020304" pitchFamily="18" charset="0"/>
              </a:rPr>
              <a:t>, al pie de la muralla, rodeada de agua y huertos.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Abandonado por los moros, en este barrio se establecieron nuevos vecinos venidos de Cuenca, de ahí la referencia que se hace a esta zona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el nombre de “</a:t>
            </a:r>
            <a:r>
              <a:rPr lang="es-ES" altLang="es-ES" dirty="0" err="1">
                <a:latin typeface="Tw Cen MT" panose="020B0602020104020603" pitchFamily="34" charset="77"/>
                <a:cs typeface="Times New Roman" panose="02020603050405020304" pitchFamily="18" charset="0"/>
              </a:rPr>
              <a:t>Barri</a:t>
            </a:r>
            <a:r>
              <a:rPr lang="es-ES" altLang="es-ES" dirty="0">
                <a:latin typeface="Tw Cen MT" panose="020B0602020104020603" pitchFamily="34" charset="77"/>
                <a:cs typeface="Times New Roman" panose="02020603050405020304" pitchFamily="18" charset="0"/>
              </a:rPr>
              <a:t>-cuenca”.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Nunca esta Parroquia tuvo mucho vecindario. Debido al deterioro de sus casas, y al abandono de sus feligreses se vio la conveniencia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unirse a S. Lorenzo.</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construcción primitiva, de estilo románico  apenas queda un paredón en ruinas. </a:t>
            </a:r>
            <a:endParaRPr lang="es-ES" altLang="es-ES" sz="1800" dirty="0">
              <a:latin typeface="Tw Cen MT" panose="020B0602020104020603" pitchFamily="34" charset="77"/>
              <a:cs typeface="Times New Roman" panose="02020603050405020304" pitchFamily="18" charset="0"/>
            </a:endParaRPr>
          </a:p>
        </p:txBody>
      </p:sp>
      <p:pic>
        <p:nvPicPr>
          <p:cNvPr id="44035" name="Imagen 3">
            <a:extLst>
              <a:ext uri="{FF2B5EF4-FFF2-40B4-BE49-F238E27FC236}">
                <a16:creationId xmlns:a16="http://schemas.microsoft.com/office/drawing/2014/main" id="{4A33276C-8206-3FEA-4D33-F83F63A4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63" r="433"/>
          <a:stretch>
            <a:fillRect/>
          </a:stretch>
        </p:blipFill>
        <p:spPr bwMode="auto">
          <a:xfrm>
            <a:off x="8362950" y="338138"/>
            <a:ext cx="3590925"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uadroTexto 1">
            <a:extLst>
              <a:ext uri="{FF2B5EF4-FFF2-40B4-BE49-F238E27FC236}">
                <a16:creationId xmlns:a16="http://schemas.microsoft.com/office/drawing/2014/main" id="{F8FD9E67-604F-9096-4B2A-84F9AAC6DD85}"/>
              </a:ext>
            </a:extLst>
          </p:cNvPr>
          <p:cNvSpPr txBox="1">
            <a:spLocks noChangeArrowheads="1"/>
          </p:cNvSpPr>
          <p:nvPr/>
        </p:nvSpPr>
        <p:spPr bwMode="auto">
          <a:xfrm>
            <a:off x="8362950" y="5162550"/>
            <a:ext cx="3590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 </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 JUAN EVANGELISTA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fade">
                                      <p:cBhvr>
                                        <p:cTn id="7" dur="3000"/>
                                        <p:tgtEl>
                                          <p:spTgt spid="44035"/>
                                        </p:tgtEl>
                                      </p:cBhvr>
                                    </p:animEffect>
                                    <p:anim calcmode="lin" valueType="num">
                                      <p:cBhvr>
                                        <p:cTn id="8" dur="3000" fill="hold"/>
                                        <p:tgtEl>
                                          <p:spTgt spid="44035"/>
                                        </p:tgtEl>
                                        <p:attrNameLst>
                                          <p:attrName>ppt_x</p:attrName>
                                        </p:attrNameLst>
                                      </p:cBhvr>
                                      <p:tavLst>
                                        <p:tav tm="0">
                                          <p:val>
                                            <p:strVal val="#ppt_x"/>
                                          </p:val>
                                        </p:tav>
                                        <p:tav tm="100000">
                                          <p:val>
                                            <p:strVal val="#ppt_x"/>
                                          </p:val>
                                        </p:tav>
                                      </p:tavLst>
                                    </p:anim>
                                    <p:anim calcmode="lin" valueType="num">
                                      <p:cBhvr>
                                        <p:cTn id="9" dur="3000" fill="hold"/>
                                        <p:tgtEl>
                                          <p:spTgt spid="440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Imagen 4">
            <a:extLst>
              <a:ext uri="{FF2B5EF4-FFF2-40B4-BE49-F238E27FC236}">
                <a16:creationId xmlns:a16="http://schemas.microsoft.com/office/drawing/2014/main" id="{C0EEE537-BB86-995B-CEDA-765F39CB2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CuadroTexto 2">
            <a:extLst>
              <a:ext uri="{FF2B5EF4-FFF2-40B4-BE49-F238E27FC236}">
                <a16:creationId xmlns:a16="http://schemas.microsoft.com/office/drawing/2014/main" id="{93375229-58D8-44AB-6BAB-3318DB494EA0}"/>
              </a:ext>
            </a:extLst>
          </p:cNvPr>
          <p:cNvSpPr txBox="1">
            <a:spLocks noChangeArrowheads="1"/>
          </p:cNvSpPr>
          <p:nvPr/>
        </p:nvSpPr>
        <p:spPr bwMode="auto">
          <a:xfrm>
            <a:off x="258763" y="88900"/>
            <a:ext cx="7880350"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spcAft>
                <a:spcPts val="1925"/>
              </a:spcAft>
              <a:buFontTx/>
              <a:buNone/>
            </a:pPr>
            <a:r>
              <a:rPr lang="es-ES" altLang="es-ES" dirty="0">
                <a:solidFill>
                  <a:srgbClr val="C00000"/>
                </a:solidFill>
                <a:latin typeface="Tw Cen MT" panose="020B0602020104020603" pitchFamily="34" charset="77"/>
                <a:cs typeface="Times New Roman" panose="02020603050405020304" pitchFamily="18" charset="0"/>
              </a:rPr>
              <a:t>8.-IGLESIA DE SAN JUAN BAUTISTA</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 origen parece de tiempo inmemorial.</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Su emplazamiento estaba junto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pendiente que existe desde el Alcázar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 la fuente de la Higueruela.</a:t>
            </a: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Tan solo queda la calle de Llana de S. Millán,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según documentos, su vecindario fue siempre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escaso, nunca pasó de trescientos vecinos. </a:t>
            </a:r>
          </a:p>
          <a:p>
            <a:pPr algn="ctr" eaLnBrk="1" hangingPunct="1">
              <a:lnSpc>
                <a:spcPct val="100000"/>
              </a:lnSpc>
              <a:spcBef>
                <a:spcPct val="0"/>
              </a:spcBef>
              <a:buFontTx/>
              <a:buNone/>
            </a:pPr>
            <a:endParaRPr lang="es-ES" altLang="es-ES" dirty="0">
              <a:solidFill>
                <a:srgbClr val="000000"/>
              </a:solidFill>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Cuando en el siglo XIX se incorporó a S. Millán,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los pocos feligreses se opusieron con energía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al ver desmontar las campanas </a:t>
            </a:r>
          </a:p>
          <a:p>
            <a:pPr algn="ctr" eaLnBrk="1" hangingPunct="1">
              <a:lnSpc>
                <a:spcPct val="100000"/>
              </a:lnSpc>
              <a:spcBef>
                <a:spcPct val="0"/>
              </a:spcBef>
              <a:buFontTx/>
              <a:buNone/>
            </a:pPr>
            <a:r>
              <a:rPr lang="es-ES" altLang="es-ES" dirty="0">
                <a:solidFill>
                  <a:srgbClr val="000000"/>
                </a:solidFill>
                <a:latin typeface="Tw Cen MT" panose="020B0602020104020603" pitchFamily="34" charset="77"/>
                <a:cs typeface="Times New Roman" panose="02020603050405020304" pitchFamily="18" charset="0"/>
              </a:rPr>
              <a:t>y trasladar la imagen de S. Juan Bautista. </a:t>
            </a:r>
            <a:endParaRPr lang="es-ES" altLang="es-ES" dirty="0">
              <a:latin typeface="Tw Cen MT" panose="020B0602020104020603" pitchFamily="34" charset="77"/>
            </a:endParaRPr>
          </a:p>
        </p:txBody>
      </p:sp>
      <p:pic>
        <p:nvPicPr>
          <p:cNvPr id="45059" name="Imagen 5">
            <a:extLst>
              <a:ext uri="{FF2B5EF4-FFF2-40B4-BE49-F238E27FC236}">
                <a16:creationId xmlns:a16="http://schemas.microsoft.com/office/drawing/2014/main" id="{D9872A24-AED0-DC6F-FC2B-52FBB9D14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1439"/>
          <a:stretch>
            <a:fillRect/>
          </a:stretch>
        </p:blipFill>
        <p:spPr bwMode="auto">
          <a:xfrm>
            <a:off x="8397875" y="319088"/>
            <a:ext cx="3535363"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CuadroTexto 1">
            <a:extLst>
              <a:ext uri="{FF2B5EF4-FFF2-40B4-BE49-F238E27FC236}">
                <a16:creationId xmlns:a16="http://schemas.microsoft.com/office/drawing/2014/main" id="{902E90CE-4859-C2AE-3B04-6AAFF4DBDAB3}"/>
              </a:ext>
            </a:extLst>
          </p:cNvPr>
          <p:cNvSpPr txBox="1">
            <a:spLocks noChangeArrowheads="1"/>
          </p:cNvSpPr>
          <p:nvPr/>
        </p:nvSpPr>
        <p:spPr bwMode="auto">
          <a:xfrm>
            <a:off x="8397875" y="5233988"/>
            <a:ext cx="3535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JUAN BAUTISTA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fade">
                                      <p:cBhvr>
                                        <p:cTn id="7" dur="3000"/>
                                        <p:tgtEl>
                                          <p:spTgt spid="45059"/>
                                        </p:tgtEl>
                                      </p:cBhvr>
                                    </p:animEffect>
                                    <p:anim calcmode="lin" valueType="num">
                                      <p:cBhvr>
                                        <p:cTn id="8" dur="3000" fill="hold"/>
                                        <p:tgtEl>
                                          <p:spTgt spid="45059"/>
                                        </p:tgtEl>
                                        <p:attrNameLst>
                                          <p:attrName>ppt_x</p:attrName>
                                        </p:attrNameLst>
                                      </p:cBhvr>
                                      <p:tavLst>
                                        <p:tav tm="0">
                                          <p:val>
                                            <p:strVal val="#ppt_x"/>
                                          </p:val>
                                        </p:tav>
                                        <p:tav tm="100000">
                                          <p:val>
                                            <p:strVal val="#ppt_x"/>
                                          </p:val>
                                        </p:tav>
                                      </p:tavLst>
                                    </p:anim>
                                    <p:anim calcmode="lin" valueType="num">
                                      <p:cBhvr>
                                        <p:cTn id="9" dur="3000" fill="hold"/>
                                        <p:tgtEl>
                                          <p:spTgt spid="450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Imagen 4">
            <a:extLst>
              <a:ext uri="{FF2B5EF4-FFF2-40B4-BE49-F238E27FC236}">
                <a16:creationId xmlns:a16="http://schemas.microsoft.com/office/drawing/2014/main" id="{6BCD4EBC-F688-F316-1178-2A55B0151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516C7D96-8DBE-C59C-8DA1-D8D6AADB4B56}"/>
              </a:ext>
            </a:extLst>
          </p:cNvPr>
          <p:cNvSpPr txBox="1"/>
          <p:nvPr/>
        </p:nvSpPr>
        <p:spPr>
          <a:xfrm>
            <a:off x="136525" y="112713"/>
            <a:ext cx="8586788" cy="6556375"/>
          </a:xfrm>
          <a:prstGeom prst="rect">
            <a:avLst/>
          </a:prstGeom>
          <a:noFill/>
        </p:spPr>
        <p:txBody>
          <a:bodyPr>
            <a:spAutoFit/>
          </a:bodyPr>
          <a:lstStyle/>
          <a:p>
            <a:pPr algn="ctr" eaLnBrk="1" hangingPunct="1">
              <a:spcBef>
                <a:spcPts val="0"/>
              </a:spcBef>
              <a:spcAft>
                <a:spcPts val="0"/>
              </a:spcAft>
              <a:defRPr/>
            </a:pPr>
            <a:r>
              <a:rPr lang="es-ES" sz="2800" dirty="0">
                <a:solidFill>
                  <a:srgbClr val="C00000"/>
                </a:solidFill>
                <a:latin typeface="Tw Cen MT" panose="020B0602020104020603" pitchFamily="34" charset="77"/>
                <a:ea typeface="Times New Roman" panose="02020603050405020304" pitchFamily="18" charset="0"/>
              </a:rPr>
              <a:t>9.-IGLESIA DE SAN MILLÁN</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Según Ruiz Prieto, se supone que durante la dominación islámica, esta iglesia fue de los mozárabes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por tanto, no quedó convertida en mezquita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como las restantes de Úbeda.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Ésta es la razón por la que al llegar reconquista, exigía ser reconocida Colegiata antes que Santa María. Impresionante por su sobriedad, con un cierto aire románico, quizás construida a partir de un torreón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de defensa en uno de los barrios más pobres.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A ella fue trasladada una imagen de la Soledad venerada en el campo en época visigoda </a:t>
            </a:r>
          </a:p>
          <a:p>
            <a:pPr algn="ctr" eaLnBrk="1" hangingPunct="1">
              <a:spcBef>
                <a:spcPts val="0"/>
              </a:spcBef>
              <a:spcAft>
                <a:spcPts val="0"/>
              </a:spcAft>
              <a:defRPr/>
            </a:pPr>
            <a:r>
              <a:rPr lang="es-ES" sz="2800" dirty="0">
                <a:solidFill>
                  <a:srgbClr val="000000"/>
                </a:solidFill>
                <a:latin typeface="Tw Cen MT" panose="020B0602020104020603" pitchFamily="34" charset="77"/>
                <a:ea typeface="Times New Roman" panose="02020603050405020304" pitchFamily="18" charset="0"/>
              </a:rPr>
              <a:t>y ocultada durante la invasión árabe.</a:t>
            </a:r>
            <a:r>
              <a:rPr lang="es-ES" sz="2800" dirty="0">
                <a:latin typeface="Tw Cen MT" panose="020B0602020104020603" pitchFamily="34" charset="77"/>
                <a:ea typeface="Times New Roman" panose="02020603050405020304" pitchFamily="18" charset="0"/>
              </a:rPr>
              <a:t>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En 1161, es hallada y trasladada con sigilo, </a:t>
            </a:r>
          </a:p>
          <a:p>
            <a:pPr algn="ctr" eaLnBrk="1" hangingPunct="1">
              <a:spcBef>
                <a:spcPts val="0"/>
              </a:spcBef>
              <a:spcAft>
                <a:spcPts val="0"/>
              </a:spcAft>
              <a:defRPr/>
            </a:pPr>
            <a:r>
              <a:rPr lang="es-ES_tradnl" sz="2800" spc="30" dirty="0">
                <a:solidFill>
                  <a:srgbClr val="333333"/>
                </a:solidFill>
                <a:latin typeface="Tw Cen MT" panose="020B0602020104020603" pitchFamily="34" charset="77"/>
                <a:ea typeface="Times New Roman" panose="02020603050405020304" pitchFamily="18" charset="0"/>
              </a:rPr>
              <a:t>siendo siempre acompañada del fervor popular.</a:t>
            </a:r>
          </a:p>
        </p:txBody>
      </p:sp>
      <p:pic>
        <p:nvPicPr>
          <p:cNvPr id="46083" name="Imagen 5">
            <a:extLst>
              <a:ext uri="{FF2B5EF4-FFF2-40B4-BE49-F238E27FC236}">
                <a16:creationId xmlns:a16="http://schemas.microsoft.com/office/drawing/2014/main" id="{39B41469-9268-27E8-4C0B-E78FEE63D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1900" y="277813"/>
            <a:ext cx="30543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a:extLst>
              <a:ext uri="{FF2B5EF4-FFF2-40B4-BE49-F238E27FC236}">
                <a16:creationId xmlns:a16="http://schemas.microsoft.com/office/drawing/2014/main" id="{A1084455-A56D-6741-A633-B30A3CFE5C08}"/>
              </a:ext>
            </a:extLst>
          </p:cNvPr>
          <p:cNvSpPr txBox="1">
            <a:spLocks noChangeArrowheads="1"/>
          </p:cNvSpPr>
          <p:nvPr/>
        </p:nvSpPr>
        <p:spPr bwMode="auto">
          <a:xfrm>
            <a:off x="8859838" y="4933950"/>
            <a:ext cx="3046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IGLESIA</a:t>
            </a:r>
          </a:p>
          <a:p>
            <a:pPr algn="ctr">
              <a:lnSpc>
                <a:spcPct val="100000"/>
              </a:lnSpc>
              <a:spcBef>
                <a:spcPct val="0"/>
              </a:spcBef>
              <a:buFontTx/>
              <a:buNone/>
            </a:pPr>
            <a:r>
              <a:rPr lang="es-ES" altLang="es-ES" sz="2400" dirty="0">
                <a:solidFill>
                  <a:srgbClr val="C00000"/>
                </a:solidFill>
              </a:rPr>
              <a:t>DE</a:t>
            </a:r>
          </a:p>
          <a:p>
            <a:pPr algn="ctr">
              <a:lnSpc>
                <a:spcPct val="100000"/>
              </a:lnSpc>
              <a:spcBef>
                <a:spcPct val="0"/>
              </a:spcBef>
              <a:buFontTx/>
              <a:buNone/>
            </a:pPr>
            <a:r>
              <a:rPr lang="es-ES" altLang="es-ES" sz="2400" dirty="0">
                <a:solidFill>
                  <a:srgbClr val="C00000"/>
                </a:solidFill>
              </a:rPr>
              <a:t>SAN MILLÁN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fade">
                                      <p:cBhvr>
                                        <p:cTn id="7" dur="3000"/>
                                        <p:tgtEl>
                                          <p:spTgt spid="46083"/>
                                        </p:tgtEl>
                                      </p:cBhvr>
                                    </p:animEffect>
                                    <p:anim calcmode="lin" valueType="num">
                                      <p:cBhvr>
                                        <p:cTn id="8" dur="3000" fill="hold"/>
                                        <p:tgtEl>
                                          <p:spTgt spid="46083"/>
                                        </p:tgtEl>
                                        <p:attrNameLst>
                                          <p:attrName>ppt_x</p:attrName>
                                        </p:attrNameLst>
                                      </p:cBhvr>
                                      <p:tavLst>
                                        <p:tav tm="0">
                                          <p:val>
                                            <p:strVal val="#ppt_x"/>
                                          </p:val>
                                        </p:tav>
                                        <p:tav tm="100000">
                                          <p:val>
                                            <p:strVal val="#ppt_x"/>
                                          </p:val>
                                        </p:tav>
                                      </p:tavLst>
                                    </p:anim>
                                    <p:anim calcmode="lin" valueType="num">
                                      <p:cBhvr>
                                        <p:cTn id="9" dur="3000" fill="hold"/>
                                        <p:tgtEl>
                                          <p:spTgt spid="460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Imagen 4">
            <a:extLst>
              <a:ext uri="{FF2B5EF4-FFF2-40B4-BE49-F238E27FC236}">
                <a16:creationId xmlns:a16="http://schemas.microsoft.com/office/drawing/2014/main" id="{3268DFDB-F4FB-954D-D65F-3D6A7DAB1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CuadroTexto 3">
            <a:extLst>
              <a:ext uri="{FF2B5EF4-FFF2-40B4-BE49-F238E27FC236}">
                <a16:creationId xmlns:a16="http://schemas.microsoft.com/office/drawing/2014/main" id="{9C9B177E-ECE0-C6E8-8C97-1DF3ADE1E511}"/>
              </a:ext>
            </a:extLst>
          </p:cNvPr>
          <p:cNvSpPr txBox="1">
            <a:spLocks noChangeArrowheads="1"/>
          </p:cNvSpPr>
          <p:nvPr/>
        </p:nvSpPr>
        <p:spPr bwMode="auto">
          <a:xfrm>
            <a:off x="152400" y="0"/>
            <a:ext cx="8291513"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10.-IGLESIA DE SAN NICOLÁS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probable que también San Nicolás esté situado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el lugar que ocupó una antigua mezquita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o, quizás, una sinagoga.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Constituida en Parroquia después de la reconquista,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una de las once existentes en el siglo XIII. </a:t>
            </a:r>
          </a:p>
          <a:p>
            <a:pPr algn="ctr" eaLnBrk="1" hangingPunct="1">
              <a:lnSpc>
                <a:spcPct val="100000"/>
              </a:lnSpc>
              <a:spcBef>
                <a:spcPct val="0"/>
              </a:spcBef>
              <a:buFontTx/>
              <a:buNone/>
            </a:pPr>
            <a:r>
              <a:rPr lang="es-ES" altLang="es-ES" dirty="0">
                <a:latin typeface="Tw Cen MT" panose="020B0602020104020603" pitchFamily="34" charset="77"/>
              </a:rPr>
              <a:t>Este templo es, posiblemente, </a:t>
            </a:r>
          </a:p>
          <a:p>
            <a:pPr algn="ctr" eaLnBrk="1" hangingPunct="1">
              <a:lnSpc>
                <a:spcPct val="100000"/>
              </a:lnSpc>
              <a:spcBef>
                <a:spcPct val="0"/>
              </a:spcBef>
              <a:buFontTx/>
              <a:buNone/>
            </a:pPr>
            <a:r>
              <a:rPr lang="es-ES" altLang="es-ES" dirty="0">
                <a:latin typeface="Tw Cen MT" panose="020B0602020104020603" pitchFamily="34" charset="77"/>
              </a:rPr>
              <a:t>el más excelente ejemplo del gótico andaluz, </a:t>
            </a:r>
          </a:p>
          <a:p>
            <a:pPr algn="ctr" eaLnBrk="1" hangingPunct="1">
              <a:lnSpc>
                <a:spcPct val="100000"/>
              </a:lnSpc>
              <a:spcBef>
                <a:spcPct val="0"/>
              </a:spcBef>
              <a:buFontTx/>
              <a:buNone/>
            </a:pPr>
            <a:r>
              <a:rPr lang="es-ES" altLang="es-ES" dirty="0">
                <a:latin typeface="Tw Cen MT" panose="020B0602020104020603" pitchFamily="34" charset="77"/>
              </a:rPr>
              <a:t>el más clásico de toda la ciudad </a:t>
            </a:r>
          </a:p>
          <a:p>
            <a:pPr algn="ctr" eaLnBrk="1" hangingPunct="1">
              <a:lnSpc>
                <a:spcPct val="100000"/>
              </a:lnSpc>
              <a:spcBef>
                <a:spcPct val="0"/>
              </a:spcBef>
              <a:buFontTx/>
              <a:buNone/>
            </a:pPr>
            <a:r>
              <a:rPr lang="es-ES" altLang="es-ES" dirty="0">
                <a:latin typeface="Tw Cen MT" panose="020B0602020104020603" pitchFamily="34" charset="77"/>
              </a:rPr>
              <a:t>y, tal vez, el más ortodoxo de todos </a:t>
            </a:r>
          </a:p>
          <a:p>
            <a:pPr algn="ctr" eaLnBrk="1" hangingPunct="1">
              <a:lnSpc>
                <a:spcPct val="100000"/>
              </a:lnSpc>
              <a:spcBef>
                <a:spcPct val="0"/>
              </a:spcBef>
              <a:buFontTx/>
              <a:buNone/>
            </a:pPr>
            <a:r>
              <a:rPr lang="es-ES" altLang="es-ES" dirty="0">
                <a:latin typeface="Tw Cen MT" panose="020B0602020104020603" pitchFamily="34" charset="77"/>
              </a:rPr>
              <a:t>los erigidos en el Reino de Jaén en su estilo. </a:t>
            </a:r>
          </a:p>
          <a:p>
            <a:pPr algn="ctr" eaLnBrk="1" hangingPunct="1">
              <a:lnSpc>
                <a:spcPct val="100000"/>
              </a:lnSpc>
              <a:spcBef>
                <a:spcPct val="0"/>
              </a:spcBef>
              <a:buFontTx/>
              <a:buNone/>
            </a:pPr>
            <a:r>
              <a:rPr lang="es-ES" altLang="es-ES" dirty="0">
                <a:latin typeface="Tw Cen MT" panose="020B0602020104020603" pitchFamily="34" charset="77"/>
              </a:rPr>
              <a:t>N</a:t>
            </a:r>
            <a:r>
              <a:rPr lang="es-ES" altLang="es-ES" dirty="0">
                <a:latin typeface="Tw Cen MT" panose="020B0602020104020603" pitchFamily="34" charset="77"/>
                <a:cs typeface="Times New Roman" panose="02020603050405020304" pitchFamily="18" charset="0"/>
              </a:rPr>
              <a:t>acido del románico en un ansia de elevación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en un deseo de más luz, como contemplamos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las bóvedas de crucería de esta iglesia,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elevadas sobre pilares de haces de columnas, todavía sin profusión de adornos y de molduras.</a:t>
            </a:r>
          </a:p>
        </p:txBody>
      </p:sp>
      <p:pic>
        <p:nvPicPr>
          <p:cNvPr id="47107" name="Imagen 5">
            <a:extLst>
              <a:ext uri="{FF2B5EF4-FFF2-40B4-BE49-F238E27FC236}">
                <a16:creationId xmlns:a16="http://schemas.microsoft.com/office/drawing/2014/main" id="{8975204B-0E37-29FD-C442-7DE3731D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36" r="15767"/>
          <a:stretch>
            <a:fillRect/>
          </a:stretch>
        </p:blipFill>
        <p:spPr bwMode="auto">
          <a:xfrm>
            <a:off x="8882063" y="530225"/>
            <a:ext cx="305593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CuadroTexto 1">
            <a:extLst>
              <a:ext uri="{FF2B5EF4-FFF2-40B4-BE49-F238E27FC236}">
                <a16:creationId xmlns:a16="http://schemas.microsoft.com/office/drawing/2014/main" id="{A3E615BC-0B0D-B96F-4155-A508E6222888}"/>
              </a:ext>
            </a:extLst>
          </p:cNvPr>
          <p:cNvSpPr txBox="1">
            <a:spLocks noChangeArrowheads="1"/>
          </p:cNvSpPr>
          <p:nvPr/>
        </p:nvSpPr>
        <p:spPr bwMode="auto">
          <a:xfrm>
            <a:off x="8882063" y="5181600"/>
            <a:ext cx="30559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a:t>
            </a:r>
          </a:p>
          <a:p>
            <a:pPr algn="ctr">
              <a:lnSpc>
                <a:spcPct val="100000"/>
              </a:lnSpc>
              <a:spcBef>
                <a:spcPct val="0"/>
              </a:spcBef>
              <a:buFontTx/>
              <a:buNone/>
            </a:pPr>
            <a:r>
              <a:rPr lang="es-ES" altLang="es-ES" dirty="0">
                <a:solidFill>
                  <a:srgbClr val="C00000"/>
                </a:solidFill>
              </a:rPr>
              <a:t>DE</a:t>
            </a:r>
          </a:p>
          <a:p>
            <a:pPr algn="ctr">
              <a:lnSpc>
                <a:spcPct val="100000"/>
              </a:lnSpc>
              <a:spcBef>
                <a:spcPct val="0"/>
              </a:spcBef>
              <a:buFontTx/>
              <a:buNone/>
            </a:pPr>
            <a:r>
              <a:rPr lang="es-ES" altLang="es-ES" dirty="0">
                <a:solidFill>
                  <a:srgbClr val="C00000"/>
                </a:solidFill>
              </a:rPr>
              <a:t>SAN NICOLÁS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3000"/>
                                        <p:tgtEl>
                                          <p:spTgt spid="47107"/>
                                        </p:tgtEl>
                                      </p:cBhvr>
                                    </p:animEffect>
                                    <p:anim calcmode="lin" valueType="num">
                                      <p:cBhvr>
                                        <p:cTn id="8" dur="3000" fill="hold"/>
                                        <p:tgtEl>
                                          <p:spTgt spid="47107"/>
                                        </p:tgtEl>
                                        <p:attrNameLst>
                                          <p:attrName>ppt_x</p:attrName>
                                        </p:attrNameLst>
                                      </p:cBhvr>
                                      <p:tavLst>
                                        <p:tav tm="0">
                                          <p:val>
                                            <p:strVal val="#ppt_x"/>
                                          </p:val>
                                        </p:tav>
                                        <p:tav tm="100000">
                                          <p:val>
                                            <p:strVal val="#ppt_x"/>
                                          </p:val>
                                        </p:tav>
                                      </p:tavLst>
                                    </p:anim>
                                    <p:anim calcmode="lin" valueType="num">
                                      <p:cBhvr>
                                        <p:cTn id="9" dur="3000" fill="hold"/>
                                        <p:tgtEl>
                                          <p:spTgt spid="47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Imagen 4">
            <a:extLst>
              <a:ext uri="{FF2B5EF4-FFF2-40B4-BE49-F238E27FC236}">
                <a16:creationId xmlns:a16="http://schemas.microsoft.com/office/drawing/2014/main" id="{E1D95DF7-A9F5-D0F1-B5FC-FEE2ED5E7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CuadroTexto 2">
            <a:extLst>
              <a:ext uri="{FF2B5EF4-FFF2-40B4-BE49-F238E27FC236}">
                <a16:creationId xmlns:a16="http://schemas.microsoft.com/office/drawing/2014/main" id="{65741C01-9C0B-C43A-A954-E9CAFA2A94D7}"/>
              </a:ext>
            </a:extLst>
          </p:cNvPr>
          <p:cNvSpPr txBox="1">
            <a:spLocks noChangeArrowheads="1"/>
          </p:cNvSpPr>
          <p:nvPr/>
        </p:nvSpPr>
        <p:spPr bwMode="auto">
          <a:xfrm>
            <a:off x="266700" y="0"/>
            <a:ext cx="7798513"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11.-IGLESIA DE SAN ISIDORO</a:t>
            </a:r>
          </a:p>
          <a:p>
            <a:pPr algn="ctr">
              <a:spcBef>
                <a:spcPts val="0"/>
              </a:spcBef>
              <a:buNone/>
            </a:pPr>
            <a:r>
              <a:rPr lang="es-ES" dirty="0">
                <a:effectLst/>
                <a:latin typeface="Tw Cen MT" panose="020B0602020104020603" pitchFamily="34" charset="77"/>
                <a:ea typeface="Times New Roman" panose="02020603050405020304" pitchFamily="18" charset="0"/>
              </a:rPr>
              <a:t>En su origen uno de los tres templos góticos, </a:t>
            </a:r>
          </a:p>
          <a:p>
            <a:pPr algn="ctr">
              <a:spcBef>
                <a:spcPts val="0"/>
              </a:spcBef>
              <a:buNone/>
            </a:pPr>
            <a:r>
              <a:rPr lang="es-ES" dirty="0">
                <a:effectLst/>
                <a:latin typeface="Tw Cen MT" panose="020B0602020104020603" pitchFamily="34" charset="77"/>
                <a:ea typeface="Times New Roman" panose="02020603050405020304" pitchFamily="18" charset="0"/>
              </a:rPr>
              <a:t>situado extramuros de la antigua ciudad amurallada. Posiblemente fue una fortaleza árabe, para defender la muralla por el poniente de la ciudad. Por otro lado, la tradición mantiene que fue </a:t>
            </a:r>
          </a:p>
          <a:p>
            <a:pPr algn="ctr">
              <a:spcBef>
                <a:spcPts val="0"/>
              </a:spcBef>
              <a:buNone/>
            </a:pPr>
            <a:r>
              <a:rPr lang="es-ES" dirty="0">
                <a:effectLst/>
                <a:latin typeface="Tw Cen MT" panose="020B0602020104020603" pitchFamily="34" charset="77"/>
                <a:ea typeface="Times New Roman" panose="02020603050405020304" pitchFamily="18" charset="0"/>
              </a:rPr>
              <a:t>también una antigua mezquita. </a:t>
            </a:r>
          </a:p>
          <a:p>
            <a:pPr algn="ctr">
              <a:spcBef>
                <a:spcPts val="0"/>
              </a:spcBef>
              <a:buNone/>
            </a:pPr>
            <a:r>
              <a:rPr lang="es-ES" dirty="0">
                <a:effectLst/>
                <a:latin typeface="Tw Cen MT" panose="020B0602020104020603" pitchFamily="34" charset="77"/>
                <a:ea typeface="Times New Roman" panose="02020603050405020304" pitchFamily="18" charset="0"/>
              </a:rPr>
              <a:t>Ya dieciséis años después de la conquista cristiana, (1233), siendo Obispo D. Pascual se le nombra como una de las once iglesias principales. </a:t>
            </a:r>
          </a:p>
          <a:p>
            <a:pPr algn="ctr">
              <a:spcBef>
                <a:spcPts val="0"/>
              </a:spcBef>
              <a:buNone/>
            </a:pPr>
            <a:r>
              <a:rPr lang="es-ES" dirty="0">
                <a:effectLst/>
                <a:latin typeface="Tw Cen MT" panose="020B0602020104020603" pitchFamily="34" charset="77"/>
                <a:ea typeface="Times New Roman" panose="02020603050405020304" pitchFamily="18" charset="0"/>
              </a:rPr>
              <a:t>Su factura sería sin duda gótico-mudéjar.  </a:t>
            </a:r>
          </a:p>
          <a:p>
            <a:pPr algn="ctr">
              <a:spcBef>
                <a:spcPts val="0"/>
              </a:spcBef>
              <a:buNone/>
            </a:pPr>
            <a:r>
              <a:rPr lang="es-ES" dirty="0">
                <a:effectLst/>
                <a:latin typeface="Tw Cen MT" panose="020B0602020104020603" pitchFamily="34" charset="77"/>
                <a:ea typeface="Times New Roman" panose="02020603050405020304" pitchFamily="18" charset="0"/>
              </a:rPr>
              <a:t>Sus dos portadas -únicos residuos de su pasado- fueron embellecidas según el gótico flamígero </a:t>
            </a:r>
          </a:p>
          <a:p>
            <a:pPr algn="ctr">
              <a:spcBef>
                <a:spcPts val="0"/>
              </a:spcBef>
              <a:buNone/>
            </a:pPr>
            <a:r>
              <a:rPr lang="es-ES" dirty="0">
                <a:effectLst/>
                <a:latin typeface="Tw Cen MT" panose="020B0602020104020603" pitchFamily="34" charset="77"/>
                <a:ea typeface="Times New Roman" panose="02020603050405020304" pitchFamily="18" charset="0"/>
              </a:rPr>
              <a:t>en la época de D. Alonso Suárez de la Fuente. </a:t>
            </a:r>
          </a:p>
          <a:p>
            <a:pPr algn="ctr">
              <a:spcBef>
                <a:spcPts val="0"/>
              </a:spcBef>
              <a:buNone/>
            </a:pPr>
            <a:r>
              <a:rPr lang="es-ES" dirty="0">
                <a:effectLst/>
                <a:latin typeface="Tw Cen MT" panose="020B0602020104020603" pitchFamily="34" charset="77"/>
                <a:ea typeface="Times New Roman" panose="02020603050405020304" pitchFamily="18" charset="0"/>
              </a:rPr>
              <a:t>Puede apreciarse su escudo: </a:t>
            </a:r>
          </a:p>
          <a:p>
            <a:pPr algn="ctr">
              <a:spcBef>
                <a:spcPts val="0"/>
              </a:spcBef>
              <a:buNone/>
            </a:pPr>
            <a:r>
              <a:rPr lang="es-ES" dirty="0">
                <a:effectLst/>
                <a:latin typeface="Tw Cen MT" panose="020B0602020104020603" pitchFamily="34" charset="77"/>
                <a:ea typeface="Times New Roman" panose="02020603050405020304" pitchFamily="18" charset="0"/>
              </a:rPr>
              <a:t>una fuente de la que sale un sauce.</a:t>
            </a:r>
            <a:endParaRPr lang="es-ES" altLang="es-ES" b="1" dirty="0">
              <a:solidFill>
                <a:srgbClr val="C00000"/>
              </a:solidFill>
              <a:latin typeface="Tw Cen MT" panose="020B0602020104020603" pitchFamily="34" charset="77"/>
              <a:cs typeface="Times New Roman" panose="02020603050405020304" pitchFamily="18" charset="0"/>
            </a:endParaRPr>
          </a:p>
        </p:txBody>
      </p:sp>
      <p:sp>
        <p:nvSpPr>
          <p:cNvPr id="63492" name="CuadroTexto 1">
            <a:extLst>
              <a:ext uri="{FF2B5EF4-FFF2-40B4-BE49-F238E27FC236}">
                <a16:creationId xmlns:a16="http://schemas.microsoft.com/office/drawing/2014/main" id="{D6C23D77-D09B-7556-C61E-858B4E52CE4C}"/>
              </a:ext>
            </a:extLst>
          </p:cNvPr>
          <p:cNvSpPr txBox="1">
            <a:spLocks noChangeArrowheads="1"/>
          </p:cNvSpPr>
          <p:nvPr/>
        </p:nvSpPr>
        <p:spPr bwMode="auto">
          <a:xfrm>
            <a:off x="8826500" y="5205413"/>
            <a:ext cx="3098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a:t>
            </a:r>
          </a:p>
          <a:p>
            <a:pPr algn="ctr">
              <a:lnSpc>
                <a:spcPct val="100000"/>
              </a:lnSpc>
              <a:spcBef>
                <a:spcPct val="0"/>
              </a:spcBef>
              <a:buFontTx/>
              <a:buNone/>
            </a:pPr>
            <a:r>
              <a:rPr lang="es-ES" altLang="es-ES" dirty="0">
                <a:solidFill>
                  <a:srgbClr val="C00000"/>
                </a:solidFill>
              </a:rPr>
              <a:t>DE </a:t>
            </a:r>
          </a:p>
          <a:p>
            <a:pPr algn="ctr">
              <a:lnSpc>
                <a:spcPct val="100000"/>
              </a:lnSpc>
              <a:spcBef>
                <a:spcPct val="0"/>
              </a:spcBef>
              <a:buFontTx/>
              <a:buNone/>
            </a:pPr>
            <a:r>
              <a:rPr lang="es-ES" altLang="es-ES" dirty="0">
                <a:solidFill>
                  <a:srgbClr val="C00000"/>
                </a:solidFill>
              </a:rPr>
              <a:t>SAN ISIDORO</a:t>
            </a:r>
          </a:p>
        </p:txBody>
      </p:sp>
      <p:pic>
        <p:nvPicPr>
          <p:cNvPr id="2" name="Imagen 1">
            <a:extLst>
              <a:ext uri="{FF2B5EF4-FFF2-40B4-BE49-F238E27FC236}">
                <a16:creationId xmlns:a16="http://schemas.microsoft.com/office/drawing/2014/main" id="{6C090AFD-189D-3C5C-86DC-A47D28BEE022}"/>
              </a:ext>
            </a:extLst>
          </p:cNvPr>
          <p:cNvPicPr>
            <a:picLocks noChangeAspect="1"/>
          </p:cNvPicPr>
          <p:nvPr/>
        </p:nvPicPr>
        <p:blipFill>
          <a:blip r:embed="rId3"/>
          <a:stretch>
            <a:fillRect/>
          </a:stretch>
        </p:blipFill>
        <p:spPr>
          <a:xfrm>
            <a:off x="8929059" y="285981"/>
            <a:ext cx="2893682" cy="429214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Imagen 4">
            <a:extLst>
              <a:ext uri="{FF2B5EF4-FFF2-40B4-BE49-F238E27FC236}">
                <a16:creationId xmlns:a16="http://schemas.microsoft.com/office/drawing/2014/main" id="{9419E9D7-C681-67E4-91B7-72F19C8F0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CuadroTexto 1">
            <a:extLst>
              <a:ext uri="{FF2B5EF4-FFF2-40B4-BE49-F238E27FC236}">
                <a16:creationId xmlns:a16="http://schemas.microsoft.com/office/drawing/2014/main" id="{627892FC-D7E5-01B8-4596-D1B032E7B17E}"/>
              </a:ext>
            </a:extLst>
          </p:cNvPr>
          <p:cNvSpPr txBox="1">
            <a:spLocks noChangeArrowheads="1"/>
          </p:cNvSpPr>
          <p:nvPr/>
        </p:nvSpPr>
        <p:spPr bwMode="auto">
          <a:xfrm>
            <a:off x="282575" y="0"/>
            <a:ext cx="72024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LA PESTE NEGRA</a:t>
            </a:r>
          </a:p>
          <a:p>
            <a:pPr algn="ctr" eaLnBrk="1" hangingPunct="1">
              <a:lnSpc>
                <a:spcPct val="100000"/>
              </a:lnSpc>
              <a:spcBef>
                <a:spcPct val="0"/>
              </a:spcBef>
              <a:buFontTx/>
              <a:buNone/>
            </a:pPr>
            <a:r>
              <a:rPr lang="es-ES" altLang="es-ES" dirty="0">
                <a:latin typeface="Tw Cen MT" panose="020B0602020104020603" pitchFamily="34" charset="77"/>
              </a:rPr>
              <a:t>La primera de las epidemias de la que tenemos referencia es la del año 1348, </a:t>
            </a:r>
          </a:p>
          <a:p>
            <a:pPr algn="ctr" eaLnBrk="1" hangingPunct="1">
              <a:lnSpc>
                <a:spcPct val="100000"/>
              </a:lnSpc>
              <a:spcBef>
                <a:spcPct val="0"/>
              </a:spcBef>
              <a:buFontTx/>
              <a:buNone/>
            </a:pPr>
            <a:r>
              <a:rPr lang="es-ES" altLang="es-ES" dirty="0">
                <a:latin typeface="Tw Cen MT" panose="020B0602020104020603" pitchFamily="34" charset="77"/>
              </a:rPr>
              <a:t>tristemente famosa por lo estragos causados. </a:t>
            </a:r>
          </a:p>
          <a:p>
            <a:pPr algn="ctr" eaLnBrk="1" hangingPunct="1">
              <a:lnSpc>
                <a:spcPct val="100000"/>
              </a:lnSpc>
              <a:spcBef>
                <a:spcPct val="0"/>
              </a:spcBef>
              <a:buFontTx/>
              <a:buNone/>
            </a:pPr>
            <a:r>
              <a:rPr lang="es-ES" altLang="es-ES" dirty="0">
                <a:latin typeface="Tw Cen MT" panose="020B0602020104020603" pitchFamily="34" charset="77"/>
              </a:rPr>
              <a:t>Surge en Asía, llegando a Europa en el siglo XIV. </a:t>
            </a:r>
          </a:p>
          <a:p>
            <a:pPr algn="ctr" eaLnBrk="1" hangingPunct="1">
              <a:lnSpc>
                <a:spcPct val="100000"/>
              </a:lnSpc>
              <a:spcBef>
                <a:spcPct val="0"/>
              </a:spcBef>
              <a:buFontTx/>
              <a:buNone/>
            </a:pPr>
            <a:r>
              <a:rPr lang="es-ES" altLang="es-ES" dirty="0">
                <a:latin typeface="Tw Cen MT" panose="020B0602020104020603" pitchFamily="34" charset="77"/>
              </a:rPr>
              <a:t>En sólo unos meses la muerte llegó a </a:t>
            </a:r>
          </a:p>
          <a:p>
            <a:pPr algn="ctr" eaLnBrk="1" hangingPunct="1">
              <a:lnSpc>
                <a:spcPct val="100000"/>
              </a:lnSpc>
              <a:spcBef>
                <a:spcPct val="0"/>
              </a:spcBef>
              <a:buFontTx/>
              <a:buNone/>
            </a:pPr>
            <a:r>
              <a:rPr lang="es-ES" altLang="es-ES" dirty="0">
                <a:latin typeface="Tw Cen MT" panose="020B0602020104020603" pitchFamily="34" charset="77"/>
              </a:rPr>
              <a:t>25 millones de europeos, </a:t>
            </a:r>
          </a:p>
          <a:p>
            <a:pPr algn="ctr" eaLnBrk="1" hangingPunct="1">
              <a:lnSpc>
                <a:spcPct val="100000"/>
              </a:lnSpc>
              <a:spcBef>
                <a:spcPct val="0"/>
              </a:spcBef>
              <a:buFontTx/>
              <a:buNone/>
            </a:pPr>
            <a:r>
              <a:rPr lang="es-ES" altLang="es-ES" dirty="0">
                <a:latin typeface="Tw Cen MT" panose="020B0602020104020603" pitchFamily="34" charset="77"/>
              </a:rPr>
              <a:t>la tercera parte de la población. </a:t>
            </a:r>
          </a:p>
          <a:p>
            <a:pPr algn="ctr" eaLnBrk="1" hangingPunct="1">
              <a:lnSpc>
                <a:spcPct val="100000"/>
              </a:lnSpc>
              <a:spcBef>
                <a:spcPct val="0"/>
              </a:spcBef>
              <a:buFontTx/>
              <a:buNone/>
            </a:pPr>
            <a:r>
              <a:rPr lang="es-ES" altLang="es-ES" dirty="0">
                <a:latin typeface="Tw Cen MT" panose="020B0602020104020603" pitchFamily="34" charset="77"/>
              </a:rPr>
              <a:t>En Úbeda causa verdaderos estragos; </a:t>
            </a:r>
          </a:p>
          <a:p>
            <a:pPr algn="ctr" eaLnBrk="1" hangingPunct="1">
              <a:lnSpc>
                <a:spcPct val="100000"/>
              </a:lnSpc>
              <a:spcBef>
                <a:spcPct val="0"/>
              </a:spcBef>
              <a:buFontTx/>
              <a:buNone/>
            </a:pPr>
            <a:r>
              <a:rPr lang="es-ES" altLang="es-ES" dirty="0">
                <a:latin typeface="Tw Cen MT" panose="020B0602020104020603" pitchFamily="34" charset="77"/>
              </a:rPr>
              <a:t>a la liturgia fúnebre se incorpora el “</a:t>
            </a:r>
            <a:r>
              <a:rPr lang="es-ES" altLang="es-ES" dirty="0" err="1">
                <a:latin typeface="Tw Cen MT" panose="020B0602020104020603" pitchFamily="34" charset="77"/>
              </a:rPr>
              <a:t>dies</a:t>
            </a:r>
            <a:r>
              <a:rPr lang="es-ES" altLang="es-ES" dirty="0">
                <a:latin typeface="Tw Cen MT" panose="020B0602020104020603" pitchFamily="34" charset="77"/>
              </a:rPr>
              <a:t> </a:t>
            </a:r>
            <a:r>
              <a:rPr lang="es-ES" altLang="es-ES" dirty="0" err="1">
                <a:latin typeface="Tw Cen MT" panose="020B0602020104020603" pitchFamily="34" charset="77"/>
              </a:rPr>
              <a:t>irae</a:t>
            </a:r>
            <a:r>
              <a:rPr lang="es-ES" altLang="es-ES" dirty="0">
                <a:latin typeface="Tw Cen MT" panose="020B0602020104020603" pitchFamily="34" charset="77"/>
              </a:rPr>
              <a:t>”.</a:t>
            </a:r>
          </a:p>
          <a:p>
            <a:pPr algn="ctr" eaLnBrk="1" hangingPunct="1">
              <a:lnSpc>
                <a:spcPct val="100000"/>
              </a:lnSpc>
              <a:spcBef>
                <a:spcPct val="0"/>
              </a:spcBef>
              <a:buFontTx/>
              <a:buNone/>
            </a:pPr>
            <a:r>
              <a:rPr lang="es-ES" altLang="es-ES" dirty="0">
                <a:latin typeface="Tw Cen MT" panose="020B0602020104020603" pitchFamily="34" charset="77"/>
              </a:rPr>
              <a:t>Los frailes Trinitarios abren las puertas del </a:t>
            </a:r>
          </a:p>
          <a:p>
            <a:pPr algn="ctr" eaLnBrk="1" hangingPunct="1">
              <a:lnSpc>
                <a:spcPct val="100000"/>
              </a:lnSpc>
              <a:spcBef>
                <a:spcPct val="0"/>
              </a:spcBef>
              <a:buFontTx/>
              <a:buNone/>
            </a:pPr>
            <a:r>
              <a:rPr lang="es-ES" altLang="es-ES" dirty="0">
                <a:latin typeface="Tw Cen MT" panose="020B0602020104020603" pitchFamily="34" charset="77"/>
              </a:rPr>
              <a:t>convento a los contagiados cuidando de ellos </a:t>
            </a:r>
          </a:p>
          <a:p>
            <a:pPr algn="ctr" eaLnBrk="1" hangingPunct="1">
              <a:lnSpc>
                <a:spcPct val="100000"/>
              </a:lnSpc>
              <a:spcBef>
                <a:spcPct val="0"/>
              </a:spcBef>
              <a:buFontTx/>
              <a:buNone/>
            </a:pPr>
            <a:r>
              <a:rPr lang="es-ES" altLang="es-ES" dirty="0">
                <a:latin typeface="Tw Cen MT" panose="020B0602020104020603" pitchFamily="34" charset="77"/>
              </a:rPr>
              <a:t>y siendo ejemplo para toda la iglesia. </a:t>
            </a:r>
          </a:p>
          <a:p>
            <a:pPr algn="ctr" eaLnBrk="1" hangingPunct="1">
              <a:lnSpc>
                <a:spcPct val="100000"/>
              </a:lnSpc>
              <a:spcBef>
                <a:spcPct val="0"/>
              </a:spcBef>
              <a:buFontTx/>
              <a:buNone/>
            </a:pPr>
            <a:r>
              <a:rPr lang="es-ES" altLang="es-ES" dirty="0">
                <a:latin typeface="Tw Cen MT" panose="020B0602020104020603" pitchFamily="34" charset="77"/>
              </a:rPr>
              <a:t>Tras la peste llega el hambre, </a:t>
            </a:r>
          </a:p>
          <a:p>
            <a:pPr algn="ctr" eaLnBrk="1" hangingPunct="1">
              <a:lnSpc>
                <a:spcPct val="100000"/>
              </a:lnSpc>
              <a:spcBef>
                <a:spcPct val="0"/>
              </a:spcBef>
              <a:buFontTx/>
              <a:buNone/>
            </a:pPr>
            <a:r>
              <a:rPr lang="es-ES" altLang="es-ES" dirty="0">
                <a:latin typeface="Tw Cen MT" panose="020B0602020104020603" pitchFamily="34" charset="77"/>
              </a:rPr>
              <a:t>por no haber quien cultivase los campos.</a:t>
            </a:r>
          </a:p>
        </p:txBody>
      </p:sp>
      <p:sp>
        <p:nvSpPr>
          <p:cNvPr id="64515" name="CuadroTexto 1">
            <a:extLst>
              <a:ext uri="{FF2B5EF4-FFF2-40B4-BE49-F238E27FC236}">
                <a16:creationId xmlns:a16="http://schemas.microsoft.com/office/drawing/2014/main" id="{6AF6E08E-820C-846E-7BB1-826C843DFD36}"/>
              </a:ext>
            </a:extLst>
          </p:cNvPr>
          <p:cNvSpPr txBox="1">
            <a:spLocks noChangeArrowheads="1"/>
          </p:cNvSpPr>
          <p:nvPr/>
        </p:nvSpPr>
        <p:spPr bwMode="auto">
          <a:xfrm>
            <a:off x="8813800" y="4743450"/>
            <a:ext cx="3095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AÑO</a:t>
            </a:r>
          </a:p>
          <a:p>
            <a:pPr algn="ctr">
              <a:lnSpc>
                <a:spcPct val="100000"/>
              </a:lnSpc>
              <a:spcBef>
                <a:spcPct val="0"/>
              </a:spcBef>
              <a:buFontTx/>
              <a:buNone/>
            </a:pPr>
            <a:r>
              <a:rPr lang="es-ES" altLang="es-ES" sz="2400" dirty="0">
                <a:solidFill>
                  <a:srgbClr val="C00000"/>
                </a:solidFill>
              </a:rPr>
              <a:t>1348</a:t>
            </a:r>
          </a:p>
          <a:p>
            <a:pPr algn="ctr">
              <a:lnSpc>
                <a:spcPct val="100000"/>
              </a:lnSpc>
              <a:spcBef>
                <a:spcPct val="0"/>
              </a:spcBef>
              <a:buFontTx/>
              <a:buNone/>
            </a:pPr>
            <a:r>
              <a:rPr lang="es-ES" altLang="es-ES" sz="2400" dirty="0">
                <a:solidFill>
                  <a:srgbClr val="C00000"/>
                </a:solidFill>
              </a:rPr>
              <a:t>PESTE NEGRA</a:t>
            </a:r>
          </a:p>
        </p:txBody>
      </p:sp>
      <p:pic>
        <p:nvPicPr>
          <p:cNvPr id="49156" name="Imagen 2">
            <a:extLst>
              <a:ext uri="{FF2B5EF4-FFF2-40B4-BE49-F238E27FC236}">
                <a16:creationId xmlns:a16="http://schemas.microsoft.com/office/drawing/2014/main" id="{FBB17B73-A8B1-00AA-B76F-94F11735B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9727"/>
          <a:stretch>
            <a:fillRect/>
          </a:stretch>
        </p:blipFill>
        <p:spPr bwMode="auto">
          <a:xfrm>
            <a:off x="8674100" y="144464"/>
            <a:ext cx="3387725" cy="396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3000"/>
                                        <p:tgtEl>
                                          <p:spTgt spid="49156"/>
                                        </p:tgtEl>
                                      </p:cBhvr>
                                    </p:animEffect>
                                    <p:anim calcmode="lin" valueType="num">
                                      <p:cBhvr>
                                        <p:cTn id="8" dur="3000" fill="hold"/>
                                        <p:tgtEl>
                                          <p:spTgt spid="49156"/>
                                        </p:tgtEl>
                                        <p:attrNameLst>
                                          <p:attrName>ppt_x</p:attrName>
                                        </p:attrNameLst>
                                      </p:cBhvr>
                                      <p:tavLst>
                                        <p:tav tm="0">
                                          <p:val>
                                            <p:strVal val="#ppt_x"/>
                                          </p:val>
                                        </p:tav>
                                        <p:tav tm="100000">
                                          <p:val>
                                            <p:strVal val="#ppt_x"/>
                                          </p:val>
                                        </p:tav>
                                      </p:tavLst>
                                    </p:anim>
                                    <p:anim calcmode="lin" valueType="num">
                                      <p:cBhvr>
                                        <p:cTn id="9" dur="3000" fill="hold"/>
                                        <p:tgtEl>
                                          <p:spTgt spid="49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Imagen 4">
            <a:extLst>
              <a:ext uri="{FF2B5EF4-FFF2-40B4-BE49-F238E27FC236}">
                <a16:creationId xmlns:a16="http://schemas.microsoft.com/office/drawing/2014/main" id="{132A631F-BFA6-99D9-D8CE-272CA1F35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CuadroTexto 1">
            <a:extLst>
              <a:ext uri="{FF2B5EF4-FFF2-40B4-BE49-F238E27FC236}">
                <a16:creationId xmlns:a16="http://schemas.microsoft.com/office/drawing/2014/main" id="{0C287B60-70E4-0976-CFCF-6425FF117B47}"/>
              </a:ext>
            </a:extLst>
          </p:cNvPr>
          <p:cNvSpPr txBox="1">
            <a:spLocks noChangeArrowheads="1"/>
          </p:cNvSpPr>
          <p:nvPr/>
        </p:nvSpPr>
        <p:spPr bwMode="auto">
          <a:xfrm>
            <a:off x="165100" y="30163"/>
            <a:ext cx="82740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En un mundo donde la esperanza de vida era corta </a:t>
            </a:r>
          </a:p>
          <a:p>
            <a:pPr algn="ctr" eaLnBrk="1" hangingPunct="1">
              <a:lnSpc>
                <a:spcPct val="100000"/>
              </a:lnSpc>
              <a:spcBef>
                <a:spcPct val="0"/>
              </a:spcBef>
              <a:buFontTx/>
              <a:buNone/>
            </a:pPr>
            <a:r>
              <a:rPr lang="es-ES" altLang="es-ES">
                <a:latin typeface="Tw Cen MT" panose="020B0602020104020603" pitchFamily="34" charset="77"/>
              </a:rPr>
              <a:t>y las epidemias y guerras eran un azote frecuente, las celebraciones y ritos que tenían que ver con la muerte, vista como un castigo por los pecados adquieren una dimensión exagerada.</a:t>
            </a:r>
          </a:p>
          <a:p>
            <a:pPr algn="ctr" eaLnBrk="1" hangingPunct="1">
              <a:lnSpc>
                <a:spcPct val="100000"/>
              </a:lnSpc>
              <a:spcBef>
                <a:spcPct val="0"/>
              </a:spcBef>
              <a:buFontTx/>
              <a:buNone/>
            </a:pPr>
            <a:r>
              <a:rPr lang="es-ES" altLang="es-ES">
                <a:latin typeface="Tw Cen MT" panose="020B0602020104020603" pitchFamily="34" charset="77"/>
              </a:rPr>
              <a:t>Esto provocó un florecimiento de asociaciones de seglares como las cofradías y hermandades con </a:t>
            </a:r>
          </a:p>
          <a:p>
            <a:pPr algn="ctr" eaLnBrk="1" hangingPunct="1">
              <a:lnSpc>
                <a:spcPct val="100000"/>
              </a:lnSpc>
              <a:spcBef>
                <a:spcPct val="0"/>
              </a:spcBef>
              <a:buFontTx/>
              <a:buNone/>
            </a:pPr>
            <a:r>
              <a:rPr lang="es-ES" altLang="es-ES">
                <a:latin typeface="Tw Cen MT" panose="020B0602020104020603" pitchFamily="34" charset="77"/>
              </a:rPr>
              <a:t>una doble finalidad: devocional y asistencial. </a:t>
            </a:r>
          </a:p>
          <a:p>
            <a:pPr algn="ctr" eaLnBrk="1" hangingPunct="1">
              <a:lnSpc>
                <a:spcPct val="100000"/>
              </a:lnSpc>
              <a:spcBef>
                <a:spcPct val="0"/>
              </a:spcBef>
              <a:buFontTx/>
              <a:buNone/>
            </a:pPr>
            <a:r>
              <a:rPr lang="es-ES" altLang="es-ES">
                <a:latin typeface="Tw Cen MT" panose="020B0602020104020603" pitchFamily="34" charset="77"/>
              </a:rPr>
              <a:t>La autoridad eclesiástica trata de controlar </a:t>
            </a:r>
          </a:p>
          <a:p>
            <a:pPr algn="ctr" eaLnBrk="1" hangingPunct="1">
              <a:lnSpc>
                <a:spcPct val="100000"/>
              </a:lnSpc>
              <a:spcBef>
                <a:spcPct val="0"/>
              </a:spcBef>
              <a:buFontTx/>
              <a:buNone/>
            </a:pPr>
            <a:r>
              <a:rPr lang="es-ES" altLang="es-ES">
                <a:latin typeface="Tw Cen MT" panose="020B0602020104020603" pitchFamily="34" charset="77"/>
              </a:rPr>
              <a:t>tanto el nacimiento , como el desarrollo  </a:t>
            </a:r>
          </a:p>
          <a:p>
            <a:pPr algn="ctr" eaLnBrk="1" hangingPunct="1">
              <a:lnSpc>
                <a:spcPct val="100000"/>
              </a:lnSpc>
              <a:spcBef>
                <a:spcPct val="0"/>
              </a:spcBef>
              <a:buFontTx/>
              <a:buNone/>
            </a:pPr>
            <a:r>
              <a:rPr lang="es-ES" altLang="es-ES">
                <a:latin typeface="Tw Cen MT" panose="020B0602020104020603" pitchFamily="34" charset="77"/>
              </a:rPr>
              <a:t>y las manifestaciones públicas </a:t>
            </a:r>
          </a:p>
          <a:p>
            <a:pPr algn="ctr" eaLnBrk="1" hangingPunct="1">
              <a:lnSpc>
                <a:spcPct val="100000"/>
              </a:lnSpc>
              <a:spcBef>
                <a:spcPct val="0"/>
              </a:spcBef>
              <a:buFontTx/>
              <a:buNone/>
            </a:pPr>
            <a:r>
              <a:rPr lang="es-ES" altLang="es-ES">
                <a:latin typeface="Tw Cen MT" panose="020B0602020104020603" pitchFamily="34" charset="77"/>
              </a:rPr>
              <a:t>para evitar abusos y escándalos.</a:t>
            </a:r>
          </a:p>
          <a:p>
            <a:pPr algn="ctr" eaLnBrk="1" hangingPunct="1">
              <a:lnSpc>
                <a:spcPct val="100000"/>
              </a:lnSpc>
              <a:spcBef>
                <a:spcPct val="0"/>
              </a:spcBef>
              <a:buFontTx/>
              <a:buNone/>
            </a:pPr>
            <a:r>
              <a:rPr lang="es-ES" altLang="es-ES">
                <a:latin typeface="Tw Cen MT" panose="020B0602020104020603" pitchFamily="34" charset="77"/>
              </a:rPr>
              <a:t>En Úbeda hay constancia de estas devociones:</a:t>
            </a:r>
          </a:p>
          <a:p>
            <a:pPr algn="ctr" eaLnBrk="1" hangingPunct="1">
              <a:lnSpc>
                <a:spcPct val="100000"/>
              </a:lnSpc>
              <a:spcBef>
                <a:spcPct val="0"/>
              </a:spcBef>
              <a:buFontTx/>
              <a:buNone/>
            </a:pPr>
            <a:r>
              <a:rPr lang="es-ES" altLang="es-ES">
                <a:latin typeface="Tw Cen MT" panose="020B0602020104020603" pitchFamily="34" charset="77"/>
              </a:rPr>
              <a:t>Origen visigótico de la Soledad, procesiones de flagelantes, ceremonia del Descendimiento etc..</a:t>
            </a:r>
          </a:p>
        </p:txBody>
      </p:sp>
      <p:sp>
        <p:nvSpPr>
          <p:cNvPr id="65539" name="CuadroTexto 1">
            <a:extLst>
              <a:ext uri="{FF2B5EF4-FFF2-40B4-BE49-F238E27FC236}">
                <a16:creationId xmlns:a16="http://schemas.microsoft.com/office/drawing/2014/main" id="{03216587-F13F-0451-868C-81DD7294A911}"/>
              </a:ext>
            </a:extLst>
          </p:cNvPr>
          <p:cNvSpPr txBox="1">
            <a:spLocks noChangeArrowheads="1"/>
          </p:cNvSpPr>
          <p:nvPr/>
        </p:nvSpPr>
        <p:spPr bwMode="auto">
          <a:xfrm>
            <a:off x="8940800" y="4778375"/>
            <a:ext cx="2857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2400" dirty="0">
                <a:solidFill>
                  <a:srgbClr val="C00000"/>
                </a:solidFill>
              </a:rPr>
              <a:t>DEVOCIONES </a:t>
            </a:r>
          </a:p>
          <a:p>
            <a:pPr algn="ctr">
              <a:lnSpc>
                <a:spcPct val="100000"/>
              </a:lnSpc>
              <a:spcBef>
                <a:spcPct val="0"/>
              </a:spcBef>
              <a:buFontTx/>
              <a:buNone/>
            </a:pPr>
            <a:r>
              <a:rPr lang="es-ES" altLang="es-ES" sz="2400" dirty="0">
                <a:solidFill>
                  <a:srgbClr val="C00000"/>
                </a:solidFill>
              </a:rPr>
              <a:t>POPULARES</a:t>
            </a:r>
          </a:p>
        </p:txBody>
      </p:sp>
      <p:pic>
        <p:nvPicPr>
          <p:cNvPr id="50180" name="Imagen 2">
            <a:extLst>
              <a:ext uri="{FF2B5EF4-FFF2-40B4-BE49-F238E27FC236}">
                <a16:creationId xmlns:a16="http://schemas.microsoft.com/office/drawing/2014/main" id="{7D824D29-8952-1F82-6175-D64D17C06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725" y="331788"/>
            <a:ext cx="3187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3000"/>
                                        <p:tgtEl>
                                          <p:spTgt spid="50180"/>
                                        </p:tgtEl>
                                      </p:cBhvr>
                                    </p:animEffect>
                                    <p:anim calcmode="lin" valueType="num">
                                      <p:cBhvr>
                                        <p:cTn id="8" dur="3000" fill="hold"/>
                                        <p:tgtEl>
                                          <p:spTgt spid="50180"/>
                                        </p:tgtEl>
                                        <p:attrNameLst>
                                          <p:attrName>ppt_x</p:attrName>
                                        </p:attrNameLst>
                                      </p:cBhvr>
                                      <p:tavLst>
                                        <p:tav tm="0">
                                          <p:val>
                                            <p:strVal val="#ppt_x"/>
                                          </p:val>
                                        </p:tav>
                                        <p:tav tm="100000">
                                          <p:val>
                                            <p:strVal val="#ppt_x"/>
                                          </p:val>
                                        </p:tav>
                                      </p:tavLst>
                                    </p:anim>
                                    <p:anim calcmode="lin" valueType="num">
                                      <p:cBhvr>
                                        <p:cTn id="9" dur="3000" fill="hold"/>
                                        <p:tgtEl>
                                          <p:spTgt spid="501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agen 4">
            <a:extLst>
              <a:ext uri="{FF2B5EF4-FFF2-40B4-BE49-F238E27FC236}">
                <a16:creationId xmlns:a16="http://schemas.microsoft.com/office/drawing/2014/main" id="{AA0B728B-F323-01AF-B13F-C9DBD2B56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CuadroTexto 2">
            <a:extLst>
              <a:ext uri="{FF2B5EF4-FFF2-40B4-BE49-F238E27FC236}">
                <a16:creationId xmlns:a16="http://schemas.microsoft.com/office/drawing/2014/main" id="{545CAA5E-8A71-CE96-7E70-40C55083A544}"/>
              </a:ext>
            </a:extLst>
          </p:cNvPr>
          <p:cNvSpPr txBox="1">
            <a:spLocks noChangeArrowheads="1"/>
          </p:cNvSpPr>
          <p:nvPr/>
        </p:nvSpPr>
        <p:spPr bwMode="auto">
          <a:xfrm>
            <a:off x="282575" y="292100"/>
            <a:ext cx="7567613"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El concilio de Elvira (Granada)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celebrado alrededor del </a:t>
            </a:r>
            <a:r>
              <a:rPr lang="es-ES" altLang="es-ES" dirty="0">
                <a:solidFill>
                  <a:srgbClr val="C00000"/>
                </a:solidFill>
                <a:latin typeface="Tw Cen MT" panose="020B0602020104020603" pitchFamily="34" charset="77"/>
                <a:cs typeface="Times New Roman" panose="02020603050405020304" pitchFamily="18" charset="0"/>
              </a:rPr>
              <a:t>año 300,</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nos ofrece los primeros datos fiables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 presencia del cristianismo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nuestra Diócesis.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las 37 sedes representadas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por sus obispos o presbíteros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28 correspondían a Andalucía,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6 de ellas a la provincia de Jaén,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alguna tan cercana a nosotros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como Cástulo (Linares),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representada por Secundino y </a:t>
            </a:r>
            <a:r>
              <a:rPr lang="es-ES" altLang="es-ES" dirty="0" err="1">
                <a:latin typeface="Tw Cen MT" panose="020B0602020104020603" pitchFamily="34" charset="77"/>
                <a:cs typeface="Times New Roman" panose="02020603050405020304" pitchFamily="18" charset="0"/>
              </a:rPr>
              <a:t>Turrino</a:t>
            </a:r>
            <a:r>
              <a:rPr lang="es-ES" altLang="es-ES" dirty="0">
                <a:latin typeface="Tw Cen MT" panose="020B0602020104020603" pitchFamily="34" charset="77"/>
                <a:cs typeface="Times New Roman" panose="02020603050405020304" pitchFamily="18" charset="0"/>
              </a:rPr>
              <a:t>,</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Guardia, </a:t>
            </a:r>
            <a:r>
              <a:rPr lang="es-ES" altLang="es-ES" dirty="0" err="1">
                <a:latin typeface="Tw Cen MT" panose="020B0602020104020603" pitchFamily="34" charset="77"/>
                <a:cs typeface="Times New Roman" panose="02020603050405020304" pitchFamily="18" charset="0"/>
              </a:rPr>
              <a:t>Iliturgi</a:t>
            </a:r>
            <a:r>
              <a:rPr lang="es-ES" altLang="es-ES" dirty="0">
                <a:latin typeface="Tw Cen MT" panose="020B0602020104020603" pitchFamily="34" charset="77"/>
                <a:cs typeface="Times New Roman" panose="02020603050405020304" pitchFamily="18" charset="0"/>
              </a:rPr>
              <a:t>, Arjona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 Mancha Real y </a:t>
            </a:r>
            <a:r>
              <a:rPr lang="es-ES" altLang="es-ES" dirty="0" err="1">
                <a:latin typeface="Tw Cen MT" panose="020B0602020104020603" pitchFamily="34" charset="77"/>
                <a:cs typeface="Times New Roman" panose="02020603050405020304" pitchFamily="18" charset="0"/>
              </a:rPr>
              <a:t>Sabiote</a:t>
            </a:r>
            <a:r>
              <a:rPr lang="es-ES" altLang="es-ES" dirty="0">
                <a:latin typeface="Tw Cen MT" panose="020B0602020104020603" pitchFamily="34" charset="77"/>
                <a:cs typeface="Times New Roman" panose="02020603050405020304" pitchFamily="18" charset="0"/>
              </a:rPr>
              <a:t>.</a:t>
            </a:r>
          </a:p>
        </p:txBody>
      </p:sp>
      <p:sp>
        <p:nvSpPr>
          <p:cNvPr id="18435" name="CuadroTexto 5">
            <a:extLst>
              <a:ext uri="{FF2B5EF4-FFF2-40B4-BE49-F238E27FC236}">
                <a16:creationId xmlns:a16="http://schemas.microsoft.com/office/drawing/2014/main" id="{2A20BB57-A923-EB6D-AADE-95DB33AB7308}"/>
              </a:ext>
            </a:extLst>
          </p:cNvPr>
          <p:cNvSpPr txBox="1">
            <a:spLocks noChangeArrowheads="1"/>
          </p:cNvSpPr>
          <p:nvPr/>
        </p:nvSpPr>
        <p:spPr bwMode="auto">
          <a:xfrm>
            <a:off x="9332913" y="4330700"/>
            <a:ext cx="2032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PATENA DE VIDRIO</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cs typeface="Times New Roman" panose="02020603050405020304" pitchFamily="18" charset="0"/>
              </a:rPr>
              <a:t>Siglo IV</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CÁSTULO</a:t>
            </a:r>
          </a:p>
        </p:txBody>
      </p:sp>
      <p:pic>
        <p:nvPicPr>
          <p:cNvPr id="7172" name="Imagen 3">
            <a:extLst>
              <a:ext uri="{FF2B5EF4-FFF2-40B4-BE49-F238E27FC236}">
                <a16:creationId xmlns:a16="http://schemas.microsoft.com/office/drawing/2014/main" id="{DFFD5D14-55A1-B796-0D11-2119B8748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520700"/>
            <a:ext cx="3995738"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3000"/>
                                        <p:tgtEl>
                                          <p:spTgt spid="7172"/>
                                        </p:tgtEl>
                                      </p:cBhvr>
                                    </p:animEffect>
                                    <p:anim calcmode="lin" valueType="num">
                                      <p:cBhvr>
                                        <p:cTn id="8" dur="3000" fill="hold"/>
                                        <p:tgtEl>
                                          <p:spTgt spid="7172"/>
                                        </p:tgtEl>
                                        <p:attrNameLst>
                                          <p:attrName>ppt_x</p:attrName>
                                        </p:attrNameLst>
                                      </p:cBhvr>
                                      <p:tavLst>
                                        <p:tav tm="0">
                                          <p:val>
                                            <p:strVal val="#ppt_x"/>
                                          </p:val>
                                        </p:tav>
                                        <p:tav tm="100000">
                                          <p:val>
                                            <p:strVal val="#ppt_x"/>
                                          </p:val>
                                        </p:tav>
                                      </p:tavLst>
                                    </p:anim>
                                    <p:anim calcmode="lin" valueType="num">
                                      <p:cBhvr>
                                        <p:cTn id="9" dur="3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Imagen 4">
            <a:extLst>
              <a:ext uri="{FF2B5EF4-FFF2-40B4-BE49-F238E27FC236}">
                <a16:creationId xmlns:a16="http://schemas.microsoft.com/office/drawing/2014/main" id="{933644BC-278C-DCA4-CF92-C4AAE88AD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CuadroTexto 1">
            <a:extLst>
              <a:ext uri="{FF2B5EF4-FFF2-40B4-BE49-F238E27FC236}">
                <a16:creationId xmlns:a16="http://schemas.microsoft.com/office/drawing/2014/main" id="{49A37BFD-7B53-9AA0-F466-4FBBF1F7EF12}"/>
              </a:ext>
            </a:extLst>
          </p:cNvPr>
          <p:cNvSpPr txBox="1">
            <a:spLocks noChangeArrowheads="1"/>
          </p:cNvSpPr>
          <p:nvPr/>
        </p:nvSpPr>
        <p:spPr bwMode="auto">
          <a:xfrm>
            <a:off x="88900" y="215900"/>
            <a:ext cx="8755063"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a:latin typeface="Tw Cen MT" panose="020B0602020104020603" pitchFamily="34" charset="77"/>
              </a:rPr>
              <a:t>Durante la época que nos ocupa, los Obispos</a:t>
            </a:r>
          </a:p>
          <a:p>
            <a:pPr algn="ctr" eaLnBrk="1" hangingPunct="1">
              <a:lnSpc>
                <a:spcPct val="100000"/>
              </a:lnSpc>
              <a:spcBef>
                <a:spcPct val="0"/>
              </a:spcBef>
              <a:buFontTx/>
              <a:buNone/>
            </a:pPr>
            <a:r>
              <a:rPr lang="es-ES" altLang="es-ES">
                <a:latin typeface="Tw Cen MT" panose="020B0602020104020603" pitchFamily="34" charset="77"/>
              </a:rPr>
              <a:t> manifiestan una seria preocupación por la educación cristiana de los fieles, para poner remedio a tanta ignorancia religiosa, se insiste en la necesidad de la catequesis y predicación.</a:t>
            </a:r>
          </a:p>
          <a:p>
            <a:pPr algn="ctr" eaLnBrk="1" hangingPunct="1">
              <a:lnSpc>
                <a:spcPct val="100000"/>
              </a:lnSpc>
              <a:spcBef>
                <a:spcPct val="0"/>
              </a:spcBef>
              <a:buFontTx/>
              <a:buNone/>
            </a:pPr>
            <a:r>
              <a:rPr lang="es-ES" altLang="es-ES">
                <a:latin typeface="Tw Cen MT" panose="020B0602020104020603" pitchFamily="34" charset="77"/>
              </a:rPr>
              <a:t>Los sacramentos iban marcando los grandes </a:t>
            </a:r>
          </a:p>
          <a:p>
            <a:pPr algn="ctr" eaLnBrk="1" hangingPunct="1">
              <a:lnSpc>
                <a:spcPct val="100000"/>
              </a:lnSpc>
              <a:spcBef>
                <a:spcPct val="0"/>
              </a:spcBef>
              <a:buFontTx/>
              <a:buNone/>
            </a:pPr>
            <a:r>
              <a:rPr lang="es-ES" altLang="es-ES">
                <a:latin typeface="Tw Cen MT" panose="020B0602020104020603" pitchFamily="34" charset="77"/>
              </a:rPr>
              <a:t>momentos de la vida de los fieles. </a:t>
            </a:r>
          </a:p>
          <a:p>
            <a:pPr algn="ctr" eaLnBrk="1" hangingPunct="1">
              <a:lnSpc>
                <a:spcPct val="100000"/>
              </a:lnSpc>
              <a:spcBef>
                <a:spcPct val="0"/>
              </a:spcBef>
              <a:buFontTx/>
              <a:buNone/>
            </a:pPr>
            <a:r>
              <a:rPr lang="es-ES" altLang="es-ES">
                <a:latin typeface="Tw Cen MT" panose="020B0602020104020603" pitchFamily="34" charset="77"/>
              </a:rPr>
              <a:t>En el bautismo se exige la presencia de los padrinos. </a:t>
            </a:r>
          </a:p>
          <a:p>
            <a:pPr algn="ctr" eaLnBrk="1" hangingPunct="1">
              <a:lnSpc>
                <a:spcPct val="100000"/>
              </a:lnSpc>
              <a:spcBef>
                <a:spcPct val="0"/>
              </a:spcBef>
              <a:buFontTx/>
              <a:buNone/>
            </a:pPr>
            <a:r>
              <a:rPr lang="es-ES" altLang="es-ES">
                <a:latin typeface="Tw Cen MT" panose="020B0602020104020603" pitchFamily="34" charset="77"/>
              </a:rPr>
              <a:t>Y en cuanto al matrimonio se clarifican </a:t>
            </a:r>
          </a:p>
          <a:p>
            <a:pPr algn="ctr" eaLnBrk="1" hangingPunct="1">
              <a:lnSpc>
                <a:spcPct val="100000"/>
              </a:lnSpc>
              <a:spcBef>
                <a:spcPct val="0"/>
              </a:spcBef>
              <a:buFontTx/>
              <a:buNone/>
            </a:pPr>
            <a:r>
              <a:rPr lang="es-ES" altLang="es-ES">
                <a:latin typeface="Tw Cen MT" panose="020B0602020104020603" pitchFamily="34" charset="77"/>
              </a:rPr>
              <a:t>las exigencias legales de la celebración </a:t>
            </a:r>
          </a:p>
          <a:p>
            <a:pPr algn="ctr" eaLnBrk="1" hangingPunct="1">
              <a:lnSpc>
                <a:spcPct val="100000"/>
              </a:lnSpc>
              <a:spcBef>
                <a:spcPct val="0"/>
              </a:spcBef>
              <a:buFontTx/>
              <a:buNone/>
            </a:pPr>
            <a:r>
              <a:rPr lang="es-ES" altLang="es-ES">
                <a:latin typeface="Tw Cen MT" panose="020B0602020104020603" pitchFamily="34" charset="77"/>
              </a:rPr>
              <a:t>en cuanto a la presencia del sacerdote </a:t>
            </a:r>
          </a:p>
          <a:p>
            <a:pPr algn="ctr" eaLnBrk="1" hangingPunct="1">
              <a:lnSpc>
                <a:spcPct val="100000"/>
              </a:lnSpc>
              <a:spcBef>
                <a:spcPct val="0"/>
              </a:spcBef>
              <a:buFontTx/>
              <a:buNone/>
            </a:pPr>
            <a:r>
              <a:rPr lang="es-ES" altLang="es-ES">
                <a:latin typeface="Tw Cen MT" panose="020B0602020104020603" pitchFamily="34" charset="77"/>
              </a:rPr>
              <a:t>como testigo cualificado </a:t>
            </a:r>
          </a:p>
          <a:p>
            <a:pPr algn="ctr" eaLnBrk="1" hangingPunct="1">
              <a:lnSpc>
                <a:spcPct val="100000"/>
              </a:lnSpc>
              <a:spcBef>
                <a:spcPct val="0"/>
              </a:spcBef>
              <a:buFontTx/>
              <a:buNone/>
            </a:pPr>
            <a:r>
              <a:rPr lang="es-ES" altLang="es-ES">
                <a:latin typeface="Tw Cen MT" panose="020B0602020104020603" pitchFamily="34" charset="77"/>
              </a:rPr>
              <a:t>y evitar la convivencia marital </a:t>
            </a:r>
          </a:p>
          <a:p>
            <a:pPr algn="ctr" eaLnBrk="1" hangingPunct="1">
              <a:lnSpc>
                <a:spcPct val="100000"/>
              </a:lnSpc>
              <a:spcBef>
                <a:spcPct val="0"/>
              </a:spcBef>
              <a:buFontTx/>
              <a:buNone/>
            </a:pPr>
            <a:r>
              <a:rPr lang="es-ES" altLang="es-ES">
                <a:latin typeface="Tw Cen MT" panose="020B0602020104020603" pitchFamily="34" charset="77"/>
              </a:rPr>
              <a:t>antes de las velaciones y el amancebamiento.</a:t>
            </a:r>
          </a:p>
        </p:txBody>
      </p:sp>
      <p:pic>
        <p:nvPicPr>
          <p:cNvPr id="51203" name="Imagen 6">
            <a:extLst>
              <a:ext uri="{FF2B5EF4-FFF2-40B4-BE49-F238E27FC236}">
                <a16:creationId xmlns:a16="http://schemas.microsoft.com/office/drawing/2014/main" id="{6FE00912-4932-E835-131C-E67E6CD02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95" t="5936" r="8502" b="5217"/>
          <a:stretch>
            <a:fillRect/>
          </a:stretch>
        </p:blipFill>
        <p:spPr bwMode="auto">
          <a:xfrm>
            <a:off x="8843963" y="215900"/>
            <a:ext cx="3068637"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CuadroTexto 2">
            <a:extLst>
              <a:ext uri="{FF2B5EF4-FFF2-40B4-BE49-F238E27FC236}">
                <a16:creationId xmlns:a16="http://schemas.microsoft.com/office/drawing/2014/main" id="{0E9D505C-075E-2954-5464-5AFBEE054EF2}"/>
              </a:ext>
            </a:extLst>
          </p:cNvPr>
          <p:cNvSpPr txBox="1">
            <a:spLocks noChangeArrowheads="1"/>
          </p:cNvSpPr>
          <p:nvPr/>
        </p:nvSpPr>
        <p:spPr bwMode="auto">
          <a:xfrm>
            <a:off x="8843963" y="4927600"/>
            <a:ext cx="30686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rPr>
              <a:t>IGLESIA </a:t>
            </a:r>
          </a:p>
          <a:p>
            <a:pPr algn="ctr">
              <a:lnSpc>
                <a:spcPct val="100000"/>
              </a:lnSpc>
              <a:spcBef>
                <a:spcPct val="0"/>
              </a:spcBef>
              <a:buFontTx/>
              <a:buNone/>
            </a:pPr>
            <a:r>
              <a:rPr lang="es-ES" altLang="es-ES" dirty="0">
                <a:solidFill>
                  <a:srgbClr val="C00000"/>
                </a:solidFill>
              </a:rPr>
              <a:t>Y PUEBLO CRISTIANO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3000"/>
                                        <p:tgtEl>
                                          <p:spTgt spid="51203"/>
                                        </p:tgtEl>
                                      </p:cBhvr>
                                    </p:animEffect>
                                    <p:anim calcmode="lin" valueType="num">
                                      <p:cBhvr>
                                        <p:cTn id="8" dur="3000" fill="hold"/>
                                        <p:tgtEl>
                                          <p:spTgt spid="51203"/>
                                        </p:tgtEl>
                                        <p:attrNameLst>
                                          <p:attrName>ppt_x</p:attrName>
                                        </p:attrNameLst>
                                      </p:cBhvr>
                                      <p:tavLst>
                                        <p:tav tm="0">
                                          <p:val>
                                            <p:strVal val="#ppt_x"/>
                                          </p:val>
                                        </p:tav>
                                        <p:tav tm="100000">
                                          <p:val>
                                            <p:strVal val="#ppt_x"/>
                                          </p:val>
                                        </p:tav>
                                      </p:tavLst>
                                    </p:anim>
                                    <p:anim calcmode="lin" valueType="num">
                                      <p:cBhvr>
                                        <p:cTn id="9" dur="3000" fill="hold"/>
                                        <p:tgtEl>
                                          <p:spTgt spid="5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Imagen 4">
            <a:extLst>
              <a:ext uri="{FF2B5EF4-FFF2-40B4-BE49-F238E27FC236}">
                <a16:creationId xmlns:a16="http://schemas.microsoft.com/office/drawing/2014/main" id="{7FEAD040-B77F-3E00-767A-0015D33B3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CuadroTexto 1">
            <a:extLst>
              <a:ext uri="{FF2B5EF4-FFF2-40B4-BE49-F238E27FC236}">
                <a16:creationId xmlns:a16="http://schemas.microsoft.com/office/drawing/2014/main" id="{7F127516-F4AD-A745-D9A1-1C2DAC9444A1}"/>
              </a:ext>
            </a:extLst>
          </p:cNvPr>
          <p:cNvSpPr txBox="1">
            <a:spLocks noChangeArrowheads="1"/>
          </p:cNvSpPr>
          <p:nvPr/>
        </p:nvSpPr>
        <p:spPr bwMode="auto">
          <a:xfrm>
            <a:off x="420688" y="347663"/>
            <a:ext cx="8226425"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sz="2400" dirty="0">
                <a:solidFill>
                  <a:srgbClr val="C00000"/>
                </a:solidFill>
                <a:latin typeface="Tw Cen MT" panose="020B0602020104020603" pitchFamily="34" charset="77"/>
              </a:rPr>
              <a:t>VIRGEN  DE GUADALUPE</a:t>
            </a:r>
          </a:p>
          <a:p>
            <a:pPr algn="ctr" eaLnBrk="1" hangingPunct="1">
              <a:lnSpc>
                <a:spcPct val="100000"/>
              </a:lnSpc>
              <a:spcBef>
                <a:spcPct val="0"/>
              </a:spcBef>
              <a:buFontTx/>
              <a:buNone/>
            </a:pPr>
            <a:r>
              <a:rPr lang="es-ES" altLang="es-ES" sz="2400" dirty="0">
                <a:latin typeface="Tw Cen MT" panose="020B0602020104020603" pitchFamily="34" charset="77"/>
              </a:rPr>
              <a:t>Según la tradición popular el domingo 7 de septiembre de 1381, cerca de un arroyo cercano a la aldea de Santa Eulalia, </a:t>
            </a:r>
          </a:p>
          <a:p>
            <a:pPr algn="ctr" eaLnBrk="1" hangingPunct="1">
              <a:lnSpc>
                <a:spcPct val="100000"/>
              </a:lnSpc>
              <a:spcBef>
                <a:spcPct val="0"/>
              </a:spcBef>
              <a:buFontTx/>
              <a:buNone/>
            </a:pPr>
            <a:r>
              <a:rPr lang="es-ES" altLang="es-ES" sz="2400" dirty="0">
                <a:latin typeface="Tw Cen MT" panose="020B0602020104020603" pitchFamily="34" charset="77"/>
              </a:rPr>
              <a:t>un campesino oyó unas voces extrañas sin ver a nadie. </a:t>
            </a:r>
          </a:p>
          <a:p>
            <a:pPr algn="ctr" eaLnBrk="1" hangingPunct="1">
              <a:lnSpc>
                <a:spcPct val="100000"/>
              </a:lnSpc>
              <a:spcBef>
                <a:spcPct val="0"/>
              </a:spcBef>
              <a:buFontTx/>
              <a:buNone/>
            </a:pPr>
            <a:r>
              <a:rPr lang="es-ES" altLang="es-ES" sz="2400" dirty="0">
                <a:latin typeface="Tw Cen MT" panose="020B0602020104020603" pitchFamily="34" charset="77"/>
              </a:rPr>
              <a:t>Asustado y maravillado volvió a su casa. Al día siguiente fiesta </a:t>
            </a:r>
          </a:p>
          <a:p>
            <a:pPr algn="ctr" eaLnBrk="1" hangingPunct="1">
              <a:lnSpc>
                <a:spcPct val="100000"/>
              </a:lnSpc>
              <a:spcBef>
                <a:spcPct val="0"/>
              </a:spcBef>
              <a:buFontTx/>
              <a:buNone/>
            </a:pPr>
            <a:r>
              <a:rPr lang="es-ES" altLang="es-ES" sz="2400" dirty="0">
                <a:latin typeface="Tw Cen MT" panose="020B0602020104020603" pitchFamily="34" charset="77"/>
              </a:rPr>
              <a:t>de la Natividad de la Virgen, se repitió el portento. </a:t>
            </a:r>
          </a:p>
          <a:p>
            <a:pPr algn="ctr" eaLnBrk="1" hangingPunct="1">
              <a:lnSpc>
                <a:spcPct val="100000"/>
              </a:lnSpc>
              <a:spcBef>
                <a:spcPct val="0"/>
              </a:spcBef>
              <a:buFontTx/>
              <a:buNone/>
            </a:pPr>
            <a:r>
              <a:rPr lang="es-ES" altLang="es-ES" sz="2400" dirty="0">
                <a:latin typeface="Tw Cen MT" panose="020B0602020104020603" pitchFamily="34" charset="77"/>
              </a:rPr>
              <a:t>Cavando en el lugar descubrió una campana de barro, bajo la cual había una pequeña talla de la Virgen, “sentada sobre un haz de gavillas”, sin duda guardada por algún cristiano devoto en época de persecución.</a:t>
            </a:r>
          </a:p>
          <a:p>
            <a:pPr algn="ctr" eaLnBrk="1" hangingPunct="1">
              <a:lnSpc>
                <a:spcPct val="100000"/>
              </a:lnSpc>
              <a:spcBef>
                <a:spcPct val="0"/>
              </a:spcBef>
              <a:buFontTx/>
              <a:buNone/>
            </a:pPr>
            <a:r>
              <a:rPr lang="es-ES" altLang="es-ES" sz="2400" dirty="0">
                <a:latin typeface="Tw Cen MT" panose="020B0602020104020603" pitchFamily="34" charset="77"/>
              </a:rPr>
              <a:t>Pronto corrió la voz del milagroso descubrimiento, y tanto el pueblo sencillo como las autoridades hicieron de la Virgen de Guadalupe, objeto de culto y devoción, venerándose en Santa María y en su Santuario del </a:t>
            </a:r>
            <a:r>
              <a:rPr lang="es-ES" altLang="es-ES" sz="2400" dirty="0" err="1">
                <a:latin typeface="Tw Cen MT" panose="020B0602020104020603" pitchFamily="34" charset="77"/>
              </a:rPr>
              <a:t>Gavellar</a:t>
            </a:r>
            <a:r>
              <a:rPr lang="es-ES" altLang="es-ES" sz="2400" dirty="0">
                <a:latin typeface="Tw Cen MT" panose="020B0602020104020603" pitchFamily="34" charset="77"/>
              </a:rPr>
              <a:t>, recurriendo a Ella, sobre todo en los momentos de mayor dificultad, </a:t>
            </a:r>
          </a:p>
          <a:p>
            <a:pPr algn="ctr" eaLnBrk="1" hangingPunct="1">
              <a:lnSpc>
                <a:spcPct val="100000"/>
              </a:lnSpc>
              <a:spcBef>
                <a:spcPct val="0"/>
              </a:spcBef>
              <a:buFontTx/>
              <a:buNone/>
            </a:pPr>
            <a:r>
              <a:rPr lang="es-ES" altLang="es-ES" sz="2400" dirty="0">
                <a:latin typeface="Tw Cen MT" panose="020B0602020104020603" pitchFamily="34" charset="77"/>
              </a:rPr>
              <a:t>pestes, hambrunas, sequías. </a:t>
            </a:r>
          </a:p>
          <a:p>
            <a:pPr algn="ctr" eaLnBrk="1" hangingPunct="1">
              <a:lnSpc>
                <a:spcPct val="100000"/>
              </a:lnSpc>
              <a:spcBef>
                <a:spcPct val="0"/>
              </a:spcBef>
              <a:buFontTx/>
              <a:buNone/>
            </a:pPr>
            <a:r>
              <a:rPr lang="es-ES" altLang="es-ES" sz="2400" dirty="0">
                <a:latin typeface="Tw Cen MT" panose="020B0602020104020603" pitchFamily="34" charset="77"/>
              </a:rPr>
              <a:t>En el año 1615, sería proclamada Patrona de nuestra ciudad.</a:t>
            </a:r>
          </a:p>
        </p:txBody>
      </p:sp>
      <p:pic>
        <p:nvPicPr>
          <p:cNvPr id="52227" name="Imagen 3">
            <a:extLst>
              <a:ext uri="{FF2B5EF4-FFF2-40B4-BE49-F238E27FC236}">
                <a16:creationId xmlns:a16="http://schemas.microsoft.com/office/drawing/2014/main" id="{90AF4500-4753-9F52-B0CB-AA547E02A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03" r="7327" b="10181"/>
          <a:stretch>
            <a:fillRect/>
          </a:stretch>
        </p:blipFill>
        <p:spPr bwMode="auto">
          <a:xfrm>
            <a:off x="9177338" y="347663"/>
            <a:ext cx="270351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CuadroTexto 6">
            <a:extLst>
              <a:ext uri="{FF2B5EF4-FFF2-40B4-BE49-F238E27FC236}">
                <a16:creationId xmlns:a16="http://schemas.microsoft.com/office/drawing/2014/main" id="{EDC776B3-A5A0-D97A-4559-CE9327D44209}"/>
              </a:ext>
            </a:extLst>
          </p:cNvPr>
          <p:cNvSpPr txBox="1">
            <a:spLocks noChangeArrowheads="1"/>
          </p:cNvSpPr>
          <p:nvPr/>
        </p:nvSpPr>
        <p:spPr bwMode="auto">
          <a:xfrm>
            <a:off x="9334500" y="4800600"/>
            <a:ext cx="24368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rPr>
              <a:t>VIRGEN  </a:t>
            </a:r>
          </a:p>
          <a:p>
            <a:pPr algn="ctr" eaLnBrk="1" hangingPunct="1">
              <a:lnSpc>
                <a:spcPct val="100000"/>
              </a:lnSpc>
              <a:spcBef>
                <a:spcPct val="0"/>
              </a:spcBef>
              <a:buFontTx/>
              <a:buNone/>
            </a:pPr>
            <a:r>
              <a:rPr lang="es-ES" altLang="es-ES" dirty="0">
                <a:solidFill>
                  <a:srgbClr val="C00000"/>
                </a:solidFill>
              </a:rPr>
              <a:t>DE </a:t>
            </a:r>
          </a:p>
          <a:p>
            <a:pPr algn="ctr" eaLnBrk="1" hangingPunct="1">
              <a:lnSpc>
                <a:spcPct val="100000"/>
              </a:lnSpc>
              <a:spcBef>
                <a:spcPct val="0"/>
              </a:spcBef>
              <a:buFontTx/>
              <a:buNone/>
            </a:pPr>
            <a:r>
              <a:rPr lang="es-ES" altLang="es-ES" dirty="0">
                <a:solidFill>
                  <a:srgbClr val="C00000"/>
                </a:solidFill>
              </a:rPr>
              <a:t>GUADALUPE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ircle(in)">
                                      <p:cBhvr>
                                        <p:cTn id="7" dur="3000"/>
                                        <p:tgtEl>
                                          <p:spTgt spid="5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Imagen 4">
            <a:extLst>
              <a:ext uri="{FF2B5EF4-FFF2-40B4-BE49-F238E27FC236}">
                <a16:creationId xmlns:a16="http://schemas.microsoft.com/office/drawing/2014/main" id="{9E0E2EB5-ADFF-6359-CACF-DD2598F18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DBF10505-6689-BF8A-ED2A-D4118E3A0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738" y="1973263"/>
            <a:ext cx="4664075" cy="31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CuadroTexto 3">
            <a:extLst>
              <a:ext uri="{FF2B5EF4-FFF2-40B4-BE49-F238E27FC236}">
                <a16:creationId xmlns:a16="http://schemas.microsoft.com/office/drawing/2014/main" id="{F1917314-FFF2-B1E5-E59D-F86A9A735F49}"/>
              </a:ext>
            </a:extLst>
          </p:cNvPr>
          <p:cNvSpPr txBox="1">
            <a:spLocks noChangeArrowheads="1"/>
          </p:cNvSpPr>
          <p:nvPr/>
        </p:nvSpPr>
        <p:spPr bwMode="auto">
          <a:xfrm>
            <a:off x="784225" y="1346200"/>
            <a:ext cx="20637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sz="8000" dirty="0">
                <a:solidFill>
                  <a:srgbClr val="C00000"/>
                </a:solidFill>
                <a:latin typeface="Tw Cen MT" panose="020B0602020104020603" pitchFamily="34" charset="77"/>
              </a:rPr>
              <a:t>Fin</a:t>
            </a: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endParaRPr lang="es-ES" altLang="es-ES" sz="4000" dirty="0">
              <a:solidFill>
                <a:srgbClr val="C00000"/>
              </a:solidFill>
            </a:endParaRPr>
          </a:p>
          <a:p>
            <a:pPr algn="ctr">
              <a:lnSpc>
                <a:spcPct val="100000"/>
              </a:lnSpc>
              <a:spcBef>
                <a:spcPct val="0"/>
              </a:spcBef>
              <a:buFontTx/>
              <a:buNone/>
            </a:pPr>
            <a:r>
              <a:rPr lang="es-ES" altLang="es-ES" sz="4000" dirty="0">
                <a:solidFill>
                  <a:srgbClr val="C00000"/>
                </a:solidFill>
                <a:latin typeface="Tw Cen MT" panose="020B0602020104020603" pitchFamily="34" charset="77"/>
              </a:rPr>
              <a:t>1ª PARTE</a:t>
            </a:r>
          </a:p>
        </p:txBody>
      </p:sp>
      <p:sp>
        <p:nvSpPr>
          <p:cNvPr id="68612" name="CuadroTexto 4">
            <a:extLst>
              <a:ext uri="{FF2B5EF4-FFF2-40B4-BE49-F238E27FC236}">
                <a16:creationId xmlns:a16="http://schemas.microsoft.com/office/drawing/2014/main" id="{AD493F2D-2BE2-CA30-5E6C-9249A772B6C3}"/>
              </a:ext>
            </a:extLst>
          </p:cNvPr>
          <p:cNvSpPr txBox="1">
            <a:spLocks noChangeArrowheads="1"/>
          </p:cNvSpPr>
          <p:nvPr/>
        </p:nvSpPr>
        <p:spPr bwMode="auto">
          <a:xfrm>
            <a:off x="4159250" y="5108575"/>
            <a:ext cx="48815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err="1">
                <a:solidFill>
                  <a:srgbClr val="C00000"/>
                </a:solidFill>
                <a:latin typeface="Tw Cen MT" panose="020B0602020104020603" pitchFamily="34" charset="77"/>
              </a:rPr>
              <a:t>ubedaiglesiadigital.es</a:t>
            </a:r>
            <a:endParaRPr lang="es-ES" altLang="es-ES" dirty="0">
              <a:solidFill>
                <a:srgbClr val="C00000"/>
              </a:solidFill>
              <a:latin typeface="Tw Cen MT" panose="020B0602020104020603" pitchFamily="34" charset="77"/>
            </a:endParaRPr>
          </a:p>
        </p:txBody>
      </p:sp>
      <p:sp>
        <p:nvSpPr>
          <p:cNvPr id="68613" name="CuadroTexto 5">
            <a:extLst>
              <a:ext uri="{FF2B5EF4-FFF2-40B4-BE49-F238E27FC236}">
                <a16:creationId xmlns:a16="http://schemas.microsoft.com/office/drawing/2014/main" id="{10581A82-F4BE-0F65-054C-70919A25CC11}"/>
              </a:ext>
            </a:extLst>
          </p:cNvPr>
          <p:cNvSpPr txBox="1">
            <a:spLocks noChangeArrowheads="1"/>
          </p:cNvSpPr>
          <p:nvPr/>
        </p:nvSpPr>
        <p:spPr bwMode="auto">
          <a:xfrm>
            <a:off x="10352088" y="4637088"/>
            <a:ext cx="8771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ES" sz="3600" dirty="0" err="1">
                <a:solidFill>
                  <a:srgbClr val="C00000"/>
                </a:solidFill>
                <a:latin typeface="Tw Cen MT" panose="020B0602020104020603" pitchFamily="34" charset="77"/>
              </a:rPr>
              <a:t>efm</a:t>
            </a:r>
            <a:endParaRPr lang="es-ES" altLang="es-ES" sz="3600" dirty="0">
              <a:solidFill>
                <a:srgbClr val="C00000"/>
              </a:solidFill>
              <a:latin typeface="Tw Cen MT" panose="020B0602020104020603" pitchFamily="34" charset="77"/>
            </a:endParaRPr>
          </a:p>
        </p:txBody>
      </p:sp>
    </p:spTree>
  </p:cSld>
  <p:clrMapOvr>
    <a:masterClrMapping/>
  </p:clrMapOvr>
  <p:transition spd="slow"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nodeType="afterGroup">
                            <p:stCondLst>
                              <p:cond delay="3000"/>
                            </p:stCondLst>
                            <p:childTnLst>
                              <p:par>
                                <p:cTn id="9" presetID="6" presetClass="emph" presetSubtype="0" fill="hold" nodeType="afterEffect">
                                  <p:stCondLst>
                                    <p:cond delay="0"/>
                                  </p:stCondLst>
                                  <p:childTnLst>
                                    <p:animScale>
                                      <p:cBhvr>
                                        <p:cTn id="10" dur="3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n 4">
            <a:extLst>
              <a:ext uri="{FF2B5EF4-FFF2-40B4-BE49-F238E27FC236}">
                <a16:creationId xmlns:a16="http://schemas.microsoft.com/office/drawing/2014/main" id="{0CF1E0B2-8842-9C94-5817-0E0C31C48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CuadroTexto 2">
            <a:extLst>
              <a:ext uri="{FF2B5EF4-FFF2-40B4-BE49-F238E27FC236}">
                <a16:creationId xmlns:a16="http://schemas.microsoft.com/office/drawing/2014/main" id="{C14D67BE-79C7-F28A-8E54-E5A9255C30CD}"/>
              </a:ext>
            </a:extLst>
          </p:cNvPr>
          <p:cNvSpPr txBox="1">
            <a:spLocks noChangeArrowheads="1"/>
          </p:cNvSpPr>
          <p:nvPr/>
        </p:nvSpPr>
        <p:spPr bwMode="auto">
          <a:xfrm>
            <a:off x="214313" y="301625"/>
            <a:ext cx="7197725"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la época visigoda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los obispos de Cástulo participaron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los Concilios de Toledo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desde 589 al 656.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el siguiente concilio de 675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está presente el obispo </a:t>
            </a:r>
          </a:p>
          <a:p>
            <a:pPr algn="ctr" eaLnBrk="1" hangingPunct="1">
              <a:lnSpc>
                <a:spcPct val="100000"/>
              </a:lnSpc>
              <a:spcBef>
                <a:spcPct val="0"/>
              </a:spcBef>
              <a:buFontTx/>
              <a:buNone/>
            </a:pPr>
            <a:r>
              <a:rPr lang="es-ES" altLang="es-ES" dirty="0" err="1">
                <a:solidFill>
                  <a:srgbClr val="2B2B2B"/>
                </a:solidFill>
                <a:latin typeface="Tw Cen MT" panose="020B0602020104020603" pitchFamily="34" charset="77"/>
                <a:cs typeface="Times New Roman" panose="02020603050405020304" pitchFamily="18" charset="0"/>
              </a:rPr>
              <a:t>Rogato</a:t>
            </a:r>
            <a:r>
              <a:rPr lang="es-ES" altLang="es-ES" dirty="0">
                <a:solidFill>
                  <a:srgbClr val="2B2B2B"/>
                </a:solidFill>
                <a:latin typeface="Tw Cen MT" panose="020B0602020104020603" pitchFamily="34" charset="77"/>
                <a:cs typeface="Times New Roman" panose="02020603050405020304" pitchFamily="18" charset="0"/>
              </a:rPr>
              <a:t> de Baeza.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En los años sucesivos la sede de Cástulo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sería suprimida y trasladada a Baeza,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cuyos obispos están atestiguados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hasta el siglo XIII,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fecha del traslado definitivo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de la Diócesis a Jaén, </a:t>
            </a:r>
          </a:p>
          <a:p>
            <a:pPr algn="ctr" eaLnBrk="1" hangingPunct="1">
              <a:lnSpc>
                <a:spcPct val="100000"/>
              </a:lnSpc>
              <a:spcBef>
                <a:spcPct val="0"/>
              </a:spcBef>
              <a:buFontTx/>
              <a:buNone/>
            </a:pPr>
            <a:r>
              <a:rPr lang="es-ES" altLang="es-ES" dirty="0">
                <a:solidFill>
                  <a:srgbClr val="2B2B2B"/>
                </a:solidFill>
                <a:latin typeface="Tw Cen MT" panose="020B0602020104020603" pitchFamily="34" charset="77"/>
                <a:cs typeface="Times New Roman" panose="02020603050405020304" pitchFamily="18" charset="0"/>
              </a:rPr>
              <a:t>constituida capital del Nuevo Reino. </a:t>
            </a:r>
            <a:endParaRPr lang="es-ES" altLang="es-ES" dirty="0">
              <a:latin typeface="Tw Cen MT" panose="020B0602020104020603" pitchFamily="34" charset="77"/>
              <a:cs typeface="Times New Roman" panose="02020603050405020304" pitchFamily="18" charset="0"/>
            </a:endParaRPr>
          </a:p>
        </p:txBody>
      </p:sp>
      <p:sp>
        <p:nvSpPr>
          <p:cNvPr id="19459" name="CuadroTexto 5">
            <a:extLst>
              <a:ext uri="{FF2B5EF4-FFF2-40B4-BE49-F238E27FC236}">
                <a16:creationId xmlns:a16="http://schemas.microsoft.com/office/drawing/2014/main" id="{B93B46A1-B924-E317-DA6A-2AC1A3C201F9}"/>
              </a:ext>
            </a:extLst>
          </p:cNvPr>
          <p:cNvSpPr txBox="1">
            <a:spLocks noChangeArrowheads="1"/>
          </p:cNvSpPr>
          <p:nvPr/>
        </p:nvSpPr>
        <p:spPr bwMode="auto">
          <a:xfrm>
            <a:off x="8432800" y="5341938"/>
            <a:ext cx="362108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JURA DE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RECAREDO: </a:t>
            </a:r>
          </a:p>
          <a:p>
            <a:pPr algn="ctr" eaLnBrk="1" hangingPunct="1">
              <a:lnSpc>
                <a:spcPct val="100000"/>
              </a:lnSpc>
              <a:spcBef>
                <a:spcPct val="0"/>
              </a:spcBef>
              <a:buFontTx/>
              <a:buNone/>
            </a:pPr>
            <a:r>
              <a:rPr lang="es-ES" altLang="es-ES" dirty="0">
                <a:solidFill>
                  <a:srgbClr val="C00000"/>
                </a:solidFill>
                <a:latin typeface="Tw Cen MT" panose="020B0602020104020603" pitchFamily="34" charset="77"/>
              </a:rPr>
              <a:t>AÑO 589</a:t>
            </a:r>
          </a:p>
        </p:txBody>
      </p:sp>
      <p:pic>
        <p:nvPicPr>
          <p:cNvPr id="8196" name="Imagen 3">
            <a:extLst>
              <a:ext uri="{FF2B5EF4-FFF2-40B4-BE49-F238E27FC236}">
                <a16:creationId xmlns:a16="http://schemas.microsoft.com/office/drawing/2014/main" id="{0F890385-5464-F77B-F193-F0A9A12B0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20" r="30170"/>
          <a:stretch>
            <a:fillRect/>
          </a:stretch>
        </p:blipFill>
        <p:spPr bwMode="auto">
          <a:xfrm>
            <a:off x="8610600" y="144463"/>
            <a:ext cx="336708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3000"/>
                                        <p:tgtEl>
                                          <p:spTgt spid="8196"/>
                                        </p:tgtEl>
                                      </p:cBhvr>
                                    </p:animEffect>
                                    <p:anim calcmode="lin" valueType="num">
                                      <p:cBhvr>
                                        <p:cTn id="8" dur="3000" fill="hold"/>
                                        <p:tgtEl>
                                          <p:spTgt spid="8196"/>
                                        </p:tgtEl>
                                        <p:attrNameLst>
                                          <p:attrName>ppt_x</p:attrName>
                                        </p:attrNameLst>
                                      </p:cBhvr>
                                      <p:tavLst>
                                        <p:tav tm="0">
                                          <p:val>
                                            <p:strVal val="#ppt_x"/>
                                          </p:val>
                                        </p:tav>
                                        <p:tav tm="100000">
                                          <p:val>
                                            <p:strVal val="#ppt_x"/>
                                          </p:val>
                                        </p:tav>
                                      </p:tavLst>
                                    </p:anim>
                                    <p:anim calcmode="lin" valueType="num">
                                      <p:cBhvr>
                                        <p:cTn id="9" dur="3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n 4">
            <a:extLst>
              <a:ext uri="{FF2B5EF4-FFF2-40B4-BE49-F238E27FC236}">
                <a16:creationId xmlns:a16="http://schemas.microsoft.com/office/drawing/2014/main" id="{7FC51057-DBF3-34B2-1439-36921CE8C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CuadroTexto 2">
            <a:extLst>
              <a:ext uri="{FF2B5EF4-FFF2-40B4-BE49-F238E27FC236}">
                <a16:creationId xmlns:a16="http://schemas.microsoft.com/office/drawing/2014/main" id="{A60DB65E-5931-353B-C624-50EF76A8B915}"/>
              </a:ext>
            </a:extLst>
          </p:cNvPr>
          <p:cNvSpPr txBox="1">
            <a:spLocks noChangeArrowheads="1"/>
          </p:cNvSpPr>
          <p:nvPr/>
        </p:nvSpPr>
        <p:spPr bwMode="auto">
          <a:xfrm>
            <a:off x="214313" y="273050"/>
            <a:ext cx="717867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Un testimonio de la presencia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del cristianismo en nuestra comarca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durante la época mozárabe (S. IX)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es el monasterio rupestre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a:t>
            </a:r>
            <a:r>
              <a:rPr lang="es-ES" altLang="es-ES" dirty="0" err="1">
                <a:latin typeface="Tw Cen MT" panose="020B0602020104020603" pitchFamily="34" charset="77"/>
                <a:cs typeface="Times New Roman" panose="02020603050405020304" pitchFamily="18" charset="0"/>
              </a:rPr>
              <a:t>Valdecanales</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cerca del Santuario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Guadalupe.</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él, se pueden observar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varias cámaras irregulares,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excavadas en una pared vertical.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cueva mayor es la central,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utilizada como oratorio.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otras dos más pequeñas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hacían de baptisterio y residencia.</a:t>
            </a:r>
          </a:p>
          <a:p>
            <a:pPr algn="ctr" eaLnBrk="1" hangingPunct="1">
              <a:lnSpc>
                <a:spcPct val="100000"/>
              </a:lnSpc>
              <a:spcBef>
                <a:spcPct val="0"/>
              </a:spcBef>
              <a:buFontTx/>
              <a:buNone/>
            </a:pPr>
            <a:r>
              <a:rPr lang="es-ES" altLang="es-ES" dirty="0">
                <a:latin typeface="Times New Roman" panose="02020603050405020304" pitchFamily="18" charset="0"/>
                <a:cs typeface="Times New Roman" panose="02020603050405020304" pitchFamily="18" charset="0"/>
              </a:rPr>
              <a:t> </a:t>
            </a:r>
          </a:p>
        </p:txBody>
      </p:sp>
      <p:pic>
        <p:nvPicPr>
          <p:cNvPr id="9219" name="Imagen 3">
            <a:extLst>
              <a:ext uri="{FF2B5EF4-FFF2-40B4-BE49-F238E27FC236}">
                <a16:creationId xmlns:a16="http://schemas.microsoft.com/office/drawing/2014/main" id="{E3A61581-F399-8AA3-7DC6-AF4F44D88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5975" y="573088"/>
            <a:ext cx="354171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uadroTexto 1">
            <a:extLst>
              <a:ext uri="{FF2B5EF4-FFF2-40B4-BE49-F238E27FC236}">
                <a16:creationId xmlns:a16="http://schemas.microsoft.com/office/drawing/2014/main" id="{217D30A3-36E9-387B-620D-FC05AC7F63CF}"/>
              </a:ext>
            </a:extLst>
          </p:cNvPr>
          <p:cNvSpPr txBox="1">
            <a:spLocks noChangeArrowheads="1"/>
          </p:cNvSpPr>
          <p:nvPr/>
        </p:nvSpPr>
        <p:spPr bwMode="auto">
          <a:xfrm>
            <a:off x="8494713" y="5191125"/>
            <a:ext cx="3541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VALDECALES</a:t>
            </a:r>
          </a:p>
          <a:p>
            <a:pPr algn="ctr">
              <a:lnSpc>
                <a:spcPct val="100000"/>
              </a:lnSpc>
              <a:spcBef>
                <a:spcPct val="0"/>
              </a:spcBef>
              <a:buFontTx/>
              <a:buNone/>
            </a:pPr>
            <a:r>
              <a:rPr lang="es-ES" altLang="es-ES" dirty="0">
                <a:solidFill>
                  <a:srgbClr val="C00000"/>
                </a:solidFill>
                <a:latin typeface="Tw Cen MT" panose="020B0602020104020603" pitchFamily="34" charset="77"/>
              </a:rPr>
              <a:t>TÉRMINO </a:t>
            </a:r>
          </a:p>
          <a:p>
            <a:pPr algn="ctr">
              <a:lnSpc>
                <a:spcPct val="100000"/>
              </a:lnSpc>
              <a:spcBef>
                <a:spcPct val="0"/>
              </a:spcBef>
              <a:buFontTx/>
              <a:buNone/>
            </a:pPr>
            <a:r>
              <a:rPr lang="es-ES" altLang="es-ES" dirty="0">
                <a:solidFill>
                  <a:srgbClr val="C00000"/>
                </a:solidFill>
                <a:latin typeface="Tw Cen MT" panose="020B0602020104020603" pitchFamily="34" charset="77"/>
              </a:rPr>
              <a:t>DE RUS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3000"/>
                                        <p:tgtEl>
                                          <p:spTgt spid="9219"/>
                                        </p:tgtEl>
                                      </p:cBhvr>
                                    </p:animEffect>
                                    <p:anim calcmode="lin" valueType="num">
                                      <p:cBhvr>
                                        <p:cTn id="8" dur="3000" fill="hold"/>
                                        <p:tgtEl>
                                          <p:spTgt spid="9219"/>
                                        </p:tgtEl>
                                        <p:attrNameLst>
                                          <p:attrName>ppt_x</p:attrName>
                                        </p:attrNameLst>
                                      </p:cBhvr>
                                      <p:tavLst>
                                        <p:tav tm="0">
                                          <p:val>
                                            <p:strVal val="#ppt_x"/>
                                          </p:val>
                                        </p:tav>
                                        <p:tav tm="100000">
                                          <p:val>
                                            <p:strVal val="#ppt_x"/>
                                          </p:val>
                                        </p:tav>
                                      </p:tavLst>
                                    </p:anim>
                                    <p:anim calcmode="lin" valueType="num">
                                      <p:cBhvr>
                                        <p:cTn id="9" dur="3000" fill="hold"/>
                                        <p:tgtEl>
                                          <p:spTgt spid="9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Imagen 4">
            <a:extLst>
              <a:ext uri="{FF2B5EF4-FFF2-40B4-BE49-F238E27FC236}">
                <a16:creationId xmlns:a16="http://schemas.microsoft.com/office/drawing/2014/main" id="{B10E2357-2231-9AEE-EB20-9463821D5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CuadroTexto 2">
            <a:extLst>
              <a:ext uri="{FF2B5EF4-FFF2-40B4-BE49-F238E27FC236}">
                <a16:creationId xmlns:a16="http://schemas.microsoft.com/office/drawing/2014/main" id="{A75E1806-C887-D848-E1FA-5520E85466F4}"/>
              </a:ext>
            </a:extLst>
          </p:cNvPr>
          <p:cNvSpPr txBox="1">
            <a:spLocks noChangeArrowheads="1"/>
          </p:cNvSpPr>
          <p:nvPr/>
        </p:nvSpPr>
        <p:spPr bwMode="auto">
          <a:xfrm>
            <a:off x="195263" y="242888"/>
            <a:ext cx="8178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Tradicionalmente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ha venido admitiendo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 teoría de que Úbeda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fue fundada por los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hecho desmentido por los hallazgos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épocas anteriores,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 que no cabe duda es que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época musulmana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le daría un impulso decisivo.</a:t>
            </a:r>
          </a:p>
          <a:p>
            <a:pPr algn="ctr" eaLnBrk="1" hangingPunct="1">
              <a:lnSpc>
                <a:spcPct val="100000"/>
              </a:lnSpc>
              <a:spcBef>
                <a:spcPct val="0"/>
              </a:spcBef>
              <a:buFontTx/>
              <a:buNone/>
            </a:pPr>
            <a:r>
              <a:rPr lang="es-ES" altLang="es-ES" dirty="0">
                <a:latin typeface="Tw Cen MT" panose="020B0602020104020603" pitchFamily="34" charset="77"/>
              </a:rPr>
              <a:t>En el </a:t>
            </a:r>
            <a:r>
              <a:rPr lang="es-ES" altLang="es-ES" dirty="0">
                <a:solidFill>
                  <a:srgbClr val="C00000"/>
                </a:solidFill>
                <a:latin typeface="Tw Cen MT" panose="020B0602020104020603" pitchFamily="34" charset="77"/>
              </a:rPr>
              <a:t>año 711 </a:t>
            </a:r>
            <a:r>
              <a:rPr lang="es-ES" altLang="es-ES" dirty="0">
                <a:latin typeface="Tw Cen MT" panose="020B0602020104020603" pitchFamily="34" charset="77"/>
              </a:rPr>
              <a:t>los árabes invaden España </a:t>
            </a:r>
          </a:p>
          <a:p>
            <a:pPr algn="ctr" eaLnBrk="1" hangingPunct="1">
              <a:lnSpc>
                <a:spcPct val="100000"/>
              </a:lnSpc>
              <a:spcBef>
                <a:spcPct val="0"/>
              </a:spcBef>
              <a:buFontTx/>
              <a:buNone/>
            </a:pPr>
            <a:r>
              <a:rPr lang="es-ES" altLang="es-ES" dirty="0">
                <a:latin typeface="Tw Cen MT" panose="020B0602020104020603" pitchFamily="34" charset="77"/>
              </a:rPr>
              <a:t>llegando hasta Úbeda tomándola a saco.</a:t>
            </a:r>
          </a:p>
          <a:p>
            <a:pPr algn="ctr" eaLnBrk="1" hangingPunct="1">
              <a:lnSpc>
                <a:spcPct val="100000"/>
              </a:lnSpc>
              <a:spcBef>
                <a:spcPct val="0"/>
              </a:spcBef>
              <a:buFontTx/>
              <a:buNone/>
            </a:pPr>
            <a:r>
              <a:rPr lang="es-ES" altLang="es-ES" dirty="0">
                <a:latin typeface="Tw Cen MT" panose="020B0602020104020603" pitchFamily="34" charset="77"/>
              </a:rPr>
              <a:t>No pudieron abrir sus puertas sus moradores </a:t>
            </a:r>
          </a:p>
          <a:p>
            <a:pPr algn="ctr" eaLnBrk="1" hangingPunct="1">
              <a:lnSpc>
                <a:spcPct val="100000"/>
              </a:lnSpc>
              <a:spcBef>
                <a:spcPct val="0"/>
              </a:spcBef>
              <a:buFontTx/>
              <a:buNone/>
            </a:pPr>
            <a:r>
              <a:rPr lang="es-ES" altLang="es-ES" dirty="0">
                <a:latin typeface="Tw Cen MT" panose="020B0602020104020603" pitchFamily="34" charset="77"/>
              </a:rPr>
              <a:t>al enemigo, como se ha dicho, ya que </a:t>
            </a:r>
          </a:p>
          <a:p>
            <a:pPr algn="ctr" eaLnBrk="1" hangingPunct="1">
              <a:lnSpc>
                <a:spcPct val="100000"/>
              </a:lnSpc>
              <a:spcBef>
                <a:spcPct val="0"/>
              </a:spcBef>
              <a:buFontTx/>
              <a:buNone/>
            </a:pPr>
            <a:r>
              <a:rPr lang="es-ES" altLang="es-ES" dirty="0">
                <a:latin typeface="Tw Cen MT" panose="020B0602020104020603" pitchFamily="34" charset="77"/>
              </a:rPr>
              <a:t>en aquel entonces la villa no estaba fortificada</a:t>
            </a:r>
            <a:r>
              <a:rPr lang="es-ES" altLang="es-ES" dirty="0">
                <a:latin typeface="Times New Roman" panose="02020603050405020304" pitchFamily="18" charset="0"/>
                <a:cs typeface="Times New Roman" panose="02020603050405020304" pitchFamily="18" charset="0"/>
              </a:rPr>
              <a:t>.</a:t>
            </a:r>
            <a:endParaRPr lang="es-ES" altLang="es-ES" dirty="0">
              <a:latin typeface="Tw Cen MT" panose="020B0602020104020603" pitchFamily="34" charset="77"/>
              <a:cs typeface="Times New Roman" panose="02020603050405020304" pitchFamily="18" charset="0"/>
            </a:endParaRPr>
          </a:p>
        </p:txBody>
      </p:sp>
      <p:pic>
        <p:nvPicPr>
          <p:cNvPr id="10243" name="Imagen 3">
            <a:extLst>
              <a:ext uri="{FF2B5EF4-FFF2-40B4-BE49-F238E27FC236}">
                <a16:creationId xmlns:a16="http://schemas.microsoft.com/office/drawing/2014/main" id="{D403D2DF-43E5-01BE-1C92-6618C954A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063" y="452438"/>
            <a:ext cx="3622675"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CuadroTexto 1">
            <a:extLst>
              <a:ext uri="{FF2B5EF4-FFF2-40B4-BE49-F238E27FC236}">
                <a16:creationId xmlns:a16="http://schemas.microsoft.com/office/drawing/2014/main" id="{FDB6B88A-4C87-FE9C-2274-61181DBFE5D9}"/>
              </a:ext>
            </a:extLst>
          </p:cNvPr>
          <p:cNvSpPr txBox="1">
            <a:spLocks noChangeArrowheads="1"/>
          </p:cNvSpPr>
          <p:nvPr/>
        </p:nvSpPr>
        <p:spPr bwMode="auto">
          <a:xfrm>
            <a:off x="8374063" y="5367338"/>
            <a:ext cx="35829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AÑO 711</a:t>
            </a:r>
          </a:p>
          <a:p>
            <a:pPr algn="ctr">
              <a:lnSpc>
                <a:spcPct val="100000"/>
              </a:lnSpc>
              <a:spcBef>
                <a:spcPct val="0"/>
              </a:spcBef>
              <a:buFontTx/>
              <a:buNone/>
            </a:pPr>
            <a:r>
              <a:rPr lang="es-ES" altLang="es-ES" dirty="0">
                <a:solidFill>
                  <a:srgbClr val="C00000"/>
                </a:solidFill>
                <a:latin typeface="Tw Cen MT" panose="020B0602020104020603" pitchFamily="34" charset="77"/>
              </a:rPr>
              <a:t>INVASIÓN ÁRABE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3000"/>
                                        <p:tgtEl>
                                          <p:spTgt spid="10243"/>
                                        </p:tgtEl>
                                      </p:cBhvr>
                                    </p:animEffect>
                                    <p:anim calcmode="lin" valueType="num">
                                      <p:cBhvr>
                                        <p:cTn id="8" dur="3000" fill="hold"/>
                                        <p:tgtEl>
                                          <p:spTgt spid="10243"/>
                                        </p:tgtEl>
                                        <p:attrNameLst>
                                          <p:attrName>ppt_x</p:attrName>
                                        </p:attrNameLst>
                                      </p:cBhvr>
                                      <p:tavLst>
                                        <p:tav tm="0">
                                          <p:val>
                                            <p:strVal val="#ppt_x"/>
                                          </p:val>
                                        </p:tav>
                                        <p:tav tm="100000">
                                          <p:val>
                                            <p:strVal val="#ppt_x"/>
                                          </p:val>
                                        </p:tav>
                                      </p:tavLst>
                                    </p:anim>
                                    <p:anim calcmode="lin" valueType="num">
                                      <p:cBhvr>
                                        <p:cTn id="9" dur="3000" fill="hold"/>
                                        <p:tgtEl>
                                          <p:spTgt spid="10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n 4">
            <a:extLst>
              <a:ext uri="{FF2B5EF4-FFF2-40B4-BE49-F238E27FC236}">
                <a16:creationId xmlns:a16="http://schemas.microsoft.com/office/drawing/2014/main" id="{78D127FF-A0B8-7AED-D43F-92A4BD545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68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CuadroTexto 2">
            <a:extLst>
              <a:ext uri="{FF2B5EF4-FFF2-40B4-BE49-F238E27FC236}">
                <a16:creationId xmlns:a16="http://schemas.microsoft.com/office/drawing/2014/main" id="{764C2979-88B2-C327-75DD-751ED918A6E5}"/>
              </a:ext>
            </a:extLst>
          </p:cNvPr>
          <p:cNvSpPr txBox="1">
            <a:spLocks noChangeArrowheads="1"/>
          </p:cNvSpPr>
          <p:nvPr/>
        </p:nvSpPr>
        <p:spPr bwMode="auto">
          <a:xfrm>
            <a:off x="114300" y="0"/>
            <a:ext cx="8624888"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Hacia el año </a:t>
            </a:r>
            <a:r>
              <a:rPr lang="es-ES" altLang="es-ES" dirty="0">
                <a:solidFill>
                  <a:srgbClr val="C00000"/>
                </a:solidFill>
                <a:latin typeface="Tw Cen MT" panose="020B0602020104020603" pitchFamily="34" charset="77"/>
                <a:cs typeface="Times New Roman" panose="02020603050405020304" pitchFamily="18" charset="0"/>
              </a:rPr>
              <a:t>852 </a:t>
            </a:r>
            <a:r>
              <a:rPr lang="es-ES" altLang="es-ES" dirty="0">
                <a:latin typeface="Tw Cen MT" panose="020B0602020104020603" pitchFamily="34" charset="77"/>
                <a:cs typeface="Times New Roman" panose="02020603050405020304" pitchFamily="18" charset="0"/>
              </a:rPr>
              <a:t>se mandó amurallar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y Baeza para defenderla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de los mozárabes sublevados.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construyen el Alcázar y la Aljama</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la llegada de Abderramán III (</a:t>
            </a:r>
            <a:r>
              <a:rPr lang="es-ES" altLang="es-ES" dirty="0">
                <a:solidFill>
                  <a:srgbClr val="C00000"/>
                </a:solidFill>
                <a:latin typeface="Tw Cen MT" panose="020B0602020104020603" pitchFamily="34" charset="77"/>
                <a:cs typeface="Times New Roman" panose="02020603050405020304" pitchFamily="18" charset="0"/>
              </a:rPr>
              <a:t>890-961</a:t>
            </a:r>
            <a:r>
              <a:rPr lang="es-ES" altLang="es-ES" dirty="0">
                <a:latin typeface="Tw Cen MT" panose="020B0602020104020603" pitchFamily="34" charset="77"/>
                <a:cs typeface="Times New Roman" panose="02020603050405020304" pitchFamily="18" charset="0"/>
              </a:rPr>
              <a:t>),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tras superar una etapa de luchas internas</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comenzó un periodo de prosperidad y de desarrollo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con notable crecimiento de la población.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También se realizaron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las grandes fortificaciones defensivas. </a:t>
            </a:r>
          </a:p>
          <a:p>
            <a:pPr algn="ctr" eaLnBrk="1" hangingPunct="1">
              <a:lnSpc>
                <a:spcPct val="100000"/>
              </a:lnSpc>
              <a:spcBef>
                <a:spcPct val="0"/>
              </a:spcBef>
              <a:buFontTx/>
              <a:buNone/>
            </a:pPr>
            <a:endParaRPr lang="es-ES" altLang="es-ES" dirty="0">
              <a:latin typeface="Tw Cen MT" panose="020B0602020104020603" pitchFamily="34" charset="77"/>
              <a:cs typeface="Times New Roman" panose="02020603050405020304" pitchFamily="18" charset="0"/>
            </a:endParaRP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Úbeda dejo de ser aldea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y se convirtió en una gran urbe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en la que la cultura y las costumbres árabes </a:t>
            </a:r>
          </a:p>
          <a:p>
            <a:pPr algn="ctr" eaLnBrk="1" hangingPunct="1">
              <a:lnSpc>
                <a:spcPct val="100000"/>
              </a:lnSpc>
              <a:spcBef>
                <a:spcPct val="0"/>
              </a:spcBef>
              <a:buFontTx/>
              <a:buNone/>
            </a:pPr>
            <a:r>
              <a:rPr lang="es-ES" altLang="es-ES" dirty="0">
                <a:latin typeface="Tw Cen MT" panose="020B0602020104020603" pitchFamily="34" charset="77"/>
                <a:cs typeface="Times New Roman" panose="02020603050405020304" pitchFamily="18" charset="0"/>
              </a:rPr>
              <a:t>se fueron imponiendo con el paso del tiempo.</a:t>
            </a:r>
          </a:p>
        </p:txBody>
      </p:sp>
      <p:pic>
        <p:nvPicPr>
          <p:cNvPr id="11267" name="Imagen 3">
            <a:extLst>
              <a:ext uri="{FF2B5EF4-FFF2-40B4-BE49-F238E27FC236}">
                <a16:creationId xmlns:a16="http://schemas.microsoft.com/office/drawing/2014/main" id="{7C6D9925-6C5D-ACA8-00F7-6EB2ED43E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188" y="282575"/>
            <a:ext cx="3179762"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uadroTexto 1">
            <a:extLst>
              <a:ext uri="{FF2B5EF4-FFF2-40B4-BE49-F238E27FC236}">
                <a16:creationId xmlns:a16="http://schemas.microsoft.com/office/drawing/2014/main" id="{13799160-2625-5C67-3101-C0E0FA4CDB07}"/>
              </a:ext>
            </a:extLst>
          </p:cNvPr>
          <p:cNvSpPr txBox="1">
            <a:spLocks noChangeArrowheads="1"/>
          </p:cNvSpPr>
          <p:nvPr/>
        </p:nvSpPr>
        <p:spPr bwMode="auto">
          <a:xfrm>
            <a:off x="8739188" y="5332413"/>
            <a:ext cx="31797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ES" altLang="es-ES" dirty="0">
                <a:solidFill>
                  <a:srgbClr val="C00000"/>
                </a:solidFill>
                <a:latin typeface="Tw Cen MT" panose="020B0602020104020603" pitchFamily="34" charset="77"/>
              </a:rPr>
              <a:t>PUERTA </a:t>
            </a:r>
          </a:p>
          <a:p>
            <a:pPr algn="ctr">
              <a:lnSpc>
                <a:spcPct val="100000"/>
              </a:lnSpc>
              <a:spcBef>
                <a:spcPct val="0"/>
              </a:spcBef>
              <a:buFontTx/>
              <a:buNone/>
            </a:pPr>
            <a:r>
              <a:rPr lang="es-ES" altLang="es-ES" dirty="0">
                <a:solidFill>
                  <a:srgbClr val="C00000"/>
                </a:solidFill>
                <a:latin typeface="Tw Cen MT" panose="020B0602020104020603" pitchFamily="34" charset="77"/>
              </a:rPr>
              <a:t>DEL LOSAL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3000"/>
                                        <p:tgtEl>
                                          <p:spTgt spid="11267"/>
                                        </p:tgtEl>
                                      </p:cBhvr>
                                    </p:animEffect>
                                    <p:anim calcmode="lin" valueType="num">
                                      <p:cBhvr>
                                        <p:cTn id="8" dur="3000" fill="hold"/>
                                        <p:tgtEl>
                                          <p:spTgt spid="11267"/>
                                        </p:tgtEl>
                                        <p:attrNameLst>
                                          <p:attrName>ppt_x</p:attrName>
                                        </p:attrNameLst>
                                      </p:cBhvr>
                                      <p:tavLst>
                                        <p:tav tm="0">
                                          <p:val>
                                            <p:strVal val="#ppt_x"/>
                                          </p:val>
                                        </p:tav>
                                        <p:tav tm="100000">
                                          <p:val>
                                            <p:strVal val="#ppt_x"/>
                                          </p:val>
                                        </p:tav>
                                      </p:tavLst>
                                    </p:anim>
                                    <p:anim calcmode="lin" valueType="num">
                                      <p:cBhvr>
                                        <p:cTn id="9" dur="3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2262</TotalTime>
  <Words>5327</Words>
  <Application>Microsoft Macintosh PowerPoint</Application>
  <PresentationFormat>Panorámica</PresentationFormat>
  <Paragraphs>784</Paragraphs>
  <Slides>52</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52</vt:i4>
      </vt:variant>
    </vt:vector>
  </HeadingPairs>
  <TitlesOfParts>
    <vt:vector size="59" baseType="lpstr">
      <vt:lpstr>Arial</vt:lpstr>
      <vt:lpstr>Calibri</vt:lpstr>
      <vt:lpstr>Calibri Light</vt:lpstr>
      <vt:lpstr>Herculanum</vt:lpstr>
      <vt:lpstr>Times New Roman</vt:lpstr>
      <vt:lpstr>Tw Cen MT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eusebiofigue@gmail.com</cp:lastModifiedBy>
  <cp:revision>128</cp:revision>
  <dcterms:created xsi:type="dcterms:W3CDTF">2022-07-26T05:47:38Z</dcterms:created>
  <dcterms:modified xsi:type="dcterms:W3CDTF">2023-10-04T09:46:35Z</dcterms:modified>
</cp:coreProperties>
</file>