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411" r:id="rId2"/>
    <p:sldId id="431" r:id="rId3"/>
    <p:sldId id="432" r:id="rId4"/>
    <p:sldId id="434" r:id="rId5"/>
    <p:sldId id="429" r:id="rId6"/>
    <p:sldId id="424" r:id="rId7"/>
    <p:sldId id="425" r:id="rId8"/>
    <p:sldId id="440" r:id="rId9"/>
    <p:sldId id="447" r:id="rId10"/>
    <p:sldId id="450" r:id="rId11"/>
    <p:sldId id="451" r:id="rId12"/>
    <p:sldId id="449" r:id="rId13"/>
    <p:sldId id="453" r:id="rId14"/>
    <p:sldId id="419" r:id="rId15"/>
    <p:sldId id="427" r:id="rId16"/>
    <p:sldId id="435" r:id="rId17"/>
    <p:sldId id="416" r:id="rId18"/>
    <p:sldId id="428" r:id="rId19"/>
    <p:sldId id="417" r:id="rId20"/>
    <p:sldId id="436" r:id="rId21"/>
    <p:sldId id="420" r:id="rId22"/>
    <p:sldId id="444" r:id="rId23"/>
    <p:sldId id="443" r:id="rId24"/>
    <p:sldId id="457" r:id="rId25"/>
    <p:sldId id="458" r:id="rId26"/>
    <p:sldId id="456" r:id="rId27"/>
    <p:sldId id="445" r:id="rId28"/>
    <p:sldId id="423" r:id="rId29"/>
    <p:sldId id="433" r:id="rId30"/>
    <p:sldId id="455" r:id="rId31"/>
    <p:sldId id="421" r:id="rId32"/>
    <p:sldId id="454" r:id="rId33"/>
  </p:sldIdLst>
  <p:sldSz cx="9144000" cy="6858000" type="screen4x3"/>
  <p:notesSz cx="6858000" cy="9144000"/>
  <p:defaultTextStyle>
    <a:defPPr>
      <a:defRPr lang="es-ES"/>
    </a:defPPr>
    <a:lvl1pPr algn="l" defTabSz="457200"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6343"/>
  </p:normalViewPr>
  <p:slideViewPr>
    <p:cSldViewPr snapToGrid="0" snapToObjects="1">
      <p:cViewPr varScale="1">
        <p:scale>
          <a:sx n="97" d="100"/>
          <a:sy n="97" d="100"/>
        </p:scale>
        <p:origin x="1616"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2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5654862B-C49B-7D18-66F9-6BD20E068AD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s-ES"/>
          </a:p>
        </p:txBody>
      </p:sp>
      <p:sp>
        <p:nvSpPr>
          <p:cNvPr id="3" name="Marcador de fecha 2">
            <a:extLst>
              <a:ext uri="{FF2B5EF4-FFF2-40B4-BE49-F238E27FC236}">
                <a16:creationId xmlns:a16="http://schemas.microsoft.com/office/drawing/2014/main" id="{A478E475-B691-2527-E0F2-B053EF8C27C8}"/>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11FDCB56-ED74-4F4E-A3C4-59AC52DBBEB3}" type="datetimeFigureOut">
              <a:rPr lang="es-ES"/>
              <a:pPr>
                <a:defRPr/>
              </a:pPr>
              <a:t>9/10/23</a:t>
            </a:fld>
            <a:endParaRPr lang="es-ES"/>
          </a:p>
        </p:txBody>
      </p:sp>
      <p:sp>
        <p:nvSpPr>
          <p:cNvPr id="4" name="Marcador de imagen de diapositiva 3">
            <a:extLst>
              <a:ext uri="{FF2B5EF4-FFF2-40B4-BE49-F238E27FC236}">
                <a16:creationId xmlns:a16="http://schemas.microsoft.com/office/drawing/2014/main" id="{E101130B-7CB3-9C03-6F26-F0626FB84181}"/>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Marcador de notas 4">
            <a:extLst>
              <a:ext uri="{FF2B5EF4-FFF2-40B4-BE49-F238E27FC236}">
                <a16:creationId xmlns:a16="http://schemas.microsoft.com/office/drawing/2014/main" id="{D0F2AD45-1D4D-15B0-B9C9-44384394AE5B}"/>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a:t>Haga clic para modificar los estilos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Marcador de pie de página 5">
            <a:extLst>
              <a:ext uri="{FF2B5EF4-FFF2-40B4-BE49-F238E27FC236}">
                <a16:creationId xmlns:a16="http://schemas.microsoft.com/office/drawing/2014/main" id="{79876578-449F-5031-248D-09EFF2A2BD1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s-ES"/>
          </a:p>
        </p:txBody>
      </p:sp>
      <p:sp>
        <p:nvSpPr>
          <p:cNvPr id="7" name="Marcador de número de diapositiva 6">
            <a:extLst>
              <a:ext uri="{FF2B5EF4-FFF2-40B4-BE49-F238E27FC236}">
                <a16:creationId xmlns:a16="http://schemas.microsoft.com/office/drawing/2014/main" id="{A0D9D893-1297-86F3-DD67-C5AD4D65021B}"/>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C1F09C4B-1899-E440-9193-2B6E8E7DC284}" type="slidenum">
              <a:rPr lang="es-ES"/>
              <a:pPr>
                <a:defRPr/>
              </a:pPr>
              <a:t>‹Nº›</a:t>
            </a:fld>
            <a:endParaRPr lang="es-E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a:t>
            </a:fld>
            <a:endParaRPr lang="es-ES"/>
          </a:p>
        </p:txBody>
      </p:sp>
    </p:spTree>
    <p:extLst>
      <p:ext uri="{BB962C8B-B14F-4D97-AF65-F5344CB8AC3E}">
        <p14:creationId xmlns:p14="http://schemas.microsoft.com/office/powerpoint/2010/main" val="171160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10</a:t>
            </a:fld>
            <a:endParaRPr lang="es-ES"/>
          </a:p>
        </p:txBody>
      </p:sp>
    </p:spTree>
    <p:extLst>
      <p:ext uri="{BB962C8B-B14F-4D97-AF65-F5344CB8AC3E}">
        <p14:creationId xmlns:p14="http://schemas.microsoft.com/office/powerpoint/2010/main" val="3932971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11</a:t>
            </a:fld>
            <a:endParaRPr lang="es-ES"/>
          </a:p>
        </p:txBody>
      </p:sp>
    </p:spTree>
    <p:extLst>
      <p:ext uri="{BB962C8B-B14F-4D97-AF65-F5344CB8AC3E}">
        <p14:creationId xmlns:p14="http://schemas.microsoft.com/office/powerpoint/2010/main" val="815417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12</a:t>
            </a:fld>
            <a:endParaRPr lang="es-ES"/>
          </a:p>
        </p:txBody>
      </p:sp>
    </p:spTree>
    <p:extLst>
      <p:ext uri="{BB962C8B-B14F-4D97-AF65-F5344CB8AC3E}">
        <p14:creationId xmlns:p14="http://schemas.microsoft.com/office/powerpoint/2010/main" val="3524827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13</a:t>
            </a:fld>
            <a:endParaRPr lang="es-ES"/>
          </a:p>
        </p:txBody>
      </p:sp>
    </p:spTree>
    <p:extLst>
      <p:ext uri="{BB962C8B-B14F-4D97-AF65-F5344CB8AC3E}">
        <p14:creationId xmlns:p14="http://schemas.microsoft.com/office/powerpoint/2010/main" val="1855209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14</a:t>
            </a:fld>
            <a:endParaRPr lang="es-ES"/>
          </a:p>
        </p:txBody>
      </p:sp>
    </p:spTree>
    <p:extLst>
      <p:ext uri="{BB962C8B-B14F-4D97-AF65-F5344CB8AC3E}">
        <p14:creationId xmlns:p14="http://schemas.microsoft.com/office/powerpoint/2010/main" val="3093671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15</a:t>
            </a:fld>
            <a:endParaRPr lang="es-ES"/>
          </a:p>
        </p:txBody>
      </p:sp>
    </p:spTree>
    <p:extLst>
      <p:ext uri="{BB962C8B-B14F-4D97-AF65-F5344CB8AC3E}">
        <p14:creationId xmlns:p14="http://schemas.microsoft.com/office/powerpoint/2010/main" val="2332408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16</a:t>
            </a:fld>
            <a:endParaRPr lang="es-ES"/>
          </a:p>
        </p:txBody>
      </p:sp>
    </p:spTree>
    <p:extLst>
      <p:ext uri="{BB962C8B-B14F-4D97-AF65-F5344CB8AC3E}">
        <p14:creationId xmlns:p14="http://schemas.microsoft.com/office/powerpoint/2010/main" val="1358269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17</a:t>
            </a:fld>
            <a:endParaRPr lang="es-ES"/>
          </a:p>
        </p:txBody>
      </p:sp>
    </p:spTree>
    <p:extLst>
      <p:ext uri="{BB962C8B-B14F-4D97-AF65-F5344CB8AC3E}">
        <p14:creationId xmlns:p14="http://schemas.microsoft.com/office/powerpoint/2010/main" val="2347228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18</a:t>
            </a:fld>
            <a:endParaRPr lang="es-ES"/>
          </a:p>
        </p:txBody>
      </p:sp>
    </p:spTree>
    <p:extLst>
      <p:ext uri="{BB962C8B-B14F-4D97-AF65-F5344CB8AC3E}">
        <p14:creationId xmlns:p14="http://schemas.microsoft.com/office/powerpoint/2010/main" val="3841816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19</a:t>
            </a:fld>
            <a:endParaRPr lang="es-ES"/>
          </a:p>
        </p:txBody>
      </p:sp>
    </p:spTree>
    <p:extLst>
      <p:ext uri="{BB962C8B-B14F-4D97-AF65-F5344CB8AC3E}">
        <p14:creationId xmlns:p14="http://schemas.microsoft.com/office/powerpoint/2010/main" val="1542002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a:t>
            </a:fld>
            <a:endParaRPr lang="es-ES"/>
          </a:p>
        </p:txBody>
      </p:sp>
    </p:spTree>
    <p:extLst>
      <p:ext uri="{BB962C8B-B14F-4D97-AF65-F5344CB8AC3E}">
        <p14:creationId xmlns:p14="http://schemas.microsoft.com/office/powerpoint/2010/main" val="328017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20</a:t>
            </a:fld>
            <a:endParaRPr lang="es-ES"/>
          </a:p>
        </p:txBody>
      </p:sp>
    </p:spTree>
    <p:extLst>
      <p:ext uri="{BB962C8B-B14F-4D97-AF65-F5344CB8AC3E}">
        <p14:creationId xmlns:p14="http://schemas.microsoft.com/office/powerpoint/2010/main" val="22990542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21</a:t>
            </a:fld>
            <a:endParaRPr lang="es-ES"/>
          </a:p>
        </p:txBody>
      </p:sp>
    </p:spTree>
    <p:extLst>
      <p:ext uri="{BB962C8B-B14F-4D97-AF65-F5344CB8AC3E}">
        <p14:creationId xmlns:p14="http://schemas.microsoft.com/office/powerpoint/2010/main" val="2501709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22</a:t>
            </a:fld>
            <a:endParaRPr lang="es-ES"/>
          </a:p>
        </p:txBody>
      </p:sp>
    </p:spTree>
    <p:extLst>
      <p:ext uri="{BB962C8B-B14F-4D97-AF65-F5344CB8AC3E}">
        <p14:creationId xmlns:p14="http://schemas.microsoft.com/office/powerpoint/2010/main" val="1652222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23</a:t>
            </a:fld>
            <a:endParaRPr lang="es-ES"/>
          </a:p>
        </p:txBody>
      </p:sp>
    </p:spTree>
    <p:extLst>
      <p:ext uri="{BB962C8B-B14F-4D97-AF65-F5344CB8AC3E}">
        <p14:creationId xmlns:p14="http://schemas.microsoft.com/office/powerpoint/2010/main" val="1405296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24</a:t>
            </a:fld>
            <a:endParaRPr lang="es-ES"/>
          </a:p>
        </p:txBody>
      </p:sp>
    </p:spTree>
    <p:extLst>
      <p:ext uri="{BB962C8B-B14F-4D97-AF65-F5344CB8AC3E}">
        <p14:creationId xmlns:p14="http://schemas.microsoft.com/office/powerpoint/2010/main" val="38636632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25</a:t>
            </a:fld>
            <a:endParaRPr lang="es-ES"/>
          </a:p>
        </p:txBody>
      </p:sp>
    </p:spTree>
    <p:extLst>
      <p:ext uri="{BB962C8B-B14F-4D97-AF65-F5344CB8AC3E}">
        <p14:creationId xmlns:p14="http://schemas.microsoft.com/office/powerpoint/2010/main" val="2131130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26</a:t>
            </a:fld>
            <a:endParaRPr lang="es-ES"/>
          </a:p>
        </p:txBody>
      </p:sp>
    </p:spTree>
    <p:extLst>
      <p:ext uri="{BB962C8B-B14F-4D97-AF65-F5344CB8AC3E}">
        <p14:creationId xmlns:p14="http://schemas.microsoft.com/office/powerpoint/2010/main" val="36852547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27</a:t>
            </a:fld>
            <a:endParaRPr lang="es-ES"/>
          </a:p>
        </p:txBody>
      </p:sp>
    </p:spTree>
    <p:extLst>
      <p:ext uri="{BB962C8B-B14F-4D97-AF65-F5344CB8AC3E}">
        <p14:creationId xmlns:p14="http://schemas.microsoft.com/office/powerpoint/2010/main" val="26203537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28</a:t>
            </a:fld>
            <a:endParaRPr lang="es-ES"/>
          </a:p>
        </p:txBody>
      </p:sp>
    </p:spTree>
    <p:extLst>
      <p:ext uri="{BB962C8B-B14F-4D97-AF65-F5344CB8AC3E}">
        <p14:creationId xmlns:p14="http://schemas.microsoft.com/office/powerpoint/2010/main" val="23026768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29</a:t>
            </a:fld>
            <a:endParaRPr lang="es-ES"/>
          </a:p>
        </p:txBody>
      </p:sp>
    </p:spTree>
    <p:extLst>
      <p:ext uri="{BB962C8B-B14F-4D97-AF65-F5344CB8AC3E}">
        <p14:creationId xmlns:p14="http://schemas.microsoft.com/office/powerpoint/2010/main" val="4294658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3</a:t>
            </a:fld>
            <a:endParaRPr lang="es-ES"/>
          </a:p>
        </p:txBody>
      </p:sp>
    </p:spTree>
    <p:extLst>
      <p:ext uri="{BB962C8B-B14F-4D97-AF65-F5344CB8AC3E}">
        <p14:creationId xmlns:p14="http://schemas.microsoft.com/office/powerpoint/2010/main" val="16832441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30</a:t>
            </a:fld>
            <a:endParaRPr lang="es-ES"/>
          </a:p>
        </p:txBody>
      </p:sp>
    </p:spTree>
    <p:extLst>
      <p:ext uri="{BB962C8B-B14F-4D97-AF65-F5344CB8AC3E}">
        <p14:creationId xmlns:p14="http://schemas.microsoft.com/office/powerpoint/2010/main" val="17254410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31</a:t>
            </a:fld>
            <a:endParaRPr lang="es-ES"/>
          </a:p>
        </p:txBody>
      </p:sp>
    </p:spTree>
    <p:extLst>
      <p:ext uri="{BB962C8B-B14F-4D97-AF65-F5344CB8AC3E}">
        <p14:creationId xmlns:p14="http://schemas.microsoft.com/office/powerpoint/2010/main" val="3509300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32</a:t>
            </a:fld>
            <a:endParaRPr lang="es-ES"/>
          </a:p>
        </p:txBody>
      </p:sp>
    </p:spTree>
    <p:extLst>
      <p:ext uri="{BB962C8B-B14F-4D97-AF65-F5344CB8AC3E}">
        <p14:creationId xmlns:p14="http://schemas.microsoft.com/office/powerpoint/2010/main" val="4131307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4</a:t>
            </a:fld>
            <a:endParaRPr lang="es-ES"/>
          </a:p>
        </p:txBody>
      </p:sp>
    </p:spTree>
    <p:extLst>
      <p:ext uri="{BB962C8B-B14F-4D97-AF65-F5344CB8AC3E}">
        <p14:creationId xmlns:p14="http://schemas.microsoft.com/office/powerpoint/2010/main" val="1687476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5</a:t>
            </a:fld>
            <a:endParaRPr lang="es-ES"/>
          </a:p>
        </p:txBody>
      </p:sp>
    </p:spTree>
    <p:extLst>
      <p:ext uri="{BB962C8B-B14F-4D97-AF65-F5344CB8AC3E}">
        <p14:creationId xmlns:p14="http://schemas.microsoft.com/office/powerpoint/2010/main" val="2110126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6</a:t>
            </a:fld>
            <a:endParaRPr lang="es-ES"/>
          </a:p>
        </p:txBody>
      </p:sp>
    </p:spTree>
    <p:extLst>
      <p:ext uri="{BB962C8B-B14F-4D97-AF65-F5344CB8AC3E}">
        <p14:creationId xmlns:p14="http://schemas.microsoft.com/office/powerpoint/2010/main" val="786542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7</a:t>
            </a:fld>
            <a:endParaRPr lang="es-ES"/>
          </a:p>
        </p:txBody>
      </p:sp>
    </p:spTree>
    <p:extLst>
      <p:ext uri="{BB962C8B-B14F-4D97-AF65-F5344CB8AC3E}">
        <p14:creationId xmlns:p14="http://schemas.microsoft.com/office/powerpoint/2010/main" val="3718831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8</a:t>
            </a:fld>
            <a:endParaRPr lang="es-ES"/>
          </a:p>
        </p:txBody>
      </p:sp>
    </p:spTree>
    <p:extLst>
      <p:ext uri="{BB962C8B-B14F-4D97-AF65-F5344CB8AC3E}">
        <p14:creationId xmlns:p14="http://schemas.microsoft.com/office/powerpoint/2010/main" val="2572109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9</a:t>
            </a:fld>
            <a:endParaRPr lang="es-ES"/>
          </a:p>
        </p:txBody>
      </p:sp>
    </p:spTree>
    <p:extLst>
      <p:ext uri="{BB962C8B-B14F-4D97-AF65-F5344CB8AC3E}">
        <p14:creationId xmlns:p14="http://schemas.microsoft.com/office/powerpoint/2010/main" val="4229000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a:extLst>
              <a:ext uri="{FF2B5EF4-FFF2-40B4-BE49-F238E27FC236}">
                <a16:creationId xmlns:a16="http://schemas.microsoft.com/office/drawing/2014/main" id="{92B643EE-1B6E-C007-9597-86E9BFDE4825}"/>
              </a:ext>
            </a:extLst>
          </p:cNvPr>
          <p:cNvSpPr>
            <a:spLocks noGrp="1"/>
          </p:cNvSpPr>
          <p:nvPr>
            <p:ph type="dt" sz="half" idx="10"/>
          </p:nvPr>
        </p:nvSpPr>
        <p:spPr/>
        <p:txBody>
          <a:bodyPr/>
          <a:lstStyle>
            <a:lvl1pPr>
              <a:defRPr/>
            </a:lvl1pPr>
          </a:lstStyle>
          <a:p>
            <a:pPr>
              <a:defRPr/>
            </a:pPr>
            <a:fld id="{89698794-3635-124B-9AA6-A49C265E4163}" type="datetimeFigureOut">
              <a:rPr lang="es-ES" altLang="es-ES"/>
              <a:pPr>
                <a:defRPr/>
              </a:pPr>
              <a:t>9/10/23</a:t>
            </a:fld>
            <a:endParaRPr lang="es-ES" altLang="es-ES"/>
          </a:p>
        </p:txBody>
      </p:sp>
      <p:sp>
        <p:nvSpPr>
          <p:cNvPr id="5" name="Marcador de pie de página 4">
            <a:extLst>
              <a:ext uri="{FF2B5EF4-FFF2-40B4-BE49-F238E27FC236}">
                <a16:creationId xmlns:a16="http://schemas.microsoft.com/office/drawing/2014/main" id="{8BBCEF4B-EBA1-3DE3-A613-467A73C02ACA}"/>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D419150E-0419-BA8D-9B1C-4D7009105C2F}"/>
              </a:ext>
            </a:extLst>
          </p:cNvPr>
          <p:cNvSpPr>
            <a:spLocks noGrp="1"/>
          </p:cNvSpPr>
          <p:nvPr>
            <p:ph type="sldNum" sz="quarter" idx="12"/>
          </p:nvPr>
        </p:nvSpPr>
        <p:spPr/>
        <p:txBody>
          <a:bodyPr/>
          <a:lstStyle>
            <a:lvl1pPr>
              <a:defRPr/>
            </a:lvl1pPr>
          </a:lstStyle>
          <a:p>
            <a:pPr>
              <a:defRPr/>
            </a:pPr>
            <a:fld id="{FCBFC891-15EB-8148-BFD2-CAC13ADF3C5C}" type="slidenum">
              <a:rPr lang="es-ES" altLang="es-ES"/>
              <a:pPr>
                <a:defRPr/>
              </a:pPr>
              <a:t>‹Nº›</a:t>
            </a:fld>
            <a:endParaRPr lang="es-ES" altLang="es-ES"/>
          </a:p>
        </p:txBody>
      </p:sp>
    </p:spTree>
    <p:extLst>
      <p:ext uri="{BB962C8B-B14F-4D97-AF65-F5344CB8AC3E}">
        <p14:creationId xmlns:p14="http://schemas.microsoft.com/office/powerpoint/2010/main" val="108719130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id="{E26AFC4A-8FF8-7DDD-9E74-6253DE70DA14}"/>
              </a:ext>
            </a:extLst>
          </p:cNvPr>
          <p:cNvSpPr>
            <a:spLocks noGrp="1"/>
          </p:cNvSpPr>
          <p:nvPr>
            <p:ph type="dt" sz="half" idx="10"/>
          </p:nvPr>
        </p:nvSpPr>
        <p:spPr/>
        <p:txBody>
          <a:bodyPr/>
          <a:lstStyle>
            <a:lvl1pPr>
              <a:defRPr/>
            </a:lvl1pPr>
          </a:lstStyle>
          <a:p>
            <a:pPr>
              <a:defRPr/>
            </a:pPr>
            <a:fld id="{833BD3FB-8A62-F14A-BFD1-75D273374335}" type="datetimeFigureOut">
              <a:rPr lang="es-ES" altLang="es-ES"/>
              <a:pPr>
                <a:defRPr/>
              </a:pPr>
              <a:t>9/10/23</a:t>
            </a:fld>
            <a:endParaRPr lang="es-ES" altLang="es-ES"/>
          </a:p>
        </p:txBody>
      </p:sp>
      <p:sp>
        <p:nvSpPr>
          <p:cNvPr id="5" name="Marcador de pie de página 4">
            <a:extLst>
              <a:ext uri="{FF2B5EF4-FFF2-40B4-BE49-F238E27FC236}">
                <a16:creationId xmlns:a16="http://schemas.microsoft.com/office/drawing/2014/main" id="{407130C4-3FC7-24B4-667F-0E1F197B61D8}"/>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CDC18909-3FDA-0915-4CAD-93A56DB9056A}"/>
              </a:ext>
            </a:extLst>
          </p:cNvPr>
          <p:cNvSpPr>
            <a:spLocks noGrp="1"/>
          </p:cNvSpPr>
          <p:nvPr>
            <p:ph type="sldNum" sz="quarter" idx="12"/>
          </p:nvPr>
        </p:nvSpPr>
        <p:spPr/>
        <p:txBody>
          <a:bodyPr/>
          <a:lstStyle>
            <a:lvl1pPr>
              <a:defRPr/>
            </a:lvl1pPr>
          </a:lstStyle>
          <a:p>
            <a:pPr>
              <a:defRPr/>
            </a:pPr>
            <a:fld id="{A4B87333-F932-F741-BC12-6784690D1E66}" type="slidenum">
              <a:rPr lang="es-ES" altLang="es-ES"/>
              <a:pPr>
                <a:defRPr/>
              </a:pPr>
              <a:t>‹Nº›</a:t>
            </a:fld>
            <a:endParaRPr lang="es-ES" altLang="es-ES"/>
          </a:p>
        </p:txBody>
      </p:sp>
    </p:spTree>
    <p:extLst>
      <p:ext uri="{BB962C8B-B14F-4D97-AF65-F5344CB8AC3E}">
        <p14:creationId xmlns:p14="http://schemas.microsoft.com/office/powerpoint/2010/main" val="120877604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id="{4E6FC23C-10B6-08E8-9C53-78789EE87948}"/>
              </a:ext>
            </a:extLst>
          </p:cNvPr>
          <p:cNvSpPr>
            <a:spLocks noGrp="1"/>
          </p:cNvSpPr>
          <p:nvPr>
            <p:ph type="dt" sz="half" idx="10"/>
          </p:nvPr>
        </p:nvSpPr>
        <p:spPr/>
        <p:txBody>
          <a:bodyPr/>
          <a:lstStyle>
            <a:lvl1pPr>
              <a:defRPr/>
            </a:lvl1pPr>
          </a:lstStyle>
          <a:p>
            <a:pPr>
              <a:defRPr/>
            </a:pPr>
            <a:fld id="{8A867B08-1FD2-0D4A-B30F-98B27F5B640A}" type="datetimeFigureOut">
              <a:rPr lang="es-ES" altLang="es-ES"/>
              <a:pPr>
                <a:defRPr/>
              </a:pPr>
              <a:t>9/10/23</a:t>
            </a:fld>
            <a:endParaRPr lang="es-ES" altLang="es-ES"/>
          </a:p>
        </p:txBody>
      </p:sp>
      <p:sp>
        <p:nvSpPr>
          <p:cNvPr id="5" name="Marcador de pie de página 4">
            <a:extLst>
              <a:ext uri="{FF2B5EF4-FFF2-40B4-BE49-F238E27FC236}">
                <a16:creationId xmlns:a16="http://schemas.microsoft.com/office/drawing/2014/main" id="{98C93A9E-90F3-3621-5E57-0ECDCD076B1D}"/>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5508FA09-E938-1A1B-B25D-C918F8BB9039}"/>
              </a:ext>
            </a:extLst>
          </p:cNvPr>
          <p:cNvSpPr>
            <a:spLocks noGrp="1"/>
          </p:cNvSpPr>
          <p:nvPr>
            <p:ph type="sldNum" sz="quarter" idx="12"/>
          </p:nvPr>
        </p:nvSpPr>
        <p:spPr/>
        <p:txBody>
          <a:bodyPr/>
          <a:lstStyle>
            <a:lvl1pPr>
              <a:defRPr/>
            </a:lvl1pPr>
          </a:lstStyle>
          <a:p>
            <a:pPr>
              <a:defRPr/>
            </a:pPr>
            <a:fld id="{445AA700-1DE0-FF47-A643-A7A9ADB3E637}" type="slidenum">
              <a:rPr lang="es-ES" altLang="es-ES"/>
              <a:pPr>
                <a:defRPr/>
              </a:pPr>
              <a:t>‹Nº›</a:t>
            </a:fld>
            <a:endParaRPr lang="es-ES" altLang="es-ES"/>
          </a:p>
        </p:txBody>
      </p:sp>
    </p:spTree>
    <p:extLst>
      <p:ext uri="{BB962C8B-B14F-4D97-AF65-F5344CB8AC3E}">
        <p14:creationId xmlns:p14="http://schemas.microsoft.com/office/powerpoint/2010/main" val="127130990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id="{57B48DB9-3A2F-C800-84F2-4255EAA97BA1}"/>
              </a:ext>
            </a:extLst>
          </p:cNvPr>
          <p:cNvSpPr>
            <a:spLocks noGrp="1"/>
          </p:cNvSpPr>
          <p:nvPr>
            <p:ph type="dt" sz="half" idx="10"/>
          </p:nvPr>
        </p:nvSpPr>
        <p:spPr/>
        <p:txBody>
          <a:bodyPr/>
          <a:lstStyle>
            <a:lvl1pPr>
              <a:defRPr/>
            </a:lvl1pPr>
          </a:lstStyle>
          <a:p>
            <a:pPr>
              <a:defRPr/>
            </a:pPr>
            <a:fld id="{F5DD2A7A-492A-E941-863E-F4718DB3BE2E}" type="datetimeFigureOut">
              <a:rPr lang="es-ES" altLang="es-ES"/>
              <a:pPr>
                <a:defRPr/>
              </a:pPr>
              <a:t>9/10/23</a:t>
            </a:fld>
            <a:endParaRPr lang="es-ES" altLang="es-ES"/>
          </a:p>
        </p:txBody>
      </p:sp>
      <p:sp>
        <p:nvSpPr>
          <p:cNvPr id="5" name="Marcador de pie de página 4">
            <a:extLst>
              <a:ext uri="{FF2B5EF4-FFF2-40B4-BE49-F238E27FC236}">
                <a16:creationId xmlns:a16="http://schemas.microsoft.com/office/drawing/2014/main" id="{9CE82C7D-58E7-5C67-E63F-B012B6FFEF08}"/>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D6E4BA3E-CC7A-CA4C-5D52-AE9676839E34}"/>
              </a:ext>
            </a:extLst>
          </p:cNvPr>
          <p:cNvSpPr>
            <a:spLocks noGrp="1"/>
          </p:cNvSpPr>
          <p:nvPr>
            <p:ph type="sldNum" sz="quarter" idx="12"/>
          </p:nvPr>
        </p:nvSpPr>
        <p:spPr/>
        <p:txBody>
          <a:bodyPr/>
          <a:lstStyle>
            <a:lvl1pPr>
              <a:defRPr/>
            </a:lvl1pPr>
          </a:lstStyle>
          <a:p>
            <a:pPr>
              <a:defRPr/>
            </a:pPr>
            <a:fld id="{745E609E-C70E-3449-A8E4-2A6099CB4FAC}" type="slidenum">
              <a:rPr lang="es-ES" altLang="es-ES"/>
              <a:pPr>
                <a:defRPr/>
              </a:pPr>
              <a:t>‹Nº›</a:t>
            </a:fld>
            <a:endParaRPr lang="es-ES" altLang="es-ES"/>
          </a:p>
        </p:txBody>
      </p:sp>
    </p:spTree>
    <p:extLst>
      <p:ext uri="{BB962C8B-B14F-4D97-AF65-F5344CB8AC3E}">
        <p14:creationId xmlns:p14="http://schemas.microsoft.com/office/powerpoint/2010/main" val="86051428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a:extLst>
              <a:ext uri="{FF2B5EF4-FFF2-40B4-BE49-F238E27FC236}">
                <a16:creationId xmlns:a16="http://schemas.microsoft.com/office/drawing/2014/main" id="{7205CA76-5A40-506E-D273-1185410C15A8}"/>
              </a:ext>
            </a:extLst>
          </p:cNvPr>
          <p:cNvSpPr>
            <a:spLocks noGrp="1"/>
          </p:cNvSpPr>
          <p:nvPr>
            <p:ph type="dt" sz="half" idx="10"/>
          </p:nvPr>
        </p:nvSpPr>
        <p:spPr/>
        <p:txBody>
          <a:bodyPr/>
          <a:lstStyle>
            <a:lvl1pPr>
              <a:defRPr/>
            </a:lvl1pPr>
          </a:lstStyle>
          <a:p>
            <a:pPr>
              <a:defRPr/>
            </a:pPr>
            <a:fld id="{42059F02-9521-BC4C-98F4-E6A28F120036}" type="datetimeFigureOut">
              <a:rPr lang="es-ES" altLang="es-ES"/>
              <a:pPr>
                <a:defRPr/>
              </a:pPr>
              <a:t>9/10/23</a:t>
            </a:fld>
            <a:endParaRPr lang="es-ES" altLang="es-ES"/>
          </a:p>
        </p:txBody>
      </p:sp>
      <p:sp>
        <p:nvSpPr>
          <p:cNvPr id="5" name="Marcador de pie de página 4">
            <a:extLst>
              <a:ext uri="{FF2B5EF4-FFF2-40B4-BE49-F238E27FC236}">
                <a16:creationId xmlns:a16="http://schemas.microsoft.com/office/drawing/2014/main" id="{08A9875B-3FA4-6EBC-6152-9DC36B63CFDF}"/>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7C1BD40E-480C-57E6-D7D2-A356326E465C}"/>
              </a:ext>
            </a:extLst>
          </p:cNvPr>
          <p:cNvSpPr>
            <a:spLocks noGrp="1"/>
          </p:cNvSpPr>
          <p:nvPr>
            <p:ph type="sldNum" sz="quarter" idx="12"/>
          </p:nvPr>
        </p:nvSpPr>
        <p:spPr/>
        <p:txBody>
          <a:bodyPr/>
          <a:lstStyle>
            <a:lvl1pPr>
              <a:defRPr/>
            </a:lvl1pPr>
          </a:lstStyle>
          <a:p>
            <a:pPr>
              <a:defRPr/>
            </a:pPr>
            <a:fld id="{C4305268-5355-274F-A533-904FDCB85C48}" type="slidenum">
              <a:rPr lang="es-ES" altLang="es-ES"/>
              <a:pPr>
                <a:defRPr/>
              </a:pPr>
              <a:t>‹Nº›</a:t>
            </a:fld>
            <a:endParaRPr lang="es-ES" altLang="es-ES"/>
          </a:p>
        </p:txBody>
      </p:sp>
    </p:spTree>
    <p:extLst>
      <p:ext uri="{BB962C8B-B14F-4D97-AF65-F5344CB8AC3E}">
        <p14:creationId xmlns:p14="http://schemas.microsoft.com/office/powerpoint/2010/main" val="325603740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3">
            <a:extLst>
              <a:ext uri="{FF2B5EF4-FFF2-40B4-BE49-F238E27FC236}">
                <a16:creationId xmlns:a16="http://schemas.microsoft.com/office/drawing/2014/main" id="{91F64046-951B-B31B-AEA0-64C5D867477E}"/>
              </a:ext>
            </a:extLst>
          </p:cNvPr>
          <p:cNvSpPr>
            <a:spLocks noGrp="1"/>
          </p:cNvSpPr>
          <p:nvPr>
            <p:ph type="dt" sz="half" idx="10"/>
          </p:nvPr>
        </p:nvSpPr>
        <p:spPr/>
        <p:txBody>
          <a:bodyPr/>
          <a:lstStyle>
            <a:lvl1pPr>
              <a:defRPr/>
            </a:lvl1pPr>
          </a:lstStyle>
          <a:p>
            <a:pPr>
              <a:defRPr/>
            </a:pPr>
            <a:fld id="{051D67DE-31AF-714F-B245-E4734B53B532}" type="datetimeFigureOut">
              <a:rPr lang="es-ES" altLang="es-ES"/>
              <a:pPr>
                <a:defRPr/>
              </a:pPr>
              <a:t>9/10/23</a:t>
            </a:fld>
            <a:endParaRPr lang="es-ES" altLang="es-ES"/>
          </a:p>
        </p:txBody>
      </p:sp>
      <p:sp>
        <p:nvSpPr>
          <p:cNvPr id="6" name="Marcador de pie de página 4">
            <a:extLst>
              <a:ext uri="{FF2B5EF4-FFF2-40B4-BE49-F238E27FC236}">
                <a16:creationId xmlns:a16="http://schemas.microsoft.com/office/drawing/2014/main" id="{13924F4F-45DE-8CDD-6071-224E13C23927}"/>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DF07FACC-C4CD-C0F2-0994-A1C819573406}"/>
              </a:ext>
            </a:extLst>
          </p:cNvPr>
          <p:cNvSpPr>
            <a:spLocks noGrp="1"/>
          </p:cNvSpPr>
          <p:nvPr>
            <p:ph type="sldNum" sz="quarter" idx="12"/>
          </p:nvPr>
        </p:nvSpPr>
        <p:spPr/>
        <p:txBody>
          <a:bodyPr/>
          <a:lstStyle>
            <a:lvl1pPr>
              <a:defRPr/>
            </a:lvl1pPr>
          </a:lstStyle>
          <a:p>
            <a:pPr>
              <a:defRPr/>
            </a:pPr>
            <a:fld id="{D868D3F2-EC62-8D47-9CAF-CC900353A9A6}" type="slidenum">
              <a:rPr lang="es-ES" altLang="es-ES"/>
              <a:pPr>
                <a:defRPr/>
              </a:pPr>
              <a:t>‹Nº›</a:t>
            </a:fld>
            <a:endParaRPr lang="es-ES" altLang="es-ES"/>
          </a:p>
        </p:txBody>
      </p:sp>
    </p:spTree>
    <p:extLst>
      <p:ext uri="{BB962C8B-B14F-4D97-AF65-F5344CB8AC3E}">
        <p14:creationId xmlns:p14="http://schemas.microsoft.com/office/powerpoint/2010/main" val="348490710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3">
            <a:extLst>
              <a:ext uri="{FF2B5EF4-FFF2-40B4-BE49-F238E27FC236}">
                <a16:creationId xmlns:a16="http://schemas.microsoft.com/office/drawing/2014/main" id="{1F289FB7-C91A-DB58-276B-D8C7884836B0}"/>
              </a:ext>
            </a:extLst>
          </p:cNvPr>
          <p:cNvSpPr>
            <a:spLocks noGrp="1"/>
          </p:cNvSpPr>
          <p:nvPr>
            <p:ph type="dt" sz="half" idx="10"/>
          </p:nvPr>
        </p:nvSpPr>
        <p:spPr/>
        <p:txBody>
          <a:bodyPr/>
          <a:lstStyle>
            <a:lvl1pPr>
              <a:defRPr/>
            </a:lvl1pPr>
          </a:lstStyle>
          <a:p>
            <a:pPr>
              <a:defRPr/>
            </a:pPr>
            <a:fld id="{E0838ED9-25A1-304A-A9CE-9398714D1CCB}" type="datetimeFigureOut">
              <a:rPr lang="es-ES" altLang="es-ES"/>
              <a:pPr>
                <a:defRPr/>
              </a:pPr>
              <a:t>9/10/23</a:t>
            </a:fld>
            <a:endParaRPr lang="es-ES" altLang="es-ES"/>
          </a:p>
        </p:txBody>
      </p:sp>
      <p:sp>
        <p:nvSpPr>
          <p:cNvPr id="8" name="Marcador de pie de página 4">
            <a:extLst>
              <a:ext uri="{FF2B5EF4-FFF2-40B4-BE49-F238E27FC236}">
                <a16:creationId xmlns:a16="http://schemas.microsoft.com/office/drawing/2014/main" id="{5AC92816-7F12-322D-9145-936D15E2D490}"/>
              </a:ext>
            </a:extLst>
          </p:cNvPr>
          <p:cNvSpPr>
            <a:spLocks noGrp="1"/>
          </p:cNvSpPr>
          <p:nvPr>
            <p:ph type="ftr" sz="quarter" idx="11"/>
          </p:nvPr>
        </p:nvSpPr>
        <p:spPr/>
        <p:txBody>
          <a:bodyPr/>
          <a:lstStyle>
            <a:lvl1pPr>
              <a:defRPr/>
            </a:lvl1pPr>
          </a:lstStyle>
          <a:p>
            <a:pPr>
              <a:defRPr/>
            </a:pPr>
            <a:endParaRPr lang="es-ES"/>
          </a:p>
        </p:txBody>
      </p:sp>
      <p:sp>
        <p:nvSpPr>
          <p:cNvPr id="9" name="Marcador de número de diapositiva 5">
            <a:extLst>
              <a:ext uri="{FF2B5EF4-FFF2-40B4-BE49-F238E27FC236}">
                <a16:creationId xmlns:a16="http://schemas.microsoft.com/office/drawing/2014/main" id="{52DD0F99-A49A-98D2-17FF-2EA53C265ADD}"/>
              </a:ext>
            </a:extLst>
          </p:cNvPr>
          <p:cNvSpPr>
            <a:spLocks noGrp="1"/>
          </p:cNvSpPr>
          <p:nvPr>
            <p:ph type="sldNum" sz="quarter" idx="12"/>
          </p:nvPr>
        </p:nvSpPr>
        <p:spPr/>
        <p:txBody>
          <a:bodyPr/>
          <a:lstStyle>
            <a:lvl1pPr>
              <a:defRPr/>
            </a:lvl1pPr>
          </a:lstStyle>
          <a:p>
            <a:pPr>
              <a:defRPr/>
            </a:pPr>
            <a:fld id="{9646ED86-8C0C-694A-8903-D2E4DAA47AE2}" type="slidenum">
              <a:rPr lang="es-ES" altLang="es-ES"/>
              <a:pPr>
                <a:defRPr/>
              </a:pPr>
              <a:t>‹Nº›</a:t>
            </a:fld>
            <a:endParaRPr lang="es-ES" altLang="es-ES"/>
          </a:p>
        </p:txBody>
      </p:sp>
    </p:spTree>
    <p:extLst>
      <p:ext uri="{BB962C8B-B14F-4D97-AF65-F5344CB8AC3E}">
        <p14:creationId xmlns:p14="http://schemas.microsoft.com/office/powerpoint/2010/main" val="196583439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3">
            <a:extLst>
              <a:ext uri="{FF2B5EF4-FFF2-40B4-BE49-F238E27FC236}">
                <a16:creationId xmlns:a16="http://schemas.microsoft.com/office/drawing/2014/main" id="{555D2675-78EC-B2A0-7D89-85249DC9646D}"/>
              </a:ext>
            </a:extLst>
          </p:cNvPr>
          <p:cNvSpPr>
            <a:spLocks noGrp="1"/>
          </p:cNvSpPr>
          <p:nvPr>
            <p:ph type="dt" sz="half" idx="10"/>
          </p:nvPr>
        </p:nvSpPr>
        <p:spPr/>
        <p:txBody>
          <a:bodyPr/>
          <a:lstStyle>
            <a:lvl1pPr>
              <a:defRPr/>
            </a:lvl1pPr>
          </a:lstStyle>
          <a:p>
            <a:pPr>
              <a:defRPr/>
            </a:pPr>
            <a:fld id="{B1661A98-43E6-9942-B661-2B38D5E229B0}" type="datetimeFigureOut">
              <a:rPr lang="es-ES" altLang="es-ES"/>
              <a:pPr>
                <a:defRPr/>
              </a:pPr>
              <a:t>9/10/23</a:t>
            </a:fld>
            <a:endParaRPr lang="es-ES" altLang="es-ES"/>
          </a:p>
        </p:txBody>
      </p:sp>
      <p:sp>
        <p:nvSpPr>
          <p:cNvPr id="4" name="Marcador de pie de página 4">
            <a:extLst>
              <a:ext uri="{FF2B5EF4-FFF2-40B4-BE49-F238E27FC236}">
                <a16:creationId xmlns:a16="http://schemas.microsoft.com/office/drawing/2014/main" id="{02C084A8-E71A-CE21-893D-C2FABD7AE3D5}"/>
              </a:ext>
            </a:extLst>
          </p:cNvPr>
          <p:cNvSpPr>
            <a:spLocks noGrp="1"/>
          </p:cNvSpPr>
          <p:nvPr>
            <p:ph type="ftr" sz="quarter" idx="11"/>
          </p:nvPr>
        </p:nvSpPr>
        <p:spPr/>
        <p:txBody>
          <a:bodyPr/>
          <a:lstStyle>
            <a:lvl1pPr>
              <a:defRPr/>
            </a:lvl1pPr>
          </a:lstStyle>
          <a:p>
            <a:pPr>
              <a:defRPr/>
            </a:pPr>
            <a:endParaRPr lang="es-ES"/>
          </a:p>
        </p:txBody>
      </p:sp>
      <p:sp>
        <p:nvSpPr>
          <p:cNvPr id="5" name="Marcador de número de diapositiva 5">
            <a:extLst>
              <a:ext uri="{FF2B5EF4-FFF2-40B4-BE49-F238E27FC236}">
                <a16:creationId xmlns:a16="http://schemas.microsoft.com/office/drawing/2014/main" id="{E54B1247-7543-5079-6070-40F81B626195}"/>
              </a:ext>
            </a:extLst>
          </p:cNvPr>
          <p:cNvSpPr>
            <a:spLocks noGrp="1"/>
          </p:cNvSpPr>
          <p:nvPr>
            <p:ph type="sldNum" sz="quarter" idx="12"/>
          </p:nvPr>
        </p:nvSpPr>
        <p:spPr/>
        <p:txBody>
          <a:bodyPr/>
          <a:lstStyle>
            <a:lvl1pPr>
              <a:defRPr/>
            </a:lvl1pPr>
          </a:lstStyle>
          <a:p>
            <a:pPr>
              <a:defRPr/>
            </a:pPr>
            <a:fld id="{CB52C5CB-DB0A-DB48-82D9-B3B9F409B0F8}" type="slidenum">
              <a:rPr lang="es-ES" altLang="es-ES"/>
              <a:pPr>
                <a:defRPr/>
              </a:pPr>
              <a:t>‹Nº›</a:t>
            </a:fld>
            <a:endParaRPr lang="es-ES" altLang="es-ES"/>
          </a:p>
        </p:txBody>
      </p:sp>
    </p:spTree>
    <p:extLst>
      <p:ext uri="{BB962C8B-B14F-4D97-AF65-F5344CB8AC3E}">
        <p14:creationId xmlns:p14="http://schemas.microsoft.com/office/powerpoint/2010/main" val="171793091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a:extLst>
              <a:ext uri="{FF2B5EF4-FFF2-40B4-BE49-F238E27FC236}">
                <a16:creationId xmlns:a16="http://schemas.microsoft.com/office/drawing/2014/main" id="{8CA11EDF-40EC-8CCE-7743-28B3D4ED7AE5}"/>
              </a:ext>
            </a:extLst>
          </p:cNvPr>
          <p:cNvSpPr>
            <a:spLocks noGrp="1"/>
          </p:cNvSpPr>
          <p:nvPr>
            <p:ph type="dt" sz="half" idx="10"/>
          </p:nvPr>
        </p:nvSpPr>
        <p:spPr/>
        <p:txBody>
          <a:bodyPr/>
          <a:lstStyle>
            <a:lvl1pPr>
              <a:defRPr/>
            </a:lvl1pPr>
          </a:lstStyle>
          <a:p>
            <a:pPr>
              <a:defRPr/>
            </a:pPr>
            <a:fld id="{53F64016-A552-DE4E-9DEB-3D73DF8D0C41}" type="datetimeFigureOut">
              <a:rPr lang="es-ES" altLang="es-ES"/>
              <a:pPr>
                <a:defRPr/>
              </a:pPr>
              <a:t>9/10/23</a:t>
            </a:fld>
            <a:endParaRPr lang="es-ES" altLang="es-ES"/>
          </a:p>
        </p:txBody>
      </p:sp>
      <p:sp>
        <p:nvSpPr>
          <p:cNvPr id="3" name="Marcador de pie de página 4">
            <a:extLst>
              <a:ext uri="{FF2B5EF4-FFF2-40B4-BE49-F238E27FC236}">
                <a16:creationId xmlns:a16="http://schemas.microsoft.com/office/drawing/2014/main" id="{2BC62241-E8F1-E74A-E833-AA09C38AEC00}"/>
              </a:ext>
            </a:extLst>
          </p:cNvPr>
          <p:cNvSpPr>
            <a:spLocks noGrp="1"/>
          </p:cNvSpPr>
          <p:nvPr>
            <p:ph type="ftr" sz="quarter" idx="11"/>
          </p:nvPr>
        </p:nvSpPr>
        <p:spPr/>
        <p:txBody>
          <a:bodyPr/>
          <a:lstStyle>
            <a:lvl1pPr>
              <a:defRPr/>
            </a:lvl1pPr>
          </a:lstStyle>
          <a:p>
            <a:pPr>
              <a:defRPr/>
            </a:pPr>
            <a:endParaRPr lang="es-ES"/>
          </a:p>
        </p:txBody>
      </p:sp>
      <p:sp>
        <p:nvSpPr>
          <p:cNvPr id="4" name="Marcador de número de diapositiva 5">
            <a:extLst>
              <a:ext uri="{FF2B5EF4-FFF2-40B4-BE49-F238E27FC236}">
                <a16:creationId xmlns:a16="http://schemas.microsoft.com/office/drawing/2014/main" id="{8218640B-4FAE-FB14-DCC7-C41173FB31CE}"/>
              </a:ext>
            </a:extLst>
          </p:cNvPr>
          <p:cNvSpPr>
            <a:spLocks noGrp="1"/>
          </p:cNvSpPr>
          <p:nvPr>
            <p:ph type="sldNum" sz="quarter" idx="12"/>
          </p:nvPr>
        </p:nvSpPr>
        <p:spPr/>
        <p:txBody>
          <a:bodyPr/>
          <a:lstStyle>
            <a:lvl1pPr>
              <a:defRPr/>
            </a:lvl1pPr>
          </a:lstStyle>
          <a:p>
            <a:pPr>
              <a:defRPr/>
            </a:pPr>
            <a:fld id="{16C9A9D9-2E64-B542-824A-F1A9765B682C}" type="slidenum">
              <a:rPr lang="es-ES" altLang="es-ES"/>
              <a:pPr>
                <a:defRPr/>
              </a:pPr>
              <a:t>‹Nº›</a:t>
            </a:fld>
            <a:endParaRPr lang="es-ES" altLang="es-ES"/>
          </a:p>
        </p:txBody>
      </p:sp>
    </p:spTree>
    <p:extLst>
      <p:ext uri="{BB962C8B-B14F-4D97-AF65-F5344CB8AC3E}">
        <p14:creationId xmlns:p14="http://schemas.microsoft.com/office/powerpoint/2010/main" val="145695856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3">
            <a:extLst>
              <a:ext uri="{FF2B5EF4-FFF2-40B4-BE49-F238E27FC236}">
                <a16:creationId xmlns:a16="http://schemas.microsoft.com/office/drawing/2014/main" id="{D6A9A83D-7548-58C5-5129-CA838AF26D52}"/>
              </a:ext>
            </a:extLst>
          </p:cNvPr>
          <p:cNvSpPr>
            <a:spLocks noGrp="1"/>
          </p:cNvSpPr>
          <p:nvPr>
            <p:ph type="dt" sz="half" idx="10"/>
          </p:nvPr>
        </p:nvSpPr>
        <p:spPr/>
        <p:txBody>
          <a:bodyPr/>
          <a:lstStyle>
            <a:lvl1pPr>
              <a:defRPr/>
            </a:lvl1pPr>
          </a:lstStyle>
          <a:p>
            <a:pPr>
              <a:defRPr/>
            </a:pPr>
            <a:fld id="{B8121E53-5EBB-4540-A853-B51AABF10825}" type="datetimeFigureOut">
              <a:rPr lang="es-ES" altLang="es-ES"/>
              <a:pPr>
                <a:defRPr/>
              </a:pPr>
              <a:t>9/10/23</a:t>
            </a:fld>
            <a:endParaRPr lang="es-ES" altLang="es-ES"/>
          </a:p>
        </p:txBody>
      </p:sp>
      <p:sp>
        <p:nvSpPr>
          <p:cNvPr id="6" name="Marcador de pie de página 4">
            <a:extLst>
              <a:ext uri="{FF2B5EF4-FFF2-40B4-BE49-F238E27FC236}">
                <a16:creationId xmlns:a16="http://schemas.microsoft.com/office/drawing/2014/main" id="{FC01DB85-9AAD-9383-68C5-0A26BF420F0C}"/>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2DF286FE-401F-601B-96B2-B55977823EA6}"/>
              </a:ext>
            </a:extLst>
          </p:cNvPr>
          <p:cNvSpPr>
            <a:spLocks noGrp="1"/>
          </p:cNvSpPr>
          <p:nvPr>
            <p:ph type="sldNum" sz="quarter" idx="12"/>
          </p:nvPr>
        </p:nvSpPr>
        <p:spPr/>
        <p:txBody>
          <a:bodyPr/>
          <a:lstStyle>
            <a:lvl1pPr>
              <a:defRPr/>
            </a:lvl1pPr>
          </a:lstStyle>
          <a:p>
            <a:pPr>
              <a:defRPr/>
            </a:pPr>
            <a:fld id="{CB625670-E27D-4C4F-A687-15F566645553}" type="slidenum">
              <a:rPr lang="es-ES" altLang="es-ES"/>
              <a:pPr>
                <a:defRPr/>
              </a:pPr>
              <a:t>‹Nº›</a:t>
            </a:fld>
            <a:endParaRPr lang="es-ES" altLang="es-ES"/>
          </a:p>
        </p:txBody>
      </p:sp>
    </p:spTree>
    <p:extLst>
      <p:ext uri="{BB962C8B-B14F-4D97-AF65-F5344CB8AC3E}">
        <p14:creationId xmlns:p14="http://schemas.microsoft.com/office/powerpoint/2010/main" val="64644685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_tradnl" noProof="0"/>
              <a:t>Arrastre la imagen al marcador de posición o haga clic en el icono para agregar</a:t>
            </a:r>
            <a:endParaRPr lang="es-ES" noProof="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3">
            <a:extLst>
              <a:ext uri="{FF2B5EF4-FFF2-40B4-BE49-F238E27FC236}">
                <a16:creationId xmlns:a16="http://schemas.microsoft.com/office/drawing/2014/main" id="{A8ACD333-3BDD-C84C-CD42-71A74BAA5A47}"/>
              </a:ext>
            </a:extLst>
          </p:cNvPr>
          <p:cNvSpPr>
            <a:spLocks noGrp="1"/>
          </p:cNvSpPr>
          <p:nvPr>
            <p:ph type="dt" sz="half" idx="10"/>
          </p:nvPr>
        </p:nvSpPr>
        <p:spPr/>
        <p:txBody>
          <a:bodyPr/>
          <a:lstStyle>
            <a:lvl1pPr>
              <a:defRPr/>
            </a:lvl1pPr>
          </a:lstStyle>
          <a:p>
            <a:pPr>
              <a:defRPr/>
            </a:pPr>
            <a:fld id="{A09E478E-6246-6943-A2FA-76AE09F4F785}" type="datetimeFigureOut">
              <a:rPr lang="es-ES" altLang="es-ES"/>
              <a:pPr>
                <a:defRPr/>
              </a:pPr>
              <a:t>9/10/23</a:t>
            </a:fld>
            <a:endParaRPr lang="es-ES" altLang="es-ES"/>
          </a:p>
        </p:txBody>
      </p:sp>
      <p:sp>
        <p:nvSpPr>
          <p:cNvPr id="6" name="Marcador de pie de página 4">
            <a:extLst>
              <a:ext uri="{FF2B5EF4-FFF2-40B4-BE49-F238E27FC236}">
                <a16:creationId xmlns:a16="http://schemas.microsoft.com/office/drawing/2014/main" id="{505675EF-1C7D-0309-D357-06EFD49DB31E}"/>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37966784-510B-0EE7-C34C-E85FA4AD1970}"/>
              </a:ext>
            </a:extLst>
          </p:cNvPr>
          <p:cNvSpPr>
            <a:spLocks noGrp="1"/>
          </p:cNvSpPr>
          <p:nvPr>
            <p:ph type="sldNum" sz="quarter" idx="12"/>
          </p:nvPr>
        </p:nvSpPr>
        <p:spPr/>
        <p:txBody>
          <a:bodyPr/>
          <a:lstStyle>
            <a:lvl1pPr>
              <a:defRPr/>
            </a:lvl1pPr>
          </a:lstStyle>
          <a:p>
            <a:pPr>
              <a:defRPr/>
            </a:pPr>
            <a:fld id="{C0AA4F91-CFCF-F741-B486-FE377A737706}" type="slidenum">
              <a:rPr lang="es-ES" altLang="es-ES"/>
              <a:pPr>
                <a:defRPr/>
              </a:pPr>
              <a:t>‹Nº›</a:t>
            </a:fld>
            <a:endParaRPr lang="es-ES" altLang="es-ES"/>
          </a:p>
        </p:txBody>
      </p:sp>
    </p:spTree>
    <p:extLst>
      <p:ext uri="{BB962C8B-B14F-4D97-AF65-F5344CB8AC3E}">
        <p14:creationId xmlns:p14="http://schemas.microsoft.com/office/powerpoint/2010/main" val="164436396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6A7DAE16-6378-3475-E572-087C1CC6586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s-ES"/>
              <a:t>Clic para editar título</a:t>
            </a:r>
            <a:endParaRPr lang="es-ES" altLang="es-ES"/>
          </a:p>
        </p:txBody>
      </p:sp>
      <p:sp>
        <p:nvSpPr>
          <p:cNvPr id="1027" name="Marcador de texto 2">
            <a:extLst>
              <a:ext uri="{FF2B5EF4-FFF2-40B4-BE49-F238E27FC236}">
                <a16:creationId xmlns:a16="http://schemas.microsoft.com/office/drawing/2014/main" id="{1E8E6093-9527-581C-DF75-809C1C2D1B3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s-ES"/>
              <a:t>Haga clic para modificar el estilo de texto del patrón</a:t>
            </a:r>
          </a:p>
          <a:p>
            <a:pPr lvl="1"/>
            <a:r>
              <a:rPr lang="es-ES_tradnl" altLang="es-ES"/>
              <a:t>Segundo nivel</a:t>
            </a:r>
          </a:p>
          <a:p>
            <a:pPr lvl="2"/>
            <a:r>
              <a:rPr lang="es-ES_tradnl" altLang="es-ES"/>
              <a:t>Tercer nivel</a:t>
            </a:r>
          </a:p>
          <a:p>
            <a:pPr lvl="3"/>
            <a:r>
              <a:rPr lang="es-ES_tradnl" altLang="es-ES"/>
              <a:t>Cuarto nivel</a:t>
            </a:r>
          </a:p>
          <a:p>
            <a:pPr lvl="4"/>
            <a:r>
              <a:rPr lang="es-ES_tradnl" altLang="es-ES"/>
              <a:t>Quinto nivel</a:t>
            </a:r>
            <a:endParaRPr lang="es-ES" altLang="es-ES"/>
          </a:p>
        </p:txBody>
      </p:sp>
      <p:sp>
        <p:nvSpPr>
          <p:cNvPr id="4" name="Marcador de fecha 3">
            <a:extLst>
              <a:ext uri="{FF2B5EF4-FFF2-40B4-BE49-F238E27FC236}">
                <a16:creationId xmlns:a16="http://schemas.microsoft.com/office/drawing/2014/main" id="{CE18A058-D220-B808-691C-EB092F27D503}"/>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40CECAF5-43B7-0B4A-A1A1-7B2CF7A1E64B}" type="datetimeFigureOut">
              <a:rPr lang="es-ES" altLang="es-ES"/>
              <a:pPr>
                <a:defRPr/>
              </a:pPr>
              <a:t>9/10/23</a:t>
            </a:fld>
            <a:endParaRPr lang="es-ES" altLang="es-ES"/>
          </a:p>
        </p:txBody>
      </p:sp>
      <p:sp>
        <p:nvSpPr>
          <p:cNvPr id="5" name="Marcador de pie de página 4">
            <a:extLst>
              <a:ext uri="{FF2B5EF4-FFF2-40B4-BE49-F238E27FC236}">
                <a16:creationId xmlns:a16="http://schemas.microsoft.com/office/drawing/2014/main" id="{3039F3A9-DAA0-1416-2844-628918F43AD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s-ES"/>
          </a:p>
        </p:txBody>
      </p:sp>
      <p:sp>
        <p:nvSpPr>
          <p:cNvPr id="6" name="Marcador de número de diapositiva 5">
            <a:extLst>
              <a:ext uri="{FF2B5EF4-FFF2-40B4-BE49-F238E27FC236}">
                <a16:creationId xmlns:a16="http://schemas.microsoft.com/office/drawing/2014/main" id="{1E3A092A-D095-1C68-91AB-08F397830DD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6894EA4F-CB38-8C40-9F89-30BB75839FD0}" type="slidenum">
              <a:rPr lang="es-ES" altLang="es-ES"/>
              <a:pPr>
                <a:defRPr/>
              </a:pPr>
              <a:t>‹Nº›</a:t>
            </a:fld>
            <a:endParaRPr lang="es-ES" alt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4.jp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F0C5DD9-A903-F4D2-151F-CFEA3BFC908E}"/>
              </a:ext>
            </a:extLst>
          </p:cNvPr>
          <p:cNvSpPr txBox="1"/>
          <p:nvPr/>
        </p:nvSpPr>
        <p:spPr>
          <a:xfrm>
            <a:off x="558800" y="4279900"/>
            <a:ext cx="8483600" cy="2554545"/>
          </a:xfrm>
          <a:prstGeom prst="rect">
            <a:avLst/>
          </a:prstGeom>
          <a:noFill/>
        </p:spPr>
        <p:txBody>
          <a:bodyPr wrap="square" rtlCol="0">
            <a:spAutoFit/>
          </a:bodyPr>
          <a:lstStyle/>
          <a:p>
            <a:pPr algn="ctr"/>
            <a:r>
              <a:rPr lang="es-ES" sz="3200" dirty="0">
                <a:solidFill>
                  <a:srgbClr val="C00000"/>
                </a:solidFill>
              </a:rPr>
              <a:t>3ªP. HISTORIA DE LA IGLESIA </a:t>
            </a:r>
          </a:p>
          <a:p>
            <a:pPr algn="ctr"/>
            <a:r>
              <a:rPr lang="es-ES" sz="3200" dirty="0">
                <a:solidFill>
                  <a:srgbClr val="C00000"/>
                </a:solidFill>
              </a:rPr>
              <a:t>ÚBEDA</a:t>
            </a:r>
          </a:p>
          <a:p>
            <a:pPr algn="ctr"/>
            <a:r>
              <a:rPr lang="es-ES" sz="3200" dirty="0">
                <a:solidFill>
                  <a:srgbClr val="C00000"/>
                </a:solidFill>
              </a:rPr>
              <a:t>SIGLOS XVI-XVIII</a:t>
            </a:r>
          </a:p>
          <a:p>
            <a:pPr algn="ctr"/>
            <a:r>
              <a:rPr lang="es-ES" sz="3200" dirty="0">
                <a:solidFill>
                  <a:srgbClr val="C00000"/>
                </a:solidFill>
              </a:rPr>
              <a:t>HOSPITALES Y ERMITAS</a:t>
            </a:r>
          </a:p>
          <a:p>
            <a:pPr algn="ctr"/>
            <a:r>
              <a:rPr lang="es-ES" sz="3200" dirty="0">
                <a:solidFill>
                  <a:srgbClr val="C00000"/>
                </a:solidFill>
              </a:rPr>
              <a:t>Apuntes</a:t>
            </a:r>
          </a:p>
        </p:txBody>
      </p:sp>
      <p:pic>
        <p:nvPicPr>
          <p:cNvPr id="3" name="Imagen 2">
            <a:extLst>
              <a:ext uri="{FF2B5EF4-FFF2-40B4-BE49-F238E27FC236}">
                <a16:creationId xmlns:a16="http://schemas.microsoft.com/office/drawing/2014/main" id="{BEACBAD5-BC0D-02BF-4BDE-48C4E722BC38}"/>
              </a:ext>
            </a:extLst>
          </p:cNvPr>
          <p:cNvPicPr>
            <a:picLocks noChangeAspect="1"/>
          </p:cNvPicPr>
          <p:nvPr/>
        </p:nvPicPr>
        <p:blipFill>
          <a:blip r:embed="rId4"/>
          <a:stretch>
            <a:fillRect/>
          </a:stretch>
        </p:blipFill>
        <p:spPr>
          <a:xfrm>
            <a:off x="1954980" y="228779"/>
            <a:ext cx="5798096" cy="3893924"/>
          </a:xfrm>
          <a:prstGeom prst="rect">
            <a:avLst/>
          </a:prstGeom>
        </p:spPr>
      </p:pic>
      <p:sp>
        <p:nvSpPr>
          <p:cNvPr id="4" name="CuadroTexto 3">
            <a:extLst>
              <a:ext uri="{FF2B5EF4-FFF2-40B4-BE49-F238E27FC236}">
                <a16:creationId xmlns:a16="http://schemas.microsoft.com/office/drawing/2014/main" id="{E344C696-7D23-2034-E187-DE96A5C18699}"/>
              </a:ext>
            </a:extLst>
          </p:cNvPr>
          <p:cNvSpPr txBox="1"/>
          <p:nvPr/>
        </p:nvSpPr>
        <p:spPr>
          <a:xfrm>
            <a:off x="6705600" y="6188766"/>
            <a:ext cx="1779016" cy="461665"/>
          </a:xfrm>
          <a:prstGeom prst="rect">
            <a:avLst/>
          </a:prstGeom>
          <a:noFill/>
        </p:spPr>
        <p:txBody>
          <a:bodyPr wrap="square" rtlCol="0">
            <a:spAutoFit/>
          </a:bodyPr>
          <a:lstStyle/>
          <a:p>
            <a:r>
              <a:rPr lang="es-ES" dirty="0"/>
              <a:t>Hacer clic</a:t>
            </a:r>
          </a:p>
        </p:txBody>
      </p:sp>
    </p:spTree>
    <p:extLst>
      <p:ext uri="{BB962C8B-B14F-4D97-AF65-F5344CB8AC3E}">
        <p14:creationId xmlns:p14="http://schemas.microsoft.com/office/powerpoint/2010/main" val="3837120764"/>
      </p:ext>
    </p:extLst>
  </p:cSld>
  <p:clrMapOvr>
    <a:masterClrMapping/>
  </p:clrMapOvr>
  <p:transition>
    <p:sndAc>
      <p:stSnd loop="1">
        <p:snd r:embed="rId3" name="Khatia Buniatishvili - BachMarcello Concerto in D minor, BWV. 974 II. Adagio-B0e9GFliSVA-192k-1654406287689.mp3"/>
      </p:stSnd>
    </p:sndAc>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FCD87EE-CEFC-70D6-74FE-26A6C5BADE22}"/>
              </a:ext>
            </a:extLst>
          </p:cNvPr>
          <p:cNvSpPr txBox="1"/>
          <p:nvPr/>
        </p:nvSpPr>
        <p:spPr>
          <a:xfrm>
            <a:off x="215900" y="203200"/>
            <a:ext cx="6449943" cy="6740307"/>
          </a:xfrm>
          <a:prstGeom prst="rect">
            <a:avLst/>
          </a:prstGeom>
          <a:noFill/>
        </p:spPr>
        <p:txBody>
          <a:bodyPr wrap="square">
            <a:spAutoFit/>
          </a:bodyPr>
          <a:lstStyle/>
          <a:p>
            <a:pPr algn="just" fontAlgn="base"/>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a:t>
            </a:r>
            <a:r>
              <a:rPr lang="es-ES"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La </a:t>
            </a:r>
            <a:r>
              <a:rPr lang="es-ES" dirty="0">
                <a:solidFill>
                  <a:srgbClr val="C00000"/>
                </a:solidFill>
                <a:latin typeface="Tw Cen MT" panose="020B0602020104020603" pitchFamily="34" charset="77"/>
                <a:ea typeface="Times New Roman" panose="02020603050405020304" pitchFamily="18" charset="0"/>
                <a:cs typeface="Times New Roman" panose="02020603050405020304" pitchFamily="18" charset="0"/>
              </a:rPr>
              <a:t>P</a:t>
            </a:r>
            <a:r>
              <a:rPr lang="es-ES"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ortada</a:t>
            </a: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a:t>
            </a:r>
            <a:r>
              <a:rPr lang="es-ES" dirty="0">
                <a:solidFill>
                  <a:srgbClr val="000000"/>
                </a:solidFill>
                <a:latin typeface="Tw Cen MT" panose="020B0602020104020603" pitchFamily="34" charset="77"/>
                <a:ea typeface="Times New Roman" panose="02020603050405020304" pitchFamily="18" charset="0"/>
                <a:cs typeface="Times New Roman" panose="02020603050405020304" pitchFamily="18" charset="0"/>
              </a:rPr>
              <a:t>del Salvador</a:t>
            </a: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es de las más simbólicas del plateresco español. En ella se establece un diálogo entre  muerte/resurrección y la </a:t>
            </a:r>
            <a:r>
              <a:rPr lang="es-ES" dirty="0">
                <a:solidFill>
                  <a:srgbClr val="000000"/>
                </a:solidFill>
                <a:latin typeface="Tw Cen MT" panose="020B0602020104020603" pitchFamily="34" charset="77"/>
                <a:ea typeface="Times New Roman" panose="02020603050405020304" pitchFamily="18" charset="0"/>
                <a:cs typeface="Times New Roman" panose="02020603050405020304" pitchFamily="18" charset="0"/>
              </a:rPr>
              <a:t>era</a:t>
            </a: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Clásica. En los laterales aparecen dos magníficos grupos escultóricos con los escudos Cobos y Mendoza.</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just" fontAlgn="base"/>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El segundo cuerpo tiene un alto relieve </a:t>
            </a:r>
            <a:r>
              <a:rPr lang="es-ES" dirty="0">
                <a:solidFill>
                  <a:srgbClr val="000000"/>
                </a:solidFill>
                <a:latin typeface="Tw Cen MT" panose="020B0602020104020603" pitchFamily="34" charset="77"/>
                <a:ea typeface="Times New Roman" panose="02020603050405020304" pitchFamily="18" charset="0"/>
                <a:cs typeface="Times New Roman" panose="02020603050405020304" pitchFamily="18" charset="0"/>
              </a:rPr>
              <a:t>dedicado a </a:t>
            </a: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la Transfiguración del Señor en el monte Tabor.</a:t>
            </a:r>
            <a:r>
              <a:rPr lang="es-ES" dirty="0">
                <a:latin typeface="Tw Cen MT" panose="020B0602020104020603" pitchFamily="34" charset="77"/>
                <a:ea typeface="Times New Roman" panose="02020603050405020304" pitchFamily="18" charset="0"/>
                <a:cs typeface="Times New Roman" panose="02020603050405020304" pitchFamily="18" charset="0"/>
              </a:rPr>
              <a:t> </a:t>
            </a: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El </a:t>
            </a:r>
            <a:r>
              <a:rPr lang="es-ES" dirty="0">
                <a:solidFill>
                  <a:srgbClr val="000000"/>
                </a:solidFill>
                <a:latin typeface="Tw Cen MT" panose="020B0602020104020603" pitchFamily="34" charset="77"/>
                <a:ea typeface="Times New Roman" panose="02020603050405020304" pitchFamily="18" charset="0"/>
                <a:cs typeface="Times New Roman" panose="02020603050405020304" pitchFamily="18" charset="0"/>
              </a:rPr>
              <a:t>templo</a:t>
            </a: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tiene otras dos portadas triunfales</a:t>
            </a:r>
            <a:r>
              <a:rPr lang="es-ES" dirty="0">
                <a:solidFill>
                  <a:srgbClr val="000000"/>
                </a:solidFill>
                <a:latin typeface="Tw Cen MT" panose="020B0602020104020603" pitchFamily="34" charset="77"/>
                <a:ea typeface="Times New Roman" panose="02020603050405020304" pitchFamily="18" charset="0"/>
                <a:cs typeface="Times New Roman" panose="02020603050405020304" pitchFamily="18" charset="0"/>
              </a:rPr>
              <a:t> </a:t>
            </a: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dedicadas a Santiago y a la Caridad.</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just" fontAlgn="base"/>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Sorprende la grandiosa reja de Francisco de Villalpando fundida en 1555 utilizada aquí para delimitar el espacio basilical del sepulcral. </a:t>
            </a:r>
          </a:p>
          <a:p>
            <a:pPr algn="just" fontAlgn="base"/>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Destaca el altar mayor </a:t>
            </a:r>
            <a:r>
              <a:rPr lang="es-ES" dirty="0">
                <a:solidFill>
                  <a:srgbClr val="000000"/>
                </a:solidFill>
                <a:latin typeface="Tw Cen MT" panose="020B0602020104020603" pitchFamily="34" charset="77"/>
                <a:ea typeface="Times New Roman" panose="02020603050405020304" pitchFamily="18" charset="0"/>
                <a:cs typeface="Times New Roman" panose="02020603050405020304" pitchFamily="18" charset="0"/>
              </a:rPr>
              <a:t>que</a:t>
            </a: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conserva el retablo </a:t>
            </a:r>
          </a:p>
          <a:p>
            <a:pPr algn="just" fontAlgn="base"/>
            <a:r>
              <a:rPr lang="es-ES" dirty="0">
                <a:solidFill>
                  <a:srgbClr val="000000"/>
                </a:solidFill>
                <a:latin typeface="Tw Cen MT" panose="020B0602020104020603" pitchFamily="34" charset="77"/>
                <a:ea typeface="Times New Roman" panose="02020603050405020304" pitchFamily="18" charset="0"/>
                <a:cs typeface="Times New Roman" panose="02020603050405020304" pitchFamily="18" charset="0"/>
              </a:rPr>
              <a:t>d</a:t>
            </a: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e</a:t>
            </a:r>
            <a:r>
              <a:rPr lang="es-ES" dirty="0">
                <a:solidFill>
                  <a:srgbClr val="000000"/>
                </a:solidFill>
                <a:latin typeface="Tw Cen MT" panose="020B0602020104020603" pitchFamily="34" charset="77"/>
                <a:ea typeface="Times New Roman" panose="02020603050405020304" pitchFamily="18" charset="0"/>
                <a:cs typeface="Times New Roman" panose="02020603050405020304" pitchFamily="18" charset="0"/>
              </a:rPr>
              <a:t> </a:t>
            </a: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la Transfiguración de Alonso de Berruguete.</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just" fontAlgn="base"/>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La sacristía</a:t>
            </a:r>
            <a:r>
              <a:rPr lang="es-ES" dirty="0">
                <a:solidFill>
                  <a:srgbClr val="000000"/>
                </a:solidFill>
                <a:latin typeface="Tw Cen MT" panose="020B0602020104020603" pitchFamily="34" charset="77"/>
                <a:ea typeface="Times New Roman" panose="02020603050405020304" pitchFamily="18" charset="0"/>
                <a:cs typeface="Times New Roman" panose="02020603050405020304" pitchFamily="18" charset="0"/>
              </a:rPr>
              <a:t> de </a:t>
            </a: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planta rectangular, </a:t>
            </a:r>
            <a:r>
              <a:rPr lang="es-ES" dirty="0">
                <a:solidFill>
                  <a:srgbClr val="000000"/>
                </a:solidFill>
                <a:latin typeface="Tw Cen MT" panose="020B0602020104020603" pitchFamily="34" charset="77"/>
                <a:ea typeface="Times New Roman" panose="02020603050405020304" pitchFamily="18" charset="0"/>
                <a:cs typeface="Times New Roman" panose="02020603050405020304" pitchFamily="18" charset="0"/>
              </a:rPr>
              <a:t>tiene</a:t>
            </a: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tres tramos cubiertos por bóvedas vaídas</a:t>
            </a:r>
            <a:r>
              <a:rPr lang="es-ES" dirty="0">
                <a:solidFill>
                  <a:srgbClr val="000000"/>
                </a:solidFill>
                <a:latin typeface="Tw Cen MT" panose="020B0602020104020603" pitchFamily="34" charset="77"/>
                <a:ea typeface="Times New Roman" panose="02020603050405020304" pitchFamily="18" charset="0"/>
                <a:cs typeface="Times New Roman" panose="02020603050405020304" pitchFamily="18" charset="0"/>
              </a:rPr>
              <a:t>, siendo e</a:t>
            </a: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spectacular su entrada </a:t>
            </a:r>
            <a:r>
              <a:rPr lang="es-ES" dirty="0">
                <a:solidFill>
                  <a:srgbClr val="000000"/>
                </a:solidFill>
                <a:latin typeface="Tw Cen MT" panose="020B0602020104020603" pitchFamily="34" charset="77"/>
                <a:ea typeface="Times New Roman" panose="02020603050405020304" pitchFamily="18" charset="0"/>
                <a:cs typeface="Times New Roman" panose="02020603050405020304" pitchFamily="18" charset="0"/>
              </a:rPr>
              <a:t>con </a:t>
            </a: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un arco en esquina.</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p:txBody>
      </p:sp>
      <p:pic>
        <p:nvPicPr>
          <p:cNvPr id="3" name="Imagen 2">
            <a:extLst>
              <a:ext uri="{FF2B5EF4-FFF2-40B4-BE49-F238E27FC236}">
                <a16:creationId xmlns:a16="http://schemas.microsoft.com/office/drawing/2014/main" id="{8A298666-DA44-F468-02F0-620B84B37A9C}"/>
              </a:ext>
            </a:extLst>
          </p:cNvPr>
          <p:cNvPicPr>
            <a:picLocks noChangeAspect="1"/>
          </p:cNvPicPr>
          <p:nvPr/>
        </p:nvPicPr>
        <p:blipFill rotWithShape="1">
          <a:blip r:embed="rId3"/>
          <a:srcRect l="15027"/>
          <a:stretch/>
        </p:blipFill>
        <p:spPr>
          <a:xfrm>
            <a:off x="7086557" y="3573353"/>
            <a:ext cx="1841543" cy="2596877"/>
          </a:xfrm>
          <a:prstGeom prst="rect">
            <a:avLst/>
          </a:prstGeom>
        </p:spPr>
      </p:pic>
      <p:pic>
        <p:nvPicPr>
          <p:cNvPr id="4" name="Imagen 3">
            <a:extLst>
              <a:ext uri="{FF2B5EF4-FFF2-40B4-BE49-F238E27FC236}">
                <a16:creationId xmlns:a16="http://schemas.microsoft.com/office/drawing/2014/main" id="{B9E4FFF6-D835-A65C-C9F3-51B80B3B39A8}"/>
              </a:ext>
            </a:extLst>
          </p:cNvPr>
          <p:cNvPicPr>
            <a:picLocks noChangeAspect="1"/>
          </p:cNvPicPr>
          <p:nvPr/>
        </p:nvPicPr>
        <p:blipFill rotWithShape="1">
          <a:blip r:embed="rId4"/>
          <a:srcRect l="27778" r="15625"/>
          <a:stretch/>
        </p:blipFill>
        <p:spPr>
          <a:xfrm>
            <a:off x="7050460" y="302129"/>
            <a:ext cx="1859592" cy="2283919"/>
          </a:xfrm>
          <a:prstGeom prst="rect">
            <a:avLst/>
          </a:prstGeom>
        </p:spPr>
      </p:pic>
      <p:sp>
        <p:nvSpPr>
          <p:cNvPr id="6" name="CuadroTexto 5">
            <a:extLst>
              <a:ext uri="{FF2B5EF4-FFF2-40B4-BE49-F238E27FC236}">
                <a16:creationId xmlns:a16="http://schemas.microsoft.com/office/drawing/2014/main" id="{53BB5E3A-4835-B61F-42E3-AEDA1FC14E6B}"/>
              </a:ext>
            </a:extLst>
          </p:cNvPr>
          <p:cNvSpPr txBox="1"/>
          <p:nvPr/>
        </p:nvSpPr>
        <p:spPr>
          <a:xfrm>
            <a:off x="7050461" y="2702745"/>
            <a:ext cx="1877640" cy="677108"/>
          </a:xfrm>
          <a:prstGeom prst="rect">
            <a:avLst/>
          </a:prstGeom>
          <a:noFill/>
        </p:spPr>
        <p:txBody>
          <a:bodyPr wrap="square" rtlCol="0">
            <a:spAutoFit/>
          </a:bodyPr>
          <a:lstStyle/>
          <a:p>
            <a:pPr algn="ctr"/>
            <a:r>
              <a:rPr lang="es-ES" sz="1800" dirty="0">
                <a:solidFill>
                  <a:srgbClr val="C00000"/>
                </a:solidFill>
                <a:latin typeface="Tw Cen MT" panose="020B0602020104020603" pitchFamily="34" charset="77"/>
              </a:rPr>
              <a:t>Fachada Principal</a:t>
            </a:r>
          </a:p>
          <a:p>
            <a:pPr algn="ctr"/>
            <a:r>
              <a:rPr lang="es-ES" sz="2000" dirty="0">
                <a:solidFill>
                  <a:srgbClr val="C00000"/>
                </a:solidFill>
                <a:latin typeface="Tw Cen MT" panose="020B0602020104020603" pitchFamily="34" charset="77"/>
              </a:rPr>
              <a:t>El Salvador</a:t>
            </a:r>
          </a:p>
        </p:txBody>
      </p:sp>
      <p:sp>
        <p:nvSpPr>
          <p:cNvPr id="7" name="CuadroTexto 6">
            <a:extLst>
              <a:ext uri="{FF2B5EF4-FFF2-40B4-BE49-F238E27FC236}">
                <a16:creationId xmlns:a16="http://schemas.microsoft.com/office/drawing/2014/main" id="{11CF87A4-4DD9-6490-492A-E5FC4F181957}"/>
              </a:ext>
            </a:extLst>
          </p:cNvPr>
          <p:cNvSpPr txBox="1"/>
          <p:nvPr/>
        </p:nvSpPr>
        <p:spPr>
          <a:xfrm>
            <a:off x="7086557" y="6170230"/>
            <a:ext cx="1841543" cy="707886"/>
          </a:xfrm>
          <a:prstGeom prst="rect">
            <a:avLst/>
          </a:prstGeom>
          <a:noFill/>
        </p:spPr>
        <p:txBody>
          <a:bodyPr wrap="square" rtlCol="0">
            <a:spAutoFit/>
          </a:bodyPr>
          <a:lstStyle/>
          <a:p>
            <a:pPr algn="ctr"/>
            <a:r>
              <a:rPr lang="es-ES" sz="2000" dirty="0">
                <a:solidFill>
                  <a:srgbClr val="C00000"/>
                </a:solidFill>
                <a:latin typeface="Tw Cen MT" panose="020B0602020104020603" pitchFamily="34" charset="77"/>
              </a:rPr>
              <a:t>Entrada </a:t>
            </a:r>
          </a:p>
          <a:p>
            <a:pPr algn="ctr"/>
            <a:r>
              <a:rPr lang="es-ES" sz="2000" dirty="0">
                <a:solidFill>
                  <a:srgbClr val="C00000"/>
                </a:solidFill>
                <a:latin typeface="Tw Cen MT" panose="020B0602020104020603" pitchFamily="34" charset="77"/>
              </a:rPr>
              <a:t>Sacristía</a:t>
            </a:r>
          </a:p>
        </p:txBody>
      </p:sp>
    </p:spTree>
    <p:extLst>
      <p:ext uri="{BB962C8B-B14F-4D97-AF65-F5344CB8AC3E}">
        <p14:creationId xmlns:p14="http://schemas.microsoft.com/office/powerpoint/2010/main" val="8727160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EE65A2A-1ED1-411E-7D6E-A302A508E920}"/>
              </a:ext>
            </a:extLst>
          </p:cNvPr>
          <p:cNvSpPr txBox="1"/>
          <p:nvPr/>
        </p:nvSpPr>
        <p:spPr>
          <a:xfrm>
            <a:off x="203202" y="101600"/>
            <a:ext cx="6926468" cy="6801862"/>
          </a:xfrm>
          <a:prstGeom prst="rect">
            <a:avLst/>
          </a:prstGeom>
          <a:noFill/>
        </p:spPr>
        <p:txBody>
          <a:bodyPr wrap="square" rtlCol="0">
            <a:spAutoFit/>
          </a:bodyPr>
          <a:lstStyle/>
          <a:p>
            <a:pPr algn="ctr"/>
            <a:r>
              <a:rPr lang="es-ES" sz="2800" dirty="0">
                <a:solidFill>
                  <a:srgbClr val="C00000"/>
                </a:solidFill>
              </a:rPr>
              <a:t>¿Una Iglesia elitista?</a:t>
            </a:r>
          </a:p>
          <a:p>
            <a:pPr algn="just"/>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D. Diego de los Cobos: </a:t>
            </a:r>
            <a:r>
              <a:rPr lang="es-ES" dirty="0">
                <a:effectLst/>
                <a:latin typeface="Tw Cen MT" panose="020B0602020104020603" pitchFamily="34" charset="77"/>
                <a:ea typeface="Calibri" panose="020F0502020204030204" pitchFamily="34" charset="0"/>
                <a:cs typeface="Times New Roman" panose="02020603050405020304" pitchFamily="18" charset="0"/>
              </a:rPr>
              <a:t>Siendo el hospital para pobres, </a:t>
            </a:r>
            <a:r>
              <a:rPr lang="es-ES" dirty="0">
                <a:latin typeface="Tw Cen MT" panose="020B0602020104020603" pitchFamily="34" charset="77"/>
                <a:ea typeface="Calibri" panose="020F0502020204030204" pitchFamily="34" charset="0"/>
                <a:cs typeface="Times New Roman" panose="02020603050405020304" pitchFamily="18" charset="0"/>
              </a:rPr>
              <a:t>ha de ser también</a:t>
            </a:r>
            <a:r>
              <a:rPr lang="es-ES" dirty="0">
                <a:effectLst/>
                <a:latin typeface="Tw Cen MT" panose="020B0602020104020603" pitchFamily="34" charset="77"/>
                <a:ea typeface="Calibri" panose="020F0502020204030204" pitchFamily="34" charset="0"/>
                <a:cs typeface="Times New Roman" panose="02020603050405020304" pitchFamily="18" charset="0"/>
              </a:rPr>
              <a:t> lugar de santidad</a:t>
            </a:r>
            <a:r>
              <a:rPr lang="es-ES" dirty="0">
                <a:latin typeface="Tw Cen MT" panose="020B0602020104020603" pitchFamily="34" charset="77"/>
                <a:ea typeface="Calibri" panose="020F0502020204030204" pitchFamily="34" charset="0"/>
                <a:cs typeface="Times New Roman" panose="02020603050405020304" pitchFamily="18" charset="0"/>
              </a:rPr>
              <a:t>,</a:t>
            </a:r>
            <a:r>
              <a:rPr lang="es-ES" dirty="0">
                <a:effectLst/>
                <a:latin typeface="Tw Cen MT" panose="020B0602020104020603" pitchFamily="34" charset="77"/>
                <a:ea typeface="Calibri" panose="020F0502020204030204" pitchFamily="34" charset="0"/>
                <a:cs typeface="Times New Roman" panose="02020603050405020304" pitchFamily="18" charset="0"/>
              </a:rPr>
              <a:t> donde se rinda culto a Santiago, patrón de España</a:t>
            </a:r>
            <a:r>
              <a:rPr lang="es-ES" dirty="0">
                <a:latin typeface="Tw Cen MT" panose="020B0602020104020603" pitchFamily="34" charset="77"/>
                <a:ea typeface="Calibri" panose="020F0502020204030204" pitchFamily="34" charset="0"/>
                <a:cs typeface="Times New Roman" panose="02020603050405020304" pitchFamily="18" charset="0"/>
              </a:rPr>
              <a:t>.</a:t>
            </a:r>
            <a:r>
              <a:rPr lang="es-ES" dirty="0">
                <a:effectLst/>
                <a:latin typeface="Tw Cen MT" panose="020B0602020104020603" pitchFamily="34" charset="77"/>
                <a:ea typeface="Calibri" panose="020F0502020204030204" pitchFamily="34" charset="0"/>
                <a:cs typeface="Times New Roman" panose="02020603050405020304" pitchFamily="18" charset="0"/>
              </a:rPr>
              <a:t> Donde sus rectores, han de ser “cristianos viejos”, de buena fama, sin mancha de “moro ni judío”, </a:t>
            </a:r>
            <a:r>
              <a:rPr lang="es-ES" dirty="0">
                <a:latin typeface="Tw Cen MT" panose="020B0602020104020603" pitchFamily="34" charset="77"/>
                <a:ea typeface="Calibri" panose="020F0502020204030204" pitchFamily="34" charset="0"/>
                <a:cs typeface="Times New Roman" panose="02020603050405020304" pitchFamily="18" charset="0"/>
              </a:rPr>
              <a:t>no </a:t>
            </a:r>
            <a:r>
              <a:rPr lang="es-ES" dirty="0">
                <a:effectLst/>
                <a:latin typeface="Tw Cen MT" panose="020B0602020104020603" pitchFamily="34" charset="77"/>
                <a:ea typeface="Calibri" panose="020F0502020204030204" pitchFamily="34" charset="0"/>
                <a:cs typeface="Times New Roman" panose="02020603050405020304" pitchFamily="18" charset="0"/>
              </a:rPr>
              <a:t>penitenciados por la Inquisición. </a:t>
            </a:r>
            <a:r>
              <a:rPr lang="es-ES" dirty="0">
                <a:latin typeface="Tw Cen MT" panose="020B0602020104020603" pitchFamily="34" charset="77"/>
                <a:ea typeface="Calibri" panose="020F0502020204030204" pitchFamily="34" charset="0"/>
                <a:cs typeface="Times New Roman" panose="02020603050405020304" pitchFamily="18" charset="0"/>
              </a:rPr>
              <a:t>Dispone que para el día de Santiago cada año se dote a 4 doncellas pobres y huérfanas, que sean “hijasdalgo” por linaje y que no tengan raza de “moro ni de confeso”.</a:t>
            </a:r>
          </a:p>
          <a:p>
            <a:pPr algn="just"/>
            <a:r>
              <a:rPr lang="es-ES" dirty="0">
                <a:solidFill>
                  <a:srgbClr val="C00000"/>
                </a:solidFill>
                <a:latin typeface="Tw Cen MT" panose="020B0602020104020603" pitchFamily="34" charset="77"/>
                <a:ea typeface="Times New Roman" panose="02020603050405020304" pitchFamily="18" charset="0"/>
              </a:rPr>
              <a:t>D</a:t>
            </a:r>
            <a:r>
              <a:rPr lang="es-ES" dirty="0">
                <a:solidFill>
                  <a:srgbClr val="C00000"/>
                </a:solidFill>
                <a:effectLst/>
                <a:latin typeface="Tw Cen MT" panose="020B0602020104020603" pitchFamily="34" charset="77"/>
                <a:ea typeface="Times New Roman" panose="02020603050405020304" pitchFamily="18" charset="0"/>
              </a:rPr>
              <a:t>on Francisco de los Cobos</a:t>
            </a:r>
            <a:r>
              <a:rPr lang="es-ES" b="1" dirty="0">
                <a:solidFill>
                  <a:srgbClr val="000000"/>
                </a:solidFill>
                <a:effectLst/>
                <a:latin typeface="Tw Cen MT" panose="020B0602020104020603" pitchFamily="34" charset="77"/>
                <a:ea typeface="Times New Roman" panose="02020603050405020304" pitchFamily="18" charset="0"/>
              </a:rPr>
              <a:t>,  </a:t>
            </a:r>
            <a:r>
              <a:rPr lang="es-ES" dirty="0">
                <a:solidFill>
                  <a:srgbClr val="000000"/>
                </a:solidFill>
                <a:effectLst/>
                <a:latin typeface="Tw Cen MT" panose="020B0602020104020603" pitchFamily="34" charset="77"/>
                <a:ea typeface="Times New Roman" panose="02020603050405020304" pitchFamily="18" charset="0"/>
              </a:rPr>
              <a:t>dest</a:t>
            </a:r>
            <a:r>
              <a:rPr lang="es-ES" dirty="0">
                <a:solidFill>
                  <a:srgbClr val="000000"/>
                </a:solidFill>
                <a:latin typeface="Tw Cen MT" panose="020B0602020104020603" pitchFamily="34" charset="77"/>
                <a:ea typeface="Times New Roman" panose="02020603050405020304" pitchFamily="18" charset="0"/>
              </a:rPr>
              <a:t>inó</a:t>
            </a:r>
            <a:r>
              <a:rPr lang="es-ES" dirty="0">
                <a:solidFill>
                  <a:srgbClr val="000000"/>
                </a:solidFill>
                <a:effectLst/>
                <a:latin typeface="Tw Cen MT" panose="020B0602020104020603" pitchFamily="34" charset="77"/>
                <a:ea typeface="Times New Roman" panose="02020603050405020304" pitchFamily="18" charset="0"/>
              </a:rPr>
              <a:t> sesenta ducados </a:t>
            </a:r>
          </a:p>
          <a:p>
            <a:pPr algn="just"/>
            <a:r>
              <a:rPr lang="es-ES" dirty="0">
                <a:solidFill>
                  <a:srgbClr val="000000"/>
                </a:solidFill>
                <a:effectLst/>
                <a:latin typeface="Tw Cen MT" panose="020B0602020104020603" pitchFamily="34" charset="77"/>
                <a:ea typeface="Times New Roman" panose="02020603050405020304" pitchFamily="18" charset="0"/>
              </a:rPr>
              <a:t>para casar a doncellas “cristianas”,  pobres y honestas. </a:t>
            </a:r>
          </a:p>
          <a:p>
            <a:pPr algn="just"/>
            <a:r>
              <a:rPr lang="es-ES" dirty="0">
                <a:solidFill>
                  <a:srgbClr val="C00000"/>
                </a:solidFill>
                <a:latin typeface="Tw Cen MT" panose="020B0602020104020603" pitchFamily="34" charset="77"/>
              </a:rPr>
              <a:t>Don Juan Vázquez</a:t>
            </a:r>
            <a:r>
              <a:rPr lang="es-ES" dirty="0">
                <a:latin typeface="Tw Cen MT" panose="020B0602020104020603" pitchFamily="34" charset="77"/>
              </a:rPr>
              <a:t>, impone la siguiente cláusula en la selección de “nuevas profesas”: éstas han de pertenecer al linaje de los Molina y luego de Úbeda o de Jaén: “Ordeno que las que hubieren de entrar en el convento, sean “cristianas viejas”, descendientes no de raza “mora ni judía”</a:t>
            </a:r>
            <a:r>
              <a:rPr lang="es-ES" sz="2000" dirty="0"/>
              <a:t>.</a:t>
            </a:r>
          </a:p>
        </p:txBody>
      </p:sp>
      <p:pic>
        <p:nvPicPr>
          <p:cNvPr id="4" name="Imagen 3">
            <a:extLst>
              <a:ext uri="{FF2B5EF4-FFF2-40B4-BE49-F238E27FC236}">
                <a16:creationId xmlns:a16="http://schemas.microsoft.com/office/drawing/2014/main" id="{C0648B97-E725-729B-C13D-891027ABE7A6}"/>
              </a:ext>
            </a:extLst>
          </p:cNvPr>
          <p:cNvPicPr>
            <a:picLocks noChangeAspect="1"/>
          </p:cNvPicPr>
          <p:nvPr/>
        </p:nvPicPr>
        <p:blipFill>
          <a:blip r:embed="rId3"/>
          <a:stretch>
            <a:fillRect/>
          </a:stretch>
        </p:blipFill>
        <p:spPr>
          <a:xfrm>
            <a:off x="7276824" y="3737985"/>
            <a:ext cx="1723902" cy="2414419"/>
          </a:xfrm>
          <a:prstGeom prst="rect">
            <a:avLst/>
          </a:prstGeom>
        </p:spPr>
      </p:pic>
      <p:pic>
        <p:nvPicPr>
          <p:cNvPr id="6" name="Imagen 5">
            <a:extLst>
              <a:ext uri="{FF2B5EF4-FFF2-40B4-BE49-F238E27FC236}">
                <a16:creationId xmlns:a16="http://schemas.microsoft.com/office/drawing/2014/main" id="{33EF97A8-1398-9EED-4572-A3BE12781483}"/>
              </a:ext>
            </a:extLst>
          </p:cNvPr>
          <p:cNvPicPr>
            <a:picLocks noChangeAspect="1"/>
          </p:cNvPicPr>
          <p:nvPr/>
        </p:nvPicPr>
        <p:blipFill>
          <a:blip r:embed="rId4"/>
          <a:stretch>
            <a:fillRect/>
          </a:stretch>
        </p:blipFill>
        <p:spPr>
          <a:xfrm>
            <a:off x="7276824" y="334536"/>
            <a:ext cx="1723902" cy="2414418"/>
          </a:xfrm>
          <a:prstGeom prst="rect">
            <a:avLst/>
          </a:prstGeom>
        </p:spPr>
      </p:pic>
      <p:sp>
        <p:nvSpPr>
          <p:cNvPr id="3" name="CuadroTexto 2">
            <a:extLst>
              <a:ext uri="{FF2B5EF4-FFF2-40B4-BE49-F238E27FC236}">
                <a16:creationId xmlns:a16="http://schemas.microsoft.com/office/drawing/2014/main" id="{BCEECBFB-F9F3-F6B8-20BE-2C74EC597353}"/>
              </a:ext>
            </a:extLst>
          </p:cNvPr>
          <p:cNvSpPr txBox="1"/>
          <p:nvPr/>
        </p:nvSpPr>
        <p:spPr>
          <a:xfrm>
            <a:off x="7276824" y="2941982"/>
            <a:ext cx="1723902" cy="400110"/>
          </a:xfrm>
          <a:prstGeom prst="rect">
            <a:avLst/>
          </a:prstGeom>
          <a:noFill/>
        </p:spPr>
        <p:txBody>
          <a:bodyPr wrap="square" rtlCol="0">
            <a:spAutoFit/>
          </a:bodyPr>
          <a:lstStyle/>
          <a:p>
            <a:pPr algn="ctr"/>
            <a:r>
              <a:rPr lang="es-ES" sz="2000" dirty="0">
                <a:solidFill>
                  <a:srgbClr val="C00000"/>
                </a:solidFill>
                <a:latin typeface="Tw Cen MT" panose="020B0602020104020603" pitchFamily="34" charset="77"/>
              </a:rPr>
              <a:t>Cúpula Interior</a:t>
            </a:r>
          </a:p>
        </p:txBody>
      </p:sp>
      <p:sp>
        <p:nvSpPr>
          <p:cNvPr id="5" name="CuadroTexto 4">
            <a:extLst>
              <a:ext uri="{FF2B5EF4-FFF2-40B4-BE49-F238E27FC236}">
                <a16:creationId xmlns:a16="http://schemas.microsoft.com/office/drawing/2014/main" id="{9A167964-2588-6BF8-A2D1-A30963095DF6}"/>
              </a:ext>
            </a:extLst>
          </p:cNvPr>
          <p:cNvSpPr txBox="1"/>
          <p:nvPr/>
        </p:nvSpPr>
        <p:spPr>
          <a:xfrm>
            <a:off x="7276825" y="6308035"/>
            <a:ext cx="1723902" cy="400110"/>
          </a:xfrm>
          <a:prstGeom prst="rect">
            <a:avLst/>
          </a:prstGeom>
          <a:noFill/>
        </p:spPr>
        <p:txBody>
          <a:bodyPr wrap="square" rtlCol="0">
            <a:spAutoFit/>
          </a:bodyPr>
          <a:lstStyle/>
          <a:p>
            <a:pPr algn="ctr"/>
            <a:r>
              <a:rPr lang="es-ES" sz="2000" dirty="0">
                <a:solidFill>
                  <a:srgbClr val="C00000"/>
                </a:solidFill>
                <a:latin typeface="Tw Cen MT" panose="020B0602020104020603" pitchFamily="34" charset="77"/>
              </a:rPr>
              <a:t>Altar Mayor</a:t>
            </a:r>
          </a:p>
        </p:txBody>
      </p:sp>
    </p:spTree>
    <p:extLst>
      <p:ext uri="{BB962C8B-B14F-4D97-AF65-F5344CB8AC3E}">
        <p14:creationId xmlns:p14="http://schemas.microsoft.com/office/powerpoint/2010/main" val="7079683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C70594E-37E0-9070-9C68-D7817E4C9F5A}"/>
              </a:ext>
            </a:extLst>
          </p:cNvPr>
          <p:cNvSpPr txBox="1"/>
          <p:nvPr/>
        </p:nvSpPr>
        <p:spPr>
          <a:xfrm>
            <a:off x="318052" y="-1"/>
            <a:ext cx="6573078" cy="6740307"/>
          </a:xfrm>
          <a:prstGeom prst="rect">
            <a:avLst/>
          </a:prstGeom>
          <a:noFill/>
        </p:spPr>
        <p:txBody>
          <a:bodyPr wrap="square">
            <a:spAutoFit/>
          </a:bodyPr>
          <a:lstStyle/>
          <a:p>
            <a:pPr algn="just"/>
            <a:r>
              <a:rPr lang="es-ES" sz="2400" dirty="0">
                <a:solidFill>
                  <a:srgbClr val="1E1E1E"/>
                </a:solidFill>
                <a:effectLst/>
                <a:latin typeface="Tw Cen MT" panose="020B0602020104020603" pitchFamily="34" charset="77"/>
                <a:ea typeface="Times New Roman" panose="02020603050405020304" pitchFamily="18" charset="0"/>
              </a:rPr>
              <a:t>	</a:t>
            </a:r>
            <a:r>
              <a:rPr lang="es-ES" sz="2400" u="sng" dirty="0">
                <a:solidFill>
                  <a:srgbClr val="C00000"/>
                </a:solidFill>
                <a:effectLst/>
                <a:latin typeface="Tw Cen MT" panose="020B0602020104020603" pitchFamily="34" charset="77"/>
                <a:ea typeface="Times New Roman" panose="02020603050405020304" pitchFamily="18" charset="0"/>
              </a:rPr>
              <a:t>La convivencia </a:t>
            </a:r>
            <a:r>
              <a:rPr lang="es-ES" sz="2400" dirty="0">
                <a:solidFill>
                  <a:srgbClr val="1E1E1E"/>
                </a:solidFill>
                <a:effectLst/>
                <a:latin typeface="Tw Cen MT" panose="020B0602020104020603" pitchFamily="34" charset="77"/>
                <a:ea typeface="Times New Roman" panose="02020603050405020304" pitchFamily="18" charset="0"/>
              </a:rPr>
              <a:t>de los </a:t>
            </a:r>
            <a:r>
              <a:rPr lang="es-ES" sz="2400" dirty="0">
                <a:solidFill>
                  <a:srgbClr val="333333"/>
                </a:solidFill>
                <a:effectLst/>
                <a:latin typeface="Tw Cen MT" panose="020B0602020104020603" pitchFamily="34" charset="77"/>
                <a:ea typeface="Times New Roman" panose="02020603050405020304" pitchFamily="18" charset="0"/>
              </a:rPr>
              <a:t>judíos </a:t>
            </a:r>
            <a:r>
              <a:rPr lang="es-ES" sz="2400" dirty="0">
                <a:solidFill>
                  <a:srgbClr val="1E1E1E"/>
                </a:solidFill>
                <a:effectLst/>
                <a:latin typeface="Tw Cen MT" panose="020B0602020104020603" pitchFamily="34" charset="77"/>
                <a:ea typeface="Times New Roman" panose="02020603050405020304" pitchFamily="18" charset="0"/>
              </a:rPr>
              <a:t>en </a:t>
            </a:r>
            <a:r>
              <a:rPr lang="es-ES" sz="2400" dirty="0">
                <a:solidFill>
                  <a:srgbClr val="333333"/>
                </a:solidFill>
                <a:effectLst/>
                <a:latin typeface="Tw Cen MT" panose="020B0602020104020603" pitchFamily="34" charset="77"/>
                <a:ea typeface="Times New Roman" panose="02020603050405020304" pitchFamily="18" charset="0"/>
              </a:rPr>
              <a:t>el seno </a:t>
            </a:r>
            <a:r>
              <a:rPr lang="es-ES" sz="2400" dirty="0">
                <a:solidFill>
                  <a:srgbClr val="1E1E1E"/>
                </a:solidFill>
                <a:effectLst/>
                <a:latin typeface="Tw Cen MT" panose="020B0602020104020603" pitchFamily="34" charset="77"/>
                <a:ea typeface="Times New Roman" panose="02020603050405020304" pitchFamily="18" charset="0"/>
              </a:rPr>
              <a:t>de la sociedad hispana plant</a:t>
            </a:r>
            <a:r>
              <a:rPr lang="es-ES" dirty="0">
                <a:solidFill>
                  <a:srgbClr val="1E1E1E"/>
                </a:solidFill>
                <a:latin typeface="Tw Cen MT" panose="020B0602020104020603" pitchFamily="34" charset="77"/>
                <a:ea typeface="Times New Roman" panose="02020603050405020304" pitchFamily="18" charset="0"/>
              </a:rPr>
              <a:t>eó</a:t>
            </a:r>
            <a:r>
              <a:rPr lang="es-ES" sz="2400" dirty="0">
                <a:solidFill>
                  <a:srgbClr val="1E1E1E"/>
                </a:solidFill>
                <a:effectLst/>
                <a:latin typeface="Tw Cen MT" panose="020B0602020104020603" pitchFamily="34" charset="77"/>
                <a:ea typeface="Times New Roman" panose="02020603050405020304" pitchFamily="18" charset="0"/>
              </a:rPr>
              <a:t> desde </a:t>
            </a:r>
            <a:r>
              <a:rPr lang="es-ES" sz="2400" dirty="0">
                <a:solidFill>
                  <a:srgbClr val="333333"/>
                </a:solidFill>
                <a:effectLst/>
                <a:latin typeface="Tw Cen MT" panose="020B0602020104020603" pitchFamily="34" charset="77"/>
                <a:ea typeface="Times New Roman" panose="02020603050405020304" pitchFamily="18" charset="0"/>
              </a:rPr>
              <a:t>siglos </a:t>
            </a:r>
            <a:r>
              <a:rPr lang="es-ES" sz="2400" dirty="0">
                <a:solidFill>
                  <a:srgbClr val="1E1E1E"/>
                </a:solidFill>
                <a:effectLst/>
                <a:latin typeface="Tw Cen MT" panose="020B0602020104020603" pitchFamily="34" charset="77"/>
                <a:ea typeface="Times New Roman" panose="02020603050405020304" pitchFamily="18" charset="0"/>
              </a:rPr>
              <a:t>atrás los problemas típicos de recelo que </a:t>
            </a:r>
            <a:r>
              <a:rPr lang="es-ES" dirty="0">
                <a:solidFill>
                  <a:srgbClr val="333333"/>
                </a:solidFill>
                <a:latin typeface="Tw Cen MT" panose="020B0602020104020603" pitchFamily="34" charset="77"/>
                <a:ea typeface="Times New Roman" panose="02020603050405020304" pitchFamily="18" charset="0"/>
              </a:rPr>
              <a:t>toda</a:t>
            </a:r>
            <a:r>
              <a:rPr lang="es-ES" sz="2400" dirty="0">
                <a:solidFill>
                  <a:srgbClr val="333333"/>
                </a:solidFill>
                <a:effectLst/>
                <a:latin typeface="Tw Cen MT" panose="020B0602020104020603" pitchFamily="34" charset="77"/>
                <a:ea typeface="Times New Roman" panose="02020603050405020304" pitchFamily="18" charset="0"/>
              </a:rPr>
              <a:t> </a:t>
            </a:r>
            <a:r>
              <a:rPr lang="es-ES" sz="2400" dirty="0">
                <a:solidFill>
                  <a:srgbClr val="1E1E1E"/>
                </a:solidFill>
                <a:effectLst/>
                <a:latin typeface="Tw Cen MT" panose="020B0602020104020603" pitchFamily="34" charset="77"/>
                <a:ea typeface="Times New Roman" panose="02020603050405020304" pitchFamily="18" charset="0"/>
              </a:rPr>
              <a:t>minoría compacta suscita. </a:t>
            </a:r>
            <a:endParaRPr lang="es-ES" sz="1400" dirty="0">
              <a:effectLst/>
              <a:latin typeface="Times New Roman" panose="02020603050405020304" pitchFamily="18" charset="0"/>
              <a:ea typeface="Times New Roman" panose="02020603050405020304" pitchFamily="18" charset="0"/>
            </a:endParaRPr>
          </a:p>
          <a:p>
            <a:pPr algn="just"/>
            <a:r>
              <a:rPr lang="es-ES" sz="2400" dirty="0">
                <a:solidFill>
                  <a:srgbClr val="1E1E1E"/>
                </a:solidFill>
                <a:effectLst/>
                <a:latin typeface="Tw Cen MT" panose="020B0602020104020603" pitchFamily="34" charset="77"/>
                <a:ea typeface="Times New Roman" panose="02020603050405020304" pitchFamily="18" charset="0"/>
              </a:rPr>
              <a:t>	La presión social que limitaba </a:t>
            </a:r>
            <a:r>
              <a:rPr lang="es-ES" sz="2400" dirty="0">
                <a:solidFill>
                  <a:srgbClr val="333333"/>
                </a:solidFill>
                <a:effectLst/>
                <a:latin typeface="Tw Cen MT" panose="020B0602020104020603" pitchFamily="34" charset="77"/>
                <a:ea typeface="Times New Roman" panose="02020603050405020304" pitchFamily="18" charset="0"/>
              </a:rPr>
              <a:t>el acceso </a:t>
            </a:r>
            <a:r>
              <a:rPr lang="es-ES" sz="2400" dirty="0">
                <a:solidFill>
                  <a:srgbClr val="1E1E1E"/>
                </a:solidFill>
                <a:effectLst/>
                <a:latin typeface="Tw Cen MT" panose="020B0602020104020603" pitchFamily="34" charset="77"/>
                <a:ea typeface="Times New Roman" panose="02020603050405020304" pitchFamily="18" charset="0"/>
              </a:rPr>
              <a:t>de judíos a determinados empleos, multiplicó </a:t>
            </a:r>
            <a:r>
              <a:rPr lang="es-ES" sz="2400" dirty="0">
                <a:solidFill>
                  <a:srgbClr val="333333"/>
                </a:solidFill>
                <a:effectLst/>
                <a:latin typeface="Tw Cen MT" panose="020B0602020104020603" pitchFamily="34" charset="77"/>
                <a:ea typeface="Times New Roman" panose="02020603050405020304" pitchFamily="18" charset="0"/>
              </a:rPr>
              <a:t>el </a:t>
            </a:r>
            <a:r>
              <a:rPr lang="es-ES" dirty="0">
                <a:solidFill>
                  <a:srgbClr val="333333"/>
                </a:solidFill>
                <a:latin typeface="Tw Cen MT" panose="020B0602020104020603" pitchFamily="34" charset="77"/>
                <a:ea typeface="Times New Roman" panose="02020603050405020304" pitchFamily="18" charset="0"/>
              </a:rPr>
              <a:t>nú</a:t>
            </a:r>
            <a:r>
              <a:rPr lang="es-ES" sz="2400" dirty="0">
                <a:solidFill>
                  <a:srgbClr val="333333"/>
                </a:solidFill>
                <a:effectLst/>
                <a:latin typeface="Tw Cen MT" panose="020B0602020104020603" pitchFamily="34" charset="77"/>
                <a:ea typeface="Times New Roman" panose="02020603050405020304" pitchFamily="18" charset="0"/>
              </a:rPr>
              <a:t>mero </a:t>
            </a:r>
            <a:r>
              <a:rPr lang="es-ES" sz="2400" dirty="0">
                <a:solidFill>
                  <a:srgbClr val="1E1E1E"/>
                </a:solidFill>
                <a:effectLst/>
                <a:latin typeface="Tw Cen MT" panose="020B0602020104020603" pitchFamily="34" charset="77"/>
                <a:ea typeface="Times New Roman" panose="02020603050405020304" pitchFamily="18" charset="0"/>
              </a:rPr>
              <a:t>de </a:t>
            </a:r>
            <a:r>
              <a:rPr lang="es-ES" sz="2400" dirty="0">
                <a:solidFill>
                  <a:srgbClr val="333333"/>
                </a:solidFill>
                <a:effectLst/>
                <a:latin typeface="Tw Cen MT" panose="020B0602020104020603" pitchFamily="34" charset="77"/>
                <a:ea typeface="Times New Roman" panose="02020603050405020304" pitchFamily="18" charset="0"/>
              </a:rPr>
              <a:t>«conversiones» </a:t>
            </a:r>
            <a:r>
              <a:rPr lang="es-ES" sz="2400" dirty="0">
                <a:solidFill>
                  <a:srgbClr val="1E1E1E"/>
                </a:solidFill>
                <a:effectLst/>
                <a:latin typeface="Tw Cen MT" panose="020B0602020104020603" pitchFamily="34" charset="77"/>
                <a:ea typeface="Times New Roman" panose="02020603050405020304" pitchFamily="18" charset="0"/>
              </a:rPr>
              <a:t>a la fe cristiana; </a:t>
            </a:r>
            <a:r>
              <a:rPr lang="es-ES" sz="2400" dirty="0">
                <a:solidFill>
                  <a:srgbClr val="333333"/>
                </a:solidFill>
                <a:effectLst/>
                <a:latin typeface="Tw Cen MT" panose="020B0602020104020603" pitchFamily="34" charset="77"/>
                <a:ea typeface="Times New Roman" panose="02020603050405020304" pitchFamily="18" charset="0"/>
              </a:rPr>
              <a:t>en muchos casos </a:t>
            </a:r>
            <a:r>
              <a:rPr lang="es-ES" sz="2400" dirty="0">
                <a:solidFill>
                  <a:srgbClr val="494949"/>
                </a:solidFill>
                <a:effectLst/>
                <a:latin typeface="Tw Cen MT" panose="020B0602020104020603" pitchFamily="34" charset="77"/>
                <a:ea typeface="Times New Roman" panose="02020603050405020304" pitchFamily="18" charset="0"/>
              </a:rPr>
              <a:t>ev</a:t>
            </a:r>
            <a:r>
              <a:rPr lang="es-ES" sz="2400" dirty="0">
                <a:solidFill>
                  <a:srgbClr val="1E1E1E"/>
                </a:solidFill>
                <a:effectLst/>
                <a:latin typeface="Tw Cen MT" panose="020B0602020104020603" pitchFamily="34" charset="77"/>
                <a:ea typeface="Times New Roman" panose="02020603050405020304" pitchFamily="18" charset="0"/>
              </a:rPr>
              <a:t>id</a:t>
            </a:r>
            <a:r>
              <a:rPr lang="es-ES" sz="2400" dirty="0">
                <a:solidFill>
                  <a:srgbClr val="494949"/>
                </a:solidFill>
                <a:effectLst/>
                <a:latin typeface="Tw Cen MT" panose="020B0602020104020603" pitchFamily="34" charset="77"/>
                <a:ea typeface="Times New Roman" panose="02020603050405020304" pitchFamily="18" charset="0"/>
              </a:rPr>
              <a:t>entemen</a:t>
            </a:r>
            <a:r>
              <a:rPr lang="es-ES" sz="2400" dirty="0">
                <a:solidFill>
                  <a:srgbClr val="1E1E1E"/>
                </a:solidFill>
                <a:effectLst/>
                <a:latin typeface="Tw Cen MT" panose="020B0602020104020603" pitchFamily="34" charset="77"/>
                <a:ea typeface="Times New Roman" panose="02020603050405020304" pitchFamily="18" charset="0"/>
              </a:rPr>
              <a:t>te </a:t>
            </a:r>
            <a:r>
              <a:rPr lang="es-ES" sz="2400" dirty="0">
                <a:solidFill>
                  <a:srgbClr val="333333"/>
                </a:solidFill>
                <a:effectLst/>
                <a:latin typeface="Tw Cen MT" panose="020B0602020104020603" pitchFamily="34" charset="77"/>
                <a:ea typeface="Times New Roman" panose="02020603050405020304" pitchFamily="18" charset="0"/>
              </a:rPr>
              <a:t>falsas, en otros casos, </a:t>
            </a:r>
            <a:r>
              <a:rPr lang="es-ES" sz="2400" dirty="0">
                <a:solidFill>
                  <a:srgbClr val="1E1E1E"/>
                </a:solidFill>
                <a:effectLst/>
                <a:latin typeface="Tw Cen MT" panose="020B0602020104020603" pitchFamily="34" charset="77"/>
                <a:ea typeface="Times New Roman" panose="02020603050405020304" pitchFamily="18" charset="0"/>
              </a:rPr>
              <a:t>sinceras. </a:t>
            </a:r>
            <a:r>
              <a:rPr lang="es-ES" sz="2400" dirty="0">
                <a:solidFill>
                  <a:srgbClr val="333333"/>
                </a:solidFill>
                <a:effectLst/>
                <a:latin typeface="Tw Cen MT" panose="020B0602020104020603" pitchFamily="34" charset="77"/>
                <a:ea typeface="Calibri" panose="020F0502020204030204" pitchFamily="34" charset="0"/>
                <a:cs typeface="Times New Roman" panose="02020603050405020304" pitchFamily="18" charset="0"/>
              </a:rPr>
              <a:t>Surgi</a:t>
            </a:r>
            <a:r>
              <a:rPr lang="es-ES" dirty="0">
                <a:solidFill>
                  <a:srgbClr val="333333"/>
                </a:solidFill>
                <a:latin typeface="Tw Cen MT" panose="020B0602020104020603" pitchFamily="34" charset="77"/>
                <a:ea typeface="Calibri" panose="020F0502020204030204" pitchFamily="34" charset="0"/>
                <a:cs typeface="Times New Roman" panose="02020603050405020304" pitchFamily="18" charset="0"/>
              </a:rPr>
              <a:t>ó</a:t>
            </a:r>
            <a:r>
              <a:rPr lang="es-ES" sz="2400" dirty="0">
                <a:solidFill>
                  <a:srgbClr val="333333"/>
                </a:solidFill>
                <a:effectLst/>
                <a:latin typeface="Tw Cen MT" panose="020B0602020104020603" pitchFamily="34" charset="77"/>
                <a:ea typeface="Calibri" panose="020F0502020204030204" pitchFamily="34" charset="0"/>
                <a:cs typeface="Times New Roman" panose="02020603050405020304" pitchFamily="18" charset="0"/>
              </a:rPr>
              <a:t> a </a:t>
            </a:r>
            <a:r>
              <a:rPr lang="es-ES" sz="2400" dirty="0">
                <a:solidFill>
                  <a:srgbClr val="1E1E1E"/>
                </a:solidFill>
                <a:effectLst/>
                <a:latin typeface="Tw Cen MT" panose="020B0602020104020603" pitchFamily="34" charset="77"/>
                <a:ea typeface="Calibri" panose="020F0502020204030204" pitchFamily="34" charset="0"/>
                <a:cs typeface="Times New Roman" panose="02020603050405020304" pitchFamily="18" charset="0"/>
              </a:rPr>
              <a:t>lo lar</a:t>
            </a:r>
            <a:r>
              <a:rPr lang="es-ES" sz="2400" dirty="0">
                <a:solidFill>
                  <a:srgbClr val="494949"/>
                </a:solidFill>
                <a:effectLst/>
                <a:latin typeface="Tw Cen MT" panose="020B0602020104020603" pitchFamily="34" charset="77"/>
                <a:ea typeface="Calibri" panose="020F0502020204030204" pitchFamily="34" charset="0"/>
                <a:cs typeface="Times New Roman" panose="02020603050405020304" pitchFamily="18" charset="0"/>
              </a:rPr>
              <a:t>go </a:t>
            </a:r>
            <a:r>
              <a:rPr lang="es-ES" sz="2400" dirty="0">
                <a:solidFill>
                  <a:srgbClr val="333333"/>
                </a:solidFill>
                <a:effectLst/>
                <a:latin typeface="Tw Cen MT" panose="020B0602020104020603" pitchFamily="34" charset="77"/>
                <a:ea typeface="Calibri" panose="020F0502020204030204" pitchFamily="34" charset="0"/>
                <a:cs typeface="Times New Roman" panose="02020603050405020304" pitchFamily="18" charset="0"/>
              </a:rPr>
              <a:t>del siglo </a:t>
            </a:r>
            <a:r>
              <a:rPr lang="es-ES" sz="2400" dirty="0">
                <a:solidFill>
                  <a:srgbClr val="1E1E1E"/>
                </a:solidFill>
                <a:effectLst/>
                <a:latin typeface="Tw Cen MT" panose="020B0602020104020603" pitchFamily="34" charset="77"/>
                <a:ea typeface="Calibri" panose="020F0502020204030204" pitchFamily="34" charset="0"/>
                <a:cs typeface="Times New Roman" panose="02020603050405020304" pitchFamily="18" charset="0"/>
              </a:rPr>
              <a:t>XV una </a:t>
            </a:r>
            <a:r>
              <a:rPr lang="es-ES" sz="2400" dirty="0">
                <a:solidFill>
                  <a:srgbClr val="494949"/>
                </a:solidFill>
                <a:effectLst/>
                <a:latin typeface="Tw Cen MT" panose="020B0602020104020603" pitchFamily="34" charset="77"/>
                <a:ea typeface="Calibri" panose="020F0502020204030204" pitchFamily="34" charset="0"/>
                <a:cs typeface="Times New Roman" panose="02020603050405020304" pitchFamily="18" charset="0"/>
              </a:rPr>
              <a:t>sit</a:t>
            </a:r>
            <a:r>
              <a:rPr lang="es-ES" sz="2400" dirty="0">
                <a:solidFill>
                  <a:srgbClr val="1E1E1E"/>
                </a:solidFill>
                <a:effectLst/>
                <a:latin typeface="Tw Cen MT" panose="020B0602020104020603" pitchFamily="34" charset="77"/>
                <a:ea typeface="Calibri" panose="020F0502020204030204" pitchFamily="34" charset="0"/>
                <a:cs typeface="Times New Roman" panose="02020603050405020304" pitchFamily="18" charset="0"/>
              </a:rPr>
              <a:t>uación curiosa: Los </a:t>
            </a:r>
            <a:r>
              <a:rPr lang="es-ES" sz="2400" dirty="0">
                <a:solidFill>
                  <a:srgbClr val="333333"/>
                </a:solidFill>
                <a:effectLst/>
                <a:latin typeface="Tw Cen MT" panose="020B0602020104020603" pitchFamily="34" charset="77"/>
                <a:ea typeface="Calibri" panose="020F0502020204030204" pitchFamily="34" charset="0"/>
                <a:cs typeface="Times New Roman" panose="02020603050405020304" pitchFamily="18" charset="0"/>
              </a:rPr>
              <a:t>cris</a:t>
            </a:r>
            <a:r>
              <a:rPr lang="es-ES" sz="2400" dirty="0">
                <a:solidFill>
                  <a:srgbClr val="1E1E1E"/>
                </a:solidFill>
                <a:effectLst/>
                <a:latin typeface="Tw Cen MT" panose="020B0602020104020603" pitchFamily="34" charset="77"/>
                <a:ea typeface="Calibri" panose="020F0502020204030204" pitchFamily="34" charset="0"/>
                <a:cs typeface="Times New Roman" panose="02020603050405020304" pitchFamily="18" charset="0"/>
              </a:rPr>
              <a:t>tianos impul</a:t>
            </a:r>
            <a:r>
              <a:rPr lang="es-ES" sz="2400" dirty="0">
                <a:solidFill>
                  <a:srgbClr val="494949"/>
                </a:solidFill>
                <a:effectLst/>
                <a:latin typeface="Tw Cen MT" panose="020B0602020104020603" pitchFamily="34" charset="77"/>
                <a:ea typeface="Calibri" panose="020F0502020204030204" pitchFamily="34" charset="0"/>
                <a:cs typeface="Times New Roman" panose="02020603050405020304" pitchFamily="18" charset="0"/>
              </a:rPr>
              <a:t>saban </a:t>
            </a:r>
            <a:r>
              <a:rPr lang="es-ES" sz="2400" dirty="0">
                <a:solidFill>
                  <a:srgbClr val="333333"/>
                </a:solidFill>
                <a:effectLst/>
                <a:latin typeface="Tw Cen MT" panose="020B0602020104020603" pitchFamily="34" charset="77"/>
                <a:ea typeface="Calibri" panose="020F0502020204030204" pitchFamily="34" charset="0"/>
                <a:cs typeface="Times New Roman" panose="02020603050405020304" pitchFamily="18" charset="0"/>
              </a:rPr>
              <a:t>a los judíos a convertirse; </a:t>
            </a:r>
            <a:r>
              <a:rPr lang="es-ES" sz="2400" dirty="0">
                <a:solidFill>
                  <a:srgbClr val="1E1E1E"/>
                </a:solidFill>
                <a:effectLst/>
                <a:latin typeface="Tw Cen MT" panose="020B0602020104020603" pitchFamily="34" charset="77"/>
                <a:ea typeface="Calibri" panose="020F0502020204030204" pitchFamily="34" charset="0"/>
                <a:cs typeface="Times New Roman" panose="02020603050405020304" pitchFamily="18" charset="0"/>
              </a:rPr>
              <a:t>pero su conver</a:t>
            </a:r>
            <a:r>
              <a:rPr lang="es-ES" sz="2400" dirty="0">
                <a:solidFill>
                  <a:srgbClr val="494949"/>
                </a:solidFill>
                <a:effectLst/>
                <a:latin typeface="Tw Cen MT" panose="020B0602020104020603" pitchFamily="34" charset="77"/>
                <a:ea typeface="Calibri" panose="020F0502020204030204" pitchFamily="34" charset="0"/>
                <a:cs typeface="Times New Roman" panose="02020603050405020304" pitchFamily="18" charset="0"/>
              </a:rPr>
              <a:t>sión </a:t>
            </a:r>
            <a:r>
              <a:rPr lang="es-ES" sz="2400" dirty="0">
                <a:solidFill>
                  <a:srgbClr val="333333"/>
                </a:solidFill>
                <a:effectLst/>
                <a:latin typeface="Tw Cen MT" panose="020B0602020104020603" pitchFamily="34" charset="77"/>
                <a:ea typeface="Calibri" panose="020F0502020204030204" pitchFamily="34" charset="0"/>
                <a:cs typeface="Times New Roman" panose="02020603050405020304" pitchFamily="18" charset="0"/>
              </a:rPr>
              <a:t>resultaba “</a:t>
            </a:r>
            <a:r>
              <a:rPr lang="es-ES" sz="2400" dirty="0">
                <a:solidFill>
                  <a:srgbClr val="494949"/>
                </a:solidFill>
                <a:effectLst/>
                <a:latin typeface="Tw Cen MT" panose="020B0602020104020603" pitchFamily="34" charset="77"/>
                <a:ea typeface="Calibri" panose="020F0502020204030204" pitchFamily="34" charset="0"/>
                <a:cs typeface="Times New Roman" panose="02020603050405020304" pitchFamily="18" charset="0"/>
              </a:rPr>
              <a:t>sospechosa”</a:t>
            </a:r>
            <a:r>
              <a:rPr lang="es-ES" sz="2400" dirty="0">
                <a:solidFill>
                  <a:srgbClr val="3D3D3D"/>
                </a:solidFill>
                <a:effectLst/>
                <a:latin typeface="Tw Cen MT" panose="020B0602020104020603" pitchFamily="34" charset="77"/>
                <a:ea typeface="Calibri" panose="020F0502020204030204" pitchFamily="34" charset="0"/>
                <a:cs typeface="Times New Roman" panose="02020603050405020304" pitchFamily="18" charset="0"/>
              </a:rPr>
              <a:t>. </a:t>
            </a:r>
          </a:p>
          <a:p>
            <a:pPr algn="just"/>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	L</a:t>
            </a:r>
            <a:r>
              <a:rPr lang="es-ES" sz="2400" dirty="0">
                <a:solidFill>
                  <a:srgbClr val="4F4F4F"/>
                </a:solidFill>
                <a:effectLst/>
                <a:latin typeface="Tw Cen MT" panose="020B0602020104020603" pitchFamily="34" charset="77"/>
                <a:ea typeface="Calibri" panose="020F0502020204030204" pitchFamily="34" charset="0"/>
                <a:cs typeface="Times New Roman" panose="02020603050405020304" pitchFamily="18" charset="0"/>
              </a:rPr>
              <a:t>a </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su</a:t>
            </a:r>
            <a:r>
              <a:rPr lang="es-ES" sz="2400" dirty="0">
                <a:solidFill>
                  <a:srgbClr val="4F4F4F"/>
                </a:solidFill>
                <a:effectLst/>
                <a:latin typeface="Tw Cen MT" panose="020B0602020104020603" pitchFamily="34" charset="77"/>
                <a:ea typeface="Calibri" panose="020F0502020204030204" pitchFamily="34" charset="0"/>
                <a:cs typeface="Times New Roman" panose="02020603050405020304" pitchFamily="18" charset="0"/>
              </a:rPr>
              <a:t>s</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picacia </a:t>
            </a:r>
            <a:r>
              <a:rPr lang="es-ES" sz="2400" dirty="0">
                <a:solidFill>
                  <a:srgbClr val="3D3D3D"/>
                </a:solidFill>
                <a:effectLst/>
                <a:latin typeface="Tw Cen MT" panose="020B0602020104020603" pitchFamily="34" charset="77"/>
                <a:ea typeface="Calibri" panose="020F0502020204030204" pitchFamily="34" charset="0"/>
                <a:cs typeface="Times New Roman" panose="02020603050405020304" pitchFamily="18" charset="0"/>
              </a:rPr>
              <a:t>socia</a:t>
            </a:r>
            <a:r>
              <a:rPr lang="es-ES" sz="2400" dirty="0">
                <a:solidFill>
                  <a:srgbClr val="161616"/>
                </a:solidFill>
                <a:effectLst/>
                <a:latin typeface="Tw Cen MT" panose="020B0602020104020603" pitchFamily="34" charset="77"/>
                <a:ea typeface="Calibri" panose="020F0502020204030204" pitchFamily="34" charset="0"/>
                <a:cs typeface="Times New Roman" panose="02020603050405020304" pitchFamily="18" charset="0"/>
              </a:rPr>
              <a:t>l </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amar</a:t>
            </a:r>
            <a:r>
              <a:rPr lang="es-ES" sz="2400" dirty="0">
                <a:solidFill>
                  <a:srgbClr val="4F4F4F"/>
                </a:solidFill>
                <a:effectLst/>
                <a:latin typeface="Tw Cen MT" panose="020B0602020104020603" pitchFamily="34" charset="77"/>
                <a:ea typeface="Calibri" panose="020F0502020204030204" pitchFamily="34" charset="0"/>
                <a:cs typeface="Times New Roman" panose="02020603050405020304" pitchFamily="18" charset="0"/>
              </a:rPr>
              <a:t>g</a:t>
            </a:r>
            <a:r>
              <a:rPr lang="es-ES" dirty="0">
                <a:solidFill>
                  <a:srgbClr val="2B2B2B"/>
                </a:solidFill>
                <a:latin typeface="Tw Cen MT" panose="020B0602020104020603" pitchFamily="34" charset="77"/>
                <a:ea typeface="Calibri" panose="020F0502020204030204" pitchFamily="34" charset="0"/>
                <a:cs typeface="Times New Roman" panose="02020603050405020304" pitchFamily="18" charset="0"/>
              </a:rPr>
              <a:t>ó</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 </a:t>
            </a:r>
            <a:r>
              <a:rPr lang="es-ES" sz="2400" dirty="0">
                <a:solidFill>
                  <a:srgbClr val="3D3D3D"/>
                </a:solidFill>
                <a:effectLst/>
                <a:latin typeface="Tw Cen MT" panose="020B0602020104020603" pitchFamily="34" charset="77"/>
                <a:ea typeface="Calibri" panose="020F0502020204030204" pitchFamily="34" charset="0"/>
                <a:cs typeface="Times New Roman" panose="02020603050405020304" pitchFamily="18" charset="0"/>
              </a:rPr>
              <a:t>la vida </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de familias since</a:t>
            </a:r>
            <a:r>
              <a:rPr lang="es-ES" sz="2400" dirty="0">
                <a:solidFill>
                  <a:srgbClr val="3D3D3D"/>
                </a:solidFill>
                <a:effectLst/>
                <a:latin typeface="Tw Cen MT" panose="020B0602020104020603" pitchFamily="34" charset="77"/>
                <a:ea typeface="Calibri" panose="020F0502020204030204" pitchFamily="34" charset="0"/>
                <a:cs typeface="Times New Roman" panose="02020603050405020304" pitchFamily="18" charset="0"/>
              </a:rPr>
              <a:t>ram</a:t>
            </a:r>
            <a:r>
              <a:rPr lang="es-ES" sz="2400" dirty="0">
                <a:solidFill>
                  <a:srgbClr val="5E5E5E"/>
                </a:solidFill>
                <a:effectLst/>
                <a:latin typeface="Tw Cen MT" panose="020B0602020104020603" pitchFamily="34" charset="77"/>
                <a:ea typeface="Calibri" panose="020F0502020204030204" pitchFamily="34" charset="0"/>
                <a:cs typeface="Times New Roman" panose="02020603050405020304" pitchFamily="18" charset="0"/>
              </a:rPr>
              <a:t>e</a:t>
            </a:r>
            <a:r>
              <a:rPr lang="es-ES" sz="2400" dirty="0">
                <a:solidFill>
                  <a:srgbClr val="3D3D3D"/>
                </a:solidFill>
                <a:effectLst/>
                <a:latin typeface="Tw Cen MT" panose="020B0602020104020603" pitchFamily="34" charset="77"/>
                <a:ea typeface="Calibri" panose="020F0502020204030204" pitchFamily="34" charset="0"/>
                <a:cs typeface="Times New Roman" panose="02020603050405020304" pitchFamily="18" charset="0"/>
              </a:rPr>
              <a:t>nte </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conv</a:t>
            </a:r>
            <a:r>
              <a:rPr lang="es-ES" sz="2400" dirty="0">
                <a:solidFill>
                  <a:srgbClr val="4F4F4F"/>
                </a:solidFill>
                <a:effectLst/>
                <a:latin typeface="Tw Cen MT" panose="020B0602020104020603" pitchFamily="34" charset="77"/>
                <a:ea typeface="Calibri" panose="020F0502020204030204" pitchFamily="34" charset="0"/>
                <a:cs typeface="Times New Roman" panose="02020603050405020304" pitchFamily="18" charset="0"/>
              </a:rPr>
              <a:t>e</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rtidas</a:t>
            </a:r>
            <a:r>
              <a:rPr lang="es-ES" sz="2400" dirty="0">
                <a:solidFill>
                  <a:srgbClr val="4F4F4F"/>
                </a:solidFill>
                <a:effectLst/>
                <a:latin typeface="Tw Cen MT" panose="020B0602020104020603" pitchFamily="34" charset="77"/>
                <a:ea typeface="Calibri" panose="020F0502020204030204" pitchFamily="34" charset="0"/>
                <a:cs typeface="Times New Roman" panose="02020603050405020304" pitchFamily="18" charset="0"/>
              </a:rPr>
              <a:t>, </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de las </a:t>
            </a:r>
            <a:r>
              <a:rPr lang="es-ES" sz="2400" dirty="0">
                <a:solidFill>
                  <a:srgbClr val="3D3D3D"/>
                </a:solidFill>
                <a:effectLst/>
                <a:latin typeface="Tw Cen MT" panose="020B0602020104020603" pitchFamily="34" charset="77"/>
                <a:ea typeface="Calibri" panose="020F0502020204030204" pitchFamily="34" charset="0"/>
                <a:cs typeface="Times New Roman" panose="02020603050405020304" pitchFamily="18" charset="0"/>
              </a:rPr>
              <a:t>cuales </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brotaron más</a:t>
            </a:r>
            <a:r>
              <a:rPr lang="es-ES" sz="2400" dirty="0">
                <a:solidFill>
                  <a:srgbClr val="4F4F4F"/>
                </a:solidFill>
                <a:effectLst/>
                <a:latin typeface="Tw Cen MT" panose="020B0602020104020603" pitchFamily="34" charset="77"/>
                <a:ea typeface="Calibri" panose="020F0502020204030204" pitchFamily="34" charset="0"/>
                <a:cs typeface="Times New Roman" panose="02020603050405020304" pitchFamily="18" charset="0"/>
              </a:rPr>
              <a:t> </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tarde persona</a:t>
            </a:r>
            <a:r>
              <a:rPr lang="es-ES" sz="2400" dirty="0">
                <a:solidFill>
                  <a:srgbClr val="3D3D3D"/>
                </a:solidFill>
                <a:effectLst/>
                <a:latin typeface="Tw Cen MT" panose="020B0602020104020603" pitchFamily="34" charset="77"/>
                <a:ea typeface="Calibri" panose="020F0502020204030204" pitchFamily="34" charset="0"/>
                <a:cs typeface="Times New Roman" panose="02020603050405020304" pitchFamily="18" charset="0"/>
              </a:rPr>
              <a:t>jes </a:t>
            </a:r>
            <a:r>
              <a:rPr lang="es-ES" sz="2400" dirty="0">
                <a:solidFill>
                  <a:srgbClr val="4F4F4F"/>
                </a:solidFill>
                <a:effectLst/>
                <a:latin typeface="Tw Cen MT" panose="020B0602020104020603" pitchFamily="34" charset="77"/>
                <a:ea typeface="Calibri" panose="020F0502020204030204" pitchFamily="34" charset="0"/>
                <a:cs typeface="Times New Roman" panose="02020603050405020304" pitchFamily="18" charset="0"/>
              </a:rPr>
              <a:t>de </a:t>
            </a:r>
            <a:r>
              <a:rPr lang="es-ES" sz="2400" dirty="0">
                <a:solidFill>
                  <a:srgbClr val="3D3D3D"/>
                </a:solidFill>
                <a:effectLst/>
                <a:latin typeface="Tw Cen MT" panose="020B0602020104020603" pitchFamily="34" charset="77"/>
                <a:ea typeface="Calibri" panose="020F0502020204030204" pitchFamily="34" charset="0"/>
                <a:cs typeface="Times New Roman" panose="02020603050405020304" pitchFamily="18" charset="0"/>
              </a:rPr>
              <a:t>alta calidad </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política </a:t>
            </a:r>
            <a:r>
              <a:rPr lang="es-ES" sz="2400" dirty="0">
                <a:solidFill>
                  <a:srgbClr val="3D3D3D"/>
                </a:solidFill>
                <a:effectLst/>
                <a:latin typeface="Tw Cen MT" panose="020B0602020104020603" pitchFamily="34" charset="77"/>
                <a:ea typeface="Calibri" panose="020F0502020204030204" pitchFamily="34" charset="0"/>
                <a:cs typeface="Times New Roman" panose="02020603050405020304" pitchFamily="18" charset="0"/>
              </a:rPr>
              <a:t>y </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literaria: Fra</a:t>
            </a:r>
            <a:r>
              <a:rPr lang="es-ES" sz="2400" dirty="0">
                <a:solidFill>
                  <a:srgbClr val="4F4F4F"/>
                </a:solidFill>
                <a:effectLst/>
                <a:latin typeface="Tw Cen MT" panose="020B0602020104020603" pitchFamily="34" charset="77"/>
                <a:ea typeface="Calibri" panose="020F0502020204030204" pitchFamily="34" charset="0"/>
                <a:cs typeface="Times New Roman" panose="02020603050405020304" pitchFamily="18" charset="0"/>
              </a:rPr>
              <a:t>y </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Hernando de Tala</a:t>
            </a:r>
            <a:r>
              <a:rPr lang="es-ES" sz="2400" dirty="0">
                <a:solidFill>
                  <a:srgbClr val="3D3D3D"/>
                </a:solidFill>
                <a:effectLst/>
                <a:latin typeface="Tw Cen MT" panose="020B0602020104020603" pitchFamily="34" charset="77"/>
                <a:ea typeface="Calibri" panose="020F0502020204030204" pitchFamily="34" charset="0"/>
                <a:cs typeface="Times New Roman" panose="02020603050405020304" pitchFamily="18" charset="0"/>
              </a:rPr>
              <a:t>vera, </a:t>
            </a:r>
            <a:r>
              <a:rPr lang="es-ES" sz="2400" dirty="0">
                <a:solidFill>
                  <a:srgbClr val="4F4F4F"/>
                </a:solidFill>
                <a:effectLst/>
                <a:latin typeface="Tw Cen MT" panose="020B0602020104020603" pitchFamily="34" charset="77"/>
                <a:ea typeface="Calibri" panose="020F0502020204030204" pitchFamily="34" charset="0"/>
                <a:cs typeface="Times New Roman" panose="02020603050405020304" pitchFamily="18" charset="0"/>
              </a:rPr>
              <a:t>confesor </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de la Reina Católica</a:t>
            </a:r>
            <a:r>
              <a:rPr lang="es-ES" sz="2400" dirty="0">
                <a:solidFill>
                  <a:srgbClr val="4F4F4F"/>
                </a:solidFill>
                <a:effectLst/>
                <a:latin typeface="Tw Cen MT" panose="020B0602020104020603" pitchFamily="34" charset="77"/>
                <a:ea typeface="Calibri" panose="020F0502020204030204" pitchFamily="34" charset="0"/>
                <a:cs typeface="Times New Roman" panose="02020603050405020304" pitchFamily="18" charset="0"/>
              </a:rPr>
              <a:t>, </a:t>
            </a:r>
            <a:r>
              <a:rPr lang="es-ES" sz="2400" dirty="0">
                <a:solidFill>
                  <a:srgbClr val="3D3D3D"/>
                </a:solidFill>
                <a:effectLst/>
                <a:latin typeface="Tw Cen MT" panose="020B0602020104020603" pitchFamily="34" charset="77"/>
                <a:ea typeface="Calibri" panose="020F0502020204030204" pitchFamily="34" charset="0"/>
                <a:cs typeface="Times New Roman" panose="02020603050405020304" pitchFamily="18" charset="0"/>
              </a:rPr>
              <a:t>y </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arzobispo </a:t>
            </a:r>
            <a:r>
              <a:rPr lang="es-ES" sz="2400" dirty="0">
                <a:solidFill>
                  <a:srgbClr val="3D3D3D"/>
                </a:solidFill>
                <a:effectLst/>
                <a:latin typeface="Tw Cen MT" panose="020B0602020104020603" pitchFamily="34" charset="77"/>
                <a:ea typeface="Calibri" panose="020F0502020204030204" pitchFamily="34" charset="0"/>
                <a:cs typeface="Times New Roman" panose="02020603050405020304" pitchFamily="18" charset="0"/>
              </a:rPr>
              <a:t>de </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Gran</a:t>
            </a:r>
            <a:r>
              <a:rPr lang="es-ES" sz="2400" dirty="0">
                <a:solidFill>
                  <a:srgbClr val="4F4F4F"/>
                </a:solidFill>
                <a:effectLst/>
                <a:latin typeface="Tw Cen MT" panose="020B0602020104020603" pitchFamily="34" charset="77"/>
                <a:ea typeface="Calibri" panose="020F0502020204030204" pitchFamily="34" charset="0"/>
                <a:cs typeface="Times New Roman" panose="02020603050405020304" pitchFamily="18" charset="0"/>
              </a:rPr>
              <a:t>a</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da</a:t>
            </a:r>
            <a:r>
              <a:rPr lang="es-ES" sz="2400" dirty="0">
                <a:solidFill>
                  <a:srgbClr val="4F4F4F"/>
                </a:solidFill>
                <a:effectLst/>
                <a:latin typeface="Tw Cen MT" panose="020B0602020104020603" pitchFamily="34" charset="77"/>
                <a:ea typeface="Calibri" panose="020F0502020204030204" pitchFamily="34" charset="0"/>
                <a:cs typeface="Times New Roman" panose="02020603050405020304" pitchFamily="18" charset="0"/>
              </a:rPr>
              <a:t>; </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Luis Vives, San Juan d</a:t>
            </a:r>
            <a:r>
              <a:rPr lang="es-ES" sz="2400" dirty="0">
                <a:solidFill>
                  <a:srgbClr val="4F4F4F"/>
                </a:solidFill>
                <a:effectLst/>
                <a:latin typeface="Tw Cen MT" panose="020B0602020104020603" pitchFamily="34" charset="77"/>
                <a:ea typeface="Calibri" panose="020F0502020204030204" pitchFamily="34" charset="0"/>
                <a:cs typeface="Times New Roman" panose="02020603050405020304" pitchFamily="18" charset="0"/>
              </a:rPr>
              <a:t>e </a:t>
            </a:r>
            <a:r>
              <a:rPr lang="es-ES" dirty="0">
                <a:solidFill>
                  <a:srgbClr val="2B2B2B"/>
                </a:solidFill>
                <a:latin typeface="Tw Cen MT" panose="020B0602020104020603" pitchFamily="34" charset="77"/>
                <a:ea typeface="Calibri" panose="020F0502020204030204" pitchFamily="34" charset="0"/>
                <a:cs typeface="Times New Roman" panose="02020603050405020304" pitchFamily="18" charset="0"/>
              </a:rPr>
              <a:t>Á</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vila, San Juan de Dios</a:t>
            </a:r>
            <a:r>
              <a:rPr lang="es-ES" sz="2400" dirty="0">
                <a:solidFill>
                  <a:srgbClr val="4F4F4F"/>
                </a:solidFill>
                <a:effectLst/>
                <a:latin typeface="Tw Cen MT" panose="020B0602020104020603" pitchFamily="34" charset="77"/>
                <a:ea typeface="Calibri" panose="020F0502020204030204" pitchFamily="34" charset="0"/>
                <a:cs typeface="Times New Roman" panose="02020603050405020304" pitchFamily="18" charset="0"/>
              </a:rPr>
              <a:t>, </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Diego Laínez</a:t>
            </a:r>
            <a:r>
              <a:rPr lang="es-ES" sz="2400" dirty="0">
                <a:solidFill>
                  <a:srgbClr val="3D3D3D"/>
                </a:solidFill>
                <a:effectLst/>
                <a:latin typeface="Tw Cen MT" panose="020B0602020104020603" pitchFamily="34" charset="77"/>
                <a:ea typeface="Calibri" panose="020F0502020204030204" pitchFamily="34" charset="0"/>
                <a:cs typeface="Times New Roman" panose="02020603050405020304" pitchFamily="18" charset="0"/>
              </a:rPr>
              <a:t> jesuita, </a:t>
            </a:r>
            <a:r>
              <a:rPr lang="es-ES" sz="2400" dirty="0" err="1">
                <a:solidFill>
                  <a:srgbClr val="3D3D3D"/>
                </a:solidFill>
                <a:effectLst/>
                <a:latin typeface="Tw Cen MT" panose="020B0602020104020603" pitchFamily="34" charset="77"/>
                <a:ea typeface="Calibri" panose="020F0502020204030204" pitchFamily="34" charset="0"/>
                <a:cs typeface="Times New Roman" panose="02020603050405020304" pitchFamily="18" charset="0"/>
              </a:rPr>
              <a:t>Sta</a:t>
            </a:r>
            <a:r>
              <a:rPr lang="es-ES" sz="2400" dirty="0">
                <a:solidFill>
                  <a:srgbClr val="3D3D3D"/>
                </a:solidFill>
                <a:effectLst/>
                <a:latin typeface="Tw Cen MT" panose="020B0602020104020603" pitchFamily="34" charset="77"/>
                <a:ea typeface="Calibri" panose="020F0502020204030204" pitchFamily="34" charset="0"/>
                <a:cs typeface="Times New Roman" panose="02020603050405020304" pitchFamily="18" charset="0"/>
              </a:rPr>
              <a:t> </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T</a:t>
            </a:r>
            <a:r>
              <a:rPr lang="es-ES" sz="2400" dirty="0">
                <a:solidFill>
                  <a:srgbClr val="4F4F4F"/>
                </a:solidFill>
                <a:effectLst/>
                <a:latin typeface="Tw Cen MT" panose="020B0602020104020603" pitchFamily="34" charset="77"/>
                <a:ea typeface="Calibri" panose="020F0502020204030204" pitchFamily="34" charset="0"/>
                <a:cs typeface="Times New Roman" panose="02020603050405020304" pitchFamily="18" charset="0"/>
              </a:rPr>
              <a:t>e</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r</a:t>
            </a:r>
            <a:r>
              <a:rPr lang="es-ES" sz="2400" dirty="0">
                <a:solidFill>
                  <a:srgbClr val="4F4F4F"/>
                </a:solidFill>
                <a:effectLst/>
                <a:latin typeface="Tw Cen MT" panose="020B0602020104020603" pitchFamily="34" charset="77"/>
                <a:ea typeface="Calibri" panose="020F0502020204030204" pitchFamily="34" charset="0"/>
                <a:cs typeface="Times New Roman" panose="02020603050405020304" pitchFamily="18" charset="0"/>
              </a:rPr>
              <a:t>e</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sa de Jesús </a:t>
            </a:r>
            <a:r>
              <a:rPr lang="es-ES" dirty="0">
                <a:solidFill>
                  <a:srgbClr val="2B2B2B"/>
                </a:solidFill>
                <a:latin typeface="Tw Cen MT" panose="020B0602020104020603" pitchFamily="34" charset="77"/>
                <a:ea typeface="Calibri" panose="020F0502020204030204" pitchFamily="34" charset="0"/>
                <a:cs typeface="Times New Roman" panose="02020603050405020304" pitchFamily="18" charset="0"/>
              </a:rPr>
              <a:t>y </a:t>
            </a:r>
            <a:r>
              <a:rPr lang="es-ES" sz="2400" dirty="0">
                <a:solidFill>
                  <a:srgbClr val="2B2B2B"/>
                </a:solidFill>
                <a:effectLst/>
                <a:latin typeface="Tw Cen MT" panose="020B0602020104020603" pitchFamily="34" charset="77"/>
                <a:ea typeface="Calibri" panose="020F0502020204030204" pitchFamily="34" charset="0"/>
                <a:cs typeface="Times New Roman" panose="02020603050405020304" pitchFamily="18" charset="0"/>
              </a:rPr>
              <a:t>otros</a:t>
            </a:r>
            <a:r>
              <a:rPr lang="es-ES" dirty="0">
                <a:solidFill>
                  <a:srgbClr val="2B2B2B"/>
                </a:solidFill>
                <a:latin typeface="Tw Cen MT" panose="020B0602020104020603" pitchFamily="34" charset="77"/>
                <a:ea typeface="Calibri" panose="020F0502020204030204" pitchFamily="34" charset="0"/>
                <a:cs typeface="Times New Roman" panose="02020603050405020304" pitchFamily="18" charset="0"/>
              </a:rPr>
              <a:t>, nietos de judíos.</a:t>
            </a:r>
            <a:endParaRPr lang="es-ES" dirty="0"/>
          </a:p>
        </p:txBody>
      </p:sp>
      <p:pic>
        <p:nvPicPr>
          <p:cNvPr id="4" name="Imagen 3">
            <a:extLst>
              <a:ext uri="{FF2B5EF4-FFF2-40B4-BE49-F238E27FC236}">
                <a16:creationId xmlns:a16="http://schemas.microsoft.com/office/drawing/2014/main" id="{6AA0E190-12A7-EDBA-FB99-8ECABDB6F3DF}"/>
              </a:ext>
            </a:extLst>
          </p:cNvPr>
          <p:cNvPicPr>
            <a:picLocks noChangeAspect="1"/>
          </p:cNvPicPr>
          <p:nvPr/>
        </p:nvPicPr>
        <p:blipFill>
          <a:blip r:embed="rId3"/>
          <a:stretch>
            <a:fillRect/>
          </a:stretch>
        </p:blipFill>
        <p:spPr>
          <a:xfrm>
            <a:off x="7050157" y="3673397"/>
            <a:ext cx="1928272" cy="2606887"/>
          </a:xfrm>
          <a:prstGeom prst="rect">
            <a:avLst/>
          </a:prstGeom>
        </p:spPr>
      </p:pic>
      <p:pic>
        <p:nvPicPr>
          <p:cNvPr id="6" name="Imagen 5">
            <a:extLst>
              <a:ext uri="{FF2B5EF4-FFF2-40B4-BE49-F238E27FC236}">
                <a16:creationId xmlns:a16="http://schemas.microsoft.com/office/drawing/2014/main" id="{441AC3B2-CAF5-A372-D35B-087F582CFF75}"/>
              </a:ext>
            </a:extLst>
          </p:cNvPr>
          <p:cNvPicPr>
            <a:picLocks noChangeAspect="1"/>
          </p:cNvPicPr>
          <p:nvPr/>
        </p:nvPicPr>
        <p:blipFill rotWithShape="1">
          <a:blip r:embed="rId4"/>
          <a:srcRect l="27181" r="17850"/>
          <a:stretch/>
        </p:blipFill>
        <p:spPr>
          <a:xfrm>
            <a:off x="7050157" y="262437"/>
            <a:ext cx="1928272" cy="2850112"/>
          </a:xfrm>
          <a:prstGeom prst="rect">
            <a:avLst/>
          </a:prstGeom>
        </p:spPr>
      </p:pic>
      <p:sp>
        <p:nvSpPr>
          <p:cNvPr id="2" name="CuadroTexto 1">
            <a:extLst>
              <a:ext uri="{FF2B5EF4-FFF2-40B4-BE49-F238E27FC236}">
                <a16:creationId xmlns:a16="http://schemas.microsoft.com/office/drawing/2014/main" id="{D01B0070-9FF5-31AE-9180-D57DB532DDE4}"/>
              </a:ext>
            </a:extLst>
          </p:cNvPr>
          <p:cNvSpPr txBox="1"/>
          <p:nvPr/>
        </p:nvSpPr>
        <p:spPr>
          <a:xfrm>
            <a:off x="7050158" y="3273287"/>
            <a:ext cx="1928272" cy="400110"/>
          </a:xfrm>
          <a:prstGeom prst="rect">
            <a:avLst/>
          </a:prstGeom>
          <a:noFill/>
        </p:spPr>
        <p:txBody>
          <a:bodyPr wrap="square" rtlCol="0">
            <a:spAutoFit/>
          </a:bodyPr>
          <a:lstStyle/>
          <a:p>
            <a:pPr algn="ctr"/>
            <a:r>
              <a:rPr lang="es-ES" sz="2000" dirty="0">
                <a:solidFill>
                  <a:srgbClr val="C00000"/>
                </a:solidFill>
                <a:latin typeface="Tw Cen MT" panose="020B0602020104020603" pitchFamily="34" charset="77"/>
              </a:rPr>
              <a:t>La Caridad</a:t>
            </a:r>
          </a:p>
        </p:txBody>
      </p:sp>
      <p:sp>
        <p:nvSpPr>
          <p:cNvPr id="5" name="CuadroTexto 4">
            <a:extLst>
              <a:ext uri="{FF2B5EF4-FFF2-40B4-BE49-F238E27FC236}">
                <a16:creationId xmlns:a16="http://schemas.microsoft.com/office/drawing/2014/main" id="{8DC06707-53D2-2E6C-7870-8A128A548B44}"/>
              </a:ext>
            </a:extLst>
          </p:cNvPr>
          <p:cNvSpPr txBox="1"/>
          <p:nvPr/>
        </p:nvSpPr>
        <p:spPr>
          <a:xfrm>
            <a:off x="7050158" y="6280284"/>
            <a:ext cx="1928272" cy="400110"/>
          </a:xfrm>
          <a:prstGeom prst="rect">
            <a:avLst/>
          </a:prstGeom>
          <a:noFill/>
        </p:spPr>
        <p:txBody>
          <a:bodyPr wrap="square" rtlCol="0">
            <a:spAutoFit/>
          </a:bodyPr>
          <a:lstStyle/>
          <a:p>
            <a:pPr algn="ctr"/>
            <a:r>
              <a:rPr lang="es-ES" sz="2000" dirty="0">
                <a:solidFill>
                  <a:srgbClr val="C00000"/>
                </a:solidFill>
                <a:latin typeface="Tw Cen MT" panose="020B0602020104020603" pitchFamily="34" charset="77"/>
              </a:rPr>
              <a:t>Intolerancia</a:t>
            </a:r>
          </a:p>
        </p:txBody>
      </p:sp>
    </p:spTree>
    <p:extLst>
      <p:ext uri="{BB962C8B-B14F-4D97-AF65-F5344CB8AC3E}">
        <p14:creationId xmlns:p14="http://schemas.microsoft.com/office/powerpoint/2010/main" val="33292660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anim calcmode="lin" valueType="num">
                                      <p:cBhvr>
                                        <p:cTn id="8" dur="3000" fill="hold"/>
                                        <p:tgtEl>
                                          <p:spTgt spid="6"/>
                                        </p:tgtEl>
                                        <p:attrNameLst>
                                          <p:attrName>ppt_x</p:attrName>
                                        </p:attrNameLst>
                                      </p:cBhvr>
                                      <p:tavLst>
                                        <p:tav tm="0">
                                          <p:val>
                                            <p:strVal val="#ppt_x"/>
                                          </p:val>
                                        </p:tav>
                                        <p:tav tm="100000">
                                          <p:val>
                                            <p:strVal val="#ppt_x"/>
                                          </p:val>
                                        </p:tav>
                                      </p:tavLst>
                                    </p:anim>
                                    <p:anim calcmode="lin" valueType="num">
                                      <p:cBhvr>
                                        <p:cTn id="9" dur="3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1E2BA6E-3D27-8D40-0E72-DA41F07260DC}"/>
              </a:ext>
            </a:extLst>
          </p:cNvPr>
          <p:cNvSpPr txBox="1"/>
          <p:nvPr/>
        </p:nvSpPr>
        <p:spPr>
          <a:xfrm>
            <a:off x="211749" y="0"/>
            <a:ext cx="6533826" cy="3785652"/>
          </a:xfrm>
          <a:prstGeom prst="rect">
            <a:avLst/>
          </a:prstGeom>
          <a:noFill/>
        </p:spPr>
        <p:txBody>
          <a:bodyPr wrap="square">
            <a:spAutoFit/>
          </a:bodyPr>
          <a:lstStyle/>
          <a:p>
            <a:pPr algn="ctr"/>
            <a:r>
              <a:rPr lang="es-ES"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FUNDACIÓN DE HOSPITALES: </a:t>
            </a:r>
          </a:p>
          <a:p>
            <a:pPr algn="ct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Las motivaciones que mueven a muchos cristianos pueden ser muy variadas: </a:t>
            </a:r>
          </a:p>
          <a:p>
            <a:pPr algn="ctr"/>
            <a:r>
              <a:rPr lang="es-ES" dirty="0">
                <a:solidFill>
                  <a:srgbClr val="000000"/>
                </a:solidFill>
                <a:latin typeface="Tw Cen MT" panose="020B0602020104020603" pitchFamily="34" charset="77"/>
                <a:ea typeface="Times New Roman" panose="02020603050405020304" pitchFamily="18" charset="0"/>
                <a:cs typeface="Times New Roman" panose="02020603050405020304" pitchFamily="18" charset="0"/>
              </a:rPr>
              <a:t>* E</a:t>
            </a: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l ejercicio de la caridad cristiana (fe con obras). </a:t>
            </a:r>
          </a:p>
          <a:p>
            <a:pPr algn="ctr"/>
            <a:r>
              <a:rPr lang="es-ES" dirty="0">
                <a:solidFill>
                  <a:srgbClr val="000000"/>
                </a:solidFill>
                <a:latin typeface="Tw Cen MT" panose="020B0602020104020603" pitchFamily="34" charset="77"/>
                <a:ea typeface="Times New Roman" panose="02020603050405020304" pitchFamily="18" charset="0"/>
                <a:cs typeface="Times New Roman" panose="02020603050405020304" pitchFamily="18" charset="0"/>
              </a:rPr>
              <a:t>* L</a:t>
            </a: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a necesidad de aislar pobres y enfermos, </a:t>
            </a:r>
          </a:p>
          <a:p>
            <a:pPr algn="ctr"/>
            <a:r>
              <a:rPr lang="es-ES" dirty="0">
                <a:solidFill>
                  <a:srgbClr val="000000"/>
                </a:solidFill>
                <a:latin typeface="Tw Cen MT" panose="020B0602020104020603" pitchFamily="34" charset="77"/>
                <a:ea typeface="Times New Roman" panose="02020603050405020304" pitchFamily="18" charset="0"/>
                <a:cs typeface="Times New Roman" panose="02020603050405020304" pitchFamily="18" charset="0"/>
              </a:rPr>
              <a:t>        </a:t>
            </a: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(sobre todo en época de pestes). </a:t>
            </a:r>
          </a:p>
          <a:p>
            <a:pPr algn="ct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*Y el sincero deseo de asegurar mejores condiciones de vida para los sectores </a:t>
            </a:r>
          </a:p>
          <a:p>
            <a:pPr algn="ct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marginados de la sociedad.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endPar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endParaRPr>
          </a:p>
        </p:txBody>
      </p:sp>
      <p:sp>
        <p:nvSpPr>
          <p:cNvPr id="2" name="CuadroTexto 1">
            <a:extLst>
              <a:ext uri="{FF2B5EF4-FFF2-40B4-BE49-F238E27FC236}">
                <a16:creationId xmlns:a16="http://schemas.microsoft.com/office/drawing/2014/main" id="{109F7023-EAFE-9F4A-8739-68B36B5C3E3A}"/>
              </a:ext>
            </a:extLst>
          </p:cNvPr>
          <p:cNvSpPr txBox="1"/>
          <p:nvPr/>
        </p:nvSpPr>
        <p:spPr>
          <a:xfrm>
            <a:off x="344774" y="3312826"/>
            <a:ext cx="8587478" cy="3416320"/>
          </a:xfrm>
          <a:prstGeom prst="rect">
            <a:avLst/>
          </a:prstGeom>
          <a:noFill/>
        </p:spPr>
        <p:txBody>
          <a:bodyPr wrap="square" rtlCol="0">
            <a:spAutoFit/>
          </a:bodyPr>
          <a:lstStyle/>
          <a:p>
            <a:pPr algn="ctr"/>
            <a:endPar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endParaRPr>
          </a:p>
          <a:p>
            <a:pPr algn="ct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La mayoría son fundaciones de </a:t>
            </a:r>
            <a:r>
              <a:rPr lang="es-ES" dirty="0">
                <a:solidFill>
                  <a:srgbClr val="000000"/>
                </a:solidFill>
                <a:latin typeface="Tw Cen MT" panose="020B0602020104020603" pitchFamily="34" charset="77"/>
                <a:ea typeface="Times New Roman" panose="02020603050405020304" pitchFamily="18" charset="0"/>
                <a:cs typeface="Times New Roman" panose="02020603050405020304" pitchFamily="18" charset="0"/>
              </a:rPr>
              <a:t>nobles, </a:t>
            </a: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eclesiásticos, </a:t>
            </a:r>
            <a:r>
              <a:rPr lang="es-ES" dirty="0">
                <a:solidFill>
                  <a:srgbClr val="000000"/>
                </a:solidFill>
                <a:latin typeface="Tw Cen MT" panose="020B0602020104020603" pitchFamily="34" charset="77"/>
                <a:ea typeface="Times New Roman" panose="02020603050405020304" pitchFamily="18" charset="0"/>
                <a:cs typeface="Times New Roman" panose="02020603050405020304" pitchFamily="18" charset="0"/>
              </a:rPr>
              <a:t>cofradías </a:t>
            </a: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gremiales, o simples hombres honrados y generosos,</a:t>
            </a:r>
          </a:p>
          <a:p>
            <a:pPr algn="ctr"/>
            <a:r>
              <a:rPr lang="es-ES" dirty="0">
                <a:solidFill>
                  <a:srgbClr val="000000"/>
                </a:solidFill>
                <a:latin typeface="Tw Cen MT" panose="020B0602020104020603" pitchFamily="34" charset="77"/>
                <a:ea typeface="Times New Roman" panose="02020603050405020304" pitchFamily="18" charset="0"/>
                <a:cs typeface="Times New Roman" panose="02020603050405020304" pitchFamily="18" charset="0"/>
              </a:rPr>
              <a:t>q</a:t>
            </a: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ue contaron con la supervisión diocesana. </a:t>
            </a:r>
          </a:p>
          <a:p>
            <a:pPr algn="ct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Los cabildos municipales de Baeza y Úbeda trataron de ayudar permitiendo que gozaran de exención fiscal o cediéndoles una parte del trigo almacenado en el Pósito en las épocas de escasez para favorecer una adecuada manutención de los enfermos y pobres y mitigar la violencia de los conflictos sociales</a:t>
            </a:r>
            <a:r>
              <a:rPr lang="es-ES" sz="24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a:t>
            </a:r>
            <a:endParaRPr lang="es-ES" sz="2800" dirty="0">
              <a:effectLst/>
              <a:latin typeface="Tw Cen MT" panose="020B0602020104020603" pitchFamily="34" charset="77"/>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559543B9-921B-9A5E-9888-50520B138540}"/>
              </a:ext>
            </a:extLst>
          </p:cNvPr>
          <p:cNvSpPr txBox="1"/>
          <p:nvPr/>
        </p:nvSpPr>
        <p:spPr>
          <a:xfrm>
            <a:off x="6878600" y="3312826"/>
            <a:ext cx="2053651" cy="369332"/>
          </a:xfrm>
          <a:prstGeom prst="rect">
            <a:avLst/>
          </a:prstGeom>
          <a:noFill/>
        </p:spPr>
        <p:txBody>
          <a:bodyPr wrap="square" rtlCol="0">
            <a:spAutoFit/>
          </a:bodyPr>
          <a:lstStyle/>
          <a:p>
            <a:pPr algn="ctr"/>
            <a:r>
              <a:rPr lang="es-ES" sz="1800" dirty="0">
                <a:solidFill>
                  <a:srgbClr val="C00000"/>
                </a:solidFill>
                <a:latin typeface="Tw Cen MT" panose="020B0602020104020603" pitchFamily="34" charset="77"/>
              </a:rPr>
              <a:t>Hospital Santiago</a:t>
            </a:r>
          </a:p>
        </p:txBody>
      </p:sp>
      <p:pic>
        <p:nvPicPr>
          <p:cNvPr id="6" name="Imagen 5">
            <a:extLst>
              <a:ext uri="{FF2B5EF4-FFF2-40B4-BE49-F238E27FC236}">
                <a16:creationId xmlns:a16="http://schemas.microsoft.com/office/drawing/2014/main" id="{E329CEA9-1435-DAFF-A421-AFA8123DF928}"/>
              </a:ext>
            </a:extLst>
          </p:cNvPr>
          <p:cNvPicPr>
            <a:picLocks noChangeAspect="1"/>
          </p:cNvPicPr>
          <p:nvPr/>
        </p:nvPicPr>
        <p:blipFill>
          <a:blip r:embed="rId3"/>
          <a:stretch>
            <a:fillRect/>
          </a:stretch>
        </p:blipFill>
        <p:spPr>
          <a:xfrm>
            <a:off x="6878600" y="486440"/>
            <a:ext cx="1973912" cy="2677655"/>
          </a:xfrm>
          <a:prstGeom prst="rect">
            <a:avLst/>
          </a:prstGeom>
        </p:spPr>
      </p:pic>
    </p:spTree>
    <p:extLst>
      <p:ext uri="{BB962C8B-B14F-4D97-AF65-F5344CB8AC3E}">
        <p14:creationId xmlns:p14="http://schemas.microsoft.com/office/powerpoint/2010/main" val="42095912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anim calcmode="lin" valueType="num">
                                      <p:cBhvr>
                                        <p:cTn id="8" dur="3000" fill="hold"/>
                                        <p:tgtEl>
                                          <p:spTgt spid="6"/>
                                        </p:tgtEl>
                                        <p:attrNameLst>
                                          <p:attrName>ppt_x</p:attrName>
                                        </p:attrNameLst>
                                      </p:cBhvr>
                                      <p:tavLst>
                                        <p:tav tm="0">
                                          <p:val>
                                            <p:strVal val="#ppt_x"/>
                                          </p:val>
                                        </p:tav>
                                        <p:tav tm="100000">
                                          <p:val>
                                            <p:strVal val="#ppt_x"/>
                                          </p:val>
                                        </p:tav>
                                      </p:tavLst>
                                    </p:anim>
                                    <p:anim calcmode="lin" valueType="num">
                                      <p:cBhvr>
                                        <p:cTn id="9" dur="3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277D578-013A-AE63-7E98-22BD3E69F260}"/>
              </a:ext>
            </a:extLst>
          </p:cNvPr>
          <p:cNvSpPr txBox="1"/>
          <p:nvPr/>
        </p:nvSpPr>
        <p:spPr>
          <a:xfrm>
            <a:off x="280987" y="193675"/>
            <a:ext cx="6299696" cy="6370975"/>
          </a:xfrm>
          <a:prstGeom prst="rect">
            <a:avLst/>
          </a:prstGeom>
          <a:noFill/>
        </p:spPr>
        <p:txBody>
          <a:bodyPr wrap="square">
            <a:spAutoFit/>
          </a:bodyPr>
          <a:lstStyle/>
          <a:p>
            <a:pPr algn="ctr"/>
            <a:r>
              <a:rPr lang="es-ES" sz="2400" dirty="0">
                <a:solidFill>
                  <a:srgbClr val="C00000"/>
                </a:solidFill>
                <a:effectLst/>
                <a:latin typeface="Tw Cen MT" panose="020B0602020104020603" pitchFamily="34" charset="77"/>
                <a:ea typeface="Times New Roman" panose="02020603050405020304" pitchFamily="18" charset="0"/>
              </a:rPr>
              <a:t>HOSPITAL DE SAN GIL</a:t>
            </a:r>
            <a:r>
              <a:rPr lang="es-ES" dirty="0">
                <a:solidFill>
                  <a:srgbClr val="000000"/>
                </a:solidFill>
                <a:latin typeface="Tw Cen MT" panose="020B0602020104020603" pitchFamily="34" charset="77"/>
                <a:ea typeface="Times New Roman" panose="02020603050405020304" pitchFamily="18" charset="0"/>
              </a:rPr>
              <a:t> </a:t>
            </a:r>
          </a:p>
          <a:p>
            <a:pPr algn="ctr"/>
            <a:endParaRPr lang="es-ES" dirty="0">
              <a:solidFill>
                <a:srgbClr val="000000"/>
              </a:solidFill>
              <a:latin typeface="Tw Cen MT" panose="020B0602020104020603" pitchFamily="34" charset="77"/>
              <a:ea typeface="Times New Roman" panose="02020603050405020304" pitchFamily="18" charset="0"/>
            </a:endParaRPr>
          </a:p>
          <a:p>
            <a:pPr algn="just"/>
            <a:r>
              <a:rPr lang="es-ES" dirty="0">
                <a:solidFill>
                  <a:srgbClr val="000000"/>
                </a:solidFill>
                <a:latin typeface="Tw Cen MT" panose="020B0602020104020603" pitchFamily="34" charset="77"/>
                <a:ea typeface="Times New Roman" panose="02020603050405020304" pitchFamily="18" charset="0"/>
              </a:rPr>
              <a:t>    </a:t>
            </a:r>
            <a:r>
              <a:rPr lang="es-ES" dirty="0">
                <a:solidFill>
                  <a:srgbClr val="C00000"/>
                </a:solidFill>
                <a:latin typeface="Tw Cen MT" panose="020B0602020104020603" pitchFamily="34" charset="77"/>
                <a:ea typeface="Times New Roman" panose="02020603050405020304" pitchFamily="18" charset="0"/>
              </a:rPr>
              <a:t>*1424</a:t>
            </a:r>
            <a:r>
              <a:rPr lang="es-ES" dirty="0">
                <a:solidFill>
                  <a:srgbClr val="000000"/>
                </a:solidFill>
                <a:latin typeface="Tw Cen MT" panose="020B0602020104020603" pitchFamily="34" charset="77"/>
                <a:ea typeface="Times New Roman" panose="02020603050405020304" pitchFamily="18" charset="0"/>
              </a:rPr>
              <a:t>. Es una de las fundaciones </a:t>
            </a:r>
            <a:r>
              <a:rPr lang="es-ES" sz="2400" dirty="0">
                <a:solidFill>
                  <a:srgbClr val="000000"/>
                </a:solidFill>
                <a:effectLst/>
                <a:latin typeface="Tw Cen MT" panose="020B0602020104020603" pitchFamily="34" charset="77"/>
                <a:ea typeface="Times New Roman" panose="02020603050405020304" pitchFamily="18" charset="0"/>
              </a:rPr>
              <a:t>más antiguas.</a:t>
            </a:r>
          </a:p>
          <a:p>
            <a:pPr algn="just"/>
            <a:r>
              <a:rPr lang="es-ES" dirty="0">
                <a:solidFill>
                  <a:srgbClr val="000000"/>
                </a:solidFill>
                <a:latin typeface="Tw Cen MT" panose="020B0602020104020603" pitchFamily="34" charset="77"/>
                <a:ea typeface="Times New Roman" panose="02020603050405020304" pitchFamily="18" charset="0"/>
              </a:rPr>
              <a:t>             Pró</a:t>
            </a:r>
            <a:r>
              <a:rPr lang="es-ES" sz="2400" dirty="0">
                <a:solidFill>
                  <a:srgbClr val="000000"/>
                </a:solidFill>
                <a:effectLst/>
                <a:latin typeface="Tw Cen MT" panose="020B0602020104020603" pitchFamily="34" charset="77"/>
                <a:ea typeface="Times New Roman" panose="02020603050405020304" pitchFamily="18" charset="0"/>
              </a:rPr>
              <a:t>ximo a la ermita </a:t>
            </a:r>
            <a:r>
              <a:rPr lang="es-ES" dirty="0">
                <a:solidFill>
                  <a:srgbClr val="000000"/>
                </a:solidFill>
                <a:latin typeface="Tw Cen MT" panose="020B0602020104020603" pitchFamily="34" charset="77"/>
                <a:ea typeface="Times New Roman" panose="02020603050405020304" pitchFamily="18" charset="0"/>
              </a:rPr>
              <a:t>de su mismo nombre.</a:t>
            </a:r>
          </a:p>
          <a:p>
            <a:pPr algn="just"/>
            <a:r>
              <a:rPr lang="es-ES" sz="2400" dirty="0">
                <a:solidFill>
                  <a:srgbClr val="000000"/>
                </a:solidFill>
                <a:effectLst/>
                <a:latin typeface="Tw Cen MT" panose="020B0602020104020603" pitchFamily="34" charset="77"/>
                <a:ea typeface="Times New Roman" panose="02020603050405020304" pitchFamily="18" charset="0"/>
              </a:rPr>
              <a:t>	Don Pedro Ibáñez en su testamento  </a:t>
            </a:r>
            <a:r>
              <a:rPr lang="es-ES" dirty="0">
                <a:solidFill>
                  <a:srgbClr val="000000"/>
                </a:solidFill>
                <a:latin typeface="Tw Cen MT" panose="020B0602020104020603" pitchFamily="34" charset="77"/>
                <a:ea typeface="Times New Roman" panose="02020603050405020304" pitchFamily="18" charset="0"/>
              </a:rPr>
              <a:t>especifica</a:t>
            </a:r>
            <a:r>
              <a:rPr lang="es-ES" sz="2400" dirty="0">
                <a:solidFill>
                  <a:srgbClr val="000000"/>
                </a:solidFill>
                <a:effectLst/>
                <a:latin typeface="Tw Cen MT" panose="020B0602020104020603" pitchFamily="34" charset="77"/>
                <a:ea typeface="Times New Roman" panose="02020603050405020304" pitchFamily="18" charset="0"/>
              </a:rPr>
              <a:t>     </a:t>
            </a:r>
          </a:p>
          <a:p>
            <a:pPr algn="just"/>
            <a:r>
              <a:rPr lang="es-ES" sz="2400" dirty="0">
                <a:solidFill>
                  <a:srgbClr val="000000"/>
                </a:solidFill>
                <a:effectLst/>
                <a:latin typeface="Tw Cen MT" panose="020B0602020104020603" pitchFamily="34" charset="77"/>
                <a:ea typeface="Times New Roman" panose="02020603050405020304" pitchFamily="18" charset="0"/>
              </a:rPr>
              <a:t>los bienes que cede para su mantenimiento. </a:t>
            </a:r>
          </a:p>
          <a:p>
            <a:pPr algn="just"/>
            <a:r>
              <a:rPr lang="es-ES" sz="2400" dirty="0">
                <a:solidFill>
                  <a:srgbClr val="000000"/>
                </a:solidFill>
                <a:effectLst/>
                <a:latin typeface="Tw Cen MT" panose="020B0602020104020603" pitchFamily="34" charset="77"/>
                <a:ea typeface="Times New Roman" panose="02020603050405020304" pitchFamily="18" charset="0"/>
              </a:rPr>
              <a:t>	D. Diego Hernández Barba y Catalina  Alonso </a:t>
            </a:r>
          </a:p>
          <a:p>
            <a:pPr algn="just"/>
            <a:r>
              <a:rPr lang="es-ES" sz="2400" dirty="0">
                <a:solidFill>
                  <a:srgbClr val="000000"/>
                </a:solidFill>
                <a:effectLst/>
                <a:latin typeface="Tw Cen MT" panose="020B0602020104020603" pitchFamily="34" charset="77"/>
                <a:ea typeface="Times New Roman" panose="02020603050405020304" pitchFamily="18" charset="0"/>
              </a:rPr>
              <a:t>ordenaron su enterramiento en su capilla hacia el año 1521 ante el notario Francisco de Cazorla.</a:t>
            </a:r>
          </a:p>
          <a:p>
            <a:pPr algn="just"/>
            <a:r>
              <a:rPr lang="es-ES" sz="2400" dirty="0">
                <a:solidFill>
                  <a:srgbClr val="000000"/>
                </a:solidFill>
                <a:effectLst/>
                <a:latin typeface="Tw Cen MT" panose="020B0602020104020603" pitchFamily="34" charset="77"/>
                <a:ea typeface="Times New Roman" panose="02020603050405020304" pitchFamily="18" charset="0"/>
              </a:rPr>
              <a:t>	La </a:t>
            </a:r>
            <a:r>
              <a:rPr lang="es-ES" dirty="0">
                <a:solidFill>
                  <a:srgbClr val="000000"/>
                </a:solidFill>
                <a:latin typeface="Tw Cen MT" panose="020B0602020104020603" pitchFamily="34" charset="77"/>
                <a:ea typeface="Times New Roman" panose="02020603050405020304" pitchFamily="18" charset="0"/>
              </a:rPr>
              <a:t>ermita estaba e</a:t>
            </a:r>
            <a:r>
              <a:rPr lang="es-ES" sz="2400" dirty="0">
                <a:effectLst/>
                <a:latin typeface="Tw Cen MT" panose="020B0602020104020603" pitchFamily="34" charset="77"/>
              </a:rPr>
              <a:t>nclavada en la jurisdicción de San Nicolás, se levantó en la calle del mismo nombre, entre la del Agua y la del Gallo. </a:t>
            </a:r>
            <a:endParaRPr lang="es-ES" dirty="0">
              <a:latin typeface="Tw Cen MT" panose="020B0602020104020603" pitchFamily="34" charset="77"/>
            </a:endParaRPr>
          </a:p>
          <a:p>
            <a:pPr algn="just"/>
            <a:r>
              <a:rPr lang="es-ES" dirty="0">
                <a:latin typeface="Tw Cen MT" panose="020B0602020104020603" pitchFamily="34" charset="77"/>
              </a:rPr>
              <a:t>	E</a:t>
            </a:r>
            <a:r>
              <a:rPr lang="es-ES" sz="2400" dirty="0">
                <a:effectLst/>
                <a:latin typeface="Tw Cen MT" panose="020B0602020104020603" pitchFamily="34" charset="77"/>
              </a:rPr>
              <a:t>l presbítero don Facundo López </a:t>
            </a:r>
            <a:r>
              <a:rPr lang="es-ES" sz="2400" dirty="0" err="1">
                <a:effectLst/>
                <a:latin typeface="Tw Cen MT" panose="020B0602020104020603" pitchFamily="34" charset="77"/>
              </a:rPr>
              <a:t>Mexína</a:t>
            </a:r>
            <a:r>
              <a:rPr lang="es-ES" sz="2400" dirty="0">
                <a:effectLst/>
                <a:latin typeface="Tw Cen MT" panose="020B0602020104020603" pitchFamily="34" charset="77"/>
              </a:rPr>
              <a:t> ante el notario </a:t>
            </a:r>
            <a:r>
              <a:rPr lang="es-ES" dirty="0">
                <a:latin typeface="Tw Cen MT" panose="020B0602020104020603" pitchFamily="34" charset="77"/>
              </a:rPr>
              <a:t>don </a:t>
            </a:r>
            <a:r>
              <a:rPr lang="es-ES" sz="2400" dirty="0">
                <a:effectLst/>
                <a:latin typeface="Tw Cen MT" panose="020B0602020104020603" pitchFamily="34" charset="77"/>
              </a:rPr>
              <a:t>Juan Nicolás Murciano </a:t>
            </a:r>
            <a:r>
              <a:rPr lang="es-ES" dirty="0">
                <a:latin typeface="Tw Cen MT" panose="020B0602020104020603" pitchFamily="34" charset="77"/>
              </a:rPr>
              <a:t>afirma</a:t>
            </a:r>
            <a:r>
              <a:rPr lang="es-ES" sz="2400" dirty="0">
                <a:effectLst/>
                <a:latin typeface="Tw Cen MT" panose="020B0602020104020603" pitchFamily="34" charset="77"/>
              </a:rPr>
              <a:t>: </a:t>
            </a:r>
          </a:p>
          <a:p>
            <a:r>
              <a:rPr lang="es-ES" sz="2400" dirty="0">
                <a:effectLst/>
                <a:latin typeface="Tw Cen MT" panose="020B0602020104020603" pitchFamily="34" charset="77"/>
              </a:rPr>
              <a:t>"Declaro  que soy  administrador  de dicha ermita del Señor San Gil desde muchos años”. </a:t>
            </a:r>
            <a:br>
              <a:rPr lang="es-ES" sz="2400" dirty="0">
                <a:effectLst/>
                <a:latin typeface="Tw Cen MT" panose="020B0602020104020603" pitchFamily="34" charset="77"/>
              </a:rPr>
            </a:br>
            <a:r>
              <a:rPr lang="es-ES" dirty="0">
                <a:latin typeface="Tw Cen MT" panose="020B0602020104020603" pitchFamily="34" charset="77"/>
              </a:rPr>
              <a:t>      </a:t>
            </a:r>
            <a:r>
              <a:rPr lang="es-ES" sz="2400" dirty="0">
                <a:effectLst/>
                <a:latin typeface="Tw Cen MT" panose="020B0602020104020603" pitchFamily="34" charset="77"/>
              </a:rPr>
              <a:t>En 1788 aún permanecía abierta al culto.</a:t>
            </a:r>
            <a:endParaRPr lang="es-ES" sz="2400" dirty="0">
              <a:solidFill>
                <a:srgbClr val="000000"/>
              </a:solidFill>
              <a:effectLst/>
              <a:latin typeface="Tw Cen MT" panose="020B0602020104020603" pitchFamily="34" charset="77"/>
              <a:ea typeface="Times New Roman" panose="02020603050405020304" pitchFamily="18" charset="0"/>
            </a:endParaRPr>
          </a:p>
        </p:txBody>
      </p:sp>
      <p:sp>
        <p:nvSpPr>
          <p:cNvPr id="5" name="CuadroTexto 4">
            <a:extLst>
              <a:ext uri="{FF2B5EF4-FFF2-40B4-BE49-F238E27FC236}">
                <a16:creationId xmlns:a16="http://schemas.microsoft.com/office/drawing/2014/main" id="{DA31EBEA-88ED-AA85-B5B0-92092561C5AE}"/>
              </a:ext>
            </a:extLst>
          </p:cNvPr>
          <p:cNvSpPr txBox="1"/>
          <p:nvPr/>
        </p:nvSpPr>
        <p:spPr>
          <a:xfrm>
            <a:off x="6893710" y="3792512"/>
            <a:ext cx="1969303" cy="1015663"/>
          </a:xfrm>
          <a:prstGeom prst="rect">
            <a:avLst/>
          </a:prstGeom>
          <a:noFill/>
        </p:spPr>
        <p:txBody>
          <a:bodyPr wrap="square">
            <a:spAutoFit/>
          </a:bodyPr>
          <a:lstStyle/>
          <a:p>
            <a:pPr algn="ctr"/>
            <a:r>
              <a:rPr lang="es-ES" sz="2000" dirty="0">
                <a:solidFill>
                  <a:srgbClr val="C00000"/>
                </a:solidFill>
                <a:latin typeface="Tw Cen MT" panose="020B0602020104020603" pitchFamily="34" charset="77"/>
                <a:ea typeface="Times New Roman" panose="02020603050405020304" pitchFamily="18" charset="0"/>
              </a:rPr>
              <a:t>H</a:t>
            </a:r>
            <a:r>
              <a:rPr lang="es-ES" sz="2000" dirty="0">
                <a:solidFill>
                  <a:srgbClr val="C00000"/>
                </a:solidFill>
                <a:effectLst/>
                <a:latin typeface="Tw Cen MT" panose="020B0602020104020603" pitchFamily="34" charset="77"/>
                <a:ea typeface="Times New Roman" panose="02020603050405020304" pitchFamily="18" charset="0"/>
              </a:rPr>
              <a:t>ospital </a:t>
            </a:r>
          </a:p>
          <a:p>
            <a:pPr algn="ctr"/>
            <a:r>
              <a:rPr lang="es-ES" sz="2000" dirty="0">
                <a:solidFill>
                  <a:srgbClr val="C00000"/>
                </a:solidFill>
                <a:effectLst/>
                <a:latin typeface="Tw Cen MT" panose="020B0602020104020603" pitchFamily="34" charset="77"/>
                <a:ea typeface="Times New Roman" panose="02020603050405020304" pitchFamily="18" charset="0"/>
              </a:rPr>
              <a:t>de </a:t>
            </a:r>
          </a:p>
          <a:p>
            <a:pPr algn="ctr"/>
            <a:r>
              <a:rPr lang="es-ES" sz="2000" dirty="0">
                <a:solidFill>
                  <a:srgbClr val="C00000"/>
                </a:solidFill>
                <a:latin typeface="Tw Cen MT" panose="020B0602020104020603" pitchFamily="34" charset="77"/>
                <a:ea typeface="Times New Roman" panose="02020603050405020304" pitchFamily="18" charset="0"/>
              </a:rPr>
              <a:t>S</a:t>
            </a:r>
            <a:r>
              <a:rPr lang="es-ES" sz="2000" dirty="0">
                <a:solidFill>
                  <a:srgbClr val="C00000"/>
                </a:solidFill>
                <a:effectLst/>
                <a:latin typeface="Tw Cen MT" panose="020B0602020104020603" pitchFamily="34" charset="77"/>
                <a:ea typeface="Times New Roman" panose="02020603050405020304" pitchFamily="18" charset="0"/>
              </a:rPr>
              <a:t>an </a:t>
            </a:r>
            <a:r>
              <a:rPr lang="es-ES" sz="2000" dirty="0">
                <a:solidFill>
                  <a:srgbClr val="C00000"/>
                </a:solidFill>
                <a:latin typeface="Tw Cen MT" panose="020B0602020104020603" pitchFamily="34" charset="77"/>
                <a:ea typeface="Times New Roman" panose="02020603050405020304" pitchFamily="18" charset="0"/>
              </a:rPr>
              <a:t>G</a:t>
            </a:r>
            <a:r>
              <a:rPr lang="es-ES" sz="2000" dirty="0">
                <a:solidFill>
                  <a:srgbClr val="C00000"/>
                </a:solidFill>
                <a:effectLst/>
                <a:latin typeface="Tw Cen MT" panose="020B0602020104020603" pitchFamily="34" charset="77"/>
                <a:ea typeface="Times New Roman" panose="02020603050405020304" pitchFamily="18" charset="0"/>
              </a:rPr>
              <a:t>il</a:t>
            </a:r>
            <a:endParaRPr lang="es-ES" sz="2000" dirty="0">
              <a:latin typeface="Tw Cen MT" panose="020B0602020104020603" pitchFamily="34" charset="77"/>
            </a:endParaRPr>
          </a:p>
        </p:txBody>
      </p:sp>
      <p:pic>
        <p:nvPicPr>
          <p:cNvPr id="4" name="Imagen 3">
            <a:extLst>
              <a:ext uri="{FF2B5EF4-FFF2-40B4-BE49-F238E27FC236}">
                <a16:creationId xmlns:a16="http://schemas.microsoft.com/office/drawing/2014/main" id="{881222C6-1868-CAA9-0B16-2A7D5C164850}"/>
              </a:ext>
            </a:extLst>
          </p:cNvPr>
          <p:cNvPicPr>
            <a:picLocks noChangeAspect="1"/>
          </p:cNvPicPr>
          <p:nvPr/>
        </p:nvPicPr>
        <p:blipFill>
          <a:blip r:embed="rId3"/>
          <a:stretch>
            <a:fillRect/>
          </a:stretch>
        </p:blipFill>
        <p:spPr>
          <a:xfrm>
            <a:off x="6893710" y="518201"/>
            <a:ext cx="2097889" cy="2813437"/>
          </a:xfrm>
          <a:prstGeom prst="rect">
            <a:avLst/>
          </a:prstGeom>
        </p:spPr>
      </p:pic>
    </p:spTree>
    <p:extLst>
      <p:ext uri="{BB962C8B-B14F-4D97-AF65-F5344CB8AC3E}">
        <p14:creationId xmlns:p14="http://schemas.microsoft.com/office/powerpoint/2010/main" val="31348257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09F3A6-7680-353B-D031-2456BDA24EFB}"/>
              </a:ext>
            </a:extLst>
          </p:cNvPr>
          <p:cNvSpPr txBox="1"/>
          <p:nvPr/>
        </p:nvSpPr>
        <p:spPr>
          <a:xfrm>
            <a:off x="0" y="177800"/>
            <a:ext cx="6445770" cy="6740307"/>
          </a:xfrm>
          <a:prstGeom prst="rect">
            <a:avLst/>
          </a:prstGeom>
          <a:noFill/>
        </p:spPr>
        <p:txBody>
          <a:bodyPr wrap="square">
            <a:spAutoFit/>
          </a:bodyPr>
          <a:lstStyle/>
          <a:p>
            <a:pPr marL="323850" algn="ctr"/>
            <a:r>
              <a:rPr lang="es-ES" sz="2400"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HOSPITAL DE SAN ANTÓN</a:t>
            </a:r>
            <a:endParaRPr lang="es-ES" sz="24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endParaRPr>
          </a:p>
          <a:p>
            <a:pPr marL="323850" algn="just"/>
            <a:r>
              <a:rPr lang="es-ES" sz="24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Hospital de San Antón Abad, sus posibles restos, calle Afán de Rivera, en la collación de San Lorenzo, fue uno de los hospitales más antiguos creado tras la reconquista.</a:t>
            </a:r>
            <a:endParaRPr lang="es-ES" sz="2400" dirty="0">
              <a:effectLst/>
              <a:latin typeface="Tw Cen MT" panose="020B0602020104020603" pitchFamily="34" charset="77"/>
              <a:ea typeface="Calibri" panose="020F0502020204030204" pitchFamily="34" charset="0"/>
              <a:cs typeface="Times New Roman" panose="02020603050405020304" pitchFamily="18" charset="0"/>
            </a:endParaRPr>
          </a:p>
          <a:p>
            <a:pPr marL="323850" algn="just"/>
            <a:r>
              <a:rPr lang="es-ES" sz="24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Allí se curaba del ergotismo, un tipo de herpes, popularmente "fuego del diablo",  bastante frecuente en la Edad Media.</a:t>
            </a:r>
            <a:endParaRPr lang="es-ES" sz="2400" dirty="0">
              <a:effectLst/>
              <a:latin typeface="Tw Cen MT" panose="020B0602020104020603" pitchFamily="34" charset="77"/>
              <a:ea typeface="Calibri" panose="020F0502020204030204" pitchFamily="34" charset="0"/>
              <a:cs typeface="Times New Roman" panose="02020603050405020304" pitchFamily="18" charset="0"/>
            </a:endParaRPr>
          </a:p>
          <a:p>
            <a:pPr marL="323850" algn="just"/>
            <a:r>
              <a:rPr lang="es-ES" sz="24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Por privilegio de los reyes castellanos sus empleados estaban exentos de impuestos, milicias y otras cargas.</a:t>
            </a:r>
            <a:endParaRPr lang="es-ES" sz="2400" dirty="0">
              <a:effectLst/>
              <a:latin typeface="Tw Cen MT" panose="020B0602020104020603" pitchFamily="34" charset="77"/>
              <a:ea typeface="Calibri" panose="020F0502020204030204" pitchFamily="34" charset="0"/>
              <a:cs typeface="Times New Roman" panose="02020603050405020304" pitchFamily="18" charset="0"/>
            </a:endParaRPr>
          </a:p>
          <a:p>
            <a:pPr marL="323850" algn="just"/>
            <a:r>
              <a:rPr lang="es-ES" sz="24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A pesar del gran prestigio que pudo gozar en la ciudad, a principios del siglo XVII no existían restos del hospital, a excepción de una cofradía en la iglesia de San Lorenzo. </a:t>
            </a:r>
          </a:p>
          <a:p>
            <a:pPr marL="323850" algn="just"/>
            <a:r>
              <a:rPr lang="es-ES" sz="24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Al menos, los restos de esta portada, donde aparece la cruz tau, forma de T, nos hacen recordar su existencia en nuestra ciudad. </a:t>
            </a:r>
            <a:endParaRPr lang="es-ES" sz="2400" dirty="0">
              <a:effectLst/>
              <a:latin typeface="Tw Cen MT" panose="020B0602020104020603" pitchFamily="34" charset="77"/>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D6F5ECED-10F7-64D0-F2BC-7EDED808BB98}"/>
              </a:ext>
            </a:extLst>
          </p:cNvPr>
          <p:cNvSpPr txBox="1"/>
          <p:nvPr/>
        </p:nvSpPr>
        <p:spPr>
          <a:xfrm>
            <a:off x="6832600" y="4292600"/>
            <a:ext cx="2032000" cy="1200329"/>
          </a:xfrm>
          <a:prstGeom prst="rect">
            <a:avLst/>
          </a:prstGeom>
          <a:noFill/>
        </p:spPr>
        <p:txBody>
          <a:bodyPr wrap="square" rtlCol="0">
            <a:spAutoFit/>
          </a:bodyPr>
          <a:lstStyle/>
          <a:p>
            <a:pPr marL="323850" algn="ctr"/>
            <a:r>
              <a:rPr lang="es-ES" dirty="0">
                <a:solidFill>
                  <a:srgbClr val="C00000"/>
                </a:solidFill>
                <a:latin typeface="Helvetica Neue" panose="02000503000000020004" pitchFamily="2" charset="0"/>
                <a:ea typeface="Times New Roman" panose="02020603050405020304" pitchFamily="18" charset="0"/>
                <a:cs typeface="Times New Roman" panose="02020603050405020304" pitchFamily="18" charset="0"/>
              </a:rPr>
              <a:t>H</a:t>
            </a:r>
            <a:r>
              <a:rPr lang="es-ES" sz="2400" dirty="0">
                <a:solidFill>
                  <a:srgbClr val="C00000"/>
                </a:solidFill>
                <a:effectLst/>
                <a:latin typeface="Helvetica Neue" panose="02000503000000020004" pitchFamily="2" charset="0"/>
                <a:ea typeface="Times New Roman" panose="02020603050405020304" pitchFamily="18" charset="0"/>
                <a:cs typeface="Times New Roman" panose="02020603050405020304" pitchFamily="18" charset="0"/>
              </a:rPr>
              <a:t>ospital </a:t>
            </a:r>
          </a:p>
          <a:p>
            <a:pPr marL="323850" algn="ctr"/>
            <a:r>
              <a:rPr lang="es-ES" sz="2400" dirty="0">
                <a:solidFill>
                  <a:srgbClr val="C00000"/>
                </a:solidFill>
                <a:effectLst/>
                <a:latin typeface="Helvetica Neue" panose="02000503000000020004" pitchFamily="2" charset="0"/>
                <a:ea typeface="Times New Roman" panose="02020603050405020304" pitchFamily="18" charset="0"/>
                <a:cs typeface="Times New Roman" panose="02020603050405020304" pitchFamily="18" charset="0"/>
              </a:rPr>
              <a:t>de </a:t>
            </a:r>
          </a:p>
          <a:p>
            <a:pPr marL="323850" algn="ctr"/>
            <a:r>
              <a:rPr lang="es-ES" sz="2400" dirty="0">
                <a:solidFill>
                  <a:srgbClr val="C00000"/>
                </a:solidFill>
                <a:effectLst/>
                <a:latin typeface="Helvetica Neue" panose="02000503000000020004" pitchFamily="2" charset="0"/>
                <a:ea typeface="Times New Roman" panose="02020603050405020304" pitchFamily="18" charset="0"/>
                <a:cs typeface="Times New Roman" panose="02020603050405020304" pitchFamily="18" charset="0"/>
              </a:rPr>
              <a:t>San </a:t>
            </a:r>
            <a:r>
              <a:rPr lang="es-ES" dirty="0">
                <a:solidFill>
                  <a:srgbClr val="C00000"/>
                </a:solidFill>
                <a:latin typeface="Helvetica Neue" panose="02000503000000020004" pitchFamily="2" charset="0"/>
                <a:ea typeface="Times New Roman" panose="02020603050405020304" pitchFamily="18" charset="0"/>
                <a:cs typeface="Times New Roman" panose="02020603050405020304" pitchFamily="18" charset="0"/>
              </a:rPr>
              <a:t>A</a:t>
            </a:r>
            <a:r>
              <a:rPr lang="es-ES" sz="2400" dirty="0">
                <a:solidFill>
                  <a:srgbClr val="C00000"/>
                </a:solidFill>
                <a:effectLst/>
                <a:latin typeface="Helvetica Neue" panose="02000503000000020004" pitchFamily="2" charset="0"/>
                <a:ea typeface="Times New Roman" panose="02020603050405020304" pitchFamily="18" charset="0"/>
                <a:cs typeface="Times New Roman" panose="02020603050405020304" pitchFamily="18" charset="0"/>
              </a:rPr>
              <a:t>ntón</a:t>
            </a:r>
            <a:endParaRPr lang="es-E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7D2CD2A3-6137-805F-BABC-2A200E1D5FEF}"/>
              </a:ext>
            </a:extLst>
          </p:cNvPr>
          <p:cNvPicPr>
            <a:picLocks noChangeAspect="1"/>
          </p:cNvPicPr>
          <p:nvPr/>
        </p:nvPicPr>
        <p:blipFill>
          <a:blip r:embed="rId3"/>
          <a:stretch>
            <a:fillRect/>
          </a:stretch>
        </p:blipFill>
        <p:spPr>
          <a:xfrm>
            <a:off x="6832600" y="723900"/>
            <a:ext cx="2032000" cy="2705100"/>
          </a:xfrm>
          <a:prstGeom prst="rect">
            <a:avLst/>
          </a:prstGeom>
        </p:spPr>
      </p:pic>
    </p:spTree>
    <p:extLst>
      <p:ext uri="{BB962C8B-B14F-4D97-AF65-F5344CB8AC3E}">
        <p14:creationId xmlns:p14="http://schemas.microsoft.com/office/powerpoint/2010/main" val="879644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anim calcmode="lin" valueType="num">
                                      <p:cBhvr>
                                        <p:cTn id="8" dur="3000" fill="hold"/>
                                        <p:tgtEl>
                                          <p:spTgt spid="6"/>
                                        </p:tgtEl>
                                        <p:attrNameLst>
                                          <p:attrName>ppt_x</p:attrName>
                                        </p:attrNameLst>
                                      </p:cBhvr>
                                      <p:tavLst>
                                        <p:tav tm="0">
                                          <p:val>
                                            <p:strVal val="#ppt_x"/>
                                          </p:val>
                                        </p:tav>
                                        <p:tav tm="100000">
                                          <p:val>
                                            <p:strVal val="#ppt_x"/>
                                          </p:val>
                                        </p:tav>
                                      </p:tavLst>
                                    </p:anim>
                                    <p:anim calcmode="lin" valueType="num">
                                      <p:cBhvr>
                                        <p:cTn id="9" dur="3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B408717-54D1-8F5E-FB6D-9CFBA78F1566}"/>
              </a:ext>
            </a:extLst>
          </p:cNvPr>
          <p:cNvSpPr txBox="1"/>
          <p:nvPr/>
        </p:nvSpPr>
        <p:spPr>
          <a:xfrm>
            <a:off x="464695" y="115954"/>
            <a:ext cx="5921115" cy="7478970"/>
          </a:xfrm>
          <a:prstGeom prst="rect">
            <a:avLst/>
          </a:prstGeom>
          <a:noFill/>
        </p:spPr>
        <p:txBody>
          <a:bodyPr wrap="square" rtlCol="0">
            <a:spAutoFit/>
          </a:bodyPr>
          <a:lstStyle/>
          <a:p>
            <a:pPr algn="ctr"/>
            <a:r>
              <a:rPr lang="es-ES" dirty="0">
                <a:solidFill>
                  <a:srgbClr val="C00000"/>
                </a:solidFill>
                <a:latin typeface="Tw Cen MT" panose="020B0602020104020603" pitchFamily="34" charset="77"/>
              </a:rPr>
              <a:t>HOSPITAL DE SAN JORGE</a:t>
            </a:r>
          </a:p>
          <a:p>
            <a:pPr algn="just"/>
            <a:r>
              <a:rPr lang="es-ES" dirty="0">
                <a:solidFill>
                  <a:srgbClr val="C00000"/>
                </a:solidFill>
                <a:latin typeface="Tw Cen MT" panose="020B0602020104020603" pitchFamily="34" charset="77"/>
                <a:ea typeface="Times New Roman" panose="02020603050405020304" pitchFamily="18" charset="0"/>
                <a:cs typeface="Times New Roman" panose="02020603050405020304" pitchFamily="18" charset="0"/>
              </a:rPr>
              <a:t>*</a:t>
            </a:r>
            <a:r>
              <a:rPr lang="es-ES"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1347</a:t>
            </a:r>
            <a:r>
              <a:rPr lang="es-ES" dirty="0">
                <a:solidFill>
                  <a:srgbClr val="222222"/>
                </a:solidFill>
                <a:effectLst/>
                <a:latin typeface="Tw Cen MT" panose="020B0602020104020603" pitchFamily="34" charset="77"/>
                <a:ea typeface="Times New Roman" panose="02020603050405020304" pitchFamily="18" charset="0"/>
                <a:cs typeface="Times New Roman" panose="02020603050405020304" pitchFamily="18" charset="0"/>
              </a:rPr>
              <a:t>. Es fundado el  Hospital  al final del Rastro haciendo esquina con calle San Jorge.</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just"/>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*1552</a:t>
            </a:r>
            <a:r>
              <a:rPr lang="es-ES" dirty="0">
                <a:effectLst/>
                <a:latin typeface="Tw Cen MT" panose="020B0602020104020603" pitchFamily="34" charset="77"/>
                <a:ea typeface="Calibri" panose="020F0502020204030204" pitchFamily="34" charset="0"/>
                <a:cs typeface="Times New Roman" panose="02020603050405020304" pitchFamily="18" charset="0"/>
              </a:rPr>
              <a:t>.  Por iniciativa  y con la generosa dotación de don </a:t>
            </a:r>
            <a:r>
              <a:rPr lang="es-ES" dirty="0">
                <a:solidFill>
                  <a:srgbClr val="222222"/>
                </a:solidFill>
                <a:effectLst/>
                <a:latin typeface="Tw Cen MT" panose="020B0602020104020603" pitchFamily="34" charset="77"/>
                <a:ea typeface="Times New Roman" panose="02020603050405020304" pitchFamily="18" charset="0"/>
                <a:cs typeface="Times New Roman" panose="02020603050405020304" pitchFamily="18" charset="0"/>
              </a:rPr>
              <a:t>Pedro Armíldez Chirino, compañero de Hernán Cortés, el gran arquitecto Andrés de </a:t>
            </a:r>
            <a:r>
              <a:rPr lang="es-ES" dirty="0" err="1">
                <a:solidFill>
                  <a:srgbClr val="222222"/>
                </a:solidFill>
                <a:effectLst/>
                <a:latin typeface="Tw Cen MT" panose="020B0602020104020603" pitchFamily="34" charset="77"/>
                <a:ea typeface="Times New Roman" panose="02020603050405020304" pitchFamily="18" charset="0"/>
                <a:cs typeface="Times New Roman" panose="02020603050405020304" pitchFamily="18" charset="0"/>
              </a:rPr>
              <a:t>Vandelvira</a:t>
            </a:r>
            <a:r>
              <a:rPr lang="es-ES" dirty="0">
                <a:solidFill>
                  <a:srgbClr val="222222"/>
                </a:solidFill>
                <a:effectLst/>
                <a:latin typeface="Tw Cen MT" panose="020B0602020104020603" pitchFamily="34" charset="77"/>
                <a:ea typeface="Times New Roman" panose="02020603050405020304" pitchFamily="18" charset="0"/>
                <a:cs typeface="Times New Roman" panose="02020603050405020304" pitchFamily="18" charset="0"/>
              </a:rPr>
              <a:t> proyecta y supervisa una magnifica portada para una capilla del  antiguo Hospital,  dedicada al Santísimo Sacramento. </a:t>
            </a:r>
          </a:p>
          <a:p>
            <a:pPr algn="just"/>
            <a:r>
              <a:rPr lang="es-ES" dirty="0">
                <a:solidFill>
                  <a:srgbClr val="222222"/>
                </a:solidFill>
                <a:latin typeface="Tw Cen MT" panose="020B0602020104020603" pitchFamily="34" charset="77"/>
                <a:ea typeface="Times New Roman" panose="02020603050405020304" pitchFamily="18" charset="0"/>
                <a:cs typeface="Times New Roman" panose="02020603050405020304" pitchFamily="18" charset="0"/>
              </a:rPr>
              <a:t>	</a:t>
            </a:r>
            <a:r>
              <a:rPr lang="es-ES" dirty="0">
                <a:solidFill>
                  <a:srgbClr val="222222"/>
                </a:solidFill>
                <a:effectLst/>
                <a:latin typeface="Tw Cen MT" panose="020B0602020104020603" pitchFamily="34" charset="77"/>
                <a:ea typeface="Times New Roman" panose="02020603050405020304" pitchFamily="18" charset="0"/>
                <a:cs typeface="Times New Roman" panose="02020603050405020304" pitchFamily="18" charset="0"/>
              </a:rPr>
              <a:t>Tal y como se puede apreciar por los últimos descubrimientos es singular la representación dedicada a la Eucaristía sobre el arco de entrada.</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just"/>
            <a:r>
              <a:rPr lang="es-ES"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*1591</a:t>
            </a:r>
            <a:r>
              <a:rPr lang="es-ES" dirty="0">
                <a:solidFill>
                  <a:srgbClr val="222222"/>
                </a:solidFill>
                <a:effectLst/>
                <a:latin typeface="Tw Cen MT" panose="020B0602020104020603" pitchFamily="34" charset="77"/>
                <a:ea typeface="Times New Roman" panose="02020603050405020304" pitchFamily="18" charset="0"/>
                <a:cs typeface="Times New Roman" panose="02020603050405020304" pitchFamily="18" charset="0"/>
              </a:rPr>
              <a:t>. Este hospital pasó a llamarse  “Casa de niños expósitos del Espíritu Santo y pobres de Jesucristo”. Tenía afiliada una cofradía con idéntica advocación.</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r>
              <a:rPr lang="es-ES" dirty="0">
                <a:solidFill>
                  <a:srgbClr val="222222"/>
                </a:solidFill>
                <a:effectLst/>
                <a:latin typeface="Tw Cen MT" panose="020B0602020104020603" pitchFamily="34" charset="77"/>
                <a:ea typeface="Times New Roman" panose="02020603050405020304" pitchFamily="18" charset="0"/>
                <a:cs typeface="Times New Roman" panose="02020603050405020304" pitchFamily="18" charset="0"/>
              </a:rPr>
              <a:t>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endParaRPr lang="es-ES" dirty="0"/>
          </a:p>
        </p:txBody>
      </p:sp>
      <p:sp>
        <p:nvSpPr>
          <p:cNvPr id="10" name="CuadroTexto 9">
            <a:extLst>
              <a:ext uri="{FF2B5EF4-FFF2-40B4-BE49-F238E27FC236}">
                <a16:creationId xmlns:a16="http://schemas.microsoft.com/office/drawing/2014/main" id="{4478CFB6-9DCD-0630-6546-44A778A3F055}"/>
              </a:ext>
            </a:extLst>
          </p:cNvPr>
          <p:cNvSpPr txBox="1"/>
          <p:nvPr/>
        </p:nvSpPr>
        <p:spPr>
          <a:xfrm>
            <a:off x="7371696" y="3013502"/>
            <a:ext cx="1683404" cy="461665"/>
          </a:xfrm>
          <a:prstGeom prst="rect">
            <a:avLst/>
          </a:prstGeom>
          <a:noFill/>
        </p:spPr>
        <p:txBody>
          <a:bodyPr wrap="square">
            <a:spAutoFit/>
          </a:bodyPr>
          <a:lstStyle/>
          <a:p>
            <a:pPr algn="ctr"/>
            <a:endParaRPr lang="es-ES" dirty="0"/>
          </a:p>
        </p:txBody>
      </p:sp>
      <p:pic>
        <p:nvPicPr>
          <p:cNvPr id="4" name="Imagen 3">
            <a:extLst>
              <a:ext uri="{FF2B5EF4-FFF2-40B4-BE49-F238E27FC236}">
                <a16:creationId xmlns:a16="http://schemas.microsoft.com/office/drawing/2014/main" id="{6C9A7AF8-2C7C-4CF0-529D-D3E3268FC353}"/>
              </a:ext>
            </a:extLst>
          </p:cNvPr>
          <p:cNvPicPr>
            <a:picLocks noChangeAspect="1"/>
          </p:cNvPicPr>
          <p:nvPr/>
        </p:nvPicPr>
        <p:blipFill>
          <a:blip r:embed="rId3"/>
          <a:stretch>
            <a:fillRect/>
          </a:stretch>
        </p:blipFill>
        <p:spPr>
          <a:xfrm>
            <a:off x="6975414" y="682091"/>
            <a:ext cx="1920613" cy="2562243"/>
          </a:xfrm>
          <a:prstGeom prst="rect">
            <a:avLst/>
          </a:prstGeom>
        </p:spPr>
      </p:pic>
      <p:pic>
        <p:nvPicPr>
          <p:cNvPr id="6" name="Imagen 5">
            <a:extLst>
              <a:ext uri="{FF2B5EF4-FFF2-40B4-BE49-F238E27FC236}">
                <a16:creationId xmlns:a16="http://schemas.microsoft.com/office/drawing/2014/main" id="{C320B6BB-EA3B-84BA-1C04-94BCB571A447}"/>
              </a:ext>
            </a:extLst>
          </p:cNvPr>
          <p:cNvPicPr>
            <a:picLocks noChangeAspect="1"/>
          </p:cNvPicPr>
          <p:nvPr/>
        </p:nvPicPr>
        <p:blipFill>
          <a:blip r:embed="rId4"/>
          <a:stretch>
            <a:fillRect/>
          </a:stretch>
        </p:blipFill>
        <p:spPr>
          <a:xfrm>
            <a:off x="6911417" y="4547936"/>
            <a:ext cx="1984610" cy="1897833"/>
          </a:xfrm>
          <a:prstGeom prst="rect">
            <a:avLst/>
          </a:prstGeom>
        </p:spPr>
      </p:pic>
      <p:sp>
        <p:nvSpPr>
          <p:cNvPr id="2" name="CuadroTexto 1">
            <a:extLst>
              <a:ext uri="{FF2B5EF4-FFF2-40B4-BE49-F238E27FC236}">
                <a16:creationId xmlns:a16="http://schemas.microsoft.com/office/drawing/2014/main" id="{9031969B-FC73-4588-ABF9-C1E076D3D483}"/>
              </a:ext>
            </a:extLst>
          </p:cNvPr>
          <p:cNvSpPr txBox="1"/>
          <p:nvPr/>
        </p:nvSpPr>
        <p:spPr>
          <a:xfrm>
            <a:off x="6911418" y="3613667"/>
            <a:ext cx="1984610" cy="707886"/>
          </a:xfrm>
          <a:prstGeom prst="rect">
            <a:avLst/>
          </a:prstGeom>
          <a:noFill/>
        </p:spPr>
        <p:txBody>
          <a:bodyPr wrap="square" rtlCol="0">
            <a:spAutoFit/>
          </a:bodyPr>
          <a:lstStyle/>
          <a:p>
            <a:pPr algn="ctr"/>
            <a:r>
              <a:rPr lang="es-ES" sz="2000" dirty="0" err="1">
                <a:solidFill>
                  <a:srgbClr val="C00000"/>
                </a:solidFill>
                <a:latin typeface="Tw Cen MT" panose="020B0602020104020603" pitchFamily="34" charset="77"/>
              </a:rPr>
              <a:t>Reconstrución</a:t>
            </a:r>
            <a:endParaRPr lang="es-ES" sz="2000" dirty="0">
              <a:solidFill>
                <a:srgbClr val="C00000"/>
              </a:solidFill>
              <a:latin typeface="Tw Cen MT" panose="020B0602020104020603" pitchFamily="34" charset="77"/>
            </a:endParaRPr>
          </a:p>
          <a:p>
            <a:pPr algn="ctr"/>
            <a:r>
              <a:rPr lang="es-ES" sz="2000" dirty="0">
                <a:solidFill>
                  <a:srgbClr val="C00000"/>
                </a:solidFill>
                <a:latin typeface="Tw Cen MT" panose="020B0602020104020603" pitchFamily="34" charset="77"/>
              </a:rPr>
              <a:t>simulada</a:t>
            </a:r>
          </a:p>
        </p:txBody>
      </p:sp>
    </p:spTree>
    <p:extLst>
      <p:ext uri="{BB962C8B-B14F-4D97-AF65-F5344CB8AC3E}">
        <p14:creationId xmlns:p14="http://schemas.microsoft.com/office/powerpoint/2010/main" val="6324131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8E8BCB8-D969-B1A6-2C6F-672962247954}"/>
              </a:ext>
            </a:extLst>
          </p:cNvPr>
          <p:cNvSpPr txBox="1"/>
          <p:nvPr/>
        </p:nvSpPr>
        <p:spPr>
          <a:xfrm>
            <a:off x="3594100" y="774700"/>
            <a:ext cx="184731" cy="461665"/>
          </a:xfrm>
          <a:prstGeom prst="rect">
            <a:avLst/>
          </a:prstGeom>
          <a:noFill/>
        </p:spPr>
        <p:txBody>
          <a:bodyPr wrap="none" rtlCol="0">
            <a:spAutoFit/>
          </a:bodyPr>
          <a:lstStyle/>
          <a:p>
            <a:endParaRPr lang="es-ES" dirty="0"/>
          </a:p>
        </p:txBody>
      </p:sp>
      <p:sp>
        <p:nvSpPr>
          <p:cNvPr id="3" name="CuadroTexto 2">
            <a:extLst>
              <a:ext uri="{FF2B5EF4-FFF2-40B4-BE49-F238E27FC236}">
                <a16:creationId xmlns:a16="http://schemas.microsoft.com/office/drawing/2014/main" id="{008FB744-22A2-C21F-6C70-989EAC8A31C6}"/>
              </a:ext>
            </a:extLst>
          </p:cNvPr>
          <p:cNvSpPr txBox="1"/>
          <p:nvPr/>
        </p:nvSpPr>
        <p:spPr>
          <a:xfrm>
            <a:off x="365457" y="1"/>
            <a:ext cx="6353395" cy="6740307"/>
          </a:xfrm>
          <a:prstGeom prst="rect">
            <a:avLst/>
          </a:prstGeom>
          <a:noFill/>
        </p:spPr>
        <p:txBody>
          <a:bodyPr wrap="square" rtlCol="0">
            <a:spAutoFit/>
          </a:bodyPr>
          <a:lstStyle/>
          <a:p>
            <a:pPr algn="ctr"/>
            <a:r>
              <a:rPr lang="es-ES" dirty="0">
                <a:solidFill>
                  <a:srgbClr val="C00000"/>
                </a:solidFill>
                <a:latin typeface="Tw Cen MT" panose="020B0602020104020603" pitchFamily="34" charset="77"/>
              </a:rPr>
              <a:t>NIÑOS EXPÓSITOS</a:t>
            </a:r>
          </a:p>
          <a:p>
            <a:pPr algn="ctr"/>
            <a:r>
              <a:rPr lang="es-ES" dirty="0">
                <a:latin typeface="Tw Cen MT" panose="020B0602020104020603" pitchFamily="34" charset="77"/>
                <a:ea typeface="Times New Roman" panose="02020603050405020304" pitchFamily="18" charset="0"/>
              </a:rPr>
              <a:t>	</a:t>
            </a:r>
          </a:p>
          <a:p>
            <a:pPr algn="ctr"/>
            <a:r>
              <a:rPr lang="es-ES" dirty="0">
                <a:solidFill>
                  <a:srgbClr val="C00000"/>
                </a:solidFill>
                <a:latin typeface="Tw Cen MT" panose="020B0602020104020603" pitchFamily="34" charset="77"/>
                <a:ea typeface="Times New Roman" panose="02020603050405020304" pitchFamily="18" charset="0"/>
              </a:rPr>
              <a:t>*1570:</a:t>
            </a:r>
            <a:r>
              <a:rPr lang="es-ES" dirty="0">
                <a:latin typeface="Tw Cen MT" panose="020B0602020104020603" pitchFamily="34" charset="77"/>
                <a:ea typeface="Times New Roman" panose="02020603050405020304" pitchFamily="18" charset="0"/>
              </a:rPr>
              <a:t> L</a:t>
            </a:r>
            <a:r>
              <a:rPr lang="es-ES" dirty="0">
                <a:effectLst/>
                <a:latin typeface="Tw Cen MT" panose="020B0602020104020603" pitchFamily="34" charset="77"/>
                <a:ea typeface="Times New Roman" panose="02020603050405020304" pitchFamily="18" charset="0"/>
              </a:rPr>
              <a:t>a atención a los niños expósitos </a:t>
            </a:r>
          </a:p>
          <a:p>
            <a:pPr algn="ctr"/>
            <a:r>
              <a:rPr lang="es-ES" dirty="0">
                <a:effectLst/>
                <a:latin typeface="Tw Cen MT" panose="020B0602020104020603" pitchFamily="34" charset="77"/>
                <a:ea typeface="Times New Roman" panose="02020603050405020304" pitchFamily="18" charset="0"/>
              </a:rPr>
              <a:t>estuvo vinculada en Baeza y </a:t>
            </a:r>
            <a:r>
              <a:rPr lang="es-ES" dirty="0">
                <a:latin typeface="Tw Cen MT" panose="020B0602020104020603" pitchFamily="34" charset="77"/>
                <a:ea typeface="Times New Roman" panose="02020603050405020304" pitchFamily="18" charset="0"/>
              </a:rPr>
              <a:t>Ú</a:t>
            </a:r>
            <a:r>
              <a:rPr lang="es-ES" dirty="0">
                <a:effectLst/>
                <a:latin typeface="Tw Cen MT" panose="020B0602020104020603" pitchFamily="34" charset="77"/>
                <a:ea typeface="Times New Roman" panose="02020603050405020304" pitchFamily="18" charset="0"/>
              </a:rPr>
              <a:t>beda a la orden del Santo Espíritu,  que inicia su andadura  recogiendo niños abandonados. </a:t>
            </a:r>
          </a:p>
          <a:p>
            <a:pPr algn="ctr"/>
            <a:r>
              <a:rPr lang="es-ES" dirty="0">
                <a:effectLst/>
                <a:latin typeface="Tw Cen MT" panose="020B0602020104020603" pitchFamily="34" charset="77"/>
                <a:ea typeface="Times New Roman" panose="02020603050405020304" pitchFamily="18" charset="0"/>
              </a:rPr>
              <a:t>	 Los canónigos regulares de San Agustín </a:t>
            </a:r>
          </a:p>
          <a:p>
            <a:pPr algn="ctr"/>
            <a:r>
              <a:rPr lang="es-ES" dirty="0">
                <a:effectLst/>
                <a:latin typeface="Tw Cen MT" panose="020B0602020104020603" pitchFamily="34" charset="77"/>
                <a:ea typeface="Times New Roman" panose="02020603050405020304" pitchFamily="18" charset="0"/>
              </a:rPr>
              <a:t>practicaron la caridad en albergues temporales </a:t>
            </a:r>
          </a:p>
          <a:p>
            <a:pPr algn="ctr"/>
            <a:r>
              <a:rPr lang="es-ES" dirty="0">
                <a:effectLst/>
                <a:latin typeface="Tw Cen MT" panose="020B0602020104020603" pitchFamily="34" charset="77"/>
                <a:ea typeface="Times New Roman" panose="02020603050405020304" pitchFamily="18" charset="0"/>
              </a:rPr>
              <a:t>pues siempre fue una comunidad masculina, reducida y pobre en recursos económicos. </a:t>
            </a:r>
          </a:p>
          <a:p>
            <a:pPr algn="ctr"/>
            <a:r>
              <a:rPr lang="es-ES" dirty="0">
                <a:effectLst/>
                <a:latin typeface="Tw Cen MT" panose="020B0602020104020603" pitchFamily="34" charset="77"/>
                <a:ea typeface="Times New Roman" panose="02020603050405020304" pitchFamily="18" charset="0"/>
              </a:rPr>
              <a:t>	</a:t>
            </a:r>
            <a:r>
              <a:rPr lang="es-ES" dirty="0">
                <a:solidFill>
                  <a:srgbClr val="C00000"/>
                </a:solidFill>
                <a:effectLst/>
                <a:latin typeface="Tw Cen MT" panose="020B0602020104020603" pitchFamily="34" charset="77"/>
                <a:ea typeface="Times New Roman" panose="02020603050405020304" pitchFamily="18" charset="0"/>
              </a:rPr>
              <a:t>*1622</a:t>
            </a:r>
            <a:r>
              <a:rPr lang="es-ES" dirty="0">
                <a:solidFill>
                  <a:srgbClr val="C00000"/>
                </a:solidFill>
                <a:latin typeface="Tw Cen MT" panose="020B0602020104020603" pitchFamily="34" charset="77"/>
                <a:ea typeface="Times New Roman" panose="02020603050405020304" pitchFamily="18" charset="0"/>
              </a:rPr>
              <a:t>:</a:t>
            </a:r>
            <a:r>
              <a:rPr lang="es-ES" dirty="0">
                <a:effectLst/>
                <a:latin typeface="Tw Cen MT" panose="020B0602020104020603" pitchFamily="34" charset="77"/>
                <a:ea typeface="Times New Roman" panose="02020603050405020304" pitchFamily="18" charset="0"/>
              </a:rPr>
              <a:t> </a:t>
            </a:r>
            <a:r>
              <a:rPr lang="es-ES" dirty="0">
                <a:latin typeface="Tw Cen MT" panose="020B0602020104020603" pitchFamily="34" charset="77"/>
                <a:ea typeface="Times New Roman" panose="02020603050405020304" pitchFamily="18" charset="0"/>
              </a:rPr>
              <a:t>L</a:t>
            </a:r>
            <a:r>
              <a:rPr lang="es-ES" dirty="0">
                <a:effectLst/>
                <a:latin typeface="Tw Cen MT" panose="020B0602020104020603" pitchFamily="34" charset="77"/>
                <a:ea typeface="Times New Roman" panose="02020603050405020304" pitchFamily="18" charset="0"/>
              </a:rPr>
              <a:t>as dificultades internas de la cofradía obligaron al obispo de Jaén a enviar </a:t>
            </a:r>
            <a:r>
              <a:rPr lang="es-ES" dirty="0">
                <a:latin typeface="Tw Cen MT" panose="020B0602020104020603" pitchFamily="34" charset="77"/>
                <a:ea typeface="Times New Roman" panose="02020603050405020304" pitchFamily="18" charset="0"/>
              </a:rPr>
              <a:t>un </a:t>
            </a:r>
            <a:r>
              <a:rPr lang="es-ES" dirty="0">
                <a:effectLst/>
                <a:latin typeface="Tw Cen MT" panose="020B0602020104020603" pitchFamily="34" charset="77"/>
                <a:ea typeface="Times New Roman" panose="02020603050405020304" pitchFamily="18" charset="0"/>
              </a:rPr>
              <a:t>visitador que inspeccionó incluso la obra pía de los niños expósitos existente en la parroquia de S. Isidoro. </a:t>
            </a:r>
          </a:p>
          <a:p>
            <a:pPr algn="ctr"/>
            <a:r>
              <a:rPr lang="es-ES" dirty="0">
                <a:effectLst/>
                <a:latin typeface="Tw Cen MT" panose="020B0602020104020603" pitchFamily="34" charset="77"/>
                <a:ea typeface="Times New Roman" panose="02020603050405020304" pitchFamily="18" charset="0"/>
              </a:rPr>
              <a:t>	Dándose paso a una nueva etapa para la casa cuna que en adelante fue tutelada por la cofradía de San José, advocación que sustituyó el antiguo nombre de la cofradía del Santo Espíritu. </a:t>
            </a:r>
          </a:p>
        </p:txBody>
      </p:sp>
      <p:pic>
        <p:nvPicPr>
          <p:cNvPr id="4" name="Imagen 3">
            <a:extLst>
              <a:ext uri="{FF2B5EF4-FFF2-40B4-BE49-F238E27FC236}">
                <a16:creationId xmlns:a16="http://schemas.microsoft.com/office/drawing/2014/main" id="{44C08A88-16FB-0998-258B-950469D648E0}"/>
              </a:ext>
            </a:extLst>
          </p:cNvPr>
          <p:cNvPicPr>
            <a:picLocks noChangeAspect="1"/>
          </p:cNvPicPr>
          <p:nvPr/>
        </p:nvPicPr>
        <p:blipFill rotWithShape="1">
          <a:blip r:embed="rId3"/>
          <a:srcRect l="23903"/>
          <a:stretch/>
        </p:blipFill>
        <p:spPr>
          <a:xfrm>
            <a:off x="7095139" y="510210"/>
            <a:ext cx="1865716" cy="2418520"/>
          </a:xfrm>
          <a:prstGeom prst="rect">
            <a:avLst/>
          </a:prstGeom>
        </p:spPr>
      </p:pic>
      <p:sp>
        <p:nvSpPr>
          <p:cNvPr id="6" name="CuadroTexto 5">
            <a:extLst>
              <a:ext uri="{FF2B5EF4-FFF2-40B4-BE49-F238E27FC236}">
                <a16:creationId xmlns:a16="http://schemas.microsoft.com/office/drawing/2014/main" id="{386F9970-FED6-55BE-7E4B-4F3BA3A8117C}"/>
              </a:ext>
            </a:extLst>
          </p:cNvPr>
          <p:cNvSpPr txBox="1"/>
          <p:nvPr/>
        </p:nvSpPr>
        <p:spPr>
          <a:xfrm>
            <a:off x="7095139" y="3180522"/>
            <a:ext cx="1832961" cy="707886"/>
          </a:xfrm>
          <a:prstGeom prst="rect">
            <a:avLst/>
          </a:prstGeom>
          <a:noFill/>
        </p:spPr>
        <p:txBody>
          <a:bodyPr wrap="square">
            <a:spAutoFit/>
          </a:bodyPr>
          <a:lstStyle/>
          <a:p>
            <a:pPr algn="ctr"/>
            <a:r>
              <a:rPr lang="es-ES" sz="2000" dirty="0">
                <a:solidFill>
                  <a:srgbClr val="C00000"/>
                </a:solidFill>
                <a:latin typeface="Tw Cen MT" panose="020B0602020104020603" pitchFamily="34" charset="77"/>
              </a:rPr>
              <a:t>Calle </a:t>
            </a:r>
          </a:p>
          <a:p>
            <a:pPr algn="ctr"/>
            <a:r>
              <a:rPr lang="es-ES" sz="2000" dirty="0">
                <a:solidFill>
                  <a:srgbClr val="C00000"/>
                </a:solidFill>
                <a:latin typeface="Tw Cen MT" panose="020B0602020104020603" pitchFamily="34" charset="77"/>
              </a:rPr>
              <a:t>Rastro</a:t>
            </a:r>
          </a:p>
        </p:txBody>
      </p:sp>
    </p:spTree>
    <p:extLst>
      <p:ext uri="{BB962C8B-B14F-4D97-AF65-F5344CB8AC3E}">
        <p14:creationId xmlns:p14="http://schemas.microsoft.com/office/powerpoint/2010/main" val="26948928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8FB744-22A2-C21F-6C70-989EAC8A31C6}"/>
              </a:ext>
            </a:extLst>
          </p:cNvPr>
          <p:cNvSpPr txBox="1"/>
          <p:nvPr/>
        </p:nvSpPr>
        <p:spPr>
          <a:xfrm>
            <a:off x="0" y="0"/>
            <a:ext cx="6470248" cy="6740307"/>
          </a:xfrm>
          <a:prstGeom prst="rect">
            <a:avLst/>
          </a:prstGeom>
          <a:noFill/>
        </p:spPr>
        <p:txBody>
          <a:bodyPr wrap="square" rtlCol="0">
            <a:spAutoFit/>
          </a:bodyPr>
          <a:lstStyle/>
          <a:p>
            <a:pPr algn="ctr"/>
            <a:r>
              <a:rPr lang="es-ES" dirty="0">
                <a:solidFill>
                  <a:srgbClr val="C00000"/>
                </a:solidFill>
                <a:latin typeface="Tw Cen MT" panose="020B0602020104020603" pitchFamily="34" charset="77"/>
              </a:rPr>
              <a:t>NIÑOS EXPÓSITOS II</a:t>
            </a:r>
            <a:endPar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Otro episodio triste pero bastante frecuente son</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los niños abandonados por falta de recursos,</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o por miedo al rechazo social.</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Criaturas indefensas, recién nacidas,</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envueltas en harapos y expuestas a la puerta</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de cualquier hogar o convento.</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Para su cuidado se había creado en Úbeda</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la Cofradía de San José,</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bajo la tutela del Convento del Sancti Spíritus,</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instalado en la ciudad </a:t>
            </a:r>
            <a:r>
              <a:rPr lang="es-ES" dirty="0">
                <a:latin typeface="Tw Cen MT" panose="020B0602020104020603" pitchFamily="34" charset="77"/>
                <a:ea typeface="Calibri" panose="020F0502020204030204" pitchFamily="34" charset="0"/>
                <a:cs typeface="Times New Roman" panose="02020603050405020304" pitchFamily="18" charset="0"/>
              </a:rPr>
              <a:t>a finales</a:t>
            </a:r>
            <a:r>
              <a:rPr lang="es-ES" dirty="0">
                <a:effectLst/>
                <a:latin typeface="Tw Cen MT" panose="020B0602020104020603" pitchFamily="34" charset="77"/>
                <a:ea typeface="Calibri" panose="020F0502020204030204" pitchFamily="34" charset="0"/>
                <a:cs typeface="Times New Roman" panose="02020603050405020304" pitchFamily="18" charset="0"/>
              </a:rPr>
              <a:t> del XVI.</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Los niños eran puestos, hasta su “destete”</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en las manos de una “ama de leche” a sueldo,</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no siempre honestamente ganado.</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Recluidos en circunstancias penosas</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por la falta de medios, y la dejadez de los responsables, muchos de ellos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morían sin llegar a la pubertad.</a:t>
            </a:r>
          </a:p>
        </p:txBody>
      </p:sp>
      <p:pic>
        <p:nvPicPr>
          <p:cNvPr id="2" name="Imagen 1">
            <a:extLst>
              <a:ext uri="{FF2B5EF4-FFF2-40B4-BE49-F238E27FC236}">
                <a16:creationId xmlns:a16="http://schemas.microsoft.com/office/drawing/2014/main" id="{4AD8C620-CABC-4699-B29C-7640E46C4300}"/>
              </a:ext>
            </a:extLst>
          </p:cNvPr>
          <p:cNvPicPr>
            <a:picLocks noChangeAspect="1"/>
          </p:cNvPicPr>
          <p:nvPr/>
        </p:nvPicPr>
        <p:blipFill>
          <a:blip r:embed="rId3"/>
          <a:stretch>
            <a:fillRect/>
          </a:stretch>
        </p:blipFill>
        <p:spPr>
          <a:xfrm>
            <a:off x="7113722" y="626533"/>
            <a:ext cx="1814378" cy="2802467"/>
          </a:xfrm>
          <a:prstGeom prst="rect">
            <a:avLst/>
          </a:prstGeom>
        </p:spPr>
      </p:pic>
      <p:sp>
        <p:nvSpPr>
          <p:cNvPr id="4" name="CuadroTexto 3">
            <a:extLst>
              <a:ext uri="{FF2B5EF4-FFF2-40B4-BE49-F238E27FC236}">
                <a16:creationId xmlns:a16="http://schemas.microsoft.com/office/drawing/2014/main" id="{8902FDCE-D0DD-C408-D75E-ECFEBEF25B60}"/>
              </a:ext>
            </a:extLst>
          </p:cNvPr>
          <p:cNvSpPr txBox="1"/>
          <p:nvPr/>
        </p:nvSpPr>
        <p:spPr>
          <a:xfrm>
            <a:off x="7213601" y="4203700"/>
            <a:ext cx="1814378" cy="707886"/>
          </a:xfrm>
          <a:prstGeom prst="rect">
            <a:avLst/>
          </a:prstGeom>
          <a:noFill/>
        </p:spPr>
        <p:txBody>
          <a:bodyPr wrap="square" rtlCol="0">
            <a:spAutoFit/>
          </a:bodyPr>
          <a:lstStyle/>
          <a:p>
            <a:pPr algn="ctr"/>
            <a:r>
              <a:rPr lang="es-ES" sz="2000" dirty="0">
                <a:solidFill>
                  <a:srgbClr val="C00000"/>
                </a:solidFill>
                <a:latin typeface="Tw Cen MT" panose="020B0602020104020603" pitchFamily="34" charset="77"/>
              </a:rPr>
              <a:t>Calle </a:t>
            </a:r>
          </a:p>
          <a:p>
            <a:pPr algn="ctr"/>
            <a:r>
              <a:rPr lang="es-ES" sz="2000" dirty="0">
                <a:solidFill>
                  <a:srgbClr val="C00000"/>
                </a:solidFill>
                <a:latin typeface="Tw Cen MT" panose="020B0602020104020603" pitchFamily="34" charset="77"/>
              </a:rPr>
              <a:t>Rastro</a:t>
            </a:r>
          </a:p>
        </p:txBody>
      </p:sp>
    </p:spTree>
    <p:extLst>
      <p:ext uri="{BB962C8B-B14F-4D97-AF65-F5344CB8AC3E}">
        <p14:creationId xmlns:p14="http://schemas.microsoft.com/office/powerpoint/2010/main" val="42029278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BA6FAEE-BF35-15EC-0C87-E7163D5CB907}"/>
              </a:ext>
            </a:extLst>
          </p:cNvPr>
          <p:cNvSpPr txBox="1"/>
          <p:nvPr/>
        </p:nvSpPr>
        <p:spPr>
          <a:xfrm>
            <a:off x="317500" y="203200"/>
            <a:ext cx="6613388" cy="6555641"/>
          </a:xfrm>
          <a:prstGeom prst="rect">
            <a:avLst/>
          </a:prstGeom>
          <a:noFill/>
        </p:spPr>
        <p:txBody>
          <a:bodyPr wrap="square">
            <a:spAutoFit/>
          </a:bodyPr>
          <a:lstStyle/>
          <a:p>
            <a:pPr algn="ctr"/>
            <a:r>
              <a:rPr lang="es-ES" dirty="0">
                <a:solidFill>
                  <a:srgbClr val="C00000"/>
                </a:solidFill>
                <a:effectLst/>
                <a:latin typeface="Tw Cen MT" panose="020B0602020104020603" pitchFamily="34" charset="77"/>
                <a:ea typeface="Times New Roman" panose="02020603050405020304" pitchFamily="18" charset="0"/>
              </a:rPr>
              <a:t>SAN JUAN DE DIOS</a:t>
            </a:r>
          </a:p>
          <a:p>
            <a:pPr algn="just"/>
            <a:r>
              <a:rPr lang="es-ES" dirty="0">
                <a:solidFill>
                  <a:srgbClr val="C00000"/>
                </a:solidFill>
                <a:effectLst/>
                <a:latin typeface="Tw Cen MT" panose="020B0602020104020603" pitchFamily="34" charset="77"/>
                <a:ea typeface="Times New Roman" panose="02020603050405020304" pitchFamily="18" charset="0"/>
              </a:rPr>
              <a:t>*1601</a:t>
            </a:r>
            <a:r>
              <a:rPr lang="es-ES" dirty="0">
                <a:solidFill>
                  <a:srgbClr val="202020"/>
                </a:solidFill>
                <a:effectLst/>
                <a:latin typeface="Tw Cen MT" panose="020B0602020104020603" pitchFamily="34" charset="77"/>
                <a:ea typeface="Times New Roman" panose="02020603050405020304" pitchFamily="18" charset="0"/>
              </a:rPr>
              <a:t>. Se funda el convento-hospital hospitalario. Existía con anterioridad en la calle Mesones un hospital de pobres llamado de Ntro.</a:t>
            </a:r>
            <a:r>
              <a:rPr lang="es-ES" dirty="0">
                <a:solidFill>
                  <a:srgbClr val="202020"/>
                </a:solidFill>
                <a:latin typeface="Tw Cen MT" panose="020B0602020104020603" pitchFamily="34" charset="77"/>
                <a:ea typeface="Times New Roman" panose="02020603050405020304" pitchFamily="18" charset="0"/>
              </a:rPr>
              <a:t> </a:t>
            </a:r>
            <a:r>
              <a:rPr lang="es-ES" dirty="0">
                <a:solidFill>
                  <a:srgbClr val="202020"/>
                </a:solidFill>
                <a:effectLst/>
                <a:latin typeface="Tw Cen MT" panose="020B0602020104020603" pitchFamily="34" charset="77"/>
                <a:ea typeface="Times New Roman" panose="02020603050405020304" pitchFamily="18" charset="0"/>
              </a:rPr>
              <a:t>Sr. Jesucristo, pero en pésimas condiciones.  La propia ciudad es la que solicita el establecimiento de la orden hospitalaria de San Juan </a:t>
            </a:r>
            <a:r>
              <a:rPr lang="es-ES" dirty="0">
                <a:solidFill>
                  <a:srgbClr val="202020"/>
                </a:solidFill>
                <a:latin typeface="Tw Cen MT" panose="020B0602020104020603" pitchFamily="34" charset="77"/>
                <a:ea typeface="Times New Roman" panose="02020603050405020304" pitchFamily="18" charset="0"/>
              </a:rPr>
              <a:t>de Dios</a:t>
            </a:r>
            <a:r>
              <a:rPr lang="es-ES" dirty="0">
                <a:solidFill>
                  <a:srgbClr val="202020"/>
                </a:solidFill>
                <a:effectLst/>
                <a:latin typeface="Tw Cen MT" panose="020B0602020104020603" pitchFamily="34" charset="77"/>
                <a:ea typeface="Times New Roman" panose="02020603050405020304" pitchFamily="18" charset="0"/>
              </a:rPr>
              <a:t>, entregándole ese hospital para su administración. </a:t>
            </a:r>
          </a:p>
          <a:p>
            <a:pPr algn="just"/>
            <a:r>
              <a:rPr lang="es-ES" dirty="0">
                <a:solidFill>
                  <a:srgbClr val="202020"/>
                </a:solidFill>
                <a:latin typeface="Tw Cen MT" panose="020B0602020104020603" pitchFamily="34" charset="77"/>
                <a:ea typeface="Times New Roman" panose="02020603050405020304" pitchFamily="18" charset="0"/>
              </a:rPr>
              <a:t>	E</a:t>
            </a:r>
            <a:r>
              <a:rPr lang="es-ES" dirty="0">
                <a:solidFill>
                  <a:srgbClr val="202020"/>
                </a:solidFill>
                <a:effectLst/>
                <a:latin typeface="Tw Cen MT" panose="020B0602020104020603" pitchFamily="34" charset="77"/>
                <a:ea typeface="Times New Roman" panose="02020603050405020304" pitchFamily="18" charset="0"/>
              </a:rPr>
              <a:t>l honor de patrón lo recibe Juan de Agreda,</a:t>
            </a:r>
            <a:r>
              <a:rPr lang="es-ES" dirty="0">
                <a:solidFill>
                  <a:srgbClr val="000000"/>
                </a:solidFill>
                <a:effectLst/>
                <a:latin typeface="Tw Cen MT" panose="020B0602020104020603" pitchFamily="34" charset="77"/>
                <a:ea typeface="Times New Roman" panose="02020603050405020304" pitchFamily="18" charset="0"/>
              </a:rPr>
              <a:t> que </a:t>
            </a:r>
            <a:r>
              <a:rPr lang="es-ES" dirty="0">
                <a:solidFill>
                  <a:srgbClr val="202020"/>
                </a:solidFill>
                <a:effectLst/>
                <a:latin typeface="Tw Cen MT" panose="020B0602020104020603" pitchFamily="34" charset="77"/>
                <a:ea typeface="Times New Roman" panose="02020603050405020304" pitchFamily="18" charset="0"/>
              </a:rPr>
              <a:t>donó a la comunidad compuesta por seis religiosos y </a:t>
            </a:r>
            <a:r>
              <a:rPr lang="es-ES" dirty="0">
                <a:solidFill>
                  <a:srgbClr val="202020"/>
                </a:solidFill>
                <a:latin typeface="Tw Cen MT" panose="020B0602020104020603" pitchFamily="34" charset="77"/>
                <a:ea typeface="Times New Roman" panose="02020603050405020304" pitchFamily="18" charset="0"/>
              </a:rPr>
              <a:t>4 </a:t>
            </a:r>
            <a:r>
              <a:rPr lang="es-ES" dirty="0">
                <a:solidFill>
                  <a:srgbClr val="202020"/>
                </a:solidFill>
                <a:effectLst/>
                <a:latin typeface="Tw Cen MT" panose="020B0602020104020603" pitchFamily="34" charset="77"/>
                <a:ea typeface="Times New Roman" panose="02020603050405020304" pitchFamily="18" charset="0"/>
              </a:rPr>
              <a:t>capellanes,  casi diez mil ducados. </a:t>
            </a:r>
          </a:p>
          <a:p>
            <a:pPr algn="just"/>
            <a:r>
              <a:rPr lang="es-ES" dirty="0">
                <a:solidFill>
                  <a:srgbClr val="202020"/>
                </a:solidFill>
                <a:effectLst/>
                <a:latin typeface="Tw Cen MT" panose="020B0602020104020603" pitchFamily="34" charset="77"/>
                <a:ea typeface="Times New Roman" panose="02020603050405020304" pitchFamily="18" charset="0"/>
              </a:rPr>
              <a:t>	El hospital daba servicio a pobres y enfermos, contaba con </a:t>
            </a:r>
            <a:r>
              <a:rPr lang="es-ES" dirty="0">
                <a:solidFill>
                  <a:srgbClr val="202020"/>
                </a:solidFill>
                <a:latin typeface="Tw Cen MT" panose="020B0602020104020603" pitchFamily="34" charset="77"/>
                <a:ea typeface="Times New Roman" panose="02020603050405020304" pitchFamily="18" charset="0"/>
              </a:rPr>
              <a:t>8</a:t>
            </a:r>
            <a:r>
              <a:rPr lang="es-ES" dirty="0">
                <a:solidFill>
                  <a:srgbClr val="202020"/>
                </a:solidFill>
                <a:effectLst/>
                <a:latin typeface="Tw Cen MT" panose="020B0602020104020603" pitchFamily="34" charset="77"/>
                <a:ea typeface="Times New Roman" panose="02020603050405020304" pitchFamily="18" charset="0"/>
              </a:rPr>
              <a:t> camas,</a:t>
            </a:r>
            <a:r>
              <a:rPr lang="es-ES" dirty="0">
                <a:solidFill>
                  <a:srgbClr val="202020"/>
                </a:solidFill>
                <a:latin typeface="Tw Cen MT" panose="020B0602020104020603" pitchFamily="34" charset="77"/>
                <a:ea typeface="Times New Roman" panose="02020603050405020304" pitchFamily="18" charset="0"/>
              </a:rPr>
              <a:t> </a:t>
            </a:r>
            <a:r>
              <a:rPr lang="es-ES" dirty="0">
                <a:effectLst/>
                <a:latin typeface="Tw Cen MT" panose="020B0602020104020603" pitchFamily="34" charset="77"/>
                <a:ea typeface="Times New Roman" panose="02020603050405020304" pitchFamily="18" charset="0"/>
              </a:rPr>
              <a:t>fundando además la sala de convalecencias. </a:t>
            </a:r>
            <a:r>
              <a:rPr lang="es-ES" dirty="0">
                <a:solidFill>
                  <a:srgbClr val="000000"/>
                </a:solidFill>
                <a:effectLst/>
                <a:latin typeface="Tw Cen MT" panose="020B0602020104020603" pitchFamily="34" charset="77"/>
                <a:ea typeface="Times New Roman" panose="02020603050405020304" pitchFamily="18" charset="0"/>
              </a:rPr>
              <a:t>En </a:t>
            </a:r>
            <a:r>
              <a:rPr lang="es-ES" dirty="0">
                <a:solidFill>
                  <a:srgbClr val="000000"/>
                </a:solidFill>
                <a:latin typeface="Tw Cen MT" panose="020B0602020104020603" pitchFamily="34" charset="77"/>
                <a:ea typeface="Times New Roman" panose="02020603050405020304" pitchFamily="18" charset="0"/>
              </a:rPr>
              <a:t>él</a:t>
            </a:r>
            <a:r>
              <a:rPr lang="es-ES" dirty="0">
                <a:solidFill>
                  <a:srgbClr val="000000"/>
                </a:solidFill>
                <a:effectLst/>
                <a:latin typeface="Tw Cen MT" panose="020B0602020104020603" pitchFamily="34" charset="77"/>
                <a:ea typeface="Times New Roman" panose="02020603050405020304" pitchFamily="18" charset="0"/>
              </a:rPr>
              <a:t> se cuidaban leprosos, enfermos mentales y contagiosos. </a:t>
            </a:r>
            <a:endParaRPr lang="es-ES" dirty="0">
              <a:effectLst/>
              <a:latin typeface="Tw Cen MT" panose="020B0602020104020603" pitchFamily="34" charset="77"/>
              <a:ea typeface="Times New Roman" panose="02020603050405020304" pitchFamily="18" charset="0"/>
            </a:endParaRPr>
          </a:p>
          <a:p>
            <a:pPr algn="just"/>
            <a:r>
              <a:rPr lang="es-ES" dirty="0">
                <a:solidFill>
                  <a:srgbClr val="202020"/>
                </a:solidFill>
                <a:latin typeface="Tw Cen MT" panose="020B0602020104020603" pitchFamily="34" charset="77"/>
                <a:ea typeface="Times New Roman" panose="02020603050405020304" pitchFamily="18" charset="0"/>
              </a:rPr>
              <a:t>	D</a:t>
            </a:r>
            <a:r>
              <a:rPr lang="es-ES" dirty="0">
                <a:solidFill>
                  <a:srgbClr val="202020"/>
                </a:solidFill>
                <a:effectLst/>
                <a:latin typeface="Tw Cen MT" panose="020B0602020104020603" pitchFamily="34" charset="77"/>
                <a:ea typeface="Times New Roman" panose="02020603050405020304" pitchFamily="18" charset="0"/>
              </a:rPr>
              <a:t>isponía de médicos y cirujanos propios, entre ellos frailes de la propia orden hospitalaria.  </a:t>
            </a:r>
            <a:endParaRPr lang="es-ES" dirty="0">
              <a:effectLst/>
              <a:latin typeface="Tw Cen MT" panose="020B0602020104020603" pitchFamily="34" charset="77"/>
              <a:ea typeface="Times New Roman" panose="02020603050405020304" pitchFamily="18" charset="0"/>
            </a:endParaRPr>
          </a:p>
          <a:p>
            <a:endParaRPr lang="es-ES" sz="1200" dirty="0">
              <a:solidFill>
                <a:srgbClr val="202020"/>
              </a:solidFill>
              <a:effectLst/>
              <a:highlight>
                <a:srgbClr val="FFFF00"/>
              </a:highlight>
              <a:latin typeface="Arial" panose="020B0604020202020204" pitchFamily="34" charset="0"/>
              <a:ea typeface="Times New Roman" panose="02020603050405020304" pitchFamily="18" charset="0"/>
            </a:endParaRPr>
          </a:p>
        </p:txBody>
      </p:sp>
      <p:pic>
        <p:nvPicPr>
          <p:cNvPr id="3" name="Imagen 2">
            <a:extLst>
              <a:ext uri="{FF2B5EF4-FFF2-40B4-BE49-F238E27FC236}">
                <a16:creationId xmlns:a16="http://schemas.microsoft.com/office/drawing/2014/main" id="{753C3E98-E429-B8C0-DA40-08B36E9F1B78}"/>
              </a:ext>
            </a:extLst>
          </p:cNvPr>
          <p:cNvPicPr>
            <a:picLocks noChangeAspect="1"/>
          </p:cNvPicPr>
          <p:nvPr/>
        </p:nvPicPr>
        <p:blipFill>
          <a:blip r:embed="rId3"/>
          <a:stretch>
            <a:fillRect/>
          </a:stretch>
        </p:blipFill>
        <p:spPr>
          <a:xfrm>
            <a:off x="7302500" y="565150"/>
            <a:ext cx="1676400" cy="2710180"/>
          </a:xfrm>
          <a:prstGeom prst="rect">
            <a:avLst/>
          </a:prstGeom>
        </p:spPr>
      </p:pic>
      <p:sp>
        <p:nvSpPr>
          <p:cNvPr id="5" name="CuadroTexto 4">
            <a:extLst>
              <a:ext uri="{FF2B5EF4-FFF2-40B4-BE49-F238E27FC236}">
                <a16:creationId xmlns:a16="http://schemas.microsoft.com/office/drawing/2014/main" id="{8C9245AE-956E-B6C3-DF3A-7C49E711B807}"/>
              </a:ext>
            </a:extLst>
          </p:cNvPr>
          <p:cNvSpPr txBox="1"/>
          <p:nvPr/>
        </p:nvSpPr>
        <p:spPr>
          <a:xfrm>
            <a:off x="7213601" y="3670300"/>
            <a:ext cx="1930400" cy="1938992"/>
          </a:xfrm>
          <a:prstGeom prst="rect">
            <a:avLst/>
          </a:prstGeom>
          <a:noFill/>
        </p:spPr>
        <p:txBody>
          <a:bodyPr wrap="square" rtlCol="0">
            <a:spAutoFit/>
          </a:bodyPr>
          <a:lstStyle/>
          <a:p>
            <a:pPr algn="ctr"/>
            <a:r>
              <a:rPr lang="es-ES" sz="2000" dirty="0">
                <a:solidFill>
                  <a:srgbClr val="C00000"/>
                </a:solidFill>
                <a:latin typeface="Tw Cen MT" panose="020B0602020104020603" pitchFamily="34" charset="77"/>
              </a:rPr>
              <a:t>SAN JUAN  </a:t>
            </a:r>
          </a:p>
          <a:p>
            <a:pPr algn="ctr"/>
            <a:r>
              <a:rPr lang="es-ES" sz="2000" dirty="0">
                <a:solidFill>
                  <a:srgbClr val="C00000"/>
                </a:solidFill>
                <a:latin typeface="Tw Cen MT" panose="020B0602020104020603" pitchFamily="34" charset="77"/>
              </a:rPr>
              <a:t>DE DIOS</a:t>
            </a:r>
          </a:p>
          <a:p>
            <a:pPr algn="ctr"/>
            <a:r>
              <a:rPr lang="es-ES" sz="2000" dirty="0">
                <a:solidFill>
                  <a:srgbClr val="C00000"/>
                </a:solidFill>
                <a:latin typeface="Tw Cen MT" panose="020B0602020104020603" pitchFamily="34" charset="77"/>
              </a:rPr>
              <a:t>Fundador</a:t>
            </a:r>
          </a:p>
          <a:p>
            <a:pPr algn="ctr"/>
            <a:r>
              <a:rPr lang="es-ES" sz="2000" dirty="0">
                <a:solidFill>
                  <a:srgbClr val="C00000"/>
                </a:solidFill>
                <a:latin typeface="Tw Cen MT" panose="020B0602020104020603" pitchFamily="34" charset="77"/>
              </a:rPr>
              <a:t>*1495</a:t>
            </a:r>
          </a:p>
          <a:p>
            <a:pPr algn="ctr"/>
            <a:r>
              <a:rPr lang="es-ES" sz="2000" dirty="0">
                <a:solidFill>
                  <a:srgbClr val="C00000"/>
                </a:solidFill>
                <a:latin typeface="Tw Cen MT" panose="020B0602020104020603" pitchFamily="34" charset="77"/>
              </a:rPr>
              <a:t>+1550</a:t>
            </a:r>
          </a:p>
          <a:p>
            <a:pPr algn="ctr"/>
            <a:r>
              <a:rPr lang="es-ES" sz="2000" dirty="0">
                <a:solidFill>
                  <a:srgbClr val="C00000"/>
                </a:solidFill>
                <a:latin typeface="Tw Cen MT" panose="020B0602020104020603" pitchFamily="34" charset="77"/>
              </a:rPr>
              <a:t>En Granada</a:t>
            </a:r>
          </a:p>
        </p:txBody>
      </p:sp>
    </p:spTree>
    <p:extLst>
      <p:ext uri="{BB962C8B-B14F-4D97-AF65-F5344CB8AC3E}">
        <p14:creationId xmlns:p14="http://schemas.microsoft.com/office/powerpoint/2010/main" val="28660034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D9450CA-D14D-AC2B-E751-44B91FFCCC3A}"/>
              </a:ext>
            </a:extLst>
          </p:cNvPr>
          <p:cNvSpPr txBox="1"/>
          <p:nvPr/>
        </p:nvSpPr>
        <p:spPr>
          <a:xfrm>
            <a:off x="268288" y="0"/>
            <a:ext cx="7018337" cy="6801862"/>
          </a:xfrm>
          <a:prstGeom prst="rect">
            <a:avLst/>
          </a:prstGeom>
          <a:noFill/>
        </p:spPr>
        <p:txBody>
          <a:bodyPr wrap="square" rtlCol="0">
            <a:spAutoFit/>
          </a:bodyPr>
          <a:lstStyle/>
          <a:p>
            <a:pPr algn="just"/>
            <a:endParaRPr lang="es-ES" dirty="0">
              <a:latin typeface="Tw Cen MT" panose="020B0602020104020603" pitchFamily="34" charset="77"/>
            </a:endParaRPr>
          </a:p>
          <a:p>
            <a:pPr algn="just"/>
            <a:r>
              <a:rPr lang="es-ES" dirty="0">
                <a:latin typeface="Tw Cen MT" panose="020B0602020104020603" pitchFamily="34" charset="77"/>
              </a:rPr>
              <a:t>	La presencia de la Iglesia en la historia de nuestra ciudad, se manifiesta no sólo por las transformaciones de las mezquitas en iglesias, y por el florecimiento de numerosos conventos sino también por la presencia de instituciones como los hospitales.</a:t>
            </a:r>
          </a:p>
          <a:p>
            <a:pPr algn="just"/>
            <a:r>
              <a:rPr lang="es-ES" dirty="0">
                <a:latin typeface="Tw Cen MT" panose="020B0602020104020603" pitchFamily="34" charset="77"/>
              </a:rPr>
              <a:t>	Entre todos sobresale el Hospital de Santiago, no sólo por la  grandiosidad y  belleza de su edificio,  sino </a:t>
            </a:r>
          </a:p>
          <a:p>
            <a:pPr algn="just"/>
            <a:r>
              <a:rPr lang="es-ES" dirty="0">
                <a:latin typeface="Tw Cen MT" panose="020B0602020104020603" pitchFamily="34" charset="77"/>
              </a:rPr>
              <a:t>porque ha perdurado a lo largo de los siglos dedicado a la asistencia de enfermos, hasta nuestros días.</a:t>
            </a:r>
          </a:p>
          <a:p>
            <a:pPr algn="ctr"/>
            <a:r>
              <a:rPr lang="es-ES" sz="2800" dirty="0">
                <a:solidFill>
                  <a:srgbClr val="C00000"/>
                </a:solidFill>
                <a:latin typeface="Tw Cen MT" panose="020B0602020104020603" pitchFamily="34" charset="77"/>
              </a:rPr>
              <a:t>HOSPITAL DE SANTIAGO</a:t>
            </a:r>
          </a:p>
          <a:p>
            <a:pPr algn="just"/>
            <a:r>
              <a:rPr lang="es-ES" dirty="0">
                <a:latin typeface="Tw Cen MT" panose="020B0602020104020603" pitchFamily="34" charset="77"/>
              </a:rPr>
              <a:t>	Cuatro altas y robustas torres con sus capiteles de azulejos se levantan en sus ángulos desafiando horizontes y pareceres. Según dicho popular, “hospital de tantas torres, no es hospital de pobres”, y es verdad porque el Hospital de Santiago, no es sólo Hospital, sino también, Capilla de Enterramiento y Residencia Episcopal de su fundador D. Diego de los Cobos. </a:t>
            </a:r>
          </a:p>
        </p:txBody>
      </p:sp>
      <p:pic>
        <p:nvPicPr>
          <p:cNvPr id="2" name="Imagen 1">
            <a:extLst>
              <a:ext uri="{FF2B5EF4-FFF2-40B4-BE49-F238E27FC236}">
                <a16:creationId xmlns:a16="http://schemas.microsoft.com/office/drawing/2014/main" id="{E80C2443-18C1-41B8-35EB-45ACEE3037F1}"/>
              </a:ext>
            </a:extLst>
          </p:cNvPr>
          <p:cNvPicPr>
            <a:picLocks noChangeAspect="1"/>
          </p:cNvPicPr>
          <p:nvPr/>
        </p:nvPicPr>
        <p:blipFill>
          <a:blip r:embed="rId3"/>
          <a:stretch>
            <a:fillRect/>
          </a:stretch>
        </p:blipFill>
        <p:spPr>
          <a:xfrm>
            <a:off x="7529512" y="3599342"/>
            <a:ext cx="1462907" cy="2022978"/>
          </a:xfrm>
          <a:prstGeom prst="rect">
            <a:avLst/>
          </a:prstGeom>
        </p:spPr>
      </p:pic>
      <p:pic>
        <p:nvPicPr>
          <p:cNvPr id="5" name="Imagen 4">
            <a:extLst>
              <a:ext uri="{FF2B5EF4-FFF2-40B4-BE49-F238E27FC236}">
                <a16:creationId xmlns:a16="http://schemas.microsoft.com/office/drawing/2014/main" id="{DA4113CA-D354-14B9-B77D-168639382352}"/>
              </a:ext>
            </a:extLst>
          </p:cNvPr>
          <p:cNvPicPr>
            <a:picLocks noChangeAspect="1"/>
          </p:cNvPicPr>
          <p:nvPr/>
        </p:nvPicPr>
        <p:blipFill>
          <a:blip r:embed="rId4"/>
          <a:stretch>
            <a:fillRect/>
          </a:stretch>
        </p:blipFill>
        <p:spPr>
          <a:xfrm>
            <a:off x="7486313" y="650929"/>
            <a:ext cx="1506106" cy="2200760"/>
          </a:xfrm>
          <a:prstGeom prst="rect">
            <a:avLst/>
          </a:prstGeom>
        </p:spPr>
      </p:pic>
      <p:sp>
        <p:nvSpPr>
          <p:cNvPr id="4" name="CuadroTexto 3">
            <a:extLst>
              <a:ext uri="{FF2B5EF4-FFF2-40B4-BE49-F238E27FC236}">
                <a16:creationId xmlns:a16="http://schemas.microsoft.com/office/drawing/2014/main" id="{94B21113-008D-5AFF-7B3F-90EA725A7AA1}"/>
              </a:ext>
            </a:extLst>
          </p:cNvPr>
          <p:cNvSpPr txBox="1"/>
          <p:nvPr/>
        </p:nvSpPr>
        <p:spPr>
          <a:xfrm>
            <a:off x="7486313" y="2851689"/>
            <a:ext cx="1506106" cy="707886"/>
          </a:xfrm>
          <a:prstGeom prst="rect">
            <a:avLst/>
          </a:prstGeom>
          <a:noFill/>
        </p:spPr>
        <p:txBody>
          <a:bodyPr wrap="square" rtlCol="0">
            <a:spAutoFit/>
          </a:bodyPr>
          <a:lstStyle/>
          <a:p>
            <a:pPr algn="ctr"/>
            <a:r>
              <a:rPr lang="es-ES" sz="2000" dirty="0">
                <a:solidFill>
                  <a:srgbClr val="C00000"/>
                </a:solidFill>
              </a:rPr>
              <a:t>D. Diego</a:t>
            </a:r>
          </a:p>
          <a:p>
            <a:pPr algn="ctr"/>
            <a:r>
              <a:rPr lang="es-ES" sz="2000" dirty="0">
                <a:solidFill>
                  <a:srgbClr val="C00000"/>
                </a:solidFill>
              </a:rPr>
              <a:t>de los Cobos</a:t>
            </a:r>
          </a:p>
        </p:txBody>
      </p:sp>
      <p:sp>
        <p:nvSpPr>
          <p:cNvPr id="6" name="CuadroTexto 5">
            <a:extLst>
              <a:ext uri="{FF2B5EF4-FFF2-40B4-BE49-F238E27FC236}">
                <a16:creationId xmlns:a16="http://schemas.microsoft.com/office/drawing/2014/main" id="{FCA379BA-9174-AF6C-1803-BECCA315E3F4}"/>
              </a:ext>
            </a:extLst>
          </p:cNvPr>
          <p:cNvSpPr txBox="1"/>
          <p:nvPr/>
        </p:nvSpPr>
        <p:spPr>
          <a:xfrm>
            <a:off x="7486314" y="5760336"/>
            <a:ext cx="1657686" cy="646331"/>
          </a:xfrm>
          <a:prstGeom prst="rect">
            <a:avLst/>
          </a:prstGeom>
          <a:noFill/>
        </p:spPr>
        <p:txBody>
          <a:bodyPr wrap="square" rtlCol="0">
            <a:spAutoFit/>
          </a:bodyPr>
          <a:lstStyle/>
          <a:p>
            <a:pPr algn="ctr"/>
            <a:r>
              <a:rPr lang="es-ES" sz="1800" dirty="0">
                <a:solidFill>
                  <a:srgbClr val="C00000"/>
                </a:solidFill>
              </a:rPr>
              <a:t>Obispo de Jaén</a:t>
            </a:r>
          </a:p>
          <a:p>
            <a:pPr algn="ctr"/>
            <a:r>
              <a:rPr lang="es-ES" sz="1800" dirty="0">
                <a:solidFill>
                  <a:srgbClr val="C00000"/>
                </a:solidFill>
              </a:rPr>
              <a:t>1560-1565</a:t>
            </a:r>
          </a:p>
        </p:txBody>
      </p:sp>
    </p:spTree>
    <p:extLst>
      <p:ext uri="{BB962C8B-B14F-4D97-AF65-F5344CB8AC3E}">
        <p14:creationId xmlns:p14="http://schemas.microsoft.com/office/powerpoint/2010/main" val="7545938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25AC8DE-375B-A000-D1D5-F423C324738F}"/>
              </a:ext>
            </a:extLst>
          </p:cNvPr>
          <p:cNvSpPr txBox="1"/>
          <p:nvPr/>
        </p:nvSpPr>
        <p:spPr>
          <a:xfrm>
            <a:off x="279400" y="127000"/>
            <a:ext cx="6591300" cy="6370975"/>
          </a:xfrm>
          <a:prstGeom prst="rect">
            <a:avLst/>
          </a:prstGeom>
          <a:noFill/>
        </p:spPr>
        <p:txBody>
          <a:bodyPr wrap="square">
            <a:spAutoFit/>
          </a:bodyPr>
          <a:lstStyle/>
          <a:p>
            <a:pPr algn="ctr"/>
            <a:r>
              <a:rPr lang="es-ES" dirty="0">
                <a:solidFill>
                  <a:srgbClr val="C00000"/>
                </a:solidFill>
                <a:latin typeface="Tw Cen MT" panose="020B0602020104020603" pitchFamily="34" charset="77"/>
              </a:rPr>
              <a:t>HOSPITAL DE SANTO DOMINGO</a:t>
            </a:r>
          </a:p>
          <a:p>
            <a:pPr algn="just"/>
            <a:r>
              <a:rPr lang="es-ES" dirty="0">
                <a:solidFill>
                  <a:srgbClr val="C00000"/>
                </a:solidFill>
                <a:latin typeface="Tw Cen MT" panose="020B0602020104020603" pitchFamily="34" charset="77"/>
              </a:rPr>
              <a:t>*1564</a:t>
            </a:r>
            <a:r>
              <a:rPr lang="es-ES" dirty="0">
                <a:latin typeface="Tw Cen MT" panose="020B0602020104020603" pitchFamily="34" charset="77"/>
              </a:rPr>
              <a:t>. En el testamento de don Francisco Vela de los Cobos consta que con licencia del Emperador, funda un mayorazgo: “y faltando sucesores, mandan que se inviertan las rentas en curar pobres enfermos  en sus propias casas y en el hospital de </a:t>
            </a:r>
            <a:r>
              <a:rPr lang="es-ES" dirty="0" err="1">
                <a:latin typeface="Tw Cen MT" panose="020B0602020104020603" pitchFamily="34" charset="77"/>
              </a:rPr>
              <a:t>Sto</a:t>
            </a:r>
            <a:r>
              <a:rPr lang="es-ES" dirty="0">
                <a:latin typeface="Tw Cen MT" panose="020B0602020104020603" pitchFamily="34" charset="77"/>
              </a:rPr>
              <a:t> Domingo, situado en el Real Viejo.</a:t>
            </a:r>
          </a:p>
          <a:p>
            <a:pPr algn="just"/>
            <a:r>
              <a:rPr lang="es-ES" dirty="0">
                <a:latin typeface="Tw Cen MT" panose="020B0602020104020603" pitchFamily="34" charset="77"/>
              </a:rPr>
              <a:t>	También nombra mayordomo del hospital y que se haga una capilla, que haya un capellán que diga cuatro misas a la semana.</a:t>
            </a:r>
          </a:p>
          <a:p>
            <a:pPr algn="just"/>
            <a:r>
              <a:rPr lang="es-ES" sz="2400" dirty="0">
                <a:solidFill>
                  <a:srgbClr val="000000"/>
                </a:solidFill>
                <a:effectLst/>
                <a:latin typeface="Tw Cen MT" panose="020B0602020104020603" pitchFamily="34" charset="77"/>
                <a:ea typeface="Times New Roman" panose="02020603050405020304" pitchFamily="18" charset="0"/>
              </a:rPr>
              <a:t>	Con anterioridad se habla de la existencia de un hospital dedicado a Santo Domingo. Creado a instancias del regidor Gil Sánchez de Valencia (primera mitad del S. XV), que cede </a:t>
            </a:r>
            <a:r>
              <a:rPr lang="es-ES" dirty="0">
                <a:solidFill>
                  <a:srgbClr val="000000"/>
                </a:solidFill>
                <a:latin typeface="Tw Cen MT" panose="020B0602020104020603" pitchFamily="34" charset="77"/>
                <a:ea typeface="Times New Roman" panose="02020603050405020304" pitchFamily="18" charset="0"/>
              </a:rPr>
              <a:t>seis </a:t>
            </a:r>
            <a:r>
              <a:rPr lang="es-ES" sz="2400" dirty="0">
                <a:solidFill>
                  <a:srgbClr val="000000"/>
                </a:solidFill>
                <a:effectLst/>
                <a:latin typeface="Tw Cen MT" panose="020B0602020104020603" pitchFamily="34" charset="77"/>
                <a:ea typeface="Times New Roman" panose="02020603050405020304" pitchFamily="18" charset="0"/>
              </a:rPr>
              <a:t>casas ubicadas en la collación de Santo Domingo y dos hazas en la Huerta de San Juan para levantar un hospital para atender a pobres y necesitados.</a:t>
            </a:r>
          </a:p>
        </p:txBody>
      </p:sp>
      <p:pic>
        <p:nvPicPr>
          <p:cNvPr id="4" name="Imagen 3">
            <a:extLst>
              <a:ext uri="{FF2B5EF4-FFF2-40B4-BE49-F238E27FC236}">
                <a16:creationId xmlns:a16="http://schemas.microsoft.com/office/drawing/2014/main" id="{E5959F16-8278-3A3C-AD0C-B4BB246FDA37}"/>
              </a:ext>
            </a:extLst>
          </p:cNvPr>
          <p:cNvPicPr>
            <a:picLocks noChangeAspect="1"/>
          </p:cNvPicPr>
          <p:nvPr/>
        </p:nvPicPr>
        <p:blipFill rotWithShape="1">
          <a:blip r:embed="rId3"/>
          <a:srcRect l="9746" t="6209" r="12712" b="6863"/>
          <a:stretch/>
        </p:blipFill>
        <p:spPr>
          <a:xfrm>
            <a:off x="7134156" y="397163"/>
            <a:ext cx="1829735" cy="2346037"/>
          </a:xfrm>
          <a:prstGeom prst="rect">
            <a:avLst/>
          </a:prstGeom>
        </p:spPr>
      </p:pic>
      <p:sp>
        <p:nvSpPr>
          <p:cNvPr id="5" name="CuadroTexto 4">
            <a:extLst>
              <a:ext uri="{FF2B5EF4-FFF2-40B4-BE49-F238E27FC236}">
                <a16:creationId xmlns:a16="http://schemas.microsoft.com/office/drawing/2014/main" id="{E95A35D8-6021-81C1-A7B0-EB837F5150AE}"/>
              </a:ext>
            </a:extLst>
          </p:cNvPr>
          <p:cNvSpPr txBox="1"/>
          <p:nvPr/>
        </p:nvSpPr>
        <p:spPr>
          <a:xfrm>
            <a:off x="7134156" y="2743200"/>
            <a:ext cx="1958828" cy="1015663"/>
          </a:xfrm>
          <a:prstGeom prst="rect">
            <a:avLst/>
          </a:prstGeom>
          <a:noFill/>
        </p:spPr>
        <p:txBody>
          <a:bodyPr wrap="square" rtlCol="0">
            <a:spAutoFit/>
          </a:bodyPr>
          <a:lstStyle/>
          <a:p>
            <a:pPr algn="ctr"/>
            <a:r>
              <a:rPr lang="es-ES" sz="2000" dirty="0">
                <a:solidFill>
                  <a:srgbClr val="C00000"/>
                </a:solidFill>
                <a:latin typeface="Tw Cen MT" panose="020B0602020104020603" pitchFamily="34" charset="77"/>
              </a:rPr>
              <a:t>Iglesia de </a:t>
            </a:r>
          </a:p>
          <a:p>
            <a:pPr algn="ctr"/>
            <a:r>
              <a:rPr lang="es-ES" sz="2000" dirty="0">
                <a:solidFill>
                  <a:srgbClr val="C00000"/>
                </a:solidFill>
                <a:latin typeface="Tw Cen MT" panose="020B0602020104020603" pitchFamily="34" charset="77"/>
              </a:rPr>
              <a:t>Santo</a:t>
            </a:r>
          </a:p>
          <a:p>
            <a:pPr algn="ctr"/>
            <a:r>
              <a:rPr lang="es-ES" sz="2000" dirty="0">
                <a:solidFill>
                  <a:srgbClr val="C00000"/>
                </a:solidFill>
                <a:latin typeface="Tw Cen MT" panose="020B0602020104020603" pitchFamily="34" charset="77"/>
              </a:rPr>
              <a:t>Domingo</a:t>
            </a:r>
          </a:p>
        </p:txBody>
      </p:sp>
      <p:pic>
        <p:nvPicPr>
          <p:cNvPr id="6" name="Imagen 5">
            <a:extLst>
              <a:ext uri="{FF2B5EF4-FFF2-40B4-BE49-F238E27FC236}">
                <a16:creationId xmlns:a16="http://schemas.microsoft.com/office/drawing/2014/main" id="{D19291DC-CDCA-DF1F-B76E-CA105F561B8E}"/>
              </a:ext>
            </a:extLst>
          </p:cNvPr>
          <p:cNvPicPr>
            <a:picLocks noChangeAspect="1"/>
          </p:cNvPicPr>
          <p:nvPr/>
        </p:nvPicPr>
        <p:blipFill>
          <a:blip r:embed="rId4"/>
          <a:stretch>
            <a:fillRect/>
          </a:stretch>
        </p:blipFill>
        <p:spPr>
          <a:xfrm>
            <a:off x="7051964" y="3980296"/>
            <a:ext cx="1812636" cy="2217882"/>
          </a:xfrm>
          <a:prstGeom prst="rect">
            <a:avLst/>
          </a:prstGeom>
        </p:spPr>
      </p:pic>
      <p:sp>
        <p:nvSpPr>
          <p:cNvPr id="2" name="CuadroTexto 1">
            <a:extLst>
              <a:ext uri="{FF2B5EF4-FFF2-40B4-BE49-F238E27FC236}">
                <a16:creationId xmlns:a16="http://schemas.microsoft.com/office/drawing/2014/main" id="{4497AC14-5E53-747C-5F53-506C9DB494AA}"/>
              </a:ext>
            </a:extLst>
          </p:cNvPr>
          <p:cNvSpPr txBox="1"/>
          <p:nvPr/>
        </p:nvSpPr>
        <p:spPr>
          <a:xfrm>
            <a:off x="7005062" y="6313309"/>
            <a:ext cx="2138937" cy="400110"/>
          </a:xfrm>
          <a:prstGeom prst="rect">
            <a:avLst/>
          </a:prstGeom>
          <a:noFill/>
        </p:spPr>
        <p:txBody>
          <a:bodyPr wrap="square" rtlCol="0">
            <a:spAutoFit/>
          </a:bodyPr>
          <a:lstStyle/>
          <a:p>
            <a:r>
              <a:rPr lang="es-ES" sz="2000" dirty="0">
                <a:solidFill>
                  <a:srgbClr val="C00000"/>
                </a:solidFill>
              </a:rPr>
              <a:t>Vela de los Cobos</a:t>
            </a:r>
          </a:p>
        </p:txBody>
      </p:sp>
    </p:spTree>
    <p:extLst>
      <p:ext uri="{BB962C8B-B14F-4D97-AF65-F5344CB8AC3E}">
        <p14:creationId xmlns:p14="http://schemas.microsoft.com/office/powerpoint/2010/main" val="29297850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0295DC1-CC47-E0F1-42FA-2109B23C23ED}"/>
              </a:ext>
            </a:extLst>
          </p:cNvPr>
          <p:cNvSpPr txBox="1"/>
          <p:nvPr/>
        </p:nvSpPr>
        <p:spPr>
          <a:xfrm>
            <a:off x="463827" y="393700"/>
            <a:ext cx="5936974" cy="5940088"/>
          </a:xfrm>
          <a:prstGeom prst="rect">
            <a:avLst/>
          </a:prstGeom>
          <a:noFill/>
        </p:spPr>
        <p:txBody>
          <a:bodyPr wrap="square">
            <a:spAutoFit/>
          </a:bodyPr>
          <a:lstStyle/>
          <a:p>
            <a:pPr algn="ctr"/>
            <a:r>
              <a:rPr lang="es-ES" dirty="0">
                <a:solidFill>
                  <a:srgbClr val="C00000"/>
                </a:solidFill>
                <a:latin typeface="Tw Cen MT" panose="020B0602020104020603" pitchFamily="34" charset="77"/>
              </a:rPr>
              <a:t>HOSPITAL DE S. PEDRO Y S. PABLO</a:t>
            </a:r>
            <a:endParaRPr lang="es-ES" sz="2400" dirty="0">
              <a:solidFill>
                <a:srgbClr val="C00000"/>
              </a:solidFill>
              <a:effectLst/>
              <a:latin typeface="Tw Cen MT" panose="020B0602020104020603" pitchFamily="34" charset="77"/>
              <a:ea typeface="Times New Roman" panose="02020603050405020304" pitchFamily="18" charset="0"/>
            </a:endParaRPr>
          </a:p>
          <a:p>
            <a:endParaRPr lang="es-ES" dirty="0">
              <a:latin typeface="Tw Cen MT" panose="020B0602020104020603" pitchFamily="34" charset="77"/>
              <a:ea typeface="Times New Roman" panose="02020603050405020304" pitchFamily="18" charset="0"/>
            </a:endParaRPr>
          </a:p>
          <a:p>
            <a:pPr algn="just"/>
            <a:r>
              <a:rPr lang="es-ES" sz="2400" dirty="0">
                <a:effectLst/>
                <a:latin typeface="Tw Cen MT" panose="020B0602020104020603" pitchFamily="34" charset="77"/>
                <a:ea typeface="Times New Roman" panose="02020603050405020304" pitchFamily="18" charset="0"/>
              </a:rPr>
              <a:t>	Una Cofradía, en este caso gremial, formada por los zapateros </a:t>
            </a:r>
            <a:r>
              <a:rPr lang="es-ES" sz="2400" dirty="0">
                <a:solidFill>
                  <a:srgbClr val="000000"/>
                </a:solidFill>
                <a:effectLst/>
                <a:latin typeface="Tw Cen MT" panose="020B0602020104020603" pitchFamily="34" charset="77"/>
                <a:ea typeface="Times New Roman" panose="02020603050405020304" pitchFamily="18" charset="0"/>
              </a:rPr>
              <a:t>de la ciudad de </a:t>
            </a:r>
            <a:r>
              <a:rPr lang="es-ES" dirty="0">
                <a:solidFill>
                  <a:srgbClr val="000000"/>
                </a:solidFill>
                <a:latin typeface="Tw Cen MT" panose="020B0602020104020603" pitchFamily="34" charset="77"/>
                <a:ea typeface="Times New Roman" panose="02020603050405020304" pitchFamily="18" charset="0"/>
              </a:rPr>
              <a:t>Ú</a:t>
            </a:r>
            <a:r>
              <a:rPr lang="es-ES" sz="2400" dirty="0">
                <a:solidFill>
                  <a:srgbClr val="000000"/>
                </a:solidFill>
                <a:effectLst/>
                <a:latin typeface="Tw Cen MT" panose="020B0602020104020603" pitchFamily="34" charset="77"/>
                <a:ea typeface="Times New Roman" panose="02020603050405020304" pitchFamily="18" charset="0"/>
              </a:rPr>
              <a:t>beda fue la promotora del Hospital de San Pedro y San Pablo. </a:t>
            </a:r>
          </a:p>
          <a:p>
            <a:pPr algn="just"/>
            <a:r>
              <a:rPr lang="es-ES" sz="2400" dirty="0">
                <a:solidFill>
                  <a:srgbClr val="000000"/>
                </a:solidFill>
                <a:effectLst/>
                <a:latin typeface="Tw Cen MT" panose="020B0602020104020603" pitchFamily="34" charset="77"/>
                <a:ea typeface="Times New Roman" panose="02020603050405020304" pitchFamily="18" charset="0"/>
              </a:rPr>
              <a:t>	Su emplazamiento en la plaza del Mercado en la acera que mira al poniente y al comienzo de la cuesta del </a:t>
            </a:r>
            <a:r>
              <a:rPr lang="es-ES" sz="2400" dirty="0" err="1">
                <a:solidFill>
                  <a:srgbClr val="000000"/>
                </a:solidFill>
                <a:effectLst/>
                <a:latin typeface="Tw Cen MT" panose="020B0602020104020603" pitchFamily="34" charset="77"/>
                <a:ea typeface="Times New Roman" panose="02020603050405020304" pitchFamily="18" charset="0"/>
              </a:rPr>
              <a:t>Losál</a:t>
            </a:r>
            <a:r>
              <a:rPr lang="es-ES" sz="2400" dirty="0">
                <a:solidFill>
                  <a:srgbClr val="000000"/>
                </a:solidFill>
                <a:effectLst/>
                <a:latin typeface="Tw Cen MT" panose="020B0602020104020603" pitchFamily="34" charset="77"/>
                <a:ea typeface="Times New Roman" panose="02020603050405020304" pitchFamily="18" charset="0"/>
              </a:rPr>
              <a:t>. </a:t>
            </a:r>
          </a:p>
          <a:p>
            <a:pPr algn="just"/>
            <a:r>
              <a:rPr lang="es-ES" sz="2400" dirty="0">
                <a:solidFill>
                  <a:srgbClr val="000000"/>
                </a:solidFill>
                <a:effectLst/>
                <a:latin typeface="Tw Cen MT" panose="020B0602020104020603" pitchFamily="34" charset="77"/>
                <a:ea typeface="Times New Roman" panose="02020603050405020304" pitchFamily="18" charset="0"/>
              </a:rPr>
              <a:t>	Disponía de casas cerca de la Fuente de la Salobreja,</a:t>
            </a:r>
            <a:r>
              <a:rPr lang="es-ES" dirty="0">
                <a:solidFill>
                  <a:srgbClr val="000000"/>
                </a:solidFill>
                <a:latin typeface="Tw Cen MT" panose="020B0602020104020603" pitchFamily="34" charset="77"/>
                <a:ea typeface="Times New Roman" panose="02020603050405020304" pitchFamily="18" charset="0"/>
              </a:rPr>
              <a:t> </a:t>
            </a:r>
            <a:r>
              <a:rPr lang="es-ES" sz="2400" dirty="0">
                <a:solidFill>
                  <a:srgbClr val="000000"/>
                </a:solidFill>
                <a:effectLst/>
                <a:latin typeface="Tw Cen MT" panose="020B0602020104020603" pitchFamily="34" charset="77"/>
                <a:ea typeface="Times New Roman" panose="02020603050405020304" pitchFamily="18" charset="0"/>
              </a:rPr>
              <a:t>en la collación de San Juan Apóstol.</a:t>
            </a:r>
          </a:p>
          <a:p>
            <a:pPr algn="just"/>
            <a:r>
              <a:rPr lang="es-ES" sz="2400" dirty="0">
                <a:solidFill>
                  <a:srgbClr val="000000"/>
                </a:solidFill>
                <a:effectLst/>
                <a:latin typeface="Tw Cen MT" panose="020B0602020104020603" pitchFamily="34" charset="77"/>
                <a:ea typeface="Times New Roman" panose="02020603050405020304" pitchFamily="18" charset="0"/>
              </a:rPr>
              <a:t>	Empezó a funcionar en la </a:t>
            </a:r>
            <a:r>
              <a:rPr lang="es-ES" dirty="0">
                <a:solidFill>
                  <a:srgbClr val="000000"/>
                </a:solidFill>
                <a:latin typeface="Tw Cen MT" panose="020B0602020104020603" pitchFamily="34" charset="77"/>
                <a:ea typeface="Times New Roman" panose="02020603050405020304" pitchFamily="18" charset="0"/>
              </a:rPr>
              <a:t>úl</a:t>
            </a:r>
            <a:r>
              <a:rPr lang="es-ES" sz="2400" dirty="0">
                <a:solidFill>
                  <a:srgbClr val="000000"/>
                </a:solidFill>
                <a:effectLst/>
                <a:latin typeface="Tw Cen MT" panose="020B0602020104020603" pitchFamily="34" charset="77"/>
                <a:ea typeface="Times New Roman" panose="02020603050405020304" pitchFamily="18" charset="0"/>
              </a:rPr>
              <a:t>tima década del siglo XV siendo sus estatutos reformados hacia 1511. Sirvió de albergue para pobres y desamparados </a:t>
            </a:r>
            <a:r>
              <a:rPr lang="es-ES" dirty="0">
                <a:solidFill>
                  <a:srgbClr val="000000"/>
                </a:solidFill>
                <a:latin typeface="Tw Cen MT" panose="020B0602020104020603" pitchFamily="34" charset="77"/>
                <a:ea typeface="Times New Roman" panose="02020603050405020304" pitchFamily="18" charset="0"/>
              </a:rPr>
              <a:t>transeúntes y </a:t>
            </a:r>
            <a:r>
              <a:rPr lang="es-ES" sz="2400" dirty="0">
                <a:solidFill>
                  <a:srgbClr val="000000"/>
                </a:solidFill>
                <a:effectLst/>
                <a:latin typeface="Tw Cen MT" panose="020B0602020104020603" pitchFamily="34" charset="77"/>
                <a:ea typeface="Times New Roman" panose="02020603050405020304" pitchFamily="18" charset="0"/>
              </a:rPr>
              <a:t>peregrinos. </a:t>
            </a:r>
          </a:p>
          <a:p>
            <a:endParaRPr lang="es-ES" sz="2000" dirty="0">
              <a:effectLst/>
              <a:latin typeface="Times New Roman" panose="02020603050405020304" pitchFamily="18" charset="0"/>
              <a:ea typeface="Times New Roman" panose="02020603050405020304" pitchFamily="18" charset="0"/>
            </a:endParaRPr>
          </a:p>
        </p:txBody>
      </p:sp>
      <p:sp>
        <p:nvSpPr>
          <p:cNvPr id="5" name="CuadroTexto 4">
            <a:extLst>
              <a:ext uri="{FF2B5EF4-FFF2-40B4-BE49-F238E27FC236}">
                <a16:creationId xmlns:a16="http://schemas.microsoft.com/office/drawing/2014/main" id="{D860D3ED-04AF-9961-A12C-05F1C4B85FA9}"/>
              </a:ext>
            </a:extLst>
          </p:cNvPr>
          <p:cNvSpPr txBox="1"/>
          <p:nvPr/>
        </p:nvSpPr>
        <p:spPr>
          <a:xfrm>
            <a:off x="7033498" y="3909391"/>
            <a:ext cx="1780301" cy="1938992"/>
          </a:xfrm>
          <a:prstGeom prst="rect">
            <a:avLst/>
          </a:prstGeom>
          <a:noFill/>
        </p:spPr>
        <p:txBody>
          <a:bodyPr wrap="square">
            <a:spAutoFit/>
          </a:bodyPr>
          <a:lstStyle/>
          <a:p>
            <a:pPr algn="ctr"/>
            <a:r>
              <a:rPr lang="es-ES" dirty="0">
                <a:solidFill>
                  <a:srgbClr val="C00000"/>
                </a:solidFill>
                <a:latin typeface="Tw Cen MT" panose="020B0602020104020603" pitchFamily="34" charset="77"/>
              </a:rPr>
              <a:t>Hospital </a:t>
            </a:r>
          </a:p>
          <a:p>
            <a:pPr algn="ctr"/>
            <a:r>
              <a:rPr lang="es-ES" dirty="0">
                <a:solidFill>
                  <a:srgbClr val="C00000"/>
                </a:solidFill>
                <a:latin typeface="Tw Cen MT" panose="020B0602020104020603" pitchFamily="34" charset="77"/>
              </a:rPr>
              <a:t>de </a:t>
            </a:r>
          </a:p>
          <a:p>
            <a:pPr algn="ctr"/>
            <a:r>
              <a:rPr lang="es-ES" dirty="0">
                <a:solidFill>
                  <a:srgbClr val="C00000"/>
                </a:solidFill>
                <a:latin typeface="Tw Cen MT" panose="020B0602020104020603" pitchFamily="34" charset="77"/>
              </a:rPr>
              <a:t>San Pedro </a:t>
            </a:r>
          </a:p>
          <a:p>
            <a:pPr algn="ctr"/>
            <a:r>
              <a:rPr lang="es-ES" dirty="0">
                <a:solidFill>
                  <a:srgbClr val="C00000"/>
                </a:solidFill>
                <a:latin typeface="Tw Cen MT" panose="020B0602020104020603" pitchFamily="34" charset="77"/>
              </a:rPr>
              <a:t>y </a:t>
            </a:r>
          </a:p>
          <a:p>
            <a:pPr algn="ctr"/>
            <a:r>
              <a:rPr lang="es-ES" dirty="0">
                <a:solidFill>
                  <a:srgbClr val="C00000"/>
                </a:solidFill>
                <a:latin typeface="Tw Cen MT" panose="020B0602020104020603" pitchFamily="34" charset="77"/>
              </a:rPr>
              <a:t>San Pablo</a:t>
            </a:r>
            <a:endParaRPr lang="es-ES" sz="2400" dirty="0">
              <a:solidFill>
                <a:srgbClr val="C00000"/>
              </a:solidFill>
              <a:effectLst/>
              <a:latin typeface="Tw Cen MT" panose="020B0602020104020603" pitchFamily="34" charset="77"/>
              <a:ea typeface="Times New Roman" panose="02020603050405020304" pitchFamily="18" charset="0"/>
            </a:endParaRPr>
          </a:p>
        </p:txBody>
      </p:sp>
      <p:pic>
        <p:nvPicPr>
          <p:cNvPr id="4" name="Imagen 3">
            <a:extLst>
              <a:ext uri="{FF2B5EF4-FFF2-40B4-BE49-F238E27FC236}">
                <a16:creationId xmlns:a16="http://schemas.microsoft.com/office/drawing/2014/main" id="{7A207FF6-4E42-429C-9717-018A64F8CE06}"/>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Lst>
          </a:blip>
          <a:srcRect l="67963"/>
          <a:stretch/>
        </p:blipFill>
        <p:spPr>
          <a:xfrm flipH="1">
            <a:off x="7033499" y="513140"/>
            <a:ext cx="1898466" cy="2915860"/>
          </a:xfrm>
          <a:prstGeom prst="rect">
            <a:avLst/>
          </a:prstGeom>
        </p:spPr>
      </p:pic>
    </p:spTree>
    <p:extLst>
      <p:ext uri="{BB962C8B-B14F-4D97-AF65-F5344CB8AC3E}">
        <p14:creationId xmlns:p14="http://schemas.microsoft.com/office/powerpoint/2010/main" val="24749444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2DB17AA-4337-7549-BE96-63050A082604}"/>
              </a:ext>
            </a:extLst>
          </p:cNvPr>
          <p:cNvSpPr txBox="1"/>
          <p:nvPr/>
        </p:nvSpPr>
        <p:spPr>
          <a:xfrm>
            <a:off x="406400" y="381000"/>
            <a:ext cx="5888383" cy="6370975"/>
          </a:xfrm>
          <a:prstGeom prst="rect">
            <a:avLst/>
          </a:prstGeom>
          <a:noFill/>
        </p:spPr>
        <p:txBody>
          <a:bodyPr wrap="square" rtlCol="0">
            <a:spAutoFit/>
          </a:bodyPr>
          <a:lstStyle/>
          <a:p>
            <a:pPr algn="ctr"/>
            <a:r>
              <a:rPr lang="es-ES" dirty="0">
                <a:solidFill>
                  <a:srgbClr val="C00000"/>
                </a:solidFill>
                <a:latin typeface="Tw Cen MT" panose="020B0602020104020603" pitchFamily="34" charset="77"/>
              </a:rPr>
              <a:t>HOSPITAL DE SANTA ANA</a:t>
            </a:r>
          </a:p>
          <a:p>
            <a:pPr algn="ctr"/>
            <a:r>
              <a:rPr lang="es-ES" dirty="0">
                <a:latin typeface="Tw Cen MT" panose="020B0602020104020603" pitchFamily="34" charset="77"/>
              </a:rPr>
              <a:t>Estaba en la Parroquia de San Nicolás. </a:t>
            </a:r>
          </a:p>
          <a:p>
            <a:pPr algn="ctr"/>
            <a:r>
              <a:rPr lang="es-ES" dirty="0">
                <a:latin typeface="Tw Cen MT" panose="020B0602020104020603" pitchFamily="34" charset="77"/>
              </a:rPr>
              <a:t>Su fundación es también antiquísima.</a:t>
            </a:r>
          </a:p>
          <a:p>
            <a:pPr algn="just"/>
            <a:r>
              <a:rPr lang="es-ES" dirty="0">
                <a:latin typeface="Tw Cen MT" panose="020B0602020104020603" pitchFamily="34" charset="77"/>
              </a:rPr>
              <a:t>	Aún hoy se puede observar un pequeño nicho en la pared en la esquina de la calle </a:t>
            </a:r>
            <a:r>
              <a:rPr lang="es-ES" dirty="0" err="1">
                <a:latin typeface="Tw Cen MT" panose="020B0602020104020603" pitchFamily="34" charset="77"/>
              </a:rPr>
              <a:t>Córcoles</a:t>
            </a:r>
            <a:r>
              <a:rPr lang="es-ES" dirty="0">
                <a:latin typeface="Tw Cen MT" panose="020B0602020104020603" pitchFamily="34" charset="77"/>
              </a:rPr>
              <a:t>, donde se venera a Santa Ana, creemos que el hospital estuvo en aquel lugar o muy cerca.</a:t>
            </a:r>
          </a:p>
          <a:p>
            <a:pPr algn="just"/>
            <a:r>
              <a:rPr lang="es-ES" sz="2400" dirty="0">
                <a:effectLst/>
                <a:latin typeface="Tw Cen MT" panose="020B0602020104020603" pitchFamily="34" charset="77"/>
                <a:ea typeface="Times New Roman" panose="02020603050405020304" pitchFamily="18" charset="0"/>
              </a:rPr>
              <a:t>	El de Santa Ana, es mencionado en el testamento del regidor </a:t>
            </a:r>
            <a:r>
              <a:rPr lang="es-ES" sz="2400" dirty="0">
                <a:solidFill>
                  <a:srgbClr val="000000"/>
                </a:solidFill>
                <a:effectLst/>
                <a:latin typeface="Tw Cen MT" panose="020B0602020104020603" pitchFamily="34" charset="77"/>
                <a:ea typeface="Times New Roman" panose="02020603050405020304" pitchFamily="18" charset="0"/>
              </a:rPr>
              <a:t>Juan López en 1491 y estuvo situado en la collación de San Nicolás. </a:t>
            </a:r>
          </a:p>
          <a:p>
            <a:pPr algn="just"/>
            <a:r>
              <a:rPr lang="es-ES" sz="2400" dirty="0">
                <a:solidFill>
                  <a:srgbClr val="000000"/>
                </a:solidFill>
                <a:effectLst/>
                <a:latin typeface="Tw Cen MT" panose="020B0602020104020603" pitchFamily="34" charset="77"/>
                <a:ea typeface="Times New Roman" panose="02020603050405020304" pitchFamily="18" charset="0"/>
              </a:rPr>
              <a:t>	Mantuvo actividad hasta el año 1608 cuando sus casas pasan a ser propiedad de Ana de Navarrete.</a:t>
            </a:r>
          </a:p>
          <a:p>
            <a:pPr algn="ctr"/>
            <a:r>
              <a:rPr lang="es-ES" sz="2400" dirty="0">
                <a:effectLst/>
                <a:latin typeface="Tw Cen MT" panose="020B0602020104020603" pitchFamily="34" charset="77"/>
              </a:rPr>
              <a:t>Creemos que antiguamente hubo otros hospitales, uno por lo menos </a:t>
            </a:r>
          </a:p>
          <a:p>
            <a:pPr algn="ctr"/>
            <a:r>
              <a:rPr lang="es-ES" sz="2400" dirty="0">
                <a:effectLst/>
                <a:latin typeface="Tw Cen MT" panose="020B0602020104020603" pitchFamily="34" charset="77"/>
              </a:rPr>
              <a:t>en cada parroquia o collación.</a:t>
            </a:r>
            <a:endParaRPr lang="es-ES" dirty="0">
              <a:latin typeface="Tw Cen MT" panose="020B0602020104020603" pitchFamily="34" charset="77"/>
            </a:endParaRPr>
          </a:p>
        </p:txBody>
      </p:sp>
      <p:pic>
        <p:nvPicPr>
          <p:cNvPr id="4" name="Imagen 3">
            <a:extLst>
              <a:ext uri="{FF2B5EF4-FFF2-40B4-BE49-F238E27FC236}">
                <a16:creationId xmlns:a16="http://schemas.microsoft.com/office/drawing/2014/main" id="{C722B032-BBE6-6295-4933-979A2E59783C}"/>
              </a:ext>
            </a:extLst>
          </p:cNvPr>
          <p:cNvPicPr>
            <a:picLocks noChangeAspect="1"/>
          </p:cNvPicPr>
          <p:nvPr/>
        </p:nvPicPr>
        <p:blipFill>
          <a:blip r:embed="rId3"/>
          <a:stretch>
            <a:fillRect/>
          </a:stretch>
        </p:blipFill>
        <p:spPr>
          <a:xfrm>
            <a:off x="6844238" y="467139"/>
            <a:ext cx="2034995" cy="3409122"/>
          </a:xfrm>
          <a:prstGeom prst="rect">
            <a:avLst/>
          </a:prstGeom>
        </p:spPr>
      </p:pic>
      <p:sp>
        <p:nvSpPr>
          <p:cNvPr id="3" name="CuadroTexto 2">
            <a:extLst>
              <a:ext uri="{FF2B5EF4-FFF2-40B4-BE49-F238E27FC236}">
                <a16:creationId xmlns:a16="http://schemas.microsoft.com/office/drawing/2014/main" id="{3DBDB3E8-2EF8-5188-5F4C-2BCD55FEF2BC}"/>
              </a:ext>
            </a:extLst>
          </p:cNvPr>
          <p:cNvSpPr txBox="1"/>
          <p:nvPr/>
        </p:nvSpPr>
        <p:spPr>
          <a:xfrm>
            <a:off x="7073900" y="4686300"/>
            <a:ext cx="1924604" cy="830997"/>
          </a:xfrm>
          <a:prstGeom prst="rect">
            <a:avLst/>
          </a:prstGeom>
          <a:noFill/>
        </p:spPr>
        <p:txBody>
          <a:bodyPr wrap="square" rtlCol="0">
            <a:spAutoFit/>
          </a:bodyPr>
          <a:lstStyle/>
          <a:p>
            <a:pPr algn="ctr"/>
            <a:r>
              <a:rPr lang="es-ES" dirty="0">
                <a:solidFill>
                  <a:srgbClr val="C00000"/>
                </a:solidFill>
                <a:latin typeface="Tw Cen MT" panose="020B0602020104020603" pitchFamily="34" charset="77"/>
              </a:rPr>
              <a:t>Hornacina</a:t>
            </a:r>
          </a:p>
          <a:p>
            <a:pPr algn="ctr"/>
            <a:r>
              <a:rPr lang="es-ES" dirty="0">
                <a:solidFill>
                  <a:srgbClr val="C00000"/>
                </a:solidFill>
                <a:latin typeface="Tw Cen MT" panose="020B0602020104020603" pitchFamily="34" charset="77"/>
              </a:rPr>
              <a:t>Santa Ana</a:t>
            </a:r>
          </a:p>
        </p:txBody>
      </p:sp>
    </p:spTree>
    <p:extLst>
      <p:ext uri="{BB962C8B-B14F-4D97-AF65-F5344CB8AC3E}">
        <p14:creationId xmlns:p14="http://schemas.microsoft.com/office/powerpoint/2010/main" val="18896251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0827006-4207-719D-EDAA-5A03B8543289}"/>
              </a:ext>
            </a:extLst>
          </p:cNvPr>
          <p:cNvSpPr txBox="1"/>
          <p:nvPr/>
        </p:nvSpPr>
        <p:spPr>
          <a:xfrm>
            <a:off x="216976" y="216976"/>
            <a:ext cx="8749224" cy="4154984"/>
          </a:xfrm>
          <a:prstGeom prst="rect">
            <a:avLst/>
          </a:prstGeom>
          <a:noFill/>
        </p:spPr>
        <p:txBody>
          <a:bodyPr wrap="square">
            <a:spAutoFit/>
          </a:bodyPr>
          <a:lstStyle/>
          <a:p>
            <a:pPr algn="ctr"/>
            <a:r>
              <a:rPr lang="es-ES" dirty="0">
                <a:solidFill>
                  <a:srgbClr val="C00000"/>
                </a:solidFill>
                <a:latin typeface="Tw Cen MT" panose="020B0602020104020603" pitchFamily="34" charset="77"/>
              </a:rPr>
              <a:t>ENUMERAMOS ALGUNOS DE ELLOS:</a:t>
            </a:r>
          </a:p>
          <a:p>
            <a:pPr algn="ctr"/>
            <a:r>
              <a:rPr lang="es-ES" dirty="0">
                <a:solidFill>
                  <a:srgbClr val="C00000"/>
                </a:solidFill>
                <a:latin typeface="Tw Cen MT" panose="020B0602020104020603" pitchFamily="34" charset="77"/>
              </a:rPr>
              <a:t>* HOSPITAL DE NUESTRA SRA. DEL ROSARIO</a:t>
            </a:r>
          </a:p>
          <a:p>
            <a:pPr algn="ctr"/>
            <a:r>
              <a:rPr lang="es-ES" dirty="0">
                <a:latin typeface="Tw Cen MT" panose="020B0602020104020603" pitchFamily="34" charset="77"/>
              </a:rPr>
              <a:t>Fundado por don Jorge de la Paz y Silveira, asignándole </a:t>
            </a:r>
          </a:p>
          <a:p>
            <a:pPr algn="ctr"/>
            <a:r>
              <a:rPr lang="es-ES" dirty="0">
                <a:latin typeface="Tw Cen MT" panose="020B0602020104020603" pitchFamily="34" charset="77"/>
              </a:rPr>
              <a:t>una renta de 182,600 maravedíes.</a:t>
            </a:r>
          </a:p>
          <a:p>
            <a:pPr algn="ctr"/>
            <a:r>
              <a:rPr lang="es-ES" dirty="0">
                <a:latin typeface="Tw Cen MT" panose="020B0602020104020603" pitchFamily="34" charset="77"/>
              </a:rPr>
              <a:t>*OTRO HOSPITAL. (año 1551): </a:t>
            </a:r>
          </a:p>
          <a:p>
            <a:pPr algn="ctr"/>
            <a:r>
              <a:rPr lang="es-ES" dirty="0">
                <a:latin typeface="Tw Cen MT" panose="020B0602020104020603" pitchFamily="34" charset="77"/>
              </a:rPr>
              <a:t>Don Diego de Guzmán, funda un hospital en la demarcación de la Colegial de Santa María, además un colegio para niños huérfanos. </a:t>
            </a:r>
          </a:p>
          <a:p>
            <a:pPr algn="ctr"/>
            <a:r>
              <a:rPr lang="es-ES" dirty="0">
                <a:latin typeface="Tw Cen MT" panose="020B0602020104020603" pitchFamily="34" charset="77"/>
              </a:rPr>
              <a:t>*OTRO HOSPITAL (S. XVI):</a:t>
            </a:r>
          </a:p>
          <a:p>
            <a:pPr algn="ctr"/>
            <a:r>
              <a:rPr lang="es-ES" dirty="0">
                <a:latin typeface="Tw Cen MT" panose="020B0602020104020603" pitchFamily="34" charset="77"/>
              </a:rPr>
              <a:t>En la calle de la Alberguería de San Juan de los Huertos, </a:t>
            </a:r>
          </a:p>
          <a:p>
            <a:pPr algn="ctr"/>
            <a:r>
              <a:rPr lang="es-ES" dirty="0">
                <a:latin typeface="Tw Cen MT" panose="020B0602020104020603" pitchFamily="34" charset="77"/>
              </a:rPr>
              <a:t>aunque había desaparecido la iglesia y la mayoría </a:t>
            </a:r>
          </a:p>
          <a:p>
            <a:pPr algn="ctr"/>
            <a:r>
              <a:rPr lang="es-ES" dirty="0">
                <a:latin typeface="Tw Cen MT" panose="020B0602020104020603" pitchFamily="34" charset="77"/>
              </a:rPr>
              <a:t>de las calles de esa parroquia.</a:t>
            </a:r>
          </a:p>
        </p:txBody>
      </p:sp>
      <p:sp>
        <p:nvSpPr>
          <p:cNvPr id="2" name="CuadroTexto 1">
            <a:extLst>
              <a:ext uri="{FF2B5EF4-FFF2-40B4-BE49-F238E27FC236}">
                <a16:creationId xmlns:a16="http://schemas.microsoft.com/office/drawing/2014/main" id="{55342CAD-F2E0-F22A-1E21-A7F01E60B7FE}"/>
              </a:ext>
            </a:extLst>
          </p:cNvPr>
          <p:cNvSpPr txBox="1"/>
          <p:nvPr/>
        </p:nvSpPr>
        <p:spPr>
          <a:xfrm>
            <a:off x="1219200" y="4371960"/>
            <a:ext cx="6917635" cy="2308324"/>
          </a:xfrm>
          <a:prstGeom prst="rect">
            <a:avLst/>
          </a:prstGeom>
          <a:noFill/>
        </p:spPr>
        <p:txBody>
          <a:bodyPr wrap="square" rtlCol="0">
            <a:spAutoFit/>
          </a:bodyPr>
          <a:lstStyle/>
          <a:p>
            <a:pPr algn="ctr"/>
            <a:r>
              <a:rPr lang="es-ES" i="1" dirty="0">
                <a:latin typeface="Tw Cen MT" panose="020B0602020104020603" pitchFamily="34" charset="77"/>
              </a:rPr>
              <a:t>Por lo dicho se comprende que Úbeda no estuvo nunca </a:t>
            </a:r>
          </a:p>
          <a:p>
            <a:pPr algn="ctr"/>
            <a:r>
              <a:rPr lang="es-ES" i="1" dirty="0">
                <a:latin typeface="Tw Cen MT" panose="020B0602020104020603" pitchFamily="34" charset="77"/>
              </a:rPr>
              <a:t>abandonada en cuanto a ayuda caritativa </a:t>
            </a:r>
          </a:p>
          <a:p>
            <a:pPr algn="ctr"/>
            <a:r>
              <a:rPr lang="es-ES" i="1" dirty="0">
                <a:latin typeface="Tw Cen MT" panose="020B0602020104020603" pitchFamily="34" charset="77"/>
              </a:rPr>
              <a:t>y asistencia a los pobres, que encontraban auxilio </a:t>
            </a:r>
          </a:p>
          <a:p>
            <a:pPr algn="ctr"/>
            <a:r>
              <a:rPr lang="es-ES" i="1" dirty="0">
                <a:latin typeface="Tw Cen MT" panose="020B0602020104020603" pitchFamily="34" charset="77"/>
              </a:rPr>
              <a:t>(en medio de toda clase de deficiencias), </a:t>
            </a:r>
          </a:p>
          <a:p>
            <a:pPr algn="ctr"/>
            <a:r>
              <a:rPr lang="es-ES" i="1" dirty="0">
                <a:latin typeface="Tw Cen MT" panose="020B0602020104020603" pitchFamily="34" charset="77"/>
              </a:rPr>
              <a:t>en los numerosos asilos y hospitales, que la piedad </a:t>
            </a:r>
          </a:p>
          <a:p>
            <a:pPr algn="ctr"/>
            <a:r>
              <a:rPr lang="es-ES" i="1" dirty="0">
                <a:latin typeface="Tw Cen MT" panose="020B0602020104020603" pitchFamily="34" charset="77"/>
              </a:rPr>
              <a:t>y fe de nuestros mayores fundaron</a:t>
            </a:r>
            <a:r>
              <a:rPr lang="es-ES" dirty="0">
                <a:latin typeface="Tw Cen MT" panose="020B0602020104020603" pitchFamily="34" charset="77"/>
              </a:rPr>
              <a:t>.</a:t>
            </a:r>
          </a:p>
        </p:txBody>
      </p:sp>
    </p:spTree>
    <p:extLst>
      <p:ext uri="{BB962C8B-B14F-4D97-AF65-F5344CB8AC3E}">
        <p14:creationId xmlns:p14="http://schemas.microsoft.com/office/powerpoint/2010/main" val="41421031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7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0"/>
                                        <p:tgtEl>
                                          <p:spTgt spid="2"/>
                                        </p:tgtEl>
                                      </p:cBhvr>
                                    </p:animEffect>
                                    <p:anim calcmode="lin" valueType="num">
                                      <p:cBhvr>
                                        <p:cTn id="8" dur="5000" fill="hold"/>
                                        <p:tgtEl>
                                          <p:spTgt spid="2"/>
                                        </p:tgtEl>
                                        <p:attrNameLst>
                                          <p:attrName>ppt_x</p:attrName>
                                        </p:attrNameLst>
                                      </p:cBhvr>
                                      <p:tavLst>
                                        <p:tav tm="0">
                                          <p:val>
                                            <p:strVal val="#ppt_x"/>
                                          </p:val>
                                        </p:tav>
                                        <p:tav tm="100000">
                                          <p:val>
                                            <p:strVal val="#ppt_x"/>
                                          </p:val>
                                        </p:tav>
                                      </p:tavLst>
                                    </p:anim>
                                    <p:anim calcmode="lin" valueType="num">
                                      <p:cBhvr>
                                        <p:cTn id="9" dur="5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DF7D5B7-A483-E235-2C5D-4A78D8B9DB9E}"/>
              </a:ext>
            </a:extLst>
          </p:cNvPr>
          <p:cNvSpPr txBox="1"/>
          <p:nvPr/>
        </p:nvSpPr>
        <p:spPr>
          <a:xfrm>
            <a:off x="214009" y="232475"/>
            <a:ext cx="6091258" cy="6955750"/>
          </a:xfrm>
          <a:prstGeom prst="rect">
            <a:avLst/>
          </a:prstGeom>
          <a:noFill/>
        </p:spPr>
        <p:txBody>
          <a:bodyPr wrap="square" rtlCol="0">
            <a:spAutoFit/>
          </a:bodyPr>
          <a:lstStyle/>
          <a:p>
            <a:pPr algn="ctr"/>
            <a:r>
              <a:rPr lang="es-ES" dirty="0">
                <a:solidFill>
                  <a:srgbClr val="C00000"/>
                </a:solidFill>
              </a:rPr>
              <a:t>VIRGEN DE LA LUZ</a:t>
            </a:r>
          </a:p>
          <a:p>
            <a:pPr algn="ctr"/>
            <a:endParaRPr lang="es-ES" sz="2000" dirty="0">
              <a:latin typeface="Tw Cen MT" panose="020B0602020104020603" pitchFamily="34" charset="77"/>
              <a:ea typeface="Calibri" panose="020F0502020204030204" pitchFamily="34" charset="0"/>
              <a:cs typeface="Times New Roman" panose="02020603050405020304" pitchFamily="18" charset="0"/>
            </a:endParaRPr>
          </a:p>
          <a:p>
            <a:pPr algn="ctr"/>
            <a:r>
              <a:rPr lang="es-ES" sz="2000" dirty="0">
                <a:latin typeface="Tw Cen MT" panose="020B0602020104020603" pitchFamily="34" charset="77"/>
                <a:ea typeface="Calibri" panose="020F0502020204030204" pitchFamily="34" charset="0"/>
                <a:cs typeface="Times New Roman" panose="02020603050405020304" pitchFamily="18" charset="0"/>
              </a:rPr>
              <a:t>Junto a</a:t>
            </a:r>
            <a:r>
              <a:rPr lang="es-ES" sz="2000" dirty="0">
                <a:effectLst/>
                <a:latin typeface="Tw Cen MT" panose="020B0602020104020603" pitchFamily="34" charset="77"/>
                <a:ea typeface="Calibri" panose="020F0502020204030204" pitchFamily="34" charset="0"/>
                <a:cs typeface="Times New Roman" panose="02020603050405020304" pitchFamily="18" charset="0"/>
              </a:rPr>
              <a:t> la fachada del palacio del  Marqués de la Rambla,</a:t>
            </a:r>
            <a:r>
              <a:rPr lang="es-ES" sz="2000" dirty="0">
                <a:latin typeface="Tw Cen MT" panose="020B0602020104020603" pitchFamily="34" charset="77"/>
                <a:ea typeface="Calibri" panose="020F0502020204030204" pitchFamily="34" charset="0"/>
                <a:cs typeface="Times New Roman" panose="02020603050405020304" pitchFamily="18" charset="0"/>
              </a:rPr>
              <a:t> a</a:t>
            </a:r>
            <a:r>
              <a:rPr lang="es-ES" sz="2000" dirty="0">
                <a:effectLst/>
                <a:latin typeface="Tw Cen MT" panose="020B0602020104020603" pitchFamily="34" charset="77"/>
                <a:ea typeface="Calibri" panose="020F0502020204030204" pitchFamily="34" charset="0"/>
                <a:cs typeface="Times New Roman" panose="02020603050405020304" pitchFamily="18" charset="0"/>
              </a:rPr>
              <a:t>parece una pequeña hornacina bajo un tejadillo de teja policromada, hallada en un hueco </a:t>
            </a:r>
          </a:p>
          <a:p>
            <a:pPr algn="ctr"/>
            <a:r>
              <a:rPr lang="es-ES" sz="2000" dirty="0">
                <a:effectLst/>
                <a:latin typeface="Tw Cen MT" panose="020B0602020104020603" pitchFamily="34" charset="77"/>
                <a:ea typeface="Calibri" panose="020F0502020204030204" pitchFamily="34" charset="0"/>
                <a:cs typeface="Times New Roman" panose="02020603050405020304" pitchFamily="18" charset="0"/>
              </a:rPr>
              <a:t>de la muralla </a:t>
            </a:r>
            <a:r>
              <a:rPr lang="es-ES" sz="2000" dirty="0">
                <a:latin typeface="Tw Cen MT" panose="020B0602020104020603" pitchFamily="34" charset="77"/>
                <a:ea typeface="Calibri" panose="020F0502020204030204" pitchFamily="34" charset="0"/>
                <a:cs typeface="Times New Roman" panose="02020603050405020304" pitchFamily="18" charset="0"/>
              </a:rPr>
              <a:t>colindante</a:t>
            </a:r>
            <a:r>
              <a:rPr lang="es-ES" sz="2000" dirty="0">
                <a:effectLst/>
                <a:latin typeface="Tw Cen MT" panose="020B0602020104020603" pitchFamily="34" charset="77"/>
                <a:ea typeface="Calibri" panose="020F0502020204030204" pitchFamily="34" charset="0"/>
                <a:cs typeface="Times New Roman" panose="02020603050405020304" pitchFamily="18" charset="0"/>
              </a:rPr>
              <a:t>.</a:t>
            </a:r>
          </a:p>
          <a:p>
            <a:pPr algn="ctr"/>
            <a:endParaRPr lang="es-ES" sz="2000"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sz="2000" dirty="0">
                <a:effectLst/>
                <a:latin typeface="Tw Cen MT" panose="020B0602020104020603" pitchFamily="34" charset="77"/>
                <a:ea typeface="Calibri" panose="020F0502020204030204" pitchFamily="34" charset="0"/>
                <a:cs typeface="Times New Roman" panose="02020603050405020304" pitchFamily="18" charset="0"/>
              </a:rPr>
              <a:t>En ella se conserva una interesante talla de madera policromada de estilo románico, que representa </a:t>
            </a:r>
          </a:p>
          <a:p>
            <a:pPr algn="ctr"/>
            <a:r>
              <a:rPr lang="es-ES" sz="2000" dirty="0">
                <a:effectLst/>
                <a:latin typeface="Tw Cen MT" panose="020B0602020104020603" pitchFamily="34" charset="77"/>
                <a:ea typeface="Calibri" panose="020F0502020204030204" pitchFamily="34" charset="0"/>
                <a:cs typeface="Times New Roman" panose="02020603050405020304" pitchFamily="18" charset="0"/>
              </a:rPr>
              <a:t>a la Virgen de la Luz, una Virgen con el Niño </a:t>
            </a:r>
          </a:p>
          <a:p>
            <a:pPr algn="ctr"/>
            <a:r>
              <a:rPr lang="es-ES" sz="2000" dirty="0">
                <a:effectLst/>
                <a:latin typeface="Tw Cen MT" panose="020B0602020104020603" pitchFamily="34" charset="77"/>
                <a:ea typeface="Calibri" panose="020F0502020204030204" pitchFamily="34" charset="0"/>
                <a:cs typeface="Times New Roman" panose="02020603050405020304" pitchFamily="18" charset="0"/>
              </a:rPr>
              <a:t>en una actitud hierática y trascendente.</a:t>
            </a:r>
          </a:p>
          <a:p>
            <a:pPr algn="ctr"/>
            <a:endParaRPr lang="es-ES" sz="2000"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sz="2000" dirty="0">
                <a:effectLst/>
                <a:latin typeface="Tw Cen MT" panose="020B0602020104020603" pitchFamily="34" charset="77"/>
                <a:ea typeface="Calibri" panose="020F0502020204030204" pitchFamily="34" charset="0"/>
                <a:cs typeface="Times New Roman" panose="02020603050405020304" pitchFamily="18" charset="0"/>
              </a:rPr>
              <a:t>En la parte inferior aparece </a:t>
            </a:r>
          </a:p>
          <a:p>
            <a:pPr algn="ctr"/>
            <a:r>
              <a:rPr lang="es-ES" sz="2000" dirty="0">
                <a:effectLst/>
                <a:latin typeface="Tw Cen MT" panose="020B0602020104020603" pitchFamily="34" charset="77"/>
                <a:ea typeface="Calibri" panose="020F0502020204030204" pitchFamily="34" charset="0"/>
                <a:cs typeface="Times New Roman" panose="02020603050405020304" pitchFamily="18" charset="0"/>
              </a:rPr>
              <a:t>la siguiente inscripción: </a:t>
            </a:r>
          </a:p>
          <a:p>
            <a:pPr algn="ctr"/>
            <a:endParaRPr lang="es-ES" sz="2000" dirty="0">
              <a:latin typeface="Tw Cen MT" panose="020B0602020104020603" pitchFamily="34" charset="77"/>
              <a:ea typeface="Calibri" panose="020F0502020204030204" pitchFamily="34" charset="0"/>
              <a:cs typeface="Times New Roman" panose="02020603050405020304" pitchFamily="18" charset="0"/>
            </a:endParaRPr>
          </a:p>
          <a:p>
            <a:pPr algn="ctr"/>
            <a:r>
              <a:rPr lang="es-ES" sz="2000" dirty="0">
                <a:effectLst/>
                <a:latin typeface="Tw Cen MT" panose="020B0602020104020603" pitchFamily="34" charset="77"/>
                <a:ea typeface="Calibri" panose="020F0502020204030204" pitchFamily="34" charset="0"/>
                <a:cs typeface="Times New Roman" panose="02020603050405020304" pitchFamily="18" charset="0"/>
              </a:rPr>
              <a:t>IMAGEN DE LA VIRGEN DE LA LUZ HALLADA </a:t>
            </a:r>
          </a:p>
          <a:p>
            <a:pPr algn="ctr"/>
            <a:r>
              <a:rPr lang="es-ES" sz="2000" dirty="0">
                <a:effectLst/>
                <a:latin typeface="Tw Cen MT" panose="020B0602020104020603" pitchFamily="34" charset="77"/>
                <a:ea typeface="Calibri" panose="020F0502020204030204" pitchFamily="34" charset="0"/>
                <a:cs typeface="Times New Roman" panose="02020603050405020304" pitchFamily="18" charset="0"/>
              </a:rPr>
              <a:t>EN UN HUECO DE ESTA MURALLA EN MCCC, </a:t>
            </a:r>
          </a:p>
          <a:p>
            <a:pPr algn="ctr"/>
            <a:r>
              <a:rPr lang="es-ES" sz="2000" dirty="0">
                <a:latin typeface="Tw Cen MT" panose="020B0602020104020603" pitchFamily="34" charset="77"/>
              </a:rPr>
              <a:t>EXPUESTA EN ESTE LUGAR EN MEMORIA </a:t>
            </a:r>
          </a:p>
          <a:p>
            <a:pPr algn="ctr"/>
            <a:r>
              <a:rPr lang="es-ES" sz="2000" dirty="0">
                <a:latin typeface="Tw Cen MT" panose="020B0602020104020603" pitchFamily="34" charset="77"/>
              </a:rPr>
              <a:t>DE DON BERNARDO MARQUÉS DE LA RAMBLA </a:t>
            </a:r>
          </a:p>
          <a:p>
            <a:pPr algn="ctr"/>
            <a:r>
              <a:rPr lang="es-ES" sz="2000" dirty="0">
                <a:latin typeface="Tw Cen MT" panose="020B0602020104020603" pitchFamily="34" charset="77"/>
              </a:rPr>
              <a:t>MUERTO EN 1918.</a:t>
            </a:r>
          </a:p>
          <a:p>
            <a:pPr algn="ct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p:pic>
        <p:nvPicPr>
          <p:cNvPr id="4" name="Imagen 3">
            <a:extLst>
              <a:ext uri="{FF2B5EF4-FFF2-40B4-BE49-F238E27FC236}">
                <a16:creationId xmlns:a16="http://schemas.microsoft.com/office/drawing/2014/main" id="{CFD7A7E6-69A2-DD7D-D684-86DC73827F28}"/>
              </a:ext>
            </a:extLst>
          </p:cNvPr>
          <p:cNvPicPr>
            <a:picLocks noChangeAspect="1"/>
          </p:cNvPicPr>
          <p:nvPr/>
        </p:nvPicPr>
        <p:blipFill>
          <a:blip r:embed="rId3"/>
          <a:stretch>
            <a:fillRect/>
          </a:stretch>
        </p:blipFill>
        <p:spPr>
          <a:xfrm>
            <a:off x="6823879" y="232475"/>
            <a:ext cx="2106111" cy="3119759"/>
          </a:xfrm>
          <a:prstGeom prst="rect">
            <a:avLst/>
          </a:prstGeom>
        </p:spPr>
      </p:pic>
      <p:pic>
        <p:nvPicPr>
          <p:cNvPr id="8" name="Imagen 7">
            <a:extLst>
              <a:ext uri="{FF2B5EF4-FFF2-40B4-BE49-F238E27FC236}">
                <a16:creationId xmlns:a16="http://schemas.microsoft.com/office/drawing/2014/main" id="{4DF1A2E6-F775-38D4-2F96-C9E88FACA4F8}"/>
              </a:ext>
            </a:extLst>
          </p:cNvPr>
          <p:cNvPicPr>
            <a:picLocks noChangeAspect="1"/>
          </p:cNvPicPr>
          <p:nvPr/>
        </p:nvPicPr>
        <p:blipFill>
          <a:blip r:embed="rId4"/>
          <a:stretch>
            <a:fillRect/>
          </a:stretch>
        </p:blipFill>
        <p:spPr>
          <a:xfrm>
            <a:off x="6823880" y="4441297"/>
            <a:ext cx="2106111" cy="2194069"/>
          </a:xfrm>
          <a:prstGeom prst="rect">
            <a:avLst/>
          </a:prstGeom>
        </p:spPr>
      </p:pic>
      <p:sp>
        <p:nvSpPr>
          <p:cNvPr id="6" name="CuadroTexto 5">
            <a:extLst>
              <a:ext uri="{FF2B5EF4-FFF2-40B4-BE49-F238E27FC236}">
                <a16:creationId xmlns:a16="http://schemas.microsoft.com/office/drawing/2014/main" id="{418574DB-8BA6-164F-2149-7C3E22370C7C}"/>
              </a:ext>
            </a:extLst>
          </p:cNvPr>
          <p:cNvSpPr txBox="1"/>
          <p:nvPr/>
        </p:nvSpPr>
        <p:spPr>
          <a:xfrm>
            <a:off x="6664271" y="3429000"/>
            <a:ext cx="2479729" cy="769441"/>
          </a:xfrm>
          <a:prstGeom prst="rect">
            <a:avLst/>
          </a:prstGeom>
          <a:noFill/>
        </p:spPr>
        <p:txBody>
          <a:bodyPr wrap="square" rtlCol="0">
            <a:spAutoFit/>
          </a:bodyPr>
          <a:lstStyle/>
          <a:p>
            <a:pPr algn="ctr"/>
            <a:r>
              <a:rPr lang="es-ES" dirty="0"/>
              <a:t> </a:t>
            </a:r>
            <a:r>
              <a:rPr lang="es-ES" sz="2000" dirty="0">
                <a:solidFill>
                  <a:srgbClr val="C00000"/>
                </a:solidFill>
              </a:rPr>
              <a:t>“Marqués</a:t>
            </a:r>
          </a:p>
          <a:p>
            <a:pPr algn="ctr"/>
            <a:r>
              <a:rPr lang="es-ES" sz="2000" dirty="0">
                <a:solidFill>
                  <a:srgbClr val="C00000"/>
                </a:solidFill>
              </a:rPr>
              <a:t>De la Rambla”</a:t>
            </a:r>
          </a:p>
        </p:txBody>
      </p:sp>
    </p:spTree>
    <p:extLst>
      <p:ext uri="{BB962C8B-B14F-4D97-AF65-F5344CB8AC3E}">
        <p14:creationId xmlns:p14="http://schemas.microsoft.com/office/powerpoint/2010/main" val="6681988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D358633-F7D1-A4DB-3FAE-6AADBAF709AB}"/>
              </a:ext>
            </a:extLst>
          </p:cNvPr>
          <p:cNvSpPr txBox="1"/>
          <p:nvPr/>
        </p:nvSpPr>
        <p:spPr>
          <a:xfrm>
            <a:off x="450377" y="245661"/>
            <a:ext cx="5788192" cy="6001643"/>
          </a:xfrm>
          <a:prstGeom prst="rect">
            <a:avLst/>
          </a:prstGeom>
          <a:noFill/>
        </p:spPr>
        <p:txBody>
          <a:bodyPr wrap="square">
            <a:spAutoFit/>
          </a:bodyPr>
          <a:lstStyle/>
          <a:p>
            <a:pPr algn="ctr"/>
            <a:r>
              <a:rPr 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VIRGEN DE LOS REMEDIOS</a:t>
            </a:r>
            <a:endPar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endParaRPr>
          </a:p>
          <a:p>
            <a:pPr algn="ctr"/>
            <a:endParaRPr lang="es-ES" sz="2000" dirty="0">
              <a:solidFill>
                <a:srgbClr val="C00000"/>
              </a:solidFill>
              <a:latin typeface="Tw Cen MT" panose="020B0602020104020603" pitchFamily="34" charset="77"/>
              <a:ea typeface="Calibri" panose="020F0502020204030204" pitchFamily="34" charset="0"/>
              <a:cs typeface="Times New Roman" panose="02020603050405020304" pitchFamily="18" charset="0"/>
            </a:endParaRPr>
          </a:p>
          <a:p>
            <a:pPr algn="ctr"/>
            <a:r>
              <a:rPr lang="es-ES" sz="2000" dirty="0">
                <a:latin typeface="Tw Cen MT" panose="020B0602020104020603" pitchFamily="34" charset="77"/>
                <a:ea typeface="Calibri" panose="020F0502020204030204" pitchFamily="34" charset="0"/>
                <a:cs typeface="Times New Roman" panose="02020603050405020304" pitchFamily="18" charset="0"/>
              </a:rPr>
              <a:t>LA TORRE DEL RELOJ, e</a:t>
            </a:r>
            <a:r>
              <a:rPr lang="es-ES" sz="2000" dirty="0">
                <a:effectLst/>
                <a:latin typeface="Tw Cen MT" panose="020B0602020104020603" pitchFamily="34" charset="77"/>
                <a:ea typeface="Calibri" panose="020F0502020204030204" pitchFamily="34" charset="0"/>
                <a:cs typeface="Times New Roman" panose="02020603050405020304" pitchFamily="18" charset="0"/>
              </a:rPr>
              <a:t>n su origen era un torre</a:t>
            </a:r>
            <a:r>
              <a:rPr lang="es-ES" sz="2000" dirty="0">
                <a:latin typeface="Tw Cen MT" panose="020B0602020104020603" pitchFamily="34" charset="77"/>
                <a:ea typeface="Calibri" panose="020F0502020204030204" pitchFamily="34" charset="0"/>
                <a:cs typeface="Times New Roman" panose="02020603050405020304" pitchFamily="18" charset="0"/>
              </a:rPr>
              <a:t>ó</a:t>
            </a:r>
            <a:r>
              <a:rPr lang="es-ES" sz="2000" dirty="0">
                <a:effectLst/>
                <a:latin typeface="Tw Cen MT" panose="020B0602020104020603" pitchFamily="34" charset="77"/>
                <a:ea typeface="Calibri" panose="020F0502020204030204" pitchFamily="34" charset="0"/>
                <a:cs typeface="Times New Roman" panose="02020603050405020304" pitchFamily="18" charset="0"/>
              </a:rPr>
              <a:t>n perteneciente a la muralla medieval, construido </a:t>
            </a:r>
          </a:p>
          <a:p>
            <a:pPr algn="ctr"/>
            <a:r>
              <a:rPr lang="es-ES" sz="2000" dirty="0">
                <a:effectLst/>
                <a:latin typeface="Tw Cen MT" panose="020B0602020104020603" pitchFamily="34" charset="77"/>
                <a:ea typeface="Calibri" panose="020F0502020204030204" pitchFamily="34" charset="0"/>
                <a:cs typeface="Times New Roman" panose="02020603050405020304" pitchFamily="18" charset="0"/>
              </a:rPr>
              <a:t>en el siglo XIII y que defendía la transitada </a:t>
            </a:r>
          </a:p>
          <a:p>
            <a:pPr algn="ctr"/>
            <a:r>
              <a:rPr lang="es-ES" sz="2000" dirty="0">
                <a:effectLst/>
                <a:latin typeface="Tw Cen MT" panose="020B0602020104020603" pitchFamily="34" charset="77"/>
                <a:ea typeface="Calibri" panose="020F0502020204030204" pitchFamily="34" charset="0"/>
                <a:cs typeface="Times New Roman" panose="02020603050405020304" pitchFamily="18" charset="0"/>
              </a:rPr>
              <a:t>Puerta de Toledo.</a:t>
            </a:r>
          </a:p>
          <a:p>
            <a:pPr algn="ctr"/>
            <a:r>
              <a:rPr lang="es-ES" sz="2000" dirty="0">
                <a:effectLst/>
                <a:latin typeface="Tw Cen MT" panose="020B0602020104020603" pitchFamily="34" charset="77"/>
                <a:ea typeface="Calibri" panose="020F0502020204030204" pitchFamily="34" charset="0"/>
                <a:cs typeface="Times New Roman" panose="02020603050405020304" pitchFamily="18" charset="0"/>
              </a:rPr>
              <a:t>En la segunda mitad del XVI (1562) </a:t>
            </a:r>
          </a:p>
          <a:p>
            <a:pPr algn="ctr"/>
            <a:r>
              <a:rPr lang="es-ES" sz="2000" dirty="0">
                <a:effectLst/>
                <a:latin typeface="Tw Cen MT" panose="020B0602020104020603" pitchFamily="34" charset="77"/>
                <a:ea typeface="Calibri" panose="020F0502020204030204" pitchFamily="34" charset="0"/>
                <a:cs typeface="Times New Roman" panose="02020603050405020304" pitchFamily="18" charset="0"/>
              </a:rPr>
              <a:t>se adapta la torre para albergar un reloj </a:t>
            </a:r>
          </a:p>
          <a:p>
            <a:pPr algn="ctr"/>
            <a:r>
              <a:rPr lang="es-ES" sz="2000" dirty="0">
                <a:effectLst/>
                <a:latin typeface="Tw Cen MT" panose="020B0602020104020603" pitchFamily="34" charset="77"/>
                <a:ea typeface="Calibri" panose="020F0502020204030204" pitchFamily="34" charset="0"/>
                <a:cs typeface="Times New Roman" panose="02020603050405020304" pitchFamily="18" charset="0"/>
              </a:rPr>
              <a:t>y campanas añadiéndole un templete.</a:t>
            </a:r>
          </a:p>
          <a:p>
            <a:pPr algn="ctr"/>
            <a:endParaRPr lang="es-ES" sz="2000"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sz="2000" dirty="0">
                <a:effectLst/>
                <a:latin typeface="Tw Cen MT" panose="020B0602020104020603" pitchFamily="34" charset="77"/>
                <a:ea typeface="Calibri" panose="020F0502020204030204" pitchFamily="34" charset="0"/>
                <a:cs typeface="Times New Roman" panose="02020603050405020304" pitchFamily="18" charset="0"/>
              </a:rPr>
              <a:t>En su parte inferior alberga una hornacina con la imagen de Nuestra Señora de los Remedios. </a:t>
            </a:r>
          </a:p>
          <a:p>
            <a:pPr algn="ctr"/>
            <a:r>
              <a:rPr lang="es-ES" sz="2000" dirty="0">
                <a:effectLst/>
                <a:latin typeface="Tw Cen MT" panose="020B0602020104020603" pitchFamily="34" charset="77"/>
                <a:ea typeface="Calibri" panose="020F0502020204030204" pitchFamily="34" charset="0"/>
                <a:cs typeface="Times New Roman" panose="02020603050405020304" pitchFamily="18" charset="0"/>
              </a:rPr>
              <a:t>Su importancia histórica radica en que ante ella </a:t>
            </a:r>
          </a:p>
          <a:p>
            <a:pPr algn="ctr"/>
            <a:r>
              <a:rPr lang="es-ES" sz="2000" dirty="0">
                <a:effectLst/>
                <a:latin typeface="Tw Cen MT" panose="020B0602020104020603" pitchFamily="34" charset="77"/>
                <a:ea typeface="Calibri" panose="020F0502020204030204" pitchFamily="34" charset="0"/>
                <a:cs typeface="Times New Roman" panose="02020603050405020304" pitchFamily="18" charset="0"/>
              </a:rPr>
              <a:t>Carlos V (1526), Felipe II (1570) Y Alfonso XIII </a:t>
            </a:r>
            <a:r>
              <a:rPr lang="es-ES" sz="2000" dirty="0">
                <a:latin typeface="Tw Cen MT" panose="020B0602020104020603" pitchFamily="34" charset="77"/>
                <a:ea typeface="Calibri" panose="020F0502020204030204" pitchFamily="34" charset="0"/>
                <a:cs typeface="Times New Roman" panose="02020603050405020304" pitchFamily="18" charset="0"/>
              </a:rPr>
              <a:t>(1926</a:t>
            </a:r>
            <a:r>
              <a:rPr lang="es-ES" sz="2000" dirty="0">
                <a:effectLst/>
                <a:latin typeface="Tw Cen MT" panose="020B0602020104020603" pitchFamily="34" charset="77"/>
                <a:ea typeface="Calibri" panose="020F0502020204030204" pitchFamily="34" charset="0"/>
                <a:cs typeface="Times New Roman" panose="02020603050405020304" pitchFamily="18" charset="0"/>
              </a:rPr>
              <a:t>)</a:t>
            </a:r>
          </a:p>
          <a:p>
            <a:pPr algn="ctr"/>
            <a:r>
              <a:rPr lang="es-ES" sz="2000" dirty="0">
                <a:effectLst/>
                <a:latin typeface="Tw Cen MT" panose="020B0602020104020603" pitchFamily="34" charset="77"/>
                <a:ea typeface="Calibri" panose="020F0502020204030204" pitchFamily="34" charset="0"/>
                <a:cs typeface="Times New Roman" panose="02020603050405020304" pitchFamily="18" charset="0"/>
              </a:rPr>
              <a:t>juraron guardar los fueros de la ciudad</a:t>
            </a:r>
            <a:r>
              <a:rPr lang="es-ES" sz="2000" dirty="0">
                <a:latin typeface="Tw Cen MT" panose="020B0602020104020603" pitchFamily="34" charset="77"/>
                <a:ea typeface="Calibri" panose="020F0502020204030204" pitchFamily="34" charset="0"/>
                <a:cs typeface="Times New Roman" panose="02020603050405020304" pitchFamily="18" charset="0"/>
              </a:rPr>
              <a:t> de Úbeda. </a:t>
            </a:r>
          </a:p>
          <a:p>
            <a:pPr algn="ctr"/>
            <a:r>
              <a:rPr lang="es-ES" sz="2000" dirty="0">
                <a:latin typeface="Tw Cen MT" panose="020B0602020104020603" pitchFamily="34" charset="77"/>
                <a:ea typeface="Calibri" panose="020F0502020204030204" pitchFamily="34" charset="0"/>
                <a:cs typeface="Times New Roman" panose="02020603050405020304" pitchFamily="18" charset="0"/>
              </a:rPr>
              <a:t>La Virgen de los Remedios es patrona de la Orden Trinitaria. Ante su imagen en Valencia, en el convento trinitario, oró don Juan de Austria, al partir para la batalla de Lepanto</a:t>
            </a:r>
            <a:r>
              <a:rPr lang="es-ES" sz="2000"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a:t>
            </a:r>
            <a:endParaRPr lang="es-ES" sz="20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endParaRPr>
          </a:p>
        </p:txBody>
      </p:sp>
      <p:pic>
        <p:nvPicPr>
          <p:cNvPr id="3" name="Imagen 2">
            <a:extLst>
              <a:ext uri="{FF2B5EF4-FFF2-40B4-BE49-F238E27FC236}">
                <a16:creationId xmlns:a16="http://schemas.microsoft.com/office/drawing/2014/main" id="{3F2D8334-3561-884B-5519-C47D781EF672}"/>
              </a:ext>
            </a:extLst>
          </p:cNvPr>
          <p:cNvPicPr>
            <a:picLocks noChangeAspect="1"/>
          </p:cNvPicPr>
          <p:nvPr/>
        </p:nvPicPr>
        <p:blipFill rotWithShape="1">
          <a:blip r:embed="rId3"/>
          <a:srcRect l="18442" r="20509"/>
          <a:stretch/>
        </p:blipFill>
        <p:spPr>
          <a:xfrm>
            <a:off x="6939663" y="420659"/>
            <a:ext cx="2031342" cy="2495536"/>
          </a:xfrm>
          <a:prstGeom prst="rect">
            <a:avLst/>
          </a:prstGeom>
        </p:spPr>
      </p:pic>
      <p:pic>
        <p:nvPicPr>
          <p:cNvPr id="6" name="Imagen 5">
            <a:extLst>
              <a:ext uri="{FF2B5EF4-FFF2-40B4-BE49-F238E27FC236}">
                <a16:creationId xmlns:a16="http://schemas.microsoft.com/office/drawing/2014/main" id="{AFA28ECC-5CD9-D892-BC19-EAC5B28CF63F}"/>
              </a:ext>
            </a:extLst>
          </p:cNvPr>
          <p:cNvPicPr>
            <a:picLocks noChangeAspect="1"/>
          </p:cNvPicPr>
          <p:nvPr/>
        </p:nvPicPr>
        <p:blipFill>
          <a:blip r:embed="rId4"/>
          <a:stretch>
            <a:fillRect/>
          </a:stretch>
        </p:blipFill>
        <p:spPr>
          <a:xfrm>
            <a:off x="6939663" y="3941806"/>
            <a:ext cx="2031342" cy="2272947"/>
          </a:xfrm>
          <a:prstGeom prst="rect">
            <a:avLst/>
          </a:prstGeom>
        </p:spPr>
      </p:pic>
      <p:pic>
        <p:nvPicPr>
          <p:cNvPr id="7" name="Imagen 6">
            <a:extLst>
              <a:ext uri="{FF2B5EF4-FFF2-40B4-BE49-F238E27FC236}">
                <a16:creationId xmlns:a16="http://schemas.microsoft.com/office/drawing/2014/main" id="{A63D8036-871B-6801-FD0E-25309E740D83}"/>
              </a:ext>
            </a:extLst>
          </p:cNvPr>
          <p:cNvPicPr>
            <a:picLocks noChangeAspect="1"/>
          </p:cNvPicPr>
          <p:nvPr/>
        </p:nvPicPr>
        <p:blipFill>
          <a:blip r:embed="rId4"/>
          <a:stretch>
            <a:fillRect/>
          </a:stretch>
        </p:blipFill>
        <p:spPr>
          <a:xfrm>
            <a:off x="6905699" y="4090316"/>
            <a:ext cx="2065306" cy="2230455"/>
          </a:xfrm>
          <a:prstGeom prst="rect">
            <a:avLst/>
          </a:prstGeom>
        </p:spPr>
      </p:pic>
      <p:sp>
        <p:nvSpPr>
          <p:cNvPr id="8" name="CuadroTexto 7">
            <a:extLst>
              <a:ext uri="{FF2B5EF4-FFF2-40B4-BE49-F238E27FC236}">
                <a16:creationId xmlns:a16="http://schemas.microsoft.com/office/drawing/2014/main" id="{3CDA03A6-AE2E-3517-0FC2-91A99A622DD3}"/>
              </a:ext>
            </a:extLst>
          </p:cNvPr>
          <p:cNvSpPr txBox="1"/>
          <p:nvPr/>
        </p:nvSpPr>
        <p:spPr>
          <a:xfrm>
            <a:off x="6905700" y="6331323"/>
            <a:ext cx="2238300" cy="400110"/>
          </a:xfrm>
          <a:prstGeom prst="rect">
            <a:avLst/>
          </a:prstGeom>
          <a:noFill/>
        </p:spPr>
        <p:txBody>
          <a:bodyPr wrap="square" rtlCol="0">
            <a:spAutoFit/>
          </a:bodyPr>
          <a:lstStyle/>
          <a:p>
            <a:pPr algn="ctr"/>
            <a:r>
              <a:rPr lang="es-ES" sz="2000" dirty="0">
                <a:solidFill>
                  <a:srgbClr val="C00000"/>
                </a:solidFill>
                <a:latin typeface="Tw Cen MT" panose="020B0602020104020603" pitchFamily="34" charset="77"/>
              </a:rPr>
              <a:t>Reconstrucción</a:t>
            </a:r>
          </a:p>
        </p:txBody>
      </p:sp>
      <p:sp>
        <p:nvSpPr>
          <p:cNvPr id="9" name="CuadroTexto 8">
            <a:extLst>
              <a:ext uri="{FF2B5EF4-FFF2-40B4-BE49-F238E27FC236}">
                <a16:creationId xmlns:a16="http://schemas.microsoft.com/office/drawing/2014/main" id="{FED4CD8B-2564-EF39-875E-C1440138FC9F}"/>
              </a:ext>
            </a:extLst>
          </p:cNvPr>
          <p:cNvSpPr txBox="1"/>
          <p:nvPr/>
        </p:nvSpPr>
        <p:spPr>
          <a:xfrm>
            <a:off x="6905700" y="3087757"/>
            <a:ext cx="2065306" cy="707886"/>
          </a:xfrm>
          <a:prstGeom prst="rect">
            <a:avLst/>
          </a:prstGeom>
          <a:noFill/>
        </p:spPr>
        <p:txBody>
          <a:bodyPr wrap="square" rtlCol="0">
            <a:spAutoFit/>
          </a:bodyPr>
          <a:lstStyle/>
          <a:p>
            <a:pPr algn="ctr"/>
            <a:r>
              <a:rPr lang="es-ES" sz="2000" dirty="0">
                <a:solidFill>
                  <a:srgbClr val="C00000"/>
                </a:solidFill>
                <a:latin typeface="Tw Cen MT" panose="020B0602020104020603" pitchFamily="34" charset="77"/>
              </a:rPr>
              <a:t>Virgen de </a:t>
            </a:r>
          </a:p>
          <a:p>
            <a:pPr algn="ctr"/>
            <a:r>
              <a:rPr lang="es-ES" sz="2000" dirty="0">
                <a:solidFill>
                  <a:srgbClr val="C00000"/>
                </a:solidFill>
                <a:latin typeface="Tw Cen MT" panose="020B0602020104020603" pitchFamily="34" charset="77"/>
              </a:rPr>
              <a:t>los Remedios</a:t>
            </a:r>
          </a:p>
        </p:txBody>
      </p:sp>
    </p:spTree>
    <p:extLst>
      <p:ext uri="{BB962C8B-B14F-4D97-AF65-F5344CB8AC3E}">
        <p14:creationId xmlns:p14="http://schemas.microsoft.com/office/powerpoint/2010/main" val="39680386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B676136-B2D9-651B-2203-394A453F10C1}"/>
              </a:ext>
            </a:extLst>
          </p:cNvPr>
          <p:cNvSpPr txBox="1"/>
          <p:nvPr/>
        </p:nvSpPr>
        <p:spPr>
          <a:xfrm>
            <a:off x="165102" y="88900"/>
            <a:ext cx="6765785" cy="6740307"/>
          </a:xfrm>
          <a:prstGeom prst="rect">
            <a:avLst/>
          </a:prstGeom>
          <a:noFill/>
        </p:spPr>
        <p:txBody>
          <a:bodyPr wrap="square">
            <a:spAutoFit/>
          </a:bodyPr>
          <a:lstStyle/>
          <a:p>
            <a:pPr marL="226695" indent="-226695" algn="ctr">
              <a:tabLst>
                <a:tab pos="457200" algn="l"/>
              </a:tabLst>
            </a:pP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ERMITA: SAN BARTOLOMÉ</a:t>
            </a:r>
          </a:p>
          <a:p>
            <a:pPr marL="226695" indent="-226695" algn="just">
              <a:tabLst>
                <a:tab pos="457200" algn="l"/>
              </a:tabLst>
            </a:pPr>
            <a:r>
              <a:rPr 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			</a:t>
            </a:r>
            <a:r>
              <a:rPr lang="es-ES" dirty="0">
                <a:effectLst/>
                <a:latin typeface="Tw Cen MT" panose="020B0602020104020603" pitchFamily="34" charset="77"/>
                <a:ea typeface="Calibri" panose="020F0502020204030204" pitchFamily="34" charset="0"/>
                <a:cs typeface="Times New Roman" panose="02020603050405020304" pitchFamily="18" charset="0"/>
              </a:rPr>
              <a:t>Es una sencilla iglesia que se sitúa a </a:t>
            </a:r>
            <a:r>
              <a:rPr lang="es-ES" dirty="0">
                <a:latin typeface="Tw Cen MT" panose="020B0602020104020603" pitchFamily="34" charset="77"/>
                <a:ea typeface="Calibri" panose="020F0502020204030204" pitchFamily="34" charset="0"/>
                <a:cs typeface="Times New Roman" panose="02020603050405020304" pitchFamily="18" charset="0"/>
              </a:rPr>
              <a:t>5</a:t>
            </a:r>
            <a:r>
              <a:rPr lang="es-ES" dirty="0">
                <a:effectLst/>
                <a:latin typeface="Tw Cen MT" panose="020B0602020104020603" pitchFamily="34" charset="77"/>
                <a:ea typeface="Calibri" panose="020F0502020204030204" pitchFamily="34" charset="0"/>
                <a:cs typeface="Times New Roman" panose="02020603050405020304" pitchFamily="18" charset="0"/>
              </a:rPr>
              <a:t> </a:t>
            </a:r>
            <a:r>
              <a:rPr lang="es-ES" dirty="0" err="1">
                <a:effectLst/>
                <a:latin typeface="Tw Cen MT" panose="020B0602020104020603" pitchFamily="34" charset="77"/>
                <a:ea typeface="Calibri" panose="020F0502020204030204" pitchFamily="34" charset="0"/>
                <a:cs typeface="Times New Roman" panose="02020603050405020304" pitchFamily="18" charset="0"/>
              </a:rPr>
              <a:t>klms</a:t>
            </a:r>
            <a:r>
              <a:rPr lang="es-ES" dirty="0">
                <a:effectLst/>
                <a:latin typeface="Tw Cen MT" panose="020B0602020104020603" pitchFamily="34" charset="77"/>
                <a:ea typeface="Calibri" panose="020F0502020204030204" pitchFamily="34" charset="0"/>
                <a:cs typeface="Times New Roman" panose="02020603050405020304" pitchFamily="18" charset="0"/>
              </a:rPr>
              <a:t>, en la aldea de San Bartolomé</a:t>
            </a:r>
            <a:r>
              <a:rPr lang="es-ES" dirty="0">
                <a:latin typeface="Tw Cen MT" panose="020B0602020104020603" pitchFamily="34" charset="77"/>
                <a:ea typeface="Calibri" panose="020F0502020204030204" pitchFamily="34" charset="0"/>
                <a:cs typeface="Times New Roman" panose="02020603050405020304" pitchFamily="18" charset="0"/>
              </a:rPr>
              <a:t>.</a:t>
            </a:r>
            <a:r>
              <a:rPr lang="es-ES" dirty="0">
                <a:effectLst/>
                <a:latin typeface="Tw Cen MT" panose="020B0602020104020603" pitchFamily="34" charset="77"/>
                <a:ea typeface="Calibri" panose="020F0502020204030204" pitchFamily="34" charset="0"/>
                <a:cs typeface="Times New Roman" panose="02020603050405020304" pitchFamily="18" charset="0"/>
              </a:rPr>
              <a:t> Reedificada  en el siglo XVII. La ermita funcionó como iglesia parroquial hasta 1826. De estilo tardo-renacentista en su portada principal y barroco en su interior. </a:t>
            </a:r>
          </a:p>
          <a:p>
            <a:pPr marL="226695" algn="just">
              <a:tabLst>
                <a:tab pos="457200" algn="l"/>
              </a:tabLst>
            </a:pPr>
            <a:r>
              <a:rPr lang="es-ES" dirty="0">
                <a:effectLst/>
                <a:latin typeface="Tw Cen MT" panose="020B0602020104020603" pitchFamily="34" charset="77"/>
                <a:ea typeface="Calibri" panose="020F0502020204030204" pitchFamily="34" charset="0"/>
                <a:cs typeface="Times New Roman" panose="02020603050405020304" pitchFamily="18" charset="0"/>
              </a:rPr>
              <a:t>		Es de una sola nave cubierta por bóveda de cañón, cúpula de media naranja </a:t>
            </a:r>
            <a:r>
              <a:rPr lang="es-ES" dirty="0">
                <a:latin typeface="Tw Cen MT" panose="020B0602020104020603" pitchFamily="34" charset="77"/>
                <a:ea typeface="Calibri" panose="020F0502020204030204" pitchFamily="34" charset="0"/>
                <a:cs typeface="Times New Roman" panose="02020603050405020304" pitchFamily="18" charset="0"/>
              </a:rPr>
              <a:t>con </a:t>
            </a:r>
            <a:r>
              <a:rPr lang="es-ES" dirty="0">
                <a:effectLst/>
                <a:latin typeface="Tw Cen MT" panose="020B0602020104020603" pitchFamily="34" charset="77"/>
                <a:ea typeface="Calibri" panose="020F0502020204030204" pitchFamily="34" charset="0"/>
                <a:cs typeface="Times New Roman" panose="02020603050405020304" pitchFamily="18" charset="0"/>
              </a:rPr>
              <a:t>un bello retablo también de estilo barroco. Antaño se veneraba en esta ermita la imagen de Nuestra Señora de la Blanca. La pila bautismal románica de dicha ermita, fue traslada en 2015, a la Basílica de Santa María de los Reales Alcázares.</a:t>
            </a:r>
          </a:p>
          <a:p>
            <a:pPr marL="226695" algn="just">
              <a:tabLst>
                <a:tab pos="457200" algn="l"/>
              </a:tabLst>
            </a:pPr>
            <a:r>
              <a:rPr lang="es-ES" dirty="0">
                <a:effectLst/>
                <a:latin typeface="Tw Cen MT" panose="020B0602020104020603" pitchFamily="34" charset="77"/>
                <a:ea typeface="Calibri" panose="020F0502020204030204" pitchFamily="34" charset="0"/>
                <a:cs typeface="Times New Roman" panose="02020603050405020304" pitchFamily="18" charset="0"/>
              </a:rPr>
              <a:t>		Junto a la ermita se encuentra la torre denominada de Garci Fernández. Todo este conjunto se levanta sobre un antiguo recinto fortificado iberorromano, donde son visibles algunos sillares ciclópeos.</a:t>
            </a:r>
          </a:p>
        </p:txBody>
      </p:sp>
      <p:pic>
        <p:nvPicPr>
          <p:cNvPr id="4" name="Imagen 3">
            <a:extLst>
              <a:ext uri="{FF2B5EF4-FFF2-40B4-BE49-F238E27FC236}">
                <a16:creationId xmlns:a16="http://schemas.microsoft.com/office/drawing/2014/main" id="{E0839AA0-CC79-01E5-B93D-E4E58E202A2B}"/>
              </a:ext>
            </a:extLst>
          </p:cNvPr>
          <p:cNvPicPr>
            <a:picLocks noChangeAspect="1"/>
          </p:cNvPicPr>
          <p:nvPr/>
        </p:nvPicPr>
        <p:blipFill rotWithShape="1">
          <a:blip r:embed="rId3"/>
          <a:srcRect r="11111"/>
          <a:stretch/>
        </p:blipFill>
        <p:spPr>
          <a:xfrm>
            <a:off x="7262845" y="630883"/>
            <a:ext cx="1716053" cy="2112317"/>
          </a:xfrm>
          <a:prstGeom prst="rect">
            <a:avLst/>
          </a:prstGeom>
        </p:spPr>
      </p:pic>
      <p:sp>
        <p:nvSpPr>
          <p:cNvPr id="2" name="CuadroTexto 1">
            <a:extLst>
              <a:ext uri="{FF2B5EF4-FFF2-40B4-BE49-F238E27FC236}">
                <a16:creationId xmlns:a16="http://schemas.microsoft.com/office/drawing/2014/main" id="{1481605A-8502-A43F-FE83-9AFFED9C8EB1}"/>
              </a:ext>
            </a:extLst>
          </p:cNvPr>
          <p:cNvSpPr txBox="1"/>
          <p:nvPr/>
        </p:nvSpPr>
        <p:spPr>
          <a:xfrm>
            <a:off x="7123146" y="3075057"/>
            <a:ext cx="1716053" cy="707886"/>
          </a:xfrm>
          <a:prstGeom prst="rect">
            <a:avLst/>
          </a:prstGeom>
          <a:noFill/>
        </p:spPr>
        <p:txBody>
          <a:bodyPr wrap="square" rtlCol="0">
            <a:spAutoFit/>
          </a:bodyPr>
          <a:lstStyle/>
          <a:p>
            <a:pPr algn="ctr"/>
            <a:r>
              <a:rPr lang="es-ES" sz="2000" dirty="0">
                <a:solidFill>
                  <a:srgbClr val="C00000"/>
                </a:solidFill>
                <a:latin typeface="Tw Cen MT" panose="020B0602020104020603" pitchFamily="34" charset="77"/>
              </a:rPr>
              <a:t>San</a:t>
            </a:r>
          </a:p>
          <a:p>
            <a:pPr algn="ctr"/>
            <a:r>
              <a:rPr lang="es-ES" sz="2000" dirty="0">
                <a:solidFill>
                  <a:srgbClr val="C00000"/>
                </a:solidFill>
                <a:latin typeface="Tw Cen MT" panose="020B0602020104020603" pitchFamily="34" charset="77"/>
              </a:rPr>
              <a:t>Bartolomé</a:t>
            </a:r>
          </a:p>
        </p:txBody>
      </p:sp>
    </p:spTree>
    <p:extLst>
      <p:ext uri="{BB962C8B-B14F-4D97-AF65-F5344CB8AC3E}">
        <p14:creationId xmlns:p14="http://schemas.microsoft.com/office/powerpoint/2010/main" val="19284257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C8BF757-5CD4-FB39-6F85-F1A4EA59DCE7}"/>
              </a:ext>
            </a:extLst>
          </p:cNvPr>
          <p:cNvSpPr txBox="1"/>
          <p:nvPr/>
        </p:nvSpPr>
        <p:spPr>
          <a:xfrm>
            <a:off x="317500" y="0"/>
            <a:ext cx="6626639" cy="6740307"/>
          </a:xfrm>
          <a:prstGeom prst="rect">
            <a:avLst/>
          </a:prstGeom>
          <a:noFill/>
        </p:spPr>
        <p:txBody>
          <a:bodyPr wrap="square">
            <a:spAutoFit/>
          </a:bodyPr>
          <a:lstStyle/>
          <a:p>
            <a:pPr algn="ct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     MADRE DE DIOS DEL CAMPO</a:t>
            </a:r>
            <a:b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br>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En lo alto de un cerro a la izquierda de la antigua carretera de Torreperogil, se alzan </a:t>
            </a:r>
            <a:r>
              <a:rPr lang="es-ES" dirty="0">
                <a:solidFill>
                  <a:srgbClr val="222222"/>
                </a:solidFill>
                <a:latin typeface="Tw Cen MT" panose="020B0602020104020603" pitchFamily="34" charset="77"/>
                <a:ea typeface="Calibri" panose="020F0502020204030204" pitchFamily="34" charset="0"/>
                <a:cs typeface="Times New Roman" panose="02020603050405020304" pitchFamily="18" charset="0"/>
              </a:rPr>
              <a:t>sus</a:t>
            </a:r>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 ruinas. </a:t>
            </a:r>
          </a:p>
          <a:p>
            <a:pPr algn="ctr"/>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     Su fundación es muy antigua.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just"/>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*1495</a:t>
            </a:r>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 Pero Sánchez Romo legó a la iglesia su palacio, emplazado junto a la ermita. </a:t>
            </a:r>
          </a:p>
          <a:p>
            <a:pPr algn="just"/>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*1740</a:t>
            </a:r>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 Se acomete la reedificación dedicándose a hospedaje para peregrinos.</a:t>
            </a:r>
            <a:r>
              <a:rPr lang="es-ES" dirty="0">
                <a:latin typeface="Tw Cen MT" panose="020B0602020104020603" pitchFamily="34" charset="77"/>
                <a:ea typeface="Calibri" panose="020F0502020204030204" pitchFamily="34" charset="0"/>
                <a:cs typeface="Times New Roman" panose="02020603050405020304" pitchFamily="18" charset="0"/>
              </a:rPr>
              <a:t> </a:t>
            </a:r>
            <a:r>
              <a:rPr lang="es-ES" dirty="0">
                <a:solidFill>
                  <a:srgbClr val="222222"/>
                </a:solidFill>
                <a:latin typeface="Tw Cen MT" panose="020B0602020104020603" pitchFamily="34" charset="77"/>
                <a:ea typeface="Calibri" panose="020F0502020204030204" pitchFamily="34" charset="0"/>
                <a:cs typeface="Times New Roman" panose="02020603050405020304" pitchFamily="18" charset="0"/>
              </a:rPr>
              <a:t>L</a:t>
            </a:r>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a capilla y el palacio formaba ángulo a uno y otro lado dejando un gran patio cerrado, frente a la </a:t>
            </a:r>
            <a:r>
              <a:rPr lang="es-ES" dirty="0">
                <a:solidFill>
                  <a:srgbClr val="222222"/>
                </a:solidFill>
                <a:latin typeface="Tw Cen MT" panose="020B0602020104020603" pitchFamily="34" charset="77"/>
                <a:ea typeface="Calibri" panose="020F0502020204030204" pitchFamily="34" charset="0"/>
                <a:cs typeface="Times New Roman" panose="02020603050405020304" pitchFamily="18" charset="0"/>
              </a:rPr>
              <a:t>portada</a:t>
            </a:r>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 de la iglesia y hornacinas. En su interior la capilla mayor se cubría con cúpula barroca y poseía camarín con rica reja de forja, poseía ricos lienzos, representado los milagros de Madre de Dios. El campanario estaba dotado de una esbelta espadaña.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just"/>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En esta ermita era tradicional la Romería de Madre de Dios cuya imagen se trasladaba a la iglesia de San Pablo para sus cultos en el mes de mayo.</a:t>
            </a:r>
            <a:endParaRPr lang="es-ES" dirty="0">
              <a:latin typeface="Tw Cen MT" panose="020B0602020104020603" pitchFamily="34" charset="77"/>
            </a:endParaRPr>
          </a:p>
        </p:txBody>
      </p:sp>
      <p:sp>
        <p:nvSpPr>
          <p:cNvPr id="2" name="CuadroTexto 1">
            <a:extLst>
              <a:ext uri="{FF2B5EF4-FFF2-40B4-BE49-F238E27FC236}">
                <a16:creationId xmlns:a16="http://schemas.microsoft.com/office/drawing/2014/main" id="{6094E2F9-2761-965E-180B-10F730F71007}"/>
              </a:ext>
            </a:extLst>
          </p:cNvPr>
          <p:cNvSpPr txBox="1"/>
          <p:nvPr/>
        </p:nvSpPr>
        <p:spPr>
          <a:xfrm>
            <a:off x="7594600" y="3860800"/>
            <a:ext cx="1384300" cy="1938992"/>
          </a:xfrm>
          <a:prstGeom prst="rect">
            <a:avLst/>
          </a:prstGeom>
          <a:noFill/>
        </p:spPr>
        <p:txBody>
          <a:bodyPr wrap="square" rtlCol="0">
            <a:spAutoFit/>
          </a:bodyPr>
          <a:lstStyle/>
          <a:p>
            <a:pPr algn="ctr"/>
            <a:r>
              <a:rPr 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M</a:t>
            </a:r>
            <a:r>
              <a:rPr lang="es-ES" sz="24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adre de Dios del Campo.</a:t>
            </a:r>
            <a:br>
              <a:rPr lang="es-ES" sz="24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br>
            <a:endParaRPr lang="es-ES" dirty="0">
              <a:solidFill>
                <a:srgbClr val="C00000"/>
              </a:solidFill>
              <a:latin typeface="Tw Cen MT" panose="020B0602020104020603" pitchFamily="34" charset="77"/>
            </a:endParaRPr>
          </a:p>
        </p:txBody>
      </p:sp>
      <p:pic>
        <p:nvPicPr>
          <p:cNvPr id="5" name="Imagen 4">
            <a:extLst>
              <a:ext uri="{FF2B5EF4-FFF2-40B4-BE49-F238E27FC236}">
                <a16:creationId xmlns:a16="http://schemas.microsoft.com/office/drawing/2014/main" id="{4434ECBE-5C6A-08D0-81B0-5524AD7928DF}"/>
              </a:ext>
            </a:extLst>
          </p:cNvPr>
          <p:cNvPicPr>
            <a:picLocks noChangeAspect="1"/>
          </p:cNvPicPr>
          <p:nvPr/>
        </p:nvPicPr>
        <p:blipFill rotWithShape="1">
          <a:blip r:embed="rId3"/>
          <a:srcRect l="11408" t="3535" r="26916" b="3377"/>
          <a:stretch/>
        </p:blipFill>
        <p:spPr>
          <a:xfrm>
            <a:off x="7326274" y="855008"/>
            <a:ext cx="1652625" cy="2142192"/>
          </a:xfrm>
          <a:prstGeom prst="rect">
            <a:avLst/>
          </a:prstGeom>
        </p:spPr>
      </p:pic>
    </p:spTree>
    <p:extLst>
      <p:ext uri="{BB962C8B-B14F-4D97-AF65-F5344CB8AC3E}">
        <p14:creationId xmlns:p14="http://schemas.microsoft.com/office/powerpoint/2010/main" val="577751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4AF368E-AD63-9FEC-F8BF-ED6E6E2E232B}"/>
              </a:ext>
            </a:extLst>
          </p:cNvPr>
          <p:cNvSpPr txBox="1"/>
          <p:nvPr/>
        </p:nvSpPr>
        <p:spPr>
          <a:xfrm>
            <a:off x="-1" y="142875"/>
            <a:ext cx="9001125" cy="830997"/>
          </a:xfrm>
          <a:prstGeom prst="rect">
            <a:avLst/>
          </a:prstGeom>
          <a:noFill/>
        </p:spPr>
        <p:txBody>
          <a:bodyPr wrap="square">
            <a:spAutoFit/>
          </a:bodyPr>
          <a:lstStyle/>
          <a:p>
            <a:endParaRPr lang="es-ES" sz="1600" dirty="0">
              <a:highlight>
                <a:srgbClr val="00FFFF"/>
              </a:highlight>
            </a:endParaRPr>
          </a:p>
          <a:p>
            <a:endParaRPr lang="es-ES" sz="1600" dirty="0">
              <a:solidFill>
                <a:srgbClr val="000000"/>
              </a:solidFill>
              <a:effectLst/>
              <a:latin typeface="Times" pitchFamily="2" charset="0"/>
              <a:ea typeface="Times New Roman" panose="02020603050405020304" pitchFamily="18" charset="0"/>
            </a:endParaRPr>
          </a:p>
          <a:p>
            <a:endParaRPr lang="es-ES" sz="1600" dirty="0">
              <a:solidFill>
                <a:srgbClr val="000000"/>
              </a:solidFill>
              <a:effectLst/>
              <a:highlight>
                <a:srgbClr val="00FF00"/>
              </a:highlight>
              <a:latin typeface="Times" pitchFamily="2" charset="0"/>
              <a:ea typeface="Times New Roman" panose="02020603050405020304" pitchFamily="18" charset="0"/>
            </a:endParaRPr>
          </a:p>
        </p:txBody>
      </p:sp>
      <p:sp>
        <p:nvSpPr>
          <p:cNvPr id="3" name="CuadroTexto 2">
            <a:extLst>
              <a:ext uri="{FF2B5EF4-FFF2-40B4-BE49-F238E27FC236}">
                <a16:creationId xmlns:a16="http://schemas.microsoft.com/office/drawing/2014/main" id="{4889D96B-1963-CF06-8C0C-073F4715DC17}"/>
              </a:ext>
            </a:extLst>
          </p:cNvPr>
          <p:cNvSpPr txBox="1"/>
          <p:nvPr/>
        </p:nvSpPr>
        <p:spPr>
          <a:xfrm>
            <a:off x="344556" y="0"/>
            <a:ext cx="6811617" cy="6801862"/>
          </a:xfrm>
          <a:prstGeom prst="rect">
            <a:avLst/>
          </a:prstGeom>
          <a:noFill/>
        </p:spPr>
        <p:txBody>
          <a:bodyPr wrap="square">
            <a:spAutoFit/>
          </a:bodyPr>
          <a:lstStyle/>
          <a:p>
            <a:pPr algn="ctr"/>
            <a:r>
              <a:rPr lang="es-ES" sz="2800" spc="40"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NUESTRA SEÑORA DEL PILAR </a:t>
            </a:r>
          </a:p>
          <a:p>
            <a:pPr algn="just"/>
            <a:r>
              <a:rPr lang="es-ES" dirty="0">
                <a:solidFill>
                  <a:srgbClr val="222222"/>
                </a:solidFill>
                <a:latin typeface="Tw Cen MT" panose="020B0602020104020603" pitchFamily="34" charset="77"/>
                <a:ea typeface="Calibri" panose="020F0502020204030204" pitchFamily="34" charset="0"/>
                <a:cs typeface="Times New Roman" panose="02020603050405020304" pitchFamily="18" charset="0"/>
              </a:rPr>
              <a:t>	</a:t>
            </a:r>
            <a:r>
              <a:rPr lang="es-ES" sz="2400"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Es una ermita pequeña de un ambiente íntimo y recogido. </a:t>
            </a:r>
            <a:r>
              <a:rPr lang="es-ES" dirty="0">
                <a:solidFill>
                  <a:srgbClr val="222222"/>
                </a:solidFill>
                <a:latin typeface="Tw Cen MT" panose="020B0602020104020603" pitchFamily="34" charset="77"/>
                <a:ea typeface="Calibri" panose="020F0502020204030204" pitchFamily="34" charset="0"/>
                <a:cs typeface="Times New Roman" panose="02020603050405020304" pitchFamily="18" charset="0"/>
              </a:rPr>
              <a:t>S</a:t>
            </a:r>
            <a:r>
              <a:rPr lang="es-ES" sz="2400"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e enclava  esta  “joya” en un  extremo d</a:t>
            </a:r>
            <a:r>
              <a:rPr lang="es-ES" dirty="0">
                <a:solidFill>
                  <a:srgbClr val="222222"/>
                </a:solidFill>
                <a:latin typeface="Tw Cen MT" panose="020B0602020104020603" pitchFamily="34" charset="77"/>
                <a:ea typeface="Calibri" panose="020F0502020204030204" pitchFamily="34" charset="0"/>
                <a:cs typeface="Times New Roman" panose="02020603050405020304" pitchFamily="18" charset="0"/>
              </a:rPr>
              <a:t>el </a:t>
            </a:r>
          </a:p>
          <a:p>
            <a:r>
              <a:rPr lang="es-ES" sz="2400"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Parque Norte. </a:t>
            </a:r>
          </a:p>
          <a:p>
            <a:pPr algn="just"/>
            <a:r>
              <a:rPr lang="es-ES" spc="40" dirty="0">
                <a:solidFill>
                  <a:srgbClr val="222222"/>
                </a:solidFill>
                <a:latin typeface="Tw Cen MT" panose="020B0602020104020603" pitchFamily="34" charset="77"/>
                <a:ea typeface="Calibri" panose="020F0502020204030204" pitchFamily="34" charset="0"/>
                <a:cs typeface="Times New Roman" panose="02020603050405020304" pitchFamily="18" charset="0"/>
              </a:rPr>
              <a:t>	F</a:t>
            </a:r>
            <a:r>
              <a:rPr lang="es-ES" sz="2400" spc="40" dirty="0">
                <a:solidFill>
                  <a:srgbClr val="222222"/>
                </a:solidFill>
                <a:effectLst/>
                <a:latin typeface="Tw Cen MT" panose="020B0602020104020603" pitchFamily="34" charset="77"/>
                <a:ea typeface="Times New Roman" panose="02020603050405020304" pitchFamily="18" charset="0"/>
                <a:cs typeface="Times New Roman" panose="02020603050405020304" pitchFamily="18" charset="0"/>
              </a:rPr>
              <a:t>ue fundada a principios del Siglo XVIII por el presbítero de S. Isidoro don Francisco de </a:t>
            </a:r>
            <a:r>
              <a:rPr lang="es-ES" spc="40" dirty="0" err="1">
                <a:solidFill>
                  <a:srgbClr val="222222"/>
                </a:solidFill>
                <a:latin typeface="Tw Cen MT" panose="020B0602020104020603" pitchFamily="34" charset="77"/>
                <a:ea typeface="Times New Roman" panose="02020603050405020304" pitchFamily="18" charset="0"/>
                <a:cs typeface="Times New Roman" panose="02020603050405020304" pitchFamily="18" charset="0"/>
              </a:rPr>
              <a:t>P</a:t>
            </a:r>
            <a:r>
              <a:rPr lang="es-ES" sz="2400" spc="40" dirty="0" err="1">
                <a:solidFill>
                  <a:srgbClr val="222222"/>
                </a:solidFill>
                <a:effectLst/>
                <a:latin typeface="Tw Cen MT" panose="020B0602020104020603" pitchFamily="34" charset="77"/>
                <a:ea typeface="Times New Roman" panose="02020603050405020304" pitchFamily="18" charset="0"/>
                <a:cs typeface="Times New Roman" panose="02020603050405020304" pitchFamily="18" charset="0"/>
              </a:rPr>
              <a:t>agéz</a:t>
            </a:r>
            <a:r>
              <a:rPr lang="es-ES" sz="2400" spc="40" dirty="0">
                <a:solidFill>
                  <a:srgbClr val="222222"/>
                </a:solidFill>
                <a:effectLst/>
                <a:latin typeface="Tw Cen MT" panose="020B0602020104020603" pitchFamily="34" charset="77"/>
                <a:ea typeface="Times New Roman" panose="02020603050405020304" pitchFamily="18" charset="0"/>
                <a:cs typeface="Times New Roman" panose="02020603050405020304" pitchFamily="18" charset="0"/>
              </a:rPr>
              <a:t> y Segura y construida de una sola nave, en un estilo renacentista. </a:t>
            </a:r>
            <a:endParaRPr lang="es-ES" sz="2400" dirty="0">
              <a:effectLst/>
              <a:latin typeface="Tw Cen MT" panose="020B0602020104020603" pitchFamily="34" charset="77"/>
              <a:ea typeface="Calibri" panose="020F0502020204030204" pitchFamily="34" charset="0"/>
              <a:cs typeface="Times New Roman" panose="02020603050405020304" pitchFamily="18" charset="0"/>
            </a:endParaRPr>
          </a:p>
          <a:p>
            <a:pPr algn="just"/>
            <a:r>
              <a:rPr 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*1709</a:t>
            </a:r>
            <a:r>
              <a:rPr lang="es-ES" dirty="0">
                <a:solidFill>
                  <a:srgbClr val="222222"/>
                </a:solidFill>
                <a:latin typeface="Tw Cen MT" panose="020B0602020104020603" pitchFamily="34" charset="77"/>
                <a:ea typeface="Calibri" panose="020F0502020204030204" pitchFamily="34" charset="0"/>
                <a:cs typeface="Times New Roman" panose="02020603050405020304" pitchFamily="18" charset="0"/>
              </a:rPr>
              <a:t>. C</a:t>
            </a:r>
            <a:r>
              <a:rPr lang="es-ES" sz="2400"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omenzaron las obras.</a:t>
            </a:r>
            <a:r>
              <a:rPr lang="es-ES" sz="2400" spc="40" dirty="0">
                <a:solidFill>
                  <a:srgbClr val="222222"/>
                </a:solidFill>
                <a:effectLst/>
                <a:latin typeface="Tw Cen MT" panose="020B0602020104020603" pitchFamily="34" charset="77"/>
                <a:ea typeface="Times New Roman" panose="02020603050405020304" pitchFamily="18" charset="0"/>
                <a:cs typeface="Times New Roman" panose="02020603050405020304" pitchFamily="18" charset="0"/>
              </a:rPr>
              <a:t> </a:t>
            </a:r>
            <a:r>
              <a:rPr lang="es-ES" spc="40" dirty="0">
                <a:solidFill>
                  <a:srgbClr val="222222"/>
                </a:solidFill>
                <a:latin typeface="Tw Cen MT" panose="020B0602020104020603" pitchFamily="34" charset="77"/>
                <a:ea typeface="Times New Roman" panose="02020603050405020304" pitchFamily="18" charset="0"/>
                <a:cs typeface="Times New Roman" panose="02020603050405020304" pitchFamily="18" charset="0"/>
              </a:rPr>
              <a:t>S</a:t>
            </a:r>
            <a:r>
              <a:rPr lang="es-ES" sz="2400"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u retablo dorado está presidido por </a:t>
            </a:r>
            <a:r>
              <a:rPr lang="es-ES" dirty="0">
                <a:solidFill>
                  <a:srgbClr val="222222"/>
                </a:solidFill>
                <a:latin typeface="Tw Cen MT" panose="020B0602020104020603" pitchFamily="34" charset="77"/>
                <a:ea typeface="Calibri" panose="020F0502020204030204" pitchFamily="34" charset="0"/>
                <a:cs typeface="Times New Roman" panose="02020603050405020304" pitchFamily="18" charset="0"/>
              </a:rPr>
              <a:t>l</a:t>
            </a:r>
            <a:r>
              <a:rPr lang="es-ES" sz="2400"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a pequeña talla de la Virgen del Pilar. </a:t>
            </a:r>
            <a:r>
              <a:rPr lang="es-ES" spc="40" dirty="0">
                <a:solidFill>
                  <a:srgbClr val="222222"/>
                </a:solidFill>
                <a:latin typeface="Tw Cen MT" panose="020B0602020104020603" pitchFamily="34" charset="77"/>
                <a:ea typeface="Times New Roman" panose="02020603050405020304" pitchFamily="18" charset="0"/>
                <a:cs typeface="Times New Roman" panose="02020603050405020304" pitchFamily="18" charset="0"/>
              </a:rPr>
              <a:t>Sobre su portada hay una pequeña espadaña y </a:t>
            </a:r>
            <a:r>
              <a:rPr lang="es-ES" sz="2400" spc="40" dirty="0">
                <a:solidFill>
                  <a:srgbClr val="222222"/>
                </a:solidFill>
                <a:effectLst/>
                <a:latin typeface="Tw Cen MT" panose="020B0602020104020603" pitchFamily="34" charset="77"/>
                <a:ea typeface="Times New Roman" panose="02020603050405020304" pitchFamily="18" charset="0"/>
                <a:cs typeface="Times New Roman" panose="02020603050405020304" pitchFamily="18" charset="0"/>
              </a:rPr>
              <a:t>relieve de la aparición de la Virgen a </a:t>
            </a:r>
            <a:r>
              <a:rPr lang="es-ES" spc="40" dirty="0">
                <a:solidFill>
                  <a:srgbClr val="222222"/>
                </a:solidFill>
                <a:latin typeface="Tw Cen MT" panose="020B0602020104020603" pitchFamily="34" charset="77"/>
                <a:ea typeface="Times New Roman" panose="02020603050405020304" pitchFamily="18" charset="0"/>
                <a:cs typeface="Times New Roman" panose="02020603050405020304" pitchFamily="18" charset="0"/>
              </a:rPr>
              <a:t>S</a:t>
            </a:r>
            <a:r>
              <a:rPr lang="es-ES" sz="2400" spc="40" dirty="0">
                <a:solidFill>
                  <a:srgbClr val="222222"/>
                </a:solidFill>
                <a:effectLst/>
                <a:latin typeface="Tw Cen MT" panose="020B0602020104020603" pitchFamily="34" charset="77"/>
                <a:ea typeface="Times New Roman" panose="02020603050405020304" pitchFamily="18" charset="0"/>
                <a:cs typeface="Times New Roman" panose="02020603050405020304" pitchFamily="18" charset="0"/>
              </a:rPr>
              <a:t>antiago.</a:t>
            </a:r>
            <a:endParaRPr lang="es-ES" dirty="0">
              <a:latin typeface="Tw Cen MT" panose="020B0602020104020603" pitchFamily="34" charset="77"/>
              <a:ea typeface="Times New Roman" panose="02020603050405020304" pitchFamily="18" charset="0"/>
              <a:cs typeface="Times New Roman" panose="02020603050405020304" pitchFamily="18" charset="0"/>
            </a:endParaRPr>
          </a:p>
          <a:p>
            <a:pPr algn="just"/>
            <a:r>
              <a:rPr lang="es-ES" sz="2400" spc="40" dirty="0">
                <a:solidFill>
                  <a:srgbClr val="222222"/>
                </a:solidFill>
                <a:effectLst/>
                <a:latin typeface="Tw Cen MT" panose="020B0602020104020603" pitchFamily="34" charset="77"/>
                <a:ea typeface="Times New Roman" panose="02020603050405020304" pitchFamily="18" charset="0"/>
                <a:cs typeface="Times New Roman" panose="02020603050405020304" pitchFamily="18" charset="0"/>
              </a:rPr>
              <a:t>	Es la única ermita que se conserva en la ciudad. </a:t>
            </a:r>
          </a:p>
          <a:p>
            <a:pPr algn="just"/>
            <a:r>
              <a:rPr lang="es-ES" spc="40" dirty="0">
                <a:solidFill>
                  <a:srgbClr val="222222"/>
                </a:solidFill>
                <a:latin typeface="Tw Cen MT" panose="020B0602020104020603" pitchFamily="34" charset="77"/>
                <a:ea typeface="Times New Roman" panose="02020603050405020304" pitchFamily="18" charset="0"/>
                <a:cs typeface="Times New Roman" panose="02020603050405020304" pitchFamily="18" charset="0"/>
              </a:rPr>
              <a:t>	S</a:t>
            </a:r>
            <a:r>
              <a:rPr lang="es-ES" sz="2400"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e le denomina también ermita del paje debido a la “popularización” del apellido del fundador.  </a:t>
            </a:r>
            <a:endParaRPr lang="es-ES" dirty="0">
              <a:latin typeface="Tw Cen MT" panose="020B0602020104020603" pitchFamily="34" charset="77"/>
              <a:ea typeface="Calibri" panose="020F0502020204030204" pitchFamily="34" charset="0"/>
              <a:cs typeface="Times New Roman" panose="02020603050405020304" pitchFamily="18" charset="0"/>
            </a:endParaRPr>
          </a:p>
          <a:p>
            <a:pPr algn="just"/>
            <a:r>
              <a:rPr lang="es-ES" dirty="0">
                <a:solidFill>
                  <a:srgbClr val="222222"/>
                </a:solidFill>
                <a:latin typeface="Tw Cen MT" panose="020B0602020104020603" pitchFamily="34" charset="77"/>
                <a:ea typeface="Calibri" panose="020F0502020204030204" pitchFamily="34" charset="0"/>
                <a:cs typeface="Times New Roman" panose="02020603050405020304" pitchFamily="18" charset="0"/>
              </a:rPr>
              <a:t>	C</a:t>
            </a:r>
            <a:r>
              <a:rPr lang="es-ES" sz="2400"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elebra su festividad el día 12 de octubre, “Día de la Hispanidad y pertenece a la Parroquia Virgen del Pilar y Santa Teresa.</a:t>
            </a:r>
            <a:endParaRPr lang="es-ES" sz="2400" dirty="0">
              <a:effectLst/>
              <a:latin typeface="Tw Cen MT" panose="020B0602020104020603" pitchFamily="34" charset="77"/>
              <a:ea typeface="Calibri" panose="020F0502020204030204" pitchFamily="34" charset="0"/>
              <a:cs typeface="Times New Roman" panose="02020603050405020304" pitchFamily="18" charset="0"/>
            </a:endParaRPr>
          </a:p>
        </p:txBody>
      </p:sp>
      <p:sp>
        <p:nvSpPr>
          <p:cNvPr id="2" name="CuadroTexto 1">
            <a:extLst>
              <a:ext uri="{FF2B5EF4-FFF2-40B4-BE49-F238E27FC236}">
                <a16:creationId xmlns:a16="http://schemas.microsoft.com/office/drawing/2014/main" id="{0DEAAF01-6750-3D36-7278-0831285A09DC}"/>
              </a:ext>
            </a:extLst>
          </p:cNvPr>
          <p:cNvSpPr txBox="1"/>
          <p:nvPr/>
        </p:nvSpPr>
        <p:spPr>
          <a:xfrm>
            <a:off x="7318906" y="2875722"/>
            <a:ext cx="1682218" cy="2062103"/>
          </a:xfrm>
          <a:prstGeom prst="rect">
            <a:avLst/>
          </a:prstGeom>
          <a:noFill/>
        </p:spPr>
        <p:txBody>
          <a:bodyPr wrap="square" rtlCol="0">
            <a:spAutoFit/>
          </a:bodyPr>
          <a:lstStyle/>
          <a:p>
            <a:pPr algn="ctr"/>
            <a:r>
              <a:rPr lang="es-ES" sz="2000" dirty="0">
                <a:solidFill>
                  <a:srgbClr val="C00000"/>
                </a:solidFill>
                <a:latin typeface="Tw Cen MT" panose="020B0602020104020603" pitchFamily="34" charset="77"/>
              </a:rPr>
              <a:t>Virgen</a:t>
            </a:r>
          </a:p>
          <a:p>
            <a:pPr algn="ctr"/>
            <a:r>
              <a:rPr lang="es-ES" sz="2000" dirty="0">
                <a:solidFill>
                  <a:srgbClr val="C00000"/>
                </a:solidFill>
                <a:latin typeface="Tw Cen MT" panose="020B0602020104020603" pitchFamily="34" charset="77"/>
              </a:rPr>
              <a:t>del Pilar </a:t>
            </a:r>
          </a:p>
          <a:p>
            <a:pPr algn="ctr"/>
            <a:endParaRPr lang="es-ES" sz="2000" spc="40"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endParaRPr>
          </a:p>
          <a:p>
            <a:pPr algn="ctr"/>
            <a:r>
              <a:rPr lang="es-ES" sz="2000" spc="40"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Ermita</a:t>
            </a:r>
          </a:p>
          <a:p>
            <a:pPr algn="ctr"/>
            <a:r>
              <a:rPr lang="es-ES" sz="2000" spc="40" dirty="0">
                <a:solidFill>
                  <a:srgbClr val="C00000"/>
                </a:solidFill>
                <a:latin typeface="Tw Cen MT" panose="020B0602020104020603" pitchFamily="34" charset="77"/>
                <a:ea typeface="Times New Roman" panose="02020603050405020304" pitchFamily="18" charset="0"/>
                <a:cs typeface="Times New Roman" panose="02020603050405020304" pitchFamily="18" charset="0"/>
              </a:rPr>
              <a:t>Del Paje</a:t>
            </a:r>
            <a:r>
              <a:rPr lang="es-ES" sz="2000" spc="40"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 </a:t>
            </a:r>
            <a:endParaRPr lang="es-ES" sz="20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endParaRPr>
          </a:p>
          <a:p>
            <a:pPr algn="ctr"/>
            <a:endParaRPr lang="es-ES" sz="2800" dirty="0">
              <a:solidFill>
                <a:srgbClr val="C00000"/>
              </a:solidFill>
              <a:latin typeface="Tw Cen MT" panose="020B0602020104020603" pitchFamily="34" charset="77"/>
            </a:endParaRPr>
          </a:p>
        </p:txBody>
      </p:sp>
      <p:pic>
        <p:nvPicPr>
          <p:cNvPr id="6" name="Imagen 5">
            <a:extLst>
              <a:ext uri="{FF2B5EF4-FFF2-40B4-BE49-F238E27FC236}">
                <a16:creationId xmlns:a16="http://schemas.microsoft.com/office/drawing/2014/main" id="{C1BFA4F8-04D7-20FF-924D-E7FAE5B40352}"/>
              </a:ext>
            </a:extLst>
          </p:cNvPr>
          <p:cNvPicPr>
            <a:picLocks noChangeAspect="1"/>
          </p:cNvPicPr>
          <p:nvPr/>
        </p:nvPicPr>
        <p:blipFill>
          <a:blip r:embed="rId3"/>
          <a:stretch>
            <a:fillRect/>
          </a:stretch>
        </p:blipFill>
        <p:spPr>
          <a:xfrm>
            <a:off x="7318906" y="914500"/>
            <a:ext cx="1612251" cy="1384995"/>
          </a:xfrm>
          <a:prstGeom prst="rect">
            <a:avLst/>
          </a:prstGeom>
        </p:spPr>
      </p:pic>
    </p:spTree>
    <p:extLst>
      <p:ext uri="{BB962C8B-B14F-4D97-AF65-F5344CB8AC3E}">
        <p14:creationId xmlns:p14="http://schemas.microsoft.com/office/powerpoint/2010/main" val="1571099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anim calcmode="lin" valueType="num">
                                      <p:cBhvr>
                                        <p:cTn id="8" dur="3000" fill="hold"/>
                                        <p:tgtEl>
                                          <p:spTgt spid="6"/>
                                        </p:tgtEl>
                                        <p:attrNameLst>
                                          <p:attrName>ppt_x</p:attrName>
                                        </p:attrNameLst>
                                      </p:cBhvr>
                                      <p:tavLst>
                                        <p:tav tm="0">
                                          <p:val>
                                            <p:strVal val="#ppt_x"/>
                                          </p:val>
                                        </p:tav>
                                        <p:tav tm="100000">
                                          <p:val>
                                            <p:strVal val="#ppt_x"/>
                                          </p:val>
                                        </p:tav>
                                      </p:tavLst>
                                    </p:anim>
                                    <p:anim calcmode="lin" valueType="num">
                                      <p:cBhvr>
                                        <p:cTn id="9" dur="3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7BC40D2-B8A7-1F6E-B04E-8ACB73144174}"/>
              </a:ext>
            </a:extLst>
          </p:cNvPr>
          <p:cNvSpPr txBox="1"/>
          <p:nvPr/>
        </p:nvSpPr>
        <p:spPr>
          <a:xfrm>
            <a:off x="245327" y="133815"/>
            <a:ext cx="6672308" cy="6637715"/>
          </a:xfrm>
          <a:prstGeom prst="rect">
            <a:avLst/>
          </a:prstGeom>
          <a:noFill/>
        </p:spPr>
        <p:txBody>
          <a:bodyPr wrap="square">
            <a:spAutoFit/>
          </a:bodyPr>
          <a:lstStyle/>
          <a:p>
            <a:pPr algn="ctr">
              <a:lnSpc>
                <a:spcPts val="3445"/>
              </a:lnSpc>
            </a:pPr>
            <a:r>
              <a:rPr lang="es-ES" kern="1800"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ERMITA DE S</a:t>
            </a:r>
            <a:r>
              <a:rPr lang="es-ES" kern="1800" dirty="0">
                <a:solidFill>
                  <a:srgbClr val="C00000"/>
                </a:solidFill>
                <a:latin typeface="Tw Cen MT" panose="020B0602020104020603" pitchFamily="34" charset="77"/>
                <a:ea typeface="Times New Roman" panose="02020603050405020304" pitchFamily="18" charset="0"/>
                <a:cs typeface="Times New Roman" panose="02020603050405020304" pitchFamily="18" charset="0"/>
              </a:rPr>
              <a:t>AN </a:t>
            </a:r>
            <a:r>
              <a:rPr lang="es-ES" kern="1800"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GINÉS</a:t>
            </a:r>
            <a:endParaRPr lang="es-ES" kern="1800" dirty="0">
              <a:solidFill>
                <a:srgbClr val="C00000"/>
              </a:solidFill>
              <a:latin typeface="Tw Cen MT" panose="020B0602020104020603" pitchFamily="34" charset="77"/>
              <a:ea typeface="Times New Roman" panose="02020603050405020304" pitchFamily="18" charset="0"/>
              <a:cs typeface="Times New Roman" panose="02020603050405020304" pitchFamily="18" charset="0"/>
            </a:endParaRPr>
          </a:p>
          <a:p>
            <a:pPr algn="just">
              <a:lnSpc>
                <a:spcPts val="3445"/>
              </a:lnSpc>
            </a:pPr>
            <a:r>
              <a:rPr lang="es-ES" spc="40" dirty="0">
                <a:solidFill>
                  <a:srgbClr val="222222"/>
                </a:solidFill>
                <a:effectLst/>
                <a:latin typeface="Tw Cen MT" panose="020B0602020104020603" pitchFamily="34" charset="77"/>
                <a:ea typeface="Times New Roman" panose="02020603050405020304" pitchFamily="18" charset="0"/>
              </a:rPr>
              <a:t>Se cree que ya estuvo en tiempos de la ocupación árabe. Reformada a finales del siglo XVIII. </a:t>
            </a:r>
          </a:p>
          <a:p>
            <a:pPr algn="just">
              <a:lnSpc>
                <a:spcPts val="3445"/>
              </a:lnSpc>
            </a:pPr>
            <a:r>
              <a:rPr lang="es-ES" spc="40" dirty="0">
                <a:solidFill>
                  <a:srgbClr val="C00000"/>
                </a:solidFill>
                <a:latin typeface="Tw Cen MT" panose="020B0602020104020603" pitchFamily="34" charset="77"/>
                <a:ea typeface="Times New Roman" panose="02020603050405020304" pitchFamily="18" charset="0"/>
              </a:rPr>
              <a:t>*</a:t>
            </a:r>
            <a:r>
              <a:rPr lang="es-ES" spc="40" dirty="0">
                <a:solidFill>
                  <a:srgbClr val="C00000"/>
                </a:solidFill>
                <a:effectLst/>
                <a:latin typeface="Tw Cen MT" panose="020B0602020104020603" pitchFamily="34" charset="77"/>
                <a:ea typeface="Times New Roman" panose="02020603050405020304" pitchFamily="18" charset="0"/>
              </a:rPr>
              <a:t>1837</a:t>
            </a:r>
            <a:r>
              <a:rPr lang="es-ES" spc="40" dirty="0">
                <a:solidFill>
                  <a:srgbClr val="222222"/>
                </a:solidFill>
                <a:effectLst/>
                <a:latin typeface="Tw Cen MT" panose="020B0602020104020603" pitchFamily="34" charset="77"/>
                <a:ea typeface="Times New Roman" panose="02020603050405020304" pitchFamily="18" charset="0"/>
              </a:rPr>
              <a:t>:Convertida en templo del nuevo cementerio.</a:t>
            </a:r>
            <a:endParaRPr lang="es-ES" dirty="0">
              <a:effectLst/>
              <a:latin typeface="Tw Cen MT" panose="020B0602020104020603" pitchFamily="34" charset="77"/>
              <a:ea typeface="Times New Roman" panose="02020603050405020304" pitchFamily="18" charset="0"/>
            </a:endParaRPr>
          </a:p>
          <a:p>
            <a:pPr algn="just"/>
            <a:r>
              <a:rPr lang="es-ES" spc="40" dirty="0">
                <a:solidFill>
                  <a:srgbClr val="222222"/>
                </a:solidFill>
                <a:effectLst/>
                <a:latin typeface="Tw Cen MT" panose="020B0602020104020603" pitchFamily="34" charset="77"/>
                <a:ea typeface="Times New Roman" panose="02020603050405020304" pitchFamily="18" charset="0"/>
              </a:rPr>
              <a:t>	En </a:t>
            </a:r>
            <a:r>
              <a:rPr lang="es-ES" spc="40" dirty="0">
                <a:solidFill>
                  <a:srgbClr val="222222"/>
                </a:solidFill>
                <a:latin typeface="Tw Cen MT" panose="020B0602020104020603" pitchFamily="34" charset="77"/>
                <a:ea typeface="Times New Roman" panose="02020603050405020304" pitchFamily="18" charset="0"/>
              </a:rPr>
              <a:t>la “nueva</a:t>
            </a:r>
            <a:r>
              <a:rPr lang="es-ES" spc="40" dirty="0">
                <a:solidFill>
                  <a:srgbClr val="222222"/>
                </a:solidFill>
                <a:effectLst/>
                <a:latin typeface="Tw Cen MT" panose="020B0602020104020603" pitchFamily="34" charset="77"/>
                <a:ea typeface="Times New Roman" panose="02020603050405020304" pitchFamily="18" charset="0"/>
              </a:rPr>
              <a:t> capilla” se puede contemplar la imagen impresionante de un crucificado, un Cristo corpulento, muy bien proporcionado, una talla renacentista de finales del siglo XVI, que perteneció a la cofradía de la Vera Cruz y que ha permanecido "olvidada”. </a:t>
            </a:r>
            <a:endParaRPr lang="es-ES" dirty="0">
              <a:effectLst/>
              <a:latin typeface="Tw Cen MT" panose="020B0602020104020603" pitchFamily="34" charset="77"/>
              <a:ea typeface="Times New Roman" panose="02020603050405020304" pitchFamily="18" charset="0"/>
            </a:endParaRPr>
          </a:p>
          <a:p>
            <a:pPr algn="just"/>
            <a:r>
              <a:rPr lang="es-ES" spc="40" dirty="0">
                <a:solidFill>
                  <a:srgbClr val="222222"/>
                </a:solidFill>
                <a:effectLst/>
                <a:latin typeface="Tw Cen MT" panose="020B0602020104020603" pitchFamily="34" charset="77"/>
                <a:ea typeface="Times New Roman" panose="02020603050405020304" pitchFamily="18" charset="0"/>
              </a:rPr>
              <a:t>	Se podría estar "ante uno de los mejores crucificados de Úbeda" y además "el más antiguo de su imaginería procesional”.</a:t>
            </a:r>
            <a:r>
              <a:rPr lang="es-ES" spc="40" dirty="0">
                <a:solidFill>
                  <a:srgbClr val="222222"/>
                </a:solidFill>
                <a:effectLst/>
                <a:latin typeface="Tw Cen MT" panose="020B0602020104020603" pitchFamily="34" charset="77"/>
                <a:ea typeface="Times New Roman" panose="02020603050405020304" pitchFamily="18" charset="0"/>
                <a:cs typeface="Times New Roman" panose="02020603050405020304" pitchFamily="18" charset="0"/>
              </a:rPr>
              <a:t> Tanto el Cristo como la Cruz son dos joyas “del renacimiento”. </a:t>
            </a:r>
            <a:endParaRPr lang="es-ES" dirty="0">
              <a:effectLst/>
              <a:latin typeface="Tw Cen MT" panose="020B0602020104020603" pitchFamily="34" charset="77"/>
              <a:ea typeface="Times New Roman" panose="02020603050405020304" pitchFamily="18" charset="0"/>
            </a:endParaRPr>
          </a:p>
          <a:p>
            <a:pPr algn="just"/>
            <a:r>
              <a:rPr lang="es-ES" kern="18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En la puerta del Cementerio hay una cruz de piedra con una inscripción, de la que se lee sólo el año en que fue construida, 1615.</a:t>
            </a:r>
            <a:endParaRPr lang="es-ES" dirty="0">
              <a:effectLst/>
              <a:latin typeface="Tw Cen MT" panose="020B0602020104020603" pitchFamily="34" charset="77"/>
              <a:ea typeface="Times New Roman" panose="02020603050405020304" pitchFamily="18" charset="0"/>
            </a:endParaRPr>
          </a:p>
        </p:txBody>
      </p:sp>
      <p:pic>
        <p:nvPicPr>
          <p:cNvPr id="5" name="Imagen 4">
            <a:extLst>
              <a:ext uri="{FF2B5EF4-FFF2-40B4-BE49-F238E27FC236}">
                <a16:creationId xmlns:a16="http://schemas.microsoft.com/office/drawing/2014/main" id="{8F789135-CB2A-DB3D-9C13-CC92D1693347}"/>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Lst>
          </a:blip>
          <a:srcRect l="15548" t="16845" r="16505" b="5083"/>
          <a:stretch/>
        </p:blipFill>
        <p:spPr>
          <a:xfrm>
            <a:off x="7162780" y="421532"/>
            <a:ext cx="1735894" cy="2353237"/>
          </a:xfrm>
          <a:prstGeom prst="rect">
            <a:avLst/>
          </a:prstGeom>
        </p:spPr>
      </p:pic>
      <p:pic>
        <p:nvPicPr>
          <p:cNvPr id="7" name="Imagen 6">
            <a:extLst>
              <a:ext uri="{FF2B5EF4-FFF2-40B4-BE49-F238E27FC236}">
                <a16:creationId xmlns:a16="http://schemas.microsoft.com/office/drawing/2014/main" id="{3902D7A5-EDA8-9801-DE32-E5DF8AE1688D}"/>
              </a:ext>
            </a:extLst>
          </p:cNvPr>
          <p:cNvPicPr>
            <a:picLocks noChangeAspect="1"/>
          </p:cNvPicPr>
          <p:nvPr/>
        </p:nvPicPr>
        <p:blipFill>
          <a:blip r:embed="rId5"/>
          <a:stretch>
            <a:fillRect/>
          </a:stretch>
        </p:blipFill>
        <p:spPr>
          <a:xfrm>
            <a:off x="7252553" y="3429000"/>
            <a:ext cx="1646120" cy="2127738"/>
          </a:xfrm>
          <a:prstGeom prst="rect">
            <a:avLst/>
          </a:prstGeom>
        </p:spPr>
      </p:pic>
      <p:sp>
        <p:nvSpPr>
          <p:cNvPr id="2" name="CuadroTexto 1">
            <a:extLst>
              <a:ext uri="{FF2B5EF4-FFF2-40B4-BE49-F238E27FC236}">
                <a16:creationId xmlns:a16="http://schemas.microsoft.com/office/drawing/2014/main" id="{608493F9-91A4-8318-0734-393D9F4D223D}"/>
              </a:ext>
            </a:extLst>
          </p:cNvPr>
          <p:cNvSpPr txBox="1"/>
          <p:nvPr/>
        </p:nvSpPr>
        <p:spPr>
          <a:xfrm>
            <a:off x="7252553" y="5744308"/>
            <a:ext cx="1735895" cy="461665"/>
          </a:xfrm>
          <a:prstGeom prst="rect">
            <a:avLst/>
          </a:prstGeom>
          <a:noFill/>
        </p:spPr>
        <p:txBody>
          <a:bodyPr wrap="square" rtlCol="0">
            <a:spAutoFit/>
          </a:bodyPr>
          <a:lstStyle/>
          <a:p>
            <a:r>
              <a:rPr lang="es-ES" dirty="0">
                <a:solidFill>
                  <a:srgbClr val="C00000"/>
                </a:solidFill>
                <a:latin typeface="Tw Cen MT" panose="020B0602020104020603" pitchFamily="34" charset="77"/>
              </a:rPr>
              <a:t>Cementerio</a:t>
            </a:r>
          </a:p>
        </p:txBody>
      </p:sp>
    </p:spTree>
    <p:extLst>
      <p:ext uri="{BB962C8B-B14F-4D97-AF65-F5344CB8AC3E}">
        <p14:creationId xmlns:p14="http://schemas.microsoft.com/office/powerpoint/2010/main" val="5554136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4AF368E-AD63-9FEC-F8BF-ED6E6E2E232B}"/>
              </a:ext>
            </a:extLst>
          </p:cNvPr>
          <p:cNvSpPr txBox="1"/>
          <p:nvPr/>
        </p:nvSpPr>
        <p:spPr>
          <a:xfrm>
            <a:off x="242888" y="328613"/>
            <a:ext cx="7143750" cy="6432530"/>
          </a:xfrm>
          <a:prstGeom prst="rect">
            <a:avLst/>
          </a:prstGeom>
          <a:noFill/>
        </p:spPr>
        <p:txBody>
          <a:bodyPr wrap="square">
            <a:spAutoFit/>
          </a:bodyPr>
          <a:lstStyle/>
          <a:p>
            <a:pPr algn="just"/>
            <a:r>
              <a:rPr lang="es-ES" dirty="0">
                <a:solidFill>
                  <a:srgbClr val="000000"/>
                </a:solidFill>
                <a:latin typeface="Tw Cen MT" panose="020B0602020104020603" pitchFamily="34" charset="77"/>
                <a:ea typeface="Times New Roman" panose="02020603050405020304" pitchFamily="18" charset="0"/>
              </a:rPr>
              <a:t>	S</a:t>
            </a:r>
            <a:r>
              <a:rPr lang="es-ES" dirty="0">
                <a:solidFill>
                  <a:srgbClr val="000000"/>
                </a:solidFill>
                <a:effectLst/>
                <a:latin typeface="Tw Cen MT" panose="020B0602020104020603" pitchFamily="34" charset="77"/>
                <a:ea typeface="Times New Roman" panose="02020603050405020304" pitchFamily="18" charset="0"/>
              </a:rPr>
              <a:t>ituado junto a la ermita de S. Lázaro</a:t>
            </a:r>
            <a:r>
              <a:rPr lang="es-ES" dirty="0">
                <a:solidFill>
                  <a:srgbClr val="000000"/>
                </a:solidFill>
                <a:latin typeface="Tw Cen MT" panose="020B0602020104020603" pitchFamily="34" charset="77"/>
                <a:ea typeface="Times New Roman" panose="02020603050405020304" pitchFamily="18" charset="0"/>
              </a:rPr>
              <a:t>, camino de Baeza. </a:t>
            </a:r>
            <a:r>
              <a:rPr lang="es-ES" dirty="0">
                <a:solidFill>
                  <a:srgbClr val="000000"/>
                </a:solidFill>
                <a:effectLst/>
                <a:latin typeface="Tw Cen MT" panose="020B0602020104020603" pitchFamily="34" charset="77"/>
                <a:ea typeface="Times New Roman" panose="02020603050405020304" pitchFamily="18" charset="0"/>
              </a:rPr>
              <a:t> Trazado por  Andrés de </a:t>
            </a:r>
            <a:r>
              <a:rPr lang="es-ES" dirty="0" err="1">
                <a:solidFill>
                  <a:srgbClr val="000000"/>
                </a:solidFill>
                <a:effectLst/>
                <a:latin typeface="Tw Cen MT" panose="020B0602020104020603" pitchFamily="34" charset="77"/>
                <a:ea typeface="Times New Roman" panose="02020603050405020304" pitchFamily="18" charset="0"/>
              </a:rPr>
              <a:t>Vandelvira</a:t>
            </a:r>
            <a:r>
              <a:rPr lang="es-ES" dirty="0">
                <a:solidFill>
                  <a:srgbClr val="000000"/>
                </a:solidFill>
                <a:latin typeface="Tw Cen MT" panose="020B0602020104020603" pitchFamily="34" charset="77"/>
                <a:ea typeface="Times New Roman" panose="02020603050405020304" pitchFamily="18" charset="0"/>
              </a:rPr>
              <a:t>  en </a:t>
            </a:r>
            <a:r>
              <a:rPr lang="es-ES" dirty="0">
                <a:latin typeface="Tw Cen MT" panose="020B0602020104020603" pitchFamily="34" charset="77"/>
              </a:rPr>
              <a:t>su última etapa caracterizada por su sobriedad, aúna todos sus cometidos.</a:t>
            </a:r>
            <a:endParaRPr lang="es-ES" dirty="0">
              <a:solidFill>
                <a:srgbClr val="000000"/>
              </a:solidFill>
              <a:effectLst/>
              <a:latin typeface="Tw Cen MT" panose="020B0602020104020603" pitchFamily="34" charset="77"/>
              <a:ea typeface="Times New Roman" panose="02020603050405020304" pitchFamily="18" charset="0"/>
            </a:endParaRPr>
          </a:p>
          <a:p>
            <a:pPr algn="just"/>
            <a:r>
              <a:rPr lang="es-ES" dirty="0">
                <a:solidFill>
                  <a:srgbClr val="000000"/>
                </a:solidFill>
                <a:latin typeface="Tw Cen MT" panose="020B0602020104020603" pitchFamily="34" charset="77"/>
                <a:ea typeface="Times New Roman" panose="02020603050405020304" pitchFamily="18" charset="0"/>
              </a:rPr>
              <a:t>	E</a:t>
            </a:r>
            <a:r>
              <a:rPr lang="es-ES" dirty="0">
                <a:solidFill>
                  <a:srgbClr val="000000"/>
                </a:solidFill>
                <a:effectLst/>
                <a:latin typeface="Tw Cen MT" panose="020B0602020104020603" pitchFamily="34" charset="77"/>
                <a:ea typeface="Times New Roman" panose="02020603050405020304" pitchFamily="18" charset="0"/>
              </a:rPr>
              <a:t>rigido hacia 1562</a:t>
            </a:r>
            <a:r>
              <a:rPr lang="es-ES" dirty="0">
                <a:solidFill>
                  <a:srgbClr val="000000"/>
                </a:solidFill>
                <a:latin typeface="Tw Cen MT" panose="020B0602020104020603" pitchFamily="34" charset="77"/>
                <a:ea typeface="Times New Roman" panose="02020603050405020304" pitchFamily="18" charset="0"/>
              </a:rPr>
              <a:t>. </a:t>
            </a:r>
            <a:r>
              <a:rPr lang="es-ES" dirty="0">
                <a:solidFill>
                  <a:srgbClr val="000000"/>
                </a:solidFill>
                <a:effectLst/>
                <a:latin typeface="Tw Cen MT" panose="020B0602020104020603" pitchFamily="34" charset="77"/>
                <a:ea typeface="Times New Roman" panose="02020603050405020304" pitchFamily="18" charset="0"/>
              </a:rPr>
              <a:t>Las obras se concluyeron en 1578.</a:t>
            </a:r>
            <a:r>
              <a:rPr lang="es-ES" dirty="0">
                <a:solidFill>
                  <a:srgbClr val="000000"/>
                </a:solidFill>
                <a:latin typeface="Tw Cen MT" panose="020B0602020104020603" pitchFamily="34" charset="77"/>
                <a:ea typeface="Times New Roman" panose="02020603050405020304" pitchFamily="18" charset="0"/>
              </a:rPr>
              <a:t> </a:t>
            </a:r>
            <a:r>
              <a:rPr lang="es-ES" dirty="0">
                <a:solidFill>
                  <a:srgbClr val="000000"/>
                </a:solidFill>
                <a:effectLst/>
                <a:latin typeface="Tw Cen MT" panose="020B0602020104020603" pitchFamily="34" charset="77"/>
                <a:ea typeface="Times New Roman" panose="02020603050405020304" pitchFamily="18" charset="0"/>
              </a:rPr>
              <a:t>En sus estatutos (1565) se determinan las obligaciones de los capellanes, el mayordomo y personal sanitario y doméstico.  </a:t>
            </a:r>
          </a:p>
          <a:p>
            <a:pPr algn="ctr"/>
            <a:r>
              <a:rPr lang="es-ES" sz="2800" dirty="0">
                <a:solidFill>
                  <a:srgbClr val="C00000"/>
                </a:solidFill>
                <a:effectLst/>
                <a:latin typeface="Tw Cen MT" panose="020B0602020104020603" pitchFamily="34" charset="77"/>
                <a:ea typeface="Times New Roman" panose="02020603050405020304" pitchFamily="18" charset="0"/>
              </a:rPr>
              <a:t>HOSPITAL:</a:t>
            </a:r>
          </a:p>
          <a:p>
            <a:pPr algn="just"/>
            <a:r>
              <a:rPr lang="es-ES" dirty="0">
                <a:solidFill>
                  <a:srgbClr val="000000"/>
                </a:solidFill>
                <a:effectLst/>
                <a:latin typeface="Tw Cen MT" panose="020B0602020104020603" pitchFamily="34" charset="77"/>
                <a:ea typeface="Times New Roman" panose="02020603050405020304" pitchFamily="18" charset="0"/>
              </a:rPr>
              <a:t>	En la escritura fundacional </a:t>
            </a:r>
            <a:r>
              <a:rPr lang="es-ES" dirty="0">
                <a:solidFill>
                  <a:srgbClr val="000000"/>
                </a:solidFill>
                <a:latin typeface="Tw Cen MT" panose="020B0602020104020603" pitchFamily="34" charset="77"/>
                <a:ea typeface="Times New Roman" panose="02020603050405020304" pitchFamily="18" charset="0"/>
              </a:rPr>
              <a:t>don </a:t>
            </a:r>
            <a:r>
              <a:rPr lang="es-ES" dirty="0">
                <a:solidFill>
                  <a:srgbClr val="000000"/>
                </a:solidFill>
                <a:effectLst/>
                <a:latin typeface="Tw Cen MT" panose="020B0602020104020603" pitchFamily="34" charset="77"/>
                <a:ea typeface="Times New Roman" panose="02020603050405020304" pitchFamily="18" charset="0"/>
              </a:rPr>
              <a:t>Diego de los Cobos señala que tendría cincuenta camas</a:t>
            </a:r>
            <a:r>
              <a:rPr lang="es-ES" dirty="0">
                <a:solidFill>
                  <a:srgbClr val="000000"/>
                </a:solidFill>
                <a:latin typeface="Tw Cen MT" panose="020B0602020104020603" pitchFamily="34" charset="77"/>
                <a:ea typeface="Times New Roman" panose="02020603050405020304" pitchFamily="18" charset="0"/>
              </a:rPr>
              <a:t> para </a:t>
            </a:r>
            <a:r>
              <a:rPr lang="es-ES" dirty="0">
                <a:solidFill>
                  <a:srgbClr val="000000"/>
                </a:solidFill>
                <a:effectLst/>
                <a:latin typeface="Tw Cen MT" panose="020B0602020104020603" pitchFamily="34" charset="77"/>
                <a:ea typeface="Times New Roman" panose="02020603050405020304" pitchFamily="18" charset="0"/>
              </a:rPr>
              <a:t>enfermos, que fueran preferentemente vecinos de </a:t>
            </a:r>
            <a:r>
              <a:rPr lang="es-ES" dirty="0">
                <a:solidFill>
                  <a:srgbClr val="000000"/>
                </a:solidFill>
                <a:latin typeface="Tw Cen MT" panose="020B0602020104020603" pitchFamily="34" charset="77"/>
                <a:ea typeface="Times New Roman" panose="02020603050405020304" pitchFamily="18" charset="0"/>
              </a:rPr>
              <a:t>Ú</a:t>
            </a:r>
            <a:r>
              <a:rPr lang="es-ES" dirty="0">
                <a:solidFill>
                  <a:srgbClr val="000000"/>
                </a:solidFill>
                <a:effectLst/>
                <a:latin typeface="Tw Cen MT" panose="020B0602020104020603" pitchFamily="34" charset="77"/>
                <a:ea typeface="Times New Roman" panose="02020603050405020304" pitchFamily="18" charset="0"/>
              </a:rPr>
              <a:t>beda. </a:t>
            </a:r>
          </a:p>
          <a:p>
            <a:pPr algn="just"/>
            <a:r>
              <a:rPr lang="es-ES" dirty="0">
                <a:solidFill>
                  <a:srgbClr val="000000"/>
                </a:solidFill>
                <a:effectLst/>
                <a:latin typeface="Tw Cen MT" panose="020B0602020104020603" pitchFamily="34" charset="77"/>
                <a:ea typeface="Times New Roman" panose="02020603050405020304" pitchFamily="18" charset="0"/>
              </a:rPr>
              <a:t>	La asistencia sanitaria estuvo en manos de </a:t>
            </a:r>
            <a:r>
              <a:rPr lang="es-ES" dirty="0">
                <a:solidFill>
                  <a:srgbClr val="000000"/>
                </a:solidFill>
                <a:latin typeface="Tw Cen MT" panose="020B0602020104020603" pitchFamily="34" charset="77"/>
                <a:ea typeface="Times New Roman" panose="02020603050405020304" pitchFamily="18" charset="0"/>
              </a:rPr>
              <a:t>2</a:t>
            </a:r>
            <a:r>
              <a:rPr lang="es-ES" dirty="0">
                <a:solidFill>
                  <a:srgbClr val="000000"/>
                </a:solidFill>
                <a:effectLst/>
                <a:latin typeface="Tw Cen MT" panose="020B0602020104020603" pitchFamily="34" charset="77"/>
                <a:ea typeface="Times New Roman" panose="02020603050405020304" pitchFamily="18" charset="0"/>
              </a:rPr>
              <a:t> médicos </a:t>
            </a:r>
          </a:p>
          <a:p>
            <a:pPr algn="just"/>
            <a:r>
              <a:rPr lang="es-ES" dirty="0">
                <a:solidFill>
                  <a:srgbClr val="000000"/>
                </a:solidFill>
                <a:effectLst/>
                <a:latin typeface="Tw Cen MT" panose="020B0602020104020603" pitchFamily="34" charset="77"/>
                <a:ea typeface="Times New Roman" panose="02020603050405020304" pitchFamily="18" charset="0"/>
              </a:rPr>
              <a:t>que debían vivir en la casa, un barbero, para sangrar  y </a:t>
            </a:r>
          </a:p>
          <a:p>
            <a:pPr algn="just"/>
            <a:r>
              <a:rPr lang="es-ES" dirty="0">
                <a:solidFill>
                  <a:srgbClr val="000000"/>
                </a:solidFill>
                <a:effectLst/>
                <a:latin typeface="Tw Cen MT" panose="020B0602020104020603" pitchFamily="34" charset="77"/>
                <a:ea typeface="Times New Roman" panose="02020603050405020304" pitchFamily="18" charset="0"/>
              </a:rPr>
              <a:t>un boticario. El cuidado estaría a cargo de seis mujeres</a:t>
            </a:r>
            <a:r>
              <a:rPr lang="es-ES" dirty="0">
                <a:solidFill>
                  <a:srgbClr val="000000"/>
                </a:solidFill>
                <a:latin typeface="Tw Cen MT" panose="020B0602020104020603" pitchFamily="34" charset="77"/>
                <a:ea typeface="Times New Roman" panose="02020603050405020304" pitchFamily="18" charset="0"/>
              </a:rPr>
              <a:t>.</a:t>
            </a:r>
            <a:r>
              <a:rPr lang="es-ES" dirty="0">
                <a:solidFill>
                  <a:srgbClr val="000000"/>
                </a:solidFill>
                <a:effectLst/>
                <a:latin typeface="Tw Cen MT" panose="020B0602020104020603" pitchFamily="34" charset="77"/>
                <a:ea typeface="Times New Roman" panose="02020603050405020304" pitchFamily="18" charset="0"/>
              </a:rPr>
              <a:t> </a:t>
            </a:r>
          </a:p>
          <a:p>
            <a:pPr algn="just"/>
            <a:r>
              <a:rPr lang="es-ES" dirty="0">
                <a:latin typeface="Tw Cen MT" panose="020B0602020104020603" pitchFamily="34" charset="77"/>
              </a:rPr>
              <a:t>La medicina también para el “espíritu”; en la Misa podrán encontrar el consuelo y la esperanza.</a:t>
            </a:r>
            <a:endParaRPr lang="es-ES" dirty="0">
              <a:effectLst/>
              <a:latin typeface="Tw Cen MT" panose="020B0602020104020603" pitchFamily="34" charset="77"/>
              <a:ea typeface="Times New Roman" panose="02020603050405020304" pitchFamily="18" charset="0"/>
            </a:endParaRPr>
          </a:p>
        </p:txBody>
      </p:sp>
      <p:pic>
        <p:nvPicPr>
          <p:cNvPr id="3" name="Imagen 2">
            <a:extLst>
              <a:ext uri="{FF2B5EF4-FFF2-40B4-BE49-F238E27FC236}">
                <a16:creationId xmlns:a16="http://schemas.microsoft.com/office/drawing/2014/main" id="{8486BECF-521E-AC1C-62EF-27DB42A490D4}"/>
              </a:ext>
            </a:extLst>
          </p:cNvPr>
          <p:cNvPicPr>
            <a:picLocks noChangeAspect="1"/>
          </p:cNvPicPr>
          <p:nvPr/>
        </p:nvPicPr>
        <p:blipFill rotWithShape="1">
          <a:blip r:embed="rId3"/>
          <a:srcRect l="38687" r="14932" b="18769"/>
          <a:stretch/>
        </p:blipFill>
        <p:spPr>
          <a:xfrm>
            <a:off x="7490447" y="471928"/>
            <a:ext cx="1520639" cy="2039815"/>
          </a:xfrm>
          <a:prstGeom prst="rect">
            <a:avLst/>
          </a:prstGeom>
        </p:spPr>
      </p:pic>
      <p:pic>
        <p:nvPicPr>
          <p:cNvPr id="6" name="Imagen 5">
            <a:extLst>
              <a:ext uri="{FF2B5EF4-FFF2-40B4-BE49-F238E27FC236}">
                <a16:creationId xmlns:a16="http://schemas.microsoft.com/office/drawing/2014/main" id="{70211C22-CEE3-4886-D885-A66DE0B3F01B}"/>
              </a:ext>
            </a:extLst>
          </p:cNvPr>
          <p:cNvPicPr>
            <a:picLocks noChangeAspect="1"/>
          </p:cNvPicPr>
          <p:nvPr/>
        </p:nvPicPr>
        <p:blipFill rotWithShape="1">
          <a:blip r:embed="rId4"/>
          <a:srcRect r="11539"/>
          <a:stretch/>
        </p:blipFill>
        <p:spPr>
          <a:xfrm>
            <a:off x="7538944" y="3544878"/>
            <a:ext cx="1472142" cy="2048857"/>
          </a:xfrm>
          <a:prstGeom prst="rect">
            <a:avLst/>
          </a:prstGeom>
        </p:spPr>
      </p:pic>
      <p:sp>
        <p:nvSpPr>
          <p:cNvPr id="5" name="CuadroTexto 4">
            <a:extLst>
              <a:ext uri="{FF2B5EF4-FFF2-40B4-BE49-F238E27FC236}">
                <a16:creationId xmlns:a16="http://schemas.microsoft.com/office/drawing/2014/main" id="{0D4F0D41-49AE-9971-C926-AEB483FB4AE2}"/>
              </a:ext>
            </a:extLst>
          </p:cNvPr>
          <p:cNvSpPr txBox="1"/>
          <p:nvPr/>
        </p:nvSpPr>
        <p:spPr>
          <a:xfrm>
            <a:off x="7538944" y="2757948"/>
            <a:ext cx="1520639" cy="707886"/>
          </a:xfrm>
          <a:prstGeom prst="rect">
            <a:avLst/>
          </a:prstGeom>
          <a:noFill/>
        </p:spPr>
        <p:txBody>
          <a:bodyPr wrap="square" rtlCol="0">
            <a:spAutoFit/>
          </a:bodyPr>
          <a:lstStyle/>
          <a:p>
            <a:pPr algn="ctr"/>
            <a:r>
              <a:rPr lang="es-ES" sz="2000" dirty="0">
                <a:solidFill>
                  <a:srgbClr val="C00000"/>
                </a:solidFill>
                <a:latin typeface="Tw Cen MT" panose="020B0602020104020603" pitchFamily="34" charset="77"/>
              </a:rPr>
              <a:t>Hospital</a:t>
            </a:r>
          </a:p>
          <a:p>
            <a:pPr algn="ctr"/>
            <a:r>
              <a:rPr lang="es-ES" sz="2000" dirty="0">
                <a:solidFill>
                  <a:srgbClr val="C00000"/>
                </a:solidFill>
                <a:latin typeface="Tw Cen MT" panose="020B0602020104020603" pitchFamily="34" charset="77"/>
              </a:rPr>
              <a:t>de Santiago</a:t>
            </a:r>
          </a:p>
        </p:txBody>
      </p:sp>
      <p:sp>
        <p:nvSpPr>
          <p:cNvPr id="7" name="CuadroTexto 6">
            <a:extLst>
              <a:ext uri="{FF2B5EF4-FFF2-40B4-BE49-F238E27FC236}">
                <a16:creationId xmlns:a16="http://schemas.microsoft.com/office/drawing/2014/main" id="{4F467AD0-C45C-7684-D75A-DEC5E135A635}"/>
              </a:ext>
            </a:extLst>
          </p:cNvPr>
          <p:cNvSpPr txBox="1"/>
          <p:nvPr/>
        </p:nvSpPr>
        <p:spPr>
          <a:xfrm>
            <a:off x="7490447" y="5825613"/>
            <a:ext cx="1520639" cy="707886"/>
          </a:xfrm>
          <a:prstGeom prst="rect">
            <a:avLst/>
          </a:prstGeom>
          <a:noFill/>
        </p:spPr>
        <p:txBody>
          <a:bodyPr wrap="square" rtlCol="0">
            <a:spAutoFit/>
          </a:bodyPr>
          <a:lstStyle/>
          <a:p>
            <a:pPr algn="ctr"/>
            <a:r>
              <a:rPr lang="es-ES" sz="2000" dirty="0">
                <a:solidFill>
                  <a:srgbClr val="C00000"/>
                </a:solidFill>
                <a:latin typeface="Tw Cen MT" panose="020B0602020104020603" pitchFamily="34" charset="77"/>
              </a:rPr>
              <a:t>Obras:</a:t>
            </a:r>
          </a:p>
          <a:p>
            <a:pPr algn="ctr"/>
            <a:r>
              <a:rPr lang="es-ES" sz="2000" dirty="0">
                <a:solidFill>
                  <a:srgbClr val="C00000"/>
                </a:solidFill>
                <a:latin typeface="Tw Cen MT" panose="020B0602020104020603" pitchFamily="34" charset="77"/>
              </a:rPr>
              <a:t>1562-1575</a:t>
            </a:r>
          </a:p>
        </p:txBody>
      </p:sp>
    </p:spTree>
    <p:extLst>
      <p:ext uri="{BB962C8B-B14F-4D97-AF65-F5344CB8AC3E}">
        <p14:creationId xmlns:p14="http://schemas.microsoft.com/office/powerpoint/2010/main" val="695931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76CC4AB-598E-4C78-0C2C-5C9DE291B32C}"/>
              </a:ext>
            </a:extLst>
          </p:cNvPr>
          <p:cNvSpPr txBox="1"/>
          <p:nvPr/>
        </p:nvSpPr>
        <p:spPr>
          <a:xfrm>
            <a:off x="384313" y="139700"/>
            <a:ext cx="5963478" cy="6642909"/>
          </a:xfrm>
          <a:prstGeom prst="rect">
            <a:avLst/>
          </a:prstGeom>
          <a:noFill/>
        </p:spPr>
        <p:txBody>
          <a:bodyPr wrap="square">
            <a:spAutoFit/>
          </a:bodyPr>
          <a:lstStyle/>
          <a:p>
            <a:pPr lvl="0" algn="ctr">
              <a:buSzPts val="1000"/>
              <a:tabLst>
                <a:tab pos="457200" algn="l"/>
              </a:tabLst>
            </a:pPr>
            <a:r>
              <a:rPr lang="es-ES"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ERMITA SANTA EULALIA</a:t>
            </a:r>
          </a:p>
          <a:p>
            <a:pPr lvl="0" algn="just">
              <a:buSzPts val="1000"/>
              <a:tabLst>
                <a:tab pos="457200" algn="l"/>
              </a:tabLst>
            </a:pP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Ubicada en la aldea de Santa Eulalia.</a:t>
            </a:r>
          </a:p>
          <a:p>
            <a:pPr lvl="0" algn="just">
              <a:buSzPts val="1000"/>
              <a:tabLst>
                <a:tab pos="457200" algn="l"/>
              </a:tabLst>
            </a:pP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Todo parece indicar que se ubica sobre un asentamiento romano, conservándose restos numerosos de fortificaciones.</a:t>
            </a:r>
            <a:endParaRPr lang="es-ES"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lvl="0" algn="just">
              <a:buSzPts val="1000"/>
              <a:tabLst>
                <a:tab pos="457200" algn="l"/>
              </a:tabLst>
            </a:pP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Desde  1446, los vecinos  de  </a:t>
            </a:r>
            <a:r>
              <a:rPr lang="es-ES" dirty="0" err="1">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Sabiote</a:t>
            </a: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y de</a:t>
            </a:r>
          </a:p>
          <a:p>
            <a:pPr lvl="0" algn="just">
              <a:buSzPts val="1000"/>
              <a:tabLst>
                <a:tab pos="457200" algn="l"/>
              </a:tabLst>
            </a:pP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Torreperogil conocían esta ermita bajo la advocación de Nuestra Señora de </a:t>
            </a:r>
            <a:r>
              <a:rPr lang="es-ES" dirty="0" err="1">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Santolaya</a:t>
            </a: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a:t>
            </a:r>
            <a:endParaRPr lang="es-ES"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lvl="0" algn="just">
              <a:buSzPts val="1000"/>
              <a:tabLst>
                <a:tab pos="457200" algn="l"/>
              </a:tabLst>
            </a:pP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Fue en esta ermita donde se veneró la imagen  de  la  Patrona hasta que se construyó </a:t>
            </a:r>
          </a:p>
          <a:p>
            <a:pPr lvl="0" algn="just">
              <a:buSzPts val="1000"/>
              <a:tabLst>
                <a:tab pos="457200" algn="l"/>
              </a:tabLst>
            </a:pP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el Santuario del </a:t>
            </a:r>
            <a:r>
              <a:rPr lang="es-ES" dirty="0" err="1">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Gavellar</a:t>
            </a: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a:t>
            </a:r>
          </a:p>
          <a:p>
            <a:pPr lvl="0" algn="just">
              <a:buSzPts val="1000"/>
              <a:tabLst>
                <a:tab pos="457200" algn="l"/>
              </a:tabLst>
            </a:pP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En  recuerdo  de  este  hecho  es, sin  duda, </a:t>
            </a:r>
          </a:p>
          <a:p>
            <a:pPr lvl="0" algn="just">
              <a:buSzPts val="1000"/>
              <a:tabLst>
                <a:tab pos="457200" algn="l"/>
              </a:tabLst>
            </a:pP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el descanso  que la imagen de la Patrona realiza el día de su romería antes de marchar a Úbeda o a su Santuario.</a:t>
            </a:r>
          </a:p>
          <a:p>
            <a:pPr lvl="0" algn="just">
              <a:buSzPts val="1000"/>
              <a:tabLst>
                <a:tab pos="457200" algn="l"/>
              </a:tabLst>
            </a:pPr>
            <a:r>
              <a:rPr lang="es-ES" dirty="0">
                <a:solidFill>
                  <a:srgbClr val="000000"/>
                </a:solidFill>
                <a:latin typeface="Tw Cen MT" panose="020B0602020104020603" pitchFamily="34" charset="77"/>
                <a:ea typeface="Calibri" panose="020F0502020204030204" pitchFamily="34" charset="0"/>
                <a:cs typeface="Times New Roman" panose="02020603050405020304" pitchFamily="18" charset="0"/>
              </a:rPr>
              <a:t>* En el presente pertenece a la Parroquia de Virgen del Pilar y Santa Teresa.</a:t>
            </a:r>
            <a:endParaRPr lang="es-ES"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ts val="2025"/>
              </a:lnSpc>
              <a:spcAft>
                <a:spcPts val="2250"/>
              </a:spcAft>
            </a:pPr>
            <a:r>
              <a:rPr lang="es-ES" spc="-15" dirty="0">
                <a:solidFill>
                  <a:srgbClr val="666666"/>
                </a:solidFill>
                <a:effectLst/>
                <a:latin typeface="Raleway" pitchFamily="2" charset="77"/>
                <a:ea typeface="Times New Roman" panose="02020603050405020304" pitchFamily="18" charset="0"/>
                <a:cs typeface="Times New Roman" panose="02020603050405020304" pitchFamily="18" charset="0"/>
              </a:rPr>
              <a:t> </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CBCDFBF5-7AEA-6D6E-83A5-BB99B7C2389A}"/>
              </a:ext>
            </a:extLst>
          </p:cNvPr>
          <p:cNvPicPr>
            <a:picLocks noChangeAspect="1"/>
          </p:cNvPicPr>
          <p:nvPr/>
        </p:nvPicPr>
        <p:blipFill rotWithShape="1">
          <a:blip r:embed="rId3"/>
          <a:srcRect l="18348" t="26354" r="19998" b="33123"/>
          <a:stretch/>
        </p:blipFill>
        <p:spPr>
          <a:xfrm>
            <a:off x="6743700" y="399279"/>
            <a:ext cx="2181496" cy="2086014"/>
          </a:xfrm>
          <a:prstGeom prst="rect">
            <a:avLst/>
          </a:prstGeom>
        </p:spPr>
      </p:pic>
      <p:sp>
        <p:nvSpPr>
          <p:cNvPr id="4" name="CuadroTexto 3">
            <a:extLst>
              <a:ext uri="{FF2B5EF4-FFF2-40B4-BE49-F238E27FC236}">
                <a16:creationId xmlns:a16="http://schemas.microsoft.com/office/drawing/2014/main" id="{952E2727-0DB3-CDE9-26CC-F6F39E015B42}"/>
              </a:ext>
            </a:extLst>
          </p:cNvPr>
          <p:cNvSpPr txBox="1"/>
          <p:nvPr/>
        </p:nvSpPr>
        <p:spPr>
          <a:xfrm>
            <a:off x="6471138" y="3429000"/>
            <a:ext cx="2558562" cy="1200329"/>
          </a:xfrm>
          <a:prstGeom prst="rect">
            <a:avLst/>
          </a:prstGeom>
          <a:noFill/>
        </p:spPr>
        <p:txBody>
          <a:bodyPr wrap="square">
            <a:spAutoFit/>
          </a:bodyPr>
          <a:lstStyle/>
          <a:p>
            <a:pPr lvl="0" algn="ctr">
              <a:buSzPts val="1000"/>
              <a:tabLst>
                <a:tab pos="457200" algn="l"/>
              </a:tabLst>
            </a:pPr>
            <a:r>
              <a:rPr lang="es-ES" sz="2400"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Ermita</a:t>
            </a:r>
          </a:p>
          <a:p>
            <a:pPr lvl="0" algn="ctr">
              <a:buSzPts val="1000"/>
              <a:tabLst>
                <a:tab pos="457200" algn="l"/>
              </a:tabLst>
            </a:pPr>
            <a:r>
              <a:rPr lang="es-ES" dirty="0">
                <a:solidFill>
                  <a:srgbClr val="C00000"/>
                </a:solidFill>
                <a:latin typeface="Tw Cen MT" panose="020B0602020104020603" pitchFamily="34" charset="77"/>
                <a:ea typeface="Times New Roman" panose="02020603050405020304" pitchFamily="18" charset="0"/>
                <a:cs typeface="Times New Roman" panose="02020603050405020304" pitchFamily="18" charset="0"/>
              </a:rPr>
              <a:t>Santa</a:t>
            </a:r>
          </a:p>
          <a:p>
            <a:pPr lvl="0" algn="ctr">
              <a:buSzPts val="1000"/>
              <a:tabLst>
                <a:tab pos="457200" algn="l"/>
              </a:tabLst>
            </a:pPr>
            <a:r>
              <a:rPr lang="es-ES" sz="2400"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Eulalia</a:t>
            </a:r>
          </a:p>
        </p:txBody>
      </p:sp>
    </p:spTree>
    <p:extLst>
      <p:ext uri="{BB962C8B-B14F-4D97-AF65-F5344CB8AC3E}">
        <p14:creationId xmlns:p14="http://schemas.microsoft.com/office/powerpoint/2010/main" val="42765901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BD2A944-78D8-8F03-6215-69338DC43261}"/>
              </a:ext>
            </a:extLst>
          </p:cNvPr>
          <p:cNvSpPr txBox="1"/>
          <p:nvPr/>
        </p:nvSpPr>
        <p:spPr>
          <a:xfrm>
            <a:off x="384314" y="203200"/>
            <a:ext cx="6003234" cy="6740307"/>
          </a:xfrm>
          <a:prstGeom prst="rect">
            <a:avLst/>
          </a:prstGeom>
          <a:noFill/>
        </p:spPr>
        <p:txBody>
          <a:bodyPr wrap="square">
            <a:spAutoFit/>
          </a:bodyPr>
          <a:lstStyle/>
          <a:p>
            <a:pPr algn="ct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  EL SANTUARIO:VIRGEN DE GUADALUPE</a:t>
            </a:r>
            <a:r>
              <a:rPr 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	</a:t>
            </a:r>
          </a:p>
          <a:p>
            <a:pPr algn="just"/>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	El Santuario fue erigido en tiempo inmemorial en el lugar de la aparición.</a:t>
            </a:r>
            <a:r>
              <a:rPr lang="es-ES" dirty="0">
                <a:solidFill>
                  <a:srgbClr val="222222"/>
                </a:solidFill>
                <a:latin typeface="Tw Cen MT" panose="020B0602020104020603" pitchFamily="34" charset="77"/>
                <a:ea typeface="Calibri" panose="020F0502020204030204" pitchFamily="34" charset="0"/>
                <a:cs typeface="Times New Roman" panose="02020603050405020304" pitchFamily="18" charset="0"/>
              </a:rPr>
              <a:t>  E</a:t>
            </a:r>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stá enclavado </a:t>
            </a:r>
            <a:r>
              <a:rPr lang="es-ES" dirty="0">
                <a:solidFill>
                  <a:srgbClr val="222222"/>
                </a:solidFill>
                <a:latin typeface="Tw Cen MT" panose="020B0602020104020603" pitchFamily="34" charset="77"/>
                <a:ea typeface="Calibri" panose="020F0502020204030204" pitchFamily="34" charset="0"/>
                <a:cs typeface="Times New Roman" panose="02020603050405020304" pitchFamily="18" charset="0"/>
              </a:rPr>
              <a:t>junto al</a:t>
            </a:r>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 Arroyo del </a:t>
            </a:r>
            <a:r>
              <a:rPr lang="es-ES" dirty="0" err="1">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Gavellar</a:t>
            </a:r>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  a una legua de Úbeda y a sólo media de la aldea de “</a:t>
            </a:r>
            <a:r>
              <a:rPr lang="es-ES" dirty="0" err="1">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Santolaya</a:t>
            </a:r>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a:t>
            </a:r>
            <a:r>
              <a:rPr lang="es-ES" dirty="0">
                <a:latin typeface="Tw Cen MT" panose="020B0602020104020603" pitchFamily="34" charset="77"/>
                <a:ea typeface="Calibri" panose="020F0502020204030204" pitchFamily="34" charset="0"/>
                <a:cs typeface="Times New Roman" panose="02020603050405020304" pitchFamily="18" charset="0"/>
              </a:rPr>
              <a:t> </a:t>
            </a:r>
            <a:r>
              <a:rPr lang="es-ES" dirty="0">
                <a:solidFill>
                  <a:srgbClr val="222222"/>
                </a:solidFill>
                <a:latin typeface="Tw Cen MT" panose="020B0602020104020603" pitchFamily="34" charset="77"/>
                <a:ea typeface="Calibri" panose="020F0502020204030204" pitchFamily="34" charset="0"/>
                <a:cs typeface="Times New Roman" panose="02020603050405020304" pitchFamily="18" charset="0"/>
              </a:rPr>
              <a:t>L</a:t>
            </a:r>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a Ermita</a:t>
            </a:r>
            <a:r>
              <a:rPr lang="es-ES" dirty="0">
                <a:solidFill>
                  <a:srgbClr val="222222"/>
                </a:solidFill>
                <a:latin typeface="Tw Cen MT" panose="020B0602020104020603" pitchFamily="34" charset="77"/>
                <a:ea typeface="Calibri" panose="020F0502020204030204" pitchFamily="34" charset="0"/>
                <a:cs typeface="Times New Roman" panose="02020603050405020304" pitchFamily="18" charset="0"/>
              </a:rPr>
              <a:t> </a:t>
            </a:r>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es una fuerte y bella construcción.  </a:t>
            </a:r>
          </a:p>
          <a:p>
            <a:pPr algn="just"/>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*1597</a:t>
            </a:r>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 </a:t>
            </a:r>
            <a:r>
              <a:rPr lang="es-ES" dirty="0">
                <a:solidFill>
                  <a:srgbClr val="222222"/>
                </a:solidFill>
                <a:latin typeface="Tw Cen MT" panose="020B0602020104020603" pitchFamily="34" charset="77"/>
                <a:ea typeface="Calibri" panose="020F0502020204030204" pitchFamily="34" charset="0"/>
                <a:cs typeface="Times New Roman" panose="02020603050405020304" pitchFamily="18" charset="0"/>
              </a:rPr>
              <a:t>S</a:t>
            </a:r>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e </a:t>
            </a:r>
            <a:r>
              <a:rPr lang="es-ES" dirty="0">
                <a:solidFill>
                  <a:srgbClr val="222222"/>
                </a:solidFill>
                <a:latin typeface="Tw Cen MT" panose="020B0602020104020603" pitchFamily="34" charset="77"/>
                <a:ea typeface="Calibri" panose="020F0502020204030204" pitchFamily="34" charset="0"/>
                <a:cs typeface="Times New Roman" panose="02020603050405020304" pitchFamily="18" charset="0"/>
              </a:rPr>
              <a:t>construye</a:t>
            </a:r>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  el  campanario en ángulo.</a:t>
            </a:r>
            <a:r>
              <a:rPr lang="es-ES" dirty="0">
                <a:latin typeface="Tw Cen MT" panose="020B0602020104020603" pitchFamily="34" charset="77"/>
                <a:ea typeface="Calibri" panose="020F0502020204030204" pitchFamily="34" charset="0"/>
                <a:cs typeface="Times New Roman" panose="02020603050405020304" pitchFamily="18" charset="0"/>
              </a:rPr>
              <a:t> </a:t>
            </a:r>
          </a:p>
          <a:p>
            <a:pPr algn="just"/>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   La única nave se cubre con bóveda de cañón. </a:t>
            </a:r>
          </a:p>
          <a:p>
            <a:pPr algn="just"/>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*1675</a:t>
            </a:r>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 El altar  mayor y  camarín son  de estilo </a:t>
            </a:r>
          </a:p>
          <a:p>
            <a:pPr algn="just"/>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        Barroco </a:t>
            </a:r>
            <a:r>
              <a:rPr lang="es-ES" dirty="0">
                <a:solidFill>
                  <a:srgbClr val="222222"/>
                </a:solidFill>
                <a:latin typeface="Tw Cen MT" panose="020B0602020104020603" pitchFamily="34" charset="77"/>
                <a:ea typeface="Calibri" panose="020F0502020204030204" pitchFamily="34" charset="0"/>
                <a:cs typeface="Times New Roman" panose="02020603050405020304" pitchFamily="18" charset="0"/>
              </a:rPr>
              <a:t>realizados por </a:t>
            </a:r>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Diego de Alarcón.</a:t>
            </a:r>
          </a:p>
          <a:p>
            <a:pPr algn="just"/>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*1766</a:t>
            </a:r>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 Se fabrica </a:t>
            </a:r>
            <a:r>
              <a:rPr lang="es-ES" dirty="0">
                <a:solidFill>
                  <a:srgbClr val="222222"/>
                </a:solidFill>
                <a:latin typeface="Tw Cen MT" panose="020B0602020104020603" pitchFamily="34" charset="77"/>
                <a:ea typeface="Calibri" panose="020F0502020204030204" pitchFamily="34" charset="0"/>
                <a:cs typeface="Times New Roman" panose="02020603050405020304" pitchFamily="18" charset="0"/>
              </a:rPr>
              <a:t>l</a:t>
            </a:r>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a reja. En el Camarín de la Virgen reposan los restos de Juan Martínez, protagonista en la aparición.</a:t>
            </a:r>
            <a:r>
              <a:rPr lang="es-ES" dirty="0">
                <a:latin typeface="Tw Cen MT" panose="020B0602020104020603" pitchFamily="34" charset="77"/>
                <a:ea typeface="Calibri" panose="020F0502020204030204" pitchFamily="34" charset="0"/>
                <a:cs typeface="Times New Roman" panose="02020603050405020304" pitchFamily="18" charset="0"/>
              </a:rPr>
              <a:t> </a:t>
            </a:r>
            <a:r>
              <a:rPr lang="es-ES" dirty="0">
                <a:solidFill>
                  <a:srgbClr val="222222"/>
                </a:solidFill>
                <a:effectLst/>
                <a:latin typeface="Tw Cen MT" panose="020B0602020104020603" pitchFamily="34" charset="77"/>
                <a:ea typeface="Calibri" panose="020F0502020204030204" pitchFamily="34" charset="0"/>
                <a:cs typeface="Times New Roman" panose="02020603050405020304" pitchFamily="18" charset="0"/>
              </a:rPr>
              <a:t>En el exterior destaca el gótico de la puerta de San Miguel y el renacimiento de las arcadas. </a:t>
            </a:r>
          </a:p>
          <a:p>
            <a:pPr algn="just"/>
            <a:r>
              <a:rPr lang="es-ES" dirty="0">
                <a:solidFill>
                  <a:srgbClr val="222222"/>
                </a:solidFill>
                <a:latin typeface="Tw Cen MT" panose="020B0602020104020603" pitchFamily="34" charset="77"/>
                <a:ea typeface="Calibri" panose="020F0502020204030204" pitchFamily="34" charset="0"/>
                <a:cs typeface="Times New Roman" panose="02020603050405020304" pitchFamily="18" charset="0"/>
              </a:rPr>
              <a:t>De 1 mayo a 8 de sept. permanece en la Basílica de </a:t>
            </a:r>
            <a:r>
              <a:rPr lang="es-ES" dirty="0" err="1">
                <a:solidFill>
                  <a:srgbClr val="222222"/>
                </a:solidFill>
                <a:latin typeface="Tw Cen MT" panose="020B0602020104020603" pitchFamily="34" charset="77"/>
                <a:ea typeface="Calibri" panose="020F0502020204030204" pitchFamily="34" charset="0"/>
                <a:cs typeface="Times New Roman" panose="02020603050405020304" pitchFamily="18" charset="0"/>
              </a:rPr>
              <a:t>Sta</a:t>
            </a:r>
            <a:r>
              <a:rPr lang="es-ES" dirty="0">
                <a:solidFill>
                  <a:srgbClr val="222222"/>
                </a:solidFill>
                <a:latin typeface="Tw Cen MT" panose="020B0602020104020603" pitchFamily="34" charset="77"/>
                <a:ea typeface="Calibri" panose="020F0502020204030204" pitchFamily="34" charset="0"/>
                <a:cs typeface="Times New Roman" panose="02020603050405020304" pitchFamily="18" charset="0"/>
              </a:rPr>
              <a:t> María en la ciudad de Úbeda.</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616F78AE-899E-5B44-AE6D-12D8E663846B}"/>
              </a:ext>
            </a:extLst>
          </p:cNvPr>
          <p:cNvSpPr txBox="1"/>
          <p:nvPr/>
        </p:nvSpPr>
        <p:spPr>
          <a:xfrm>
            <a:off x="7061200" y="4254500"/>
            <a:ext cx="1879600" cy="1569660"/>
          </a:xfrm>
          <a:prstGeom prst="rect">
            <a:avLst/>
          </a:prstGeom>
          <a:noFill/>
        </p:spPr>
        <p:txBody>
          <a:bodyPr wrap="square">
            <a:spAutoFit/>
          </a:bodyPr>
          <a:lstStyle/>
          <a:p>
            <a:pPr algn="ctr"/>
            <a:r>
              <a:rPr 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E</a:t>
            </a: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l </a:t>
            </a:r>
            <a:r>
              <a:rPr 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S</a:t>
            </a: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antuario </a:t>
            </a:r>
            <a:r>
              <a:rPr 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V</a:t>
            </a: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irgen </a:t>
            </a:r>
          </a:p>
          <a:p>
            <a:pPr algn="ct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de </a:t>
            </a:r>
            <a:r>
              <a:rPr 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G</a:t>
            </a: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uadalupe</a:t>
            </a:r>
            <a:endParaRPr lang="es-ES" dirty="0"/>
          </a:p>
        </p:txBody>
      </p:sp>
      <p:pic>
        <p:nvPicPr>
          <p:cNvPr id="5" name="Imagen 4">
            <a:extLst>
              <a:ext uri="{FF2B5EF4-FFF2-40B4-BE49-F238E27FC236}">
                <a16:creationId xmlns:a16="http://schemas.microsoft.com/office/drawing/2014/main" id="{AB4A53C6-393F-0BB9-9584-10D45C677B69}"/>
              </a:ext>
            </a:extLst>
          </p:cNvPr>
          <p:cNvPicPr>
            <a:picLocks noChangeAspect="1"/>
          </p:cNvPicPr>
          <p:nvPr/>
        </p:nvPicPr>
        <p:blipFill rotWithShape="1">
          <a:blip r:embed="rId3"/>
          <a:srcRect l="21428"/>
          <a:stretch/>
        </p:blipFill>
        <p:spPr>
          <a:xfrm>
            <a:off x="6743700" y="664509"/>
            <a:ext cx="2197100" cy="2764492"/>
          </a:xfrm>
          <a:prstGeom prst="rect">
            <a:avLst/>
          </a:prstGeom>
        </p:spPr>
      </p:pic>
    </p:spTree>
    <p:extLst>
      <p:ext uri="{BB962C8B-B14F-4D97-AF65-F5344CB8AC3E}">
        <p14:creationId xmlns:p14="http://schemas.microsoft.com/office/powerpoint/2010/main" val="38988343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EDBFC59-3E3E-BBD4-72A7-C2730C703A9E}"/>
              </a:ext>
            </a:extLst>
          </p:cNvPr>
          <p:cNvPicPr>
            <a:picLocks noChangeAspect="1"/>
          </p:cNvPicPr>
          <p:nvPr/>
        </p:nvPicPr>
        <p:blipFill rotWithShape="1">
          <a:blip r:embed="rId3"/>
          <a:srcRect l="11162"/>
          <a:stretch/>
        </p:blipFill>
        <p:spPr>
          <a:xfrm>
            <a:off x="1901936" y="484298"/>
            <a:ext cx="5788402" cy="4326791"/>
          </a:xfrm>
          <a:prstGeom prst="rect">
            <a:avLst/>
          </a:prstGeom>
        </p:spPr>
      </p:pic>
      <p:sp>
        <p:nvSpPr>
          <p:cNvPr id="4" name="CuadroTexto 3">
            <a:extLst>
              <a:ext uri="{FF2B5EF4-FFF2-40B4-BE49-F238E27FC236}">
                <a16:creationId xmlns:a16="http://schemas.microsoft.com/office/drawing/2014/main" id="{CD0DE6DF-FF0A-3AEA-4117-42501E0EB0A9}"/>
              </a:ext>
            </a:extLst>
          </p:cNvPr>
          <p:cNvSpPr txBox="1"/>
          <p:nvPr/>
        </p:nvSpPr>
        <p:spPr>
          <a:xfrm>
            <a:off x="750277" y="1524000"/>
            <a:ext cx="870751" cy="769441"/>
          </a:xfrm>
          <a:prstGeom prst="rect">
            <a:avLst/>
          </a:prstGeom>
          <a:noFill/>
        </p:spPr>
        <p:txBody>
          <a:bodyPr wrap="none" rtlCol="0">
            <a:spAutoFit/>
          </a:bodyPr>
          <a:lstStyle/>
          <a:p>
            <a:r>
              <a:rPr lang="es-ES" sz="4400" dirty="0">
                <a:solidFill>
                  <a:srgbClr val="C00000"/>
                </a:solidFill>
              </a:rPr>
              <a:t>Fin</a:t>
            </a:r>
          </a:p>
        </p:txBody>
      </p:sp>
      <p:sp>
        <p:nvSpPr>
          <p:cNvPr id="5" name="CuadroTexto 4">
            <a:extLst>
              <a:ext uri="{FF2B5EF4-FFF2-40B4-BE49-F238E27FC236}">
                <a16:creationId xmlns:a16="http://schemas.microsoft.com/office/drawing/2014/main" id="{EC4823B2-4333-CE0A-0213-399F7593290E}"/>
              </a:ext>
            </a:extLst>
          </p:cNvPr>
          <p:cNvSpPr txBox="1"/>
          <p:nvPr/>
        </p:nvSpPr>
        <p:spPr>
          <a:xfrm>
            <a:off x="3133067" y="4811089"/>
            <a:ext cx="2877866" cy="1569660"/>
          </a:xfrm>
          <a:prstGeom prst="rect">
            <a:avLst/>
          </a:prstGeom>
          <a:noFill/>
        </p:spPr>
        <p:txBody>
          <a:bodyPr wrap="square" rtlCol="0">
            <a:spAutoFit/>
          </a:bodyPr>
          <a:lstStyle/>
          <a:p>
            <a:pPr algn="ctr"/>
            <a:r>
              <a:rPr lang="es-ES" sz="3200" dirty="0">
                <a:solidFill>
                  <a:srgbClr val="C00000"/>
                </a:solidFill>
              </a:rPr>
              <a:t>3ª Parte: </a:t>
            </a:r>
          </a:p>
          <a:p>
            <a:pPr algn="ctr"/>
            <a:r>
              <a:rPr lang="es-ES" sz="3200" dirty="0">
                <a:solidFill>
                  <a:srgbClr val="C00000"/>
                </a:solidFill>
              </a:rPr>
              <a:t>HOSPITALES</a:t>
            </a:r>
          </a:p>
          <a:p>
            <a:pPr algn="ctr"/>
            <a:r>
              <a:rPr lang="es-ES" sz="3200" dirty="0">
                <a:solidFill>
                  <a:srgbClr val="C00000"/>
                </a:solidFill>
              </a:rPr>
              <a:t>ERMITAS</a:t>
            </a:r>
          </a:p>
        </p:txBody>
      </p:sp>
      <p:sp>
        <p:nvSpPr>
          <p:cNvPr id="6" name="CuadroTexto 5">
            <a:extLst>
              <a:ext uri="{FF2B5EF4-FFF2-40B4-BE49-F238E27FC236}">
                <a16:creationId xmlns:a16="http://schemas.microsoft.com/office/drawing/2014/main" id="{D212ED95-46F0-C7CA-51F5-E12E4A71B1DA}"/>
              </a:ext>
            </a:extLst>
          </p:cNvPr>
          <p:cNvSpPr txBox="1"/>
          <p:nvPr/>
        </p:nvSpPr>
        <p:spPr>
          <a:xfrm>
            <a:off x="8253046" y="4149969"/>
            <a:ext cx="739305" cy="461665"/>
          </a:xfrm>
          <a:prstGeom prst="rect">
            <a:avLst/>
          </a:prstGeom>
          <a:noFill/>
        </p:spPr>
        <p:txBody>
          <a:bodyPr wrap="none" rtlCol="0">
            <a:spAutoFit/>
          </a:bodyPr>
          <a:lstStyle/>
          <a:p>
            <a:r>
              <a:rPr lang="es-ES" dirty="0">
                <a:solidFill>
                  <a:srgbClr val="C00000"/>
                </a:solidFill>
              </a:rPr>
              <a:t>EFM</a:t>
            </a:r>
          </a:p>
        </p:txBody>
      </p:sp>
      <p:sp>
        <p:nvSpPr>
          <p:cNvPr id="7" name="CuadroTexto 6">
            <a:extLst>
              <a:ext uri="{FF2B5EF4-FFF2-40B4-BE49-F238E27FC236}">
                <a16:creationId xmlns:a16="http://schemas.microsoft.com/office/drawing/2014/main" id="{CA97DF28-78EA-7A79-1C6E-6E6D54EFC647}"/>
              </a:ext>
            </a:extLst>
          </p:cNvPr>
          <p:cNvSpPr txBox="1"/>
          <p:nvPr/>
        </p:nvSpPr>
        <p:spPr>
          <a:xfrm>
            <a:off x="5838092" y="6119446"/>
            <a:ext cx="3305908" cy="523220"/>
          </a:xfrm>
          <a:prstGeom prst="rect">
            <a:avLst/>
          </a:prstGeom>
          <a:noFill/>
        </p:spPr>
        <p:txBody>
          <a:bodyPr wrap="square" rtlCol="0">
            <a:spAutoFit/>
          </a:bodyPr>
          <a:lstStyle/>
          <a:p>
            <a:r>
              <a:rPr lang="es-ES" sz="2800" dirty="0" err="1">
                <a:solidFill>
                  <a:srgbClr val="C00000"/>
                </a:solidFill>
              </a:rPr>
              <a:t>ubedaiglesiadigital.es</a:t>
            </a:r>
            <a:endParaRPr lang="es-ES" sz="2800" dirty="0">
              <a:solidFill>
                <a:srgbClr val="C00000"/>
              </a:solidFill>
            </a:endParaRPr>
          </a:p>
        </p:txBody>
      </p:sp>
      <p:sp>
        <p:nvSpPr>
          <p:cNvPr id="2" name="CuadroTexto 1">
            <a:extLst>
              <a:ext uri="{FF2B5EF4-FFF2-40B4-BE49-F238E27FC236}">
                <a16:creationId xmlns:a16="http://schemas.microsoft.com/office/drawing/2014/main" id="{01CBD1DC-C056-A60B-2174-55ED05CCDA07}"/>
              </a:ext>
            </a:extLst>
          </p:cNvPr>
          <p:cNvSpPr txBox="1"/>
          <p:nvPr/>
        </p:nvSpPr>
        <p:spPr>
          <a:xfrm>
            <a:off x="8274570" y="5261548"/>
            <a:ext cx="184731" cy="461665"/>
          </a:xfrm>
          <a:prstGeom prst="rect">
            <a:avLst/>
          </a:prstGeom>
          <a:noFill/>
        </p:spPr>
        <p:txBody>
          <a:bodyPr wrap="none" rtlCol="0">
            <a:spAutoFit/>
          </a:bodyPr>
          <a:lstStyle/>
          <a:p>
            <a:endParaRPr lang="es-ES" dirty="0"/>
          </a:p>
        </p:txBody>
      </p:sp>
    </p:spTree>
    <p:extLst>
      <p:ext uri="{BB962C8B-B14F-4D97-AF65-F5344CB8AC3E}">
        <p14:creationId xmlns:p14="http://schemas.microsoft.com/office/powerpoint/2010/main" val="5750678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4AF368E-AD63-9FEC-F8BF-ED6E6E2E232B}"/>
              </a:ext>
            </a:extLst>
          </p:cNvPr>
          <p:cNvSpPr txBox="1"/>
          <p:nvPr/>
        </p:nvSpPr>
        <p:spPr>
          <a:xfrm>
            <a:off x="309716" y="0"/>
            <a:ext cx="6990736" cy="6986528"/>
          </a:xfrm>
          <a:prstGeom prst="rect">
            <a:avLst/>
          </a:prstGeom>
          <a:noFill/>
        </p:spPr>
        <p:txBody>
          <a:bodyPr wrap="square">
            <a:spAutoFit/>
          </a:bodyPr>
          <a:lstStyle/>
          <a:p>
            <a:pPr algn="ctr"/>
            <a:r>
              <a:rPr lang="es-ES" dirty="0">
                <a:solidFill>
                  <a:srgbClr val="C00000"/>
                </a:solidFill>
                <a:latin typeface="Tw Cen MT" panose="020B0602020104020603" pitchFamily="34" charset="77"/>
              </a:rPr>
              <a:t>CAPILLA-ENTERRAMIENTO</a:t>
            </a:r>
          </a:p>
          <a:p>
            <a:pPr algn="just"/>
            <a:r>
              <a:rPr lang="es-ES" dirty="0">
                <a:latin typeface="Tw Cen MT" panose="020B0602020104020603" pitchFamily="34" charset="77"/>
              </a:rPr>
              <a:t>	Entre el vestíbulo y la entrada a la iglesia hay un grandioso patio renacentista con columnas de mármol blanco traídas de Génova. Tras las artísticas verjas de hierro (1576) nos adentramos en un templo espacioso, de una sola y elevada nave. La bóveda con figuras y adornos pintados al fresco lo mismo que la del crucero. </a:t>
            </a:r>
          </a:p>
          <a:p>
            <a:pPr algn="just"/>
            <a:r>
              <a:rPr lang="es-ES" dirty="0">
                <a:latin typeface="Tw Cen MT" panose="020B0602020104020603" pitchFamily="34" charset="77"/>
              </a:rPr>
              <a:t>	El altar mayor es de gran mérito con figuras bien talladas. El centro del retablo un precioso sagrario, sobre él, la imagen de Santiago, además la hornacina con la Asunción de la Virgen, presidiendo un gran Crucifijo y como corona el escudo del fundador. </a:t>
            </a:r>
          </a:p>
          <a:p>
            <a:pPr algn="just"/>
            <a:r>
              <a:rPr lang="es-ES" dirty="0">
                <a:solidFill>
                  <a:srgbClr val="000000"/>
                </a:solidFill>
                <a:effectLst/>
                <a:latin typeface="Tw Cen MT" panose="020B0602020104020603" pitchFamily="34" charset="77"/>
                <a:ea typeface="Times New Roman" panose="02020603050405020304" pitchFamily="18" charset="0"/>
              </a:rPr>
              <a:t>	Dispuso de una Capilla servida por un capellán mayor, doce capellanes, y cuatro mozos de coro para que los enfermos escucharan la santa misa cantada. </a:t>
            </a:r>
          </a:p>
          <a:p>
            <a:pPr algn="just"/>
            <a:r>
              <a:rPr lang="es-ES" dirty="0">
                <a:solidFill>
                  <a:srgbClr val="000000"/>
                </a:solidFill>
                <a:latin typeface="Tw Cen MT" panose="020B0602020104020603" pitchFamily="34" charset="77"/>
                <a:ea typeface="Times New Roman" panose="02020603050405020304" pitchFamily="18" charset="0"/>
              </a:rPr>
              <a:t>	Los cantores utilizarían una de las tribunas de la torre frente al órgano. </a:t>
            </a:r>
            <a:r>
              <a:rPr lang="es-ES" dirty="0">
                <a:solidFill>
                  <a:srgbClr val="000000"/>
                </a:solidFill>
                <a:effectLst/>
                <a:latin typeface="Tw Cen MT" panose="020B0602020104020603" pitchFamily="34" charset="77"/>
                <a:ea typeface="Times New Roman" panose="02020603050405020304" pitchFamily="18" charset="0"/>
              </a:rPr>
              <a:t>En la cripta, bajo el altar mayor reposan los restos mortales de Don Diego.</a:t>
            </a:r>
          </a:p>
          <a:p>
            <a:endParaRPr lang="es-ES" sz="1600" dirty="0">
              <a:solidFill>
                <a:srgbClr val="000000"/>
              </a:solidFill>
              <a:effectLst/>
              <a:highlight>
                <a:srgbClr val="00FF00"/>
              </a:highlight>
              <a:latin typeface="Times" pitchFamily="2" charset="0"/>
              <a:ea typeface="Times New Roman" panose="02020603050405020304" pitchFamily="18" charset="0"/>
            </a:endParaRPr>
          </a:p>
        </p:txBody>
      </p:sp>
      <p:pic>
        <p:nvPicPr>
          <p:cNvPr id="2" name="Imagen 1">
            <a:extLst>
              <a:ext uri="{FF2B5EF4-FFF2-40B4-BE49-F238E27FC236}">
                <a16:creationId xmlns:a16="http://schemas.microsoft.com/office/drawing/2014/main" id="{C12BF81B-2445-49FC-C95D-20A07C0C8130}"/>
              </a:ext>
            </a:extLst>
          </p:cNvPr>
          <p:cNvPicPr>
            <a:picLocks noChangeAspect="1"/>
          </p:cNvPicPr>
          <p:nvPr/>
        </p:nvPicPr>
        <p:blipFill>
          <a:blip r:embed="rId3"/>
          <a:stretch>
            <a:fillRect/>
          </a:stretch>
        </p:blipFill>
        <p:spPr>
          <a:xfrm>
            <a:off x="7445850" y="3748452"/>
            <a:ext cx="1594578" cy="2252745"/>
          </a:xfrm>
          <a:prstGeom prst="rect">
            <a:avLst/>
          </a:prstGeom>
        </p:spPr>
      </p:pic>
      <p:pic>
        <p:nvPicPr>
          <p:cNvPr id="6" name="Imagen 5">
            <a:extLst>
              <a:ext uri="{FF2B5EF4-FFF2-40B4-BE49-F238E27FC236}">
                <a16:creationId xmlns:a16="http://schemas.microsoft.com/office/drawing/2014/main" id="{D32990E6-9488-901F-66C8-CA0F8557F906}"/>
              </a:ext>
            </a:extLst>
          </p:cNvPr>
          <p:cNvPicPr>
            <a:picLocks noChangeAspect="1"/>
          </p:cNvPicPr>
          <p:nvPr/>
        </p:nvPicPr>
        <p:blipFill rotWithShape="1">
          <a:blip r:embed="rId4"/>
          <a:srcRect l="15270" r="9516"/>
          <a:stretch/>
        </p:blipFill>
        <p:spPr>
          <a:xfrm>
            <a:off x="7445850" y="518607"/>
            <a:ext cx="1594578" cy="2226060"/>
          </a:xfrm>
          <a:prstGeom prst="rect">
            <a:avLst/>
          </a:prstGeom>
        </p:spPr>
      </p:pic>
      <p:sp>
        <p:nvSpPr>
          <p:cNvPr id="3" name="CuadroTexto 2">
            <a:extLst>
              <a:ext uri="{FF2B5EF4-FFF2-40B4-BE49-F238E27FC236}">
                <a16:creationId xmlns:a16="http://schemas.microsoft.com/office/drawing/2014/main" id="{0497892C-9EF5-7529-314F-2CE38A31BD2A}"/>
              </a:ext>
            </a:extLst>
          </p:cNvPr>
          <p:cNvSpPr txBox="1"/>
          <p:nvPr/>
        </p:nvSpPr>
        <p:spPr>
          <a:xfrm>
            <a:off x="7445850" y="2993924"/>
            <a:ext cx="1674175" cy="400110"/>
          </a:xfrm>
          <a:prstGeom prst="rect">
            <a:avLst/>
          </a:prstGeom>
          <a:noFill/>
        </p:spPr>
        <p:txBody>
          <a:bodyPr wrap="square" rtlCol="0">
            <a:spAutoFit/>
          </a:bodyPr>
          <a:lstStyle/>
          <a:p>
            <a:pPr algn="ctr"/>
            <a:r>
              <a:rPr lang="es-ES" sz="2000" dirty="0">
                <a:solidFill>
                  <a:srgbClr val="C00000"/>
                </a:solidFill>
                <a:latin typeface="Tw Cen MT" panose="020B0602020104020603" pitchFamily="34" charset="77"/>
              </a:rPr>
              <a:t>Bóveda</a:t>
            </a:r>
          </a:p>
        </p:txBody>
      </p:sp>
      <p:sp>
        <p:nvSpPr>
          <p:cNvPr id="5" name="CuadroTexto 4">
            <a:extLst>
              <a:ext uri="{FF2B5EF4-FFF2-40B4-BE49-F238E27FC236}">
                <a16:creationId xmlns:a16="http://schemas.microsoft.com/office/drawing/2014/main" id="{DA72569C-079E-8CCC-6214-30068290F761}"/>
              </a:ext>
            </a:extLst>
          </p:cNvPr>
          <p:cNvSpPr txBox="1"/>
          <p:nvPr/>
        </p:nvSpPr>
        <p:spPr>
          <a:xfrm>
            <a:off x="7445851" y="6327058"/>
            <a:ext cx="1698150" cy="400110"/>
          </a:xfrm>
          <a:prstGeom prst="rect">
            <a:avLst/>
          </a:prstGeom>
          <a:noFill/>
        </p:spPr>
        <p:txBody>
          <a:bodyPr wrap="square" rtlCol="0">
            <a:spAutoFit/>
          </a:bodyPr>
          <a:lstStyle/>
          <a:p>
            <a:pPr algn="ctr"/>
            <a:r>
              <a:rPr lang="es-ES" sz="2000" dirty="0">
                <a:solidFill>
                  <a:srgbClr val="C00000"/>
                </a:solidFill>
                <a:latin typeface="Tw Cen MT" panose="020B0602020104020603" pitchFamily="34" charset="77"/>
              </a:rPr>
              <a:t>Altar Mayor</a:t>
            </a:r>
          </a:p>
        </p:txBody>
      </p:sp>
    </p:spTree>
    <p:extLst>
      <p:ext uri="{BB962C8B-B14F-4D97-AF65-F5344CB8AC3E}">
        <p14:creationId xmlns:p14="http://schemas.microsoft.com/office/powerpoint/2010/main" val="19197368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F589ADD-2285-CB2C-32FC-D42783C39F05}"/>
              </a:ext>
            </a:extLst>
          </p:cNvPr>
          <p:cNvSpPr txBox="1"/>
          <p:nvPr/>
        </p:nvSpPr>
        <p:spPr>
          <a:xfrm>
            <a:off x="280219" y="0"/>
            <a:ext cx="6666271" cy="6740307"/>
          </a:xfrm>
          <a:prstGeom prst="rect">
            <a:avLst/>
          </a:prstGeom>
          <a:noFill/>
        </p:spPr>
        <p:txBody>
          <a:bodyPr wrap="square" rtlCol="0">
            <a:spAutoFit/>
          </a:bodyPr>
          <a:lstStyle/>
          <a:p>
            <a:pPr algn="ctr"/>
            <a:r>
              <a:rPr lang="es-ES" dirty="0">
                <a:solidFill>
                  <a:srgbClr val="C00000"/>
                </a:solidFill>
                <a:latin typeface="Tw Cen MT" panose="020B0602020104020603" pitchFamily="34" charset="77"/>
              </a:rPr>
              <a:t>RESIDENCIA DEL OBISPO</a:t>
            </a:r>
          </a:p>
          <a:p>
            <a:pPr algn="just"/>
            <a:r>
              <a:rPr lang="es-ES" dirty="0">
                <a:latin typeface="Tw Cen MT" panose="020B0602020104020603" pitchFamily="34" charset="77"/>
              </a:rPr>
              <a:t>	La mentalidad aristocrática del promotor se muestra sobre todo en la escalera monumental de acceso a los departamentos episcopales, semejante a los grandes palacios del renacimiento.</a:t>
            </a:r>
          </a:p>
          <a:p>
            <a:pPr algn="just"/>
            <a:r>
              <a:rPr lang="es-ES" dirty="0">
                <a:latin typeface="Tw Cen MT" panose="020B0602020104020603" pitchFamily="34" charset="77"/>
              </a:rPr>
              <a:t>	Las representaciones ofrecen una visión de los personajes más representativos de la Biblia y de nuestra  historia. La realeza aparece como un poder integrador dentro del orden universal.</a:t>
            </a:r>
          </a:p>
          <a:p>
            <a:pPr algn="just"/>
            <a:r>
              <a:rPr lang="es-ES" dirty="0">
                <a:latin typeface="Tw Cen MT" panose="020B0602020104020603" pitchFamily="34" charset="77"/>
              </a:rPr>
              <a:t>	El Balcón del Obispo en una de las torres de la fachada principal, se convierte en tribuna privilegiada desde la que contemplar los grandes acontecimientos, como la procesión cívico-religiosa que todos los años, el día de Santiago, desde Santa María, con las cruces de todas las parroquias, clero y autoridades acuden para celebrar la fiesta. </a:t>
            </a:r>
          </a:p>
          <a:p>
            <a:pPr algn="just"/>
            <a:r>
              <a:rPr lang="es-ES" dirty="0">
                <a:latin typeface="Tw Cen MT" panose="020B0602020104020603" pitchFamily="34" charset="77"/>
              </a:rPr>
              <a:t>	Los Obispos de Jaén tendrán desde entonces tres residencias: Jaén, Baeza y Úbeda.</a:t>
            </a:r>
          </a:p>
        </p:txBody>
      </p:sp>
      <p:pic>
        <p:nvPicPr>
          <p:cNvPr id="5" name="Imagen 4">
            <a:extLst>
              <a:ext uri="{FF2B5EF4-FFF2-40B4-BE49-F238E27FC236}">
                <a16:creationId xmlns:a16="http://schemas.microsoft.com/office/drawing/2014/main" id="{89D64450-D08D-D54C-1645-DD7FAFCEB148}"/>
              </a:ext>
            </a:extLst>
          </p:cNvPr>
          <p:cNvPicPr>
            <a:picLocks noChangeAspect="1"/>
          </p:cNvPicPr>
          <p:nvPr/>
        </p:nvPicPr>
        <p:blipFill>
          <a:blip r:embed="rId3"/>
          <a:stretch>
            <a:fillRect/>
          </a:stretch>
        </p:blipFill>
        <p:spPr>
          <a:xfrm>
            <a:off x="7166345" y="4146630"/>
            <a:ext cx="1815734" cy="2292270"/>
          </a:xfrm>
          <a:prstGeom prst="rect">
            <a:avLst/>
          </a:prstGeom>
        </p:spPr>
      </p:pic>
      <p:pic>
        <p:nvPicPr>
          <p:cNvPr id="6" name="Imagen 5">
            <a:extLst>
              <a:ext uri="{FF2B5EF4-FFF2-40B4-BE49-F238E27FC236}">
                <a16:creationId xmlns:a16="http://schemas.microsoft.com/office/drawing/2014/main" id="{F2E44513-E383-D916-46F7-0B0F6E02E81E}"/>
              </a:ext>
            </a:extLst>
          </p:cNvPr>
          <p:cNvPicPr>
            <a:picLocks noChangeAspect="1"/>
          </p:cNvPicPr>
          <p:nvPr/>
        </p:nvPicPr>
        <p:blipFill rotWithShape="1">
          <a:blip r:embed="rId4"/>
          <a:srcRect r="25042"/>
          <a:stretch/>
        </p:blipFill>
        <p:spPr>
          <a:xfrm>
            <a:off x="7166345" y="417947"/>
            <a:ext cx="1815734" cy="2952206"/>
          </a:xfrm>
          <a:prstGeom prst="rect">
            <a:avLst/>
          </a:prstGeom>
        </p:spPr>
      </p:pic>
      <p:sp>
        <p:nvSpPr>
          <p:cNvPr id="3" name="CuadroTexto 2">
            <a:extLst>
              <a:ext uri="{FF2B5EF4-FFF2-40B4-BE49-F238E27FC236}">
                <a16:creationId xmlns:a16="http://schemas.microsoft.com/office/drawing/2014/main" id="{6187089A-EA92-0946-2336-2B1513FA0C88}"/>
              </a:ext>
            </a:extLst>
          </p:cNvPr>
          <p:cNvSpPr txBox="1"/>
          <p:nvPr/>
        </p:nvSpPr>
        <p:spPr>
          <a:xfrm>
            <a:off x="7166345" y="3598606"/>
            <a:ext cx="1977655" cy="400110"/>
          </a:xfrm>
          <a:prstGeom prst="rect">
            <a:avLst/>
          </a:prstGeom>
          <a:noFill/>
        </p:spPr>
        <p:txBody>
          <a:bodyPr wrap="square" rtlCol="0">
            <a:spAutoFit/>
          </a:bodyPr>
          <a:lstStyle/>
          <a:p>
            <a:r>
              <a:rPr lang="es-ES" sz="2000" dirty="0">
                <a:solidFill>
                  <a:srgbClr val="C00000"/>
                </a:solidFill>
                <a:latin typeface="Tw Cen MT" panose="020B0602020104020603" pitchFamily="34" charset="77"/>
              </a:rPr>
              <a:t>Palacio Episcopal</a:t>
            </a:r>
          </a:p>
        </p:txBody>
      </p:sp>
    </p:spTree>
    <p:extLst>
      <p:ext uri="{BB962C8B-B14F-4D97-AF65-F5344CB8AC3E}">
        <p14:creationId xmlns:p14="http://schemas.microsoft.com/office/powerpoint/2010/main" val="10145639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anim calcmode="lin" valueType="num">
                                      <p:cBhvr>
                                        <p:cTn id="8" dur="3000" fill="hold"/>
                                        <p:tgtEl>
                                          <p:spTgt spid="6"/>
                                        </p:tgtEl>
                                        <p:attrNameLst>
                                          <p:attrName>ppt_x</p:attrName>
                                        </p:attrNameLst>
                                      </p:cBhvr>
                                      <p:tavLst>
                                        <p:tav tm="0">
                                          <p:val>
                                            <p:strVal val="#ppt_x"/>
                                          </p:val>
                                        </p:tav>
                                        <p:tav tm="100000">
                                          <p:val>
                                            <p:strVal val="#ppt_x"/>
                                          </p:val>
                                        </p:tav>
                                      </p:tavLst>
                                    </p:anim>
                                    <p:anim calcmode="lin" valueType="num">
                                      <p:cBhvr>
                                        <p:cTn id="9" dur="3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8D2190B-1398-0FD4-561B-302EDB4AC3A2}"/>
              </a:ext>
            </a:extLst>
          </p:cNvPr>
          <p:cNvSpPr txBox="1"/>
          <p:nvPr/>
        </p:nvSpPr>
        <p:spPr>
          <a:xfrm>
            <a:off x="294969" y="0"/>
            <a:ext cx="6622026" cy="6740307"/>
          </a:xfrm>
          <a:prstGeom prst="rect">
            <a:avLst/>
          </a:prstGeom>
          <a:noFill/>
        </p:spPr>
        <p:txBody>
          <a:bodyPr wrap="square">
            <a:spAutoFit/>
          </a:bodyPr>
          <a:lstStyle/>
          <a:p>
            <a:pPr algn="ctr"/>
            <a:r>
              <a:rPr lang="es-ES" dirty="0">
                <a:solidFill>
                  <a:srgbClr val="C00000"/>
                </a:solidFill>
                <a:effectLst/>
                <a:latin typeface="Tw Cen MT" panose="020B0602020104020603" pitchFamily="34" charset="77"/>
                <a:ea typeface="Times New Roman" panose="02020603050405020304" pitchFamily="18" charset="0"/>
              </a:rPr>
              <a:t>LOS HONRADOS VIEJOS DEL SALVADOR</a:t>
            </a:r>
          </a:p>
          <a:p>
            <a:pPr algn="just"/>
            <a:r>
              <a:rPr lang="es-ES" dirty="0">
                <a:effectLst/>
                <a:latin typeface="Tw Cen MT" panose="020B0602020104020603" pitchFamily="34" charset="77"/>
                <a:ea typeface="Times New Roman" panose="02020603050405020304" pitchFamily="18" charset="0"/>
              </a:rPr>
              <a:t>	Anterior en el tiempo, está e</a:t>
            </a:r>
            <a:r>
              <a:rPr lang="es-ES" dirty="0">
                <a:latin typeface="Tw Cen MT" panose="020B0602020104020603" pitchFamily="34" charset="77"/>
                <a:ea typeface="Times New Roman" panose="02020603050405020304" pitchFamily="18" charset="0"/>
              </a:rPr>
              <a:t>l H</a:t>
            </a:r>
            <a:r>
              <a:rPr lang="es-ES" dirty="0">
                <a:effectLst/>
                <a:latin typeface="Tw Cen MT" panose="020B0602020104020603" pitchFamily="34" charset="77"/>
                <a:ea typeface="Times New Roman" panose="02020603050405020304" pitchFamily="18" charset="0"/>
              </a:rPr>
              <a:t>ospital de los Honrados Viejos del Salvador, cuyo principal benefactor es don Francisco de los Cobos. </a:t>
            </a:r>
          </a:p>
          <a:p>
            <a:pPr algn="just"/>
            <a:r>
              <a:rPr lang="es-ES" dirty="0">
                <a:latin typeface="Tw Cen MT" panose="020B0602020104020603" pitchFamily="34" charset="77"/>
                <a:ea typeface="Times New Roman" panose="02020603050405020304" pitchFamily="18" charset="0"/>
              </a:rPr>
              <a:t>	Él quiso unir desde el principio  a su gran obra El Salvador, Capilla-Enterramiento, la dimensión asistencial y caritativa así como también la cultural, intentando crear una universidad a la altura de las más grandes, Bolonia, Salamanca, Alcalá.</a:t>
            </a:r>
            <a:endParaRPr lang="es-ES" dirty="0">
              <a:effectLst/>
              <a:latin typeface="Tw Cen MT" panose="020B0602020104020603" pitchFamily="34" charset="77"/>
              <a:ea typeface="Times New Roman" panose="02020603050405020304" pitchFamily="18" charset="0"/>
              <a:cs typeface="Times New Roman" panose="02020603050405020304" pitchFamily="18" charset="0"/>
            </a:endParaRPr>
          </a:p>
          <a:p>
            <a:pPr algn="just"/>
            <a:r>
              <a:rPr lang="es-ES" dirty="0">
                <a:effectLst/>
                <a:latin typeface="Tw Cen MT" panose="020B0602020104020603" pitchFamily="34" charset="77"/>
                <a:ea typeface="Times New Roman" panose="02020603050405020304" pitchFamily="18" charset="0"/>
                <a:cs typeface="Times New Roman" panose="02020603050405020304" pitchFamily="18" charset="0"/>
              </a:rPr>
              <a:t>	El Hospital </a:t>
            </a:r>
            <a:r>
              <a:rPr lang="es-ES" dirty="0">
                <a:latin typeface="Tw Cen MT" panose="020B0602020104020603" pitchFamily="34" charset="77"/>
                <a:ea typeface="Times New Roman" panose="02020603050405020304" pitchFamily="18" charset="0"/>
                <a:cs typeface="Times New Roman" panose="02020603050405020304" pitchFamily="18" charset="0"/>
              </a:rPr>
              <a:t>había sido </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fundado en 1392, </a:t>
            </a:r>
            <a:r>
              <a:rPr lang="es-ES" b="0" i="0" u="none" strike="noStrike" dirty="0">
                <a:effectLst/>
                <a:latin typeface="Tw Cen MT" panose="020B0602020104020603" pitchFamily="34" charset="77"/>
              </a:rPr>
              <a:t>para amparar a ancianos cristianos desvalidos</a:t>
            </a:r>
            <a:r>
              <a:rPr lang="es-ES" b="0" i="0" u="none" strike="noStrike" dirty="0">
                <a:solidFill>
                  <a:srgbClr val="1B367D"/>
                </a:solidFill>
                <a:effectLst/>
                <a:latin typeface="Tw Cen MT" panose="020B0602020104020603" pitchFamily="34" charset="77"/>
              </a:rPr>
              <a:t>. </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En el siglo XVI cede terrenos a don Francisco para construir la Capilla del Salvador, asignándosele como contrapartida una renta anual de 100 ducados para asistencia a necesitados.</a:t>
            </a:r>
            <a:endParaRPr lang="es-ES" dirty="0">
              <a:latin typeface="Tw Cen MT" panose="020B0602020104020603" pitchFamily="34" charset="77"/>
              <a:ea typeface="Times New Roman" panose="02020603050405020304" pitchFamily="18" charset="0"/>
              <a:cs typeface="Times New Roman" panose="02020603050405020304" pitchFamily="18" charset="0"/>
            </a:endParaRPr>
          </a:p>
          <a:p>
            <a:pPr algn="just"/>
            <a:r>
              <a:rPr lang="es-ES"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	*1552</a:t>
            </a:r>
            <a:r>
              <a:rPr lang="es-ES" dirty="0">
                <a:solidFill>
                  <a:srgbClr val="C00000"/>
                </a:solidFill>
                <a:latin typeface="Tw Cen MT" panose="020B0602020104020603" pitchFamily="34" charset="77"/>
                <a:ea typeface="Times New Roman" panose="02020603050405020304" pitchFamily="18" charset="0"/>
                <a:cs typeface="Times New Roman" panose="02020603050405020304" pitchFamily="18" charset="0"/>
              </a:rPr>
              <a:t>:</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Andrés </a:t>
            </a:r>
            <a:r>
              <a:rPr lang="es-ES" dirty="0" err="1">
                <a:effectLst/>
                <a:latin typeface="Tw Cen MT" panose="020B0602020104020603" pitchFamily="34" charset="77"/>
                <a:ea typeface="Times New Roman" panose="02020603050405020304" pitchFamily="18" charset="0"/>
                <a:cs typeface="Times New Roman" panose="02020603050405020304" pitchFamily="18" charset="0"/>
              </a:rPr>
              <a:t>Vandelvira</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realiza</a:t>
            </a:r>
            <a:r>
              <a:rPr lang="es-ES" dirty="0">
                <a:latin typeface="Tw Cen MT" panose="020B0602020104020603" pitchFamily="34" charset="77"/>
                <a:ea typeface="Times New Roman" panose="02020603050405020304" pitchFamily="18" charset="0"/>
                <a:cs typeface="Times New Roman" panose="02020603050405020304" pitchFamily="18" charset="0"/>
              </a:rPr>
              <a:t> </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el patio más manierista de la ciudad</a:t>
            </a:r>
            <a:r>
              <a:rPr lang="es-ES" dirty="0">
                <a:latin typeface="Tw Cen MT" panose="020B0602020104020603" pitchFamily="34" charset="77"/>
                <a:ea typeface="Times New Roman" panose="02020603050405020304" pitchFamily="18" charset="0"/>
                <a:cs typeface="Times New Roman" panose="02020603050405020304" pitchFamily="18" charset="0"/>
              </a:rPr>
              <a:t> </a:t>
            </a:r>
            <a:r>
              <a:rPr lang="es-ES" b="0" i="0" u="none" strike="noStrike" dirty="0">
                <a:effectLst/>
                <a:latin typeface="Tw Cen MT" panose="020B0602020104020603" pitchFamily="34" charset="77"/>
              </a:rPr>
              <a:t>y una pequeña espadaña.</a:t>
            </a:r>
            <a:endParaRPr lang="es-ES" dirty="0">
              <a:effectLst/>
              <a:latin typeface="Tw Cen MT" panose="020B0602020104020603" pitchFamily="34" charset="77"/>
              <a:ea typeface="Times New Roman" panose="02020603050405020304" pitchFamily="18" charset="0"/>
              <a:cs typeface="Times New Roman" panose="02020603050405020304" pitchFamily="18" charset="0"/>
            </a:endParaRPr>
          </a:p>
          <a:p>
            <a:pPr algn="just"/>
            <a:r>
              <a:rPr lang="es-ES" dirty="0">
                <a:latin typeface="Tw Cen MT" panose="020B0602020104020603" pitchFamily="34" charset="77"/>
                <a:ea typeface="Times New Roman" panose="02020603050405020304" pitchFamily="18" charset="0"/>
                <a:cs typeface="Times New Roman" panose="02020603050405020304" pitchFamily="18" charset="0"/>
              </a:rPr>
              <a:t>	En la fachada </a:t>
            </a:r>
            <a:r>
              <a:rPr lang="es-ES" b="0" i="0" u="none" strike="noStrike" dirty="0">
                <a:effectLst/>
                <a:latin typeface="Tw Cen MT" panose="020B0602020104020603" pitchFamily="34" charset="77"/>
              </a:rPr>
              <a:t> la imagen de Dios Padre. </a:t>
            </a:r>
          </a:p>
        </p:txBody>
      </p:sp>
      <p:pic>
        <p:nvPicPr>
          <p:cNvPr id="3" name="Imagen 2">
            <a:extLst>
              <a:ext uri="{FF2B5EF4-FFF2-40B4-BE49-F238E27FC236}">
                <a16:creationId xmlns:a16="http://schemas.microsoft.com/office/drawing/2014/main" id="{2DE9D28F-9E9D-337E-B3C6-FF284D3DCDDE}"/>
              </a:ext>
            </a:extLst>
          </p:cNvPr>
          <p:cNvPicPr>
            <a:picLocks noChangeAspect="1"/>
          </p:cNvPicPr>
          <p:nvPr/>
        </p:nvPicPr>
        <p:blipFill>
          <a:blip r:embed="rId3"/>
          <a:stretch>
            <a:fillRect/>
          </a:stretch>
        </p:blipFill>
        <p:spPr>
          <a:xfrm>
            <a:off x="7187609" y="456561"/>
            <a:ext cx="1826330" cy="2821259"/>
          </a:xfrm>
          <a:prstGeom prst="rect">
            <a:avLst/>
          </a:prstGeom>
        </p:spPr>
      </p:pic>
      <p:pic>
        <p:nvPicPr>
          <p:cNvPr id="5" name="Imagen 4">
            <a:extLst>
              <a:ext uri="{FF2B5EF4-FFF2-40B4-BE49-F238E27FC236}">
                <a16:creationId xmlns:a16="http://schemas.microsoft.com/office/drawing/2014/main" id="{86BCF9A7-F34C-4F7A-F972-17CAA62532D1}"/>
              </a:ext>
            </a:extLst>
          </p:cNvPr>
          <p:cNvPicPr>
            <a:picLocks noChangeAspect="1"/>
          </p:cNvPicPr>
          <p:nvPr/>
        </p:nvPicPr>
        <p:blipFill rotWithShape="1">
          <a:blip r:embed="rId4"/>
          <a:srcRect l="22175" r="2683"/>
          <a:stretch/>
        </p:blipFill>
        <p:spPr>
          <a:xfrm>
            <a:off x="7187609" y="4003367"/>
            <a:ext cx="1826330" cy="2235839"/>
          </a:xfrm>
          <a:prstGeom prst="rect">
            <a:avLst/>
          </a:prstGeom>
        </p:spPr>
      </p:pic>
      <p:sp>
        <p:nvSpPr>
          <p:cNvPr id="2" name="CuadroTexto 1">
            <a:extLst>
              <a:ext uri="{FF2B5EF4-FFF2-40B4-BE49-F238E27FC236}">
                <a16:creationId xmlns:a16="http://schemas.microsoft.com/office/drawing/2014/main" id="{58377F02-C4A4-20D3-DACC-EDE3997F6146}"/>
              </a:ext>
            </a:extLst>
          </p:cNvPr>
          <p:cNvSpPr txBox="1"/>
          <p:nvPr/>
        </p:nvSpPr>
        <p:spPr>
          <a:xfrm>
            <a:off x="7187609" y="3372890"/>
            <a:ext cx="1826330" cy="400110"/>
          </a:xfrm>
          <a:prstGeom prst="rect">
            <a:avLst/>
          </a:prstGeom>
          <a:noFill/>
        </p:spPr>
        <p:txBody>
          <a:bodyPr wrap="square" rtlCol="0">
            <a:spAutoFit/>
          </a:bodyPr>
          <a:lstStyle/>
          <a:p>
            <a:pPr algn="ctr"/>
            <a:r>
              <a:rPr lang="es-ES" sz="2000" dirty="0">
                <a:solidFill>
                  <a:srgbClr val="C00000"/>
                </a:solidFill>
              </a:rPr>
              <a:t>Fachada</a:t>
            </a:r>
          </a:p>
        </p:txBody>
      </p:sp>
      <p:sp>
        <p:nvSpPr>
          <p:cNvPr id="6" name="CuadroTexto 5">
            <a:extLst>
              <a:ext uri="{FF2B5EF4-FFF2-40B4-BE49-F238E27FC236}">
                <a16:creationId xmlns:a16="http://schemas.microsoft.com/office/drawing/2014/main" id="{CC0E35D4-E858-C526-5FBD-F001DCDC0CAB}"/>
              </a:ext>
            </a:extLst>
          </p:cNvPr>
          <p:cNvSpPr txBox="1"/>
          <p:nvPr/>
        </p:nvSpPr>
        <p:spPr>
          <a:xfrm>
            <a:off x="7187610" y="6401439"/>
            <a:ext cx="1826329" cy="400110"/>
          </a:xfrm>
          <a:prstGeom prst="rect">
            <a:avLst/>
          </a:prstGeom>
          <a:noFill/>
        </p:spPr>
        <p:txBody>
          <a:bodyPr wrap="square" rtlCol="0">
            <a:spAutoFit/>
          </a:bodyPr>
          <a:lstStyle/>
          <a:p>
            <a:pPr algn="ctr"/>
            <a:r>
              <a:rPr lang="es-ES" sz="2000" dirty="0">
                <a:solidFill>
                  <a:srgbClr val="C00000"/>
                </a:solidFill>
              </a:rPr>
              <a:t>Patio Interior</a:t>
            </a:r>
          </a:p>
        </p:txBody>
      </p:sp>
    </p:spTree>
    <p:extLst>
      <p:ext uri="{BB962C8B-B14F-4D97-AF65-F5344CB8AC3E}">
        <p14:creationId xmlns:p14="http://schemas.microsoft.com/office/powerpoint/2010/main" val="15219304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20A3413-B177-12B6-0E88-0C63A79051D9}"/>
              </a:ext>
            </a:extLst>
          </p:cNvPr>
          <p:cNvSpPr txBox="1"/>
          <p:nvPr/>
        </p:nvSpPr>
        <p:spPr>
          <a:xfrm>
            <a:off x="294468" y="0"/>
            <a:ext cx="6679769" cy="6740307"/>
          </a:xfrm>
          <a:prstGeom prst="rect">
            <a:avLst/>
          </a:prstGeom>
          <a:noFill/>
        </p:spPr>
        <p:txBody>
          <a:bodyPr wrap="square" rtlCol="0">
            <a:spAutoFit/>
          </a:bodyPr>
          <a:lstStyle/>
          <a:p>
            <a:r>
              <a:rPr lang="es-ES" dirty="0">
                <a:latin typeface="Tw Cen MT" panose="020B0602020104020603" pitchFamily="34" charset="77"/>
              </a:rPr>
              <a:t>           </a:t>
            </a:r>
            <a:r>
              <a:rPr lang="es-ES" dirty="0">
                <a:solidFill>
                  <a:srgbClr val="C00000"/>
                </a:solidFill>
                <a:latin typeface="Tw Cen MT" panose="020B0602020104020603" pitchFamily="34" charset="77"/>
              </a:rPr>
              <a:t>BASÍLICA: EL SALVADOR DEL MUNDO</a:t>
            </a:r>
          </a:p>
          <a:p>
            <a:pPr algn="just"/>
            <a:r>
              <a:rPr lang="es-ES" dirty="0">
                <a:effectLst/>
                <a:latin typeface="Tw Cen MT" panose="020B0602020104020603" pitchFamily="34" charset="77"/>
                <a:ea typeface="Times New Roman" panose="02020603050405020304" pitchFamily="18" charset="0"/>
                <a:cs typeface="Times New Roman" panose="02020603050405020304" pitchFamily="18" charset="0"/>
              </a:rPr>
              <a:t>	La trayectoria personal de Francisco estuvo marcada por un continuo afán de superación y una incesante búsqueda de prestigio social.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just"/>
            <a:r>
              <a:rPr lang="es-ES" dirty="0">
                <a:effectLst/>
                <a:latin typeface="Tw Cen MT" panose="020B0602020104020603" pitchFamily="34" charset="77"/>
                <a:ea typeface="Times New Roman" panose="02020603050405020304" pitchFamily="18" charset="0"/>
                <a:cs typeface="Times New Roman" panose="02020603050405020304" pitchFamily="18" charset="0"/>
              </a:rPr>
              <a:t>	En boca de sus detractores, D. Francisco más que buscar con esta edificación la gloria de Dios buscaba su propia glorificación y la de su familia. Prueba de ello sería la profusión de escudos y de “supuestos retratos”, en piedra. Esto responde a la mentalidad de una época en que gloria, éxito, prestigio personal se identifica fácilmente con la gloria de Dios. </a:t>
            </a:r>
          </a:p>
          <a:p>
            <a:pPr algn="just"/>
            <a:r>
              <a:rPr lang="es-ES" dirty="0">
                <a:latin typeface="Tw Cen MT" panose="020B0602020104020603" pitchFamily="34" charset="77"/>
                <a:ea typeface="Times New Roman" panose="02020603050405020304" pitchFamily="18" charset="0"/>
                <a:cs typeface="Times New Roman" panose="02020603050405020304" pitchFamily="18" charset="0"/>
              </a:rPr>
              <a:t>	</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El componente religioso estaba presente en la vida y en la muerte. De ahí el afán de los nobles de buscar el enterramiento en capillas buscando la protección divina, mediante las reliquias, y sobre todo la celebración de numerosas misas. </a:t>
            </a:r>
          </a:p>
          <a:p>
            <a:pPr algn="just"/>
            <a:r>
              <a:rPr lang="es-ES" dirty="0">
                <a:latin typeface="Tw Cen MT" panose="020B0602020104020603" pitchFamily="34" charset="77"/>
                <a:ea typeface="Times New Roman" panose="02020603050405020304" pitchFamily="18" charset="0"/>
                <a:cs typeface="Times New Roman" panose="02020603050405020304" pitchFamily="18" charset="0"/>
              </a:rPr>
              <a:t>	L</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os </a:t>
            </a:r>
            <a:r>
              <a:rPr lang="es-ES" dirty="0">
                <a:latin typeface="Tw Cen MT" panose="020B0602020104020603" pitchFamily="34" charset="77"/>
                <a:ea typeface="Times New Roman" panose="02020603050405020304" pitchFamily="18" charset="0"/>
                <a:cs typeface="Times New Roman" panose="02020603050405020304" pitchFamily="18" charset="0"/>
              </a:rPr>
              <a:t>12</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capellanes tenían que decir 5 misas cada uno por semana, en sufragio del alma del Fundador. </a:t>
            </a:r>
            <a:endParaRPr lang="es-ES" dirty="0">
              <a:latin typeface="Tw Cen MT" panose="020B0602020104020603" pitchFamily="34" charset="77"/>
            </a:endParaRPr>
          </a:p>
        </p:txBody>
      </p:sp>
      <p:pic>
        <p:nvPicPr>
          <p:cNvPr id="3" name="Imagen 2">
            <a:extLst>
              <a:ext uri="{FF2B5EF4-FFF2-40B4-BE49-F238E27FC236}">
                <a16:creationId xmlns:a16="http://schemas.microsoft.com/office/drawing/2014/main" id="{E3F5D122-9D83-A612-3EB7-C535414DAB7F}"/>
              </a:ext>
            </a:extLst>
          </p:cNvPr>
          <p:cNvPicPr>
            <a:picLocks noChangeAspect="1"/>
          </p:cNvPicPr>
          <p:nvPr/>
        </p:nvPicPr>
        <p:blipFill rotWithShape="1">
          <a:blip r:embed="rId3"/>
          <a:srcRect t="5571" b="20650"/>
          <a:stretch/>
        </p:blipFill>
        <p:spPr>
          <a:xfrm>
            <a:off x="7240639" y="3613665"/>
            <a:ext cx="1903361" cy="2307583"/>
          </a:xfrm>
          <a:prstGeom prst="rect">
            <a:avLst/>
          </a:prstGeom>
        </p:spPr>
      </p:pic>
      <p:pic>
        <p:nvPicPr>
          <p:cNvPr id="5" name="Imagen 4">
            <a:extLst>
              <a:ext uri="{FF2B5EF4-FFF2-40B4-BE49-F238E27FC236}">
                <a16:creationId xmlns:a16="http://schemas.microsoft.com/office/drawing/2014/main" id="{ED79B2FB-846F-0ED2-C875-77B2159A6D6B}"/>
              </a:ext>
            </a:extLst>
          </p:cNvPr>
          <p:cNvPicPr>
            <a:picLocks noChangeAspect="1"/>
          </p:cNvPicPr>
          <p:nvPr/>
        </p:nvPicPr>
        <p:blipFill>
          <a:blip r:embed="rId4"/>
          <a:stretch>
            <a:fillRect/>
          </a:stretch>
        </p:blipFill>
        <p:spPr>
          <a:xfrm>
            <a:off x="7137398" y="277275"/>
            <a:ext cx="1903362" cy="2603765"/>
          </a:xfrm>
          <a:prstGeom prst="rect">
            <a:avLst/>
          </a:prstGeom>
        </p:spPr>
      </p:pic>
      <p:sp>
        <p:nvSpPr>
          <p:cNvPr id="4" name="CuadroTexto 3">
            <a:extLst>
              <a:ext uri="{FF2B5EF4-FFF2-40B4-BE49-F238E27FC236}">
                <a16:creationId xmlns:a16="http://schemas.microsoft.com/office/drawing/2014/main" id="{DD325287-DB04-8286-AD41-2FC6395E6999}"/>
              </a:ext>
            </a:extLst>
          </p:cNvPr>
          <p:cNvSpPr txBox="1"/>
          <p:nvPr/>
        </p:nvSpPr>
        <p:spPr>
          <a:xfrm>
            <a:off x="7240639" y="6044340"/>
            <a:ext cx="1903361" cy="707886"/>
          </a:xfrm>
          <a:prstGeom prst="rect">
            <a:avLst/>
          </a:prstGeom>
          <a:noFill/>
        </p:spPr>
        <p:txBody>
          <a:bodyPr wrap="square" rtlCol="0">
            <a:spAutoFit/>
          </a:bodyPr>
          <a:lstStyle/>
          <a:p>
            <a:pPr algn="ctr"/>
            <a:r>
              <a:rPr lang="es-ES" sz="2000" dirty="0">
                <a:solidFill>
                  <a:srgbClr val="C00000"/>
                </a:solidFill>
                <a:latin typeface="Tw Cen MT" panose="020B0602020104020603" pitchFamily="34" charset="77"/>
              </a:rPr>
              <a:t>Escudo de</a:t>
            </a:r>
          </a:p>
          <a:p>
            <a:pPr algn="ctr"/>
            <a:r>
              <a:rPr lang="es-ES" sz="2000" dirty="0">
                <a:solidFill>
                  <a:srgbClr val="C00000"/>
                </a:solidFill>
                <a:latin typeface="Tw Cen MT" panose="020B0602020104020603" pitchFamily="34" charset="77"/>
              </a:rPr>
              <a:t>D. Francisco</a:t>
            </a:r>
          </a:p>
        </p:txBody>
      </p:sp>
      <p:sp>
        <p:nvSpPr>
          <p:cNvPr id="6" name="CuadroTexto 5">
            <a:extLst>
              <a:ext uri="{FF2B5EF4-FFF2-40B4-BE49-F238E27FC236}">
                <a16:creationId xmlns:a16="http://schemas.microsoft.com/office/drawing/2014/main" id="{3B626858-0238-7587-7CC6-B9F54C0412AF}"/>
              </a:ext>
            </a:extLst>
          </p:cNvPr>
          <p:cNvSpPr txBox="1"/>
          <p:nvPr/>
        </p:nvSpPr>
        <p:spPr>
          <a:xfrm>
            <a:off x="7137399" y="3004132"/>
            <a:ext cx="1903362" cy="400110"/>
          </a:xfrm>
          <a:prstGeom prst="rect">
            <a:avLst/>
          </a:prstGeom>
          <a:noFill/>
        </p:spPr>
        <p:txBody>
          <a:bodyPr wrap="square" rtlCol="0">
            <a:spAutoFit/>
          </a:bodyPr>
          <a:lstStyle/>
          <a:p>
            <a:pPr algn="ctr"/>
            <a:r>
              <a:rPr lang="es-ES" sz="2000" dirty="0">
                <a:solidFill>
                  <a:srgbClr val="C00000"/>
                </a:solidFill>
                <a:latin typeface="Tw Cen MT" panose="020B0602020104020603" pitchFamily="34" charset="77"/>
              </a:rPr>
              <a:t>El Salvador</a:t>
            </a:r>
          </a:p>
        </p:txBody>
      </p:sp>
    </p:spTree>
    <p:extLst>
      <p:ext uri="{BB962C8B-B14F-4D97-AF65-F5344CB8AC3E}">
        <p14:creationId xmlns:p14="http://schemas.microsoft.com/office/powerpoint/2010/main" val="13433534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20A3413-B177-12B6-0E88-0C63A79051D9}"/>
              </a:ext>
            </a:extLst>
          </p:cNvPr>
          <p:cNvSpPr txBox="1"/>
          <p:nvPr/>
        </p:nvSpPr>
        <p:spPr>
          <a:xfrm>
            <a:off x="265042" y="106017"/>
            <a:ext cx="6678199" cy="6740307"/>
          </a:xfrm>
          <a:prstGeom prst="rect">
            <a:avLst/>
          </a:prstGeom>
          <a:noFill/>
        </p:spPr>
        <p:txBody>
          <a:bodyPr wrap="square" rtlCol="0">
            <a:spAutoFit/>
          </a:bodyPr>
          <a:lstStyle/>
          <a:p>
            <a:pPr algn="just"/>
            <a:r>
              <a:rPr lang="es-ES" u="sng" dirty="0">
                <a:solidFill>
                  <a:srgbClr val="C00000"/>
                </a:solidFill>
                <a:latin typeface="Tw Cen MT" panose="020B0602020104020603" pitchFamily="34" charset="77"/>
              </a:rPr>
              <a:t>*1535</a:t>
            </a:r>
            <a:r>
              <a:rPr lang="es-ES" dirty="0">
                <a:latin typeface="Tw Cen MT" panose="020B0602020104020603" pitchFamily="34" charset="77"/>
              </a:rPr>
              <a:t>. 2 FEBRERO. Paulo III concede la Fundación, encargándose del proyecto Diego de Siloé.</a:t>
            </a:r>
          </a:p>
          <a:p>
            <a:pPr algn="just"/>
            <a:r>
              <a:rPr lang="es-ES" u="sng" dirty="0">
                <a:solidFill>
                  <a:srgbClr val="C00000"/>
                </a:solidFill>
                <a:latin typeface="Tw Cen MT" panose="020B0602020104020603" pitchFamily="34" charset="77"/>
              </a:rPr>
              <a:t>*1540</a:t>
            </a:r>
            <a:r>
              <a:rPr lang="es-ES" dirty="0">
                <a:latin typeface="Tw Cen MT" panose="020B0602020104020603" pitchFamily="34" charset="77"/>
              </a:rPr>
              <a:t>. Andrés de </a:t>
            </a:r>
            <a:r>
              <a:rPr lang="es-ES" dirty="0" err="1">
                <a:latin typeface="Tw Cen MT" panose="020B0602020104020603" pitchFamily="34" charset="77"/>
              </a:rPr>
              <a:t>Vandelvira</a:t>
            </a:r>
            <a:r>
              <a:rPr lang="es-ES" dirty="0">
                <a:latin typeface="Tw Cen MT" panose="020B0602020104020603" pitchFamily="34" charset="77"/>
              </a:rPr>
              <a:t> y Alonso Ruiz se comprometen a reanudar la obra, </a:t>
            </a:r>
            <a:r>
              <a:rPr lang="es-ES" i="1" dirty="0">
                <a:latin typeface="Tw Cen MT" panose="020B0602020104020603" pitchFamily="34" charset="77"/>
              </a:rPr>
              <a:t>“con la condición de que la portada principal del templo sea de forma semejante a la puerta del “Perdón” realizada por Siloé </a:t>
            </a:r>
          </a:p>
          <a:p>
            <a:pPr algn="just"/>
            <a:r>
              <a:rPr lang="es-ES" i="1" dirty="0">
                <a:latin typeface="Tw Cen MT" panose="020B0602020104020603" pitchFamily="34" charset="77"/>
              </a:rPr>
              <a:t>en Granada”</a:t>
            </a:r>
            <a:r>
              <a:rPr lang="es-ES" dirty="0">
                <a:latin typeface="Tw Cen MT" panose="020B0602020104020603" pitchFamily="34" charset="77"/>
              </a:rPr>
              <a:t>. </a:t>
            </a:r>
          </a:p>
          <a:p>
            <a:pPr algn="just"/>
            <a:r>
              <a:rPr lang="es-ES" dirty="0">
                <a:latin typeface="Tw Cen MT" panose="020B0602020104020603" pitchFamily="34" charset="77"/>
              </a:rPr>
              <a:t>	A </a:t>
            </a:r>
            <a:r>
              <a:rPr lang="es-ES" dirty="0" err="1">
                <a:latin typeface="Tw Cen MT" panose="020B0602020104020603" pitchFamily="34" charset="77"/>
              </a:rPr>
              <a:t>Vandelvira</a:t>
            </a:r>
            <a:r>
              <a:rPr lang="es-ES" dirty="0">
                <a:latin typeface="Tw Cen MT" panose="020B0602020104020603" pitchFamily="34" charset="77"/>
              </a:rPr>
              <a:t> corresponde el emplazamiento ya en exclusiva y la ejecución de la nueva sacristía. En la ornamentación del templo intervienen artistas geniales como Jamete, Berruguete y Villalpando.</a:t>
            </a:r>
          </a:p>
          <a:p>
            <a:pPr algn="just"/>
            <a:r>
              <a:rPr lang="es-ES" u="sng" dirty="0">
                <a:solidFill>
                  <a:srgbClr val="C00000"/>
                </a:solidFill>
                <a:latin typeface="Tw Cen MT" panose="020B0602020104020603" pitchFamily="34" charset="77"/>
              </a:rPr>
              <a:t>*1556</a:t>
            </a:r>
            <a:r>
              <a:rPr lang="es-ES" dirty="0">
                <a:latin typeface="Tw Cen MT" panose="020B0602020104020603" pitchFamily="34" charset="77"/>
              </a:rPr>
              <a:t>.  Se concluyeron  las obras, ya muerto Cobos.</a:t>
            </a:r>
          </a:p>
          <a:p>
            <a:pPr algn="just"/>
            <a:r>
              <a:rPr lang="es-ES" u="sng" dirty="0">
                <a:solidFill>
                  <a:srgbClr val="C00000"/>
                </a:solidFill>
                <a:latin typeface="Tw Cen MT" panose="020B0602020104020603" pitchFamily="34" charset="77"/>
              </a:rPr>
              <a:t>*1559. </a:t>
            </a:r>
            <a:r>
              <a:rPr lang="es-ES" dirty="0">
                <a:latin typeface="Tw Cen MT" panose="020B0602020104020603" pitchFamily="34" charset="77"/>
              </a:rPr>
              <a:t>Fue consagrado el 8 octubre y los restos  mortales de D. Francisco (muerto +1547) fueron trasladados a la cripta el 20 noviembre.</a:t>
            </a:r>
          </a:p>
          <a:p>
            <a:pPr algn="just"/>
            <a:r>
              <a:rPr lang="es-ES" dirty="0">
                <a:latin typeface="Tw Cen MT" panose="020B0602020104020603" pitchFamily="34" charset="77"/>
              </a:rPr>
              <a:t>	Se enriqueció con grandes obras, como el San Juanito de Miguel Ángel, la Piedad del </a:t>
            </a:r>
            <a:r>
              <a:rPr lang="es-ES" dirty="0" err="1">
                <a:latin typeface="Tw Cen MT" panose="020B0602020104020603" pitchFamily="34" charset="77"/>
              </a:rPr>
              <a:t>Piombo</a:t>
            </a:r>
            <a:r>
              <a:rPr lang="es-ES" dirty="0">
                <a:latin typeface="Tw Cen MT" panose="020B0602020104020603" pitchFamily="34" charset="77"/>
              </a:rPr>
              <a:t>, y el cáliz de oro regalo del emperador Carlos. </a:t>
            </a:r>
          </a:p>
        </p:txBody>
      </p:sp>
      <p:pic>
        <p:nvPicPr>
          <p:cNvPr id="7" name="Imagen 6">
            <a:extLst>
              <a:ext uri="{FF2B5EF4-FFF2-40B4-BE49-F238E27FC236}">
                <a16:creationId xmlns:a16="http://schemas.microsoft.com/office/drawing/2014/main" id="{086D8122-BC3E-BB04-DBC5-9DC929134B5A}"/>
              </a:ext>
            </a:extLst>
          </p:cNvPr>
          <p:cNvPicPr>
            <a:picLocks noChangeAspect="1"/>
          </p:cNvPicPr>
          <p:nvPr/>
        </p:nvPicPr>
        <p:blipFill>
          <a:blip r:embed="rId3"/>
          <a:stretch>
            <a:fillRect/>
          </a:stretch>
        </p:blipFill>
        <p:spPr>
          <a:xfrm>
            <a:off x="7274169" y="3664028"/>
            <a:ext cx="1739614" cy="2622584"/>
          </a:xfrm>
          <a:prstGeom prst="rect">
            <a:avLst/>
          </a:prstGeom>
        </p:spPr>
      </p:pic>
      <p:pic>
        <p:nvPicPr>
          <p:cNvPr id="5" name="Imagen 4">
            <a:extLst>
              <a:ext uri="{FF2B5EF4-FFF2-40B4-BE49-F238E27FC236}">
                <a16:creationId xmlns:a16="http://schemas.microsoft.com/office/drawing/2014/main" id="{37AB4F99-BA5C-88D0-6D6D-1B67FF66F6F9}"/>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7274167" y="387000"/>
            <a:ext cx="1739615" cy="2622584"/>
          </a:xfrm>
          <a:prstGeom prst="rect">
            <a:avLst/>
          </a:prstGeom>
        </p:spPr>
      </p:pic>
      <p:sp>
        <p:nvSpPr>
          <p:cNvPr id="3" name="CuadroTexto 2">
            <a:extLst>
              <a:ext uri="{FF2B5EF4-FFF2-40B4-BE49-F238E27FC236}">
                <a16:creationId xmlns:a16="http://schemas.microsoft.com/office/drawing/2014/main" id="{2CFF7D1A-1286-1C05-E463-BFBF07ECB650}"/>
              </a:ext>
            </a:extLst>
          </p:cNvPr>
          <p:cNvSpPr txBox="1"/>
          <p:nvPr/>
        </p:nvSpPr>
        <p:spPr>
          <a:xfrm>
            <a:off x="7274167" y="3193972"/>
            <a:ext cx="1739614" cy="400110"/>
          </a:xfrm>
          <a:prstGeom prst="rect">
            <a:avLst/>
          </a:prstGeom>
          <a:noFill/>
        </p:spPr>
        <p:txBody>
          <a:bodyPr wrap="square" rtlCol="0">
            <a:spAutoFit/>
          </a:bodyPr>
          <a:lstStyle/>
          <a:p>
            <a:pPr algn="ctr"/>
            <a:r>
              <a:rPr lang="es-ES" sz="2000" dirty="0">
                <a:solidFill>
                  <a:srgbClr val="C00000"/>
                </a:solidFill>
                <a:latin typeface="Tw Cen MT" panose="020B0602020104020603" pitchFamily="34" charset="77"/>
              </a:rPr>
              <a:t>Sacristía</a:t>
            </a:r>
          </a:p>
        </p:txBody>
      </p:sp>
      <p:sp>
        <p:nvSpPr>
          <p:cNvPr id="4" name="CuadroTexto 3">
            <a:extLst>
              <a:ext uri="{FF2B5EF4-FFF2-40B4-BE49-F238E27FC236}">
                <a16:creationId xmlns:a16="http://schemas.microsoft.com/office/drawing/2014/main" id="{12617605-FBEB-40B4-BE5D-AB2F611D44D0}"/>
              </a:ext>
            </a:extLst>
          </p:cNvPr>
          <p:cNvSpPr txBox="1"/>
          <p:nvPr/>
        </p:nvSpPr>
        <p:spPr>
          <a:xfrm>
            <a:off x="7274168" y="6286612"/>
            <a:ext cx="1739614" cy="400110"/>
          </a:xfrm>
          <a:prstGeom prst="rect">
            <a:avLst/>
          </a:prstGeom>
          <a:noFill/>
        </p:spPr>
        <p:txBody>
          <a:bodyPr wrap="square" rtlCol="0">
            <a:spAutoFit/>
          </a:bodyPr>
          <a:lstStyle/>
          <a:p>
            <a:pPr algn="ctr"/>
            <a:r>
              <a:rPr lang="es-ES" sz="2000" dirty="0">
                <a:solidFill>
                  <a:srgbClr val="C00000"/>
                </a:solidFill>
                <a:latin typeface="Tw Cen MT" panose="020B0602020104020603" pitchFamily="34" charset="77"/>
              </a:rPr>
              <a:t>San Juanito</a:t>
            </a:r>
          </a:p>
        </p:txBody>
      </p:sp>
    </p:spTree>
    <p:extLst>
      <p:ext uri="{BB962C8B-B14F-4D97-AF65-F5344CB8AC3E}">
        <p14:creationId xmlns:p14="http://schemas.microsoft.com/office/powerpoint/2010/main" val="12792077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anim calcmode="lin" valueType="num">
                                      <p:cBhvr>
                                        <p:cTn id="8" dur="3000" fill="hold"/>
                                        <p:tgtEl>
                                          <p:spTgt spid="7"/>
                                        </p:tgtEl>
                                        <p:attrNameLst>
                                          <p:attrName>ppt_x</p:attrName>
                                        </p:attrNameLst>
                                      </p:cBhvr>
                                      <p:tavLst>
                                        <p:tav tm="0">
                                          <p:val>
                                            <p:strVal val="#ppt_x"/>
                                          </p:val>
                                        </p:tav>
                                        <p:tav tm="100000">
                                          <p:val>
                                            <p:strVal val="#ppt_x"/>
                                          </p:val>
                                        </p:tav>
                                      </p:tavLst>
                                    </p:anim>
                                    <p:anim calcmode="lin" valueType="num">
                                      <p:cBhvr>
                                        <p:cTn id="9" dur="3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5000">
              <a:srgbClr val="DDEBCF"/>
            </a:gs>
            <a:gs pos="1000">
              <a:srgbClr val="9CB86E"/>
            </a:gs>
            <a:gs pos="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80DD30-2074-7DCF-DC79-4FB540AB6B54}"/>
              </a:ext>
            </a:extLst>
          </p:cNvPr>
          <p:cNvSpPr txBox="1"/>
          <p:nvPr/>
        </p:nvSpPr>
        <p:spPr>
          <a:xfrm>
            <a:off x="381000" y="190500"/>
            <a:ext cx="6426200" cy="6370975"/>
          </a:xfrm>
          <a:prstGeom prst="rect">
            <a:avLst/>
          </a:prstGeom>
          <a:noFill/>
        </p:spPr>
        <p:txBody>
          <a:bodyPr wrap="square">
            <a:spAutoFit/>
          </a:bodyPr>
          <a:lstStyle/>
          <a:p>
            <a:pPr algn="ctr"/>
            <a:r>
              <a:rPr lang="es-ES" sz="2400" dirty="0">
                <a:effectLst/>
                <a:latin typeface="Calibri" panose="020F0502020204030204" pitchFamily="34" charset="0"/>
                <a:ea typeface="Calibri" panose="020F0502020204030204" pitchFamily="34" charset="0"/>
                <a:cs typeface="Times New Roman" panose="02020603050405020304" pitchFamily="18" charset="0"/>
              </a:rPr>
              <a:t>El Salvador es hoy el monumento emblemático de Úbeda,</a:t>
            </a:r>
            <a:r>
              <a:rPr lang="es-ES" dirty="0">
                <a:ea typeface="Calibri" panose="020F0502020204030204" pitchFamily="34" charset="0"/>
                <a:cs typeface="Times New Roman" panose="02020603050405020304" pitchFamily="18" charset="0"/>
              </a:rPr>
              <a:t> dedicado a Cristo</a:t>
            </a:r>
            <a:r>
              <a:rPr lang="es-ES" sz="2400" dirty="0">
                <a:effectLst/>
                <a:latin typeface="Calibri" panose="020F0502020204030204" pitchFamily="34" charset="0"/>
                <a:ea typeface="Calibri" panose="020F0502020204030204" pitchFamily="34" charset="0"/>
                <a:cs typeface="Times New Roman" panose="02020603050405020304" pitchFamily="18" charset="0"/>
              </a:rPr>
              <a:t>, en el misterio de la </a:t>
            </a:r>
            <a:r>
              <a:rPr lang="es-ES" dirty="0">
                <a:ea typeface="Calibri" panose="020F0502020204030204" pitchFamily="34" charset="0"/>
                <a:cs typeface="Times New Roman" panose="02020603050405020304" pitchFamily="18" charset="0"/>
              </a:rPr>
              <a:t>T</a:t>
            </a:r>
            <a:r>
              <a:rPr lang="es-ES" sz="2400" dirty="0">
                <a:effectLst/>
                <a:latin typeface="Calibri" panose="020F0502020204030204" pitchFamily="34" charset="0"/>
                <a:ea typeface="Calibri" panose="020F0502020204030204" pitchFamily="34" charset="0"/>
                <a:cs typeface="Times New Roman" panose="02020603050405020304" pitchFamily="18" charset="0"/>
              </a:rPr>
              <a:t>ransfiguración, que preside el retablo </a:t>
            </a:r>
          </a:p>
          <a:p>
            <a:pPr algn="ctr"/>
            <a:r>
              <a:rPr lang="es-ES" sz="2400" dirty="0">
                <a:effectLst/>
                <a:latin typeface="Calibri" panose="020F0502020204030204" pitchFamily="34" charset="0"/>
                <a:ea typeface="Calibri" panose="020F0502020204030204" pitchFamily="34" charset="0"/>
                <a:cs typeface="Times New Roman" panose="02020603050405020304" pitchFamily="18" charset="0"/>
              </a:rPr>
              <a:t>y la portada principal.</a:t>
            </a:r>
          </a:p>
          <a:p>
            <a:pPr algn="ctr"/>
            <a:r>
              <a:rPr lang="es-ES" sz="2400" dirty="0">
                <a:effectLst/>
                <a:latin typeface="Calibri" panose="020F0502020204030204" pitchFamily="34" charset="0"/>
                <a:ea typeface="Calibri" panose="020F0502020204030204" pitchFamily="34" charset="0"/>
                <a:cs typeface="Times New Roman" panose="02020603050405020304" pitchFamily="18" charset="0"/>
              </a:rPr>
              <a:t> Es erigido según expresa su fundador:</a:t>
            </a:r>
          </a:p>
          <a:p>
            <a:pPr lvl="0" algn="ctr"/>
            <a:r>
              <a:rPr lang="es-ES" sz="2400" dirty="0">
                <a:effectLst/>
                <a:latin typeface="Calibri" panose="020F0502020204030204" pitchFamily="34" charset="0"/>
                <a:ea typeface="Calibri" panose="020F0502020204030204" pitchFamily="34" charset="0"/>
                <a:cs typeface="Times New Roman" panose="02020603050405020304" pitchFamily="18" charset="0"/>
              </a:rPr>
              <a:t>* En honor a la Divinidad, </a:t>
            </a:r>
          </a:p>
          <a:p>
            <a:pPr lvl="0" algn="ctr"/>
            <a:r>
              <a:rPr lang="es-ES" sz="2400" dirty="0">
                <a:effectLst/>
                <a:latin typeface="Calibri" panose="020F0502020204030204" pitchFamily="34" charset="0"/>
                <a:ea typeface="Calibri" panose="020F0502020204030204" pitchFamily="34" charset="0"/>
                <a:cs typeface="Times New Roman" panose="02020603050405020304" pitchFamily="18" charset="0"/>
              </a:rPr>
              <a:t>en el misterio de la Trinidad.</a:t>
            </a:r>
          </a:p>
          <a:p>
            <a:pPr lvl="0" algn="ctr"/>
            <a:r>
              <a:rPr lang="es-ES" sz="2400" dirty="0">
                <a:effectLst/>
                <a:latin typeface="Calibri" panose="020F0502020204030204" pitchFamily="34" charset="0"/>
                <a:ea typeface="Calibri" panose="020F0502020204030204" pitchFamily="34" charset="0"/>
                <a:cs typeface="Times New Roman" panose="02020603050405020304" pitchFamily="18" charset="0"/>
              </a:rPr>
              <a:t>* En honor a Santa María nuestra Señora.</a:t>
            </a:r>
          </a:p>
          <a:p>
            <a:pPr lvl="0" algn="ctr"/>
            <a:r>
              <a:rPr lang="es-ES" dirty="0">
                <a:ea typeface="Calibri" panose="020F0502020204030204" pitchFamily="34" charset="0"/>
                <a:cs typeface="Times New Roman" panose="02020603050405020304" pitchFamily="18" charset="0"/>
              </a:rPr>
              <a:t>* Para ensalzar</a:t>
            </a:r>
            <a:r>
              <a:rPr lang="es-ES" sz="2400" dirty="0">
                <a:effectLst/>
                <a:latin typeface="Calibri" panose="020F0502020204030204" pitchFamily="34" charset="0"/>
                <a:ea typeface="Calibri" panose="020F0502020204030204" pitchFamily="34" charset="0"/>
                <a:cs typeface="Times New Roman" panose="02020603050405020304" pitchFamily="18" charset="0"/>
              </a:rPr>
              <a:t> el Sacramento de la Eucaristía, </a:t>
            </a:r>
          </a:p>
          <a:p>
            <a:pPr lvl="0" algn="ctr"/>
            <a:r>
              <a:rPr lang="es-ES" dirty="0">
                <a:ea typeface="Calibri" panose="020F0502020204030204" pitchFamily="34" charset="0"/>
                <a:cs typeface="Times New Roman" panose="02020603050405020304" pitchFamily="18" charset="0"/>
              </a:rPr>
              <a:t>     </a:t>
            </a:r>
            <a:r>
              <a:rPr lang="es-ES" sz="2400" dirty="0">
                <a:effectLst/>
                <a:latin typeface="Calibri" panose="020F0502020204030204" pitchFamily="34" charset="0"/>
                <a:ea typeface="Calibri" panose="020F0502020204030204" pitchFamily="34" charset="0"/>
                <a:cs typeface="Times New Roman" panose="02020603050405020304" pitchFamily="18" charset="0"/>
              </a:rPr>
              <a:t>por el que Cristo quiso morar entre nosotros. </a:t>
            </a:r>
          </a:p>
          <a:p>
            <a:pPr lvl="0" algn="ctr"/>
            <a:r>
              <a:rPr lang="es-ES" sz="2400" dirty="0">
                <a:effectLst/>
                <a:latin typeface="Calibri" panose="020F0502020204030204" pitchFamily="34" charset="0"/>
                <a:ea typeface="Calibri" panose="020F0502020204030204" pitchFamily="34" charset="0"/>
                <a:cs typeface="Times New Roman" panose="02020603050405020304" pitchFamily="18" charset="0"/>
              </a:rPr>
              <a:t>* Para dar </a:t>
            </a:r>
            <a:r>
              <a:rPr lang="es-ES" dirty="0">
                <a:ea typeface="Calibri" panose="020F0502020204030204" pitchFamily="34" charset="0"/>
                <a:cs typeface="Times New Roman" panose="02020603050405020304" pitchFamily="18" charset="0"/>
              </a:rPr>
              <a:t>g</a:t>
            </a:r>
            <a:r>
              <a:rPr lang="es-ES" sz="2400" dirty="0">
                <a:effectLst/>
                <a:latin typeface="Calibri" panose="020F0502020204030204" pitchFamily="34" charset="0"/>
                <a:ea typeface="Calibri" panose="020F0502020204030204" pitchFamily="34" charset="0"/>
                <a:cs typeface="Times New Roman" panose="02020603050405020304" pitchFamily="18" charset="0"/>
              </a:rPr>
              <a:t>racias al Altísimo, por las muchas  mercedes que de Dios tengo recibidas.</a:t>
            </a:r>
          </a:p>
          <a:p>
            <a:pPr lvl="0" algn="ctr"/>
            <a:r>
              <a:rPr lang="es-ES" sz="2400" dirty="0">
                <a:effectLst/>
                <a:latin typeface="Calibri" panose="020F0502020204030204" pitchFamily="34" charset="0"/>
                <a:ea typeface="Calibri" panose="020F0502020204030204" pitchFamily="34" charset="0"/>
                <a:cs typeface="Times New Roman" panose="02020603050405020304" pitchFamily="18" charset="0"/>
              </a:rPr>
              <a:t>*Pero también, como templo expiatorio, deseando poner mi ánima en buen estado </a:t>
            </a:r>
          </a:p>
          <a:p>
            <a:pPr lvl="0" algn="ctr"/>
            <a:r>
              <a:rPr lang="es-ES" sz="2400" dirty="0">
                <a:effectLst/>
                <a:latin typeface="Calibri" panose="020F0502020204030204" pitchFamily="34" charset="0"/>
                <a:ea typeface="Calibri" panose="020F0502020204030204" pitchFamily="34" charset="0"/>
                <a:cs typeface="Times New Roman" panose="02020603050405020304" pitchFamily="18" charset="0"/>
              </a:rPr>
              <a:t>y trocar los bienes temporales </a:t>
            </a:r>
          </a:p>
          <a:p>
            <a:pPr lvl="0" algn="ctr"/>
            <a:r>
              <a:rPr lang="es-ES" sz="2400" dirty="0">
                <a:effectLst/>
                <a:latin typeface="Calibri" panose="020F0502020204030204" pitchFamily="34" charset="0"/>
                <a:ea typeface="Calibri" panose="020F0502020204030204" pitchFamily="34" charset="0"/>
                <a:cs typeface="Times New Roman" panose="02020603050405020304" pitchFamily="18" charset="0"/>
              </a:rPr>
              <a:t>por los espirituales </a:t>
            </a:r>
          </a:p>
          <a:p>
            <a:pPr lvl="0" algn="ctr"/>
            <a:r>
              <a:rPr lang="es-ES" sz="2400" dirty="0">
                <a:effectLst/>
                <a:latin typeface="Calibri" panose="020F0502020204030204" pitchFamily="34" charset="0"/>
                <a:ea typeface="Calibri" panose="020F0502020204030204" pitchFamily="34" charset="0"/>
                <a:cs typeface="Times New Roman" panose="02020603050405020304" pitchFamily="18" charset="0"/>
              </a:rPr>
              <a:t>en satisfacción de mis culpas y pecados. </a:t>
            </a:r>
          </a:p>
        </p:txBody>
      </p:sp>
      <p:pic>
        <p:nvPicPr>
          <p:cNvPr id="4" name="Imagen 3">
            <a:extLst>
              <a:ext uri="{FF2B5EF4-FFF2-40B4-BE49-F238E27FC236}">
                <a16:creationId xmlns:a16="http://schemas.microsoft.com/office/drawing/2014/main" id="{CEF6C0B6-F9F1-FF05-18C1-18F973716EF9}"/>
              </a:ext>
            </a:extLst>
          </p:cNvPr>
          <p:cNvPicPr>
            <a:picLocks noChangeAspect="1"/>
          </p:cNvPicPr>
          <p:nvPr/>
        </p:nvPicPr>
        <p:blipFill>
          <a:blip r:embed="rId3"/>
          <a:stretch>
            <a:fillRect/>
          </a:stretch>
        </p:blipFill>
        <p:spPr>
          <a:xfrm>
            <a:off x="7182831" y="277072"/>
            <a:ext cx="1766775" cy="2772009"/>
          </a:xfrm>
          <a:prstGeom prst="rect">
            <a:avLst/>
          </a:prstGeom>
        </p:spPr>
      </p:pic>
      <p:pic>
        <p:nvPicPr>
          <p:cNvPr id="5" name="Imagen 4">
            <a:extLst>
              <a:ext uri="{FF2B5EF4-FFF2-40B4-BE49-F238E27FC236}">
                <a16:creationId xmlns:a16="http://schemas.microsoft.com/office/drawing/2014/main" id="{EA83095E-08FF-FA66-79B2-679C40187BFD}"/>
              </a:ext>
            </a:extLst>
          </p:cNvPr>
          <p:cNvPicPr>
            <a:picLocks noChangeAspect="1"/>
          </p:cNvPicPr>
          <p:nvPr/>
        </p:nvPicPr>
        <p:blipFill>
          <a:blip r:embed="rId4"/>
          <a:stretch>
            <a:fillRect/>
          </a:stretch>
        </p:blipFill>
        <p:spPr>
          <a:xfrm>
            <a:off x="7212066" y="3808919"/>
            <a:ext cx="1766775" cy="2429683"/>
          </a:xfrm>
          <a:prstGeom prst="rect">
            <a:avLst/>
          </a:prstGeom>
        </p:spPr>
      </p:pic>
      <p:sp>
        <p:nvSpPr>
          <p:cNvPr id="6" name="CuadroTexto 5">
            <a:extLst>
              <a:ext uri="{FF2B5EF4-FFF2-40B4-BE49-F238E27FC236}">
                <a16:creationId xmlns:a16="http://schemas.microsoft.com/office/drawing/2014/main" id="{8A3D3884-71A1-254A-550D-75F9E5D414BB}"/>
              </a:ext>
            </a:extLst>
          </p:cNvPr>
          <p:cNvSpPr txBox="1"/>
          <p:nvPr/>
        </p:nvSpPr>
        <p:spPr>
          <a:xfrm>
            <a:off x="7182831" y="3049081"/>
            <a:ext cx="1808157" cy="707886"/>
          </a:xfrm>
          <a:prstGeom prst="rect">
            <a:avLst/>
          </a:prstGeom>
          <a:noFill/>
        </p:spPr>
        <p:txBody>
          <a:bodyPr wrap="square" rtlCol="0">
            <a:spAutoFit/>
          </a:bodyPr>
          <a:lstStyle/>
          <a:p>
            <a:pPr algn="ctr"/>
            <a:r>
              <a:rPr lang="es-ES" sz="2000" dirty="0">
                <a:solidFill>
                  <a:srgbClr val="C00000"/>
                </a:solidFill>
                <a:latin typeface="Tw Cen MT" panose="020B0602020104020603" pitchFamily="34" charset="77"/>
              </a:rPr>
              <a:t>El Salvador </a:t>
            </a:r>
          </a:p>
          <a:p>
            <a:pPr algn="ctr"/>
            <a:r>
              <a:rPr lang="es-ES" sz="2000" dirty="0">
                <a:solidFill>
                  <a:srgbClr val="C00000"/>
                </a:solidFill>
                <a:latin typeface="Tw Cen MT" panose="020B0602020104020603" pitchFamily="34" charset="77"/>
              </a:rPr>
              <a:t>(Berruguete)</a:t>
            </a:r>
          </a:p>
        </p:txBody>
      </p:sp>
      <p:sp>
        <p:nvSpPr>
          <p:cNvPr id="7" name="CuadroTexto 6">
            <a:extLst>
              <a:ext uri="{FF2B5EF4-FFF2-40B4-BE49-F238E27FC236}">
                <a16:creationId xmlns:a16="http://schemas.microsoft.com/office/drawing/2014/main" id="{4B0A5744-E7AE-AC21-A58D-37B387798F3E}"/>
              </a:ext>
            </a:extLst>
          </p:cNvPr>
          <p:cNvSpPr txBox="1"/>
          <p:nvPr/>
        </p:nvSpPr>
        <p:spPr>
          <a:xfrm>
            <a:off x="7182831" y="6290554"/>
            <a:ext cx="1961169" cy="400110"/>
          </a:xfrm>
          <a:prstGeom prst="rect">
            <a:avLst/>
          </a:prstGeom>
          <a:noFill/>
        </p:spPr>
        <p:txBody>
          <a:bodyPr wrap="square" rtlCol="0">
            <a:spAutoFit/>
          </a:bodyPr>
          <a:lstStyle/>
          <a:p>
            <a:pPr algn="ctr"/>
            <a:r>
              <a:rPr lang="es-ES" sz="2000" dirty="0">
                <a:solidFill>
                  <a:srgbClr val="C00000"/>
                </a:solidFill>
                <a:latin typeface="Tw Cen MT" panose="020B0602020104020603" pitchFamily="34" charset="77"/>
              </a:rPr>
              <a:t>Piedad (</a:t>
            </a:r>
            <a:r>
              <a:rPr lang="es-ES" sz="2000" dirty="0" err="1">
                <a:solidFill>
                  <a:srgbClr val="C00000"/>
                </a:solidFill>
                <a:latin typeface="Tw Cen MT" panose="020B0602020104020603" pitchFamily="34" charset="77"/>
              </a:rPr>
              <a:t>Piombo</a:t>
            </a:r>
            <a:r>
              <a:rPr lang="es-ES" sz="2000" dirty="0">
                <a:solidFill>
                  <a:srgbClr val="C00000"/>
                </a:solidFill>
                <a:latin typeface="Tw Cen MT" panose="020B0602020104020603" pitchFamily="34" charset="77"/>
              </a:rPr>
              <a:t>)</a:t>
            </a:r>
          </a:p>
        </p:txBody>
      </p:sp>
    </p:spTree>
    <p:extLst>
      <p:ext uri="{BB962C8B-B14F-4D97-AF65-F5344CB8AC3E}">
        <p14:creationId xmlns:p14="http://schemas.microsoft.com/office/powerpoint/2010/main" val="25066227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predetermin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6195</TotalTime>
  <Words>4598</Words>
  <Application>Microsoft Macintosh PowerPoint</Application>
  <PresentationFormat>Presentación en pantalla (4:3)</PresentationFormat>
  <Paragraphs>364</Paragraphs>
  <Slides>32</Slides>
  <Notes>32</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32</vt:i4>
      </vt:variant>
    </vt:vector>
  </HeadingPairs>
  <TitlesOfParts>
    <vt:vector size="40" baseType="lpstr">
      <vt:lpstr>Arial</vt:lpstr>
      <vt:lpstr>Calibri</vt:lpstr>
      <vt:lpstr>Helvetica Neue</vt:lpstr>
      <vt:lpstr>Raleway</vt:lpstr>
      <vt:lpstr>Times</vt:lpstr>
      <vt:lpstr>Times New Roman</vt:lpstr>
      <vt:lpstr>Tw Cen MT</vt:lpstr>
      <vt:lpstr>Tema predeterminado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eusebiofigue@gmail.com</cp:lastModifiedBy>
  <cp:revision>446</cp:revision>
  <dcterms:created xsi:type="dcterms:W3CDTF">2018-07-24T06:40:31Z</dcterms:created>
  <dcterms:modified xsi:type="dcterms:W3CDTF">2023-10-09T16:46:16Z</dcterms:modified>
</cp:coreProperties>
</file>