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66" r:id="rId2"/>
    <p:sldId id="409" r:id="rId3"/>
    <p:sldId id="408" r:id="rId4"/>
    <p:sldId id="448" r:id="rId5"/>
    <p:sldId id="451" r:id="rId6"/>
    <p:sldId id="413" r:id="rId7"/>
    <p:sldId id="441" r:id="rId8"/>
    <p:sldId id="445" r:id="rId9"/>
    <p:sldId id="438" r:id="rId10"/>
    <p:sldId id="426" r:id="rId11"/>
    <p:sldId id="424" r:id="rId12"/>
    <p:sldId id="423" r:id="rId13"/>
    <p:sldId id="434" r:id="rId14"/>
    <p:sldId id="421" r:id="rId15"/>
    <p:sldId id="457" r:id="rId16"/>
    <p:sldId id="439" r:id="rId17"/>
    <p:sldId id="410" r:id="rId18"/>
    <p:sldId id="433" r:id="rId19"/>
    <p:sldId id="419" r:id="rId20"/>
    <p:sldId id="440" r:id="rId21"/>
    <p:sldId id="437" r:id="rId22"/>
    <p:sldId id="436" r:id="rId23"/>
    <p:sldId id="446" r:id="rId24"/>
    <p:sldId id="447" r:id="rId25"/>
    <p:sldId id="444" r:id="rId26"/>
    <p:sldId id="422" r:id="rId27"/>
    <p:sldId id="461" r:id="rId28"/>
    <p:sldId id="418" r:id="rId29"/>
    <p:sldId id="417" r:id="rId30"/>
    <p:sldId id="462" r:id="rId31"/>
    <p:sldId id="415" r:id="rId32"/>
    <p:sldId id="414" r:id="rId33"/>
    <p:sldId id="455" r:id="rId34"/>
    <p:sldId id="412" r:id="rId35"/>
    <p:sldId id="431" r:id="rId36"/>
    <p:sldId id="432" r:id="rId37"/>
    <p:sldId id="464" r:id="rId38"/>
    <p:sldId id="453" r:id="rId39"/>
    <p:sldId id="452" r:id="rId40"/>
    <p:sldId id="456" r:id="rId41"/>
    <p:sldId id="460" r:id="rId42"/>
  </p:sldIdLst>
  <p:sldSz cx="9144000" cy="6858000" type="screen4x3"/>
  <p:notesSz cx="6858000" cy="9144000"/>
  <p:defaultTextStyle>
    <a:defPPr>
      <a:defRPr lang="es-E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5"/>
    <p:restoredTop sz="86191"/>
  </p:normalViewPr>
  <p:slideViewPr>
    <p:cSldViewPr snapToGrid="0" snapToObjects="1">
      <p:cViewPr varScale="1">
        <p:scale>
          <a:sx n="97" d="100"/>
          <a:sy n="97" d="100"/>
        </p:scale>
        <p:origin x="2352" y="20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 d="1"/>
        <a:sy n="1" d="1"/>
      </p:scale>
      <p:origin x="0" y="2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_rels/viewProps.xml.rels><?xml version="1.0" encoding="UTF-8" standalone="yes"?>
<Relationships xmlns="http://schemas.openxmlformats.org/package/2006/relationships"><Relationship Id="rId1"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654862B-C49B-7D18-66F9-6BD20E068A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ES"/>
          </a:p>
        </p:txBody>
      </p:sp>
      <p:sp>
        <p:nvSpPr>
          <p:cNvPr id="3" name="Marcador de fecha 2">
            <a:extLst>
              <a:ext uri="{FF2B5EF4-FFF2-40B4-BE49-F238E27FC236}">
                <a16:creationId xmlns:a16="http://schemas.microsoft.com/office/drawing/2014/main" id="{A478E475-B691-2527-E0F2-B053EF8C27C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1FDCB56-ED74-4F4E-A3C4-59AC52DBBEB3}" type="datetimeFigureOut">
              <a:rPr lang="es-ES"/>
              <a:pPr>
                <a:defRPr/>
              </a:pPr>
              <a:t>12/10/23</a:t>
            </a:fld>
            <a:endParaRPr lang="es-ES"/>
          </a:p>
        </p:txBody>
      </p:sp>
      <p:sp>
        <p:nvSpPr>
          <p:cNvPr id="4" name="Marcador de imagen de diapositiva 3">
            <a:extLst>
              <a:ext uri="{FF2B5EF4-FFF2-40B4-BE49-F238E27FC236}">
                <a16:creationId xmlns:a16="http://schemas.microsoft.com/office/drawing/2014/main" id="{E101130B-7CB3-9C03-6F26-F0626FB8418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D0F2AD45-1D4D-15B0-B9C9-44384394AE5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79876578-449F-5031-248D-09EFF2A2BD1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ES"/>
          </a:p>
        </p:txBody>
      </p:sp>
      <p:sp>
        <p:nvSpPr>
          <p:cNvPr id="7" name="Marcador de número de diapositiva 6">
            <a:extLst>
              <a:ext uri="{FF2B5EF4-FFF2-40B4-BE49-F238E27FC236}">
                <a16:creationId xmlns:a16="http://schemas.microsoft.com/office/drawing/2014/main" id="{A0D9D893-1297-86F3-DD67-C5AD4D65021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1F09C4B-1899-E440-9193-2B6E8E7DC284}"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a:t>
            </a:fld>
            <a:endParaRPr lang="es-ES"/>
          </a:p>
        </p:txBody>
      </p:sp>
    </p:spTree>
    <p:extLst>
      <p:ext uri="{BB962C8B-B14F-4D97-AF65-F5344CB8AC3E}">
        <p14:creationId xmlns:p14="http://schemas.microsoft.com/office/powerpoint/2010/main" val="183675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10</a:t>
            </a:fld>
            <a:endParaRPr lang="es-ES"/>
          </a:p>
        </p:txBody>
      </p:sp>
    </p:spTree>
    <p:extLst>
      <p:ext uri="{BB962C8B-B14F-4D97-AF65-F5344CB8AC3E}">
        <p14:creationId xmlns:p14="http://schemas.microsoft.com/office/powerpoint/2010/main" val="745421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11</a:t>
            </a:fld>
            <a:endParaRPr lang="es-ES"/>
          </a:p>
        </p:txBody>
      </p:sp>
    </p:spTree>
    <p:extLst>
      <p:ext uri="{BB962C8B-B14F-4D97-AF65-F5344CB8AC3E}">
        <p14:creationId xmlns:p14="http://schemas.microsoft.com/office/powerpoint/2010/main" val="1271675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12</a:t>
            </a:fld>
            <a:endParaRPr lang="es-ES"/>
          </a:p>
        </p:txBody>
      </p:sp>
    </p:spTree>
    <p:extLst>
      <p:ext uri="{BB962C8B-B14F-4D97-AF65-F5344CB8AC3E}">
        <p14:creationId xmlns:p14="http://schemas.microsoft.com/office/powerpoint/2010/main" val="343628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13</a:t>
            </a:fld>
            <a:endParaRPr lang="es-ES"/>
          </a:p>
        </p:txBody>
      </p:sp>
    </p:spTree>
    <p:extLst>
      <p:ext uri="{BB962C8B-B14F-4D97-AF65-F5344CB8AC3E}">
        <p14:creationId xmlns:p14="http://schemas.microsoft.com/office/powerpoint/2010/main" val="2374346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14</a:t>
            </a:fld>
            <a:endParaRPr lang="es-ES"/>
          </a:p>
        </p:txBody>
      </p:sp>
    </p:spTree>
    <p:extLst>
      <p:ext uri="{BB962C8B-B14F-4D97-AF65-F5344CB8AC3E}">
        <p14:creationId xmlns:p14="http://schemas.microsoft.com/office/powerpoint/2010/main" val="3002002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15</a:t>
            </a:fld>
            <a:endParaRPr lang="es-ES"/>
          </a:p>
        </p:txBody>
      </p:sp>
    </p:spTree>
    <p:extLst>
      <p:ext uri="{BB962C8B-B14F-4D97-AF65-F5344CB8AC3E}">
        <p14:creationId xmlns:p14="http://schemas.microsoft.com/office/powerpoint/2010/main" val="400834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16</a:t>
            </a:fld>
            <a:endParaRPr lang="es-ES"/>
          </a:p>
        </p:txBody>
      </p:sp>
    </p:spTree>
    <p:extLst>
      <p:ext uri="{BB962C8B-B14F-4D97-AF65-F5344CB8AC3E}">
        <p14:creationId xmlns:p14="http://schemas.microsoft.com/office/powerpoint/2010/main" val="4032716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17</a:t>
            </a:fld>
            <a:endParaRPr lang="es-ES"/>
          </a:p>
        </p:txBody>
      </p:sp>
    </p:spTree>
    <p:extLst>
      <p:ext uri="{BB962C8B-B14F-4D97-AF65-F5344CB8AC3E}">
        <p14:creationId xmlns:p14="http://schemas.microsoft.com/office/powerpoint/2010/main" val="1790390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18</a:t>
            </a:fld>
            <a:endParaRPr lang="es-ES"/>
          </a:p>
        </p:txBody>
      </p:sp>
    </p:spTree>
    <p:extLst>
      <p:ext uri="{BB962C8B-B14F-4D97-AF65-F5344CB8AC3E}">
        <p14:creationId xmlns:p14="http://schemas.microsoft.com/office/powerpoint/2010/main" val="1208752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19</a:t>
            </a:fld>
            <a:endParaRPr lang="es-ES"/>
          </a:p>
        </p:txBody>
      </p:sp>
    </p:spTree>
    <p:extLst>
      <p:ext uri="{BB962C8B-B14F-4D97-AF65-F5344CB8AC3E}">
        <p14:creationId xmlns:p14="http://schemas.microsoft.com/office/powerpoint/2010/main" val="427279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a:t>
            </a:fld>
            <a:endParaRPr lang="es-ES"/>
          </a:p>
        </p:txBody>
      </p:sp>
    </p:spTree>
    <p:extLst>
      <p:ext uri="{BB962C8B-B14F-4D97-AF65-F5344CB8AC3E}">
        <p14:creationId xmlns:p14="http://schemas.microsoft.com/office/powerpoint/2010/main" val="4256986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20</a:t>
            </a:fld>
            <a:endParaRPr lang="es-ES"/>
          </a:p>
        </p:txBody>
      </p:sp>
    </p:spTree>
    <p:extLst>
      <p:ext uri="{BB962C8B-B14F-4D97-AF65-F5344CB8AC3E}">
        <p14:creationId xmlns:p14="http://schemas.microsoft.com/office/powerpoint/2010/main" val="3342779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21</a:t>
            </a:fld>
            <a:endParaRPr lang="es-ES"/>
          </a:p>
        </p:txBody>
      </p:sp>
    </p:spTree>
    <p:extLst>
      <p:ext uri="{BB962C8B-B14F-4D97-AF65-F5344CB8AC3E}">
        <p14:creationId xmlns:p14="http://schemas.microsoft.com/office/powerpoint/2010/main" val="753096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22</a:t>
            </a:fld>
            <a:endParaRPr lang="es-ES"/>
          </a:p>
        </p:txBody>
      </p:sp>
    </p:spTree>
    <p:extLst>
      <p:ext uri="{BB962C8B-B14F-4D97-AF65-F5344CB8AC3E}">
        <p14:creationId xmlns:p14="http://schemas.microsoft.com/office/powerpoint/2010/main" val="486179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23</a:t>
            </a:fld>
            <a:endParaRPr lang="es-ES"/>
          </a:p>
        </p:txBody>
      </p:sp>
    </p:spTree>
    <p:extLst>
      <p:ext uri="{BB962C8B-B14F-4D97-AF65-F5344CB8AC3E}">
        <p14:creationId xmlns:p14="http://schemas.microsoft.com/office/powerpoint/2010/main" val="325261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24</a:t>
            </a:fld>
            <a:endParaRPr lang="es-ES"/>
          </a:p>
        </p:txBody>
      </p:sp>
    </p:spTree>
    <p:extLst>
      <p:ext uri="{BB962C8B-B14F-4D97-AF65-F5344CB8AC3E}">
        <p14:creationId xmlns:p14="http://schemas.microsoft.com/office/powerpoint/2010/main" val="1775123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25</a:t>
            </a:fld>
            <a:endParaRPr lang="es-ES"/>
          </a:p>
        </p:txBody>
      </p:sp>
    </p:spTree>
    <p:extLst>
      <p:ext uri="{BB962C8B-B14F-4D97-AF65-F5344CB8AC3E}">
        <p14:creationId xmlns:p14="http://schemas.microsoft.com/office/powerpoint/2010/main" val="3487195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26</a:t>
            </a:fld>
            <a:endParaRPr lang="es-ES"/>
          </a:p>
        </p:txBody>
      </p:sp>
    </p:spTree>
    <p:extLst>
      <p:ext uri="{BB962C8B-B14F-4D97-AF65-F5344CB8AC3E}">
        <p14:creationId xmlns:p14="http://schemas.microsoft.com/office/powerpoint/2010/main" val="3582814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27</a:t>
            </a:fld>
            <a:endParaRPr lang="es-ES"/>
          </a:p>
        </p:txBody>
      </p:sp>
    </p:spTree>
    <p:extLst>
      <p:ext uri="{BB962C8B-B14F-4D97-AF65-F5344CB8AC3E}">
        <p14:creationId xmlns:p14="http://schemas.microsoft.com/office/powerpoint/2010/main" val="2261626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28</a:t>
            </a:fld>
            <a:endParaRPr lang="es-ES"/>
          </a:p>
        </p:txBody>
      </p:sp>
    </p:spTree>
    <p:extLst>
      <p:ext uri="{BB962C8B-B14F-4D97-AF65-F5344CB8AC3E}">
        <p14:creationId xmlns:p14="http://schemas.microsoft.com/office/powerpoint/2010/main" val="2934157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29</a:t>
            </a:fld>
            <a:endParaRPr lang="es-ES"/>
          </a:p>
        </p:txBody>
      </p:sp>
    </p:spTree>
    <p:extLst>
      <p:ext uri="{BB962C8B-B14F-4D97-AF65-F5344CB8AC3E}">
        <p14:creationId xmlns:p14="http://schemas.microsoft.com/office/powerpoint/2010/main" val="913586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a:t>
            </a:fld>
            <a:endParaRPr lang="es-ES"/>
          </a:p>
        </p:txBody>
      </p:sp>
    </p:spTree>
    <p:extLst>
      <p:ext uri="{BB962C8B-B14F-4D97-AF65-F5344CB8AC3E}">
        <p14:creationId xmlns:p14="http://schemas.microsoft.com/office/powerpoint/2010/main" val="2192919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30</a:t>
            </a:fld>
            <a:endParaRPr lang="es-ES"/>
          </a:p>
        </p:txBody>
      </p:sp>
    </p:spTree>
    <p:extLst>
      <p:ext uri="{BB962C8B-B14F-4D97-AF65-F5344CB8AC3E}">
        <p14:creationId xmlns:p14="http://schemas.microsoft.com/office/powerpoint/2010/main" val="2398430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31</a:t>
            </a:fld>
            <a:endParaRPr lang="es-ES"/>
          </a:p>
        </p:txBody>
      </p:sp>
    </p:spTree>
    <p:extLst>
      <p:ext uri="{BB962C8B-B14F-4D97-AF65-F5344CB8AC3E}">
        <p14:creationId xmlns:p14="http://schemas.microsoft.com/office/powerpoint/2010/main" val="293831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32</a:t>
            </a:fld>
            <a:endParaRPr lang="es-ES"/>
          </a:p>
        </p:txBody>
      </p:sp>
    </p:spTree>
    <p:extLst>
      <p:ext uri="{BB962C8B-B14F-4D97-AF65-F5344CB8AC3E}">
        <p14:creationId xmlns:p14="http://schemas.microsoft.com/office/powerpoint/2010/main" val="2314170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33</a:t>
            </a:fld>
            <a:endParaRPr lang="es-ES"/>
          </a:p>
        </p:txBody>
      </p:sp>
    </p:spTree>
    <p:extLst>
      <p:ext uri="{BB962C8B-B14F-4D97-AF65-F5344CB8AC3E}">
        <p14:creationId xmlns:p14="http://schemas.microsoft.com/office/powerpoint/2010/main" val="145375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34</a:t>
            </a:fld>
            <a:endParaRPr lang="es-ES"/>
          </a:p>
        </p:txBody>
      </p:sp>
    </p:spTree>
    <p:extLst>
      <p:ext uri="{BB962C8B-B14F-4D97-AF65-F5344CB8AC3E}">
        <p14:creationId xmlns:p14="http://schemas.microsoft.com/office/powerpoint/2010/main" val="4234318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35</a:t>
            </a:fld>
            <a:endParaRPr lang="es-ES"/>
          </a:p>
        </p:txBody>
      </p:sp>
    </p:spTree>
    <p:extLst>
      <p:ext uri="{BB962C8B-B14F-4D97-AF65-F5344CB8AC3E}">
        <p14:creationId xmlns:p14="http://schemas.microsoft.com/office/powerpoint/2010/main" val="3898696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36</a:t>
            </a:fld>
            <a:endParaRPr lang="es-ES"/>
          </a:p>
        </p:txBody>
      </p:sp>
    </p:spTree>
    <p:extLst>
      <p:ext uri="{BB962C8B-B14F-4D97-AF65-F5344CB8AC3E}">
        <p14:creationId xmlns:p14="http://schemas.microsoft.com/office/powerpoint/2010/main" val="2142756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37</a:t>
            </a:fld>
            <a:endParaRPr lang="es-ES"/>
          </a:p>
        </p:txBody>
      </p:sp>
    </p:spTree>
    <p:extLst>
      <p:ext uri="{BB962C8B-B14F-4D97-AF65-F5344CB8AC3E}">
        <p14:creationId xmlns:p14="http://schemas.microsoft.com/office/powerpoint/2010/main" val="427047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38</a:t>
            </a:fld>
            <a:endParaRPr lang="es-ES"/>
          </a:p>
        </p:txBody>
      </p:sp>
    </p:spTree>
    <p:extLst>
      <p:ext uri="{BB962C8B-B14F-4D97-AF65-F5344CB8AC3E}">
        <p14:creationId xmlns:p14="http://schemas.microsoft.com/office/powerpoint/2010/main" val="4253044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39</a:t>
            </a:fld>
            <a:endParaRPr lang="es-ES"/>
          </a:p>
        </p:txBody>
      </p:sp>
    </p:spTree>
    <p:extLst>
      <p:ext uri="{BB962C8B-B14F-4D97-AF65-F5344CB8AC3E}">
        <p14:creationId xmlns:p14="http://schemas.microsoft.com/office/powerpoint/2010/main" val="198375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4</a:t>
            </a:fld>
            <a:endParaRPr lang="es-ES"/>
          </a:p>
        </p:txBody>
      </p:sp>
    </p:spTree>
    <p:extLst>
      <p:ext uri="{BB962C8B-B14F-4D97-AF65-F5344CB8AC3E}">
        <p14:creationId xmlns:p14="http://schemas.microsoft.com/office/powerpoint/2010/main" val="2214245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40</a:t>
            </a:fld>
            <a:endParaRPr lang="es-ES"/>
          </a:p>
        </p:txBody>
      </p:sp>
    </p:spTree>
    <p:extLst>
      <p:ext uri="{BB962C8B-B14F-4D97-AF65-F5344CB8AC3E}">
        <p14:creationId xmlns:p14="http://schemas.microsoft.com/office/powerpoint/2010/main" val="2641170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41</a:t>
            </a:fld>
            <a:endParaRPr lang="es-ES"/>
          </a:p>
        </p:txBody>
      </p:sp>
    </p:spTree>
    <p:extLst>
      <p:ext uri="{BB962C8B-B14F-4D97-AF65-F5344CB8AC3E}">
        <p14:creationId xmlns:p14="http://schemas.microsoft.com/office/powerpoint/2010/main" val="3575171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5</a:t>
            </a:fld>
            <a:endParaRPr lang="es-ES"/>
          </a:p>
        </p:txBody>
      </p:sp>
    </p:spTree>
    <p:extLst>
      <p:ext uri="{BB962C8B-B14F-4D97-AF65-F5344CB8AC3E}">
        <p14:creationId xmlns:p14="http://schemas.microsoft.com/office/powerpoint/2010/main" val="2878891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6</a:t>
            </a:fld>
            <a:endParaRPr lang="es-ES"/>
          </a:p>
        </p:txBody>
      </p:sp>
    </p:spTree>
    <p:extLst>
      <p:ext uri="{BB962C8B-B14F-4D97-AF65-F5344CB8AC3E}">
        <p14:creationId xmlns:p14="http://schemas.microsoft.com/office/powerpoint/2010/main" val="125611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7</a:t>
            </a:fld>
            <a:endParaRPr lang="es-ES"/>
          </a:p>
        </p:txBody>
      </p:sp>
    </p:spTree>
    <p:extLst>
      <p:ext uri="{BB962C8B-B14F-4D97-AF65-F5344CB8AC3E}">
        <p14:creationId xmlns:p14="http://schemas.microsoft.com/office/powerpoint/2010/main" val="1420371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8</a:t>
            </a:fld>
            <a:endParaRPr lang="es-ES"/>
          </a:p>
        </p:txBody>
      </p:sp>
    </p:spTree>
    <p:extLst>
      <p:ext uri="{BB962C8B-B14F-4D97-AF65-F5344CB8AC3E}">
        <p14:creationId xmlns:p14="http://schemas.microsoft.com/office/powerpoint/2010/main" val="392352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9</a:t>
            </a:fld>
            <a:endParaRPr lang="es-ES"/>
          </a:p>
        </p:txBody>
      </p:sp>
    </p:spTree>
    <p:extLst>
      <p:ext uri="{BB962C8B-B14F-4D97-AF65-F5344CB8AC3E}">
        <p14:creationId xmlns:p14="http://schemas.microsoft.com/office/powerpoint/2010/main" val="36533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92B643EE-1B6E-C007-9597-86E9BFDE4825}"/>
              </a:ext>
            </a:extLst>
          </p:cNvPr>
          <p:cNvSpPr>
            <a:spLocks noGrp="1"/>
          </p:cNvSpPr>
          <p:nvPr>
            <p:ph type="dt" sz="half" idx="10"/>
          </p:nvPr>
        </p:nvSpPr>
        <p:spPr/>
        <p:txBody>
          <a:bodyPr/>
          <a:lstStyle>
            <a:lvl1pPr>
              <a:defRPr/>
            </a:lvl1pPr>
          </a:lstStyle>
          <a:p>
            <a:pPr>
              <a:defRPr/>
            </a:pPr>
            <a:fld id="{89698794-3635-124B-9AA6-A49C265E4163}" type="datetimeFigureOut">
              <a:rPr lang="es-ES" altLang="es-ES"/>
              <a:pPr>
                <a:defRPr/>
              </a:pPr>
              <a:t>12/10/23</a:t>
            </a:fld>
            <a:endParaRPr lang="es-ES" altLang="es-ES"/>
          </a:p>
        </p:txBody>
      </p:sp>
      <p:sp>
        <p:nvSpPr>
          <p:cNvPr id="5" name="Marcador de pie de página 4">
            <a:extLst>
              <a:ext uri="{FF2B5EF4-FFF2-40B4-BE49-F238E27FC236}">
                <a16:creationId xmlns:a16="http://schemas.microsoft.com/office/drawing/2014/main" id="{8BBCEF4B-EBA1-3DE3-A613-467A73C02ACA}"/>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419150E-0419-BA8D-9B1C-4D7009105C2F}"/>
              </a:ext>
            </a:extLst>
          </p:cNvPr>
          <p:cNvSpPr>
            <a:spLocks noGrp="1"/>
          </p:cNvSpPr>
          <p:nvPr>
            <p:ph type="sldNum" sz="quarter" idx="12"/>
          </p:nvPr>
        </p:nvSpPr>
        <p:spPr/>
        <p:txBody>
          <a:bodyPr/>
          <a:lstStyle>
            <a:lvl1pPr>
              <a:defRPr/>
            </a:lvl1pPr>
          </a:lstStyle>
          <a:p>
            <a:pPr>
              <a:defRPr/>
            </a:pPr>
            <a:fld id="{FCBFC891-15EB-8148-BFD2-CAC13ADF3C5C}" type="slidenum">
              <a:rPr lang="es-ES" altLang="es-ES"/>
              <a:pPr>
                <a:defRPr/>
              </a:pPr>
              <a:t>‹Nº›</a:t>
            </a:fld>
            <a:endParaRPr lang="es-ES" altLang="es-ES"/>
          </a:p>
        </p:txBody>
      </p:sp>
    </p:spTree>
    <p:extLst>
      <p:ext uri="{BB962C8B-B14F-4D97-AF65-F5344CB8AC3E}">
        <p14:creationId xmlns:p14="http://schemas.microsoft.com/office/powerpoint/2010/main" val="10871913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E26AFC4A-8FF8-7DDD-9E74-6253DE70DA14}"/>
              </a:ext>
            </a:extLst>
          </p:cNvPr>
          <p:cNvSpPr>
            <a:spLocks noGrp="1"/>
          </p:cNvSpPr>
          <p:nvPr>
            <p:ph type="dt" sz="half" idx="10"/>
          </p:nvPr>
        </p:nvSpPr>
        <p:spPr/>
        <p:txBody>
          <a:bodyPr/>
          <a:lstStyle>
            <a:lvl1pPr>
              <a:defRPr/>
            </a:lvl1pPr>
          </a:lstStyle>
          <a:p>
            <a:pPr>
              <a:defRPr/>
            </a:pPr>
            <a:fld id="{833BD3FB-8A62-F14A-BFD1-75D273374335}" type="datetimeFigureOut">
              <a:rPr lang="es-ES" altLang="es-ES"/>
              <a:pPr>
                <a:defRPr/>
              </a:pPr>
              <a:t>12/10/23</a:t>
            </a:fld>
            <a:endParaRPr lang="es-ES" altLang="es-ES"/>
          </a:p>
        </p:txBody>
      </p:sp>
      <p:sp>
        <p:nvSpPr>
          <p:cNvPr id="5" name="Marcador de pie de página 4">
            <a:extLst>
              <a:ext uri="{FF2B5EF4-FFF2-40B4-BE49-F238E27FC236}">
                <a16:creationId xmlns:a16="http://schemas.microsoft.com/office/drawing/2014/main" id="{407130C4-3FC7-24B4-667F-0E1F197B61D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CDC18909-3FDA-0915-4CAD-93A56DB9056A}"/>
              </a:ext>
            </a:extLst>
          </p:cNvPr>
          <p:cNvSpPr>
            <a:spLocks noGrp="1"/>
          </p:cNvSpPr>
          <p:nvPr>
            <p:ph type="sldNum" sz="quarter" idx="12"/>
          </p:nvPr>
        </p:nvSpPr>
        <p:spPr/>
        <p:txBody>
          <a:bodyPr/>
          <a:lstStyle>
            <a:lvl1pPr>
              <a:defRPr/>
            </a:lvl1pPr>
          </a:lstStyle>
          <a:p>
            <a:pPr>
              <a:defRPr/>
            </a:pPr>
            <a:fld id="{A4B87333-F932-F741-BC12-6784690D1E66}" type="slidenum">
              <a:rPr lang="es-ES" altLang="es-ES"/>
              <a:pPr>
                <a:defRPr/>
              </a:pPr>
              <a:t>‹Nº›</a:t>
            </a:fld>
            <a:endParaRPr lang="es-ES" altLang="es-ES"/>
          </a:p>
        </p:txBody>
      </p:sp>
    </p:spTree>
    <p:extLst>
      <p:ext uri="{BB962C8B-B14F-4D97-AF65-F5344CB8AC3E}">
        <p14:creationId xmlns:p14="http://schemas.microsoft.com/office/powerpoint/2010/main" val="12087760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4E6FC23C-10B6-08E8-9C53-78789EE87948}"/>
              </a:ext>
            </a:extLst>
          </p:cNvPr>
          <p:cNvSpPr>
            <a:spLocks noGrp="1"/>
          </p:cNvSpPr>
          <p:nvPr>
            <p:ph type="dt" sz="half" idx="10"/>
          </p:nvPr>
        </p:nvSpPr>
        <p:spPr/>
        <p:txBody>
          <a:bodyPr/>
          <a:lstStyle>
            <a:lvl1pPr>
              <a:defRPr/>
            </a:lvl1pPr>
          </a:lstStyle>
          <a:p>
            <a:pPr>
              <a:defRPr/>
            </a:pPr>
            <a:fld id="{8A867B08-1FD2-0D4A-B30F-98B27F5B640A}" type="datetimeFigureOut">
              <a:rPr lang="es-ES" altLang="es-ES"/>
              <a:pPr>
                <a:defRPr/>
              </a:pPr>
              <a:t>12/10/23</a:t>
            </a:fld>
            <a:endParaRPr lang="es-ES" altLang="es-ES"/>
          </a:p>
        </p:txBody>
      </p:sp>
      <p:sp>
        <p:nvSpPr>
          <p:cNvPr id="5" name="Marcador de pie de página 4">
            <a:extLst>
              <a:ext uri="{FF2B5EF4-FFF2-40B4-BE49-F238E27FC236}">
                <a16:creationId xmlns:a16="http://schemas.microsoft.com/office/drawing/2014/main" id="{98C93A9E-90F3-3621-5E57-0ECDCD076B1D}"/>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5508FA09-E938-1A1B-B25D-C918F8BB9039}"/>
              </a:ext>
            </a:extLst>
          </p:cNvPr>
          <p:cNvSpPr>
            <a:spLocks noGrp="1"/>
          </p:cNvSpPr>
          <p:nvPr>
            <p:ph type="sldNum" sz="quarter" idx="12"/>
          </p:nvPr>
        </p:nvSpPr>
        <p:spPr/>
        <p:txBody>
          <a:bodyPr/>
          <a:lstStyle>
            <a:lvl1pPr>
              <a:defRPr/>
            </a:lvl1pPr>
          </a:lstStyle>
          <a:p>
            <a:pPr>
              <a:defRPr/>
            </a:pPr>
            <a:fld id="{445AA700-1DE0-FF47-A643-A7A9ADB3E637}" type="slidenum">
              <a:rPr lang="es-ES" altLang="es-ES"/>
              <a:pPr>
                <a:defRPr/>
              </a:pPr>
              <a:t>‹Nº›</a:t>
            </a:fld>
            <a:endParaRPr lang="es-ES" altLang="es-ES"/>
          </a:p>
        </p:txBody>
      </p:sp>
    </p:spTree>
    <p:extLst>
      <p:ext uri="{BB962C8B-B14F-4D97-AF65-F5344CB8AC3E}">
        <p14:creationId xmlns:p14="http://schemas.microsoft.com/office/powerpoint/2010/main" val="12713099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57B48DB9-3A2F-C800-84F2-4255EAA97BA1}"/>
              </a:ext>
            </a:extLst>
          </p:cNvPr>
          <p:cNvSpPr>
            <a:spLocks noGrp="1"/>
          </p:cNvSpPr>
          <p:nvPr>
            <p:ph type="dt" sz="half" idx="10"/>
          </p:nvPr>
        </p:nvSpPr>
        <p:spPr/>
        <p:txBody>
          <a:bodyPr/>
          <a:lstStyle>
            <a:lvl1pPr>
              <a:defRPr/>
            </a:lvl1pPr>
          </a:lstStyle>
          <a:p>
            <a:pPr>
              <a:defRPr/>
            </a:pPr>
            <a:fld id="{F5DD2A7A-492A-E941-863E-F4718DB3BE2E}" type="datetimeFigureOut">
              <a:rPr lang="es-ES" altLang="es-ES"/>
              <a:pPr>
                <a:defRPr/>
              </a:pPr>
              <a:t>12/10/23</a:t>
            </a:fld>
            <a:endParaRPr lang="es-ES" altLang="es-ES"/>
          </a:p>
        </p:txBody>
      </p:sp>
      <p:sp>
        <p:nvSpPr>
          <p:cNvPr id="5" name="Marcador de pie de página 4">
            <a:extLst>
              <a:ext uri="{FF2B5EF4-FFF2-40B4-BE49-F238E27FC236}">
                <a16:creationId xmlns:a16="http://schemas.microsoft.com/office/drawing/2014/main" id="{9CE82C7D-58E7-5C67-E63F-B012B6FFEF0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6E4BA3E-CC7A-CA4C-5D52-AE9676839E34}"/>
              </a:ext>
            </a:extLst>
          </p:cNvPr>
          <p:cNvSpPr>
            <a:spLocks noGrp="1"/>
          </p:cNvSpPr>
          <p:nvPr>
            <p:ph type="sldNum" sz="quarter" idx="12"/>
          </p:nvPr>
        </p:nvSpPr>
        <p:spPr/>
        <p:txBody>
          <a:bodyPr/>
          <a:lstStyle>
            <a:lvl1pPr>
              <a:defRPr/>
            </a:lvl1pPr>
          </a:lstStyle>
          <a:p>
            <a:pPr>
              <a:defRPr/>
            </a:pPr>
            <a:fld id="{745E609E-C70E-3449-A8E4-2A6099CB4FAC}" type="slidenum">
              <a:rPr lang="es-ES" altLang="es-ES"/>
              <a:pPr>
                <a:defRPr/>
              </a:pPr>
              <a:t>‹Nº›</a:t>
            </a:fld>
            <a:endParaRPr lang="es-ES" altLang="es-ES"/>
          </a:p>
        </p:txBody>
      </p:sp>
    </p:spTree>
    <p:extLst>
      <p:ext uri="{BB962C8B-B14F-4D97-AF65-F5344CB8AC3E}">
        <p14:creationId xmlns:p14="http://schemas.microsoft.com/office/powerpoint/2010/main" val="8605142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7205CA76-5A40-506E-D273-1185410C15A8}"/>
              </a:ext>
            </a:extLst>
          </p:cNvPr>
          <p:cNvSpPr>
            <a:spLocks noGrp="1"/>
          </p:cNvSpPr>
          <p:nvPr>
            <p:ph type="dt" sz="half" idx="10"/>
          </p:nvPr>
        </p:nvSpPr>
        <p:spPr/>
        <p:txBody>
          <a:bodyPr/>
          <a:lstStyle>
            <a:lvl1pPr>
              <a:defRPr/>
            </a:lvl1pPr>
          </a:lstStyle>
          <a:p>
            <a:pPr>
              <a:defRPr/>
            </a:pPr>
            <a:fld id="{42059F02-9521-BC4C-98F4-E6A28F120036}" type="datetimeFigureOut">
              <a:rPr lang="es-ES" altLang="es-ES"/>
              <a:pPr>
                <a:defRPr/>
              </a:pPr>
              <a:t>12/10/23</a:t>
            </a:fld>
            <a:endParaRPr lang="es-ES" altLang="es-ES"/>
          </a:p>
        </p:txBody>
      </p:sp>
      <p:sp>
        <p:nvSpPr>
          <p:cNvPr id="5" name="Marcador de pie de página 4">
            <a:extLst>
              <a:ext uri="{FF2B5EF4-FFF2-40B4-BE49-F238E27FC236}">
                <a16:creationId xmlns:a16="http://schemas.microsoft.com/office/drawing/2014/main" id="{08A9875B-3FA4-6EBC-6152-9DC36B63CFDF}"/>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7C1BD40E-480C-57E6-D7D2-A356326E465C}"/>
              </a:ext>
            </a:extLst>
          </p:cNvPr>
          <p:cNvSpPr>
            <a:spLocks noGrp="1"/>
          </p:cNvSpPr>
          <p:nvPr>
            <p:ph type="sldNum" sz="quarter" idx="12"/>
          </p:nvPr>
        </p:nvSpPr>
        <p:spPr/>
        <p:txBody>
          <a:bodyPr/>
          <a:lstStyle>
            <a:lvl1pPr>
              <a:defRPr/>
            </a:lvl1pPr>
          </a:lstStyle>
          <a:p>
            <a:pPr>
              <a:defRPr/>
            </a:pPr>
            <a:fld id="{C4305268-5355-274F-A533-904FDCB85C48}" type="slidenum">
              <a:rPr lang="es-ES" altLang="es-ES"/>
              <a:pPr>
                <a:defRPr/>
              </a:pPr>
              <a:t>‹Nº›</a:t>
            </a:fld>
            <a:endParaRPr lang="es-ES" altLang="es-ES"/>
          </a:p>
        </p:txBody>
      </p:sp>
    </p:spTree>
    <p:extLst>
      <p:ext uri="{BB962C8B-B14F-4D97-AF65-F5344CB8AC3E}">
        <p14:creationId xmlns:p14="http://schemas.microsoft.com/office/powerpoint/2010/main" val="32560374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91F64046-951B-B31B-AEA0-64C5D867477E}"/>
              </a:ext>
            </a:extLst>
          </p:cNvPr>
          <p:cNvSpPr>
            <a:spLocks noGrp="1"/>
          </p:cNvSpPr>
          <p:nvPr>
            <p:ph type="dt" sz="half" idx="10"/>
          </p:nvPr>
        </p:nvSpPr>
        <p:spPr/>
        <p:txBody>
          <a:bodyPr/>
          <a:lstStyle>
            <a:lvl1pPr>
              <a:defRPr/>
            </a:lvl1pPr>
          </a:lstStyle>
          <a:p>
            <a:pPr>
              <a:defRPr/>
            </a:pPr>
            <a:fld id="{051D67DE-31AF-714F-B245-E4734B53B532}" type="datetimeFigureOut">
              <a:rPr lang="es-ES" altLang="es-ES"/>
              <a:pPr>
                <a:defRPr/>
              </a:pPr>
              <a:t>12/10/23</a:t>
            </a:fld>
            <a:endParaRPr lang="es-ES" altLang="es-ES"/>
          </a:p>
        </p:txBody>
      </p:sp>
      <p:sp>
        <p:nvSpPr>
          <p:cNvPr id="6" name="Marcador de pie de página 4">
            <a:extLst>
              <a:ext uri="{FF2B5EF4-FFF2-40B4-BE49-F238E27FC236}">
                <a16:creationId xmlns:a16="http://schemas.microsoft.com/office/drawing/2014/main" id="{13924F4F-45DE-8CDD-6071-224E13C23927}"/>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DF07FACC-C4CD-C0F2-0994-A1C819573406}"/>
              </a:ext>
            </a:extLst>
          </p:cNvPr>
          <p:cNvSpPr>
            <a:spLocks noGrp="1"/>
          </p:cNvSpPr>
          <p:nvPr>
            <p:ph type="sldNum" sz="quarter" idx="12"/>
          </p:nvPr>
        </p:nvSpPr>
        <p:spPr/>
        <p:txBody>
          <a:bodyPr/>
          <a:lstStyle>
            <a:lvl1pPr>
              <a:defRPr/>
            </a:lvl1pPr>
          </a:lstStyle>
          <a:p>
            <a:pPr>
              <a:defRPr/>
            </a:pPr>
            <a:fld id="{D868D3F2-EC62-8D47-9CAF-CC900353A9A6}" type="slidenum">
              <a:rPr lang="es-ES" altLang="es-ES"/>
              <a:pPr>
                <a:defRPr/>
              </a:pPr>
              <a:t>‹Nº›</a:t>
            </a:fld>
            <a:endParaRPr lang="es-ES" altLang="es-ES"/>
          </a:p>
        </p:txBody>
      </p:sp>
    </p:spTree>
    <p:extLst>
      <p:ext uri="{BB962C8B-B14F-4D97-AF65-F5344CB8AC3E}">
        <p14:creationId xmlns:p14="http://schemas.microsoft.com/office/powerpoint/2010/main" val="34849071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1F289FB7-C91A-DB58-276B-D8C7884836B0}"/>
              </a:ext>
            </a:extLst>
          </p:cNvPr>
          <p:cNvSpPr>
            <a:spLocks noGrp="1"/>
          </p:cNvSpPr>
          <p:nvPr>
            <p:ph type="dt" sz="half" idx="10"/>
          </p:nvPr>
        </p:nvSpPr>
        <p:spPr/>
        <p:txBody>
          <a:bodyPr/>
          <a:lstStyle>
            <a:lvl1pPr>
              <a:defRPr/>
            </a:lvl1pPr>
          </a:lstStyle>
          <a:p>
            <a:pPr>
              <a:defRPr/>
            </a:pPr>
            <a:fld id="{E0838ED9-25A1-304A-A9CE-9398714D1CCB}" type="datetimeFigureOut">
              <a:rPr lang="es-ES" altLang="es-ES"/>
              <a:pPr>
                <a:defRPr/>
              </a:pPr>
              <a:t>12/10/23</a:t>
            </a:fld>
            <a:endParaRPr lang="es-ES" altLang="es-ES"/>
          </a:p>
        </p:txBody>
      </p:sp>
      <p:sp>
        <p:nvSpPr>
          <p:cNvPr id="8" name="Marcador de pie de página 4">
            <a:extLst>
              <a:ext uri="{FF2B5EF4-FFF2-40B4-BE49-F238E27FC236}">
                <a16:creationId xmlns:a16="http://schemas.microsoft.com/office/drawing/2014/main" id="{5AC92816-7F12-322D-9145-936D15E2D490}"/>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52DD0F99-A49A-98D2-17FF-2EA53C265ADD}"/>
              </a:ext>
            </a:extLst>
          </p:cNvPr>
          <p:cNvSpPr>
            <a:spLocks noGrp="1"/>
          </p:cNvSpPr>
          <p:nvPr>
            <p:ph type="sldNum" sz="quarter" idx="12"/>
          </p:nvPr>
        </p:nvSpPr>
        <p:spPr/>
        <p:txBody>
          <a:bodyPr/>
          <a:lstStyle>
            <a:lvl1pPr>
              <a:defRPr/>
            </a:lvl1pPr>
          </a:lstStyle>
          <a:p>
            <a:pPr>
              <a:defRPr/>
            </a:pPr>
            <a:fld id="{9646ED86-8C0C-694A-8903-D2E4DAA47AE2}" type="slidenum">
              <a:rPr lang="es-ES" altLang="es-ES"/>
              <a:pPr>
                <a:defRPr/>
              </a:pPr>
              <a:t>‹Nº›</a:t>
            </a:fld>
            <a:endParaRPr lang="es-ES" altLang="es-ES"/>
          </a:p>
        </p:txBody>
      </p:sp>
    </p:spTree>
    <p:extLst>
      <p:ext uri="{BB962C8B-B14F-4D97-AF65-F5344CB8AC3E}">
        <p14:creationId xmlns:p14="http://schemas.microsoft.com/office/powerpoint/2010/main" val="19658343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555D2675-78EC-B2A0-7D89-85249DC9646D}"/>
              </a:ext>
            </a:extLst>
          </p:cNvPr>
          <p:cNvSpPr>
            <a:spLocks noGrp="1"/>
          </p:cNvSpPr>
          <p:nvPr>
            <p:ph type="dt" sz="half" idx="10"/>
          </p:nvPr>
        </p:nvSpPr>
        <p:spPr/>
        <p:txBody>
          <a:bodyPr/>
          <a:lstStyle>
            <a:lvl1pPr>
              <a:defRPr/>
            </a:lvl1pPr>
          </a:lstStyle>
          <a:p>
            <a:pPr>
              <a:defRPr/>
            </a:pPr>
            <a:fld id="{B1661A98-43E6-9942-B661-2B38D5E229B0}" type="datetimeFigureOut">
              <a:rPr lang="es-ES" altLang="es-ES"/>
              <a:pPr>
                <a:defRPr/>
              </a:pPr>
              <a:t>12/10/23</a:t>
            </a:fld>
            <a:endParaRPr lang="es-ES" altLang="es-ES"/>
          </a:p>
        </p:txBody>
      </p:sp>
      <p:sp>
        <p:nvSpPr>
          <p:cNvPr id="4" name="Marcador de pie de página 4">
            <a:extLst>
              <a:ext uri="{FF2B5EF4-FFF2-40B4-BE49-F238E27FC236}">
                <a16:creationId xmlns:a16="http://schemas.microsoft.com/office/drawing/2014/main" id="{02C084A8-E71A-CE21-893D-C2FABD7AE3D5}"/>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E54B1247-7543-5079-6070-40F81B626195}"/>
              </a:ext>
            </a:extLst>
          </p:cNvPr>
          <p:cNvSpPr>
            <a:spLocks noGrp="1"/>
          </p:cNvSpPr>
          <p:nvPr>
            <p:ph type="sldNum" sz="quarter" idx="12"/>
          </p:nvPr>
        </p:nvSpPr>
        <p:spPr/>
        <p:txBody>
          <a:bodyPr/>
          <a:lstStyle>
            <a:lvl1pPr>
              <a:defRPr/>
            </a:lvl1pPr>
          </a:lstStyle>
          <a:p>
            <a:pPr>
              <a:defRPr/>
            </a:pPr>
            <a:fld id="{CB52C5CB-DB0A-DB48-82D9-B3B9F409B0F8}" type="slidenum">
              <a:rPr lang="es-ES" altLang="es-ES"/>
              <a:pPr>
                <a:defRPr/>
              </a:pPr>
              <a:t>‹Nº›</a:t>
            </a:fld>
            <a:endParaRPr lang="es-ES" altLang="es-ES"/>
          </a:p>
        </p:txBody>
      </p:sp>
    </p:spTree>
    <p:extLst>
      <p:ext uri="{BB962C8B-B14F-4D97-AF65-F5344CB8AC3E}">
        <p14:creationId xmlns:p14="http://schemas.microsoft.com/office/powerpoint/2010/main" val="1717930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8CA11EDF-40EC-8CCE-7743-28B3D4ED7AE5}"/>
              </a:ext>
            </a:extLst>
          </p:cNvPr>
          <p:cNvSpPr>
            <a:spLocks noGrp="1"/>
          </p:cNvSpPr>
          <p:nvPr>
            <p:ph type="dt" sz="half" idx="10"/>
          </p:nvPr>
        </p:nvSpPr>
        <p:spPr/>
        <p:txBody>
          <a:bodyPr/>
          <a:lstStyle>
            <a:lvl1pPr>
              <a:defRPr/>
            </a:lvl1pPr>
          </a:lstStyle>
          <a:p>
            <a:pPr>
              <a:defRPr/>
            </a:pPr>
            <a:fld id="{53F64016-A552-DE4E-9DEB-3D73DF8D0C41}" type="datetimeFigureOut">
              <a:rPr lang="es-ES" altLang="es-ES"/>
              <a:pPr>
                <a:defRPr/>
              </a:pPr>
              <a:t>12/10/23</a:t>
            </a:fld>
            <a:endParaRPr lang="es-ES" altLang="es-ES"/>
          </a:p>
        </p:txBody>
      </p:sp>
      <p:sp>
        <p:nvSpPr>
          <p:cNvPr id="3" name="Marcador de pie de página 4">
            <a:extLst>
              <a:ext uri="{FF2B5EF4-FFF2-40B4-BE49-F238E27FC236}">
                <a16:creationId xmlns:a16="http://schemas.microsoft.com/office/drawing/2014/main" id="{2BC62241-E8F1-E74A-E833-AA09C38AEC00}"/>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8218640B-4FAE-FB14-DCC7-C41173FB31CE}"/>
              </a:ext>
            </a:extLst>
          </p:cNvPr>
          <p:cNvSpPr>
            <a:spLocks noGrp="1"/>
          </p:cNvSpPr>
          <p:nvPr>
            <p:ph type="sldNum" sz="quarter" idx="12"/>
          </p:nvPr>
        </p:nvSpPr>
        <p:spPr/>
        <p:txBody>
          <a:bodyPr/>
          <a:lstStyle>
            <a:lvl1pPr>
              <a:defRPr/>
            </a:lvl1pPr>
          </a:lstStyle>
          <a:p>
            <a:pPr>
              <a:defRPr/>
            </a:pPr>
            <a:fld id="{16C9A9D9-2E64-B542-824A-F1A9765B682C}" type="slidenum">
              <a:rPr lang="es-ES" altLang="es-ES"/>
              <a:pPr>
                <a:defRPr/>
              </a:pPr>
              <a:t>‹Nº›</a:t>
            </a:fld>
            <a:endParaRPr lang="es-ES" altLang="es-ES"/>
          </a:p>
        </p:txBody>
      </p:sp>
    </p:spTree>
    <p:extLst>
      <p:ext uri="{BB962C8B-B14F-4D97-AF65-F5344CB8AC3E}">
        <p14:creationId xmlns:p14="http://schemas.microsoft.com/office/powerpoint/2010/main" val="14569585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D6A9A83D-7548-58C5-5129-CA838AF26D52}"/>
              </a:ext>
            </a:extLst>
          </p:cNvPr>
          <p:cNvSpPr>
            <a:spLocks noGrp="1"/>
          </p:cNvSpPr>
          <p:nvPr>
            <p:ph type="dt" sz="half" idx="10"/>
          </p:nvPr>
        </p:nvSpPr>
        <p:spPr/>
        <p:txBody>
          <a:bodyPr/>
          <a:lstStyle>
            <a:lvl1pPr>
              <a:defRPr/>
            </a:lvl1pPr>
          </a:lstStyle>
          <a:p>
            <a:pPr>
              <a:defRPr/>
            </a:pPr>
            <a:fld id="{B8121E53-5EBB-4540-A853-B51AABF10825}" type="datetimeFigureOut">
              <a:rPr lang="es-ES" altLang="es-ES"/>
              <a:pPr>
                <a:defRPr/>
              </a:pPr>
              <a:t>12/10/23</a:t>
            </a:fld>
            <a:endParaRPr lang="es-ES" altLang="es-ES"/>
          </a:p>
        </p:txBody>
      </p:sp>
      <p:sp>
        <p:nvSpPr>
          <p:cNvPr id="6" name="Marcador de pie de página 4">
            <a:extLst>
              <a:ext uri="{FF2B5EF4-FFF2-40B4-BE49-F238E27FC236}">
                <a16:creationId xmlns:a16="http://schemas.microsoft.com/office/drawing/2014/main" id="{FC01DB85-9AAD-9383-68C5-0A26BF420F0C}"/>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2DF286FE-401F-601B-96B2-B55977823EA6}"/>
              </a:ext>
            </a:extLst>
          </p:cNvPr>
          <p:cNvSpPr>
            <a:spLocks noGrp="1"/>
          </p:cNvSpPr>
          <p:nvPr>
            <p:ph type="sldNum" sz="quarter" idx="12"/>
          </p:nvPr>
        </p:nvSpPr>
        <p:spPr/>
        <p:txBody>
          <a:bodyPr/>
          <a:lstStyle>
            <a:lvl1pPr>
              <a:defRPr/>
            </a:lvl1pPr>
          </a:lstStyle>
          <a:p>
            <a:pPr>
              <a:defRPr/>
            </a:pPr>
            <a:fld id="{CB625670-E27D-4C4F-A687-15F566645553}" type="slidenum">
              <a:rPr lang="es-ES" altLang="es-ES"/>
              <a:pPr>
                <a:defRPr/>
              </a:pPr>
              <a:t>‹Nº›</a:t>
            </a:fld>
            <a:endParaRPr lang="es-ES" altLang="es-ES"/>
          </a:p>
        </p:txBody>
      </p:sp>
    </p:spTree>
    <p:extLst>
      <p:ext uri="{BB962C8B-B14F-4D97-AF65-F5344CB8AC3E}">
        <p14:creationId xmlns:p14="http://schemas.microsoft.com/office/powerpoint/2010/main" val="646446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a:t>Arrastre la imagen al marcador de posición o haga clic en el icono para agregar</a:t>
            </a:r>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A8ACD333-3BDD-C84C-CD42-71A74BAA5A47}"/>
              </a:ext>
            </a:extLst>
          </p:cNvPr>
          <p:cNvSpPr>
            <a:spLocks noGrp="1"/>
          </p:cNvSpPr>
          <p:nvPr>
            <p:ph type="dt" sz="half" idx="10"/>
          </p:nvPr>
        </p:nvSpPr>
        <p:spPr/>
        <p:txBody>
          <a:bodyPr/>
          <a:lstStyle>
            <a:lvl1pPr>
              <a:defRPr/>
            </a:lvl1pPr>
          </a:lstStyle>
          <a:p>
            <a:pPr>
              <a:defRPr/>
            </a:pPr>
            <a:fld id="{A09E478E-6246-6943-A2FA-76AE09F4F785}" type="datetimeFigureOut">
              <a:rPr lang="es-ES" altLang="es-ES"/>
              <a:pPr>
                <a:defRPr/>
              </a:pPr>
              <a:t>12/10/23</a:t>
            </a:fld>
            <a:endParaRPr lang="es-ES" altLang="es-ES"/>
          </a:p>
        </p:txBody>
      </p:sp>
      <p:sp>
        <p:nvSpPr>
          <p:cNvPr id="6" name="Marcador de pie de página 4">
            <a:extLst>
              <a:ext uri="{FF2B5EF4-FFF2-40B4-BE49-F238E27FC236}">
                <a16:creationId xmlns:a16="http://schemas.microsoft.com/office/drawing/2014/main" id="{505675EF-1C7D-0309-D357-06EFD49DB31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37966784-510B-0EE7-C34C-E85FA4AD1970}"/>
              </a:ext>
            </a:extLst>
          </p:cNvPr>
          <p:cNvSpPr>
            <a:spLocks noGrp="1"/>
          </p:cNvSpPr>
          <p:nvPr>
            <p:ph type="sldNum" sz="quarter" idx="12"/>
          </p:nvPr>
        </p:nvSpPr>
        <p:spPr/>
        <p:txBody>
          <a:bodyPr/>
          <a:lstStyle>
            <a:lvl1pPr>
              <a:defRPr/>
            </a:lvl1pPr>
          </a:lstStyle>
          <a:p>
            <a:pPr>
              <a:defRPr/>
            </a:pPr>
            <a:fld id="{C0AA4F91-CFCF-F741-B486-FE377A737706}" type="slidenum">
              <a:rPr lang="es-ES" altLang="es-ES"/>
              <a:pPr>
                <a:defRPr/>
              </a:pPr>
              <a:t>‹Nº›</a:t>
            </a:fld>
            <a:endParaRPr lang="es-ES" altLang="es-ES"/>
          </a:p>
        </p:txBody>
      </p:sp>
    </p:spTree>
    <p:extLst>
      <p:ext uri="{BB962C8B-B14F-4D97-AF65-F5344CB8AC3E}">
        <p14:creationId xmlns:p14="http://schemas.microsoft.com/office/powerpoint/2010/main" val="164436396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6A7DAE16-6378-3475-E572-087C1CC6586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S"/>
              <a:t>Clic para editar título</a:t>
            </a:r>
            <a:endParaRPr lang="es-ES" altLang="es-ES"/>
          </a:p>
        </p:txBody>
      </p:sp>
      <p:sp>
        <p:nvSpPr>
          <p:cNvPr id="1027" name="Marcador de texto 2">
            <a:extLst>
              <a:ext uri="{FF2B5EF4-FFF2-40B4-BE49-F238E27FC236}">
                <a16:creationId xmlns:a16="http://schemas.microsoft.com/office/drawing/2014/main" id="{1E8E6093-9527-581C-DF75-809C1C2D1B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4" name="Marcador de fecha 3">
            <a:extLst>
              <a:ext uri="{FF2B5EF4-FFF2-40B4-BE49-F238E27FC236}">
                <a16:creationId xmlns:a16="http://schemas.microsoft.com/office/drawing/2014/main" id="{CE18A058-D220-B808-691C-EB092F27D50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0CECAF5-43B7-0B4A-A1A1-7B2CF7A1E64B}" type="datetimeFigureOut">
              <a:rPr lang="es-ES" altLang="es-ES"/>
              <a:pPr>
                <a:defRPr/>
              </a:pPr>
              <a:t>12/10/23</a:t>
            </a:fld>
            <a:endParaRPr lang="es-ES" altLang="es-ES"/>
          </a:p>
        </p:txBody>
      </p:sp>
      <p:sp>
        <p:nvSpPr>
          <p:cNvPr id="5" name="Marcador de pie de página 4">
            <a:extLst>
              <a:ext uri="{FF2B5EF4-FFF2-40B4-BE49-F238E27FC236}">
                <a16:creationId xmlns:a16="http://schemas.microsoft.com/office/drawing/2014/main" id="{3039F3A9-DAA0-1416-2844-628918F43AD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a:extLst>
              <a:ext uri="{FF2B5EF4-FFF2-40B4-BE49-F238E27FC236}">
                <a16:creationId xmlns:a16="http://schemas.microsoft.com/office/drawing/2014/main" id="{1E3A092A-D095-1C68-91AB-08F397830DD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894EA4F-CB38-8C40-9F89-30BB75839FD0}"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9TeJ2HQpMhc"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8DB2DED-AAB5-1374-CCEC-AD76BE561EB3}"/>
              </a:ext>
            </a:extLst>
          </p:cNvPr>
          <p:cNvSpPr txBox="1"/>
          <p:nvPr/>
        </p:nvSpPr>
        <p:spPr>
          <a:xfrm>
            <a:off x="1765297" y="4160803"/>
            <a:ext cx="5798097" cy="2554545"/>
          </a:xfrm>
          <a:prstGeom prst="rect">
            <a:avLst/>
          </a:prstGeom>
          <a:noFill/>
        </p:spPr>
        <p:txBody>
          <a:bodyPr wrap="square" rtlCol="0">
            <a:spAutoFit/>
          </a:bodyPr>
          <a:lstStyle/>
          <a:p>
            <a:pPr algn="ctr"/>
            <a:r>
              <a:rPr lang="es-ES" sz="3200" dirty="0">
                <a:solidFill>
                  <a:srgbClr val="C00000"/>
                </a:solidFill>
              </a:rPr>
              <a:t>4ªP. HISTORIA DE LA IGLESIA</a:t>
            </a:r>
          </a:p>
          <a:p>
            <a:pPr algn="ctr"/>
            <a:r>
              <a:rPr lang="es-ES" sz="3200" dirty="0">
                <a:solidFill>
                  <a:srgbClr val="C00000"/>
                </a:solidFill>
              </a:rPr>
              <a:t>ÚBEDA </a:t>
            </a:r>
          </a:p>
          <a:p>
            <a:pPr algn="ctr"/>
            <a:r>
              <a:rPr lang="es-ES" sz="3200" dirty="0">
                <a:solidFill>
                  <a:srgbClr val="C00000"/>
                </a:solidFill>
              </a:rPr>
              <a:t>SIGLOS XVI-XVIII</a:t>
            </a:r>
          </a:p>
          <a:p>
            <a:pPr algn="ctr"/>
            <a:r>
              <a:rPr lang="es-ES" sz="3200" dirty="0">
                <a:solidFill>
                  <a:srgbClr val="C00000"/>
                </a:solidFill>
              </a:rPr>
              <a:t>PERSONAJES</a:t>
            </a:r>
          </a:p>
          <a:p>
            <a:pPr algn="ctr"/>
            <a:r>
              <a:rPr lang="es-ES" sz="3200" dirty="0">
                <a:solidFill>
                  <a:srgbClr val="C00000"/>
                </a:solidFill>
              </a:rPr>
              <a:t>Apuntes</a:t>
            </a:r>
          </a:p>
        </p:txBody>
      </p:sp>
      <p:sp>
        <p:nvSpPr>
          <p:cNvPr id="3" name="CuadroTexto 2">
            <a:extLst>
              <a:ext uri="{FF2B5EF4-FFF2-40B4-BE49-F238E27FC236}">
                <a16:creationId xmlns:a16="http://schemas.microsoft.com/office/drawing/2014/main" id="{83618C87-0A75-979F-9EEC-2470E2F018A5}"/>
              </a:ext>
            </a:extLst>
          </p:cNvPr>
          <p:cNvSpPr txBox="1"/>
          <p:nvPr/>
        </p:nvSpPr>
        <p:spPr>
          <a:xfrm>
            <a:off x="-1143000" y="5334000"/>
            <a:ext cx="184731" cy="461665"/>
          </a:xfrm>
          <a:prstGeom prst="rect">
            <a:avLst/>
          </a:prstGeom>
          <a:noFill/>
        </p:spPr>
        <p:txBody>
          <a:bodyPr wrap="none" rtlCol="0">
            <a:spAutoFit/>
          </a:bodyPr>
          <a:lstStyle/>
          <a:p>
            <a:endParaRPr lang="es-ES"/>
          </a:p>
        </p:txBody>
      </p:sp>
      <p:sp>
        <p:nvSpPr>
          <p:cNvPr id="4" name="CuadroTexto 3">
            <a:extLst>
              <a:ext uri="{FF2B5EF4-FFF2-40B4-BE49-F238E27FC236}">
                <a16:creationId xmlns:a16="http://schemas.microsoft.com/office/drawing/2014/main" id="{F2B87B5F-2EB8-DD8F-137C-28F5498CD00B}"/>
              </a:ext>
            </a:extLst>
          </p:cNvPr>
          <p:cNvSpPr txBox="1"/>
          <p:nvPr/>
        </p:nvSpPr>
        <p:spPr>
          <a:xfrm>
            <a:off x="286871" y="932329"/>
            <a:ext cx="1308847" cy="3416320"/>
          </a:xfrm>
          <a:prstGeom prst="rect">
            <a:avLst/>
          </a:prstGeom>
          <a:noFill/>
        </p:spPr>
        <p:txBody>
          <a:bodyPr wrap="square" rtlCol="0">
            <a:spAutoFit/>
          </a:bodyPr>
          <a:lstStyle/>
          <a:p>
            <a:endParaRPr lang="es-ES" dirty="0"/>
          </a:p>
          <a:p>
            <a:pPr algn="ctr"/>
            <a:r>
              <a:rPr lang="es-ES" dirty="0">
                <a:solidFill>
                  <a:srgbClr val="C00000"/>
                </a:solidFill>
              </a:rPr>
              <a:t>“La ciudad, </a:t>
            </a:r>
          </a:p>
          <a:p>
            <a:pPr algn="ctr"/>
            <a:r>
              <a:rPr lang="es-ES" dirty="0">
                <a:solidFill>
                  <a:srgbClr val="C00000"/>
                </a:solidFill>
              </a:rPr>
              <a:t>no son sus piedras</a:t>
            </a:r>
          </a:p>
          <a:p>
            <a:pPr algn="ctr"/>
            <a:r>
              <a:rPr lang="es-ES" dirty="0">
                <a:solidFill>
                  <a:srgbClr val="C00000"/>
                </a:solidFill>
              </a:rPr>
              <a:t>sino </a:t>
            </a:r>
          </a:p>
          <a:p>
            <a:pPr algn="ctr"/>
            <a:r>
              <a:rPr lang="es-ES" dirty="0">
                <a:solidFill>
                  <a:srgbClr val="C00000"/>
                </a:solidFill>
              </a:rPr>
              <a:t>sus gentes”.</a:t>
            </a:r>
          </a:p>
        </p:txBody>
      </p:sp>
      <p:sp>
        <p:nvSpPr>
          <p:cNvPr id="6" name="CuadroTexto 5">
            <a:extLst>
              <a:ext uri="{FF2B5EF4-FFF2-40B4-BE49-F238E27FC236}">
                <a16:creationId xmlns:a16="http://schemas.microsoft.com/office/drawing/2014/main" id="{C8E1FAD0-09AE-E285-1157-00D570A45D80}"/>
              </a:ext>
            </a:extLst>
          </p:cNvPr>
          <p:cNvSpPr txBox="1"/>
          <p:nvPr/>
        </p:nvSpPr>
        <p:spPr>
          <a:xfrm>
            <a:off x="7848600" y="5795665"/>
            <a:ext cx="1372835" cy="830997"/>
          </a:xfrm>
          <a:prstGeom prst="rect">
            <a:avLst/>
          </a:prstGeom>
          <a:noFill/>
        </p:spPr>
        <p:txBody>
          <a:bodyPr wrap="square" rtlCol="0">
            <a:spAutoFit/>
          </a:bodyPr>
          <a:lstStyle/>
          <a:p>
            <a:pPr algn="ctr"/>
            <a:r>
              <a:rPr lang="es-ES" dirty="0"/>
              <a:t>Hacer</a:t>
            </a:r>
          </a:p>
          <a:p>
            <a:pPr algn="ctr"/>
            <a:r>
              <a:rPr lang="es-ES" dirty="0"/>
              <a:t>clic</a:t>
            </a:r>
          </a:p>
        </p:txBody>
      </p:sp>
      <p:pic>
        <p:nvPicPr>
          <p:cNvPr id="7" name="Imagen 6">
            <a:extLst>
              <a:ext uri="{FF2B5EF4-FFF2-40B4-BE49-F238E27FC236}">
                <a16:creationId xmlns:a16="http://schemas.microsoft.com/office/drawing/2014/main" id="{D2B983D4-5671-F457-D9F2-759494751D43}"/>
              </a:ext>
            </a:extLst>
          </p:cNvPr>
          <p:cNvPicPr>
            <a:picLocks noChangeAspect="1"/>
          </p:cNvPicPr>
          <p:nvPr/>
        </p:nvPicPr>
        <p:blipFill>
          <a:blip r:embed="rId5"/>
          <a:stretch>
            <a:fillRect/>
          </a:stretch>
        </p:blipFill>
        <p:spPr>
          <a:xfrm>
            <a:off x="1942280" y="266879"/>
            <a:ext cx="5798096" cy="3893924"/>
          </a:xfrm>
          <a:prstGeom prst="rect">
            <a:avLst/>
          </a:prstGeom>
        </p:spPr>
      </p:pic>
      <p:pic>
        <p:nvPicPr>
          <p:cNvPr id="5" name="e-morricone-bd5rcxvbnoy-192k-1654409737486_88WDsaqk 2.mp3">
            <a:hlinkClick r:id="" action="ppaction://media"/>
            <a:extLst>
              <a:ext uri="{FF2B5EF4-FFF2-40B4-BE49-F238E27FC236}">
                <a16:creationId xmlns:a16="http://schemas.microsoft.com/office/drawing/2014/main" id="{98225AE7-6F59-4CC9-98C4-B3CACBC686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3000"/>
                                        <p:tgtEl>
                                          <p:spTgt spid="4"/>
                                        </p:tgtEl>
                                      </p:cBhvr>
                                    </p:animEffect>
                                    <p:anim calcmode="lin" valueType="num">
                                      <p:cBhvr>
                                        <p:cTn id="11" dur="3000" fill="hold"/>
                                        <p:tgtEl>
                                          <p:spTgt spid="4"/>
                                        </p:tgtEl>
                                        <p:attrNameLst>
                                          <p:attrName>ppt_x</p:attrName>
                                        </p:attrNameLst>
                                      </p:cBhvr>
                                      <p:tavLst>
                                        <p:tav tm="0">
                                          <p:val>
                                            <p:strVal val="#ppt_x"/>
                                          </p:val>
                                        </p:tav>
                                        <p:tav tm="100000">
                                          <p:val>
                                            <p:strVal val="#ppt_x"/>
                                          </p:val>
                                        </p:tav>
                                      </p:tavLst>
                                    </p:anim>
                                    <p:anim calcmode="lin" valueType="num">
                                      <p:cBhvr>
                                        <p:cTn id="12"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F6E709-DACE-DD8E-8B01-2DF6C3221B45}"/>
              </a:ext>
            </a:extLst>
          </p:cNvPr>
          <p:cNvSpPr txBox="1"/>
          <p:nvPr/>
        </p:nvSpPr>
        <p:spPr>
          <a:xfrm>
            <a:off x="215154" y="147484"/>
            <a:ext cx="6539607" cy="6740307"/>
          </a:xfrm>
          <a:prstGeom prst="rect">
            <a:avLst/>
          </a:prstGeom>
          <a:noFill/>
        </p:spPr>
        <p:txBody>
          <a:bodyPr wrap="square">
            <a:spAutoFit/>
          </a:bodyPr>
          <a:lstStyle/>
          <a:p>
            <a:pPr algn="ct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 FERNANDO ORTEGA</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 SALIDO</a:t>
            </a:r>
            <a:endPar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400" dirty="0">
                <a:effectLst/>
                <a:latin typeface="Tw Cen MT" panose="020B0602020104020603" pitchFamily="34" charset="77"/>
                <a:ea typeface="Calibri" panose="020F0502020204030204" pitchFamily="34" charset="0"/>
                <a:cs typeface="Times New Roman" panose="02020603050405020304" pitchFamily="18" charset="0"/>
              </a:rPr>
              <a:t>Deán de Málaga</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1490</a:t>
            </a:r>
            <a:r>
              <a:rPr lang="es-ES" sz="2400" dirty="0">
                <a:effectLst/>
                <a:latin typeface="Tw Cen MT" panose="020B0602020104020603" pitchFamily="34" charset="77"/>
                <a:ea typeface="Calibri" panose="020F0502020204030204" pitchFamily="34" charset="0"/>
                <a:cs typeface="Times New Roman" panose="02020603050405020304" pitchFamily="18" charset="0"/>
              </a:rPr>
              <a:t>. Nace en Úbeda de linaje de hidalgos de gran raigambre en la ciudad. Eclesiástico de vasta cultura teológica y humanística, no sólo es capellán sino también apoderado y principal administrador de D. Francisco de los Cobos.</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1526</a:t>
            </a:r>
            <a:r>
              <a:rPr lang="es-ES" sz="2400" dirty="0">
                <a:effectLst/>
                <a:latin typeface="Tw Cen MT" panose="020B0602020104020603" pitchFamily="34" charset="77"/>
                <a:ea typeface="Calibri" panose="020F0502020204030204" pitchFamily="34" charset="0"/>
                <a:cs typeface="Times New Roman" panose="02020603050405020304" pitchFamily="18" charset="0"/>
              </a:rPr>
              <a:t>. Es nombrado Deán de la Catedral de Málaga  y su intervención va a ser decisiva para la reconstrucción de la nueva catedral Renacentista.</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*1527. </a:t>
            </a:r>
            <a:r>
              <a:rPr lang="es-ES" dirty="0">
                <a:latin typeface="Tw Cen MT" panose="020B0602020104020603" pitchFamily="34" charset="77"/>
                <a:ea typeface="Calibri" panose="020F0502020204030204" pitchFamily="34" charset="0"/>
                <a:cs typeface="Times New Roman" panose="02020603050405020304" pitchFamily="18" charset="0"/>
              </a:rPr>
              <a:t>P</a:t>
            </a:r>
            <a:r>
              <a:rPr lang="es-ES" sz="2400" dirty="0">
                <a:effectLst/>
                <a:latin typeface="Tw Cen MT" panose="020B0602020104020603" pitchFamily="34" charset="77"/>
                <a:ea typeface="Calibri" panose="020F0502020204030204" pitchFamily="34" charset="0"/>
                <a:cs typeface="Times New Roman" panose="02020603050405020304" pitchFamily="18" charset="0"/>
              </a:rPr>
              <a:t>royectará su capilla familiar en S. Nicolás bajo la advocación de la Virgen, ofreciéndonos todo un compendio de humanismo  y teología.</a:t>
            </a:r>
          </a:p>
          <a:p>
            <a:pPr algn="just"/>
            <a:r>
              <a:rPr lang="es-ES" sz="2400" dirty="0">
                <a:effectLst/>
                <a:latin typeface="Tw Cen MT" panose="020B0602020104020603" pitchFamily="34" charset="77"/>
                <a:ea typeface="Calibri" panose="020F0502020204030204" pitchFamily="34" charset="0"/>
                <a:cs typeface="Times New Roman" panose="02020603050405020304" pitchFamily="18" charset="0"/>
              </a:rPr>
              <a:t>	Como capellán del Emperador, lo acompañaría por Italia, enriqueciéndose con el nuevo arte. </a:t>
            </a:r>
            <a:r>
              <a:rPr lang="es-ES" dirty="0">
                <a:effectLst/>
                <a:latin typeface="Tw Cen MT" panose="020B0602020104020603" pitchFamily="34" charset="77"/>
                <a:ea typeface="Calibri" panose="020F0502020204030204" pitchFamily="34" charset="0"/>
                <a:cs typeface="Times New Roman" panose="02020603050405020304" pitchFamily="18" charset="0"/>
              </a:rPr>
              <a:t>Su palacio residencia,</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es una muestra de la rica arquitectura palaciega de </a:t>
            </a:r>
            <a:r>
              <a:rPr lang="es-ES" dirty="0">
                <a:latin typeface="Tw Cen MT" panose="020B0602020104020603" pitchFamily="34" charset="77"/>
                <a:ea typeface="Calibri" panose="020F0502020204030204" pitchFamily="34" charset="0"/>
                <a:cs typeface="Times New Roman" panose="02020603050405020304" pitchFamily="18" charset="0"/>
              </a:rPr>
              <a:t>la ciudad</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+1571</a:t>
            </a:r>
            <a:r>
              <a:rPr lang="es-ES" dirty="0">
                <a:effectLst/>
                <a:latin typeface="Tw Cen MT" panose="020B0602020104020603" pitchFamily="34" charset="77"/>
                <a:ea typeface="Calibri" panose="020F0502020204030204" pitchFamily="34" charset="0"/>
                <a:cs typeface="Times New Roman" panose="02020603050405020304" pitchFamily="18" charset="0"/>
              </a:rPr>
              <a:t>: Muere en enero, en Úbeda</a:t>
            </a:r>
          </a:p>
        </p:txBody>
      </p:sp>
      <p:sp>
        <p:nvSpPr>
          <p:cNvPr id="5" name="CuadroTexto 4">
            <a:extLst>
              <a:ext uri="{FF2B5EF4-FFF2-40B4-BE49-F238E27FC236}">
                <a16:creationId xmlns:a16="http://schemas.microsoft.com/office/drawing/2014/main" id="{85D4420B-6A8D-976A-8B53-480B218F2C34}"/>
              </a:ext>
            </a:extLst>
          </p:cNvPr>
          <p:cNvSpPr txBox="1"/>
          <p:nvPr/>
        </p:nvSpPr>
        <p:spPr>
          <a:xfrm>
            <a:off x="6872748" y="3097162"/>
            <a:ext cx="2056098" cy="1015663"/>
          </a:xfrm>
          <a:prstGeom prst="rect">
            <a:avLst/>
          </a:prstGeom>
          <a:noFill/>
        </p:spPr>
        <p:txBody>
          <a:bodyPr wrap="square">
            <a:spAutoFit/>
          </a:bodyPr>
          <a:lstStyle/>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FERNANDO ORTEGA </a:t>
            </a:r>
          </a:p>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*1490/</a:t>
            </a:r>
            <a:r>
              <a:rPr lang="es-ES" sz="2000" dirty="0">
                <a:solidFill>
                  <a:srgbClr val="C00000"/>
                </a:solidFill>
                <a:latin typeface="Tw Cen MT" panose="020B0602020104020603" pitchFamily="34" charset="77"/>
                <a:cs typeface="Times New Roman" panose="02020603050405020304" pitchFamily="18" charset="0"/>
              </a:rPr>
              <a:t>+1571</a:t>
            </a:r>
            <a:endParaRPr lang="es-ES" sz="2000" dirty="0">
              <a:solidFill>
                <a:srgbClr val="C00000"/>
              </a:solidFill>
              <a:latin typeface="Tw Cen MT" panose="020B0602020104020603" pitchFamily="34" charset="77"/>
            </a:endParaRPr>
          </a:p>
        </p:txBody>
      </p:sp>
      <p:pic>
        <p:nvPicPr>
          <p:cNvPr id="4" name="Imagen 3">
            <a:extLst>
              <a:ext uri="{FF2B5EF4-FFF2-40B4-BE49-F238E27FC236}">
                <a16:creationId xmlns:a16="http://schemas.microsoft.com/office/drawing/2014/main" id="{6289D402-DD1C-EC97-3403-F87D40C58A6F}"/>
              </a:ext>
            </a:extLst>
          </p:cNvPr>
          <p:cNvPicPr>
            <a:picLocks noChangeAspect="1"/>
          </p:cNvPicPr>
          <p:nvPr/>
        </p:nvPicPr>
        <p:blipFill rotWithShape="1">
          <a:blip r:embed="rId3"/>
          <a:srcRect l="30380"/>
          <a:stretch/>
        </p:blipFill>
        <p:spPr>
          <a:xfrm>
            <a:off x="6996806" y="4223473"/>
            <a:ext cx="1932041" cy="2438884"/>
          </a:xfrm>
          <a:prstGeom prst="rect">
            <a:avLst/>
          </a:prstGeom>
        </p:spPr>
      </p:pic>
      <p:pic>
        <p:nvPicPr>
          <p:cNvPr id="6" name="Imagen 5">
            <a:extLst>
              <a:ext uri="{FF2B5EF4-FFF2-40B4-BE49-F238E27FC236}">
                <a16:creationId xmlns:a16="http://schemas.microsoft.com/office/drawing/2014/main" id="{5F392B47-15B8-873A-82AD-69B9DB876A68}"/>
              </a:ext>
            </a:extLst>
          </p:cNvPr>
          <p:cNvPicPr>
            <a:picLocks noChangeAspect="1"/>
          </p:cNvPicPr>
          <p:nvPr/>
        </p:nvPicPr>
        <p:blipFill rotWithShape="1">
          <a:blip r:embed="rId4"/>
          <a:srcRect l="7770" t="6881" r="7466" b="6666"/>
          <a:stretch/>
        </p:blipFill>
        <p:spPr>
          <a:xfrm>
            <a:off x="6996807" y="313364"/>
            <a:ext cx="1932039" cy="2783798"/>
          </a:xfrm>
          <a:prstGeom prst="rect">
            <a:avLst/>
          </a:prstGeom>
        </p:spPr>
      </p:pic>
    </p:spTree>
    <p:extLst>
      <p:ext uri="{BB962C8B-B14F-4D97-AF65-F5344CB8AC3E}">
        <p14:creationId xmlns:p14="http://schemas.microsoft.com/office/powerpoint/2010/main" val="2290338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FBC208-084C-C036-B56C-C9D164B88981}"/>
              </a:ext>
            </a:extLst>
          </p:cNvPr>
          <p:cNvSpPr txBox="1"/>
          <p:nvPr/>
        </p:nvSpPr>
        <p:spPr>
          <a:xfrm>
            <a:off x="233084" y="1"/>
            <a:ext cx="6624916" cy="7109639"/>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EL FLORECIMIENTO ARTÍSTICO</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M</a:t>
            </a:r>
            <a:r>
              <a:rPr lang="es-ES" sz="2400" dirty="0">
                <a:effectLst/>
                <a:latin typeface="Tw Cen MT" panose="020B0602020104020603" pitchFamily="34" charset="77"/>
                <a:ea typeface="Calibri" panose="020F0502020204030204" pitchFamily="34" charset="0"/>
                <a:cs typeface="Times New Roman" panose="02020603050405020304" pitchFamily="18" charset="0"/>
              </a:rPr>
              <a:t>anifiesta  toda su  grandeza, en  las capillas, grandes construcciones, conventos, palacios y en su ejecución sobre todo brilla la figura de  </a:t>
            </a:r>
            <a:r>
              <a:rPr lang="es-ES" sz="2400" dirty="0" err="1">
                <a:effectLst/>
                <a:latin typeface="Tw Cen MT" panose="020B0602020104020603" pitchFamily="34" charset="77"/>
                <a:ea typeface="Calibri" panose="020F0502020204030204" pitchFamily="34" charset="0"/>
                <a:cs typeface="Times New Roman" panose="02020603050405020304" pitchFamily="18" charset="0"/>
              </a:rPr>
              <a:t>Vandelvira</a:t>
            </a:r>
            <a:r>
              <a:rPr lang="es-ES" sz="2400" dirty="0">
                <a:effectLst/>
                <a:latin typeface="Tw Cen MT" panose="020B0602020104020603" pitchFamily="34" charset="77"/>
                <a:ea typeface="Calibri" panose="020F0502020204030204" pitchFamily="34" charset="0"/>
                <a:cs typeface="Times New Roman" panose="02020603050405020304" pitchFamily="18" charset="0"/>
              </a:rPr>
              <a:t>, pero no podemos olvidar a grandes pintores como </a:t>
            </a:r>
            <a:r>
              <a:rPr lang="es-ES" sz="2400" dirty="0" err="1">
                <a:effectLst/>
                <a:latin typeface="Tw Cen MT" panose="020B0602020104020603" pitchFamily="34" charset="77"/>
                <a:ea typeface="Calibri" panose="020F0502020204030204" pitchFamily="34" charset="0"/>
                <a:cs typeface="Times New Roman" panose="02020603050405020304" pitchFamily="18" charset="0"/>
              </a:rPr>
              <a:t>Mainer</a:t>
            </a:r>
            <a:r>
              <a:rPr lang="es-ES" sz="2400" dirty="0">
                <a:effectLst/>
                <a:latin typeface="Tw Cen MT" panose="020B0602020104020603" pitchFamily="34" charset="77"/>
                <a:ea typeface="Calibri" panose="020F0502020204030204" pitchFamily="34" charset="0"/>
                <a:cs typeface="Times New Roman" panose="02020603050405020304" pitchFamily="18" charset="0"/>
              </a:rPr>
              <a:t>, o la saga de los Aquiles</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sz="2400" dirty="0">
                <a:effectLst/>
                <a:latin typeface="Tw Cen MT" panose="020B0602020104020603" pitchFamily="34" charset="77"/>
                <a:ea typeface="Calibri" panose="020F0502020204030204" pitchFamily="34" charset="0"/>
                <a:cs typeface="Times New Roman" panose="02020603050405020304" pitchFamily="18" charset="0"/>
              </a:rPr>
              <a:t>que supieron insuflar en nuestra ciudad el aire nuevo del renacimiento.</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sz="2400" b="1" dirty="0">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Un personaje singular Jamete</a:t>
            </a:r>
            <a:r>
              <a:rPr lang="es-ES" sz="2400" dirty="0">
                <a:effectLst/>
                <a:latin typeface="Tw Cen MT" panose="020B0602020104020603" pitchFamily="34" charset="77"/>
                <a:ea typeface="Calibri" panose="020F0502020204030204" pitchFamily="34" charset="0"/>
                <a:cs typeface="Times New Roman" panose="02020603050405020304" pitchFamily="18" charset="0"/>
              </a:rPr>
              <a:t>. Maestro entallador procedente de Orleáns, de carácter difícil y pendenciero que acompañado de sus oficiales, había pasado por doce ciudades en menos de seis años hasta que recaló en Úbeda donde durante dos años trabajó en la capilla del Salvador. Artista genial, nos dejó como escultor muestras de su valía en la sacristía, fachada y portadas del gran edificio.</a:t>
            </a:r>
            <a:r>
              <a:rPr lang="es-ES" sz="1600" dirty="0">
                <a:latin typeface="Tw Cen MT" panose="020B0602020104020603" pitchFamily="34" charset="77"/>
                <a:ea typeface="Calibri" panose="020F0502020204030204" pitchFamily="34" charset="0"/>
                <a:cs typeface="Times New Roman" panose="02020603050405020304" pitchFamily="18" charset="0"/>
              </a:rPr>
              <a:t> </a:t>
            </a:r>
            <a:r>
              <a:rPr lang="es-ES" sz="2400" dirty="0">
                <a:effectLst/>
                <a:latin typeface="Tw Cen MT" panose="020B0602020104020603" pitchFamily="34" charset="77"/>
                <a:ea typeface="Calibri" panose="020F0502020204030204" pitchFamily="34" charset="0"/>
                <a:cs typeface="Times New Roman" panose="02020603050405020304" pitchFamily="18" charset="0"/>
              </a:rPr>
              <a:t>Sus excentricidades fueron compensadas con el equilibrio y sosiego de Andrés de  </a:t>
            </a:r>
            <a:r>
              <a:rPr lang="es-ES" sz="2400" dirty="0" err="1">
                <a:effectLst/>
                <a:latin typeface="Tw Cen MT" panose="020B0602020104020603" pitchFamily="34" charset="77"/>
                <a:ea typeface="Calibri" panose="020F0502020204030204" pitchFamily="34" charset="0"/>
                <a:cs typeface="Times New Roman" panose="02020603050405020304" pitchFamily="18" charset="0"/>
              </a:rPr>
              <a:t>Vandelvira</a:t>
            </a:r>
            <a:r>
              <a:rPr lang="es-ES" sz="2400" dirty="0">
                <a:effectLst/>
                <a:latin typeface="Tw Cen MT" panose="020B0602020104020603" pitchFamily="34" charset="77"/>
                <a:ea typeface="Calibri" panose="020F0502020204030204" pitchFamily="34" charset="0"/>
                <a:cs typeface="Times New Roman" panose="02020603050405020304" pitchFamily="18" charset="0"/>
              </a:rPr>
              <a:t>.</a:t>
            </a:r>
            <a:endParaRPr lang="es-ES" sz="1600"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D4FF3FEA-71A2-07E4-641D-9F64675537EC}"/>
              </a:ext>
            </a:extLst>
          </p:cNvPr>
          <p:cNvPicPr>
            <a:picLocks noChangeAspect="1"/>
          </p:cNvPicPr>
          <p:nvPr/>
        </p:nvPicPr>
        <p:blipFill>
          <a:blip r:embed="rId3"/>
          <a:stretch>
            <a:fillRect/>
          </a:stretch>
        </p:blipFill>
        <p:spPr>
          <a:xfrm>
            <a:off x="7174524" y="3971468"/>
            <a:ext cx="1736392" cy="2544097"/>
          </a:xfrm>
          <a:prstGeom prst="rect">
            <a:avLst/>
          </a:prstGeom>
        </p:spPr>
      </p:pic>
      <p:pic>
        <p:nvPicPr>
          <p:cNvPr id="4" name="Imagen 3">
            <a:extLst>
              <a:ext uri="{FF2B5EF4-FFF2-40B4-BE49-F238E27FC236}">
                <a16:creationId xmlns:a16="http://schemas.microsoft.com/office/drawing/2014/main" id="{079D7340-299C-DDF3-FA08-1E2EC123EE34}"/>
              </a:ext>
            </a:extLst>
          </p:cNvPr>
          <p:cNvPicPr>
            <a:picLocks noChangeAspect="1"/>
          </p:cNvPicPr>
          <p:nvPr/>
        </p:nvPicPr>
        <p:blipFill>
          <a:blip r:embed="rId4"/>
          <a:stretch>
            <a:fillRect/>
          </a:stretch>
        </p:blipFill>
        <p:spPr>
          <a:xfrm>
            <a:off x="7174524" y="468136"/>
            <a:ext cx="1736392" cy="2373498"/>
          </a:xfrm>
          <a:prstGeom prst="rect">
            <a:avLst/>
          </a:prstGeom>
        </p:spPr>
      </p:pic>
      <p:sp>
        <p:nvSpPr>
          <p:cNvPr id="2" name="CuadroTexto 1">
            <a:extLst>
              <a:ext uri="{FF2B5EF4-FFF2-40B4-BE49-F238E27FC236}">
                <a16:creationId xmlns:a16="http://schemas.microsoft.com/office/drawing/2014/main" id="{CD17EBC6-4730-A5FB-7702-86A876B510DD}"/>
              </a:ext>
            </a:extLst>
          </p:cNvPr>
          <p:cNvSpPr txBox="1"/>
          <p:nvPr/>
        </p:nvSpPr>
        <p:spPr>
          <a:xfrm>
            <a:off x="7283142" y="3137095"/>
            <a:ext cx="1627774" cy="461665"/>
          </a:xfrm>
          <a:prstGeom prst="rect">
            <a:avLst/>
          </a:prstGeom>
          <a:noFill/>
        </p:spPr>
        <p:txBody>
          <a:bodyPr wrap="square" rtlCol="0">
            <a:spAutoFit/>
          </a:bodyPr>
          <a:lstStyle/>
          <a:p>
            <a:pPr algn="ctr"/>
            <a:r>
              <a:rPr lang="es-ES" dirty="0" err="1">
                <a:solidFill>
                  <a:srgbClr val="C00000"/>
                </a:solidFill>
                <a:latin typeface="Tw Cen MT" panose="020B0602020104020603" pitchFamily="34" charset="77"/>
              </a:rPr>
              <a:t>Vandelvira</a:t>
            </a:r>
            <a:endParaRPr lang="es-ES" dirty="0">
              <a:solidFill>
                <a:srgbClr val="C00000"/>
              </a:solidFill>
              <a:latin typeface="Tw Cen MT" panose="020B0602020104020603" pitchFamily="34" charset="77"/>
            </a:endParaRPr>
          </a:p>
        </p:txBody>
      </p:sp>
    </p:spTree>
    <p:extLst>
      <p:ext uri="{BB962C8B-B14F-4D97-AF65-F5344CB8AC3E}">
        <p14:creationId xmlns:p14="http://schemas.microsoft.com/office/powerpoint/2010/main" val="1517951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23B8A51-70ED-8CCD-B9A6-29FAF7C037C7}"/>
              </a:ext>
            </a:extLst>
          </p:cNvPr>
          <p:cNvSpPr txBox="1"/>
          <p:nvPr/>
        </p:nvSpPr>
        <p:spPr>
          <a:xfrm>
            <a:off x="228599" y="215153"/>
            <a:ext cx="6748975" cy="6740307"/>
          </a:xfrm>
          <a:prstGeom prst="rect">
            <a:avLst/>
          </a:prstGeom>
          <a:noFill/>
        </p:spPr>
        <p:txBody>
          <a:bodyPr wrap="square">
            <a:spAutoFit/>
          </a:bodyPr>
          <a:lstStyle/>
          <a:p>
            <a:pPr algn="ct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ANDRÉS DE VANDELVIRA</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*1505. </a:t>
            </a:r>
            <a:r>
              <a:rPr lang="es-ES" dirty="0">
                <a:latin typeface="Tw Cen MT" panose="020B0602020104020603" pitchFamily="34" charset="77"/>
                <a:ea typeface="Calibri" panose="020F0502020204030204" pitchFamily="34" charset="0"/>
                <a:cs typeface="Times New Roman" panose="02020603050405020304" pitchFamily="18" charset="0"/>
              </a:rPr>
              <a:t>N</a:t>
            </a:r>
            <a:r>
              <a:rPr lang="es-ES" dirty="0">
                <a:effectLst/>
                <a:latin typeface="Tw Cen MT" panose="020B0602020104020603" pitchFamily="34" charset="77"/>
                <a:ea typeface="Calibri" panose="020F0502020204030204" pitchFamily="34" charset="0"/>
                <a:cs typeface="Times New Roman" panose="02020603050405020304" pitchFamily="18" charset="0"/>
              </a:rPr>
              <a:t>ace  en  Alcaraz (Albacete).  Aprendiz   del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que después sería su suegro Francisco de Luna</a:t>
            </a:r>
            <a:r>
              <a:rPr lang="es-ES" dirty="0">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*1533</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Interviene </a:t>
            </a:r>
            <a:r>
              <a:rPr lang="es-ES" dirty="0">
                <a:effectLst/>
                <a:latin typeface="Tw Cen MT" panose="020B0602020104020603" pitchFamily="34" charset="77"/>
                <a:ea typeface="Calibri" panose="020F0502020204030204" pitchFamily="34" charset="0"/>
                <a:cs typeface="Times New Roman" panose="02020603050405020304" pitchFamily="18" charset="0"/>
              </a:rPr>
              <a:t>en la construcción de  la  </a:t>
            </a:r>
            <a:r>
              <a:rPr lang="es-ES" dirty="0">
                <a:latin typeface="Tw Cen MT" panose="020B0602020104020603" pitchFamily="34" charset="77"/>
                <a:ea typeface="Calibri" panose="020F0502020204030204" pitchFamily="34" charset="0"/>
                <a:cs typeface="Times New Roman" panose="02020603050405020304" pitchFamily="18" charset="0"/>
              </a:rPr>
              <a:t>Parroquia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de Villacarrillo, población  </a:t>
            </a:r>
            <a:r>
              <a:rPr lang="es-ES" dirty="0">
                <a:latin typeface="Tw Cen MT" panose="020B0602020104020603" pitchFamily="34" charset="77"/>
                <a:ea typeface="Calibri" panose="020F0502020204030204" pitchFamily="34" charset="0"/>
                <a:cs typeface="Times New Roman" panose="02020603050405020304" pitchFamily="18" charset="0"/>
              </a:rPr>
              <a:t>en  la  que </a:t>
            </a:r>
            <a:r>
              <a:rPr lang="es-ES" dirty="0">
                <a:effectLst/>
                <a:latin typeface="Tw Cen MT" panose="020B0602020104020603" pitchFamily="34" charset="77"/>
                <a:ea typeface="Calibri" panose="020F0502020204030204" pitchFamily="34" charset="0"/>
                <a:cs typeface="Times New Roman" panose="02020603050405020304" pitchFamily="18" charset="0"/>
              </a:rPr>
              <a:t>contrae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matrimonio con Luisa de Luna en</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1536, con  la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que tendría 7 hijos.</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*1544</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F</a:t>
            </a:r>
            <a:r>
              <a:rPr lang="es-ES" dirty="0">
                <a:effectLst/>
                <a:latin typeface="Tw Cen MT" panose="020B0602020104020603" pitchFamily="34" charset="77"/>
                <a:ea typeface="Calibri" panose="020F0502020204030204" pitchFamily="34" charset="0"/>
                <a:cs typeface="Times New Roman" panose="02020603050405020304" pitchFamily="18" charset="0"/>
              </a:rPr>
              <a:t>ija  su  residencia  en  Úbeda,  </a:t>
            </a:r>
            <a:r>
              <a:rPr lang="es-ES" dirty="0">
                <a:latin typeface="Tw Cen MT" panose="020B0602020104020603" pitchFamily="34" charset="77"/>
                <a:ea typeface="Calibri" panose="020F0502020204030204" pitchFamily="34" charset="0"/>
                <a:cs typeface="Times New Roman" panose="02020603050405020304" pitchFamily="18" charset="0"/>
              </a:rPr>
              <a:t>recibiendo </a:t>
            </a:r>
            <a:r>
              <a:rPr lang="es-ES" dirty="0">
                <a:effectLst/>
                <a:latin typeface="Tw Cen MT" panose="020B0602020104020603" pitchFamily="34" charset="77"/>
                <a:ea typeface="Calibri" panose="020F0502020204030204" pitchFamily="34" charset="0"/>
                <a:cs typeface="Times New Roman" panose="02020603050405020304" pitchFamily="18" charset="0"/>
              </a:rPr>
              <a:t> el    </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Bautismo su hijo Alonso en Santo Tomás.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Se compromete con el cantero Alonso Ruiz a levantar la capilla del </a:t>
            </a:r>
            <a:r>
              <a:rPr lang="es-ES" dirty="0">
                <a:latin typeface="Tw Cen MT" panose="020B0602020104020603" pitchFamily="34" charset="77"/>
                <a:ea typeface="Calibri" panose="020F0502020204030204" pitchFamily="34" charset="0"/>
                <a:cs typeface="Times New Roman" panose="02020603050405020304" pitchFamily="18" charset="0"/>
              </a:rPr>
              <a:t>Salvador</a:t>
            </a:r>
            <a:r>
              <a:rPr lang="es-ES" dirty="0">
                <a:effectLst/>
                <a:latin typeface="Tw Cen MT" panose="020B0602020104020603" pitchFamily="34" charset="77"/>
                <a:ea typeface="Calibri" panose="020F0502020204030204" pitchFamily="34" charset="0"/>
                <a:cs typeface="Times New Roman" panose="02020603050405020304" pitchFamily="18" charset="0"/>
              </a:rPr>
              <a:t>. Durante veinte años vive en nuestra ciudad, dedicado a grandes construcciones.</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*1564</a:t>
            </a:r>
            <a:r>
              <a:rPr lang="es-ES" dirty="0">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Tiene </a:t>
            </a:r>
            <a:r>
              <a:rPr lang="es-ES" dirty="0">
                <a:effectLst/>
                <a:latin typeface="Tw Cen MT" panose="020B0602020104020603" pitchFamily="34" charset="77"/>
                <a:ea typeface="Calibri" panose="020F0502020204030204" pitchFamily="34" charset="0"/>
                <a:cs typeface="Times New Roman" panose="02020603050405020304" pitchFamily="18" charset="0"/>
              </a:rPr>
              <a:t>que pasar a Jaén por exigencias del cabildo, al  to</a:t>
            </a:r>
            <a:r>
              <a:rPr lang="es-ES" dirty="0">
                <a:latin typeface="Tw Cen MT" panose="020B0602020104020603" pitchFamily="34" charset="77"/>
                <a:ea typeface="Calibri" panose="020F0502020204030204" pitchFamily="34" charset="0"/>
                <a:cs typeface="Times New Roman" panose="02020603050405020304" pitchFamily="18" charset="0"/>
              </a:rPr>
              <a:t>mar  </a:t>
            </a:r>
            <a:r>
              <a:rPr lang="es-ES" dirty="0">
                <a:effectLst/>
                <a:latin typeface="Tw Cen MT" panose="020B0602020104020603" pitchFamily="34" charset="77"/>
                <a:ea typeface="Calibri" panose="020F0502020204030204" pitchFamily="34" charset="0"/>
                <a:cs typeface="Times New Roman" panose="02020603050405020304" pitchFamily="18" charset="0"/>
              </a:rPr>
              <a:t>la  dirección de la nueva catedral.</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La familia </a:t>
            </a:r>
            <a:r>
              <a:rPr lang="es-ES" dirty="0" err="1">
                <a:effectLst/>
                <a:latin typeface="Tw Cen MT" panose="020B0602020104020603" pitchFamily="34" charset="77"/>
                <a:ea typeface="Calibri" panose="020F0502020204030204" pitchFamily="34" charset="0"/>
                <a:cs typeface="Times New Roman" panose="02020603050405020304" pitchFamily="18" charset="0"/>
              </a:rPr>
              <a:t>Vandelvira</a:t>
            </a:r>
            <a:r>
              <a:rPr lang="es-ES" dirty="0">
                <a:effectLst/>
                <a:latin typeface="Tw Cen MT" panose="020B0602020104020603" pitchFamily="34" charset="77"/>
                <a:ea typeface="Calibri" panose="020F0502020204030204" pitchFamily="34" charset="0"/>
                <a:cs typeface="Times New Roman" panose="02020603050405020304" pitchFamily="18" charset="0"/>
              </a:rPr>
              <a:t> vive con desahogo. Prueba de ello sería la pertenencia a su familia de una criada, dos esclavos de color más dos jóvenes aprendices.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1575</a:t>
            </a:r>
            <a:r>
              <a:rPr lang="es-ES" b="1"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Muere en Jaén</a:t>
            </a:r>
          </a:p>
        </p:txBody>
      </p:sp>
      <p:sp>
        <p:nvSpPr>
          <p:cNvPr id="2" name="CuadroTexto 1">
            <a:extLst>
              <a:ext uri="{FF2B5EF4-FFF2-40B4-BE49-F238E27FC236}">
                <a16:creationId xmlns:a16="http://schemas.microsoft.com/office/drawing/2014/main" id="{33E79E7E-0145-E8C9-288D-B9B587C55144}"/>
              </a:ext>
            </a:extLst>
          </p:cNvPr>
          <p:cNvSpPr txBox="1"/>
          <p:nvPr/>
        </p:nvSpPr>
        <p:spPr>
          <a:xfrm>
            <a:off x="7046940" y="3008244"/>
            <a:ext cx="2097060" cy="1015663"/>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VANDELVIRA</a:t>
            </a:r>
          </a:p>
          <a:p>
            <a:pPr algn="ctr"/>
            <a:r>
              <a:rPr lang="es-ES" sz="2000" dirty="0">
                <a:solidFill>
                  <a:srgbClr val="C00000"/>
                </a:solidFill>
                <a:latin typeface="Tw Cen MT" panose="020B0602020104020603" pitchFamily="34" charset="77"/>
              </a:rPr>
              <a:t>*1505 Alcaraz</a:t>
            </a:r>
          </a:p>
          <a:p>
            <a:pPr algn="ctr"/>
            <a:r>
              <a:rPr lang="es-ES" sz="2000" dirty="0">
                <a:solidFill>
                  <a:srgbClr val="C00000"/>
                </a:solidFill>
                <a:latin typeface="Tw Cen MT" panose="020B0602020104020603" pitchFamily="34" charset="77"/>
              </a:rPr>
              <a:t>+1575  Jaén</a:t>
            </a:r>
          </a:p>
        </p:txBody>
      </p:sp>
      <p:pic>
        <p:nvPicPr>
          <p:cNvPr id="5" name="Imagen 4">
            <a:extLst>
              <a:ext uri="{FF2B5EF4-FFF2-40B4-BE49-F238E27FC236}">
                <a16:creationId xmlns:a16="http://schemas.microsoft.com/office/drawing/2014/main" id="{193BFA5A-103F-6078-358C-1B1B57E3D0A3}"/>
              </a:ext>
            </a:extLst>
          </p:cNvPr>
          <p:cNvPicPr>
            <a:picLocks noChangeAspect="1"/>
          </p:cNvPicPr>
          <p:nvPr/>
        </p:nvPicPr>
        <p:blipFill rotWithShape="1">
          <a:blip r:embed="rId3"/>
          <a:srcRect l="2941" r="26935"/>
          <a:stretch/>
        </p:blipFill>
        <p:spPr>
          <a:xfrm>
            <a:off x="7046939" y="392078"/>
            <a:ext cx="2001350" cy="2437854"/>
          </a:xfrm>
          <a:prstGeom prst="rect">
            <a:avLst/>
          </a:prstGeom>
        </p:spPr>
      </p:pic>
      <p:pic>
        <p:nvPicPr>
          <p:cNvPr id="6" name="Imagen 5">
            <a:extLst>
              <a:ext uri="{FF2B5EF4-FFF2-40B4-BE49-F238E27FC236}">
                <a16:creationId xmlns:a16="http://schemas.microsoft.com/office/drawing/2014/main" id="{CC244423-29FA-641F-6047-DC313A1B37AE}"/>
              </a:ext>
            </a:extLst>
          </p:cNvPr>
          <p:cNvPicPr>
            <a:picLocks noChangeAspect="1"/>
          </p:cNvPicPr>
          <p:nvPr/>
        </p:nvPicPr>
        <p:blipFill>
          <a:blip r:embed="rId4"/>
          <a:stretch>
            <a:fillRect/>
          </a:stretch>
        </p:blipFill>
        <p:spPr>
          <a:xfrm>
            <a:off x="7089547" y="4035518"/>
            <a:ext cx="1958742" cy="2564066"/>
          </a:xfrm>
          <a:prstGeom prst="rect">
            <a:avLst/>
          </a:prstGeom>
        </p:spPr>
      </p:pic>
    </p:spTree>
    <p:extLst>
      <p:ext uri="{BB962C8B-B14F-4D97-AF65-F5344CB8AC3E}">
        <p14:creationId xmlns:p14="http://schemas.microsoft.com/office/powerpoint/2010/main" val="3478754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3A8C66-5BA5-1F58-6A79-43155301414F}"/>
              </a:ext>
            </a:extLst>
          </p:cNvPr>
          <p:cNvSpPr txBox="1"/>
          <p:nvPr/>
        </p:nvSpPr>
        <p:spPr>
          <a:xfrm>
            <a:off x="331304" y="139700"/>
            <a:ext cx="6904383" cy="6560835"/>
          </a:xfrm>
          <a:prstGeom prst="rect">
            <a:avLst/>
          </a:prstGeom>
          <a:noFill/>
        </p:spPr>
        <p:txBody>
          <a:bodyPr wrap="square">
            <a:spAutoFit/>
          </a:bodyPr>
          <a:lstStyle/>
          <a:p>
            <a:pPr algn="ctr">
              <a:lnSpc>
                <a:spcPts val="2095"/>
              </a:lnSpc>
            </a:pPr>
            <a:r>
              <a:rPr lang="es-ES" dirty="0">
                <a:solidFill>
                  <a:srgbClr val="C00000"/>
                </a:solidFill>
                <a:effectLst/>
                <a:latin typeface="Tw Cen MT" panose="020B0602020104020603" pitchFamily="34" charset="77"/>
                <a:ea typeface="Times New Roman" panose="02020603050405020304" pitchFamily="18" charset="0"/>
              </a:rPr>
              <a:t>JULIO DE AQUILES: PINTOR: </a:t>
            </a:r>
          </a:p>
          <a:p>
            <a:pPr algn="just">
              <a:lnSpc>
                <a:spcPts val="2295"/>
              </a:lnSpc>
            </a:pPr>
            <a:r>
              <a:rPr lang="es-ES" i="1" dirty="0">
                <a:solidFill>
                  <a:schemeClr val="tx1">
                    <a:lumMod val="75000"/>
                    <a:lumOff val="25000"/>
                  </a:schemeClr>
                </a:solidFill>
                <a:effectLst/>
                <a:latin typeface="Tw Cen MT" panose="020B0602020104020603" pitchFamily="34" charset="77"/>
                <a:ea typeface="Times New Roman" panose="02020603050405020304" pitchFamily="18" charset="0"/>
              </a:rPr>
              <a:t>		Nace  en  </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Roma (Italia), a comienzos siglo XVI.    Hijo del pintor  Marco Antonio </a:t>
            </a:r>
            <a:r>
              <a:rPr lang="es-ES" dirty="0" err="1">
                <a:solidFill>
                  <a:schemeClr val="tx1">
                    <a:lumMod val="75000"/>
                    <a:lumOff val="25000"/>
                  </a:schemeClr>
                </a:solidFill>
                <a:effectLst/>
                <a:latin typeface="Tw Cen MT" panose="020B0602020104020603" pitchFamily="34" charset="77"/>
                <a:ea typeface="Times New Roman" panose="02020603050405020304" pitchFamily="18" charset="0"/>
              </a:rPr>
              <a:t>Aquili</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de la Escuela de Rafael de Urbino, decorador de las </a:t>
            </a:r>
            <a:r>
              <a:rPr lang="es-ES" dirty="0" err="1">
                <a:solidFill>
                  <a:schemeClr val="tx1">
                    <a:lumMod val="75000"/>
                    <a:lumOff val="25000"/>
                  </a:schemeClr>
                </a:solidFill>
                <a:effectLst/>
                <a:latin typeface="Tw Cen MT" panose="020B0602020104020603" pitchFamily="34" charset="77"/>
                <a:ea typeface="Times New Roman" panose="02020603050405020304" pitchFamily="18" charset="0"/>
              </a:rPr>
              <a:t>Lógias</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Vaticanas. </a:t>
            </a:r>
          </a:p>
          <a:p>
            <a:pPr algn="just">
              <a:lnSpc>
                <a:spcPts val="2295"/>
              </a:lnSpc>
            </a:pPr>
            <a:r>
              <a:rPr lang="es-ES" dirty="0">
                <a:solidFill>
                  <a:srgbClr val="C00000"/>
                </a:solidFill>
                <a:effectLst/>
                <a:latin typeface="Tw Cen MT" panose="020B0602020104020603" pitchFamily="34" charset="77"/>
                <a:ea typeface="Times New Roman" panose="02020603050405020304" pitchFamily="18" charset="0"/>
              </a:rPr>
              <a:t>*1533</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Su presencia  </a:t>
            </a:r>
            <a:r>
              <a:rPr lang="es-ES" dirty="0">
                <a:solidFill>
                  <a:schemeClr val="tx1">
                    <a:lumMod val="75000"/>
                    <a:lumOff val="25000"/>
                  </a:schemeClr>
                </a:solidFill>
                <a:latin typeface="Tw Cen MT" panose="020B0602020104020603" pitchFamily="34" charset="77"/>
                <a:ea typeface="Times New Roman" panose="02020603050405020304" pitchFamily="18" charset="0"/>
              </a:rPr>
              <a:t>junto  a la de</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Alejandro </a:t>
            </a:r>
            <a:r>
              <a:rPr lang="es-ES" dirty="0" err="1">
                <a:solidFill>
                  <a:schemeClr val="tx1">
                    <a:lumMod val="75000"/>
                    <a:lumOff val="25000"/>
                  </a:schemeClr>
                </a:solidFill>
                <a:effectLst/>
                <a:latin typeface="Tw Cen MT" panose="020B0602020104020603" pitchFamily="34" charset="77"/>
                <a:ea typeface="Times New Roman" panose="02020603050405020304" pitchFamily="18" charset="0"/>
              </a:rPr>
              <a:t>Mayner</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a:t>
            </a:r>
          </a:p>
          <a:p>
            <a:pPr algn="just">
              <a:lnSpc>
                <a:spcPts val="2295"/>
              </a:lnSpc>
            </a:pP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viene justificada por el deseo </a:t>
            </a:r>
            <a:r>
              <a:rPr lang="es-ES" dirty="0">
                <a:solidFill>
                  <a:schemeClr val="tx1">
                    <a:lumMod val="75000"/>
                    <a:lumOff val="25000"/>
                  </a:schemeClr>
                </a:solidFill>
                <a:latin typeface="Tw Cen MT" panose="020B0602020104020603" pitchFamily="34" charset="77"/>
                <a:ea typeface="Times New Roman" panose="02020603050405020304" pitchFamily="18" charset="0"/>
              </a:rPr>
              <a:t>don</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Francisco de los Cobos de decorar </a:t>
            </a:r>
            <a:r>
              <a:rPr lang="es-ES" dirty="0">
                <a:solidFill>
                  <a:schemeClr val="tx1">
                    <a:lumMod val="75000"/>
                    <a:lumOff val="25000"/>
                  </a:schemeClr>
                </a:solidFill>
                <a:latin typeface="Tw Cen MT" panose="020B0602020104020603" pitchFamily="34" charset="77"/>
                <a:ea typeface="Times New Roman" panose="02020603050405020304" pitchFamily="18" charset="0"/>
              </a:rPr>
              <a:t>sus</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palacios de Valladolid y Úbeda. </a:t>
            </a:r>
          </a:p>
          <a:p>
            <a:pPr algn="just">
              <a:lnSpc>
                <a:spcPts val="2295"/>
              </a:lnSpc>
            </a:pPr>
            <a:r>
              <a:rPr lang="es-ES" dirty="0">
                <a:solidFill>
                  <a:srgbClr val="C00000"/>
                </a:solidFill>
                <a:effectLst/>
                <a:latin typeface="Tw Cen MT" panose="020B0602020104020603" pitchFamily="34" charset="77"/>
                <a:ea typeface="Times New Roman" panose="02020603050405020304" pitchFamily="18" charset="0"/>
              </a:rPr>
              <a:t>*1537</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a:t>
            </a:r>
            <a:r>
              <a:rPr lang="es-ES" dirty="0">
                <a:solidFill>
                  <a:schemeClr val="tx1">
                    <a:lumMod val="75000"/>
                    <a:lumOff val="25000"/>
                  </a:schemeClr>
                </a:solidFill>
                <a:latin typeface="Tw Cen MT" panose="020B0602020104020603" pitchFamily="34" charset="77"/>
                <a:ea typeface="Times New Roman" panose="02020603050405020304" pitchFamily="18" charset="0"/>
              </a:rPr>
              <a:t>E</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stá constatada su </a:t>
            </a:r>
            <a:r>
              <a:rPr lang="es-ES" dirty="0">
                <a:solidFill>
                  <a:schemeClr val="tx1">
                    <a:lumMod val="75000"/>
                    <a:lumOff val="25000"/>
                  </a:schemeClr>
                </a:solidFill>
                <a:latin typeface="Tw Cen MT" panose="020B0602020104020603" pitchFamily="34" charset="77"/>
                <a:ea typeface="Times New Roman" panose="02020603050405020304" pitchFamily="18" charset="0"/>
              </a:rPr>
              <a:t>presencia</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en la Alhambra, trabajando a las órdenes del Emperador</a:t>
            </a:r>
            <a:r>
              <a:rPr lang="es-ES" dirty="0">
                <a:solidFill>
                  <a:schemeClr val="tx1">
                    <a:lumMod val="75000"/>
                    <a:lumOff val="25000"/>
                  </a:schemeClr>
                </a:solidFill>
                <a:latin typeface="Tw Cen MT" panose="020B0602020104020603" pitchFamily="34" charset="77"/>
                <a:ea typeface="Times New Roman" panose="02020603050405020304" pitchFamily="18" charset="0"/>
              </a:rPr>
              <a:t> para su </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residencia imperial. (Tocador de la reina)</a:t>
            </a:r>
          </a:p>
          <a:p>
            <a:pPr algn="just">
              <a:lnSpc>
                <a:spcPts val="2295"/>
              </a:lnSpc>
            </a:pPr>
            <a:r>
              <a:rPr lang="es-ES" dirty="0">
                <a:solidFill>
                  <a:srgbClr val="C00000"/>
                </a:solidFill>
                <a:effectLst/>
                <a:latin typeface="Tw Cen MT" panose="020B0602020104020603" pitchFamily="34" charset="77"/>
                <a:ea typeface="Times New Roman" panose="02020603050405020304" pitchFamily="18" charset="0"/>
              </a:rPr>
              <a:t>*1550</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Julio de Aquiles  figura  por  primera vez como </a:t>
            </a:r>
            <a:endParaRPr lang="es-ES" dirty="0">
              <a:solidFill>
                <a:schemeClr val="tx1">
                  <a:lumMod val="75000"/>
                  <a:lumOff val="25000"/>
                </a:schemeClr>
              </a:solidFill>
              <a:latin typeface="Tw Cen MT" panose="020B0602020104020603" pitchFamily="34" charset="77"/>
              <a:ea typeface="Times New Roman" panose="02020603050405020304" pitchFamily="18" charset="0"/>
            </a:endParaRPr>
          </a:p>
          <a:p>
            <a:pPr algn="just">
              <a:lnSpc>
                <a:spcPts val="2295"/>
              </a:lnSpc>
            </a:pP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vecino de Úbeda, se construirá una  segunda casa.</a:t>
            </a:r>
          </a:p>
          <a:p>
            <a:pPr algn="just">
              <a:lnSpc>
                <a:spcPts val="2295"/>
              </a:lnSpc>
            </a:pP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En Úbeda Aquiles realizará los frescos del Palacio de Francisco de los Cobos y los de la capilla del Camarero Vago en la iglesia de San Pablo. Además de estos encargos, se encargará de realizar el retablo de la capilla del Deán Ortega en la iglesia de San Nicolás, y otros muchos.</a:t>
            </a:r>
          </a:p>
          <a:p>
            <a:pPr algn="just">
              <a:lnSpc>
                <a:spcPts val="2295"/>
              </a:lnSpc>
            </a:pP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Estaba casado con Isabel de Monzón, con la que tuvo siete hijos: Entre ellos Antonio que continuará el oficio paterno. Fue enterrado en iglesia de </a:t>
            </a:r>
            <a:r>
              <a:rPr lang="es-ES" dirty="0" err="1">
                <a:solidFill>
                  <a:schemeClr val="tx1">
                    <a:lumMod val="75000"/>
                    <a:lumOff val="25000"/>
                  </a:schemeClr>
                </a:solidFill>
                <a:effectLst/>
                <a:latin typeface="Tw Cen MT" panose="020B0602020104020603" pitchFamily="34" charset="77"/>
                <a:ea typeface="Times New Roman" panose="02020603050405020304" pitchFamily="18" charset="0"/>
              </a:rPr>
              <a:t>Sto</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Tomás. </a:t>
            </a:r>
          </a:p>
          <a:p>
            <a:pPr algn="just">
              <a:lnSpc>
                <a:spcPts val="2295"/>
              </a:lnSpc>
            </a:pP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+1556</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cs typeface="Times New Roman" panose="02020603050405020304" pitchFamily="18" charset="0"/>
              </a:rPr>
              <a:t>. Muere en </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Úbeda el 10 de agosto.</a:t>
            </a:r>
          </a:p>
        </p:txBody>
      </p:sp>
      <p:sp>
        <p:nvSpPr>
          <p:cNvPr id="4" name="CuadroTexto 3">
            <a:extLst>
              <a:ext uri="{FF2B5EF4-FFF2-40B4-BE49-F238E27FC236}">
                <a16:creationId xmlns:a16="http://schemas.microsoft.com/office/drawing/2014/main" id="{B1A52096-6289-037E-8E22-E19CDE00F9C3}"/>
              </a:ext>
            </a:extLst>
          </p:cNvPr>
          <p:cNvSpPr txBox="1"/>
          <p:nvPr/>
        </p:nvSpPr>
        <p:spPr>
          <a:xfrm>
            <a:off x="7411454" y="2981740"/>
            <a:ext cx="1542046" cy="1323439"/>
          </a:xfrm>
          <a:prstGeom prst="rect">
            <a:avLst/>
          </a:prstGeom>
          <a:noFill/>
        </p:spPr>
        <p:txBody>
          <a:bodyPr wrap="square">
            <a:spAutoFit/>
          </a:bodyPr>
          <a:lstStyle/>
          <a:p>
            <a:pPr algn="ctr"/>
            <a:r>
              <a:rPr lang="es-ES" sz="2000" dirty="0">
                <a:solidFill>
                  <a:srgbClr val="C00000"/>
                </a:solidFill>
                <a:effectLst/>
                <a:latin typeface="Tw Cen MT" panose="020B0602020104020603" pitchFamily="34" charset="77"/>
                <a:ea typeface="Times New Roman" panose="02020603050405020304" pitchFamily="18" charset="0"/>
              </a:rPr>
              <a:t>JULIO DE AQUILES: Pintor</a:t>
            </a:r>
          </a:p>
          <a:p>
            <a:pPr algn="ctr"/>
            <a:r>
              <a:rPr lang="es-ES" sz="2000" dirty="0">
                <a:solidFill>
                  <a:srgbClr val="C00000"/>
                </a:solidFill>
                <a:latin typeface="Tw Cen MT" panose="020B0602020104020603" pitchFamily="34" charset="77"/>
              </a:rPr>
              <a:t>+1556</a:t>
            </a:r>
            <a:endParaRPr lang="es-ES" sz="2000" dirty="0">
              <a:solidFill>
                <a:srgbClr val="C00000"/>
              </a:solidFill>
            </a:endParaRPr>
          </a:p>
        </p:txBody>
      </p:sp>
      <p:pic>
        <p:nvPicPr>
          <p:cNvPr id="2" name="Imagen 1">
            <a:extLst>
              <a:ext uri="{FF2B5EF4-FFF2-40B4-BE49-F238E27FC236}">
                <a16:creationId xmlns:a16="http://schemas.microsoft.com/office/drawing/2014/main" id="{FE4EC781-7013-DFE2-31AC-BF8F8DBA8F14}"/>
              </a:ext>
            </a:extLst>
          </p:cNvPr>
          <p:cNvPicPr>
            <a:picLocks noChangeAspect="1"/>
          </p:cNvPicPr>
          <p:nvPr/>
        </p:nvPicPr>
        <p:blipFill rotWithShape="1">
          <a:blip r:embed="rId3"/>
          <a:srcRect l="20589" r="19772"/>
          <a:stretch/>
        </p:blipFill>
        <p:spPr>
          <a:xfrm>
            <a:off x="7411454" y="546552"/>
            <a:ext cx="1499464" cy="2209900"/>
          </a:xfrm>
          <a:prstGeom prst="rect">
            <a:avLst/>
          </a:prstGeom>
        </p:spPr>
      </p:pic>
      <p:pic>
        <p:nvPicPr>
          <p:cNvPr id="6" name="Imagen 5">
            <a:extLst>
              <a:ext uri="{FF2B5EF4-FFF2-40B4-BE49-F238E27FC236}">
                <a16:creationId xmlns:a16="http://schemas.microsoft.com/office/drawing/2014/main" id="{5AE6B9D7-13D7-65BC-8771-1D686C884E23}"/>
              </a:ext>
            </a:extLst>
          </p:cNvPr>
          <p:cNvPicPr>
            <a:picLocks noChangeAspect="1"/>
          </p:cNvPicPr>
          <p:nvPr/>
        </p:nvPicPr>
        <p:blipFill>
          <a:blip r:embed="rId4"/>
          <a:stretch>
            <a:fillRect/>
          </a:stretch>
        </p:blipFill>
        <p:spPr>
          <a:xfrm>
            <a:off x="7411454" y="4305179"/>
            <a:ext cx="1542046" cy="1724930"/>
          </a:xfrm>
          <a:prstGeom prst="rect">
            <a:avLst/>
          </a:prstGeom>
        </p:spPr>
      </p:pic>
      <p:sp>
        <p:nvSpPr>
          <p:cNvPr id="7" name="CuadroTexto 6">
            <a:extLst>
              <a:ext uri="{FF2B5EF4-FFF2-40B4-BE49-F238E27FC236}">
                <a16:creationId xmlns:a16="http://schemas.microsoft.com/office/drawing/2014/main" id="{10BF05B3-C8D5-6755-B3C0-D2252A4C0C64}"/>
              </a:ext>
            </a:extLst>
          </p:cNvPr>
          <p:cNvSpPr txBox="1"/>
          <p:nvPr/>
        </p:nvSpPr>
        <p:spPr>
          <a:xfrm>
            <a:off x="7496619" y="6030109"/>
            <a:ext cx="1456882"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GRANADA</a:t>
            </a:r>
          </a:p>
          <a:p>
            <a:pPr algn="ctr"/>
            <a:r>
              <a:rPr lang="es-ES" sz="2000" dirty="0">
                <a:solidFill>
                  <a:srgbClr val="C00000"/>
                </a:solidFill>
                <a:latin typeface="Tw Cen MT" panose="020B0602020104020603" pitchFamily="34" charset="77"/>
              </a:rPr>
              <a:t>ALHAMBRA</a:t>
            </a:r>
          </a:p>
        </p:txBody>
      </p:sp>
    </p:spTree>
    <p:extLst>
      <p:ext uri="{BB962C8B-B14F-4D97-AF65-F5344CB8AC3E}">
        <p14:creationId xmlns:p14="http://schemas.microsoft.com/office/powerpoint/2010/main" val="921108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477E2A8-D189-CA0E-A18E-139A04F0E411}"/>
              </a:ext>
            </a:extLst>
          </p:cNvPr>
          <p:cNvSpPr txBox="1"/>
          <p:nvPr/>
        </p:nvSpPr>
        <p:spPr>
          <a:xfrm>
            <a:off x="330199" y="0"/>
            <a:ext cx="6494671" cy="674030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DE JUAN DE REOLID, </a:t>
            </a:r>
          </a:p>
          <a:p>
            <a:pPr algn="just"/>
            <a:r>
              <a:rPr lang="es-ES" dirty="0">
                <a:latin typeface="Tw Cen MT" panose="020B0602020104020603" pitchFamily="34" charset="77"/>
              </a:rPr>
              <a:t>	</a:t>
            </a:r>
            <a:r>
              <a:rPr lang="es-ES" dirty="0">
                <a:solidFill>
                  <a:srgbClr val="C00000"/>
                </a:solidFill>
                <a:latin typeface="Tw Cen MT" panose="020B0602020104020603" pitchFamily="34" charset="77"/>
              </a:rPr>
              <a:t>* 1522:</a:t>
            </a:r>
            <a:r>
              <a:rPr lang="es-ES" dirty="0">
                <a:latin typeface="Tw Cen MT" panose="020B0602020104020603" pitchFamily="34" charset="77"/>
              </a:rPr>
              <a:t> Nace en Jaén. Escultor de renombre en Andalucía, conocemos que en 1522 entró en el taller de Martín Navarro como aprendiz donde desarrolló una importante labor arraigada en los principios renacentistas. </a:t>
            </a:r>
          </a:p>
          <a:p>
            <a:pPr algn="just"/>
            <a:r>
              <a:rPr lang="es-ES" dirty="0">
                <a:latin typeface="Tw Cen MT" panose="020B0602020104020603" pitchFamily="34" charset="77"/>
              </a:rPr>
              <a:t>	Trabajó en la catedral, muchas y buenas obras.</a:t>
            </a:r>
          </a:p>
          <a:p>
            <a:pPr algn="just"/>
            <a:r>
              <a:rPr lang="es-ES" dirty="0">
                <a:latin typeface="Tw Cen MT" panose="020B0602020104020603" pitchFamily="34" charset="77"/>
              </a:rPr>
              <a:t>   </a:t>
            </a:r>
            <a:r>
              <a:rPr lang="es-ES" dirty="0">
                <a:solidFill>
                  <a:srgbClr val="C00000"/>
                </a:solidFill>
                <a:latin typeface="Tw Cen MT" panose="020B0602020104020603" pitchFamily="34" charset="77"/>
              </a:rPr>
              <a:t>*1550</a:t>
            </a:r>
            <a:r>
              <a:rPr lang="es-ES" dirty="0">
                <a:latin typeface="Tw Cen MT" panose="020B0602020104020603" pitchFamily="34" charset="77"/>
              </a:rPr>
              <a:t>: Realizó un retablo, con Luis de Aguilar,  para el convento de San Andrés de Úbeda y trabajó en el de la capilla del Deán en San Nicolás con Julio de </a:t>
            </a:r>
            <a:r>
              <a:rPr lang="es-ES" dirty="0" err="1">
                <a:latin typeface="Tw Cen MT" panose="020B0602020104020603" pitchFamily="34" charset="77"/>
              </a:rPr>
              <a:t>Aquilis</a:t>
            </a:r>
            <a:r>
              <a:rPr lang="es-ES" dirty="0">
                <a:latin typeface="Tw Cen MT" panose="020B0602020104020603" pitchFamily="34" charset="77"/>
              </a:rPr>
              <a:t> y en el Coro Alto del Salvador.</a:t>
            </a:r>
          </a:p>
          <a:p>
            <a:pPr algn="just"/>
            <a:r>
              <a:rPr lang="es-ES" dirty="0">
                <a:latin typeface="Tw Cen MT" panose="020B0602020104020603" pitchFamily="34" charset="77"/>
              </a:rPr>
              <a:t>	Fue el artífice juntamente con Luis de Aguilar de las 34 sillas  del coro de la iglesia de Santa María. </a:t>
            </a:r>
          </a:p>
          <a:p>
            <a:pPr algn="just"/>
            <a:r>
              <a:rPr lang="es-ES" dirty="0">
                <a:latin typeface="Tw Cen MT" panose="020B0602020104020603" pitchFamily="34" charset="77"/>
              </a:rPr>
              <a:t>	En el frontal, la sede episcopal con un relieve de la Anunciación bajo un dosel de mucho vuelo, corresponde a </a:t>
            </a:r>
            <a:r>
              <a:rPr lang="es-ES" dirty="0" err="1">
                <a:latin typeface="Tw Cen MT" panose="020B0602020104020603" pitchFamily="34" charset="77"/>
              </a:rPr>
              <a:t>Gutierre</a:t>
            </a:r>
            <a:r>
              <a:rPr lang="es-ES" dirty="0">
                <a:latin typeface="Tw Cen MT" panose="020B0602020104020603" pitchFamily="34" charset="77"/>
              </a:rPr>
              <a:t> </a:t>
            </a:r>
            <a:r>
              <a:rPr lang="es-ES" dirty="0" err="1">
                <a:latin typeface="Tw Cen MT" panose="020B0602020104020603" pitchFamily="34" charset="77"/>
              </a:rPr>
              <a:t>Gyerero</a:t>
            </a:r>
            <a:r>
              <a:rPr lang="es-ES" dirty="0">
                <a:latin typeface="Tw Cen MT" panose="020B0602020104020603" pitchFamily="34" charset="77"/>
              </a:rPr>
              <a:t>, procedente de Amberes, y autor entre otros de la sillería de la catedral de Jaén.</a:t>
            </a:r>
          </a:p>
        </p:txBody>
      </p:sp>
      <p:pic>
        <p:nvPicPr>
          <p:cNvPr id="3" name="Imagen 2">
            <a:extLst>
              <a:ext uri="{FF2B5EF4-FFF2-40B4-BE49-F238E27FC236}">
                <a16:creationId xmlns:a16="http://schemas.microsoft.com/office/drawing/2014/main" id="{234B7F9F-388A-6B26-9318-D404C3A4BC15}"/>
              </a:ext>
            </a:extLst>
          </p:cNvPr>
          <p:cNvPicPr>
            <a:picLocks noChangeAspect="1"/>
          </p:cNvPicPr>
          <p:nvPr/>
        </p:nvPicPr>
        <p:blipFill>
          <a:blip r:embed="rId3"/>
          <a:stretch>
            <a:fillRect/>
          </a:stretch>
        </p:blipFill>
        <p:spPr>
          <a:xfrm>
            <a:off x="7222971" y="565295"/>
            <a:ext cx="1590830" cy="2208833"/>
          </a:xfrm>
          <a:prstGeom prst="rect">
            <a:avLst/>
          </a:prstGeom>
        </p:spPr>
      </p:pic>
      <p:sp>
        <p:nvSpPr>
          <p:cNvPr id="5" name="CuadroTexto 4">
            <a:extLst>
              <a:ext uri="{FF2B5EF4-FFF2-40B4-BE49-F238E27FC236}">
                <a16:creationId xmlns:a16="http://schemas.microsoft.com/office/drawing/2014/main" id="{F5C37B7F-CF2A-088B-EA2A-F215C3DA5132}"/>
              </a:ext>
            </a:extLst>
          </p:cNvPr>
          <p:cNvSpPr txBox="1"/>
          <p:nvPr/>
        </p:nvSpPr>
        <p:spPr>
          <a:xfrm>
            <a:off x="7222970" y="3008671"/>
            <a:ext cx="1463829" cy="1692771"/>
          </a:xfrm>
          <a:prstGeom prst="rect">
            <a:avLst/>
          </a:prstGeom>
          <a:noFill/>
        </p:spPr>
        <p:txBody>
          <a:bodyPr wrap="square">
            <a:spAutoFit/>
          </a:bodyPr>
          <a:lstStyle/>
          <a:p>
            <a:pPr algn="ctr"/>
            <a:r>
              <a:rPr lang="es-ES" sz="2000" dirty="0">
                <a:solidFill>
                  <a:srgbClr val="C00000"/>
                </a:solidFill>
                <a:latin typeface="Tw Cen MT" panose="020B0602020104020603" pitchFamily="34" charset="77"/>
              </a:rPr>
              <a:t>DE JUAN DE REOLID</a:t>
            </a:r>
          </a:p>
          <a:p>
            <a:pPr algn="ctr"/>
            <a:r>
              <a:rPr lang="es-ES" sz="2000" dirty="0">
                <a:solidFill>
                  <a:srgbClr val="C00000"/>
                </a:solidFill>
                <a:latin typeface="Tw Cen MT" panose="020B0602020104020603" pitchFamily="34" charset="77"/>
              </a:rPr>
              <a:t>*1505</a:t>
            </a:r>
          </a:p>
          <a:p>
            <a:pPr algn="ctr"/>
            <a:r>
              <a:rPr lang="es-ES" sz="2000" dirty="0">
                <a:solidFill>
                  <a:srgbClr val="C00000"/>
                </a:solidFill>
                <a:latin typeface="Tw Cen MT" panose="020B0602020104020603" pitchFamily="34" charset="77"/>
              </a:rPr>
              <a:t>JAÉN</a:t>
            </a:r>
          </a:p>
          <a:p>
            <a:pPr algn="ctr"/>
            <a:r>
              <a:rPr lang="es-ES" dirty="0">
                <a:solidFill>
                  <a:srgbClr val="C00000"/>
                </a:solidFill>
                <a:latin typeface="Tw Cen MT" panose="020B0602020104020603" pitchFamily="34" charset="77"/>
              </a:rPr>
              <a:t>……</a:t>
            </a:r>
            <a:endParaRPr lang="es-ES" dirty="0"/>
          </a:p>
        </p:txBody>
      </p:sp>
      <p:pic>
        <p:nvPicPr>
          <p:cNvPr id="6" name="Imagen 5">
            <a:extLst>
              <a:ext uri="{FF2B5EF4-FFF2-40B4-BE49-F238E27FC236}">
                <a16:creationId xmlns:a16="http://schemas.microsoft.com/office/drawing/2014/main" id="{6FFC24FD-C6A0-9368-D4A3-3708F775FDEB}"/>
              </a:ext>
            </a:extLst>
          </p:cNvPr>
          <p:cNvPicPr>
            <a:picLocks noChangeAspect="1"/>
          </p:cNvPicPr>
          <p:nvPr/>
        </p:nvPicPr>
        <p:blipFill>
          <a:blip r:embed="rId4"/>
          <a:stretch>
            <a:fillRect/>
          </a:stretch>
        </p:blipFill>
        <p:spPr>
          <a:xfrm>
            <a:off x="7282324" y="4347410"/>
            <a:ext cx="1657661" cy="2208833"/>
          </a:xfrm>
          <a:prstGeom prst="rect">
            <a:avLst/>
          </a:prstGeom>
        </p:spPr>
      </p:pic>
    </p:spTree>
    <p:extLst>
      <p:ext uri="{BB962C8B-B14F-4D97-AF65-F5344CB8AC3E}">
        <p14:creationId xmlns:p14="http://schemas.microsoft.com/office/powerpoint/2010/main" val="121472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37E776-F6F1-2F3F-A4E2-EA74B86BCE95}"/>
              </a:ext>
            </a:extLst>
          </p:cNvPr>
          <p:cNvSpPr txBox="1"/>
          <p:nvPr/>
        </p:nvSpPr>
        <p:spPr>
          <a:xfrm>
            <a:off x="355600" y="207818"/>
            <a:ext cx="6615043" cy="6370975"/>
          </a:xfrm>
          <a:prstGeom prst="rect">
            <a:avLst/>
          </a:prstGeom>
          <a:noFill/>
        </p:spPr>
        <p:txBody>
          <a:bodyPr wrap="square">
            <a:spAutoFit/>
          </a:bodyPr>
          <a:lstStyle/>
          <a:p>
            <a:pPr marL="0" marR="0" indent="0" algn="ctr">
              <a:spcBef>
                <a:spcPts val="0"/>
              </a:spcBef>
              <a:spcAft>
                <a:spcPts val="0"/>
              </a:spcAft>
            </a:pPr>
            <a:r>
              <a:rPr lang="es-ES" i="0" u="none" strike="noStrike" dirty="0">
                <a:solidFill>
                  <a:srgbClr val="C00000"/>
                </a:solidFill>
                <a:effectLst/>
                <a:latin typeface="Tw Cen MT" panose="020B0602020104020603" pitchFamily="34" charset="77"/>
              </a:rPr>
              <a:t>LUIS DE ZAYAS  </a:t>
            </a:r>
          </a:p>
          <a:p>
            <a:pPr marL="0" marR="0" indent="0" algn="just">
              <a:spcBef>
                <a:spcPts val="0"/>
              </a:spcBef>
              <a:spcAft>
                <a:spcPts val="0"/>
              </a:spcAft>
            </a:pPr>
            <a:r>
              <a:rPr lang="es-ES" b="0" i="0" u="none" strike="noStrike" dirty="0">
                <a:solidFill>
                  <a:srgbClr val="333333"/>
                </a:solidFill>
                <a:effectLst/>
                <a:latin typeface="Tw Cen MT" panose="020B0602020104020603" pitchFamily="34" charset="77"/>
              </a:rPr>
              <a:t>	Escultor y entallador.</a:t>
            </a:r>
            <a:r>
              <a:rPr lang="es-ES" dirty="0">
                <a:solidFill>
                  <a:srgbClr val="333333"/>
                </a:solidFill>
                <a:latin typeface="Tw Cen MT" panose="020B0602020104020603" pitchFamily="34" charset="77"/>
              </a:rPr>
              <a:t> P</a:t>
            </a:r>
            <a:r>
              <a:rPr lang="es-ES" b="0" i="0" u="none" strike="noStrike" dirty="0">
                <a:solidFill>
                  <a:srgbClr val="333333"/>
                </a:solidFill>
                <a:effectLst/>
                <a:latin typeface="Tw Cen MT" panose="020B0602020104020603" pitchFamily="34" charset="77"/>
              </a:rPr>
              <a:t>adre de Alonso y Pedro </a:t>
            </a:r>
            <a:r>
              <a:rPr lang="es-ES" dirty="0">
                <a:solidFill>
                  <a:srgbClr val="333333"/>
                </a:solidFill>
                <a:latin typeface="Tw Cen MT" panose="020B0602020104020603" pitchFamily="34" charset="77"/>
              </a:rPr>
              <a:t>continuadores de la</a:t>
            </a:r>
            <a:r>
              <a:rPr lang="es-ES" b="0" i="0" u="none" strike="noStrike" dirty="0">
                <a:solidFill>
                  <a:srgbClr val="333333"/>
                </a:solidFill>
                <a:effectLst/>
                <a:latin typeface="Tw Cen MT" panose="020B0602020104020603" pitchFamily="34" charset="77"/>
              </a:rPr>
              <a:t> </a:t>
            </a:r>
            <a:r>
              <a:rPr lang="es-ES" dirty="0">
                <a:solidFill>
                  <a:srgbClr val="333333"/>
                </a:solidFill>
                <a:latin typeface="Tw Cen MT" panose="020B0602020104020603" pitchFamily="34" charset="77"/>
              </a:rPr>
              <a:t>saga</a:t>
            </a:r>
            <a:r>
              <a:rPr lang="es-ES" b="0" i="0" u="none" strike="noStrike" dirty="0">
                <a:solidFill>
                  <a:srgbClr val="333333"/>
                </a:solidFill>
                <a:effectLst/>
                <a:latin typeface="Tw Cen MT" panose="020B0602020104020603" pitchFamily="34" charset="77"/>
              </a:rPr>
              <a:t> familiar, que coparán los principales encargos en  Úbeda </a:t>
            </a:r>
            <a:r>
              <a:rPr lang="es-ES" dirty="0">
                <a:solidFill>
                  <a:srgbClr val="333333"/>
                </a:solidFill>
                <a:latin typeface="Tw Cen MT" panose="020B0602020104020603" pitchFamily="34" charset="77"/>
              </a:rPr>
              <a:t>a</a:t>
            </a:r>
            <a:r>
              <a:rPr lang="es-ES" b="0" i="0" u="none" strike="noStrike" dirty="0">
                <a:solidFill>
                  <a:srgbClr val="333333"/>
                </a:solidFill>
                <a:effectLst/>
                <a:latin typeface="Tw Cen MT" panose="020B0602020104020603" pitchFamily="34" charset="77"/>
              </a:rPr>
              <a:t> finales del XVI.</a:t>
            </a:r>
          </a:p>
          <a:p>
            <a:pPr marL="0" marR="0" indent="0" algn="just">
              <a:spcBef>
                <a:spcPts val="0"/>
              </a:spcBef>
              <a:spcAft>
                <a:spcPts val="0"/>
              </a:spcAft>
            </a:pPr>
            <a:r>
              <a:rPr lang="es-ES" b="0" i="0" u="none" strike="noStrike" dirty="0">
                <a:solidFill>
                  <a:srgbClr val="C00000"/>
                </a:solidFill>
                <a:effectLst/>
                <a:latin typeface="Tw Cen MT" panose="020B0602020104020603" pitchFamily="34" charset="77"/>
              </a:rPr>
              <a:t>*1575</a:t>
            </a:r>
            <a:r>
              <a:rPr lang="es-ES" b="0" i="0" u="none" strike="noStrike" dirty="0">
                <a:solidFill>
                  <a:srgbClr val="333333"/>
                </a:solidFill>
                <a:effectLst/>
                <a:latin typeface="Tw Cen MT" panose="020B0602020104020603" pitchFamily="34" charset="77"/>
              </a:rPr>
              <a:t>. La primera  de las obras de  Luis de Zayas,  	     y una  de la  más monumentales es el retablo</a:t>
            </a:r>
          </a:p>
          <a:p>
            <a:pPr marL="0" marR="0" indent="0" algn="just">
              <a:spcBef>
                <a:spcPts val="0"/>
              </a:spcBef>
              <a:spcAft>
                <a:spcPts val="0"/>
              </a:spcAft>
            </a:pPr>
            <a:r>
              <a:rPr lang="es-ES" dirty="0">
                <a:solidFill>
                  <a:srgbClr val="333333"/>
                </a:solidFill>
                <a:latin typeface="Tw Cen MT" panose="020B0602020104020603" pitchFamily="34" charset="77"/>
              </a:rPr>
              <a:t>          </a:t>
            </a:r>
            <a:r>
              <a:rPr lang="es-ES" b="0" i="0" u="none" strike="noStrike" dirty="0">
                <a:solidFill>
                  <a:srgbClr val="333333"/>
                </a:solidFill>
                <a:effectLst/>
                <a:latin typeface="Tw Cen MT" panose="020B0602020104020603" pitchFamily="34" charset="77"/>
              </a:rPr>
              <a:t>mayor de la iglesia del Hospital de Santiago.</a:t>
            </a:r>
          </a:p>
          <a:p>
            <a:pPr marL="0" marR="0" indent="0" algn="just">
              <a:spcBef>
                <a:spcPts val="0"/>
              </a:spcBef>
              <a:spcAft>
                <a:spcPts val="0"/>
              </a:spcAft>
            </a:pPr>
            <a:r>
              <a:rPr lang="es-ES" b="0" i="0" u="none" strike="noStrike" dirty="0">
                <a:solidFill>
                  <a:srgbClr val="C00000"/>
                </a:solidFill>
                <a:effectLst/>
                <a:latin typeface="Tw Cen MT" panose="020B0602020104020603" pitchFamily="34" charset="77"/>
              </a:rPr>
              <a:t>*1582</a:t>
            </a:r>
            <a:r>
              <a:rPr lang="es-ES" b="0" i="0" u="none" strike="noStrike" dirty="0">
                <a:solidFill>
                  <a:srgbClr val="333333"/>
                </a:solidFill>
                <a:effectLst/>
                <a:latin typeface="Tw Cen MT" panose="020B0602020104020603" pitchFamily="34" charset="77"/>
              </a:rPr>
              <a:t>. Retablo  para  la capilla  de Villarroel, en el     	   desaparecido convento franciscano  S. Nicasio. </a:t>
            </a:r>
          </a:p>
          <a:p>
            <a:pPr marL="0" marR="0" indent="0" algn="just">
              <a:spcBef>
                <a:spcPts val="0"/>
              </a:spcBef>
              <a:spcAft>
                <a:spcPts val="0"/>
              </a:spcAft>
            </a:pPr>
            <a:r>
              <a:rPr lang="es-ES" b="0" i="0" u="none" strike="noStrike" dirty="0">
                <a:solidFill>
                  <a:srgbClr val="C00000"/>
                </a:solidFill>
                <a:effectLst/>
                <a:latin typeface="Tw Cen MT" panose="020B0602020104020603" pitchFamily="34" charset="77"/>
              </a:rPr>
              <a:t>*1588</a:t>
            </a:r>
            <a:r>
              <a:rPr lang="es-ES" b="0" i="0" u="none" strike="noStrike" dirty="0">
                <a:solidFill>
                  <a:srgbClr val="333333"/>
                </a:solidFill>
                <a:effectLst/>
                <a:latin typeface="Tw Cen MT" panose="020B0602020104020603" pitchFamily="34" charset="77"/>
              </a:rPr>
              <a:t>.  Convento    Nuestra  Señora  de la Victoria. </a:t>
            </a:r>
          </a:p>
          <a:p>
            <a:pPr marL="0" marR="0" indent="0" algn="just">
              <a:spcBef>
                <a:spcPts val="0"/>
              </a:spcBef>
              <a:spcAft>
                <a:spcPts val="0"/>
              </a:spcAft>
            </a:pPr>
            <a:r>
              <a:rPr lang="es-ES" b="0" i="0" u="none" strike="noStrike" dirty="0">
                <a:solidFill>
                  <a:srgbClr val="333333"/>
                </a:solidFill>
                <a:effectLst/>
                <a:latin typeface="Tw Cen MT" panose="020B0602020104020603" pitchFamily="34" charset="77"/>
              </a:rPr>
              <a:t>*</a:t>
            </a:r>
            <a:r>
              <a:rPr lang="es-ES" b="0" i="0" u="none" strike="noStrike" dirty="0">
                <a:solidFill>
                  <a:srgbClr val="C00000"/>
                </a:solidFill>
                <a:effectLst/>
                <a:latin typeface="Tw Cen MT" panose="020B0602020104020603" pitchFamily="34" charset="77"/>
              </a:rPr>
              <a:t>1604</a:t>
            </a:r>
            <a:r>
              <a:rPr lang="es-ES" b="0" i="0" u="none" strike="noStrike" dirty="0">
                <a:solidFill>
                  <a:srgbClr val="333333"/>
                </a:solidFill>
                <a:effectLst/>
                <a:latin typeface="Tw Cen MT" panose="020B0602020104020603" pitchFamily="34" charset="77"/>
              </a:rPr>
              <a:t>. Su gran obra para la Colegiata. </a:t>
            </a:r>
            <a:r>
              <a:rPr lang="es-ES" dirty="0">
                <a:solidFill>
                  <a:srgbClr val="333333"/>
                </a:solidFill>
                <a:latin typeface="Tw Cen MT" panose="020B0602020104020603" pitchFamily="34" charset="77"/>
              </a:rPr>
              <a:t>E</a:t>
            </a:r>
            <a:r>
              <a:rPr lang="es-ES" b="0" i="0" u="none" strike="noStrike" dirty="0">
                <a:solidFill>
                  <a:srgbClr val="333333"/>
                </a:solidFill>
                <a:effectLst/>
                <a:latin typeface="Tw Cen MT" panose="020B0602020104020603" pitchFamily="34" charset="77"/>
              </a:rPr>
              <a:t>s el relieve de la Adoración de los Pastores de la portada principal, trazada por Martín López de Alcaraz. Para ello contaría con la ayuda del cantero </a:t>
            </a:r>
            <a:endParaRPr lang="es-ES" dirty="0">
              <a:solidFill>
                <a:srgbClr val="333333"/>
              </a:solidFill>
              <a:latin typeface="Tw Cen MT" panose="020B0602020104020603" pitchFamily="34" charset="77"/>
            </a:endParaRPr>
          </a:p>
          <a:p>
            <a:pPr marL="0" marR="0" indent="0" algn="just">
              <a:spcBef>
                <a:spcPts val="0"/>
              </a:spcBef>
              <a:spcAft>
                <a:spcPts val="0"/>
              </a:spcAft>
            </a:pPr>
            <a:r>
              <a:rPr lang="es-ES" b="0" i="0" u="none" strike="noStrike" dirty="0">
                <a:solidFill>
                  <a:srgbClr val="333333"/>
                </a:solidFill>
                <a:effectLst/>
                <a:latin typeface="Tw Cen MT" panose="020B0602020104020603" pitchFamily="34" charset="77"/>
              </a:rPr>
              <a:t>Pedro de Vera, el cual realizó el resto de las       figuras así como labor decorativa de ménsulas y placas geométricas. </a:t>
            </a:r>
          </a:p>
        </p:txBody>
      </p:sp>
      <p:pic>
        <p:nvPicPr>
          <p:cNvPr id="4" name="Imagen 3">
            <a:extLst>
              <a:ext uri="{FF2B5EF4-FFF2-40B4-BE49-F238E27FC236}">
                <a16:creationId xmlns:a16="http://schemas.microsoft.com/office/drawing/2014/main" id="{E43545D5-A301-3396-316A-EED909A74A20}"/>
              </a:ext>
            </a:extLst>
          </p:cNvPr>
          <p:cNvPicPr>
            <a:picLocks noChangeAspect="1"/>
          </p:cNvPicPr>
          <p:nvPr/>
        </p:nvPicPr>
        <p:blipFill>
          <a:blip r:embed="rId3"/>
          <a:stretch>
            <a:fillRect/>
          </a:stretch>
        </p:blipFill>
        <p:spPr>
          <a:xfrm>
            <a:off x="7187315" y="482386"/>
            <a:ext cx="1713510" cy="2539110"/>
          </a:xfrm>
          <a:prstGeom prst="rect">
            <a:avLst/>
          </a:prstGeom>
        </p:spPr>
      </p:pic>
      <p:pic>
        <p:nvPicPr>
          <p:cNvPr id="6" name="Imagen 5">
            <a:extLst>
              <a:ext uri="{FF2B5EF4-FFF2-40B4-BE49-F238E27FC236}">
                <a16:creationId xmlns:a16="http://schemas.microsoft.com/office/drawing/2014/main" id="{89670CE8-1E12-52AD-4E5A-0A19E0B42DC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l="12313" t="8984" r="6344" b="13514"/>
          <a:stretch/>
        </p:blipFill>
        <p:spPr>
          <a:xfrm>
            <a:off x="7187315" y="4096504"/>
            <a:ext cx="1713510" cy="1832690"/>
          </a:xfrm>
          <a:prstGeom prst="rect">
            <a:avLst/>
          </a:prstGeom>
        </p:spPr>
      </p:pic>
      <p:sp>
        <p:nvSpPr>
          <p:cNvPr id="2" name="CuadroTexto 1">
            <a:extLst>
              <a:ext uri="{FF2B5EF4-FFF2-40B4-BE49-F238E27FC236}">
                <a16:creationId xmlns:a16="http://schemas.microsoft.com/office/drawing/2014/main" id="{E19E6AD6-8323-26A9-7786-9D54DDD0521E}"/>
              </a:ext>
            </a:extLst>
          </p:cNvPr>
          <p:cNvSpPr txBox="1"/>
          <p:nvPr/>
        </p:nvSpPr>
        <p:spPr>
          <a:xfrm>
            <a:off x="7187316" y="3193774"/>
            <a:ext cx="1713509"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Hospital</a:t>
            </a:r>
          </a:p>
          <a:p>
            <a:pPr algn="ctr"/>
            <a:r>
              <a:rPr lang="es-ES" sz="2000" dirty="0">
                <a:solidFill>
                  <a:srgbClr val="C00000"/>
                </a:solidFill>
                <a:latin typeface="Tw Cen MT" panose="020B0602020104020603" pitchFamily="34" charset="77"/>
              </a:rPr>
              <a:t>de Santiago</a:t>
            </a:r>
          </a:p>
        </p:txBody>
      </p:sp>
      <p:sp>
        <p:nvSpPr>
          <p:cNvPr id="5" name="CuadroTexto 4">
            <a:extLst>
              <a:ext uri="{FF2B5EF4-FFF2-40B4-BE49-F238E27FC236}">
                <a16:creationId xmlns:a16="http://schemas.microsoft.com/office/drawing/2014/main" id="{B1B9C431-2A09-0A3B-F7A4-CD9D4C5B99D1}"/>
              </a:ext>
            </a:extLst>
          </p:cNvPr>
          <p:cNvSpPr txBox="1"/>
          <p:nvPr/>
        </p:nvSpPr>
        <p:spPr>
          <a:xfrm>
            <a:off x="7187315" y="6000928"/>
            <a:ext cx="1713510" cy="707886"/>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Fachada</a:t>
            </a:r>
          </a:p>
          <a:p>
            <a:pPr algn="ctr"/>
            <a:r>
              <a:rPr lang="es-ES" sz="2000" dirty="0">
                <a:solidFill>
                  <a:srgbClr val="C00000"/>
                </a:solidFill>
                <a:latin typeface="Tw Cen MT" panose="020B0602020104020603" pitchFamily="34" charset="77"/>
              </a:rPr>
              <a:t>Santa María</a:t>
            </a:r>
          </a:p>
        </p:txBody>
      </p:sp>
    </p:spTree>
    <p:extLst>
      <p:ext uri="{BB962C8B-B14F-4D97-AF65-F5344CB8AC3E}">
        <p14:creationId xmlns:p14="http://schemas.microsoft.com/office/powerpoint/2010/main" val="1192647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498D82-911A-82DC-F7D3-D786BD5FA9C8}"/>
              </a:ext>
            </a:extLst>
          </p:cNvPr>
          <p:cNvSpPr txBox="1"/>
          <p:nvPr/>
        </p:nvSpPr>
        <p:spPr>
          <a:xfrm>
            <a:off x="330201" y="198784"/>
            <a:ext cx="6627190" cy="6370975"/>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PINTOR: JUAN ESTEBAN DE MEDINA.</a:t>
            </a:r>
            <a:endPar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	Sin duda alguna, el pintor más importante y relevante de Úbeda, final S.XVI/ mediados S.XVII. Su formación artística  podría haber sido familiar y completada en Madrid, ya que sus padres solicitan el expediente de pureza de sangre de su hijo. </a:t>
            </a:r>
          </a:p>
          <a:p>
            <a:pPr algn="just"/>
            <a:r>
              <a:rPr lang="es-ES"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	Algunas referencias sin fundamento lo hacen pintor del rey Felipe II. Juan Esteban de Medina tuvo un amplio y próspero taller. Su producción abarca tanto las obras en lienzo, como decoración mural y el dorado y estofado de retablos e imágenes.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Resaltamos las más importantes:</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i="1"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Cuadro de San Clemente. Hospital de Santiago,</a:t>
            </a:r>
            <a:r>
              <a:rPr lang="es-ES"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1611;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i="1"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Capilla del Convento de San Andrés</a:t>
            </a:r>
            <a:r>
              <a:rPr lang="es-ES"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 1621;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i="1"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 Inmaculada Concepción. Santo Tomás</a:t>
            </a:r>
            <a:r>
              <a:rPr lang="es-ES"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 1634;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i="1"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Pinturas Retablo Convento de San Francisco,</a:t>
            </a:r>
            <a:r>
              <a:rPr lang="es-ES"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1635;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i="1"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Anunciación para la capilla  Catedral, </a:t>
            </a:r>
            <a:r>
              <a:rPr lang="es-ES" dirty="0">
                <a:solidFill>
                  <a:srgbClr val="333333"/>
                </a:solidFill>
                <a:effectLst/>
                <a:latin typeface="Tw Cen MT" panose="020B0602020104020603" pitchFamily="34" charset="77"/>
                <a:ea typeface="Times New Roman" panose="02020603050405020304" pitchFamily="18" charset="0"/>
                <a:cs typeface="Times New Roman" panose="02020603050405020304" pitchFamily="18" charset="0"/>
              </a:rPr>
              <a:t>Baeza,1636.</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026FC1D4-72B5-BB35-26E7-871E7D03368E}"/>
              </a:ext>
            </a:extLst>
          </p:cNvPr>
          <p:cNvPicPr>
            <a:picLocks noChangeAspect="1"/>
          </p:cNvPicPr>
          <p:nvPr/>
        </p:nvPicPr>
        <p:blipFill>
          <a:blip r:embed="rId3"/>
          <a:stretch>
            <a:fillRect/>
          </a:stretch>
        </p:blipFill>
        <p:spPr>
          <a:xfrm>
            <a:off x="7167716" y="717019"/>
            <a:ext cx="1804700" cy="2711981"/>
          </a:xfrm>
          <a:prstGeom prst="rect">
            <a:avLst/>
          </a:prstGeom>
        </p:spPr>
      </p:pic>
      <p:sp>
        <p:nvSpPr>
          <p:cNvPr id="4" name="CuadroTexto 3">
            <a:extLst>
              <a:ext uri="{FF2B5EF4-FFF2-40B4-BE49-F238E27FC236}">
                <a16:creationId xmlns:a16="http://schemas.microsoft.com/office/drawing/2014/main" id="{F1D6273C-001E-5219-C176-6DE61D2EAF36}"/>
              </a:ext>
            </a:extLst>
          </p:cNvPr>
          <p:cNvSpPr txBox="1"/>
          <p:nvPr/>
        </p:nvSpPr>
        <p:spPr>
          <a:xfrm flipH="1">
            <a:off x="7167716" y="3684104"/>
            <a:ext cx="1646082" cy="1631216"/>
          </a:xfrm>
          <a:prstGeom prst="rect">
            <a:avLst/>
          </a:prstGeom>
          <a:noFill/>
        </p:spPr>
        <p:txBody>
          <a:bodyPr wrap="square">
            <a:spAutoFit/>
          </a:bodyPr>
          <a:lstStyle/>
          <a:p>
            <a:pPr algn="ctr"/>
            <a:r>
              <a:rPr lang="es-ES" sz="20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PINTOR </a:t>
            </a:r>
          </a:p>
          <a:p>
            <a:pPr algn="ctr"/>
            <a:r>
              <a:rPr lang="es-ES" sz="2000"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JUAN ESTEBAN </a:t>
            </a:r>
          </a:p>
          <a:p>
            <a:pPr algn="ctr"/>
            <a:r>
              <a:rPr lang="es-ES" sz="2000" dirty="0">
                <a:solidFill>
                  <a:srgbClr val="C00000"/>
                </a:solidFill>
                <a:latin typeface="Tw Cen MT" panose="020B0602020104020603" pitchFamily="34" charset="77"/>
                <a:cs typeface="Times New Roman" panose="02020603050405020304" pitchFamily="18" charset="0"/>
              </a:rPr>
              <a:t>Anunciación</a:t>
            </a:r>
          </a:p>
          <a:p>
            <a:pPr algn="ctr"/>
            <a:r>
              <a:rPr lang="es-ES" sz="2000" dirty="0">
                <a:solidFill>
                  <a:srgbClr val="C00000"/>
                </a:solidFill>
                <a:latin typeface="Tw Cen MT" panose="020B0602020104020603" pitchFamily="34" charset="77"/>
                <a:cs typeface="Times New Roman" panose="02020603050405020304" pitchFamily="18" charset="0"/>
              </a:rPr>
              <a:t>Baeza</a:t>
            </a:r>
            <a:endParaRPr lang="es-ES" sz="2000" dirty="0">
              <a:latin typeface="Tw Cen MT" panose="020B0602020104020603" pitchFamily="34" charset="77"/>
            </a:endParaRPr>
          </a:p>
        </p:txBody>
      </p:sp>
    </p:spTree>
    <p:extLst>
      <p:ext uri="{BB962C8B-B14F-4D97-AF65-F5344CB8AC3E}">
        <p14:creationId xmlns:p14="http://schemas.microsoft.com/office/powerpoint/2010/main" val="2964070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AD9E98F-E7C5-F852-C95A-0976EC3D663D}"/>
              </a:ext>
            </a:extLst>
          </p:cNvPr>
          <p:cNvSpPr txBox="1"/>
          <p:nvPr/>
        </p:nvSpPr>
        <p:spPr>
          <a:xfrm>
            <a:off x="223024" y="-1"/>
            <a:ext cx="6866889" cy="7109639"/>
          </a:xfrm>
          <a:prstGeom prst="rect">
            <a:avLst/>
          </a:prstGeom>
          <a:noFill/>
        </p:spPr>
        <p:txBody>
          <a:bodyPr wrap="square">
            <a:spAutoFit/>
          </a:bodyPr>
          <a:lstStyle/>
          <a:p>
            <a:pPr algn="ctr"/>
            <a:r>
              <a:rPr lang="es-ES" sz="2400" dirty="0">
                <a:effectLst/>
                <a:latin typeface="Calibri" panose="020F0502020204030204" pitchFamily="34" charset="0"/>
                <a:ea typeface="Calibri" panose="020F0502020204030204" pitchFamily="34" charset="0"/>
                <a:cs typeface="Times New Roman" panose="02020603050405020304" pitchFamily="18" charset="0"/>
              </a:rPr>
              <a:t> </a:t>
            </a: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GASPAR DE LA CINTERA: </a:t>
            </a:r>
          </a:p>
          <a:p>
            <a:pPr algn="just"/>
            <a:r>
              <a:rPr lang="es-ES" sz="2400" dirty="0">
                <a:effectLst/>
                <a:latin typeface="Tw Cen MT" panose="020B0602020104020603" pitchFamily="34" charset="77"/>
                <a:ea typeface="Calibri" panose="020F0502020204030204" pitchFamily="34" charset="0"/>
                <a:cs typeface="Times New Roman" panose="02020603050405020304" pitchFamily="18" charset="0"/>
              </a:rPr>
              <a:t>	Nacido </a:t>
            </a:r>
            <a:r>
              <a:rPr lang="es-ES" dirty="0">
                <a:latin typeface="Tw Cen MT" panose="020B0602020104020603" pitchFamily="34" charset="77"/>
                <a:ea typeface="Calibri" panose="020F0502020204030204" pitchFamily="34" charset="0"/>
                <a:cs typeface="Times New Roman" panose="02020603050405020304" pitchFamily="18" charset="0"/>
              </a:rPr>
              <a:t>en Úbeda </a:t>
            </a:r>
            <a:r>
              <a:rPr lang="es-ES" sz="2400" dirty="0">
                <a:effectLst/>
                <a:latin typeface="Tw Cen MT" panose="020B0602020104020603" pitchFamily="34" charset="77"/>
                <a:ea typeface="Calibri" panose="020F0502020204030204" pitchFamily="34" charset="0"/>
                <a:cs typeface="Times New Roman" panose="02020603050405020304" pitchFamily="18" charset="0"/>
              </a:rPr>
              <a:t>en  primera mitad del siglo XVI.</a:t>
            </a:r>
          </a:p>
          <a:p>
            <a:pPr algn="just"/>
            <a:r>
              <a:rPr lang="es-ES" sz="2400" dirty="0">
                <a:effectLst/>
                <a:latin typeface="Tw Cen MT" panose="020B0602020104020603" pitchFamily="34" charset="77"/>
                <a:ea typeface="Calibri" panose="020F0502020204030204" pitchFamily="34" charset="0"/>
                <a:cs typeface="Times New Roman" panose="02020603050405020304" pitchFamily="18" charset="0"/>
              </a:rPr>
              <a:t>	Otro ejemplo singular de ubetense, lo tenemos en el “poeta ambulante, privado de vista”, recitando sus coplas de pueblo en pueblo. Con su voz acompasada y rítmica llena de gran emoción el oído ansioso de novedades</a:t>
            </a:r>
            <a:r>
              <a:rPr lang="es-ES" dirty="0">
                <a:latin typeface="Tw Cen MT" panose="020B0602020104020603" pitchFamily="34" charset="77"/>
                <a:ea typeface="Calibri" panose="020F0502020204030204" pitchFamily="34" charset="0"/>
                <a:cs typeface="Times New Roman" panose="02020603050405020304" pitchFamily="18" charset="0"/>
              </a:rPr>
              <a:t> de la gente sencilla.</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sz="2400" dirty="0">
                <a:effectLst/>
                <a:latin typeface="Tw Cen MT" panose="020B0602020104020603" pitchFamily="34" charset="77"/>
                <a:ea typeface="Calibri" panose="020F0502020204030204" pitchFamily="34" charset="0"/>
                <a:cs typeface="Times New Roman" panose="02020603050405020304" pitchFamily="18" charset="0"/>
              </a:rPr>
              <a:t>La temática es múltiple y variada, también religiosa: </a:t>
            </a:r>
            <a:r>
              <a:rPr lang="es-ES" sz="2400" i="1" dirty="0">
                <a:effectLst/>
                <a:latin typeface="Tw Cen MT" panose="020B0602020104020603" pitchFamily="34" charset="77"/>
                <a:ea typeface="Calibri" panose="020F0502020204030204" pitchFamily="34" charset="0"/>
                <a:cs typeface="Times New Roman" panose="02020603050405020304" pitchFamily="18" charset="0"/>
              </a:rPr>
              <a:t>“Dos </a:t>
            </a:r>
            <a:r>
              <a:rPr lang="es-ES" sz="2400" i="1" dirty="0" err="1">
                <a:effectLst/>
                <a:latin typeface="Tw Cen MT" panose="020B0602020104020603" pitchFamily="34" charset="77"/>
                <a:ea typeface="Calibri" panose="020F0502020204030204" pitchFamily="34" charset="0"/>
                <a:cs typeface="Times New Roman" panose="02020603050405020304" pitchFamily="18" charset="0"/>
              </a:rPr>
              <a:t>mirabilísimos</a:t>
            </a:r>
            <a:r>
              <a:rPr lang="es-ES" sz="2400" i="1" dirty="0">
                <a:effectLst/>
                <a:latin typeface="Tw Cen MT" panose="020B0602020104020603" pitchFamily="34" charset="77"/>
                <a:ea typeface="Calibri" panose="020F0502020204030204" pitchFamily="34" charset="0"/>
                <a:cs typeface="Times New Roman" panose="02020603050405020304" pitchFamily="18" charset="0"/>
              </a:rPr>
              <a:t> y dulcísimos milagros de la</a:t>
            </a:r>
            <a:r>
              <a:rPr lang="es-ES" sz="2400" i="1"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 </a:t>
            </a:r>
          </a:p>
          <a:p>
            <a:pPr algn="just"/>
            <a:r>
              <a:rPr lang="es-ES" sz="2400" i="1" dirty="0" err="1">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serenissima</a:t>
            </a:r>
            <a:r>
              <a:rPr lang="es-ES" sz="2400" i="1"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 madre de Dios y señora nuestra”, </a:t>
            </a:r>
            <a:r>
              <a:rPr lang="es-ES" sz="2400" i="1" dirty="0">
                <a:effectLst/>
                <a:latin typeface="Tw Cen MT" panose="020B0602020104020603" pitchFamily="34" charset="77"/>
                <a:ea typeface="Calibri" panose="020F0502020204030204" pitchFamily="34" charset="0"/>
                <a:cs typeface="Times New Roman" panose="02020603050405020304" pitchFamily="18" charset="0"/>
              </a:rPr>
              <a:t>(1566).</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Debió de gozar de gran éxito</a:t>
            </a:r>
            <a:r>
              <a:rPr lang="es-ES" dirty="0">
                <a:solidFill>
                  <a:srgbClr val="333333"/>
                </a:solidFill>
                <a:latin typeface="Tw Cen MT" panose="020B0602020104020603" pitchFamily="34" charset="77"/>
                <a:ea typeface="Calibri" panose="020F0502020204030204" pitchFamily="34" charset="0"/>
                <a:cs typeface="Times New Roman" panose="02020603050405020304" pitchFamily="18" charset="0"/>
              </a:rPr>
              <a:t> y sus </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obras responden a la modalidad conocida como “pliegos sueltos”. </a:t>
            </a:r>
          </a:p>
          <a:p>
            <a:pPr algn="just"/>
            <a:r>
              <a:rPr lang="es-ES" sz="2400" dirty="0">
                <a:effectLst/>
                <a:latin typeface="Tw Cen MT" panose="020B0602020104020603" pitchFamily="34" charset="77"/>
                <a:ea typeface="Calibri" panose="020F0502020204030204" pitchFamily="34" charset="0"/>
                <a:cs typeface="Times New Roman" panose="02020603050405020304" pitchFamily="18" charset="0"/>
              </a:rPr>
              <a:t>	Siempre hay un lugar para lo poesía, aunque ésta sea recitada por un ciego errante, acompañada de vihuela y dando vida a las calles y plazas.</a:t>
            </a:r>
          </a:p>
          <a:p>
            <a:pPr algn="just"/>
            <a:r>
              <a:rPr lang="es-ES" sz="2400" dirty="0">
                <a:effectLst/>
                <a:latin typeface="Tw Cen MT" panose="020B0602020104020603" pitchFamily="34" charset="77"/>
                <a:ea typeface="Calibri" panose="020F0502020204030204" pitchFamily="34" charset="0"/>
                <a:cs typeface="Times New Roman" panose="02020603050405020304" pitchFamily="18" charset="0"/>
              </a:rPr>
              <a:t>	Sus poemas, como el del zagal que desgrana sus amores, sirven también de inspiración a San Juan de la Cruz, cuando compone “El </a:t>
            </a:r>
            <a:r>
              <a:rPr lang="es-ES" sz="2400" dirty="0" err="1">
                <a:effectLst/>
                <a:latin typeface="Tw Cen MT" panose="020B0602020104020603" pitchFamily="34" charset="77"/>
                <a:ea typeface="Calibri" panose="020F0502020204030204" pitchFamily="34" charset="0"/>
                <a:cs typeface="Times New Roman" panose="02020603050405020304" pitchFamily="18" charset="0"/>
              </a:rPr>
              <a:t>Pastorcico</a:t>
            </a:r>
            <a:r>
              <a:rPr lang="es-ES" sz="2400" dirty="0">
                <a:effectLst/>
                <a:latin typeface="Tw Cen MT" panose="020B0602020104020603" pitchFamily="34" charset="77"/>
                <a:ea typeface="Calibri" panose="020F0502020204030204" pitchFamily="34" charset="0"/>
                <a:cs typeface="Times New Roman" panose="02020603050405020304" pitchFamily="18" charset="0"/>
              </a:rPr>
              <a:t>”.</a:t>
            </a:r>
          </a:p>
          <a:p>
            <a:pPr algn="just"/>
            <a:r>
              <a:rPr lang="es-ES" sz="2400" dirty="0">
                <a:effectLst/>
                <a:latin typeface="Tw Cen MT" panose="020B0602020104020603" pitchFamily="34" charset="77"/>
                <a:ea typeface="Calibri" panose="020F0502020204030204" pitchFamily="34" charset="0"/>
                <a:cs typeface="Times New Roman" panose="02020603050405020304" pitchFamily="18" charset="0"/>
              </a:rPr>
              <a:t> </a:t>
            </a:r>
          </a:p>
        </p:txBody>
      </p:sp>
      <p:sp>
        <p:nvSpPr>
          <p:cNvPr id="4" name="CuadroTexto 3">
            <a:extLst>
              <a:ext uri="{FF2B5EF4-FFF2-40B4-BE49-F238E27FC236}">
                <a16:creationId xmlns:a16="http://schemas.microsoft.com/office/drawing/2014/main" id="{D311E847-A672-E57E-D238-318E249A2F53}"/>
              </a:ext>
            </a:extLst>
          </p:cNvPr>
          <p:cNvSpPr txBox="1"/>
          <p:nvPr/>
        </p:nvSpPr>
        <p:spPr>
          <a:xfrm>
            <a:off x="7357422" y="3429000"/>
            <a:ext cx="1563554" cy="2246769"/>
          </a:xfrm>
          <a:prstGeom prst="rect">
            <a:avLst/>
          </a:prstGeom>
          <a:noFill/>
        </p:spPr>
        <p:txBody>
          <a:bodyPr wrap="square">
            <a:spAutoFit/>
          </a:bodyPr>
          <a:lstStyle/>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GASPAR </a:t>
            </a:r>
          </a:p>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DE LA CINTERA</a:t>
            </a:r>
          </a:p>
          <a:p>
            <a:pPr algn="ctr"/>
            <a:r>
              <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Poeta</a:t>
            </a:r>
            <a:endPar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endPar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Muerte  +1582</a:t>
            </a:r>
            <a:endParaRPr lang="es-ES" sz="2000" dirty="0">
              <a:solidFill>
                <a:srgbClr val="C00000"/>
              </a:solidFill>
              <a:latin typeface="Tw Cen MT" panose="020B0602020104020603" pitchFamily="34" charset="77"/>
            </a:endParaRPr>
          </a:p>
        </p:txBody>
      </p:sp>
      <p:pic>
        <p:nvPicPr>
          <p:cNvPr id="5" name="Imagen 4">
            <a:extLst>
              <a:ext uri="{FF2B5EF4-FFF2-40B4-BE49-F238E27FC236}">
                <a16:creationId xmlns:a16="http://schemas.microsoft.com/office/drawing/2014/main" id="{F083ED5F-5DD0-D763-FDB4-93A7DD838459}"/>
              </a:ext>
            </a:extLst>
          </p:cNvPr>
          <p:cNvPicPr>
            <a:picLocks noChangeAspect="1"/>
          </p:cNvPicPr>
          <p:nvPr/>
        </p:nvPicPr>
        <p:blipFill>
          <a:blip r:embed="rId3"/>
          <a:stretch>
            <a:fillRect/>
          </a:stretch>
        </p:blipFill>
        <p:spPr>
          <a:xfrm>
            <a:off x="7270956" y="503582"/>
            <a:ext cx="1691594" cy="2596861"/>
          </a:xfrm>
          <a:prstGeom prst="rect">
            <a:avLst/>
          </a:prstGeom>
        </p:spPr>
      </p:pic>
    </p:spTree>
    <p:extLst>
      <p:ext uri="{BB962C8B-B14F-4D97-AF65-F5344CB8AC3E}">
        <p14:creationId xmlns:p14="http://schemas.microsoft.com/office/powerpoint/2010/main" val="699541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F9E37E-178A-18D6-4809-4218410474D8}"/>
              </a:ext>
            </a:extLst>
          </p:cNvPr>
          <p:cNvSpPr txBox="1"/>
          <p:nvPr/>
        </p:nvSpPr>
        <p:spPr>
          <a:xfrm>
            <a:off x="250722" y="117987"/>
            <a:ext cx="7037974" cy="6740307"/>
          </a:xfrm>
          <a:prstGeom prst="rect">
            <a:avLst/>
          </a:prstGeom>
          <a:noFill/>
        </p:spPr>
        <p:txBody>
          <a:bodyPr wrap="square">
            <a:spAutoFit/>
          </a:bodyPr>
          <a:lstStyle/>
          <a:p>
            <a:pPr algn="ct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SEBASTIAN DE CÓRDOBA SALCEDO</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 1523</a:t>
            </a:r>
            <a:r>
              <a:rPr lang="es-ES" dirty="0">
                <a:latin typeface="Tw Cen MT" panose="020B0602020104020603" pitchFamily="34" charset="77"/>
                <a:ea typeface="Calibri" panose="020F0502020204030204" pitchFamily="34" charset="0"/>
                <a:cs typeface="Times New Roman" panose="02020603050405020304" pitchFamily="18" charset="0"/>
              </a:rPr>
              <a:t>:  N</a:t>
            </a:r>
            <a:r>
              <a:rPr lang="es-ES" sz="2400" dirty="0">
                <a:effectLst/>
                <a:latin typeface="Tw Cen MT" panose="020B0602020104020603" pitchFamily="34" charset="77"/>
                <a:ea typeface="Calibri" panose="020F0502020204030204" pitchFamily="34" charset="0"/>
                <a:cs typeface="Times New Roman" panose="02020603050405020304" pitchFamily="18" charset="0"/>
              </a:rPr>
              <a:t>ace en Úbeda en  una familia  numerosa.</a:t>
            </a:r>
          </a:p>
          <a:p>
            <a:pPr algn="just"/>
            <a:r>
              <a:rPr lang="es-ES" sz="2400" dirty="0">
                <a:effectLst/>
                <a:latin typeface="Tw Cen MT" panose="020B0602020104020603" pitchFamily="34" charset="77"/>
                <a:ea typeface="Calibri" panose="020F0502020204030204" pitchFamily="34" charset="0"/>
                <a:cs typeface="Times New Roman" panose="02020603050405020304" pitchFamily="18" charset="0"/>
              </a:rPr>
              <a:t> 	</a:t>
            </a: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1575</a:t>
            </a:r>
            <a:r>
              <a:rPr lang="es-ES" sz="2400"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A</a:t>
            </a:r>
            <a:r>
              <a:rPr lang="es-ES" sz="2400" dirty="0">
                <a:effectLst/>
                <a:latin typeface="Tw Cen MT" panose="020B0602020104020603" pitchFamily="34" charset="77"/>
                <a:ea typeface="Calibri" panose="020F0502020204030204" pitchFamily="34" charset="0"/>
                <a:cs typeface="Times New Roman" panose="02020603050405020304" pitchFamily="18" charset="0"/>
              </a:rPr>
              <a:t>utor de una obra publicada en Granada: 	“</a:t>
            </a:r>
            <a:r>
              <a:rPr lang="es-ES" sz="2400" i="1" dirty="0">
                <a:effectLst/>
                <a:latin typeface="Tw Cen MT" panose="020B0602020104020603" pitchFamily="34" charset="77"/>
                <a:ea typeface="Calibri" panose="020F0502020204030204" pitchFamily="34" charset="0"/>
                <a:cs typeface="Times New Roman" panose="02020603050405020304" pitchFamily="18" charset="0"/>
              </a:rPr>
              <a:t>Obras de Boscán y Garcilaso trasladadas en 	materias cristianas y religiosas, por Sebastián de 	Córdoba, vecino de la ciudad de Úbeda”. </a:t>
            </a:r>
          </a:p>
          <a:p>
            <a:pPr algn="just"/>
            <a:r>
              <a:rPr lang="es-ES" i="1" dirty="0">
                <a:latin typeface="Tw Cen MT" panose="020B0602020104020603" pitchFamily="34" charset="77"/>
                <a:ea typeface="Calibri" panose="020F0502020204030204" pitchFamily="34" charset="0"/>
                <a:cs typeface="Times New Roman" panose="02020603050405020304" pitchFamily="18" charset="0"/>
              </a:rPr>
              <a:t>	</a:t>
            </a:r>
            <a:r>
              <a:rPr lang="es-ES" sz="2400" dirty="0">
                <a:effectLst/>
                <a:latin typeface="Tw Cen MT" panose="020B0602020104020603" pitchFamily="34" charset="77"/>
                <a:ea typeface="Calibri" panose="020F0502020204030204" pitchFamily="34" charset="0"/>
                <a:cs typeface="Times New Roman" panose="02020603050405020304" pitchFamily="18" charset="0"/>
              </a:rPr>
              <a:t>Era por tanto un poeta que había vertido a lo divino los contenidos profanos de la lírica española 	del Renacimiento. Conocemos la existencia de otros manuscritos suyos, algunos escritos en italiano. </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sz="2400" dirty="0">
                <a:effectLst/>
                <a:latin typeface="Tw Cen MT" panose="020B0602020104020603" pitchFamily="34" charset="77"/>
                <a:ea typeface="Calibri" panose="020F0502020204030204" pitchFamily="34" charset="0"/>
                <a:cs typeface="Times New Roman" panose="02020603050405020304" pitchFamily="18" charset="0"/>
              </a:rPr>
              <a:t>Ya en </a:t>
            </a:r>
            <a:r>
              <a:rPr lang="es-ES" sz="2400" dirty="0" err="1">
                <a:effectLst/>
                <a:latin typeface="Tw Cen MT" panose="020B0602020104020603" pitchFamily="34" charset="77"/>
                <a:ea typeface="Calibri" panose="020F0502020204030204" pitchFamily="34" charset="0"/>
                <a:cs typeface="Times New Roman" panose="02020603050405020304" pitchFamily="18" charset="0"/>
              </a:rPr>
              <a:t>Italia,“se</a:t>
            </a:r>
            <a:r>
              <a:rPr lang="es-ES" sz="2400" dirty="0">
                <a:effectLst/>
                <a:latin typeface="Tw Cen MT" panose="020B0602020104020603" pitchFamily="34" charset="77"/>
                <a:ea typeface="Calibri" panose="020F0502020204030204" pitchFamily="34" charset="0"/>
                <a:cs typeface="Times New Roman" panose="02020603050405020304" pitchFamily="18" charset="0"/>
              </a:rPr>
              <a:t> había trasladado a lo divino la obra de Petrarca”. Él seguía una moda que tanta trascendencia había de tener más tarde como fuente de inspiración, en la obra de S. Juan de la Cruz.</a:t>
            </a:r>
          </a:p>
          <a:p>
            <a:pPr algn="just"/>
            <a:r>
              <a:rPr lang="es-ES" sz="2400" dirty="0">
                <a:effectLst/>
                <a:latin typeface="Tw Cen MT" panose="020B0602020104020603" pitchFamily="34" charset="77"/>
                <a:ea typeface="Calibri" panose="020F0502020204030204" pitchFamily="34" charset="0"/>
                <a:cs typeface="Times New Roman" panose="02020603050405020304" pitchFamily="18" charset="0"/>
              </a:rPr>
              <a:t>	Lo que más llama la atención es que él, no había viajado a Italia, ni había asistido a universidad, y se ganaba la vida como artesano textil. ¡Qué tiempos! </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+1582:</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Muere en Úbeda y </a:t>
            </a:r>
            <a:r>
              <a:rPr lang="es-ES" dirty="0">
                <a:latin typeface="Tw Cen MT" panose="020B0602020104020603" pitchFamily="34" charset="77"/>
                <a:ea typeface="Calibri" panose="020F0502020204030204" pitchFamily="34" charset="0"/>
                <a:cs typeface="Times New Roman" panose="02020603050405020304" pitchFamily="18" charset="0"/>
              </a:rPr>
              <a:t>fue enterrado en S. Pedro.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060BB54F-23D7-5D6B-5CCB-DCDCA5643365}"/>
              </a:ext>
            </a:extLst>
          </p:cNvPr>
          <p:cNvSpPr txBox="1"/>
          <p:nvPr/>
        </p:nvSpPr>
        <p:spPr>
          <a:xfrm>
            <a:off x="7531100" y="3207026"/>
            <a:ext cx="1460512" cy="2554545"/>
          </a:xfrm>
          <a:prstGeom prst="rect">
            <a:avLst/>
          </a:prstGeom>
          <a:noFill/>
        </p:spPr>
        <p:txBody>
          <a:bodyPr wrap="square" rtlCol="0">
            <a:spAutoFit/>
          </a:bodyPr>
          <a:lstStyle/>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SEBASTIAN DE CÓRDOBA</a:t>
            </a:r>
            <a:endParaRPr lang="es-ES" sz="2000" dirty="0">
              <a:solidFill>
                <a:srgbClr val="C00000"/>
              </a:solidFill>
              <a:latin typeface="Tw Cen MT" panose="020B0602020104020603" pitchFamily="34" charset="77"/>
            </a:endParaRPr>
          </a:p>
          <a:p>
            <a:pPr algn="ctr"/>
            <a:r>
              <a:rPr lang="es-ES" sz="2000" dirty="0">
                <a:solidFill>
                  <a:srgbClr val="C00000"/>
                </a:solidFill>
                <a:latin typeface="Tw Cen MT" panose="020B0602020104020603" pitchFamily="34" charset="77"/>
              </a:rPr>
              <a:t>POETA</a:t>
            </a:r>
          </a:p>
          <a:p>
            <a:pPr algn="ctr"/>
            <a:endParaRPr lang="es-ES" sz="2000" dirty="0">
              <a:solidFill>
                <a:srgbClr val="C00000"/>
              </a:solidFill>
              <a:latin typeface="Tw Cen MT" panose="020B0602020104020603" pitchFamily="34" charset="77"/>
            </a:endParaRPr>
          </a:p>
          <a:p>
            <a:pPr algn="ctr"/>
            <a:r>
              <a:rPr lang="es-ES" sz="2000" dirty="0">
                <a:solidFill>
                  <a:srgbClr val="C00000"/>
                </a:solidFill>
                <a:latin typeface="Tw Cen MT" panose="020B0602020104020603" pitchFamily="34" charset="77"/>
              </a:rPr>
              <a:t>Úbeda</a:t>
            </a:r>
          </a:p>
          <a:p>
            <a:pPr algn="ctr"/>
            <a:r>
              <a:rPr lang="es-ES" sz="2000" dirty="0">
                <a:solidFill>
                  <a:srgbClr val="C00000"/>
                </a:solidFill>
                <a:latin typeface="Tw Cen MT" panose="020B0602020104020603" pitchFamily="34" charset="77"/>
              </a:rPr>
              <a:t>*1523/</a:t>
            </a:r>
          </a:p>
          <a:p>
            <a:pPr algn="ctr"/>
            <a:r>
              <a:rPr lang="es-ES" sz="2000" dirty="0">
                <a:solidFill>
                  <a:srgbClr val="C00000"/>
                </a:solidFill>
                <a:latin typeface="Tw Cen MT" panose="020B0602020104020603" pitchFamily="34" charset="77"/>
              </a:rPr>
              <a:t>+1582</a:t>
            </a:r>
          </a:p>
        </p:txBody>
      </p:sp>
      <p:pic>
        <p:nvPicPr>
          <p:cNvPr id="5" name="Imagen 4">
            <a:extLst>
              <a:ext uri="{FF2B5EF4-FFF2-40B4-BE49-F238E27FC236}">
                <a16:creationId xmlns:a16="http://schemas.microsoft.com/office/drawing/2014/main" id="{65C63DE7-8A7B-7091-E321-2612261657EB}"/>
              </a:ext>
            </a:extLst>
          </p:cNvPr>
          <p:cNvPicPr>
            <a:picLocks noChangeAspect="1"/>
          </p:cNvPicPr>
          <p:nvPr/>
        </p:nvPicPr>
        <p:blipFill>
          <a:blip r:embed="rId3"/>
          <a:stretch>
            <a:fillRect/>
          </a:stretch>
        </p:blipFill>
        <p:spPr>
          <a:xfrm>
            <a:off x="7531100" y="676176"/>
            <a:ext cx="1460512" cy="2165894"/>
          </a:xfrm>
          <a:prstGeom prst="rect">
            <a:avLst/>
          </a:prstGeom>
        </p:spPr>
      </p:pic>
    </p:spTree>
    <p:extLst>
      <p:ext uri="{BB962C8B-B14F-4D97-AF65-F5344CB8AC3E}">
        <p14:creationId xmlns:p14="http://schemas.microsoft.com/office/powerpoint/2010/main" val="237311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CBC7343-1C84-A8A0-C058-8E0D76CD5605}"/>
              </a:ext>
            </a:extLst>
          </p:cNvPr>
          <p:cNvSpPr txBox="1"/>
          <p:nvPr/>
        </p:nvSpPr>
        <p:spPr>
          <a:xfrm>
            <a:off x="344556" y="0"/>
            <a:ext cx="6811618"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UN PERSONAJE SINGULAR: CERVANTES EN ÚBEDA</a:t>
            </a:r>
          </a:p>
          <a:p>
            <a:pPr algn="just"/>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Es un dato aceptado que Miguel Cervantes estuvo en nuestra ciudad en torno al año 1592, como Comisario. Además de visitar sus innumerables monumentos, aprovecharía su estancia para encontrarse con los Padres  fray Juan Gil, fray Antón de la Bella, residentes en la Trinidad y artífices de su liberación en 1580, junto con otros 234 cautivos.</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E</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n Argel habían vivido en la cautividad unos 25.000 cristianos, entre los años 1575-1580.</a:t>
            </a:r>
          </a:p>
          <a:p>
            <a:pPr algn="just"/>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También podría visitar en la cercana Baeza a don Diego Benavides, y don  Juan de Villalta </a:t>
            </a: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compañeros de cautiverio </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en el fuerte de Túnez.</a:t>
            </a:r>
            <a:r>
              <a:rPr lang="es-ES" dirty="0">
                <a:latin typeface="Tw Cen MT" panose="020B0602020104020603" pitchFamily="34" charset="77"/>
                <a:ea typeface="Calibri" panose="020F0502020204030204" pitchFamily="34" charset="0"/>
                <a:cs typeface="Times New Roman" panose="02020603050405020304" pitchFamily="18" charset="0"/>
              </a:rPr>
              <a:t> </a:t>
            </a:r>
          </a:p>
          <a:p>
            <a:pPr algn="just"/>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	Úbeda y Baeza le sirvieron, una vez que supo el rapto sigiloso en 1593 del cuerpo de S. Juan de la Cruz a Segovia,  para forjar el capítulo XIX del Quijote: «La aventura </a:t>
            </a: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d</a:t>
            </a:r>
            <a:r>
              <a:rPr lang="es-ES" dirty="0">
                <a:solidFill>
                  <a:srgbClr val="000000"/>
                </a:solidFill>
                <a:effectLst/>
                <a:latin typeface="Tw Cen MT" panose="020B0602020104020603" pitchFamily="34" charset="77"/>
                <a:ea typeface="Calibri" panose="020F0502020204030204" pitchFamily="34" charset="0"/>
                <a:cs typeface="Times New Roman" panose="02020603050405020304" pitchFamily="18" charset="0"/>
              </a:rPr>
              <a:t>el traslado de un cuerpo muerto”</a:t>
            </a:r>
            <a:r>
              <a:rPr lang="es-ES" dirty="0">
                <a:solidFill>
                  <a:srgbClr val="000000"/>
                </a:solidFill>
                <a:latin typeface="Tw Cen MT" panose="020B0602020104020603" pitchFamily="34" charset="77"/>
                <a:ea typeface="Calibri" panose="020F0502020204030204" pitchFamily="34" charset="0"/>
                <a:cs typeface="Times New Roman" panose="02020603050405020304" pitchFamily="18" charset="0"/>
              </a:rPr>
              <a:t>.</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17AF66C5-BB46-F1D6-EA54-4FA7664DA104}"/>
              </a:ext>
            </a:extLst>
          </p:cNvPr>
          <p:cNvPicPr>
            <a:picLocks noChangeAspect="1"/>
          </p:cNvPicPr>
          <p:nvPr/>
        </p:nvPicPr>
        <p:blipFill>
          <a:blip r:embed="rId3"/>
          <a:stretch>
            <a:fillRect/>
          </a:stretch>
        </p:blipFill>
        <p:spPr>
          <a:xfrm>
            <a:off x="7353300" y="792284"/>
            <a:ext cx="1633492" cy="2425700"/>
          </a:xfrm>
          <a:prstGeom prst="rect">
            <a:avLst/>
          </a:prstGeom>
        </p:spPr>
      </p:pic>
      <p:sp>
        <p:nvSpPr>
          <p:cNvPr id="5" name="CuadroTexto 4">
            <a:extLst>
              <a:ext uri="{FF2B5EF4-FFF2-40B4-BE49-F238E27FC236}">
                <a16:creationId xmlns:a16="http://schemas.microsoft.com/office/drawing/2014/main" id="{21A8D474-B095-1007-74F7-8B81B43C613F}"/>
              </a:ext>
            </a:extLst>
          </p:cNvPr>
          <p:cNvSpPr txBox="1"/>
          <p:nvPr/>
        </p:nvSpPr>
        <p:spPr>
          <a:xfrm>
            <a:off x="7353300" y="3429000"/>
            <a:ext cx="1633493" cy="1938992"/>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CERVANTES</a:t>
            </a:r>
          </a:p>
          <a:p>
            <a:pPr algn="ctr"/>
            <a:r>
              <a:rPr lang="es-ES" sz="2000" dirty="0">
                <a:solidFill>
                  <a:srgbClr val="C00000"/>
                </a:solidFill>
                <a:latin typeface="Tw Cen MT" panose="020B0602020104020603" pitchFamily="34" charset="77"/>
              </a:rPr>
              <a:t>RESCATADO GRACIAS </a:t>
            </a:r>
          </a:p>
          <a:p>
            <a:pPr algn="ctr"/>
            <a:r>
              <a:rPr lang="es-ES" sz="2000" dirty="0">
                <a:solidFill>
                  <a:srgbClr val="C00000"/>
                </a:solidFill>
                <a:latin typeface="Tw Cen MT" panose="020B0602020104020603" pitchFamily="34" charset="77"/>
              </a:rPr>
              <a:t>A LOS TRINITARIOS EN 1580</a:t>
            </a:r>
          </a:p>
        </p:txBody>
      </p:sp>
    </p:spTree>
    <p:extLst>
      <p:ext uri="{BB962C8B-B14F-4D97-AF65-F5344CB8AC3E}">
        <p14:creationId xmlns:p14="http://schemas.microsoft.com/office/powerpoint/2010/main" val="2726596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90FD58-46FE-798A-2A06-F498E5F573AE}"/>
              </a:ext>
            </a:extLst>
          </p:cNvPr>
          <p:cNvSpPr txBox="1"/>
          <p:nvPr/>
        </p:nvSpPr>
        <p:spPr>
          <a:xfrm>
            <a:off x="270433" y="171450"/>
            <a:ext cx="6744729"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ALONSO SUAREZ DE LA FUENTE DEL SAUCE </a:t>
            </a:r>
          </a:p>
          <a:p>
            <a:pPr algn="just"/>
            <a:r>
              <a:rPr lang="es-ES" dirty="0">
                <a:solidFill>
                  <a:srgbClr val="C00000"/>
                </a:solidFill>
                <a:effectLst/>
                <a:latin typeface="Tw Cen MT" panose="020B0602020104020603" pitchFamily="34" charset="77"/>
                <a:ea typeface="Apple Color Emoji" pitchFamily="2" charset="0"/>
                <a:cs typeface="Apple Color Emoji" pitchFamily="2" charset="0"/>
              </a:rPr>
              <a:t>*1450</a:t>
            </a:r>
            <a:r>
              <a:rPr lang="es-ES" dirty="0">
                <a:effectLst/>
                <a:latin typeface="Tw Cen MT" panose="020B0602020104020603" pitchFamily="34" charset="77"/>
                <a:ea typeface="Apple Color Emoji" pitchFamily="2" charset="0"/>
                <a:cs typeface="Apple Color Emoji" pitchFamily="2"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Nació en la aldea de Fuente del Sauce/</a:t>
            </a:r>
            <a:r>
              <a:rPr lang="es-ES" dirty="0">
                <a:latin typeface="Tw Cen MT" panose="020B0602020104020603" pitchFamily="34" charset="77"/>
                <a:ea typeface="Calibri" panose="020F0502020204030204" pitchFamily="34" charset="0"/>
                <a:cs typeface="Times New Roman" panose="02020603050405020304" pitchFamily="18" charset="0"/>
              </a:rPr>
              <a:t>Á</a:t>
            </a:r>
            <a:r>
              <a:rPr lang="es-ES" dirty="0">
                <a:effectLst/>
                <a:latin typeface="Tw Cen MT" panose="020B0602020104020603" pitchFamily="34" charset="77"/>
                <a:ea typeface="Calibri" panose="020F0502020204030204" pitchFamily="34" charset="0"/>
                <a:cs typeface="Times New Roman" panose="02020603050405020304" pitchFamily="18" charset="0"/>
              </a:rPr>
              <a:t>vila.     </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Hijo de pobres labradores “pecheros”. Estudió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en Salamanca. Sacerdote de gran modestia al</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que los grandes cargos no le nublaron la vista. </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*1493</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Elegido por Isabel la Católica Inquisidor.     </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Obispo de Mondoñedo y después de Lugo.</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*1500</a:t>
            </a:r>
            <a:r>
              <a:rPr lang="es-ES" dirty="0">
                <a:effectLst/>
                <a:latin typeface="Tw Cen MT" panose="020B0602020104020603" pitchFamily="34" charset="77"/>
                <a:ea typeface="Calibri" panose="020F0502020204030204" pitchFamily="34" charset="0"/>
                <a:cs typeface="Times New Roman" panose="02020603050405020304" pitchFamily="18" charset="0"/>
              </a:rPr>
              <a:t>: En Jaén v</a:t>
            </a:r>
            <a:r>
              <a:rPr lang="es-ES" dirty="0">
                <a:latin typeface="Tw Cen MT" panose="020B0602020104020603" pitchFamily="34" charset="77"/>
                <a:ea typeface="Calibri" panose="020F0502020204030204" pitchFamily="34" charset="0"/>
                <a:cs typeface="Times New Roman" panose="02020603050405020304" pitchFamily="18" charset="0"/>
              </a:rPr>
              <a:t>isita</a:t>
            </a:r>
            <a:r>
              <a:rPr lang="es-ES" dirty="0">
                <a:effectLst/>
                <a:latin typeface="Tw Cen MT" panose="020B0602020104020603" pitchFamily="34" charset="77"/>
                <a:ea typeface="Calibri" panose="020F0502020204030204" pitchFamily="34" charset="0"/>
                <a:cs typeface="Times New Roman" panose="02020603050405020304" pitchFamily="18" charset="0"/>
              </a:rPr>
              <a:t> todas las parroquias en 5 años.</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*1511</a:t>
            </a:r>
            <a:r>
              <a:rPr lang="es-ES" dirty="0">
                <a:effectLst/>
                <a:latin typeface="Tw Cen MT" panose="020B0602020104020603" pitchFamily="34" charset="77"/>
                <a:ea typeface="Calibri" panose="020F0502020204030204" pitchFamily="34" charset="0"/>
                <a:cs typeface="Times New Roman" panose="02020603050405020304" pitchFamily="18" charset="0"/>
              </a:rPr>
              <a:t>: Celebró el  Sínodo Diocesano  con  sabiduría.</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En su afán de ayudar promocionó grandes obras.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Según </a:t>
            </a:r>
            <a:r>
              <a:rPr lang="es-ES" dirty="0" err="1">
                <a:effectLst/>
                <a:latin typeface="Tw Cen MT" panose="020B0602020104020603" pitchFamily="34" charset="77"/>
                <a:ea typeface="Calibri" panose="020F0502020204030204" pitchFamily="34" charset="0"/>
                <a:cs typeface="Times New Roman" panose="02020603050405020304" pitchFamily="18" charset="0"/>
              </a:rPr>
              <a:t>decía:“En</a:t>
            </a:r>
            <a:r>
              <a:rPr lang="es-ES" dirty="0">
                <a:effectLst/>
                <a:latin typeface="Tw Cen MT" panose="020B0602020104020603" pitchFamily="34" charset="77"/>
                <a:ea typeface="Calibri" panose="020F0502020204030204" pitchFamily="34" charset="0"/>
                <a:cs typeface="Times New Roman" panose="02020603050405020304" pitchFamily="18" charset="0"/>
              </a:rPr>
              <a:t> vez de dar limosna, dar trabajo. </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Ejemplo:  Catedral Jaén y el  Puente  del Obispo. </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S</a:t>
            </a:r>
            <a:r>
              <a:rPr lang="es-ES" dirty="0">
                <a:effectLst/>
                <a:latin typeface="Tw Cen MT" panose="020B0602020104020603" pitchFamily="34" charset="77"/>
                <a:ea typeface="Calibri" panose="020F0502020204030204" pitchFamily="34" charset="0"/>
                <a:cs typeface="Times New Roman" panose="02020603050405020304" pitchFamily="18" charset="0"/>
              </a:rPr>
              <a:t>u escudo puede contemplarse  en  el claustro de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Santa María y  en  las  portadas  de San Isidoro,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San Nicolás, sobresaliendo en la bellísima de S</a:t>
            </a:r>
            <a:r>
              <a:rPr lang="es-ES" dirty="0">
                <a:latin typeface="Tw Cen MT" panose="020B0602020104020603" pitchFamily="34" charset="77"/>
                <a:ea typeface="Calibri" panose="020F0502020204030204" pitchFamily="34" charset="0"/>
                <a:cs typeface="Times New Roman" panose="02020603050405020304" pitchFamily="18" charset="0"/>
              </a:rPr>
              <a:t>an</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Pablo,</a:t>
            </a:r>
            <a:r>
              <a:rPr lang="es-ES" dirty="0">
                <a:latin typeface="Tw Cen MT" panose="020B0602020104020603" pitchFamily="34" charset="77"/>
                <a:ea typeface="Calibri" panose="020F0502020204030204" pitchFamily="34" charset="0"/>
                <a:cs typeface="Times New Roman" panose="02020603050405020304" pitchFamily="18" charset="0"/>
              </a:rPr>
              <a:t> e</a:t>
            </a:r>
            <a:r>
              <a:rPr lang="es-ES" dirty="0">
                <a:effectLst/>
                <a:latin typeface="Tw Cen MT" panose="020B0602020104020603" pitchFamily="34" charset="77"/>
                <a:ea typeface="Calibri" panose="020F0502020204030204" pitchFamily="34" charset="0"/>
                <a:cs typeface="Times New Roman" panose="02020603050405020304" pitchFamily="18" charset="0"/>
              </a:rPr>
              <a:t>n su interior  llama la atención  la capilla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del Camarero Vago, su gran amigo colaborador.</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+ 1520</a:t>
            </a:r>
            <a:r>
              <a:rPr lang="es-ES" dirty="0">
                <a:effectLst/>
                <a:latin typeface="Tw Cen MT" panose="020B0602020104020603" pitchFamily="34" charset="77"/>
                <a:ea typeface="Calibri" panose="020F0502020204030204" pitchFamily="34" charset="0"/>
                <a:cs typeface="Times New Roman" panose="02020603050405020304" pitchFamily="18" charset="0"/>
              </a:rPr>
              <a:t>. 5 de noviembre murió en Jaén.</a:t>
            </a:r>
          </a:p>
        </p:txBody>
      </p:sp>
      <p:sp>
        <p:nvSpPr>
          <p:cNvPr id="2" name="CuadroTexto 1">
            <a:extLst>
              <a:ext uri="{FF2B5EF4-FFF2-40B4-BE49-F238E27FC236}">
                <a16:creationId xmlns:a16="http://schemas.microsoft.com/office/drawing/2014/main" id="{119C1235-AF2C-54D7-F3EC-CE03A40D5C28}"/>
              </a:ext>
            </a:extLst>
          </p:cNvPr>
          <p:cNvSpPr txBox="1"/>
          <p:nvPr/>
        </p:nvSpPr>
        <p:spPr>
          <a:xfrm>
            <a:off x="7222268" y="3114675"/>
            <a:ext cx="1724510" cy="1015663"/>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OBISPO</a:t>
            </a:r>
          </a:p>
          <a:p>
            <a:pPr algn="ctr"/>
            <a:r>
              <a:rPr lang="es-ES" sz="2000" dirty="0">
                <a:solidFill>
                  <a:srgbClr val="C00000"/>
                </a:solidFill>
                <a:latin typeface="Tw Cen MT" panose="020B0602020104020603" pitchFamily="34" charset="77"/>
              </a:rPr>
              <a:t>de Jaén </a:t>
            </a:r>
          </a:p>
          <a:p>
            <a:pPr algn="ctr"/>
            <a:r>
              <a:rPr lang="es-ES" sz="2000" dirty="0">
                <a:solidFill>
                  <a:srgbClr val="C00000"/>
                </a:solidFill>
                <a:latin typeface="Tw Cen MT" panose="020B0602020104020603" pitchFamily="34" charset="77"/>
              </a:rPr>
              <a:t>1500/1520</a:t>
            </a:r>
          </a:p>
        </p:txBody>
      </p:sp>
      <p:pic>
        <p:nvPicPr>
          <p:cNvPr id="5" name="Imagen 4">
            <a:extLst>
              <a:ext uri="{FF2B5EF4-FFF2-40B4-BE49-F238E27FC236}">
                <a16:creationId xmlns:a16="http://schemas.microsoft.com/office/drawing/2014/main" id="{F6409A7C-6E4B-DDCD-90EE-30518D994304}"/>
              </a:ext>
            </a:extLst>
          </p:cNvPr>
          <p:cNvPicPr>
            <a:picLocks noChangeAspect="1"/>
          </p:cNvPicPr>
          <p:nvPr/>
        </p:nvPicPr>
        <p:blipFill>
          <a:blip r:embed="rId3"/>
          <a:stretch>
            <a:fillRect/>
          </a:stretch>
        </p:blipFill>
        <p:spPr>
          <a:xfrm>
            <a:off x="7222267" y="4479235"/>
            <a:ext cx="1724510" cy="1974574"/>
          </a:xfrm>
          <a:prstGeom prst="rect">
            <a:avLst/>
          </a:prstGeom>
        </p:spPr>
      </p:pic>
      <p:pic>
        <p:nvPicPr>
          <p:cNvPr id="6" name="Imagen 5">
            <a:extLst>
              <a:ext uri="{FF2B5EF4-FFF2-40B4-BE49-F238E27FC236}">
                <a16:creationId xmlns:a16="http://schemas.microsoft.com/office/drawing/2014/main" id="{C8216506-1D70-838F-F26F-0306DBEB63C1}"/>
              </a:ext>
            </a:extLst>
          </p:cNvPr>
          <p:cNvPicPr>
            <a:picLocks noChangeAspect="1"/>
          </p:cNvPicPr>
          <p:nvPr/>
        </p:nvPicPr>
        <p:blipFill>
          <a:blip r:embed="rId4"/>
          <a:stretch>
            <a:fillRect/>
          </a:stretch>
        </p:blipFill>
        <p:spPr>
          <a:xfrm>
            <a:off x="7149057" y="547066"/>
            <a:ext cx="1724509" cy="2310434"/>
          </a:xfrm>
          <a:prstGeom prst="rect">
            <a:avLst/>
          </a:prstGeom>
        </p:spPr>
      </p:pic>
    </p:spTree>
    <p:extLst>
      <p:ext uri="{BB962C8B-B14F-4D97-AF65-F5344CB8AC3E}">
        <p14:creationId xmlns:p14="http://schemas.microsoft.com/office/powerpoint/2010/main" val="128891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2BC06A-B306-F45D-3EF9-E378C93C09F3}"/>
              </a:ext>
            </a:extLst>
          </p:cNvPr>
          <p:cNvSpPr txBox="1"/>
          <p:nvPr/>
        </p:nvSpPr>
        <p:spPr>
          <a:xfrm>
            <a:off x="396815" y="414068"/>
            <a:ext cx="6613585" cy="6370975"/>
          </a:xfrm>
          <a:prstGeom prst="rect">
            <a:avLst/>
          </a:prstGeom>
          <a:noFill/>
        </p:spPr>
        <p:txBody>
          <a:bodyPr wrap="square">
            <a:spAutoFit/>
          </a:bodyPr>
          <a:lstStyle/>
          <a:p>
            <a:pPr algn="ctr" fontAlgn="base"/>
            <a:r>
              <a:rPr lang="es-ES" i="0" u="none" strike="noStrike" dirty="0">
                <a:solidFill>
                  <a:srgbClr val="C00000"/>
                </a:solidFill>
                <a:effectLst/>
                <a:latin typeface="Tw Cen MT" panose="020B0602020104020603" pitchFamily="34" charset="77"/>
              </a:rPr>
              <a:t>MADRE ANA DE LA ENCARNACIÓN  </a:t>
            </a:r>
          </a:p>
          <a:p>
            <a:pPr algn="ctr" fontAlgn="base"/>
            <a:r>
              <a:rPr lang="es-ES" i="0" u="none" strike="noStrike" dirty="0">
                <a:effectLst/>
                <a:latin typeface="Tw Cen MT" panose="020B0602020104020603" pitchFamily="34" charset="77"/>
              </a:rPr>
              <a:t>(MM Carmelita Descalza).</a:t>
            </a:r>
          </a:p>
          <a:p>
            <a:pPr algn="just" fontAlgn="base"/>
            <a:r>
              <a:rPr lang="es-ES" i="0" u="none" strike="noStrike" dirty="0">
                <a:solidFill>
                  <a:srgbClr val="C00000"/>
                </a:solidFill>
                <a:effectLst/>
                <a:latin typeface="Tw Cen MT" panose="020B0602020104020603" pitchFamily="34" charset="77"/>
              </a:rPr>
              <a:t>*1550</a:t>
            </a:r>
            <a:r>
              <a:rPr lang="es-ES" b="1" dirty="0">
                <a:solidFill>
                  <a:srgbClr val="303030"/>
                </a:solidFill>
                <a:latin typeface="Tw Cen MT" panose="020B0602020104020603" pitchFamily="34" charset="77"/>
              </a:rPr>
              <a:t>:</a:t>
            </a:r>
            <a:r>
              <a:rPr lang="es-ES" b="0" i="0" u="none" strike="noStrike" dirty="0">
                <a:solidFill>
                  <a:srgbClr val="303030"/>
                </a:solidFill>
                <a:effectLst/>
                <a:latin typeface="Tw Cen MT" panose="020B0602020104020603" pitchFamily="34" charset="77"/>
              </a:rPr>
              <a:t> 6  de  mayo. Nace en Pamplona.  Fueron sus 		padres  Don  Juan y </a:t>
            </a:r>
            <a:r>
              <a:rPr lang="es-ES" b="0" i="0" u="none" strike="noStrike" dirty="0" err="1">
                <a:solidFill>
                  <a:srgbClr val="303030"/>
                </a:solidFill>
                <a:effectLst/>
                <a:latin typeface="Tw Cen MT" panose="020B0602020104020603" pitchFamily="34" charset="77"/>
              </a:rPr>
              <a:t>Dña</a:t>
            </a:r>
            <a:r>
              <a:rPr lang="es-ES" b="0" i="0" u="none" strike="noStrike" dirty="0">
                <a:solidFill>
                  <a:srgbClr val="303030"/>
                </a:solidFill>
                <a:effectLst/>
                <a:latin typeface="Tw Cen MT" panose="020B0602020104020603" pitchFamily="34" charset="77"/>
              </a:rPr>
              <a:t>   María  de Arbizu. 		Con diez años  Ingresó en el Palacio Real de 		Madrid como  menina de la Reina  Isabel de 		Valois, esposa de Felipe II. </a:t>
            </a:r>
          </a:p>
          <a:p>
            <a:pPr algn="just" fontAlgn="base"/>
            <a:r>
              <a:rPr lang="es-ES" b="0" i="0" u="none" strike="noStrike" dirty="0">
                <a:solidFill>
                  <a:srgbClr val="303030"/>
                </a:solidFill>
                <a:effectLst/>
                <a:latin typeface="Tw Cen MT" panose="020B0602020104020603" pitchFamily="34" charset="77"/>
              </a:rPr>
              <a:t>		Tras la muerte de la Reina, se encargó de la educación de las infantas Isabel Clara Eugenia, condesa de Flandes, y de su hermana Catalina.</a:t>
            </a:r>
          </a:p>
          <a:p>
            <a:pPr algn="just" fontAlgn="base"/>
            <a:r>
              <a:rPr lang="es-ES" b="0" i="0" u="none" strike="noStrike" dirty="0">
                <a:solidFill>
                  <a:srgbClr val="303030"/>
                </a:solidFill>
                <a:effectLst/>
                <a:latin typeface="Tw Cen MT" panose="020B0602020104020603" pitchFamily="34" charset="77"/>
              </a:rPr>
              <a:t>		Años después ingresó en el Carmelo de Pastrana junto a la princesa de Éboli, pasando luego </a:t>
            </a:r>
            <a:r>
              <a:rPr lang="es-ES" dirty="0">
                <a:solidFill>
                  <a:srgbClr val="303030"/>
                </a:solidFill>
                <a:latin typeface="Tw Cen MT" panose="020B0602020104020603" pitchFamily="34" charset="77"/>
              </a:rPr>
              <a:t>a Granada</a:t>
            </a:r>
            <a:r>
              <a:rPr lang="es-ES" b="0" i="0" u="none" strike="noStrike" dirty="0">
                <a:solidFill>
                  <a:srgbClr val="303030"/>
                </a:solidFill>
                <a:effectLst/>
                <a:latin typeface="Tw Cen MT" panose="020B0602020104020603" pitchFamily="34" charset="77"/>
              </a:rPr>
              <a:t>, de donde pasa a Úbeda. </a:t>
            </a:r>
          </a:p>
          <a:p>
            <a:pPr algn="just" fontAlgn="base"/>
            <a:endParaRPr lang="es-ES" b="0" i="0" u="none" strike="noStrike" dirty="0">
              <a:solidFill>
                <a:srgbClr val="C00000"/>
              </a:solidFill>
              <a:effectLst/>
              <a:latin typeface="Tw Cen MT" panose="020B0602020104020603" pitchFamily="34" charset="77"/>
            </a:endParaRPr>
          </a:p>
          <a:p>
            <a:pPr algn="just" fontAlgn="base"/>
            <a:r>
              <a:rPr lang="es-ES" b="0" i="0" u="none" strike="noStrike" dirty="0">
                <a:solidFill>
                  <a:srgbClr val="C00000"/>
                </a:solidFill>
                <a:effectLst/>
                <a:latin typeface="Tw Cen MT" panose="020B0602020104020603" pitchFamily="34" charset="77"/>
              </a:rPr>
              <a:t>*1595</a:t>
            </a:r>
            <a:r>
              <a:rPr lang="es-ES" dirty="0">
                <a:solidFill>
                  <a:srgbClr val="303030"/>
                </a:solidFill>
                <a:latin typeface="Tw Cen MT" panose="020B0602020104020603" pitchFamily="34" charset="77"/>
              </a:rPr>
              <a:t>:</a:t>
            </a:r>
            <a:r>
              <a:rPr lang="es-ES" b="0" i="0" u="none" strike="noStrike" dirty="0">
                <a:solidFill>
                  <a:srgbClr val="303030"/>
                </a:solidFill>
                <a:effectLst/>
                <a:latin typeface="Tw Cen MT" panose="020B0602020104020603" pitchFamily="34" charset="77"/>
              </a:rPr>
              <a:t> 22 de abril. Nombrada </a:t>
            </a:r>
            <a:r>
              <a:rPr lang="es-ES" b="1" i="0" u="none" strike="noStrike" dirty="0">
                <a:effectLst/>
                <a:latin typeface="Tw Cen MT" panose="020B0602020104020603" pitchFamily="34" charset="77"/>
              </a:rPr>
              <a:t>1ª</a:t>
            </a:r>
            <a:r>
              <a:rPr lang="es-ES" b="0" i="0" u="none" strike="noStrike" dirty="0">
                <a:solidFill>
                  <a:srgbClr val="303030"/>
                </a:solidFill>
                <a:effectLst/>
                <a:latin typeface="Tw Cen MT" panose="020B0602020104020603" pitchFamily="34" charset="77"/>
              </a:rPr>
              <a:t> </a:t>
            </a:r>
            <a:r>
              <a:rPr lang="es-ES" i="0" u="none" strike="noStrike" dirty="0">
                <a:solidFill>
                  <a:srgbClr val="303030"/>
                </a:solidFill>
                <a:effectLst/>
                <a:latin typeface="Tw Cen MT" panose="020B0602020104020603" pitchFamily="34" charset="77"/>
              </a:rPr>
              <a:t>priora de Úbeda</a:t>
            </a:r>
            <a:r>
              <a:rPr lang="es-ES" b="0" i="0" u="none" strike="noStrike" dirty="0">
                <a:solidFill>
                  <a:srgbClr val="303030"/>
                </a:solidFill>
                <a:effectLst/>
                <a:latin typeface="Tw Cen MT" panose="020B0602020104020603" pitchFamily="34" charset="77"/>
              </a:rPr>
              <a:t>, 		cargo que desempeñó durante siete años. </a:t>
            </a:r>
          </a:p>
          <a:p>
            <a:pPr algn="just" fontAlgn="base"/>
            <a:r>
              <a:rPr lang="es-ES" dirty="0">
                <a:solidFill>
                  <a:srgbClr val="C00000"/>
                </a:solidFill>
                <a:latin typeface="Tw Cen MT" panose="020B0602020104020603" pitchFamily="34" charset="77"/>
              </a:rPr>
              <a:t>+</a:t>
            </a:r>
            <a:r>
              <a:rPr lang="es-ES" i="0" u="none" strike="noStrike" dirty="0">
                <a:solidFill>
                  <a:srgbClr val="C00000"/>
                </a:solidFill>
                <a:effectLst/>
                <a:latin typeface="Tw Cen MT" panose="020B0602020104020603" pitchFamily="34" charset="77"/>
              </a:rPr>
              <a:t>1618</a:t>
            </a:r>
            <a:r>
              <a:rPr lang="es-ES" dirty="0">
                <a:solidFill>
                  <a:srgbClr val="303030"/>
                </a:solidFill>
                <a:latin typeface="Tw Cen MT" panose="020B0602020104020603" pitchFamily="34" charset="77"/>
              </a:rPr>
              <a:t>:</a:t>
            </a:r>
            <a:r>
              <a:rPr lang="es-ES" b="0" i="0" u="none" strike="noStrike" dirty="0">
                <a:solidFill>
                  <a:srgbClr val="303030"/>
                </a:solidFill>
                <a:effectLst/>
                <a:latin typeface="Tw Cen MT" panose="020B0602020104020603" pitchFamily="34" charset="77"/>
              </a:rPr>
              <a:t> 9 de febrero. Falleció en Granada. </a:t>
            </a:r>
          </a:p>
        </p:txBody>
      </p:sp>
      <p:sp>
        <p:nvSpPr>
          <p:cNvPr id="5" name="CuadroTexto 4">
            <a:extLst>
              <a:ext uri="{FF2B5EF4-FFF2-40B4-BE49-F238E27FC236}">
                <a16:creationId xmlns:a16="http://schemas.microsoft.com/office/drawing/2014/main" id="{B3EA4851-43A2-F4B9-0071-F59E6A229012}"/>
              </a:ext>
            </a:extLst>
          </p:cNvPr>
          <p:cNvSpPr txBox="1"/>
          <p:nvPr/>
        </p:nvSpPr>
        <p:spPr>
          <a:xfrm>
            <a:off x="7263441" y="3898901"/>
            <a:ext cx="1880559" cy="1631216"/>
          </a:xfrm>
          <a:prstGeom prst="rect">
            <a:avLst/>
          </a:prstGeom>
          <a:noFill/>
        </p:spPr>
        <p:txBody>
          <a:bodyPr wrap="square">
            <a:spAutoFit/>
          </a:bodyPr>
          <a:lstStyle/>
          <a:p>
            <a:pPr algn="ctr" fontAlgn="base"/>
            <a:r>
              <a:rPr lang="es-ES" sz="2000" i="0" u="none" strike="noStrike" dirty="0">
                <a:solidFill>
                  <a:srgbClr val="C00000"/>
                </a:solidFill>
                <a:effectLst/>
                <a:latin typeface="Tw Cen MT" panose="020B0602020104020603" pitchFamily="34" charset="77"/>
              </a:rPr>
              <a:t>ANA </a:t>
            </a:r>
          </a:p>
          <a:p>
            <a:pPr algn="ctr" fontAlgn="base"/>
            <a:r>
              <a:rPr lang="es-ES" sz="2000" i="0" u="none" strike="noStrike" dirty="0">
                <a:solidFill>
                  <a:srgbClr val="C00000"/>
                </a:solidFill>
                <a:effectLst/>
                <a:latin typeface="Tw Cen MT" panose="020B0602020104020603" pitchFamily="34" charset="77"/>
              </a:rPr>
              <a:t>DE LA ENCARNACIÓN </a:t>
            </a:r>
          </a:p>
          <a:p>
            <a:pPr algn="ctr" fontAlgn="base"/>
            <a:endParaRPr lang="es-ES" sz="2000" i="0" u="none" strike="noStrike" dirty="0">
              <a:solidFill>
                <a:srgbClr val="C00000"/>
              </a:solidFill>
              <a:effectLst/>
              <a:latin typeface="Tw Cen MT" panose="020B0602020104020603" pitchFamily="34" charset="77"/>
            </a:endParaRPr>
          </a:p>
          <a:p>
            <a:pPr algn="ctr" fontAlgn="base"/>
            <a:r>
              <a:rPr lang="es-ES" sz="2000" i="0" u="none" strike="noStrike" dirty="0">
                <a:solidFill>
                  <a:srgbClr val="C00000"/>
                </a:solidFill>
                <a:effectLst/>
                <a:latin typeface="Tw Cen MT" panose="020B0602020104020603" pitchFamily="34" charset="77"/>
              </a:rPr>
              <a:t>1ª Priora</a:t>
            </a:r>
            <a:endParaRPr lang="es-ES" sz="2000" i="0" u="none" strike="noStrike" dirty="0">
              <a:solidFill>
                <a:srgbClr val="303030"/>
              </a:solidFill>
              <a:effectLst/>
              <a:latin typeface="Tw Cen MT" panose="020B0602020104020603" pitchFamily="34" charset="77"/>
            </a:endParaRPr>
          </a:p>
        </p:txBody>
      </p:sp>
      <p:pic>
        <p:nvPicPr>
          <p:cNvPr id="4" name="Imagen 3">
            <a:extLst>
              <a:ext uri="{FF2B5EF4-FFF2-40B4-BE49-F238E27FC236}">
                <a16:creationId xmlns:a16="http://schemas.microsoft.com/office/drawing/2014/main" id="{F446EF2F-BD6B-DEEA-7724-46266EAC1E0A}"/>
              </a:ext>
            </a:extLst>
          </p:cNvPr>
          <p:cNvPicPr>
            <a:picLocks noChangeAspect="1"/>
          </p:cNvPicPr>
          <p:nvPr/>
        </p:nvPicPr>
        <p:blipFill rotWithShape="1">
          <a:blip r:embed="rId3"/>
          <a:srcRect l="22223" r="18301"/>
          <a:stretch/>
        </p:blipFill>
        <p:spPr>
          <a:xfrm>
            <a:off x="7439748" y="682852"/>
            <a:ext cx="1566228" cy="2123658"/>
          </a:xfrm>
          <a:prstGeom prst="rect">
            <a:avLst/>
          </a:prstGeom>
        </p:spPr>
      </p:pic>
    </p:spTree>
    <p:extLst>
      <p:ext uri="{BB962C8B-B14F-4D97-AF65-F5344CB8AC3E}">
        <p14:creationId xmlns:p14="http://schemas.microsoft.com/office/powerpoint/2010/main" val="4180257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ED688B-FC88-2929-C30C-7A76BF602EE4}"/>
              </a:ext>
            </a:extLst>
          </p:cNvPr>
          <p:cNvSpPr txBox="1"/>
          <p:nvPr/>
        </p:nvSpPr>
        <p:spPr>
          <a:xfrm>
            <a:off x="317500" y="101600"/>
            <a:ext cx="6242326" cy="674030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MADRE MARIA DE LA CRUZ </a:t>
            </a:r>
          </a:p>
          <a:p>
            <a:pPr algn="ctr"/>
            <a:r>
              <a:rPr lang="es-ES" dirty="0">
                <a:latin typeface="Tw Cen MT" panose="020B0602020104020603" pitchFamily="34" charset="77"/>
              </a:rPr>
              <a:t>(MM CARMELITAS)</a:t>
            </a:r>
          </a:p>
          <a:p>
            <a:pPr algn="just"/>
            <a:r>
              <a:rPr lang="es-ES" dirty="0">
                <a:solidFill>
                  <a:srgbClr val="C00000"/>
                </a:solidFill>
                <a:latin typeface="Tw Cen MT" panose="020B0602020104020603" pitchFamily="34" charset="77"/>
              </a:rPr>
              <a:t>*1563</a:t>
            </a:r>
            <a:r>
              <a:rPr lang="es-ES" dirty="0">
                <a:latin typeface="Tw Cen MT" panose="020B0602020104020603" pitchFamily="34" charset="77"/>
              </a:rPr>
              <a:t>: 8  septiembre. Nace en Granada. Hija del licenciado Don Francisco Vargas 	Machuca, al  profesar  como  religiosa, adopta el 	nombre de  María de la Cruz en 	honor a S. Juan de la Cruz, su director espiritual, prior en los Mártires, ya que por su intervención entró en el Carmelo.</a:t>
            </a:r>
          </a:p>
          <a:p>
            <a:pPr algn="just"/>
            <a:r>
              <a:rPr lang="es-ES" dirty="0">
                <a:latin typeface="Tw Cen MT" panose="020B0602020104020603" pitchFamily="34" charset="77"/>
              </a:rPr>
              <a:t>	Dotada de una sensibilidad excepcional, nos ha dejado una producción literaria tan excelente como poco conocida. Sus obras de un acentuado sentimiento ascético: “Del amor y riqueza de Dios”, “De la sabiduría y ciencia de Dios,” la autobiografía escrita de su mano o libros poéticos, sus “Poesías Espirituales”. Algunos con títulos tan lindos como “</a:t>
            </a:r>
            <a:r>
              <a:rPr lang="es-ES" dirty="0" err="1">
                <a:latin typeface="Tw Cen MT" panose="020B0602020104020603" pitchFamily="34" charset="77"/>
              </a:rPr>
              <a:t>Manojico</a:t>
            </a:r>
            <a:r>
              <a:rPr lang="es-ES" dirty="0">
                <a:latin typeface="Tw Cen MT" panose="020B0602020104020603" pitchFamily="34" charset="77"/>
              </a:rPr>
              <a:t> de mirra” o “Espejo del alma esposa”</a:t>
            </a:r>
          </a:p>
          <a:p>
            <a:pPr algn="just"/>
            <a:r>
              <a:rPr lang="es-ES" dirty="0">
                <a:solidFill>
                  <a:srgbClr val="C00000"/>
                </a:solidFill>
                <a:latin typeface="Tw Cen MT" panose="020B0602020104020603" pitchFamily="34" charset="77"/>
              </a:rPr>
              <a:t>+1638</a:t>
            </a:r>
            <a:r>
              <a:rPr lang="es-ES" dirty="0">
                <a:latin typeface="Tw Cen MT" panose="020B0602020104020603" pitchFamily="34" charset="77"/>
              </a:rPr>
              <a:t>. Murió en el convento de Granada.</a:t>
            </a:r>
          </a:p>
        </p:txBody>
      </p:sp>
      <p:sp>
        <p:nvSpPr>
          <p:cNvPr id="3" name="CuadroTexto 2">
            <a:extLst>
              <a:ext uri="{FF2B5EF4-FFF2-40B4-BE49-F238E27FC236}">
                <a16:creationId xmlns:a16="http://schemas.microsoft.com/office/drawing/2014/main" id="{20359C2B-E301-6880-19EE-0914266DAD9A}"/>
              </a:ext>
            </a:extLst>
          </p:cNvPr>
          <p:cNvSpPr txBox="1"/>
          <p:nvPr/>
        </p:nvSpPr>
        <p:spPr>
          <a:xfrm>
            <a:off x="7103165" y="3949148"/>
            <a:ext cx="1868307" cy="1615712"/>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MARIA </a:t>
            </a:r>
          </a:p>
          <a:p>
            <a:pPr algn="ctr"/>
            <a:r>
              <a:rPr lang="es-ES" sz="2000" dirty="0">
                <a:solidFill>
                  <a:srgbClr val="C00000"/>
                </a:solidFill>
                <a:latin typeface="Tw Cen MT" panose="020B0602020104020603" pitchFamily="34" charset="77"/>
              </a:rPr>
              <a:t>DE LA </a:t>
            </a:r>
          </a:p>
          <a:p>
            <a:pPr algn="ctr"/>
            <a:r>
              <a:rPr lang="es-ES" sz="2000" dirty="0">
                <a:solidFill>
                  <a:srgbClr val="C00000"/>
                </a:solidFill>
                <a:latin typeface="Tw Cen MT" panose="020B0602020104020603" pitchFamily="34" charset="77"/>
              </a:rPr>
              <a:t>CRUZ </a:t>
            </a:r>
          </a:p>
          <a:p>
            <a:pPr algn="ctr"/>
            <a:endParaRPr lang="es-ES" sz="2000" dirty="0">
              <a:solidFill>
                <a:srgbClr val="C00000"/>
              </a:solidFill>
              <a:latin typeface="Tw Cen MT" panose="020B0602020104020603" pitchFamily="34" charset="77"/>
            </a:endParaRPr>
          </a:p>
          <a:p>
            <a:pPr algn="ctr"/>
            <a:r>
              <a:rPr lang="es-ES" sz="2000" dirty="0">
                <a:solidFill>
                  <a:srgbClr val="C00000"/>
                </a:solidFill>
                <a:latin typeface="Tw Cen MT" panose="020B0602020104020603" pitchFamily="34" charset="77"/>
              </a:rPr>
              <a:t>FUNDADORA</a:t>
            </a:r>
          </a:p>
        </p:txBody>
      </p:sp>
      <p:pic>
        <p:nvPicPr>
          <p:cNvPr id="5" name="Imagen 4">
            <a:extLst>
              <a:ext uri="{FF2B5EF4-FFF2-40B4-BE49-F238E27FC236}">
                <a16:creationId xmlns:a16="http://schemas.microsoft.com/office/drawing/2014/main" id="{6C8A335F-7524-08CE-5423-9823C3113152}"/>
              </a:ext>
            </a:extLst>
          </p:cNvPr>
          <p:cNvPicPr>
            <a:picLocks noChangeAspect="1"/>
          </p:cNvPicPr>
          <p:nvPr/>
        </p:nvPicPr>
        <p:blipFill>
          <a:blip r:embed="rId3"/>
          <a:stretch>
            <a:fillRect/>
          </a:stretch>
        </p:blipFill>
        <p:spPr>
          <a:xfrm>
            <a:off x="6901132" y="685799"/>
            <a:ext cx="2070340" cy="2617641"/>
          </a:xfrm>
          <a:prstGeom prst="rect">
            <a:avLst/>
          </a:prstGeom>
        </p:spPr>
      </p:pic>
      <p:sp>
        <p:nvSpPr>
          <p:cNvPr id="6" name="CuadroTexto 5">
            <a:extLst>
              <a:ext uri="{FF2B5EF4-FFF2-40B4-BE49-F238E27FC236}">
                <a16:creationId xmlns:a16="http://schemas.microsoft.com/office/drawing/2014/main" id="{0EA48EAB-8D88-FA5B-C9A5-2C5260988523}"/>
              </a:ext>
            </a:extLst>
          </p:cNvPr>
          <p:cNvSpPr txBox="1"/>
          <p:nvPr/>
        </p:nvSpPr>
        <p:spPr>
          <a:xfrm>
            <a:off x="6901132" y="3303440"/>
            <a:ext cx="2070341" cy="400110"/>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Visita al Museo</a:t>
            </a:r>
          </a:p>
        </p:txBody>
      </p:sp>
    </p:spTree>
    <p:extLst>
      <p:ext uri="{BB962C8B-B14F-4D97-AF65-F5344CB8AC3E}">
        <p14:creationId xmlns:p14="http://schemas.microsoft.com/office/powerpoint/2010/main" val="4010679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AF583BD-1E26-540D-312F-DBF0EA4FCB66}"/>
              </a:ext>
            </a:extLst>
          </p:cNvPr>
          <p:cNvPicPr>
            <a:picLocks noChangeAspect="1"/>
          </p:cNvPicPr>
          <p:nvPr/>
        </p:nvPicPr>
        <p:blipFill rotWithShape="1">
          <a:blip r:embed="rId3">
            <a:extLst>
              <a:ext uri="{28A0092B-C50C-407E-A947-70E740481C1C}">
                <a14:useLocalDpi xmlns:a14="http://schemas.microsoft.com/office/drawing/2010/main" val="0"/>
              </a:ext>
            </a:extLst>
          </a:blip>
          <a:srcRect l="9069" r="5684"/>
          <a:stretch/>
        </p:blipFill>
        <p:spPr>
          <a:xfrm>
            <a:off x="7265900" y="624148"/>
            <a:ext cx="1610373" cy="2566838"/>
          </a:xfrm>
          <a:prstGeom prst="rect">
            <a:avLst/>
          </a:prstGeom>
        </p:spPr>
      </p:pic>
      <p:sp>
        <p:nvSpPr>
          <p:cNvPr id="5" name="CuadroTexto 4">
            <a:extLst>
              <a:ext uri="{FF2B5EF4-FFF2-40B4-BE49-F238E27FC236}">
                <a16:creationId xmlns:a16="http://schemas.microsoft.com/office/drawing/2014/main" id="{C1739652-3333-72F6-8E09-53A156214947}"/>
              </a:ext>
            </a:extLst>
          </p:cNvPr>
          <p:cNvSpPr txBox="1"/>
          <p:nvPr/>
        </p:nvSpPr>
        <p:spPr>
          <a:xfrm>
            <a:off x="4814047" y="914400"/>
            <a:ext cx="184731" cy="461665"/>
          </a:xfrm>
          <a:prstGeom prst="rect">
            <a:avLst/>
          </a:prstGeom>
          <a:noFill/>
        </p:spPr>
        <p:txBody>
          <a:bodyPr wrap="none" rtlCol="0">
            <a:spAutoFit/>
          </a:bodyPr>
          <a:lstStyle/>
          <a:p>
            <a:endParaRPr lang="es-ES" dirty="0"/>
          </a:p>
        </p:txBody>
      </p:sp>
      <p:sp>
        <p:nvSpPr>
          <p:cNvPr id="6" name="CuadroTexto 5">
            <a:extLst>
              <a:ext uri="{FF2B5EF4-FFF2-40B4-BE49-F238E27FC236}">
                <a16:creationId xmlns:a16="http://schemas.microsoft.com/office/drawing/2014/main" id="{236A9D95-0761-E819-7323-EC1F229C9098}"/>
              </a:ext>
            </a:extLst>
          </p:cNvPr>
          <p:cNvSpPr txBox="1"/>
          <p:nvPr/>
        </p:nvSpPr>
        <p:spPr>
          <a:xfrm>
            <a:off x="324465" y="147484"/>
            <a:ext cx="6584336" cy="674030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DOÑA MARÍA DE MOLINA</a:t>
            </a:r>
          </a:p>
          <a:p>
            <a:pPr algn="just"/>
            <a:r>
              <a:rPr lang="es-ES" dirty="0">
                <a:solidFill>
                  <a:srgbClr val="C00000"/>
                </a:solidFill>
                <a:latin typeface="Tw Cen MT" panose="020B0602020104020603" pitchFamily="34" charset="77"/>
              </a:rPr>
              <a:t>*1625</a:t>
            </a:r>
            <a:r>
              <a:rPr lang="es-ES" dirty="0">
                <a:latin typeface="Tw Cen MT" panose="020B0602020104020603" pitchFamily="34" charset="77"/>
              </a:rPr>
              <a:t>. De humilde cuna, nace y se bautiza el 5 de noviembre  en Santa María. Siendo aún niña entró como sirvienta en el palacio de los Cobos. </a:t>
            </a:r>
          </a:p>
          <a:p>
            <a:pPr algn="just"/>
            <a:r>
              <a:rPr lang="es-ES" dirty="0">
                <a:latin typeface="Tw Cen MT" panose="020B0602020104020603" pitchFamily="34" charset="77"/>
              </a:rPr>
              <a:t>	Sus singulares cualidades la hicieron pronto merecedora de la consideración de los Marqueses de Camarasa, que cuando tenía 15 años, la presentaron a la reina Isabel de Borbón, esposa de Felipe IV, que la nombró azafata de la infanta María Teresa, que en 1660 se convertiría en la esposa de Luis XIV, rey de Francia.</a:t>
            </a:r>
          </a:p>
          <a:p>
            <a:pPr algn="just"/>
            <a:r>
              <a:rPr lang="es-ES" dirty="0">
                <a:latin typeface="Tw Cen MT" panose="020B0602020104020603" pitchFamily="34" charset="77"/>
              </a:rPr>
              <a:t>	Admirado el Rey al oírla cantar una salve a la Virgen en la capilla, le prometió hacerle el regalo que ella quisiese; con gran decisión le pidió una Custodia, para la Parroquia donde había sido bautizada. El Rey accedió y así pudo llegar esta gran joya de oro y diamantes  de valor incalculable.     </a:t>
            </a:r>
          </a:p>
          <a:p>
            <a:pPr algn="just"/>
            <a:r>
              <a:rPr lang="es-ES" dirty="0">
                <a:latin typeface="Tw Cen MT" panose="020B0602020104020603" pitchFamily="34" charset="77"/>
              </a:rPr>
              <a:t>     </a:t>
            </a:r>
            <a:r>
              <a:rPr lang="es-ES" dirty="0" err="1">
                <a:latin typeface="Tw Cen MT" panose="020B0602020104020603" pitchFamily="34" charset="77"/>
              </a:rPr>
              <a:t>Dña</a:t>
            </a:r>
            <a:r>
              <a:rPr lang="es-ES" dirty="0">
                <a:latin typeface="Tw Cen MT" panose="020B0602020104020603" pitchFamily="34" charset="77"/>
              </a:rPr>
              <a:t> María de Molina nunca olvidó a su pueblo. </a:t>
            </a:r>
          </a:p>
        </p:txBody>
      </p:sp>
      <p:sp>
        <p:nvSpPr>
          <p:cNvPr id="7" name="CuadroTexto 6">
            <a:extLst>
              <a:ext uri="{FF2B5EF4-FFF2-40B4-BE49-F238E27FC236}">
                <a16:creationId xmlns:a16="http://schemas.microsoft.com/office/drawing/2014/main" id="{EBC13765-0D71-F5D8-3E82-9610A65D6EFC}"/>
              </a:ext>
            </a:extLst>
          </p:cNvPr>
          <p:cNvSpPr txBox="1"/>
          <p:nvPr/>
        </p:nvSpPr>
        <p:spPr>
          <a:xfrm>
            <a:off x="7182465" y="3802417"/>
            <a:ext cx="1777245" cy="2554545"/>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CUSTODIA</a:t>
            </a:r>
          </a:p>
          <a:p>
            <a:pPr algn="ctr"/>
            <a:r>
              <a:rPr lang="es-ES" sz="2000" dirty="0">
                <a:solidFill>
                  <a:srgbClr val="C00000"/>
                </a:solidFill>
                <a:latin typeface="Tw Cen MT" panose="020B0602020104020603" pitchFamily="34" charset="77"/>
              </a:rPr>
              <a:t>REGALO</a:t>
            </a:r>
          </a:p>
          <a:p>
            <a:pPr algn="ctr"/>
            <a:r>
              <a:rPr lang="es-ES" sz="2000" dirty="0">
                <a:solidFill>
                  <a:srgbClr val="C00000"/>
                </a:solidFill>
                <a:latin typeface="Tw Cen MT" panose="020B0602020104020603" pitchFamily="34" charset="77"/>
              </a:rPr>
              <a:t>DEL </a:t>
            </a:r>
          </a:p>
          <a:p>
            <a:pPr algn="ctr"/>
            <a:r>
              <a:rPr lang="es-ES" sz="2000" dirty="0">
                <a:solidFill>
                  <a:srgbClr val="C00000"/>
                </a:solidFill>
                <a:latin typeface="Tw Cen MT" panose="020B0602020104020603" pitchFamily="34" charset="77"/>
              </a:rPr>
              <a:t>REY SOL</a:t>
            </a:r>
          </a:p>
          <a:p>
            <a:pPr algn="ctr"/>
            <a:endParaRPr lang="es-ES" sz="2000" dirty="0">
              <a:solidFill>
                <a:srgbClr val="C00000"/>
              </a:solidFill>
              <a:latin typeface="Tw Cen MT" panose="020B0602020104020603" pitchFamily="34" charset="77"/>
            </a:endParaRPr>
          </a:p>
          <a:p>
            <a:pPr algn="ctr"/>
            <a:r>
              <a:rPr lang="es-ES" sz="2000" dirty="0">
                <a:latin typeface="Tw Cen MT" panose="020B0602020104020603" pitchFamily="34" charset="77"/>
              </a:rPr>
              <a:t>Desaparecida</a:t>
            </a:r>
          </a:p>
          <a:p>
            <a:pPr algn="ctr"/>
            <a:r>
              <a:rPr lang="es-ES" sz="2000" dirty="0">
                <a:latin typeface="Tw Cen MT" panose="020B0602020104020603" pitchFamily="34" charset="77"/>
              </a:rPr>
              <a:t>El </a:t>
            </a:r>
          </a:p>
          <a:p>
            <a:pPr algn="ctr"/>
            <a:r>
              <a:rPr lang="es-ES" sz="2000" dirty="0">
                <a:latin typeface="Tw Cen MT" panose="020B0602020104020603" pitchFamily="34" charset="77"/>
              </a:rPr>
              <a:t>26 julio 1936</a:t>
            </a:r>
          </a:p>
        </p:txBody>
      </p:sp>
    </p:spTree>
    <p:extLst>
      <p:ext uri="{BB962C8B-B14F-4D97-AF65-F5344CB8AC3E}">
        <p14:creationId xmlns:p14="http://schemas.microsoft.com/office/powerpoint/2010/main" val="597925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1E8AEC-C18E-4E58-B34D-8A8779AED52E}"/>
              </a:ext>
            </a:extLst>
          </p:cNvPr>
          <p:cNvSpPr txBox="1"/>
          <p:nvPr/>
        </p:nvSpPr>
        <p:spPr>
          <a:xfrm>
            <a:off x="304800" y="106018"/>
            <a:ext cx="6983896"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FRAY ALONSO DE VALDÉS </a:t>
            </a:r>
          </a:p>
          <a:p>
            <a:pPr algn="ctr"/>
            <a:r>
              <a:rPr lang="es-ES" dirty="0">
                <a:solidFill>
                  <a:srgbClr val="C00000"/>
                </a:solidFill>
                <a:effectLst/>
                <a:latin typeface="Tw Cen MT" panose="020B0602020104020603" pitchFamily="34" charset="77"/>
                <a:ea typeface="Times New Roman" panose="02020603050405020304" pitchFamily="18" charset="0"/>
              </a:rPr>
              <a:t>( Mercedario ) </a:t>
            </a:r>
          </a:p>
          <a:p>
            <a:pPr algn="just"/>
            <a:r>
              <a:rPr lang="es-ES" dirty="0">
                <a:solidFill>
                  <a:srgbClr val="C00000"/>
                </a:solidFill>
                <a:effectLst/>
                <a:latin typeface="Tw Cen MT" panose="020B0602020104020603" pitchFamily="34" charset="77"/>
                <a:ea typeface="Times New Roman" panose="02020603050405020304" pitchFamily="18" charset="0"/>
              </a:rPr>
              <a:t>*1440</a:t>
            </a:r>
            <a:r>
              <a:rPr lang="es-ES" dirty="0">
                <a:latin typeface="Tw Cen MT" panose="020B0602020104020603" pitchFamily="34" charset="77"/>
                <a:ea typeface="Times New Roman" panose="02020603050405020304" pitchFamily="18" charset="0"/>
              </a:rPr>
              <a:t>:</a:t>
            </a:r>
            <a:r>
              <a:rPr lang="es-ES" dirty="0">
                <a:effectLst/>
                <a:latin typeface="Tw Cen MT" panose="020B0602020104020603" pitchFamily="34" charset="77"/>
                <a:ea typeface="Times New Roman" panose="02020603050405020304" pitchFamily="18" charset="0"/>
              </a:rPr>
              <a:t> Nació en </a:t>
            </a:r>
            <a:r>
              <a:rPr lang="es-ES" dirty="0">
                <a:latin typeface="Tw Cen MT" panose="020B0602020104020603" pitchFamily="34" charset="77"/>
                <a:ea typeface="Times New Roman" panose="02020603050405020304" pitchFamily="18" charset="0"/>
              </a:rPr>
              <a:t>Ú</a:t>
            </a:r>
            <a:r>
              <a:rPr lang="es-ES" dirty="0">
                <a:effectLst/>
                <a:latin typeface="Tw Cen MT" panose="020B0602020104020603" pitchFamily="34" charset="77"/>
                <a:ea typeface="Times New Roman" panose="02020603050405020304" pitchFamily="18" charset="0"/>
              </a:rPr>
              <a:t>beda . </a:t>
            </a:r>
          </a:p>
          <a:p>
            <a:pPr algn="just"/>
            <a:r>
              <a:rPr lang="es-ES" dirty="0">
                <a:solidFill>
                  <a:srgbClr val="C00000"/>
                </a:solidFill>
                <a:effectLst/>
                <a:latin typeface="Tw Cen MT" panose="020B0602020104020603" pitchFamily="34" charset="77"/>
                <a:ea typeface="Times New Roman" panose="02020603050405020304" pitchFamily="18" charset="0"/>
              </a:rPr>
              <a:t>*1509</a:t>
            </a:r>
            <a:r>
              <a:rPr lang="es-ES" dirty="0">
                <a:effectLst/>
                <a:latin typeface="Tw Cen MT" panose="020B0602020104020603" pitchFamily="34" charset="77"/>
                <a:ea typeface="Times New Roman" panose="02020603050405020304" pitchFamily="18" charset="0"/>
              </a:rPr>
              <a:t>:20 septiembre. Según </a:t>
            </a:r>
            <a:r>
              <a:rPr lang="es-ES" dirty="0">
                <a:latin typeface="Tw Cen MT" panose="020B0602020104020603" pitchFamily="34" charset="77"/>
                <a:ea typeface="Times New Roman" panose="02020603050405020304" pitchFamily="18" charset="0"/>
              </a:rPr>
              <a:t>la crónica: </a:t>
            </a:r>
            <a:r>
              <a:rPr lang="es-ES" dirty="0">
                <a:effectLst/>
                <a:latin typeface="Tw Cen MT" panose="020B0602020104020603" pitchFamily="34" charset="77"/>
                <a:ea typeface="Times New Roman" panose="02020603050405020304" pitchFamily="18" charset="0"/>
              </a:rPr>
              <a:t>“En el convento de la Orden de la Merced, de Sevilla, fue el glorioso tránsito a mejor vida del Venerable Padre Maestro </a:t>
            </a:r>
            <a:r>
              <a:rPr lang="es-ES" dirty="0" err="1">
                <a:effectLst/>
                <a:latin typeface="Tw Cen MT" panose="020B0602020104020603" pitchFamily="34" charset="77"/>
                <a:ea typeface="Times New Roman" panose="02020603050405020304" pitchFamily="18" charset="0"/>
              </a:rPr>
              <a:t>Frai</a:t>
            </a:r>
            <a:r>
              <a:rPr lang="es-ES" dirty="0">
                <a:effectLst/>
                <a:latin typeface="Tw Cen MT" panose="020B0602020104020603" pitchFamily="34" charset="77"/>
                <a:ea typeface="Times New Roman" panose="02020603050405020304" pitchFamily="18" charset="0"/>
              </a:rPr>
              <a:t> Alonso de Valdés, Religioso de la misma Orden, hijo del Convento de </a:t>
            </a:r>
            <a:r>
              <a:rPr lang="es-ES" dirty="0" err="1">
                <a:effectLst/>
                <a:latin typeface="Tw Cen MT" panose="020B0602020104020603" pitchFamily="34" charset="77"/>
                <a:ea typeface="Times New Roman" panose="02020603050405020304" pitchFamily="18" charset="0"/>
              </a:rPr>
              <a:t>Vbeda</a:t>
            </a:r>
            <a:r>
              <a:rPr lang="es-ES" dirty="0">
                <a:effectLst/>
                <a:latin typeface="Tw Cen MT" panose="020B0602020104020603" pitchFamily="34" charset="77"/>
                <a:ea typeface="Times New Roman" panose="02020603050405020304" pitchFamily="18" charset="0"/>
              </a:rPr>
              <a:t> y natural </a:t>
            </a:r>
            <a:r>
              <a:rPr lang="es-ES" dirty="0" err="1">
                <a:effectLst/>
                <a:latin typeface="Tw Cen MT" panose="020B0602020104020603" pitchFamily="34" charset="77"/>
                <a:ea typeface="Times New Roman" panose="02020603050405020304" pitchFamily="18" charset="0"/>
              </a:rPr>
              <a:t>della</a:t>
            </a:r>
            <a:r>
              <a:rPr lang="es-ES" dirty="0">
                <a:effectLst/>
                <a:latin typeface="Tw Cen MT" panose="020B0602020104020603" pitchFamily="34" charset="77"/>
                <a:ea typeface="Times New Roman" panose="02020603050405020304" pitchFamily="18" charset="0"/>
              </a:rPr>
              <a:t>. </a:t>
            </a:r>
          </a:p>
          <a:p>
            <a:pPr algn="just"/>
            <a:r>
              <a:rPr lang="es-ES" dirty="0">
                <a:effectLst/>
                <a:latin typeface="Tw Cen MT" panose="020B0602020104020603" pitchFamily="34" charset="77"/>
                <a:ea typeface="Times New Roman" panose="02020603050405020304" pitchFamily="18" charset="0"/>
              </a:rPr>
              <a:t>Varón Santo y Docto, y Comendador de los conventos de Jaén y Cazorla, Predicador grande del Evangelio. Deseó padecer martirio y </a:t>
            </a:r>
            <a:r>
              <a:rPr lang="es-ES" dirty="0" err="1">
                <a:effectLst/>
                <a:latin typeface="Tw Cen MT" panose="020B0602020104020603" pitchFamily="34" charset="77"/>
                <a:ea typeface="Times New Roman" panose="02020603050405020304" pitchFamily="18" charset="0"/>
              </a:rPr>
              <a:t>aviendo</a:t>
            </a:r>
            <a:r>
              <a:rPr lang="es-ES" dirty="0">
                <a:effectLst/>
                <a:latin typeface="Tw Cen MT" panose="020B0602020104020603" pitchFamily="34" charset="77"/>
                <a:ea typeface="Times New Roman" panose="02020603050405020304" pitchFamily="18" charset="0"/>
              </a:rPr>
              <a:t> sido nombrado por Redentor en el año 1506 en Sevilla, pa</a:t>
            </a:r>
            <a:r>
              <a:rPr lang="es-ES" dirty="0">
                <a:latin typeface="Tw Cen MT" panose="020B0602020104020603" pitchFamily="34" charset="77"/>
                <a:ea typeface="Times New Roman" panose="02020603050405020304" pitchFamily="18" charset="0"/>
              </a:rPr>
              <a:t>só</a:t>
            </a:r>
            <a:r>
              <a:rPr lang="es-ES" dirty="0">
                <a:effectLst/>
                <a:latin typeface="Tw Cen MT" panose="020B0602020104020603" pitchFamily="34" charset="77"/>
                <a:ea typeface="Times New Roman" panose="02020603050405020304" pitchFamily="18" charset="0"/>
              </a:rPr>
              <a:t> a Marruecos, donde en la conversión de los moros y reducción de los renegados, padeció grandes trabajos y afrentas. </a:t>
            </a:r>
          </a:p>
          <a:p>
            <a:pPr algn="just"/>
            <a:r>
              <a:rPr lang="es-ES" dirty="0">
                <a:latin typeface="Tw Cen MT" panose="020B0602020104020603" pitchFamily="34" charset="77"/>
                <a:ea typeface="Times New Roman" panose="02020603050405020304" pitchFamily="18" charset="0"/>
              </a:rPr>
              <a:t>	</a:t>
            </a:r>
            <a:r>
              <a:rPr lang="es-ES" dirty="0" err="1">
                <a:latin typeface="Tw Cen MT" panose="020B0602020104020603" pitchFamily="34" charset="77"/>
                <a:ea typeface="Times New Roman" panose="02020603050405020304" pitchFamily="18" charset="0"/>
              </a:rPr>
              <a:t>V</a:t>
            </a:r>
            <a:r>
              <a:rPr lang="es-ES" dirty="0" err="1">
                <a:effectLst/>
                <a:latin typeface="Tw Cen MT" panose="020B0602020104020603" pitchFamily="34" charset="77"/>
                <a:ea typeface="Times New Roman" panose="02020603050405020304" pitchFamily="18" charset="0"/>
              </a:rPr>
              <a:t>olviole</a:t>
            </a:r>
            <a:r>
              <a:rPr lang="es-ES" dirty="0">
                <a:effectLst/>
                <a:latin typeface="Tw Cen MT" panose="020B0602020104020603" pitchFamily="34" charset="77"/>
                <a:ea typeface="Times New Roman" panose="02020603050405020304" pitchFamily="18" charset="0"/>
              </a:rPr>
              <a:t> Dios a España el siguiente año 1507 con </a:t>
            </a:r>
            <a:r>
              <a:rPr lang="es-ES" dirty="0">
                <a:latin typeface="Tw Cen MT" panose="020B0602020104020603" pitchFamily="34" charset="77"/>
                <a:ea typeface="Times New Roman" panose="02020603050405020304" pitchFamily="18" charset="0"/>
              </a:rPr>
              <a:t>186</a:t>
            </a:r>
            <a:r>
              <a:rPr lang="es-ES" dirty="0">
                <a:effectLst/>
                <a:latin typeface="Tw Cen MT" panose="020B0602020104020603" pitchFamily="34" charset="77"/>
                <a:ea typeface="Times New Roman" panose="02020603050405020304" pitchFamily="18" charset="0"/>
              </a:rPr>
              <a:t> cautivos que redim</a:t>
            </a:r>
            <a:r>
              <a:rPr lang="es-ES" dirty="0">
                <a:latin typeface="Tw Cen MT" panose="020B0602020104020603" pitchFamily="34" charset="77"/>
                <a:ea typeface="Times New Roman" panose="02020603050405020304" pitchFamily="18" charset="0"/>
              </a:rPr>
              <a:t>ió</a:t>
            </a:r>
            <a:r>
              <a:rPr lang="es-ES" dirty="0">
                <a:effectLst/>
                <a:latin typeface="Tw Cen MT" panose="020B0602020104020603" pitchFamily="34" charset="77"/>
                <a:ea typeface="Times New Roman" panose="02020603050405020304" pitchFamily="18" charset="0"/>
              </a:rPr>
              <a:t>, con los </a:t>
            </a:r>
            <a:r>
              <a:rPr lang="es-ES" dirty="0">
                <a:latin typeface="Tw Cen MT" panose="020B0602020104020603" pitchFamily="34" charset="77"/>
                <a:ea typeface="Times New Roman" panose="02020603050405020304" pitchFamily="18" charset="0"/>
              </a:rPr>
              <a:t>c</a:t>
            </a:r>
            <a:r>
              <a:rPr lang="es-ES" dirty="0">
                <a:effectLst/>
                <a:latin typeface="Tw Cen MT" panose="020B0602020104020603" pitchFamily="34" charset="77"/>
                <a:ea typeface="Times New Roman" panose="02020603050405020304" pitchFamily="18" charset="0"/>
              </a:rPr>
              <a:t>uales desembarc</a:t>
            </a:r>
            <a:r>
              <a:rPr lang="es-ES" dirty="0">
                <a:latin typeface="Tw Cen MT" panose="020B0602020104020603" pitchFamily="34" charset="77"/>
                <a:ea typeface="Times New Roman" panose="02020603050405020304" pitchFamily="18" charset="0"/>
              </a:rPr>
              <a:t>ó</a:t>
            </a:r>
            <a:r>
              <a:rPr lang="es-ES" dirty="0">
                <a:effectLst/>
                <a:latin typeface="Tw Cen MT" panose="020B0602020104020603" pitchFamily="34" charset="77"/>
                <a:ea typeface="Times New Roman" panose="02020603050405020304" pitchFamily="18" charset="0"/>
              </a:rPr>
              <a:t> en Cartagena, de donde pasó a Sevilla </a:t>
            </a:r>
            <a:r>
              <a:rPr lang="es-ES" dirty="0">
                <a:latin typeface="Tw Cen MT" panose="020B0602020104020603" pitchFamily="34" charset="77"/>
                <a:ea typeface="Times New Roman" panose="02020603050405020304" pitchFamily="18" charset="0"/>
              </a:rPr>
              <a:t>muy</a:t>
            </a:r>
            <a:r>
              <a:rPr lang="es-ES" dirty="0">
                <a:effectLst/>
                <a:latin typeface="Tw Cen MT" panose="020B0602020104020603" pitchFamily="34" charset="77"/>
                <a:ea typeface="Times New Roman" panose="02020603050405020304" pitchFamily="18" charset="0"/>
              </a:rPr>
              <a:t> quebrantado.     </a:t>
            </a:r>
            <a:endParaRPr lang="es-ES" dirty="0">
              <a:latin typeface="Tw Cen MT" panose="020B0602020104020603" pitchFamily="34" charset="77"/>
              <a:ea typeface="Times New Roman" panose="02020603050405020304" pitchFamily="18" charset="0"/>
            </a:endParaRPr>
          </a:p>
          <a:p>
            <a:pPr algn="just"/>
            <a:r>
              <a:rPr lang="es-ES" dirty="0">
                <a:effectLst/>
                <a:latin typeface="Tw Cen MT" panose="020B0602020104020603" pitchFamily="34" charset="77"/>
                <a:ea typeface="Times New Roman" panose="02020603050405020304" pitchFamily="18" charset="0"/>
              </a:rPr>
              <a:t>     </a:t>
            </a:r>
            <a:r>
              <a:rPr lang="es-ES" dirty="0">
                <a:solidFill>
                  <a:srgbClr val="C00000"/>
                </a:solidFill>
                <a:effectLst/>
                <a:latin typeface="Tw Cen MT" panose="020B0602020104020603" pitchFamily="34" charset="77"/>
                <a:ea typeface="Times New Roman" panose="02020603050405020304" pitchFamily="18" charset="0"/>
              </a:rPr>
              <a:t>+ 1509</a:t>
            </a:r>
            <a:r>
              <a:rPr lang="es-ES" dirty="0">
                <a:effectLst/>
                <a:latin typeface="Tw Cen MT" panose="020B0602020104020603" pitchFamily="34" charset="77"/>
                <a:ea typeface="Times New Roman" panose="02020603050405020304" pitchFamily="18" charset="0"/>
              </a:rPr>
              <a:t>: Murió en Sevilla”.</a:t>
            </a:r>
          </a:p>
        </p:txBody>
      </p:sp>
      <p:pic>
        <p:nvPicPr>
          <p:cNvPr id="4" name="Imagen 3">
            <a:extLst>
              <a:ext uri="{FF2B5EF4-FFF2-40B4-BE49-F238E27FC236}">
                <a16:creationId xmlns:a16="http://schemas.microsoft.com/office/drawing/2014/main" id="{9C334752-CD4C-6F02-7DD9-13C51703054A}"/>
              </a:ext>
            </a:extLst>
          </p:cNvPr>
          <p:cNvPicPr>
            <a:picLocks noChangeAspect="1"/>
          </p:cNvPicPr>
          <p:nvPr/>
        </p:nvPicPr>
        <p:blipFill>
          <a:blip r:embed="rId3"/>
          <a:stretch>
            <a:fillRect/>
          </a:stretch>
        </p:blipFill>
        <p:spPr>
          <a:xfrm>
            <a:off x="7467599" y="683732"/>
            <a:ext cx="1574800" cy="1574800"/>
          </a:xfrm>
          <a:prstGeom prst="rect">
            <a:avLst/>
          </a:prstGeom>
        </p:spPr>
      </p:pic>
      <p:sp>
        <p:nvSpPr>
          <p:cNvPr id="2" name="CuadroTexto 1">
            <a:extLst>
              <a:ext uri="{FF2B5EF4-FFF2-40B4-BE49-F238E27FC236}">
                <a16:creationId xmlns:a16="http://schemas.microsoft.com/office/drawing/2014/main" id="{51AA430F-168B-FCEA-2545-984535ED77FE}"/>
              </a:ext>
            </a:extLst>
          </p:cNvPr>
          <p:cNvSpPr txBox="1"/>
          <p:nvPr/>
        </p:nvSpPr>
        <p:spPr>
          <a:xfrm>
            <a:off x="7467600" y="2624764"/>
            <a:ext cx="1574802" cy="2862322"/>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Escudo</a:t>
            </a:r>
          </a:p>
          <a:p>
            <a:pPr algn="ctr"/>
            <a:r>
              <a:rPr lang="es-ES" sz="2000" dirty="0">
                <a:solidFill>
                  <a:srgbClr val="C00000"/>
                </a:solidFill>
                <a:latin typeface="Tw Cen MT" panose="020B0602020104020603" pitchFamily="34" charset="77"/>
              </a:rPr>
              <a:t>de la</a:t>
            </a:r>
          </a:p>
          <a:p>
            <a:pPr algn="ctr"/>
            <a:r>
              <a:rPr lang="es-ES" sz="2000" dirty="0">
                <a:solidFill>
                  <a:srgbClr val="C00000"/>
                </a:solidFill>
                <a:latin typeface="Tw Cen MT" panose="020B0602020104020603" pitchFamily="34" charset="77"/>
              </a:rPr>
              <a:t>Merced</a:t>
            </a:r>
          </a:p>
          <a:p>
            <a:pPr algn="ctr"/>
            <a:endParaRPr lang="es-ES" sz="2000" dirty="0">
              <a:solidFill>
                <a:srgbClr val="C00000"/>
              </a:solidFill>
              <a:effectLst/>
              <a:latin typeface="Tw Cen MT" panose="020B0602020104020603" pitchFamily="34" charset="77"/>
              <a:ea typeface="Times New Roman" panose="02020603050405020304" pitchFamily="18" charset="0"/>
            </a:endParaRPr>
          </a:p>
          <a:p>
            <a:pPr algn="ctr"/>
            <a:r>
              <a:rPr lang="es-ES" sz="2000" dirty="0">
                <a:solidFill>
                  <a:srgbClr val="C00000"/>
                </a:solidFill>
                <a:effectLst/>
                <a:latin typeface="Tw Cen MT" panose="020B0602020104020603" pitchFamily="34" charset="77"/>
                <a:ea typeface="Times New Roman" panose="02020603050405020304" pitchFamily="18" charset="0"/>
              </a:rPr>
              <a:t>FRAY ALONSO </a:t>
            </a:r>
          </a:p>
          <a:p>
            <a:pPr algn="ctr"/>
            <a:r>
              <a:rPr lang="es-ES" sz="2000" dirty="0">
                <a:solidFill>
                  <a:srgbClr val="C00000"/>
                </a:solidFill>
                <a:effectLst/>
                <a:latin typeface="Tw Cen MT" panose="020B0602020104020603" pitchFamily="34" charset="77"/>
                <a:ea typeface="Times New Roman" panose="02020603050405020304" pitchFamily="18" charset="0"/>
              </a:rPr>
              <a:t>DE VALDÉS</a:t>
            </a:r>
          </a:p>
          <a:p>
            <a:pPr algn="ctr"/>
            <a:r>
              <a:rPr lang="es-ES" sz="2000" dirty="0">
                <a:solidFill>
                  <a:srgbClr val="C00000"/>
                </a:solidFill>
                <a:latin typeface="Tw Cen MT" panose="020B0602020104020603" pitchFamily="34" charset="77"/>
              </a:rPr>
              <a:t>*1440</a:t>
            </a:r>
          </a:p>
          <a:p>
            <a:pPr algn="ctr"/>
            <a:r>
              <a:rPr lang="es-ES" sz="2000" dirty="0">
                <a:solidFill>
                  <a:srgbClr val="C00000"/>
                </a:solidFill>
                <a:latin typeface="Tw Cen MT" panose="020B0602020104020603" pitchFamily="34" charset="77"/>
              </a:rPr>
              <a:t>+1509</a:t>
            </a:r>
          </a:p>
        </p:txBody>
      </p:sp>
    </p:spTree>
    <p:extLst>
      <p:ext uri="{BB962C8B-B14F-4D97-AF65-F5344CB8AC3E}">
        <p14:creationId xmlns:p14="http://schemas.microsoft.com/office/powerpoint/2010/main" val="3621492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1F03F24-8AF8-C55B-FD4B-C25FC288CFBD}"/>
              </a:ext>
            </a:extLst>
          </p:cNvPr>
          <p:cNvSpPr txBox="1"/>
          <p:nvPr/>
        </p:nvSpPr>
        <p:spPr>
          <a:xfrm>
            <a:off x="220086" y="139701"/>
            <a:ext cx="6299984"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FRAY </a:t>
            </a:r>
            <a:r>
              <a:rPr lang="es-ES" dirty="0">
                <a:solidFill>
                  <a:srgbClr val="C00000"/>
                </a:solidFill>
                <a:latin typeface="Tw Cen MT" panose="020B0602020104020603" pitchFamily="34" charset="77"/>
                <a:ea typeface="Times New Roman" panose="02020603050405020304" pitchFamily="18" charset="0"/>
              </a:rPr>
              <a:t>ÍÑI</a:t>
            </a:r>
            <a:r>
              <a:rPr lang="es-ES" dirty="0">
                <a:solidFill>
                  <a:srgbClr val="C00000"/>
                </a:solidFill>
                <a:effectLst/>
                <a:latin typeface="Tw Cen MT" panose="020B0602020104020603" pitchFamily="34" charset="77"/>
                <a:ea typeface="Times New Roman" panose="02020603050405020304" pitchFamily="18" charset="0"/>
              </a:rPr>
              <a:t>GO PORCEL ( Trinitario ) </a:t>
            </a:r>
          </a:p>
          <a:p>
            <a:pPr algn="just"/>
            <a:r>
              <a:rPr lang="es-ES" dirty="0">
                <a:solidFill>
                  <a:srgbClr val="C00000"/>
                </a:solidFill>
                <a:latin typeface="Tw Cen MT" panose="020B0602020104020603" pitchFamily="34" charset="77"/>
                <a:ea typeface="Times New Roman" panose="02020603050405020304" pitchFamily="18" charset="0"/>
              </a:rPr>
              <a:t>*1475</a:t>
            </a:r>
            <a:r>
              <a:rPr lang="es-ES" dirty="0">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Naci</a:t>
            </a:r>
            <a:r>
              <a:rPr lang="es-ES" dirty="0">
                <a:latin typeface="Tw Cen MT" panose="020B0602020104020603" pitchFamily="34" charset="77"/>
                <a:ea typeface="Times New Roman" panose="02020603050405020304" pitchFamily="18" charset="0"/>
              </a:rPr>
              <a:t>ó</a:t>
            </a:r>
            <a:r>
              <a:rPr lang="es-ES" dirty="0">
                <a:effectLst/>
                <a:latin typeface="Tw Cen MT" panose="020B0602020104020603" pitchFamily="34" charset="77"/>
                <a:ea typeface="Times New Roman" panose="02020603050405020304" pitchFamily="18" charset="0"/>
              </a:rPr>
              <a:t> en Úbeda de familia noble. </a:t>
            </a:r>
          </a:p>
          <a:p>
            <a:pPr algn="just"/>
            <a:r>
              <a:rPr lang="es-ES" dirty="0">
                <a:effectLst/>
                <a:latin typeface="Tw Cen MT" panose="020B0602020104020603" pitchFamily="34" charset="77"/>
                <a:ea typeface="Times New Roman" panose="02020603050405020304" pitchFamily="18" charset="0"/>
              </a:rPr>
              <a:t>		Toma el  hábito  en el convento de </a:t>
            </a:r>
            <a:r>
              <a:rPr lang="es-ES" dirty="0">
                <a:latin typeface="Tw Cen MT" panose="020B0602020104020603" pitchFamily="34" charset="77"/>
                <a:ea typeface="Times New Roman" panose="02020603050405020304" pitchFamily="18" charset="0"/>
              </a:rPr>
              <a:t>Ú</a:t>
            </a:r>
            <a:r>
              <a:rPr lang="es-ES" dirty="0">
                <a:effectLst/>
                <a:latin typeface="Tw Cen MT" panose="020B0602020104020603" pitchFamily="34" charset="77"/>
                <a:ea typeface="Times New Roman" panose="02020603050405020304" pitchFamily="18" charset="0"/>
              </a:rPr>
              <a:t>beda.</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Fue contemporáneo del Obispo Puerto y juntos  estudian  en la Universidad de Salamanca.</a:t>
            </a:r>
          </a:p>
          <a:p>
            <a:pPr algn="just"/>
            <a:r>
              <a:rPr lang="es-ES" dirty="0">
                <a:latin typeface="Tw Cen MT" panose="020B0602020104020603" pitchFamily="34" charset="77"/>
                <a:ea typeface="Times New Roman" panose="02020603050405020304" pitchFamily="18" charset="0"/>
              </a:rPr>
              <a:t>Fue Provincial</a:t>
            </a:r>
            <a:r>
              <a:rPr lang="es-ES" dirty="0">
                <a:effectLst/>
                <a:latin typeface="Tw Cen MT" panose="020B0602020104020603" pitchFamily="34" charset="77"/>
                <a:ea typeface="Times New Roman" panose="02020603050405020304" pitchFamily="18" charset="0"/>
              </a:rPr>
              <a:t> en Burgos donde escribe un libro que titula "Flores </a:t>
            </a:r>
            <a:r>
              <a:rPr lang="es-ES" dirty="0" err="1">
                <a:effectLst/>
                <a:latin typeface="Tw Cen MT" panose="020B0602020104020603" pitchFamily="34" charset="77"/>
                <a:ea typeface="Times New Roman" panose="02020603050405020304" pitchFamily="18" charset="0"/>
              </a:rPr>
              <a:t>Observantia</a:t>
            </a:r>
            <a:r>
              <a:rPr lang="es-ES" dirty="0">
                <a:effectLst/>
                <a:latin typeface="Tw Cen MT" panose="020B0602020104020603" pitchFamily="34" charset="77"/>
                <a:ea typeface="Times New Roman" panose="02020603050405020304" pitchFamily="18" charset="0"/>
              </a:rPr>
              <a:t>”, lleno de muy santas leyes”. </a:t>
            </a:r>
            <a:r>
              <a:rPr lang="es-ES" dirty="0">
                <a:latin typeface="Tw Cen MT" panose="020B0602020104020603" pitchFamily="34" charset="77"/>
                <a:ea typeface="Times New Roman" panose="02020603050405020304" pitchFamily="18" charset="0"/>
              </a:rPr>
              <a:t>A</a:t>
            </a:r>
            <a:r>
              <a:rPr lang="es-ES" dirty="0">
                <a:effectLst/>
                <a:latin typeface="Tw Cen MT" panose="020B0602020104020603" pitchFamily="34" charset="77"/>
                <a:ea typeface="Times New Roman" panose="02020603050405020304" pitchFamily="18" charset="0"/>
              </a:rPr>
              <a:t> </a:t>
            </a:r>
            <a:r>
              <a:rPr lang="es-ES" dirty="0">
                <a:latin typeface="Tw Cen MT" panose="020B0602020104020603" pitchFamily="34" charset="77"/>
                <a:ea typeface="Times New Roman" panose="02020603050405020304" pitchFamily="18" charset="0"/>
              </a:rPr>
              <a:t>é</a:t>
            </a:r>
            <a:r>
              <a:rPr lang="es-ES" dirty="0">
                <a:effectLst/>
                <a:latin typeface="Tw Cen MT" panose="020B0602020104020603" pitchFamily="34" charset="77"/>
                <a:ea typeface="Times New Roman" panose="02020603050405020304" pitchFamily="18" charset="0"/>
              </a:rPr>
              <a:t>l se debe la reforma de la Orden de los Trinitarios en España.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El Emperador Carlos I, le protegió como </a:t>
            </a:r>
            <a:r>
              <a:rPr lang="es-ES" dirty="0">
                <a:effectLst/>
                <a:latin typeface="Tw Cen MT" panose="020B0602020104020603" pitchFamily="34" charset="77"/>
                <a:ea typeface="Times New Roman" panose="02020603050405020304" pitchFamily="18" charset="0"/>
              </a:rPr>
              <a:t>Reformador en estos “</a:t>
            </a:r>
            <a:r>
              <a:rPr lang="es-ES" dirty="0" err="1">
                <a:effectLst/>
                <a:latin typeface="Tw Cen MT" panose="020B0602020104020603" pitchFamily="34" charset="77"/>
                <a:ea typeface="Times New Roman" panose="02020603050405020304" pitchFamily="18" charset="0"/>
              </a:rPr>
              <a:t>Reynos</a:t>
            </a:r>
            <a:r>
              <a:rPr lang="es-ES" dirty="0">
                <a:effectLst/>
                <a:latin typeface="Tw Cen MT" panose="020B0602020104020603" pitchFamily="34" charset="77"/>
                <a:ea typeface="Times New Roman" panose="02020603050405020304" pitchFamily="18" charset="0"/>
              </a:rPr>
              <a:t> de</a:t>
            </a:r>
            <a:r>
              <a:rPr lang="es-ES" dirty="0">
                <a:latin typeface="Tw Cen MT" panose="020B0602020104020603" pitchFamily="34" charset="77"/>
                <a:ea typeface="Times New Roman" panose="02020603050405020304" pitchFamily="18" charset="0"/>
              </a:rPr>
              <a:t> España, </a:t>
            </a:r>
            <a:r>
              <a:rPr lang="es-ES" dirty="0">
                <a:effectLst/>
                <a:latin typeface="Tw Cen MT" panose="020B0602020104020603" pitchFamily="34" charset="77"/>
                <a:ea typeface="Times New Roman" panose="02020603050405020304" pitchFamily="18" charset="0"/>
              </a:rPr>
              <a:t>Indias e Tierra firme del Mar Océano...". </a:t>
            </a:r>
          </a:p>
          <a:p>
            <a:pPr algn="just"/>
            <a:r>
              <a:rPr lang="es-ES" dirty="0">
                <a:latin typeface="Tw Cen MT" panose="020B0602020104020603" pitchFamily="34" charset="77"/>
                <a:ea typeface="Times New Roman" panose="02020603050405020304" pitchFamily="18" charset="0"/>
              </a:rPr>
              <a:t>	P</a:t>
            </a:r>
            <a:r>
              <a:rPr lang="es-ES" dirty="0">
                <a:effectLst/>
                <a:latin typeface="Tw Cen MT" panose="020B0602020104020603" pitchFamily="34" charset="77"/>
                <a:ea typeface="Times New Roman" panose="02020603050405020304" pitchFamily="18" charset="0"/>
              </a:rPr>
              <a:t>uso grandísimo cuidado en la redención de cautivos liberando durante su mandato provincial a más de 1800 cautivos.</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+ 1532</a:t>
            </a:r>
            <a:r>
              <a:rPr lang="es-ES" dirty="0">
                <a:effectLst/>
                <a:latin typeface="Tw Cen MT" panose="020B0602020104020603" pitchFamily="34" charset="77"/>
                <a:ea typeface="Calibri" panose="020F0502020204030204" pitchFamily="34" charset="0"/>
                <a:cs typeface="Times New Roman" panose="02020603050405020304" pitchFamily="18" charset="0"/>
              </a:rPr>
              <a:t>. 21 Noviembre. Hallándose en Córdoba, y muy quebrantado de salud, entrega su alma a Dios. </a:t>
            </a:r>
            <a:endParaRPr lang="es-ES" dirty="0">
              <a:latin typeface="Tw Cen MT" panose="020B0602020104020603" pitchFamily="34" charset="77"/>
            </a:endParaRPr>
          </a:p>
        </p:txBody>
      </p:sp>
      <p:pic>
        <p:nvPicPr>
          <p:cNvPr id="4" name="Imagen 3">
            <a:extLst>
              <a:ext uri="{FF2B5EF4-FFF2-40B4-BE49-F238E27FC236}">
                <a16:creationId xmlns:a16="http://schemas.microsoft.com/office/drawing/2014/main" id="{75865086-C23C-8268-119E-EA9D56353054}"/>
              </a:ext>
            </a:extLst>
          </p:cNvPr>
          <p:cNvPicPr>
            <a:picLocks noChangeAspect="1"/>
          </p:cNvPicPr>
          <p:nvPr/>
        </p:nvPicPr>
        <p:blipFill>
          <a:blip r:embed="rId3"/>
          <a:stretch>
            <a:fillRect/>
          </a:stretch>
        </p:blipFill>
        <p:spPr>
          <a:xfrm>
            <a:off x="6883400" y="716655"/>
            <a:ext cx="2040514" cy="1589223"/>
          </a:xfrm>
          <a:prstGeom prst="rect">
            <a:avLst/>
          </a:prstGeom>
        </p:spPr>
      </p:pic>
      <p:sp>
        <p:nvSpPr>
          <p:cNvPr id="5" name="CuadroTexto 4">
            <a:extLst>
              <a:ext uri="{FF2B5EF4-FFF2-40B4-BE49-F238E27FC236}">
                <a16:creationId xmlns:a16="http://schemas.microsoft.com/office/drawing/2014/main" id="{B09EDDD6-2A55-2235-615F-46A79698FC08}"/>
              </a:ext>
            </a:extLst>
          </p:cNvPr>
          <p:cNvSpPr txBox="1"/>
          <p:nvPr/>
        </p:nvSpPr>
        <p:spPr>
          <a:xfrm>
            <a:off x="7036903" y="2822713"/>
            <a:ext cx="1916597" cy="2554545"/>
          </a:xfrm>
          <a:prstGeom prst="rect">
            <a:avLst/>
          </a:prstGeom>
          <a:noFill/>
        </p:spPr>
        <p:txBody>
          <a:bodyPr wrap="square" rtlCol="0">
            <a:spAutoFit/>
          </a:bodyPr>
          <a:lstStyle/>
          <a:p>
            <a:pPr algn="ctr"/>
            <a:r>
              <a:rPr lang="es-ES" sz="2000" dirty="0">
                <a:solidFill>
                  <a:srgbClr val="C00000"/>
                </a:solidFill>
              </a:rPr>
              <a:t>Escudo </a:t>
            </a:r>
          </a:p>
          <a:p>
            <a:pPr algn="ctr"/>
            <a:r>
              <a:rPr lang="es-ES" sz="2000" dirty="0">
                <a:solidFill>
                  <a:srgbClr val="C00000"/>
                </a:solidFill>
              </a:rPr>
              <a:t>de los </a:t>
            </a:r>
          </a:p>
          <a:p>
            <a:pPr algn="ctr"/>
            <a:r>
              <a:rPr lang="es-ES" sz="2000" dirty="0">
                <a:solidFill>
                  <a:srgbClr val="C00000"/>
                </a:solidFill>
              </a:rPr>
              <a:t>Trinitarios</a:t>
            </a:r>
          </a:p>
          <a:p>
            <a:pPr algn="ctr"/>
            <a:endParaRPr lang="es-ES" sz="2000" dirty="0">
              <a:solidFill>
                <a:srgbClr val="C00000"/>
              </a:solidFill>
            </a:endParaRPr>
          </a:p>
          <a:p>
            <a:pPr algn="ctr"/>
            <a:r>
              <a:rPr lang="es-ES" sz="2000" dirty="0">
                <a:solidFill>
                  <a:srgbClr val="C00000"/>
                </a:solidFill>
                <a:effectLst/>
                <a:latin typeface="TimesNewRoman,Bold"/>
                <a:ea typeface="Times New Roman" panose="02020603050405020304" pitchFamily="18" charset="0"/>
              </a:rPr>
              <a:t>ÍÑIGO PORCEL</a:t>
            </a:r>
          </a:p>
          <a:p>
            <a:pPr algn="ctr"/>
            <a:r>
              <a:rPr lang="es-ES" sz="2000" dirty="0">
                <a:solidFill>
                  <a:srgbClr val="C00000"/>
                </a:solidFill>
                <a:latin typeface="TimesNewRoman,Bold"/>
              </a:rPr>
              <a:t>*1475 Úbeda</a:t>
            </a:r>
          </a:p>
          <a:p>
            <a:pPr algn="ctr"/>
            <a:r>
              <a:rPr lang="es-ES" sz="2000" dirty="0">
                <a:solidFill>
                  <a:srgbClr val="C00000"/>
                </a:solidFill>
                <a:latin typeface="TimesNewRoman,Bold"/>
              </a:rPr>
              <a:t>+1532 Córdoba</a:t>
            </a:r>
            <a:endParaRPr lang="es-ES" sz="2000" dirty="0"/>
          </a:p>
        </p:txBody>
      </p:sp>
    </p:spTree>
    <p:extLst>
      <p:ext uri="{BB962C8B-B14F-4D97-AF65-F5344CB8AC3E}">
        <p14:creationId xmlns:p14="http://schemas.microsoft.com/office/powerpoint/2010/main" val="18658493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A3C27C4-55D0-3446-8D18-A879C32146A0}"/>
              </a:ext>
            </a:extLst>
          </p:cNvPr>
          <p:cNvSpPr txBox="1"/>
          <p:nvPr/>
        </p:nvSpPr>
        <p:spPr>
          <a:xfrm>
            <a:off x="410817" y="197225"/>
            <a:ext cx="6374296" cy="6740307"/>
          </a:xfrm>
          <a:prstGeom prst="rect">
            <a:avLst/>
          </a:prstGeom>
          <a:noFill/>
        </p:spPr>
        <p:txBody>
          <a:bodyPr wrap="square" rtlCol="0">
            <a:spAutoFit/>
          </a:bodyPr>
          <a:lstStyle/>
          <a:p>
            <a:pPr algn="ctr"/>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FRAY DOMINGO DE ALVARADO </a:t>
            </a:r>
          </a:p>
          <a:p>
            <a:pPr algn="ctr"/>
            <a:r>
              <a:rPr lang="es-ES" dirty="0">
                <a:effectLst/>
                <a:latin typeface="Tw Cen MT" panose="020B0602020104020603" pitchFamily="34" charset="77"/>
                <a:ea typeface="Times New Roman" panose="02020603050405020304" pitchFamily="18" charset="0"/>
                <a:cs typeface="Times New Roman" panose="02020603050405020304" pitchFamily="18" charset="0"/>
              </a:rPr>
              <a:t>( Mercedario )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*1480</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Nace en </a:t>
            </a:r>
            <a:r>
              <a:rPr lang="es-ES" dirty="0">
                <a:latin typeface="Tw Cen MT" panose="020B0602020104020603" pitchFamily="34" charset="77"/>
                <a:ea typeface="Times New Roman" panose="02020603050405020304" pitchFamily="18" charset="0"/>
                <a:cs typeface="Times New Roman" panose="02020603050405020304" pitchFamily="18" charset="0"/>
              </a:rPr>
              <a:t>la  ciudad  giennense de Ú</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beda.</a:t>
            </a:r>
          </a:p>
          <a:p>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*1496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Ingresa </a:t>
            </a:r>
            <a:r>
              <a:rPr lang="es-ES" dirty="0">
                <a:latin typeface="Tw Cen MT" panose="020B0602020104020603" pitchFamily="34" charset="77"/>
                <a:ea typeface="Times New Roman" panose="02020603050405020304" pitchFamily="18" charset="0"/>
                <a:cs typeface="Times New Roman" panose="02020603050405020304" pitchFamily="18" charset="0"/>
              </a:rPr>
              <a:t>en el convento de los Mercedarios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p>
          <a:p>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+1547</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De él nos dice Ximena Jurado: " </a:t>
            </a:r>
            <a:r>
              <a:rPr lang="es-ES" dirty="0">
                <a:latin typeface="Tw Cen MT" panose="020B0602020104020603" pitchFamily="34" charset="77"/>
                <a:ea typeface="Times New Roman" panose="02020603050405020304" pitchFamily="18" charset="0"/>
                <a:cs typeface="Times New Roman" panose="02020603050405020304" pitchFamily="18" charset="0"/>
              </a:rPr>
              <a:t>M</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ur</a:t>
            </a:r>
            <a:r>
              <a:rPr lang="es-ES" dirty="0">
                <a:latin typeface="Tw Cen MT" panose="020B0602020104020603" pitchFamily="34" charset="77"/>
                <a:ea typeface="Times New Roman" panose="02020603050405020304" pitchFamily="18" charset="0"/>
                <a:cs typeface="Times New Roman" panose="02020603050405020304" pitchFamily="18" charset="0"/>
              </a:rPr>
              <a:t>ió</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en 		el Convento  de  la  Merced  de Granada 		con grande opinión de Santidad. </a:t>
            </a:r>
          </a:p>
          <a:p>
            <a:pPr algn="just"/>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Convocáronse</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a su entierro toda la ciudad, ambos Cabildos, manifestando la veneración que le tenían y también el Bienaventurado Padre de los pobres San Juan de Dios, que solía confesarse con el</a:t>
            </a:r>
            <a:r>
              <a:rPr lang="es-ES" dirty="0">
                <a:latin typeface="Tw Cen MT" panose="020B0602020104020603" pitchFamily="34" charset="77"/>
                <a:ea typeface="Times New Roman" panose="02020603050405020304" pitchFamily="18" charset="0"/>
                <a:cs typeface="Times New Roman" panose="02020603050405020304" pitchFamily="18" charset="0"/>
              </a:rPr>
              <a:t> y consultaba sus dudas, cumpliendo el consejo del Maestro Juan de Ávila de quien fue muy estimado.</a:t>
            </a:r>
          </a:p>
          <a:p>
            <a:pPr algn="just"/>
            <a:r>
              <a:rPr lang="es-ES" dirty="0">
                <a:latin typeface="Tw Cen MT" panose="020B0602020104020603" pitchFamily="34" charset="77"/>
                <a:cs typeface="Times New Roman" panose="02020603050405020304" pitchFamily="18" charset="0"/>
              </a:rPr>
              <a:t>	Con gran fervor y lágrimas repetía a su lado: “dichoso vos que tanto bien hicisteis en vida. Tú estarás gozando de Dios y logrando el premio de vuestros trabajos.”.</a:t>
            </a:r>
            <a:endParaRPr lang="es-ES" dirty="0">
              <a:latin typeface="Tw Cen MT" panose="020B0602020104020603" pitchFamily="34" charset="77"/>
            </a:endParaRPr>
          </a:p>
        </p:txBody>
      </p:sp>
      <p:sp>
        <p:nvSpPr>
          <p:cNvPr id="4" name="CuadroTexto 3">
            <a:extLst>
              <a:ext uri="{FF2B5EF4-FFF2-40B4-BE49-F238E27FC236}">
                <a16:creationId xmlns:a16="http://schemas.microsoft.com/office/drawing/2014/main" id="{DCEA5AE3-457F-6803-D381-AA9D255ACD88}"/>
              </a:ext>
            </a:extLst>
          </p:cNvPr>
          <p:cNvSpPr txBox="1"/>
          <p:nvPr/>
        </p:nvSpPr>
        <p:spPr>
          <a:xfrm>
            <a:off x="7135906" y="3193774"/>
            <a:ext cx="1781473" cy="2862322"/>
          </a:xfrm>
          <a:prstGeom prst="rect">
            <a:avLst/>
          </a:prstGeom>
          <a:noFill/>
        </p:spPr>
        <p:txBody>
          <a:bodyPr wrap="square">
            <a:spAutoFit/>
          </a:bodyPr>
          <a:lstStyle/>
          <a:p>
            <a:pPr algn="ctr"/>
            <a:r>
              <a:rPr lang="es-ES" sz="2000" dirty="0">
                <a:solidFill>
                  <a:srgbClr val="C00000"/>
                </a:solidFill>
                <a:effectLst/>
                <a:latin typeface="TimesNewRoman,Bold"/>
                <a:ea typeface="Times New Roman" panose="02020603050405020304" pitchFamily="18" charset="0"/>
                <a:cs typeface="Times New Roman" panose="02020603050405020304" pitchFamily="18" charset="0"/>
              </a:rPr>
              <a:t>FRAY DOMINGO DE ALVARADO Mercedario  </a:t>
            </a:r>
            <a:endParaRPr lang="es-E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000" dirty="0" err="1">
                <a:solidFill>
                  <a:srgbClr val="C00000"/>
                </a:solidFill>
                <a:effectLst/>
                <a:latin typeface="TimesNewRoman"/>
                <a:ea typeface="Times New Roman" panose="02020603050405020304" pitchFamily="18" charset="0"/>
                <a:cs typeface="Times New Roman" panose="02020603050405020304" pitchFamily="18" charset="0"/>
              </a:rPr>
              <a:t>Úbeda</a:t>
            </a:r>
            <a:endParaRPr lang="es-ES" sz="2000" dirty="0">
              <a:solidFill>
                <a:srgbClr val="C00000"/>
              </a:solidFill>
              <a:effectLst/>
              <a:latin typeface="TimesNewRoman"/>
              <a:ea typeface="Times New Roman" panose="02020603050405020304" pitchFamily="18" charset="0"/>
              <a:cs typeface="Times New Roman" panose="02020603050405020304" pitchFamily="18" charset="0"/>
            </a:endParaRPr>
          </a:p>
          <a:p>
            <a:pPr algn="ctr"/>
            <a:r>
              <a:rPr lang="es-ES" sz="2000" dirty="0">
                <a:solidFill>
                  <a:srgbClr val="C00000"/>
                </a:solidFill>
                <a:effectLst/>
                <a:latin typeface="TimesNewRoman"/>
                <a:ea typeface="Times New Roman" panose="02020603050405020304" pitchFamily="18" charset="0"/>
                <a:cs typeface="Times New Roman" panose="02020603050405020304" pitchFamily="18" charset="0"/>
              </a:rPr>
              <a:t>*1480.</a:t>
            </a:r>
            <a:endParaRPr lang="es-ES" sz="2000" dirty="0">
              <a:solidFill>
                <a:srgbClr val="C00000"/>
              </a:solidFill>
              <a:latin typeface="TimesNewRoman"/>
              <a:ea typeface="Times New Roman" panose="02020603050405020304" pitchFamily="18" charset="0"/>
              <a:cs typeface="Times New Roman" panose="02020603050405020304" pitchFamily="18" charset="0"/>
            </a:endParaRPr>
          </a:p>
          <a:p>
            <a:pPr algn="ctr"/>
            <a:r>
              <a:rPr lang="es-ES" sz="2000" dirty="0">
                <a:solidFill>
                  <a:srgbClr val="C00000"/>
                </a:solidFill>
                <a:effectLst/>
                <a:latin typeface="TimesNewRoman"/>
                <a:ea typeface="Times New Roman" panose="02020603050405020304" pitchFamily="18" charset="0"/>
                <a:cs typeface="Times New Roman" panose="02020603050405020304" pitchFamily="18" charset="0"/>
              </a:rPr>
              <a:t>Granada</a:t>
            </a:r>
          </a:p>
          <a:p>
            <a:pPr algn="ctr"/>
            <a:r>
              <a:rPr lang="es-ES" sz="2000" dirty="0">
                <a:solidFill>
                  <a:srgbClr val="C00000"/>
                </a:solidFill>
                <a:latin typeface="TimesNewRoman"/>
                <a:ea typeface="Times New Roman" panose="02020603050405020304" pitchFamily="18" charset="0"/>
                <a:cs typeface="Times New Roman" panose="02020603050405020304" pitchFamily="18" charset="0"/>
              </a:rPr>
              <a:t>+1547</a:t>
            </a:r>
            <a:endParaRPr lang="es-ES" sz="2000" dirty="0">
              <a:solidFill>
                <a:srgbClr val="C00000"/>
              </a:solidFill>
              <a:effectLst/>
              <a:latin typeface="TimesNewRoman"/>
              <a:ea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id="{D574B798-B132-A0A0-EF33-C9BE361E009F}"/>
              </a:ext>
            </a:extLst>
          </p:cNvPr>
          <p:cNvPicPr>
            <a:picLocks noChangeAspect="1"/>
          </p:cNvPicPr>
          <p:nvPr/>
        </p:nvPicPr>
        <p:blipFill>
          <a:blip r:embed="rId3"/>
          <a:stretch>
            <a:fillRect/>
          </a:stretch>
        </p:blipFill>
        <p:spPr>
          <a:xfrm>
            <a:off x="7135906" y="197224"/>
            <a:ext cx="1792939" cy="2796987"/>
          </a:xfrm>
          <a:prstGeom prst="rect">
            <a:avLst/>
          </a:prstGeom>
        </p:spPr>
      </p:pic>
      <p:sp>
        <p:nvSpPr>
          <p:cNvPr id="6" name="CuadroTexto 5">
            <a:extLst>
              <a:ext uri="{FF2B5EF4-FFF2-40B4-BE49-F238E27FC236}">
                <a16:creationId xmlns:a16="http://schemas.microsoft.com/office/drawing/2014/main" id="{1E5BE361-CFFF-7FF1-8B91-4A099F396F3F}"/>
              </a:ext>
            </a:extLst>
          </p:cNvPr>
          <p:cNvSpPr txBox="1"/>
          <p:nvPr/>
        </p:nvSpPr>
        <p:spPr>
          <a:xfrm>
            <a:off x="7772400" y="2387600"/>
            <a:ext cx="1144979" cy="307777"/>
          </a:xfrm>
          <a:prstGeom prst="rect">
            <a:avLst/>
          </a:prstGeom>
          <a:noFill/>
        </p:spPr>
        <p:txBody>
          <a:bodyPr wrap="square" rtlCol="0">
            <a:spAutoFit/>
          </a:bodyPr>
          <a:lstStyle/>
          <a:p>
            <a:r>
              <a:rPr lang="es-ES" sz="1400" dirty="0"/>
              <a:t>Valdés Leal</a:t>
            </a:r>
          </a:p>
        </p:txBody>
      </p:sp>
    </p:spTree>
    <p:extLst>
      <p:ext uri="{BB962C8B-B14F-4D97-AF65-F5344CB8AC3E}">
        <p14:creationId xmlns:p14="http://schemas.microsoft.com/office/powerpoint/2010/main" val="2673403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7675A4A-BAB7-06C6-6251-6F6F0C7B0D79}"/>
              </a:ext>
            </a:extLst>
          </p:cNvPr>
          <p:cNvSpPr txBox="1"/>
          <p:nvPr/>
        </p:nvSpPr>
        <p:spPr>
          <a:xfrm>
            <a:off x="324465" y="0"/>
            <a:ext cx="6473900" cy="7109639"/>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EL HERMANO LÁZARO DE LA PAZ </a:t>
            </a:r>
          </a:p>
          <a:p>
            <a:pPr algn="ctr"/>
            <a:r>
              <a:rPr lang="es-ES" dirty="0">
                <a:effectLst/>
                <a:latin typeface="Tw Cen MT" panose="020B0602020104020603" pitchFamily="34" charset="77"/>
                <a:ea typeface="Times New Roman" panose="02020603050405020304" pitchFamily="18" charset="0"/>
              </a:rPr>
              <a:t>( Orden Tercera de San Francisco ) </a:t>
            </a:r>
          </a:p>
          <a:p>
            <a:pPr algn="just"/>
            <a:r>
              <a:rPr lang="es-ES" dirty="0">
                <a:solidFill>
                  <a:srgbClr val="C00000"/>
                </a:solidFill>
                <a:effectLst/>
                <a:latin typeface="Tw Cen MT" panose="020B0602020104020603" pitchFamily="34" charset="77"/>
                <a:ea typeface="Times New Roman" panose="02020603050405020304" pitchFamily="18" charset="0"/>
              </a:rPr>
              <a:t>*1600</a:t>
            </a:r>
            <a:r>
              <a:rPr lang="es-ES" dirty="0">
                <a:effectLst/>
                <a:latin typeface="Tw Cen MT" panose="020B0602020104020603" pitchFamily="34" charset="77"/>
                <a:ea typeface="Times New Roman" panose="02020603050405020304" pitchFamily="18" charset="0"/>
              </a:rPr>
              <a:t>: Nace en </a:t>
            </a:r>
            <a:r>
              <a:rPr lang="es-ES" dirty="0">
                <a:latin typeface="Tw Cen MT" panose="020B0602020104020603" pitchFamily="34" charset="77"/>
                <a:ea typeface="Times New Roman" panose="02020603050405020304" pitchFamily="18" charset="0"/>
              </a:rPr>
              <a:t>Ú</a:t>
            </a:r>
            <a:r>
              <a:rPr lang="es-ES" dirty="0">
                <a:effectLst/>
                <a:latin typeface="Tw Cen MT" panose="020B0602020104020603" pitchFamily="34" charset="77"/>
                <a:ea typeface="Times New Roman" panose="02020603050405020304" pitchFamily="18" charset="0"/>
              </a:rPr>
              <a:t>beda sobre 1600. Sacerdote de grandes virtudes que obtuvo un beneficio simple en la parroquia S. Juan Evangelista en 1641. </a:t>
            </a:r>
          </a:p>
          <a:p>
            <a:pPr algn="just"/>
            <a:r>
              <a:rPr lang="es-ES" dirty="0">
                <a:effectLst/>
                <a:latin typeface="Tw Cen MT" panose="020B0602020104020603" pitchFamily="34" charset="77"/>
                <a:ea typeface="Times New Roman" panose="02020603050405020304" pitchFamily="18" charset="0"/>
              </a:rPr>
              <a:t>	Dice Fray Alonso de Torres que fue: "</a:t>
            </a:r>
            <a:r>
              <a:rPr lang="es-ES" dirty="0" err="1">
                <a:effectLst/>
                <a:latin typeface="Tw Cen MT" panose="020B0602020104020603" pitchFamily="34" charset="77"/>
                <a:ea typeface="Times New Roman" panose="02020603050405020304" pitchFamily="18" charset="0"/>
              </a:rPr>
              <a:t>hixo</a:t>
            </a:r>
            <a:r>
              <a:rPr lang="es-ES" dirty="0">
                <a:effectLst/>
                <a:latin typeface="Tw Cen MT" panose="020B0602020104020603" pitchFamily="34" charset="77"/>
                <a:ea typeface="Times New Roman" panose="02020603050405020304" pitchFamily="18" charset="0"/>
              </a:rPr>
              <a:t> de </a:t>
            </a:r>
            <a:r>
              <a:rPr lang="es-ES" dirty="0" err="1">
                <a:effectLst/>
                <a:latin typeface="Tw Cen MT" panose="020B0602020104020603" pitchFamily="34" charset="77"/>
                <a:ea typeface="Times New Roman" panose="02020603050405020304" pitchFamily="18" charset="0"/>
              </a:rPr>
              <a:t>chistianos</a:t>
            </a:r>
            <a:r>
              <a:rPr lang="es-ES" dirty="0">
                <a:effectLst/>
                <a:latin typeface="Tw Cen MT" panose="020B0602020104020603" pitchFamily="34" charset="77"/>
                <a:ea typeface="Times New Roman" panose="02020603050405020304" pitchFamily="18" charset="0"/>
              </a:rPr>
              <a:t> viejos y principales”. Además de ser beneficiado de San Juan fue también </a:t>
            </a:r>
            <a:r>
              <a:rPr lang="es-ES" dirty="0">
                <a:latin typeface="Tw Cen MT" panose="020B0602020104020603" pitchFamily="34" charset="77"/>
                <a:ea typeface="Times New Roman" panose="02020603050405020304" pitchFamily="18" charset="0"/>
              </a:rPr>
              <a:t>capellán</a:t>
            </a:r>
            <a:r>
              <a:rPr lang="es-ES" dirty="0">
                <a:effectLst/>
                <a:latin typeface="Tw Cen MT" panose="020B0602020104020603" pitchFamily="34" charset="77"/>
                <a:ea typeface="Times New Roman" panose="02020603050405020304" pitchFamily="18" charset="0"/>
              </a:rPr>
              <a:t> del Hospital de Santiago. </a:t>
            </a:r>
          </a:p>
          <a:p>
            <a:pPr algn="just"/>
            <a:r>
              <a:rPr lang="es-ES" dirty="0">
                <a:effectLst/>
                <a:latin typeface="Tw Cen MT" panose="020B0602020104020603" pitchFamily="34" charset="77"/>
                <a:ea typeface="Times New Roman" panose="02020603050405020304" pitchFamily="18" charset="0"/>
              </a:rPr>
              <a:t>	Floreció en la penitencia, oración y en todas las virtudes. Socorría de continuo a los pobres con tanto exceso que habiendo dado toda la ropa que tenia de su uso, </a:t>
            </a:r>
            <a:r>
              <a:rPr lang="es-ES" dirty="0">
                <a:latin typeface="Tw Cen MT" panose="020B0602020104020603" pitchFamily="34" charset="77"/>
                <a:ea typeface="Times New Roman" panose="02020603050405020304" pitchFamily="18" charset="0"/>
              </a:rPr>
              <a:t>y</a:t>
            </a:r>
            <a:r>
              <a:rPr lang="es-ES" dirty="0">
                <a:effectLst/>
                <a:latin typeface="Tw Cen MT" panose="020B0602020104020603" pitchFamily="34" charset="77"/>
                <a:ea typeface="Times New Roman" panose="02020603050405020304" pitchFamily="18" charset="0"/>
              </a:rPr>
              <a:t> habiendo "parido una mujer una pobre criatura, fue a su casa, parti</a:t>
            </a:r>
            <a:r>
              <a:rPr lang="es-ES" dirty="0">
                <a:latin typeface="Tw Cen MT" panose="020B0602020104020603" pitchFamily="34" charset="77"/>
                <a:ea typeface="Times New Roman" panose="02020603050405020304" pitchFamily="18" charset="0"/>
              </a:rPr>
              <a:t>ó su sábana </a:t>
            </a:r>
            <a:r>
              <a:rPr lang="es-ES" dirty="0">
                <a:effectLst/>
                <a:latin typeface="Tw Cen MT" panose="020B0602020104020603" pitchFamily="34" charset="77"/>
                <a:ea typeface="Times New Roman" panose="02020603050405020304" pitchFamily="18" charset="0"/>
              </a:rPr>
              <a:t>y se la llevó". </a:t>
            </a:r>
          </a:p>
          <a:p>
            <a:pPr algn="just"/>
            <a:r>
              <a:rPr lang="es-ES" dirty="0">
                <a:latin typeface="Tw Cen MT" panose="020B0602020104020603" pitchFamily="34" charset="77"/>
                <a:ea typeface="Times New Roman" panose="02020603050405020304" pitchFamily="18" charset="0"/>
              </a:rPr>
              <a:t>	P</a:t>
            </a:r>
            <a:r>
              <a:rPr lang="es-ES" dirty="0">
                <a:effectLst/>
                <a:latin typeface="Tw Cen MT" panose="020B0602020104020603" pitchFamily="34" charset="77"/>
                <a:ea typeface="Times New Roman" panose="02020603050405020304" pitchFamily="18" charset="0"/>
              </a:rPr>
              <a:t>redicaba por las calles y ocho días antes de su muerte tuvo revelación de su tránsito. </a:t>
            </a:r>
          </a:p>
          <a:p>
            <a:pPr algn="just"/>
            <a:r>
              <a:rPr lang="es-ES" dirty="0">
                <a:solidFill>
                  <a:srgbClr val="C00000"/>
                </a:solidFill>
                <a:effectLst/>
                <a:latin typeface="Tw Cen MT" panose="020B0602020104020603" pitchFamily="34" charset="77"/>
                <a:ea typeface="Times New Roman" panose="02020603050405020304" pitchFamily="18" charset="0"/>
              </a:rPr>
              <a:t>+ 1660</a:t>
            </a:r>
            <a:r>
              <a:rPr lang="es-ES" dirty="0">
                <a:effectLst/>
                <a:latin typeface="Tw Cen MT" panose="020B0602020104020603" pitchFamily="34" charset="77"/>
                <a:ea typeface="Times New Roman" panose="02020603050405020304" pitchFamily="18" charset="0"/>
              </a:rPr>
              <a:t>. Murió el 15 de agosto.</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a:t>
            </a:r>
          </a:p>
        </p:txBody>
      </p:sp>
      <p:pic>
        <p:nvPicPr>
          <p:cNvPr id="3" name="Imagen 2">
            <a:extLst>
              <a:ext uri="{FF2B5EF4-FFF2-40B4-BE49-F238E27FC236}">
                <a16:creationId xmlns:a16="http://schemas.microsoft.com/office/drawing/2014/main" id="{C7F50092-6D7C-3F8B-216F-6BDDB81CA1E8}"/>
              </a:ext>
            </a:extLst>
          </p:cNvPr>
          <p:cNvPicPr>
            <a:picLocks noChangeAspect="1"/>
          </p:cNvPicPr>
          <p:nvPr/>
        </p:nvPicPr>
        <p:blipFill rotWithShape="1">
          <a:blip r:embed="rId3"/>
          <a:srcRect l="17594"/>
          <a:stretch/>
        </p:blipFill>
        <p:spPr>
          <a:xfrm>
            <a:off x="7110025" y="417894"/>
            <a:ext cx="1831977" cy="2696368"/>
          </a:xfrm>
          <a:prstGeom prst="rect">
            <a:avLst/>
          </a:prstGeom>
        </p:spPr>
      </p:pic>
      <p:sp>
        <p:nvSpPr>
          <p:cNvPr id="5" name="CuadroTexto 4">
            <a:extLst>
              <a:ext uri="{FF2B5EF4-FFF2-40B4-BE49-F238E27FC236}">
                <a16:creationId xmlns:a16="http://schemas.microsoft.com/office/drawing/2014/main" id="{5D246DC8-F79F-24DD-BA0B-049E6CDA8125}"/>
              </a:ext>
            </a:extLst>
          </p:cNvPr>
          <p:cNvSpPr txBox="1"/>
          <p:nvPr/>
        </p:nvSpPr>
        <p:spPr>
          <a:xfrm>
            <a:off x="7110024" y="3644349"/>
            <a:ext cx="1831977" cy="1938992"/>
          </a:xfrm>
          <a:prstGeom prst="rect">
            <a:avLst/>
          </a:prstGeom>
          <a:noFill/>
        </p:spPr>
        <p:txBody>
          <a:bodyPr wrap="square">
            <a:spAutoFit/>
          </a:bodyPr>
          <a:lstStyle/>
          <a:p>
            <a:pPr algn="ctr"/>
            <a:r>
              <a:rPr lang="es-ES" sz="2400" dirty="0">
                <a:solidFill>
                  <a:srgbClr val="C00000"/>
                </a:solidFill>
                <a:effectLst/>
                <a:latin typeface="TimesNewRoman,Bold"/>
                <a:ea typeface="Times New Roman" panose="02020603050405020304" pitchFamily="18" charset="0"/>
              </a:rPr>
              <a:t>LÁZARO DE LA PAZ</a:t>
            </a:r>
          </a:p>
          <a:p>
            <a:pPr algn="ctr"/>
            <a:endParaRPr lang="es-ES" dirty="0">
              <a:solidFill>
                <a:srgbClr val="C00000"/>
              </a:solidFill>
              <a:latin typeface="TimesNewRoman,Bold"/>
              <a:ea typeface="Times New Roman" panose="02020603050405020304" pitchFamily="18" charset="0"/>
            </a:endParaRPr>
          </a:p>
          <a:p>
            <a:pPr algn="ctr"/>
            <a:r>
              <a:rPr lang="es-ES" sz="2400" dirty="0">
                <a:solidFill>
                  <a:srgbClr val="C00000"/>
                </a:solidFill>
                <a:effectLst/>
                <a:latin typeface="TimesNewRoman,Bold"/>
                <a:ea typeface="Times New Roman" panose="02020603050405020304" pitchFamily="18" charset="0"/>
              </a:rPr>
              <a:t>Úbeda</a:t>
            </a:r>
          </a:p>
          <a:p>
            <a:pPr algn="ctr"/>
            <a:r>
              <a:rPr lang="es-ES" dirty="0">
                <a:solidFill>
                  <a:srgbClr val="C00000"/>
                </a:solidFill>
                <a:latin typeface="TimesNewRoman,Bold"/>
                <a:ea typeface="Times New Roman" panose="02020603050405020304" pitchFamily="18" charset="0"/>
              </a:rPr>
              <a:t>*1600/+1660</a:t>
            </a:r>
            <a:r>
              <a:rPr lang="es-ES" sz="2400" dirty="0">
                <a:solidFill>
                  <a:srgbClr val="C00000"/>
                </a:solidFill>
                <a:effectLst/>
                <a:latin typeface="TimesNewRoman,Bold"/>
                <a:ea typeface="Times New Roman" panose="02020603050405020304" pitchFamily="18" charset="0"/>
              </a:rPr>
              <a:t> </a:t>
            </a:r>
            <a:endParaRPr lang="es-ES" dirty="0"/>
          </a:p>
        </p:txBody>
      </p:sp>
    </p:spTree>
    <p:extLst>
      <p:ext uri="{BB962C8B-B14F-4D97-AF65-F5344CB8AC3E}">
        <p14:creationId xmlns:p14="http://schemas.microsoft.com/office/powerpoint/2010/main" val="2617723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6B7C408-944C-EA9F-C5FE-EBC5C4ECB995}"/>
              </a:ext>
            </a:extLst>
          </p:cNvPr>
          <p:cNvSpPr txBox="1"/>
          <p:nvPr/>
        </p:nvSpPr>
        <p:spPr>
          <a:xfrm>
            <a:off x="342899" y="292100"/>
            <a:ext cx="6468717" cy="6370975"/>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BEATO: JUAN GARRIDO, FRANCISCANO</a:t>
            </a:r>
            <a:r>
              <a:rPr lang="es-ES" dirty="0">
                <a:latin typeface="Tw Cen MT" panose="020B0602020104020603" pitchFamily="34" charset="77"/>
              </a:rPr>
              <a:t>.</a:t>
            </a:r>
          </a:p>
          <a:p>
            <a:pPr algn="just"/>
            <a:r>
              <a:rPr lang="es-ES" dirty="0">
                <a:solidFill>
                  <a:srgbClr val="C00000"/>
                </a:solidFill>
                <a:latin typeface="Tw Cen MT" panose="020B0602020104020603" pitchFamily="34" charset="77"/>
              </a:rPr>
              <a:t>*1546:</a:t>
            </a:r>
            <a:r>
              <a:rPr lang="es-ES" dirty="0">
                <a:latin typeface="Tw Cen MT" panose="020B0602020104020603" pitchFamily="34" charset="77"/>
              </a:rPr>
              <a:t> 6 de mayo. Nace en Úbeda. Perteneció a la Tercera Orden de San Francisco. Laico pues, que asumía la Regla de penitencia, de ahí que todos los viernes por la tarde  en oración,  con una cruz a cuestas, hacía el </a:t>
            </a:r>
            <a:r>
              <a:rPr lang="es-ES" dirty="0" err="1">
                <a:latin typeface="Tw Cen MT" panose="020B0602020104020603" pitchFamily="34" charset="77"/>
              </a:rPr>
              <a:t>Via</a:t>
            </a:r>
            <a:r>
              <a:rPr lang="es-ES" dirty="0">
                <a:latin typeface="Tw Cen MT" panose="020B0602020104020603" pitchFamily="34" charset="77"/>
              </a:rPr>
              <a:t>-Crucis en S. Nicolás y después se disciplinaba. Se dice de el que era muy virtuoso.</a:t>
            </a:r>
          </a:p>
          <a:p>
            <a:pPr algn="just"/>
            <a:r>
              <a:rPr lang="es-ES" dirty="0">
                <a:solidFill>
                  <a:srgbClr val="C00000"/>
                </a:solidFill>
                <a:latin typeface="Tw Cen MT" panose="020B0602020104020603" pitchFamily="34" charset="77"/>
              </a:rPr>
              <a:t>+ 1614:</a:t>
            </a:r>
            <a:r>
              <a:rPr lang="es-ES" dirty="0">
                <a:latin typeface="Tw Cen MT" panose="020B0602020104020603" pitchFamily="34" charset="77"/>
              </a:rPr>
              <a:t> 9 noviembre. Muere y fue sepultado en el convento de S. Francisco en la capilla de los Copados, asistiendo con mucho duelo el pueblo deseoso de coger trozos de su hábito como reliquia. </a:t>
            </a:r>
          </a:p>
          <a:p>
            <a:pPr algn="just"/>
            <a:r>
              <a:rPr lang="es-ES" dirty="0">
                <a:latin typeface="Tw Cen MT" panose="020B0602020104020603" pitchFamily="34" charset="77"/>
              </a:rPr>
              <a:t>	Fue bautizado en la iglesia de San Lorenzo, donde existe  un  mural en el que figura en oración </a:t>
            </a:r>
          </a:p>
          <a:p>
            <a:pPr algn="just"/>
            <a:r>
              <a:rPr lang="es-ES" dirty="0">
                <a:latin typeface="Tw Cen MT" panose="020B0602020104020603" pitchFamily="34" charset="77"/>
              </a:rPr>
              <a:t>amarrado  con cadenas.  La inscripción dice: </a:t>
            </a:r>
          </a:p>
          <a:p>
            <a:pPr algn="ctr"/>
            <a:r>
              <a:rPr lang="es-ES" i="1" dirty="0">
                <a:latin typeface="Tw Cen MT" panose="020B0602020104020603" pitchFamily="34" charset="77"/>
              </a:rPr>
              <a:t>”Señor pequé, tened misericordia de mí </a:t>
            </a:r>
          </a:p>
          <a:p>
            <a:pPr algn="ctr"/>
            <a:r>
              <a:rPr lang="es-ES" i="1" dirty="0">
                <a:latin typeface="Tw Cen MT" panose="020B0602020104020603" pitchFamily="34" charset="77"/>
              </a:rPr>
              <a:t>que soy gran pecador”.</a:t>
            </a:r>
          </a:p>
        </p:txBody>
      </p:sp>
      <p:pic>
        <p:nvPicPr>
          <p:cNvPr id="7" name="Imagen 6">
            <a:extLst>
              <a:ext uri="{FF2B5EF4-FFF2-40B4-BE49-F238E27FC236}">
                <a16:creationId xmlns:a16="http://schemas.microsoft.com/office/drawing/2014/main" id="{5B913BCD-B792-1F84-0653-122A85907954}"/>
              </a:ext>
            </a:extLst>
          </p:cNvPr>
          <p:cNvPicPr>
            <a:picLocks noChangeAspect="1"/>
          </p:cNvPicPr>
          <p:nvPr/>
        </p:nvPicPr>
        <p:blipFill>
          <a:blip r:embed="rId3"/>
          <a:stretch>
            <a:fillRect/>
          </a:stretch>
        </p:blipFill>
        <p:spPr>
          <a:xfrm>
            <a:off x="7076662" y="867763"/>
            <a:ext cx="1881808" cy="1933964"/>
          </a:xfrm>
          <a:prstGeom prst="rect">
            <a:avLst/>
          </a:prstGeom>
        </p:spPr>
      </p:pic>
      <p:sp>
        <p:nvSpPr>
          <p:cNvPr id="9" name="CuadroTexto 8">
            <a:extLst>
              <a:ext uri="{FF2B5EF4-FFF2-40B4-BE49-F238E27FC236}">
                <a16:creationId xmlns:a16="http://schemas.microsoft.com/office/drawing/2014/main" id="{E2584F7A-B0C2-B4BA-4FC8-ACC64B4BF26E}"/>
              </a:ext>
            </a:extLst>
          </p:cNvPr>
          <p:cNvSpPr txBox="1"/>
          <p:nvPr/>
        </p:nvSpPr>
        <p:spPr>
          <a:xfrm>
            <a:off x="6983896" y="2915478"/>
            <a:ext cx="1974574" cy="2554545"/>
          </a:xfrm>
          <a:prstGeom prst="rect">
            <a:avLst/>
          </a:prstGeom>
          <a:noFill/>
        </p:spPr>
        <p:txBody>
          <a:bodyPr wrap="square">
            <a:spAutoFit/>
          </a:bodyPr>
          <a:lstStyle/>
          <a:p>
            <a:pPr algn="ctr"/>
            <a:endParaRPr lang="es-ES" sz="2000" dirty="0">
              <a:solidFill>
                <a:srgbClr val="C00000"/>
              </a:solidFill>
              <a:latin typeface="Tw Cen MT" panose="020B0602020104020603" pitchFamily="34" charset="77"/>
            </a:endParaRPr>
          </a:p>
          <a:p>
            <a:pPr algn="ctr"/>
            <a:r>
              <a:rPr lang="es-ES" sz="2000" dirty="0">
                <a:solidFill>
                  <a:srgbClr val="C00000"/>
                </a:solidFill>
                <a:latin typeface="Tw Cen MT" panose="020B0602020104020603" pitchFamily="34" charset="77"/>
              </a:rPr>
              <a:t>BEATO </a:t>
            </a:r>
          </a:p>
          <a:p>
            <a:pPr algn="ctr"/>
            <a:r>
              <a:rPr lang="es-ES" sz="2000" dirty="0">
                <a:solidFill>
                  <a:srgbClr val="C00000"/>
                </a:solidFill>
                <a:latin typeface="Tw Cen MT" panose="020B0602020104020603" pitchFamily="34" charset="77"/>
              </a:rPr>
              <a:t>JUAN GARRIDO, </a:t>
            </a:r>
          </a:p>
          <a:p>
            <a:pPr algn="ctr"/>
            <a:r>
              <a:rPr lang="es-ES" sz="2000" dirty="0">
                <a:solidFill>
                  <a:srgbClr val="C00000"/>
                </a:solidFill>
                <a:latin typeface="Tw Cen MT" panose="020B0602020104020603" pitchFamily="34" charset="77"/>
              </a:rPr>
              <a:t>Franciscano</a:t>
            </a:r>
          </a:p>
          <a:p>
            <a:pPr algn="ctr"/>
            <a:endParaRPr lang="es-ES" sz="2000" dirty="0">
              <a:solidFill>
                <a:srgbClr val="C00000"/>
              </a:solidFill>
              <a:latin typeface="Tw Cen MT" panose="020B0602020104020603" pitchFamily="34" charset="77"/>
            </a:endParaRPr>
          </a:p>
          <a:p>
            <a:pPr algn="ctr"/>
            <a:r>
              <a:rPr lang="es-ES" sz="2000" dirty="0">
                <a:solidFill>
                  <a:srgbClr val="C00000"/>
                </a:solidFill>
                <a:latin typeface="Tw Cen MT" panose="020B0602020104020603" pitchFamily="34" charset="77"/>
              </a:rPr>
              <a:t>ÚBEDA</a:t>
            </a:r>
          </a:p>
          <a:p>
            <a:pPr algn="ctr"/>
            <a:r>
              <a:rPr lang="es-ES" sz="2000" dirty="0">
                <a:solidFill>
                  <a:srgbClr val="C00000"/>
                </a:solidFill>
                <a:latin typeface="Tw Cen MT" panose="020B0602020104020603" pitchFamily="34" charset="77"/>
              </a:rPr>
              <a:t>*1546</a:t>
            </a:r>
          </a:p>
          <a:p>
            <a:pPr algn="ctr"/>
            <a:r>
              <a:rPr lang="es-ES" sz="2000" dirty="0">
                <a:solidFill>
                  <a:srgbClr val="C00000"/>
                </a:solidFill>
                <a:latin typeface="Tw Cen MT" panose="020B0602020104020603" pitchFamily="34" charset="77"/>
              </a:rPr>
              <a:t>+ 1614</a:t>
            </a:r>
          </a:p>
        </p:txBody>
      </p:sp>
    </p:spTree>
    <p:extLst>
      <p:ext uri="{BB962C8B-B14F-4D97-AF65-F5344CB8AC3E}">
        <p14:creationId xmlns:p14="http://schemas.microsoft.com/office/powerpoint/2010/main" val="2720273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80487E-9ADA-F4B6-275E-7E8981E4F3A8}"/>
              </a:ext>
            </a:extLst>
          </p:cNvPr>
          <p:cNvSpPr txBox="1"/>
          <p:nvPr/>
        </p:nvSpPr>
        <p:spPr>
          <a:xfrm>
            <a:off x="304800" y="197224"/>
            <a:ext cx="6440557" cy="6555641"/>
          </a:xfrm>
          <a:prstGeom prst="rect">
            <a:avLst/>
          </a:prstGeom>
          <a:noFill/>
        </p:spPr>
        <p:txBody>
          <a:bodyPr wrap="square">
            <a:spAutoFit/>
          </a:bodyPr>
          <a:lstStyle/>
          <a:p>
            <a:pPr algn="ctr"/>
            <a:r>
              <a:rPr lang="es-ES" dirty="0">
                <a:solidFill>
                  <a:srgbClr val="C00000"/>
                </a:solidFill>
                <a:effectLst/>
                <a:highlight>
                  <a:srgbClr val="FFFF00"/>
                </a:highlight>
                <a:latin typeface="Tw Cen MT" panose="020B0602020104020603" pitchFamily="34" charset="77"/>
                <a:ea typeface="Calibri" panose="020F0502020204030204" pitchFamily="34" charset="0"/>
                <a:cs typeface="Times New Roman" panose="02020603050405020304" pitchFamily="18" charset="0"/>
              </a:rPr>
              <a:t>OBISPOS NATURALES DE ÚBEDA</a:t>
            </a:r>
            <a:endParaRPr lang="es-ES" dirty="0">
              <a:solidFill>
                <a:srgbClr val="C00000"/>
              </a:solidFill>
              <a:highlight>
                <a:srgbClr val="FFFF00"/>
              </a:highligh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FRAY RODRIGO DE GUDAL OFM: FRANCISCANO</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*1240</a:t>
            </a:r>
            <a:r>
              <a:rPr lang="es-ES" dirty="0">
                <a:latin typeface="Tw Cen MT" panose="020B0602020104020603" pitchFamily="34" charset="77"/>
                <a:ea typeface="Calibri" panose="020F0502020204030204" pitchFamily="34" charset="0"/>
                <a:cs typeface="Times New Roman" panose="02020603050405020304" pitchFamily="18" charset="0"/>
              </a:rPr>
              <a:t>. Nace  en  Úbeda. </a:t>
            </a:r>
            <a:r>
              <a:rPr lang="es-ES" dirty="0">
                <a:effectLst/>
                <a:latin typeface="Tw Cen MT" panose="020B0602020104020603" pitchFamily="34" charset="77"/>
                <a:ea typeface="Calibri" panose="020F0502020204030204" pitchFamily="34" charset="0"/>
                <a:cs typeface="Times New Roman" panose="02020603050405020304" pitchFamily="18" charset="0"/>
              </a:rPr>
              <a:t>Tomó  el  hábito  en el    </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convento de S. Francisco  de esta ciudad.</a:t>
            </a:r>
            <a:r>
              <a:rPr lang="es-ES" dirty="0">
                <a:latin typeface="Tw Cen MT" panose="020B0602020104020603" pitchFamily="34" charset="77"/>
                <a:ea typeface="Calibri" panose="020F0502020204030204" pitchFamily="34" charset="0"/>
                <a:cs typeface="Times New Roman" panose="02020603050405020304" pitchFamily="18" charset="0"/>
              </a:rPr>
              <a:t> </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*1289</a:t>
            </a:r>
            <a:r>
              <a:rPr lang="es-ES" dirty="0">
                <a:effectLst/>
                <a:latin typeface="Tw Cen MT" panose="020B0602020104020603" pitchFamily="34" charset="77"/>
                <a:ea typeface="Calibri" panose="020F0502020204030204" pitchFamily="34" charset="0"/>
                <a:cs typeface="Times New Roman" panose="02020603050405020304" pitchFamily="18" charset="0"/>
              </a:rPr>
              <a:t>. Once de  Diciembre. Nombrado Obispo de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Marruecos</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y Delegado Apostólico en África.</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Fue elegido Obispo a petición del clero de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Marruecos y de los Reyes de Castilla</a:t>
            </a:r>
            <a:r>
              <a:rPr lang="es-ES" dirty="0">
                <a:latin typeface="Tw Cen MT" panose="020B0602020104020603" pitchFamily="34" charset="77"/>
                <a:ea typeface="Calibri" panose="020F0502020204030204" pitchFamily="34" charset="0"/>
                <a:cs typeface="Times New Roman" panose="02020603050405020304" pitchFamily="18" charset="0"/>
              </a:rPr>
              <a:t>: 			“E</a:t>
            </a:r>
            <a:r>
              <a:rPr lang="es-ES" dirty="0">
                <a:effectLst/>
                <a:latin typeface="Tw Cen MT" panose="020B0602020104020603" pitchFamily="34" charset="77"/>
                <a:ea typeface="Calibri" panose="020F0502020204030204" pitchFamily="34" charset="0"/>
                <a:cs typeface="Times New Roman" panose="02020603050405020304" pitchFamily="18" charset="0"/>
              </a:rPr>
              <a:t>nviamos a dichas regiones  con  cargo de obispo una persona de tal calidad que sea apta para gobernarla en lo temporal y espiritual”.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El Papa Nicolás IV: “Te hemos destinado a ti, que eres de la Orden de Frailes Menores, como Obispo y Pastor de dicha Iglesia de Marruecos”. </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1307</a:t>
            </a:r>
            <a:r>
              <a:rPr lang="es-ES" dirty="0">
                <a:effectLst/>
                <a:latin typeface="Tw Cen MT" panose="020B0602020104020603" pitchFamily="34" charset="77"/>
                <a:ea typeface="Calibri" panose="020F0502020204030204" pitchFamily="34" charset="0"/>
                <a:cs typeface="Times New Roman" panose="02020603050405020304" pitchFamily="18" charset="0"/>
              </a:rPr>
              <a:t>. Muerte</a:t>
            </a:r>
          </a:p>
          <a:p>
            <a:pPr algn="ctr"/>
            <a:r>
              <a:rPr lang="es-ES" sz="2000" i="1" dirty="0">
                <a:effectLst/>
                <a:latin typeface="Tw Cen MT" panose="020B0602020104020603" pitchFamily="34" charset="77"/>
                <a:ea typeface="Times New Roman" panose="02020603050405020304" pitchFamily="18" charset="0"/>
              </a:rPr>
              <a:t>Nota: En 1292 se habla de un Franciscano Fray Rodrigo, obispo de Marruecos, que reside en Sevilla, y ocupa </a:t>
            </a:r>
          </a:p>
          <a:p>
            <a:pPr algn="ctr"/>
            <a:r>
              <a:rPr lang="es-ES" sz="2000" i="1" dirty="0">
                <a:effectLst/>
                <a:latin typeface="Tw Cen MT" panose="020B0602020104020603" pitchFamily="34" charset="77"/>
                <a:ea typeface="Times New Roman" panose="02020603050405020304" pitchFamily="18" charset="0"/>
              </a:rPr>
              <a:t>la sede de Cádiz</a:t>
            </a:r>
            <a:r>
              <a:rPr lang="es-ES" sz="2000" i="1" dirty="0">
                <a:solidFill>
                  <a:srgbClr val="FF0000"/>
                </a:solidFill>
                <a:latin typeface="Tw Cen MT" panose="020B0602020104020603" pitchFamily="34" charset="77"/>
                <a:ea typeface="Times New Roman" panose="02020603050405020304" pitchFamily="18" charset="0"/>
              </a:rPr>
              <a:t>.</a:t>
            </a:r>
            <a:endParaRPr lang="es-ES" sz="2000" i="1" dirty="0">
              <a:effectLst/>
              <a:latin typeface="Tw Cen MT" panose="020B0602020104020603" pitchFamily="34" charset="77"/>
              <a:ea typeface="Times New Roman" panose="02020603050405020304" pitchFamily="18" charset="0"/>
            </a:endParaRPr>
          </a:p>
        </p:txBody>
      </p:sp>
      <p:sp>
        <p:nvSpPr>
          <p:cNvPr id="6" name="CuadroTexto 5">
            <a:extLst>
              <a:ext uri="{FF2B5EF4-FFF2-40B4-BE49-F238E27FC236}">
                <a16:creationId xmlns:a16="http://schemas.microsoft.com/office/drawing/2014/main" id="{E9D04533-10E2-FE83-3BA6-EB23EFD21557}"/>
              </a:ext>
            </a:extLst>
          </p:cNvPr>
          <p:cNvSpPr txBox="1"/>
          <p:nvPr/>
        </p:nvSpPr>
        <p:spPr>
          <a:xfrm>
            <a:off x="7160053" y="3756991"/>
            <a:ext cx="1785828" cy="2616101"/>
          </a:xfrm>
          <a:prstGeom prst="rect">
            <a:avLst/>
          </a:prstGeom>
          <a:noFill/>
        </p:spPr>
        <p:txBody>
          <a:bodyPr wrap="square">
            <a:spAutoFit/>
          </a:bodyPr>
          <a:lstStyle/>
          <a:p>
            <a:pPr algn="ctr"/>
            <a:r>
              <a:rPr lang="es-ES" b="1" dirty="0">
                <a:solidFill>
                  <a:srgbClr val="C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RODRIGO</a:t>
            </a:r>
          </a:p>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DE GUDAL </a:t>
            </a:r>
            <a:r>
              <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F</a:t>
            </a: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ranciscano</a:t>
            </a:r>
          </a:p>
          <a:p>
            <a:pPr algn="ctr"/>
            <a:endPar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Úbeda</a:t>
            </a:r>
          </a:p>
          <a:p>
            <a:pPr algn="ctr"/>
            <a:r>
              <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*1240.</a:t>
            </a:r>
          </a:p>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+1307</a:t>
            </a:r>
          </a:p>
          <a:p>
            <a:endParaRPr lang="es-ES" sz="2000" dirty="0"/>
          </a:p>
        </p:txBody>
      </p:sp>
      <p:pic>
        <p:nvPicPr>
          <p:cNvPr id="4" name="Imagen 3">
            <a:extLst>
              <a:ext uri="{FF2B5EF4-FFF2-40B4-BE49-F238E27FC236}">
                <a16:creationId xmlns:a16="http://schemas.microsoft.com/office/drawing/2014/main" id="{BB0A71CA-0354-3BB7-6BB9-7CAB5F36FA5A}"/>
              </a:ext>
            </a:extLst>
          </p:cNvPr>
          <p:cNvPicPr>
            <a:picLocks noChangeAspect="1"/>
          </p:cNvPicPr>
          <p:nvPr/>
        </p:nvPicPr>
        <p:blipFill rotWithShape="1">
          <a:blip r:embed="rId3"/>
          <a:srcRect r="38024" b="3395"/>
          <a:stretch/>
        </p:blipFill>
        <p:spPr>
          <a:xfrm>
            <a:off x="7160053" y="491864"/>
            <a:ext cx="1785828" cy="2609145"/>
          </a:xfrm>
          <a:prstGeom prst="rect">
            <a:avLst/>
          </a:prstGeom>
        </p:spPr>
      </p:pic>
    </p:spTree>
    <p:extLst>
      <p:ext uri="{BB962C8B-B14F-4D97-AF65-F5344CB8AC3E}">
        <p14:creationId xmlns:p14="http://schemas.microsoft.com/office/powerpoint/2010/main" val="2457657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44558E-D813-44D1-5B39-A137F9E1256C}"/>
              </a:ext>
            </a:extLst>
          </p:cNvPr>
          <p:cNvSpPr txBox="1"/>
          <p:nvPr/>
        </p:nvSpPr>
        <p:spPr>
          <a:xfrm>
            <a:off x="268916" y="-1"/>
            <a:ext cx="6635467"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 GUTIERRE DE LA CUEVA</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pPr algn="just"/>
            <a:endPar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*1426</a:t>
            </a:r>
            <a:r>
              <a:rPr lang="es-ES" dirty="0">
                <a:effectLst/>
                <a:latin typeface="Tw Cen MT" panose="020B0602020104020603" pitchFamily="34" charset="77"/>
                <a:ea typeface="Calibri" panose="020F0502020204030204" pitchFamily="34" charset="0"/>
                <a:cs typeface="Times New Roman" panose="02020603050405020304" pitchFamily="18" charset="0"/>
              </a:rPr>
              <a:t>. Nace en Úbeda. Hijo de </a:t>
            </a:r>
            <a:r>
              <a:rPr lang="es-ES" dirty="0">
                <a:latin typeface="Tw Cen MT" panose="020B0602020104020603" pitchFamily="34" charset="77"/>
                <a:ea typeface="Calibri" panose="020F0502020204030204" pitchFamily="34" charset="0"/>
                <a:cs typeface="Times New Roman" panose="02020603050405020304" pitchFamily="18" charset="0"/>
              </a:rPr>
              <a:t>Diego Fernández </a:t>
            </a:r>
            <a:r>
              <a:rPr lang="es-ES" dirty="0">
                <a:effectLst/>
                <a:latin typeface="Tw Cen MT" panose="020B0602020104020603" pitchFamily="34" charset="77"/>
                <a:ea typeface="Calibri" panose="020F0502020204030204" pitchFamily="34" charset="0"/>
                <a:cs typeface="Times New Roman" panose="02020603050405020304" pitchFamily="18" charset="0"/>
              </a:rPr>
              <a:t>de la Cueva, Caballero, Comendador de Santiago y regidor de Úbeda, y de Mayor Mercado.</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1456</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E</a:t>
            </a:r>
            <a:r>
              <a:rPr lang="es-ES" dirty="0">
                <a:effectLst/>
                <a:latin typeface="Tw Cen MT" panose="020B0602020104020603" pitchFamily="34" charset="77"/>
                <a:ea typeface="Calibri" panose="020F0502020204030204" pitchFamily="34" charset="0"/>
                <a:cs typeface="Times New Roman" panose="02020603050405020304" pitchFamily="18" charset="0"/>
              </a:rPr>
              <a:t>l rey  Enrique IV  de  Castilla, se  hospedó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en su casa a su paso por la ciudad. Agradecido por el alojamiento, se llevó a su hijo Beltrán como paje. 	Su ascenso en la corte fue rápido, hasta llegar a convertirse en Privado del Rey, primer Duque de Alburquerque, Gran Maestre de Santiago.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err="1">
                <a:effectLst/>
                <a:latin typeface="Tw Cen MT" panose="020B0602020104020603" pitchFamily="34" charset="77"/>
                <a:ea typeface="Calibri" panose="020F0502020204030204" pitchFamily="34" charset="0"/>
                <a:cs typeface="Times New Roman" panose="02020603050405020304" pitchFamily="18" charset="0"/>
              </a:rPr>
              <a:t>Gutierre</a:t>
            </a:r>
            <a:r>
              <a:rPr lang="es-ES" dirty="0">
                <a:effectLst/>
                <a:latin typeface="Tw Cen MT" panose="020B0602020104020603" pitchFamily="34" charset="77"/>
                <a:ea typeface="Calibri" panose="020F0502020204030204" pitchFamily="34" charset="0"/>
                <a:cs typeface="Times New Roman" panose="02020603050405020304" pitchFamily="18" charset="0"/>
              </a:rPr>
              <a:t> dedicado a la carrera eclesiástica, fue en primer lugar nombrado Prior de Osma.</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*1461.</a:t>
            </a:r>
            <a:r>
              <a:rPr lang="es-ES" dirty="0">
                <a:effectLst/>
                <a:latin typeface="Tw Cen MT" panose="020B0602020104020603" pitchFamily="34" charset="77"/>
                <a:ea typeface="Calibri" panose="020F0502020204030204" pitchFamily="34" charset="0"/>
                <a:cs typeface="Times New Roman" panose="02020603050405020304" pitchFamily="18" charset="0"/>
              </a:rPr>
              <a:t>19 octubre. Nombrado  Obispo  de Palencia. </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*1465</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Caído su hermano en  desgracia, padeció la 		ira de la gente, </a:t>
            </a:r>
            <a:r>
              <a:rPr lang="es-ES" dirty="0">
                <a:latin typeface="Tw Cen MT" panose="020B0602020104020603" pitchFamily="34" charset="77"/>
                <a:ea typeface="Calibri" panose="020F0502020204030204" pitchFamily="34" charset="0"/>
                <a:cs typeface="Times New Roman" panose="02020603050405020304" pitchFamily="18" charset="0"/>
              </a:rPr>
              <a:t>v</a:t>
            </a:r>
            <a:r>
              <a:rPr lang="es-ES" dirty="0">
                <a:effectLst/>
                <a:latin typeface="Tw Cen MT" panose="020B0602020104020603" pitchFamily="34" charset="77"/>
                <a:ea typeface="Calibri" panose="020F0502020204030204" pitchFamily="34" charset="0"/>
                <a:cs typeface="Times New Roman" panose="02020603050405020304" pitchFamily="18" charset="0"/>
              </a:rPr>
              <a:t>iéndose atacado su palacio. </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+1469</a:t>
            </a:r>
            <a:r>
              <a:rPr lang="es-ES" dirty="0">
                <a:effectLst/>
                <a:latin typeface="Tw Cen MT" panose="020B0602020104020603" pitchFamily="34" charset="77"/>
                <a:ea typeface="Calibri" panose="020F0502020204030204" pitchFamily="34" charset="0"/>
                <a:cs typeface="Times New Roman" panose="02020603050405020304" pitchFamily="18" charset="0"/>
              </a:rPr>
              <a:t>. 27 de abril, murió en </a:t>
            </a:r>
            <a:r>
              <a:rPr lang="es-ES" dirty="0" err="1">
                <a:effectLst/>
                <a:latin typeface="Tw Cen MT" panose="020B0602020104020603" pitchFamily="34" charset="77"/>
                <a:ea typeface="Calibri" panose="020F0502020204030204" pitchFamily="34" charset="0"/>
                <a:cs typeface="Times New Roman" panose="02020603050405020304" pitchFamily="18" charset="0"/>
              </a:rPr>
              <a:t>Magaz</a:t>
            </a:r>
            <a:r>
              <a:rPr lang="es-ES" dirty="0">
                <a:effectLst/>
                <a:latin typeface="Tw Cen MT" panose="020B0602020104020603" pitchFamily="34" charset="77"/>
                <a:ea typeface="Calibri" panose="020F0502020204030204" pitchFamily="34" charset="0"/>
                <a:cs typeface="Times New Roman" panose="02020603050405020304" pitchFamily="18" charset="0"/>
              </a:rPr>
              <a:t> (Palencia).</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Su mausoleo está en Cuellar (Segovia).   </a:t>
            </a:r>
          </a:p>
        </p:txBody>
      </p:sp>
      <p:sp>
        <p:nvSpPr>
          <p:cNvPr id="7" name="CuadroTexto 6">
            <a:extLst>
              <a:ext uri="{FF2B5EF4-FFF2-40B4-BE49-F238E27FC236}">
                <a16:creationId xmlns:a16="http://schemas.microsoft.com/office/drawing/2014/main" id="{294CBA67-86B2-2874-3338-B3D6A9B349CB}"/>
              </a:ext>
            </a:extLst>
          </p:cNvPr>
          <p:cNvSpPr txBox="1"/>
          <p:nvPr/>
        </p:nvSpPr>
        <p:spPr>
          <a:xfrm>
            <a:off x="7197345" y="3154017"/>
            <a:ext cx="1770193" cy="3046988"/>
          </a:xfrm>
          <a:prstGeom prst="rect">
            <a:avLst/>
          </a:prstGeom>
          <a:noFill/>
        </p:spPr>
        <p:txBody>
          <a:bodyPr wrap="square" rtlCol="0">
            <a:spAutoFit/>
          </a:bodyPr>
          <a:lstStyle/>
          <a:p>
            <a:pPr algn="ctr"/>
            <a:r>
              <a:rPr lang="es-ES" dirty="0">
                <a:solidFill>
                  <a:srgbClr val="C00000"/>
                </a:solidFill>
              </a:rPr>
              <a:t>GUTIERRE </a:t>
            </a:r>
          </a:p>
          <a:p>
            <a:pPr algn="ctr"/>
            <a:r>
              <a:rPr lang="es-ES" dirty="0">
                <a:solidFill>
                  <a:srgbClr val="C00000"/>
                </a:solidFill>
              </a:rPr>
              <a:t>DE LA CUEVA</a:t>
            </a:r>
          </a:p>
          <a:p>
            <a:pPr algn="ctr"/>
            <a:endParaRPr lang="es-ES" dirty="0">
              <a:solidFill>
                <a:srgbClr val="C00000"/>
              </a:solidFill>
            </a:endParaRPr>
          </a:p>
          <a:p>
            <a:pPr algn="ctr"/>
            <a:r>
              <a:rPr lang="es-ES" dirty="0">
                <a:solidFill>
                  <a:srgbClr val="C00000"/>
                </a:solidFill>
              </a:rPr>
              <a:t>Obispo </a:t>
            </a:r>
          </a:p>
          <a:p>
            <a:pPr algn="ctr"/>
            <a:r>
              <a:rPr lang="es-ES" dirty="0">
                <a:solidFill>
                  <a:srgbClr val="C00000"/>
                </a:solidFill>
              </a:rPr>
              <a:t>de Palencia</a:t>
            </a:r>
          </a:p>
          <a:p>
            <a:pPr algn="ctr"/>
            <a:r>
              <a:rPr lang="es-ES" dirty="0">
                <a:solidFill>
                  <a:srgbClr val="C00000"/>
                </a:solidFill>
              </a:rPr>
              <a:t>1461/-1469</a:t>
            </a:r>
          </a:p>
          <a:p>
            <a:endParaRPr lang="es-ES" dirty="0"/>
          </a:p>
        </p:txBody>
      </p:sp>
      <p:pic>
        <p:nvPicPr>
          <p:cNvPr id="5" name="Imagen 4">
            <a:extLst>
              <a:ext uri="{FF2B5EF4-FFF2-40B4-BE49-F238E27FC236}">
                <a16:creationId xmlns:a16="http://schemas.microsoft.com/office/drawing/2014/main" id="{FE0017B3-9FD1-1FBA-8D98-C2D3F3D2376E}"/>
              </a:ext>
            </a:extLst>
          </p:cNvPr>
          <p:cNvPicPr>
            <a:picLocks noChangeAspect="1"/>
          </p:cNvPicPr>
          <p:nvPr/>
        </p:nvPicPr>
        <p:blipFill rotWithShape="1">
          <a:blip r:embed="rId3"/>
          <a:srcRect l="20262" r="18301"/>
          <a:stretch/>
        </p:blipFill>
        <p:spPr>
          <a:xfrm>
            <a:off x="7197345" y="662997"/>
            <a:ext cx="1770191" cy="2265733"/>
          </a:xfrm>
          <a:prstGeom prst="rect">
            <a:avLst/>
          </a:prstGeom>
        </p:spPr>
      </p:pic>
    </p:spTree>
    <p:extLst>
      <p:ext uri="{BB962C8B-B14F-4D97-AF65-F5344CB8AC3E}">
        <p14:creationId xmlns:p14="http://schemas.microsoft.com/office/powerpoint/2010/main" val="2492683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DABF03-03AD-5618-968E-B5B3258B9CF3}"/>
              </a:ext>
            </a:extLst>
          </p:cNvPr>
          <p:cNvSpPr txBox="1"/>
          <p:nvPr/>
        </p:nvSpPr>
        <p:spPr>
          <a:xfrm>
            <a:off x="328613" y="114301"/>
            <a:ext cx="6572250"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 ESTEBAN GABRIEL MERINO</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*1472</a:t>
            </a:r>
            <a:r>
              <a:rPr lang="es-ES" dirty="0">
                <a:effectLst/>
                <a:latin typeface="Tw Cen MT" panose="020B0602020104020603" pitchFamily="34" charset="77"/>
                <a:ea typeface="Calibri" panose="020F0502020204030204" pitchFamily="34" charset="0"/>
                <a:cs typeface="Times New Roman" panose="02020603050405020304" pitchFamily="18" charset="0"/>
              </a:rPr>
              <a:t>. Nació en Santisteban del Puerto. </a:t>
            </a:r>
            <a:r>
              <a:rPr lang="es-ES" dirty="0">
                <a:latin typeface="Tw Cen MT" panose="020B0602020104020603" pitchFamily="34" charset="77"/>
                <a:ea typeface="Calibri" panose="020F0502020204030204" pitchFamily="34" charset="0"/>
                <a:cs typeface="Times New Roman" panose="02020603050405020304" pitchFamily="18" charset="0"/>
              </a:rPr>
              <a:t>S</a:t>
            </a:r>
            <a:r>
              <a:rPr lang="es-ES" dirty="0">
                <a:effectLst/>
                <a:latin typeface="Tw Cen MT" panose="020B0602020104020603" pitchFamily="34" charset="77"/>
                <a:ea typeface="Calibri" panose="020F0502020204030204" pitchFamily="34" charset="0"/>
                <a:cs typeface="Times New Roman" panose="02020603050405020304" pitchFamily="18" charset="0"/>
              </a:rPr>
              <a:t>iendo titular como Arzobispo de Bari (Italia), y obispo de León, residente en la Curia Romana</a:t>
            </a:r>
            <a:r>
              <a:rPr lang="es-ES" dirty="0">
                <a:latin typeface="Tw Cen MT" panose="020B0602020104020603" pitchFamily="34" charset="77"/>
                <a:ea typeface="Calibri" panose="020F0502020204030204" pitchFamily="34" charset="0"/>
                <a:cs typeface="Times New Roman" panose="02020603050405020304" pitchFamily="18" charset="0"/>
              </a:rPr>
              <a:t>.</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*1523</a:t>
            </a:r>
            <a:r>
              <a:rPr lang="es-ES" dirty="0">
                <a:latin typeface="Tw Cen MT" panose="020B0602020104020603" pitchFamily="34" charset="77"/>
                <a:ea typeface="Calibri" panose="020F0502020204030204" pitchFamily="34" charset="0"/>
                <a:cs typeface="Times New Roman" panose="02020603050405020304" pitchFamily="18" charset="0"/>
              </a:rPr>
              <a:t>: E</a:t>
            </a:r>
            <a:r>
              <a:rPr lang="es-ES" dirty="0">
                <a:effectLst/>
                <a:latin typeface="Tw Cen MT" panose="020B0602020104020603" pitchFamily="34" charset="77"/>
                <a:ea typeface="Calibri" panose="020F0502020204030204" pitchFamily="34" charset="0"/>
                <a:cs typeface="Times New Roman" panose="02020603050405020304" pitchFamily="18" charset="0"/>
              </a:rPr>
              <a:t>s nombrado Obispo de Jaén. Durante su estancia y ante el deterioro de la inacabada catedral gótica, toma la determinación de levantar una nueva catedral de planta renacentista, según los nuevos gustos imperantes en Italia.</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C</a:t>
            </a:r>
            <a:r>
              <a:rPr lang="es-ES" dirty="0">
                <a:effectLst/>
                <a:latin typeface="Tw Cen MT" panose="020B0602020104020603" pitchFamily="34" charset="77"/>
                <a:ea typeface="Calibri" panose="020F0502020204030204" pitchFamily="34" charset="0"/>
                <a:cs typeface="Times New Roman" panose="02020603050405020304" pitchFamily="18" charset="0"/>
              </a:rPr>
              <a:t>onsigue del Papa Clemente VII un breve pontificio, según el cual se consiguen indulgencias y beneficios espirituales, con la visita a la “Verónica”, equivalentes a los otorgados a la basílica de S. Juan de Letrán</a:t>
            </a:r>
            <a:r>
              <a:rPr lang="es-ES" dirty="0">
                <a:latin typeface="Tw Cen MT" panose="020B0602020104020603" pitchFamily="34" charset="77"/>
                <a:ea typeface="Calibri" panose="020F0502020204030204" pitchFamily="34" charset="0"/>
                <a:cs typeface="Times New Roman" panose="02020603050405020304" pitchFamily="18" charset="0"/>
              </a:rPr>
              <a:t> de Roma.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*1526</a:t>
            </a:r>
            <a:r>
              <a:rPr lang="es-ES" dirty="0">
                <a:latin typeface="Tw Cen MT" panose="020B0602020104020603" pitchFamily="34" charset="77"/>
                <a:ea typeface="Calibri" panose="020F0502020204030204" pitchFamily="34" charset="0"/>
                <a:cs typeface="Times New Roman" panose="02020603050405020304" pitchFamily="18" charset="0"/>
              </a:rPr>
              <a:t>:	 U</a:t>
            </a:r>
            <a:r>
              <a:rPr lang="es-ES" dirty="0">
                <a:effectLst/>
                <a:latin typeface="Tw Cen MT" panose="020B0602020104020603" pitchFamily="34" charset="77"/>
                <a:ea typeface="Calibri" panose="020F0502020204030204" pitchFamily="34" charset="0"/>
                <a:cs typeface="Times New Roman" panose="02020603050405020304" pitchFamily="18" charset="0"/>
              </a:rPr>
              <a:t>nido a Don Francisco de los Cobos, colaborará con Carlos V, formando parte del Consejo Real. Manda construir la torre de S. Pablo.</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+1535</a:t>
            </a:r>
            <a:r>
              <a:rPr lang="es-ES" dirty="0">
                <a:latin typeface="Tw Cen MT" panose="020B0602020104020603" pitchFamily="34" charset="77"/>
                <a:ea typeface="Calibri" panose="020F0502020204030204" pitchFamily="34" charset="0"/>
                <a:cs typeface="Times New Roman" panose="02020603050405020304" pitchFamily="18" charset="0"/>
              </a:rPr>
              <a:t>. Murió en Roma 28 de julio.</a:t>
            </a:r>
          </a:p>
        </p:txBody>
      </p:sp>
      <p:sp>
        <p:nvSpPr>
          <p:cNvPr id="5" name="CuadroTexto 4">
            <a:extLst>
              <a:ext uri="{FF2B5EF4-FFF2-40B4-BE49-F238E27FC236}">
                <a16:creationId xmlns:a16="http://schemas.microsoft.com/office/drawing/2014/main" id="{73446D8B-59D1-1A8D-8EC9-41B93D673A3B}"/>
              </a:ext>
            </a:extLst>
          </p:cNvPr>
          <p:cNvSpPr txBox="1"/>
          <p:nvPr/>
        </p:nvSpPr>
        <p:spPr>
          <a:xfrm>
            <a:off x="7221147" y="3257550"/>
            <a:ext cx="1922853" cy="1015663"/>
          </a:xfrm>
          <a:prstGeom prst="rect">
            <a:avLst/>
          </a:prstGeom>
          <a:noFill/>
        </p:spPr>
        <p:txBody>
          <a:bodyPr wrap="square">
            <a:spAutoFit/>
          </a:bodyPr>
          <a:lstStyle/>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OBISPO</a:t>
            </a:r>
          </a:p>
          <a:p>
            <a:pPr algn="ctr"/>
            <a:r>
              <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de Jaén</a:t>
            </a: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1523/1535</a:t>
            </a:r>
          </a:p>
        </p:txBody>
      </p:sp>
      <p:pic>
        <p:nvPicPr>
          <p:cNvPr id="6" name="Imagen 1">
            <a:extLst>
              <a:ext uri="{FF2B5EF4-FFF2-40B4-BE49-F238E27FC236}">
                <a16:creationId xmlns:a16="http://schemas.microsoft.com/office/drawing/2014/main" id="{9B744525-B1CA-E619-0336-4A13DC0DF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9" t="4831" r="4726" b="5107"/>
          <a:stretch>
            <a:fillRect/>
          </a:stretch>
        </p:blipFill>
        <p:spPr bwMode="auto">
          <a:xfrm>
            <a:off x="7221147" y="628651"/>
            <a:ext cx="1768186" cy="240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B50C0D84-8886-0566-A040-D3CF6C2C2A42}"/>
              </a:ext>
            </a:extLst>
          </p:cNvPr>
          <p:cNvPicPr>
            <a:picLocks noChangeAspect="1"/>
          </p:cNvPicPr>
          <p:nvPr/>
        </p:nvPicPr>
        <p:blipFill>
          <a:blip r:embed="rId4"/>
          <a:stretch>
            <a:fillRect/>
          </a:stretch>
        </p:blipFill>
        <p:spPr>
          <a:xfrm>
            <a:off x="7296731" y="4599069"/>
            <a:ext cx="1669469" cy="1786332"/>
          </a:xfrm>
          <a:prstGeom prst="rect">
            <a:avLst/>
          </a:prstGeom>
        </p:spPr>
      </p:pic>
    </p:spTree>
    <p:extLst>
      <p:ext uri="{BB962C8B-B14F-4D97-AF65-F5344CB8AC3E}">
        <p14:creationId xmlns:p14="http://schemas.microsoft.com/office/powerpoint/2010/main" val="3996303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5414D0-A4BE-FE99-4DAF-06BDD8A4E064}"/>
              </a:ext>
            </a:extLst>
          </p:cNvPr>
          <p:cNvSpPr txBox="1"/>
          <p:nvPr/>
        </p:nvSpPr>
        <p:spPr>
          <a:xfrm>
            <a:off x="382104" y="0"/>
            <a:ext cx="6522278" cy="6740307"/>
          </a:xfrm>
          <a:prstGeom prst="rect">
            <a:avLst/>
          </a:prstGeom>
          <a:noFill/>
        </p:spPr>
        <p:txBody>
          <a:bodyPr wrap="square">
            <a:spAutoFit/>
          </a:bodyPr>
          <a:lstStyle/>
          <a:p>
            <a:pPr algn="ctr"/>
            <a:r>
              <a:rPr lang="es-ES" sz="2400" b="1" dirty="0">
                <a:effectLst/>
                <a:latin typeface="Calibri" panose="020F0502020204030204" pitchFamily="34" charset="0"/>
                <a:ea typeface="Calibri" panose="020F0502020204030204" pitchFamily="34" charset="0"/>
                <a:cs typeface="Times New Roman" panose="02020603050405020304" pitchFamily="18" charset="0"/>
              </a:rPr>
              <a:t> </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FRAY ANTONIO DEL PUERTO </a:t>
            </a:r>
          </a:p>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(TRINITARIO)</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1457</a:t>
            </a:r>
            <a:r>
              <a:rPr lang="es-ES" dirty="0">
                <a:effectLst/>
                <a:latin typeface="Tw Cen MT" panose="020B0602020104020603" pitchFamily="34" charset="77"/>
                <a:ea typeface="Calibri" panose="020F0502020204030204" pitchFamily="34" charset="0"/>
                <a:cs typeface="Times New Roman" panose="02020603050405020304" pitchFamily="18" charset="0"/>
              </a:rPr>
              <a:t>. Nace en Úbeda, donde toma el hábito.</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1480</a:t>
            </a:r>
            <a:r>
              <a:rPr lang="es-ES" dirty="0">
                <a:effectLst/>
                <a:latin typeface="Tw Cen MT" panose="020B0602020104020603" pitchFamily="34" charset="77"/>
                <a:ea typeface="Calibri" panose="020F0502020204030204" pitchFamily="34" charset="0"/>
                <a:cs typeface="Times New Roman" panose="02020603050405020304" pitchFamily="18" charset="0"/>
              </a:rPr>
              <a:t>: Estudia en Salamanca. </a:t>
            </a:r>
            <a:r>
              <a:rPr lang="es-ES" dirty="0">
                <a:latin typeface="Tw Cen MT" panose="020B0602020104020603" pitchFamily="34" charset="77"/>
                <a:ea typeface="Calibri" panose="020F0502020204030204" pitchFamily="34" charset="0"/>
                <a:cs typeface="Times New Roman" panose="02020603050405020304" pitchFamily="18" charset="0"/>
              </a:rPr>
              <a:t>Siendo </a:t>
            </a:r>
            <a:r>
              <a:rPr lang="es-ES" dirty="0">
                <a:effectLst/>
                <a:latin typeface="Tw Cen MT" panose="020B0602020104020603" pitchFamily="34" charset="77"/>
                <a:ea typeface="Calibri" panose="020F0502020204030204" pitchFamily="34" charset="0"/>
                <a:cs typeface="Times New Roman" panose="02020603050405020304" pitchFamily="18" charset="0"/>
              </a:rPr>
              <a:t> profesor de </a:t>
            </a:r>
            <a:r>
              <a:rPr lang="es-ES" dirty="0">
                <a:latin typeface="Tw Cen MT" panose="020B0602020104020603" pitchFamily="34" charset="77"/>
                <a:ea typeface="Calibri" panose="020F0502020204030204" pitchFamily="34" charset="0"/>
                <a:cs typeface="Times New Roman" panose="02020603050405020304" pitchFamily="18" charset="0"/>
              </a:rPr>
              <a:t>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Teología en </a:t>
            </a:r>
            <a:r>
              <a:rPr lang="es-ES" dirty="0" err="1">
                <a:effectLst/>
                <a:latin typeface="Tw Cen MT" panose="020B0602020104020603" pitchFamily="34" charset="77"/>
                <a:ea typeface="Calibri" panose="020F0502020204030204" pitchFamily="34" charset="0"/>
                <a:cs typeface="Times New Roman" panose="02020603050405020304" pitchFamily="18" charset="0"/>
              </a:rPr>
              <a:t>Toledo,y</a:t>
            </a:r>
            <a:r>
              <a:rPr lang="es-ES" dirty="0">
                <a:effectLst/>
                <a:latin typeface="Tw Cen MT" panose="020B0602020104020603" pitchFamily="34" charset="77"/>
                <a:ea typeface="Calibri" panose="020F0502020204030204" pitchFamily="34" charset="0"/>
                <a:cs typeface="Times New Roman" panose="02020603050405020304" pitchFamily="18" charset="0"/>
              </a:rPr>
              <a:t> Segovia. Gran predicador.</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*1500</a:t>
            </a:r>
            <a:r>
              <a:rPr lang="es-ES" dirty="0">
                <a:effectLst/>
                <a:latin typeface="Tw Cen MT" panose="020B0602020104020603" pitchFamily="34" charset="77"/>
                <a:ea typeface="Calibri" panose="020F0502020204030204" pitchFamily="34" charset="0"/>
                <a:cs typeface="Times New Roman" panose="02020603050405020304" pitchFamily="18" charset="0"/>
              </a:rPr>
              <a:t>: Nombrado Superior  de  Úbeda  amplió los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claustros del convento y puso fuentes en los patios.</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*1502</a:t>
            </a:r>
            <a:r>
              <a:rPr lang="es-ES" dirty="0">
                <a:effectLst/>
                <a:latin typeface="Tw Cen MT" panose="020B0602020104020603" pitchFamily="34" charset="77"/>
                <a:ea typeface="Calibri" panose="020F0502020204030204" pitchFamily="34" charset="0"/>
                <a:cs typeface="Times New Roman" panose="02020603050405020304" pitchFamily="18" charset="0"/>
              </a:rPr>
              <a:t>: Fue invitado por el Obispo D. Alonso de la Fuente y el Sauce a predicar a los judíos conversos, </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convirtiendo </a:t>
            </a:r>
            <a:r>
              <a:rPr lang="es-ES" dirty="0">
                <a:effectLst/>
                <a:latin typeface="Tw Cen MT" panose="020B0602020104020603" pitchFamily="34" charset="77"/>
                <a:ea typeface="Calibri" panose="020F0502020204030204" pitchFamily="34" charset="0"/>
                <a:cs typeface="Times New Roman" panose="02020603050405020304" pitchFamily="18" charset="0"/>
              </a:rPr>
              <a:t>en convento de santa Catalina, la que antes había sido sinagoga, junto al Alcázar de Baeza.</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*1509</a:t>
            </a:r>
            <a:r>
              <a:rPr lang="es-ES" dirty="0">
                <a:effectLst/>
                <a:latin typeface="Tw Cen MT" panose="020B0602020104020603" pitchFamily="34" charset="77"/>
                <a:ea typeface="Calibri" panose="020F0502020204030204" pitchFamily="34" charset="0"/>
                <a:cs typeface="Times New Roman" panose="02020603050405020304" pitchFamily="18" charset="0"/>
              </a:rPr>
              <a:t>: Nombrado Obispo Auxiliar de Jaén, ejerce como tal teniendo sede en el convento de Úbeda. Pasa a </a:t>
            </a:r>
            <a:r>
              <a:rPr lang="es-ES" dirty="0" err="1">
                <a:effectLst/>
                <a:latin typeface="Tw Cen MT" panose="020B0602020104020603" pitchFamily="34" charset="77"/>
                <a:ea typeface="Calibri" panose="020F0502020204030204" pitchFamily="34" charset="0"/>
                <a:cs typeface="Times New Roman" panose="02020603050405020304" pitchFamily="18" charset="0"/>
              </a:rPr>
              <a:t>Tremecén</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Marruecos) </a:t>
            </a:r>
            <a:r>
              <a:rPr lang="es-ES" dirty="0">
                <a:effectLst/>
                <a:latin typeface="Tw Cen MT" panose="020B0602020104020603" pitchFamily="34" charset="77"/>
                <a:ea typeface="Calibri" panose="020F0502020204030204" pitchFamily="34" charset="0"/>
                <a:cs typeface="Times New Roman" panose="02020603050405020304" pitchFamily="18" charset="0"/>
              </a:rPr>
              <a:t>como Obispo. </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*1526</a:t>
            </a:r>
            <a:r>
              <a:rPr lang="es-ES" dirty="0">
                <a:effectLst/>
                <a:latin typeface="Tw Cen MT" panose="020B0602020104020603" pitchFamily="34" charset="77"/>
                <a:ea typeface="Calibri" panose="020F0502020204030204" pitchFamily="34" charset="0"/>
                <a:cs typeface="Times New Roman" panose="02020603050405020304" pitchFamily="18" charset="0"/>
              </a:rPr>
              <a:t>:  Rescata de Marruecos a  más 170 cautivos.</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1533</a:t>
            </a:r>
            <a:r>
              <a:rPr lang="es-ES" dirty="0">
                <a:effectLst/>
                <a:latin typeface="Tw Cen MT" panose="020B0602020104020603" pitchFamily="34" charset="77"/>
                <a:ea typeface="Calibri" panose="020F0502020204030204" pitchFamily="34" charset="0"/>
                <a:cs typeface="Times New Roman" panose="02020603050405020304" pitchFamily="18" charset="0"/>
              </a:rPr>
              <a:t>: 5 mayo. </a:t>
            </a:r>
            <a:r>
              <a:rPr lang="es-ES" dirty="0">
                <a:latin typeface="Tw Cen MT" panose="020B0602020104020603" pitchFamily="34" charset="77"/>
                <a:ea typeface="Calibri" panose="020F0502020204030204" pitchFamily="34" charset="0"/>
                <a:cs typeface="Times New Roman" panose="02020603050405020304" pitchFamily="18" charset="0"/>
              </a:rPr>
              <a:t>M</a:t>
            </a:r>
            <a:r>
              <a:rPr lang="es-ES" dirty="0">
                <a:effectLst/>
                <a:latin typeface="Tw Cen MT" panose="020B0602020104020603" pitchFamily="34" charset="77"/>
                <a:ea typeface="Calibri" panose="020F0502020204030204" pitchFamily="34" charset="0"/>
                <a:cs typeface="Times New Roman" panose="02020603050405020304" pitchFamily="18" charset="0"/>
              </a:rPr>
              <a:t>uere en el Convento de la  </a:t>
            </a:r>
            <a:r>
              <a:rPr lang="es-ES" dirty="0" err="1">
                <a:effectLst/>
                <a:latin typeface="Tw Cen MT" panose="020B0602020104020603" pitchFamily="34" charset="77"/>
                <a:ea typeface="Calibri" panose="020F0502020204030204" pitchFamily="34" charset="0"/>
                <a:cs typeface="Times New Roman" panose="02020603050405020304" pitchFamily="18" charset="0"/>
              </a:rPr>
              <a:t>Stma</a:t>
            </a:r>
            <a:r>
              <a:rPr lang="es-ES" dirty="0">
                <a:effectLst/>
                <a:latin typeface="Tw Cen MT" panose="020B0602020104020603" pitchFamily="34" charset="77"/>
                <a:ea typeface="Calibri" panose="020F0502020204030204" pitchFamily="34" charset="0"/>
                <a:cs typeface="Times New Roman" panose="02020603050405020304" pitchFamily="18" charset="0"/>
              </a:rPr>
              <a:t>.</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Trinidad, siendo sepultado en los claustros. </a:t>
            </a:r>
          </a:p>
        </p:txBody>
      </p:sp>
      <p:pic>
        <p:nvPicPr>
          <p:cNvPr id="6" name="Imagen 5">
            <a:extLst>
              <a:ext uri="{FF2B5EF4-FFF2-40B4-BE49-F238E27FC236}">
                <a16:creationId xmlns:a16="http://schemas.microsoft.com/office/drawing/2014/main" id="{29F7DFEF-4840-25AB-25F2-0E9A2E246E59}"/>
              </a:ext>
            </a:extLst>
          </p:cNvPr>
          <p:cNvPicPr>
            <a:picLocks noChangeAspect="1"/>
          </p:cNvPicPr>
          <p:nvPr/>
        </p:nvPicPr>
        <p:blipFill rotWithShape="1">
          <a:blip r:embed="rId3"/>
          <a:srcRect l="21421" r="24648"/>
          <a:stretch/>
        </p:blipFill>
        <p:spPr>
          <a:xfrm>
            <a:off x="7150100" y="362296"/>
            <a:ext cx="1815664" cy="2090307"/>
          </a:xfrm>
          <a:prstGeom prst="rect">
            <a:avLst/>
          </a:prstGeom>
        </p:spPr>
      </p:pic>
      <p:sp>
        <p:nvSpPr>
          <p:cNvPr id="7" name="CuadroTexto 6">
            <a:extLst>
              <a:ext uri="{FF2B5EF4-FFF2-40B4-BE49-F238E27FC236}">
                <a16:creationId xmlns:a16="http://schemas.microsoft.com/office/drawing/2014/main" id="{30541B71-3388-E9DB-A563-09CF336E77D7}"/>
              </a:ext>
            </a:extLst>
          </p:cNvPr>
          <p:cNvSpPr txBox="1"/>
          <p:nvPr/>
        </p:nvSpPr>
        <p:spPr>
          <a:xfrm>
            <a:off x="7150100" y="3192087"/>
            <a:ext cx="1815663" cy="2985433"/>
          </a:xfrm>
          <a:prstGeom prst="rect">
            <a:avLst/>
          </a:prstGeom>
          <a:noFill/>
        </p:spPr>
        <p:txBody>
          <a:bodyPr wrap="square" rtlCol="0">
            <a:spAutoFit/>
          </a:bodyPr>
          <a:lstStyle/>
          <a:p>
            <a:pPr algn="ctr"/>
            <a:r>
              <a:rPr lang="es-ES" dirty="0">
                <a:solidFill>
                  <a:srgbClr val="C00000"/>
                </a:solidFill>
              </a:rPr>
              <a:t>OBISPO</a:t>
            </a:r>
          </a:p>
          <a:p>
            <a:pPr algn="ctr"/>
            <a:r>
              <a:rPr lang="es-ES" dirty="0">
                <a:solidFill>
                  <a:srgbClr val="C00000"/>
                </a:solidFill>
              </a:rPr>
              <a:t>PUERTO</a:t>
            </a:r>
          </a:p>
          <a:p>
            <a:pPr algn="ctr"/>
            <a:r>
              <a:rPr lang="es-ES" dirty="0">
                <a:solidFill>
                  <a:srgbClr val="C00000"/>
                </a:solidFill>
              </a:rPr>
              <a:t>de</a:t>
            </a:r>
          </a:p>
          <a:p>
            <a:pPr algn="ctr"/>
            <a:r>
              <a:rPr lang="es-ES" sz="2000" dirty="0">
                <a:solidFill>
                  <a:srgbClr val="C00000"/>
                </a:solidFill>
              </a:rPr>
              <a:t>MARRUECOS</a:t>
            </a:r>
          </a:p>
          <a:p>
            <a:pPr algn="ctr"/>
            <a:endParaRPr lang="es-ES" dirty="0">
              <a:solidFill>
                <a:srgbClr val="C00000"/>
              </a:solidFill>
            </a:endParaRPr>
          </a:p>
          <a:p>
            <a:pPr algn="ctr"/>
            <a:r>
              <a:rPr lang="es-ES" dirty="0">
                <a:solidFill>
                  <a:srgbClr val="C00000"/>
                </a:solidFill>
              </a:rPr>
              <a:t>Úbeda</a:t>
            </a:r>
          </a:p>
          <a:p>
            <a:pPr algn="ctr"/>
            <a:r>
              <a:rPr lang="es-ES" dirty="0">
                <a:solidFill>
                  <a:srgbClr val="C00000"/>
                </a:solidFill>
              </a:rPr>
              <a:t>*1509/</a:t>
            </a:r>
          </a:p>
          <a:p>
            <a:pPr algn="ctr"/>
            <a:r>
              <a:rPr lang="es-ES" dirty="0">
                <a:solidFill>
                  <a:srgbClr val="C00000"/>
                </a:solidFill>
              </a:rPr>
              <a:t>+1533</a:t>
            </a:r>
          </a:p>
        </p:txBody>
      </p:sp>
    </p:spTree>
    <p:extLst>
      <p:ext uri="{BB962C8B-B14F-4D97-AF65-F5344CB8AC3E}">
        <p14:creationId xmlns:p14="http://schemas.microsoft.com/office/powerpoint/2010/main" val="1621476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E22B88-8E8F-D1FA-5997-A257F139A049}"/>
              </a:ext>
            </a:extLst>
          </p:cNvPr>
          <p:cNvSpPr txBox="1"/>
          <p:nvPr/>
        </p:nvSpPr>
        <p:spPr>
          <a:xfrm>
            <a:off x="397566" y="0"/>
            <a:ext cx="6586330" cy="6801862"/>
          </a:xfrm>
          <a:prstGeom prst="rect">
            <a:avLst/>
          </a:prstGeom>
          <a:noFill/>
        </p:spPr>
        <p:txBody>
          <a:bodyPr wrap="square">
            <a:spAutoFit/>
          </a:bodyPr>
          <a:lstStyle/>
          <a:p>
            <a:pPr algn="just"/>
            <a:r>
              <a:rPr lang="es-E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FRAY DOMINGO DE VICO:</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DOMINICO</a:t>
            </a:r>
          </a:p>
          <a:p>
            <a:pPr algn="ct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Obispo de Verapaz (1º mártir de Guatemala)</a:t>
            </a:r>
            <a:endPar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*1485</a:t>
            </a:r>
            <a:r>
              <a:rPr lang="es-ES" dirty="0">
                <a:effectLst/>
                <a:latin typeface="Tw Cen MT" panose="020B0602020104020603" pitchFamily="34" charset="77"/>
                <a:ea typeface="Calibri" panose="020F0502020204030204" pitchFamily="34" charset="0"/>
                <a:cs typeface="Times New Roman" panose="02020603050405020304" pitchFamily="18" charset="0"/>
              </a:rPr>
              <a:t>: Fray Domingo </a:t>
            </a:r>
            <a:r>
              <a:rPr lang="es-ES" dirty="0">
                <a:latin typeface="Tw Cen MT" panose="020B0602020104020603" pitchFamily="34" charset="77"/>
                <a:ea typeface="Calibri" panose="020F0502020204030204" pitchFamily="34" charset="0"/>
                <a:cs typeface="Times New Roman" panose="02020603050405020304" pitchFamily="18" charset="0"/>
              </a:rPr>
              <a:t>de </a:t>
            </a:r>
            <a:r>
              <a:rPr lang="es-ES" dirty="0">
                <a:effectLst/>
                <a:latin typeface="Tw Cen MT" panose="020B0602020104020603" pitchFamily="34" charset="77"/>
                <a:ea typeface="Calibri" panose="020F0502020204030204" pitchFamily="34" charset="0"/>
                <a:cs typeface="Times New Roman" panose="02020603050405020304" pitchFamily="18" charset="0"/>
              </a:rPr>
              <a:t>Vico,  nació en Úbeda</a:t>
            </a:r>
            <a:r>
              <a:rPr lang="es-ES" dirty="0">
                <a:latin typeface="Tw Cen MT" panose="020B0602020104020603" pitchFamily="34" charset="77"/>
                <a:ea typeface="Calibri" panose="020F0502020204030204" pitchFamily="34" charset="0"/>
                <a:cs typeface="Times New Roman" panose="02020603050405020304" pitchFamily="18" charset="0"/>
              </a:rPr>
              <a:t> de</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familia acomodada, mantuvo  durante toda su vida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un estrecho vínculo con el convento de S. Andrés.</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Estudió en</a:t>
            </a:r>
            <a:r>
              <a:rPr lang="es-ES" dirty="0">
                <a:effectLst/>
                <a:latin typeface="Tw Cen MT" panose="020B0602020104020603" pitchFamily="34" charset="77"/>
                <a:ea typeface="Calibri" panose="020F0502020204030204" pitchFamily="34" charset="0"/>
                <a:cs typeface="Times New Roman" panose="02020603050405020304" pitchFamily="18" charset="0"/>
              </a:rPr>
              <a:t> Salamanca y marchó misionero a </a:t>
            </a:r>
            <a:r>
              <a:rPr lang="es-ES" dirty="0">
                <a:latin typeface="Tw Cen MT" panose="020B0602020104020603" pitchFamily="34" charset="77"/>
                <a:ea typeface="Calibri" panose="020F0502020204030204" pitchFamily="34" charset="0"/>
                <a:cs typeface="Times New Roman" panose="02020603050405020304" pitchFamily="18" charset="0"/>
              </a:rPr>
              <a:t>América</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C</a:t>
            </a:r>
            <a:r>
              <a:rPr lang="es-ES" dirty="0">
                <a:effectLst/>
                <a:latin typeface="Tw Cen MT" panose="020B0602020104020603" pitchFamily="34" charset="77"/>
                <a:ea typeface="Calibri" panose="020F0502020204030204" pitchFamily="34" charset="0"/>
                <a:cs typeface="Times New Roman" panose="02020603050405020304" pitchFamily="18" charset="0"/>
              </a:rPr>
              <a:t>ompañero de Bartolomé de las Casas, fue su vicario general, compartiendo con él, el problema indígena.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Su afán evangelizador le impulsó a conocer las lenguas y la cultura de las tribus habiendo constancia de sus múltiples escritos, </a:t>
            </a:r>
            <a:r>
              <a:rPr lang="es-ES" dirty="0">
                <a:latin typeface="Tw Cen MT" panose="020B0602020104020603" pitchFamily="34" charset="77"/>
                <a:ea typeface="Calibri" panose="020F0502020204030204" pitchFamily="34" charset="0"/>
                <a:cs typeface="Times New Roman" panose="02020603050405020304" pitchFamily="18" charset="0"/>
              </a:rPr>
              <a:t>como su</a:t>
            </a:r>
            <a:r>
              <a:rPr lang="es-ES" dirty="0">
                <a:effectLst/>
                <a:latin typeface="Tw Cen MT" panose="020B0602020104020603" pitchFamily="34" charset="77"/>
                <a:ea typeface="Calibri" panose="020F0502020204030204" pitchFamily="34" charset="0"/>
                <a:cs typeface="Times New Roman" panose="02020603050405020304" pitchFamily="18" charset="0"/>
              </a:rPr>
              <a:t> Teología para indios. </a:t>
            </a:r>
            <a:r>
              <a:rPr lang="es-ES" dirty="0">
                <a:latin typeface="Tw Cen MT" panose="020B0602020104020603" pitchFamily="34" charset="77"/>
                <a:ea typeface="Calibri" panose="020F0502020204030204" pitchFamily="34" charset="0"/>
                <a:cs typeface="Times New Roman" panose="02020603050405020304" pitchFamily="18" charset="0"/>
              </a:rPr>
              <a:t>P</a:t>
            </a:r>
            <a:r>
              <a:rPr lang="es-ES" dirty="0">
                <a:effectLst/>
                <a:latin typeface="Tw Cen MT" panose="020B0602020104020603" pitchFamily="34" charset="77"/>
                <a:ea typeface="Calibri" panose="020F0502020204030204" pitchFamily="34" charset="0"/>
                <a:cs typeface="Times New Roman" panose="02020603050405020304" pitchFamily="18" charset="0"/>
              </a:rPr>
              <a:t>asó por Cuba, Méjico, Nicaragua y Guatemala. </a:t>
            </a:r>
            <a:r>
              <a:rPr lang="es-ES" dirty="0">
                <a:latin typeface="Tw Cen MT" panose="020B0602020104020603" pitchFamily="34" charset="77"/>
                <a:ea typeface="Calibri" panose="020F0502020204030204" pitchFamily="34" charset="0"/>
                <a:cs typeface="Times New Roman" panose="02020603050405020304" pitchFamily="18" charset="0"/>
              </a:rPr>
              <a:t>F</a:t>
            </a:r>
            <a:r>
              <a:rPr lang="es-ES" dirty="0">
                <a:effectLst/>
                <a:latin typeface="Tw Cen MT" panose="020B0602020104020603" pitchFamily="34" charset="77"/>
                <a:ea typeface="Calibri" panose="020F0502020204030204" pitchFamily="34" charset="0"/>
                <a:cs typeface="Times New Roman" panose="02020603050405020304" pitchFamily="18" charset="0"/>
              </a:rPr>
              <a:t>undó la ciudad de San Andrés. </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*1552</a:t>
            </a:r>
            <a:r>
              <a:rPr lang="es-ES" dirty="0">
                <a:effectLst/>
                <a:latin typeface="Tw Cen MT" panose="020B0602020104020603" pitchFamily="34" charset="77"/>
                <a:ea typeface="Calibri" panose="020F0502020204030204" pitchFamily="34" charset="0"/>
                <a:cs typeface="Times New Roman" panose="02020603050405020304" pitchFamily="18" charset="0"/>
              </a:rPr>
              <a:t>:Fue nombrado el primer obispo de Verapaz.</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+1555</a:t>
            </a:r>
            <a:r>
              <a:rPr lang="es-ES" dirty="0">
                <a:effectLst/>
                <a:latin typeface="Tw Cen MT" panose="020B0602020104020603" pitchFamily="34" charset="77"/>
                <a:ea typeface="Calibri" panose="020F0502020204030204" pitchFamily="34" charset="0"/>
                <a:cs typeface="Times New Roman" panose="02020603050405020304" pitchFamily="18" charset="0"/>
              </a:rPr>
              <a:t>. Murió víctima de los lacandones, la víspera de S. Andrés. </a:t>
            </a:r>
            <a:r>
              <a:rPr lang="es-ES" dirty="0">
                <a:latin typeface="Tw Cen MT" panose="020B0602020104020603" pitchFamily="34" charset="77"/>
                <a:ea typeface="Calibri" panose="020F0502020204030204" pitchFamily="34" charset="0"/>
                <a:cs typeface="Times New Roman" panose="02020603050405020304" pitchFamily="18" charset="0"/>
              </a:rPr>
              <a:t>Su cabeza se conserva en la iglesia de </a:t>
            </a:r>
            <a:r>
              <a:rPr lang="es-ES" dirty="0" err="1">
                <a:latin typeface="Tw Cen MT" panose="020B0602020104020603" pitchFamily="34" charset="77"/>
                <a:ea typeface="Calibri" panose="020F0502020204030204" pitchFamily="34" charset="0"/>
                <a:cs typeface="Times New Roman" panose="02020603050405020304" pitchFamily="18" charset="0"/>
              </a:rPr>
              <a:t>Sto</a:t>
            </a:r>
            <a:r>
              <a:rPr lang="es-ES" dirty="0">
                <a:latin typeface="Tw Cen MT" panose="020B0602020104020603" pitchFamily="34" charset="77"/>
                <a:ea typeface="Calibri" panose="020F0502020204030204" pitchFamily="34" charset="0"/>
                <a:cs typeface="Times New Roman" panose="02020603050405020304" pitchFamily="18" charset="0"/>
              </a:rPr>
              <a:t> Domingo (</a:t>
            </a:r>
            <a:r>
              <a:rPr lang="es-ES" dirty="0" err="1">
                <a:latin typeface="Tw Cen MT" panose="020B0602020104020603" pitchFamily="34" charset="77"/>
                <a:ea typeface="Calibri" panose="020F0502020204030204" pitchFamily="34" charset="0"/>
                <a:cs typeface="Times New Roman" panose="02020603050405020304" pitchFamily="18" charset="0"/>
              </a:rPr>
              <a:t>Cobún</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1º</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Mártir de Guatemala</a:t>
            </a:r>
            <a:r>
              <a:rPr lang="es-ES" b="1" dirty="0">
                <a:effectLst/>
                <a:latin typeface="Tw Cen MT" panose="020B0602020104020603" pitchFamily="34" charset="77"/>
                <a:ea typeface="Calibri" panose="020F0502020204030204" pitchFamily="34" charset="0"/>
                <a:cs typeface="Times New Roman" panose="02020603050405020304" pitchFamily="18" charset="0"/>
              </a:rPr>
              <a:t>.</a:t>
            </a:r>
          </a:p>
        </p:txBody>
      </p:sp>
      <p:pic>
        <p:nvPicPr>
          <p:cNvPr id="4" name="Imagen 3">
            <a:extLst>
              <a:ext uri="{FF2B5EF4-FFF2-40B4-BE49-F238E27FC236}">
                <a16:creationId xmlns:a16="http://schemas.microsoft.com/office/drawing/2014/main" id="{C51D8B0A-3B7D-D633-2ECC-22C47F0D27C1}"/>
              </a:ext>
            </a:extLst>
          </p:cNvPr>
          <p:cNvPicPr>
            <a:picLocks noChangeAspect="1"/>
          </p:cNvPicPr>
          <p:nvPr/>
        </p:nvPicPr>
        <p:blipFill>
          <a:blip r:embed="rId3"/>
          <a:stretch>
            <a:fillRect/>
          </a:stretch>
        </p:blipFill>
        <p:spPr>
          <a:xfrm>
            <a:off x="7260028" y="749300"/>
            <a:ext cx="1689100" cy="2679700"/>
          </a:xfrm>
          <a:prstGeom prst="rect">
            <a:avLst/>
          </a:prstGeom>
        </p:spPr>
      </p:pic>
      <p:sp>
        <p:nvSpPr>
          <p:cNvPr id="2" name="CuadroTexto 1">
            <a:extLst>
              <a:ext uri="{FF2B5EF4-FFF2-40B4-BE49-F238E27FC236}">
                <a16:creationId xmlns:a16="http://schemas.microsoft.com/office/drawing/2014/main" id="{A8D65FD4-02CD-3001-D563-E7D6EFC877A7}"/>
              </a:ext>
            </a:extLst>
          </p:cNvPr>
          <p:cNvSpPr txBox="1"/>
          <p:nvPr/>
        </p:nvSpPr>
        <p:spPr>
          <a:xfrm>
            <a:off x="7260028" y="3835400"/>
            <a:ext cx="1883972" cy="2677656"/>
          </a:xfrm>
          <a:prstGeom prst="rect">
            <a:avLst/>
          </a:prstGeom>
          <a:noFill/>
        </p:spPr>
        <p:txBody>
          <a:bodyPr wrap="square" rtlCol="0">
            <a:spAutoFit/>
          </a:bodyPr>
          <a:lstStyle/>
          <a:p>
            <a:pPr algn="ctr"/>
            <a:r>
              <a:rPr lang="es-ES" dirty="0">
                <a:solidFill>
                  <a:srgbClr val="C00000"/>
                </a:solidFill>
              </a:rPr>
              <a:t>DOMINGO DE VICO</a:t>
            </a:r>
          </a:p>
          <a:p>
            <a:pPr algn="ctr"/>
            <a:endParaRPr lang="es-ES" dirty="0">
              <a:solidFill>
                <a:srgbClr val="C00000"/>
              </a:solidFill>
            </a:endParaRPr>
          </a:p>
          <a:p>
            <a:pPr algn="ctr"/>
            <a:r>
              <a:rPr lang="es-ES" dirty="0">
                <a:solidFill>
                  <a:srgbClr val="C00000"/>
                </a:solidFill>
              </a:rPr>
              <a:t>Úbeda</a:t>
            </a:r>
          </a:p>
          <a:p>
            <a:pPr algn="ctr"/>
            <a:r>
              <a:rPr lang="es-ES" dirty="0">
                <a:solidFill>
                  <a:srgbClr val="C00000"/>
                </a:solidFill>
              </a:rPr>
              <a:t>*1485</a:t>
            </a:r>
          </a:p>
          <a:p>
            <a:pPr algn="ctr"/>
            <a:r>
              <a:rPr lang="es-ES" dirty="0">
                <a:solidFill>
                  <a:srgbClr val="C00000"/>
                </a:solidFill>
              </a:rPr>
              <a:t>Guatemala</a:t>
            </a:r>
          </a:p>
          <a:p>
            <a:pPr algn="ctr"/>
            <a:r>
              <a:rPr lang="es-ES" dirty="0">
                <a:solidFill>
                  <a:srgbClr val="C00000"/>
                </a:solidFill>
              </a:rPr>
              <a:t>+1555</a:t>
            </a:r>
          </a:p>
        </p:txBody>
      </p:sp>
    </p:spTree>
    <p:extLst>
      <p:ext uri="{BB962C8B-B14F-4D97-AF65-F5344CB8AC3E}">
        <p14:creationId xmlns:p14="http://schemas.microsoft.com/office/powerpoint/2010/main" val="2683966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10CE1E8-BC45-CD4A-A350-36511EBF6F2F}"/>
              </a:ext>
            </a:extLst>
          </p:cNvPr>
          <p:cNvSpPr txBox="1"/>
          <p:nvPr/>
        </p:nvSpPr>
        <p:spPr>
          <a:xfrm>
            <a:off x="357810" y="172278"/>
            <a:ext cx="6414052" cy="7017306"/>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FRAY FRANCISCO DE TORAL: </a:t>
            </a:r>
          </a:p>
          <a:p>
            <a:pPr algn="ctr"/>
            <a:r>
              <a:rPr lang="es-ES" dirty="0">
                <a:solidFill>
                  <a:srgbClr val="C00000"/>
                </a:solidFill>
                <a:effectLst/>
                <a:latin typeface="Tw Cen MT" panose="020B0602020104020603" pitchFamily="34" charset="77"/>
                <a:ea typeface="Times New Roman" panose="02020603050405020304" pitchFamily="18" charset="0"/>
              </a:rPr>
              <a:t>FRANCISCANO    </a:t>
            </a:r>
          </a:p>
          <a:p>
            <a:pPr algn="just"/>
            <a:r>
              <a:rPr lang="es-ES" dirty="0">
                <a:solidFill>
                  <a:srgbClr val="C00000"/>
                </a:solidFill>
                <a:effectLst/>
                <a:latin typeface="Tw Cen MT" panose="020B0602020104020603" pitchFamily="34" charset="77"/>
                <a:ea typeface="Times New Roman" panose="02020603050405020304" pitchFamily="18" charset="0"/>
              </a:rPr>
              <a:t> * 1500</a:t>
            </a:r>
            <a:r>
              <a:rPr lang="es-ES" dirty="0">
                <a:effectLst/>
                <a:latin typeface="Tw Cen MT" panose="020B0602020104020603" pitchFamily="34" charset="77"/>
                <a:ea typeface="Times New Roman" panose="02020603050405020304" pitchFamily="18" charset="0"/>
              </a:rPr>
              <a:t>. Nacido en Úbeda de “cristianos viejos”,   Bautizado en S. Isidoro. Vivió en </a:t>
            </a:r>
            <a:r>
              <a:rPr lang="es-ES" dirty="0">
                <a:latin typeface="Tw Cen MT" panose="020B0602020104020603" pitchFamily="34" charset="77"/>
                <a:ea typeface="Times New Roman" panose="02020603050405020304" pitchFamily="18" charset="0"/>
              </a:rPr>
              <a:t>calle</a:t>
            </a:r>
            <a:r>
              <a:rPr lang="es-ES" dirty="0">
                <a:effectLst/>
                <a:latin typeface="Tw Cen MT" panose="020B0602020104020603" pitchFamily="34" charset="77"/>
                <a:ea typeface="Times New Roman" panose="02020603050405020304" pitchFamily="18" charset="0"/>
              </a:rPr>
              <a:t> Fuente Risas.</a:t>
            </a:r>
          </a:p>
          <a:p>
            <a:pPr algn="just"/>
            <a:r>
              <a:rPr lang="es-ES" dirty="0">
                <a:solidFill>
                  <a:srgbClr val="C00000"/>
                </a:solidFill>
                <a:effectLst/>
                <a:latin typeface="Tw Cen MT" panose="020B0602020104020603" pitchFamily="34" charset="77"/>
                <a:ea typeface="Times New Roman" panose="02020603050405020304" pitchFamily="18" charset="0"/>
              </a:rPr>
              <a:t>*1516</a:t>
            </a:r>
            <a:r>
              <a:rPr lang="es-ES" dirty="0">
                <a:effectLst/>
                <a:latin typeface="Tw Cen MT" panose="020B0602020104020603" pitchFamily="34" charset="77"/>
                <a:ea typeface="Times New Roman" panose="02020603050405020304" pitchFamily="18" charset="0"/>
              </a:rPr>
              <a:t>. 3 de enero:  Tomó el hábito en el convento </a:t>
            </a:r>
          </a:p>
          <a:p>
            <a:pPr algn="just"/>
            <a:r>
              <a:rPr lang="es-ES" dirty="0">
                <a:effectLst/>
                <a:latin typeface="Tw Cen MT" panose="020B0602020104020603" pitchFamily="34" charset="77"/>
                <a:ea typeface="Times New Roman" panose="02020603050405020304" pitchFamily="18" charset="0"/>
              </a:rPr>
              <a:t>        de S. Francisco. Ordenado sacerdote</a:t>
            </a:r>
            <a:r>
              <a:rPr lang="es-ES" dirty="0">
                <a:solidFill>
                  <a:srgbClr val="202122"/>
                </a:solidFill>
                <a:effectLst/>
                <a:latin typeface="Tw Cen MT" panose="020B0602020104020603" pitchFamily="34" charset="77"/>
                <a:ea typeface="Times New Roman" panose="02020603050405020304" pitchFamily="18" charset="0"/>
              </a:rPr>
              <a:t>, pasó a </a:t>
            </a:r>
          </a:p>
          <a:p>
            <a:pPr algn="just"/>
            <a:r>
              <a:rPr lang="es-ES" dirty="0">
                <a:solidFill>
                  <a:srgbClr val="202122"/>
                </a:solidFill>
                <a:effectLst/>
                <a:latin typeface="Tw Cen MT" panose="020B0602020104020603" pitchFamily="34" charset="77"/>
                <a:ea typeface="Times New Roman" panose="02020603050405020304" pitchFamily="18" charset="0"/>
              </a:rPr>
              <a:t>        Méjico como misionero. </a:t>
            </a:r>
            <a:endParaRPr lang="es-ES" dirty="0">
              <a:effectLst/>
              <a:latin typeface="Tw Cen MT" panose="020B0602020104020603" pitchFamily="34" charset="77"/>
              <a:ea typeface="Times New Roman" panose="02020603050405020304" pitchFamily="18" charset="0"/>
            </a:endParaRPr>
          </a:p>
          <a:p>
            <a:pPr algn="just"/>
            <a:r>
              <a:rPr lang="es-ES" dirty="0">
                <a:solidFill>
                  <a:srgbClr val="C00000"/>
                </a:solidFill>
                <a:effectLst/>
                <a:latin typeface="Tw Cen MT" panose="020B0602020104020603" pitchFamily="34" charset="77"/>
                <a:ea typeface="Times New Roman" panose="02020603050405020304" pitchFamily="18" charset="0"/>
              </a:rPr>
              <a:t>*1544</a:t>
            </a:r>
            <a:r>
              <a:rPr lang="es-ES" dirty="0">
                <a:solidFill>
                  <a:srgbClr val="202122"/>
                </a:solidFill>
                <a:effectLst/>
                <a:latin typeface="Tw Cen MT" panose="020B0602020104020603" pitchFamily="34" charset="77"/>
                <a:ea typeface="Times New Roman" panose="02020603050405020304" pitchFamily="18" charset="0"/>
              </a:rPr>
              <a:t>: Elegido Provincial (Custodio de la provincia del Santo Evangelio).Como parte de su esfuerzo por cristianizar a los indios de la Nueva España, Toral aprendió a hablar </a:t>
            </a:r>
            <a:r>
              <a:rPr lang="es-ES" dirty="0">
                <a:solidFill>
                  <a:srgbClr val="202122"/>
                </a:solidFill>
                <a:latin typeface="Tw Cen MT" panose="020B0602020104020603" pitchFamily="34" charset="77"/>
                <a:ea typeface="Times New Roman" panose="02020603050405020304" pitchFamily="18" charset="0"/>
              </a:rPr>
              <a:t>la lengua </a:t>
            </a:r>
            <a:r>
              <a:rPr lang="es-ES" dirty="0" err="1">
                <a:solidFill>
                  <a:srgbClr val="202122"/>
                </a:solidFill>
                <a:latin typeface="Tw Cen MT" panose="020B0602020104020603" pitchFamily="34" charset="77"/>
                <a:ea typeface="Times New Roman" panose="02020603050405020304" pitchFamily="18" charset="0"/>
              </a:rPr>
              <a:t>popolaca</a:t>
            </a:r>
            <a:r>
              <a:rPr lang="es-ES" dirty="0">
                <a:solidFill>
                  <a:srgbClr val="202122"/>
                </a:solidFill>
                <a:latin typeface="Tw Cen MT" panose="020B0602020104020603" pitchFamily="34" charset="77"/>
                <a:ea typeface="Times New Roman" panose="02020603050405020304" pitchFamily="18" charset="0"/>
              </a:rPr>
              <a:t>,</a:t>
            </a:r>
            <a:r>
              <a:rPr lang="es-ES" dirty="0">
                <a:solidFill>
                  <a:srgbClr val="202122"/>
                </a:solidFill>
                <a:effectLst/>
                <a:latin typeface="Tw Cen MT" panose="020B0602020104020603" pitchFamily="34" charset="77"/>
                <a:ea typeface="Times New Roman" panose="02020603050405020304" pitchFamily="18" charset="0"/>
              </a:rPr>
              <a:t> confeccionando diccionario y gramática, siendo promotor de la Historia de las Indias. Denunció los abusos y defendió la inocencia de los indios mayas.</a:t>
            </a:r>
            <a:endParaRPr lang="es-ES" dirty="0">
              <a:effectLst/>
              <a:latin typeface="Tw Cen MT" panose="020B0602020104020603" pitchFamily="34" charset="77"/>
              <a:ea typeface="Times New Roman" panose="02020603050405020304" pitchFamily="18" charset="0"/>
            </a:endParaRPr>
          </a:p>
          <a:p>
            <a:pPr algn="just"/>
            <a:r>
              <a:rPr lang="es-ES" dirty="0">
                <a:solidFill>
                  <a:srgbClr val="C00000"/>
                </a:solidFill>
                <a:effectLst/>
                <a:latin typeface="Tw Cen MT" panose="020B0602020104020603" pitchFamily="34" charset="77"/>
                <a:ea typeface="Times New Roman" panose="02020603050405020304" pitchFamily="18" charset="0"/>
              </a:rPr>
              <a:t>*1553</a:t>
            </a:r>
            <a:r>
              <a:rPr lang="es-ES" dirty="0">
                <a:solidFill>
                  <a:srgbClr val="202122"/>
                </a:solidFill>
                <a:effectLst/>
                <a:latin typeface="Tw Cen MT" panose="020B0602020104020603" pitchFamily="34" charset="77"/>
                <a:ea typeface="Times New Roman" panose="02020603050405020304" pitchFamily="18" charset="0"/>
              </a:rPr>
              <a:t>: Viene a capítulo de la Orden a Salamanca regresando de nuevo a América con 35 franciscanos para la misión.</a:t>
            </a:r>
            <a:endParaRPr lang="es-ES" dirty="0">
              <a:effectLst/>
              <a:latin typeface="Tw Cen MT" panose="020B0602020104020603" pitchFamily="34" charset="77"/>
              <a:ea typeface="Times New Roman" panose="02020603050405020304" pitchFamily="18" charset="0"/>
            </a:endParaRPr>
          </a:p>
          <a:p>
            <a:endParaRPr lang="es-ES" sz="1800" dirty="0">
              <a:effectLst/>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4C4BEF00-A517-DE64-B830-BF5225A43C2A}"/>
              </a:ext>
            </a:extLst>
          </p:cNvPr>
          <p:cNvPicPr>
            <a:picLocks noChangeAspect="1"/>
          </p:cNvPicPr>
          <p:nvPr/>
        </p:nvPicPr>
        <p:blipFill>
          <a:blip r:embed="rId3"/>
          <a:stretch>
            <a:fillRect/>
          </a:stretch>
        </p:blipFill>
        <p:spPr>
          <a:xfrm>
            <a:off x="7188074" y="501650"/>
            <a:ext cx="1828925" cy="2301511"/>
          </a:xfrm>
          <a:prstGeom prst="rect">
            <a:avLst/>
          </a:prstGeom>
        </p:spPr>
      </p:pic>
      <p:sp>
        <p:nvSpPr>
          <p:cNvPr id="5" name="CuadroTexto 4">
            <a:extLst>
              <a:ext uri="{FF2B5EF4-FFF2-40B4-BE49-F238E27FC236}">
                <a16:creationId xmlns:a16="http://schemas.microsoft.com/office/drawing/2014/main" id="{DE83EE15-79BB-55BE-B9EF-065EB369619C}"/>
              </a:ext>
            </a:extLst>
          </p:cNvPr>
          <p:cNvSpPr txBox="1"/>
          <p:nvPr/>
        </p:nvSpPr>
        <p:spPr>
          <a:xfrm>
            <a:off x="7315200" y="3237875"/>
            <a:ext cx="1701799" cy="2677656"/>
          </a:xfrm>
          <a:prstGeom prst="rect">
            <a:avLst/>
          </a:prstGeom>
          <a:noFill/>
        </p:spPr>
        <p:txBody>
          <a:bodyPr wrap="square" rtlCol="0">
            <a:spAutoFit/>
          </a:bodyPr>
          <a:lstStyle/>
          <a:p>
            <a:pPr algn="ctr"/>
            <a:r>
              <a:rPr lang="es-ES" dirty="0">
                <a:solidFill>
                  <a:srgbClr val="C00000"/>
                </a:solidFill>
              </a:rPr>
              <a:t>FRANCISCO </a:t>
            </a:r>
          </a:p>
          <a:p>
            <a:pPr algn="ctr"/>
            <a:r>
              <a:rPr lang="es-ES" dirty="0">
                <a:solidFill>
                  <a:srgbClr val="C00000"/>
                </a:solidFill>
              </a:rPr>
              <a:t>DE TORAL</a:t>
            </a:r>
          </a:p>
          <a:p>
            <a:pPr algn="ctr"/>
            <a:endParaRPr lang="es-ES" dirty="0">
              <a:solidFill>
                <a:srgbClr val="C00000"/>
              </a:solidFill>
            </a:endParaRPr>
          </a:p>
          <a:p>
            <a:pPr algn="ctr"/>
            <a:r>
              <a:rPr lang="es-ES" dirty="0">
                <a:solidFill>
                  <a:srgbClr val="C00000"/>
                </a:solidFill>
              </a:rPr>
              <a:t>Franciscano</a:t>
            </a:r>
          </a:p>
          <a:p>
            <a:pPr algn="ctr"/>
            <a:r>
              <a:rPr lang="es-ES" dirty="0">
                <a:solidFill>
                  <a:srgbClr val="C00000"/>
                </a:solidFill>
              </a:rPr>
              <a:t>1516</a:t>
            </a:r>
          </a:p>
          <a:p>
            <a:pPr algn="ctr"/>
            <a:r>
              <a:rPr lang="es-ES" dirty="0">
                <a:solidFill>
                  <a:srgbClr val="C00000"/>
                </a:solidFill>
              </a:rPr>
              <a:t>Muere</a:t>
            </a:r>
          </a:p>
          <a:p>
            <a:pPr algn="ctr"/>
            <a:r>
              <a:rPr lang="es-ES" dirty="0">
                <a:solidFill>
                  <a:srgbClr val="C00000"/>
                </a:solidFill>
              </a:rPr>
              <a:t>+1571</a:t>
            </a:r>
          </a:p>
        </p:txBody>
      </p:sp>
    </p:spTree>
    <p:extLst>
      <p:ext uri="{BB962C8B-B14F-4D97-AF65-F5344CB8AC3E}">
        <p14:creationId xmlns:p14="http://schemas.microsoft.com/office/powerpoint/2010/main" val="2841147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10CE1E8-BC45-CD4A-A350-36511EBF6F2F}"/>
              </a:ext>
            </a:extLst>
          </p:cNvPr>
          <p:cNvSpPr txBox="1"/>
          <p:nvPr/>
        </p:nvSpPr>
        <p:spPr>
          <a:xfrm>
            <a:off x="342900" y="431800"/>
            <a:ext cx="6230178" cy="5909310"/>
          </a:xfrm>
          <a:prstGeom prst="rect">
            <a:avLst/>
          </a:prstGeom>
          <a:noFill/>
        </p:spPr>
        <p:txBody>
          <a:bodyPr wrap="square">
            <a:spAutoFit/>
          </a:bodyPr>
          <a:lstStyle/>
          <a:p>
            <a:r>
              <a:rPr lang="es-ES" dirty="0">
                <a:solidFill>
                  <a:srgbClr val="C00000"/>
                </a:solidFill>
                <a:effectLst/>
                <a:latin typeface="Tw Cen MT" panose="020B0602020104020603" pitchFamily="34" charset="77"/>
                <a:ea typeface="Times New Roman" panose="02020603050405020304" pitchFamily="18" charset="0"/>
              </a:rPr>
              <a:t>*1561</a:t>
            </a:r>
            <a:r>
              <a:rPr lang="es-ES" dirty="0">
                <a:solidFill>
                  <a:srgbClr val="202122"/>
                </a:solidFill>
                <a:latin typeface="Tw Cen MT" panose="020B0602020104020603" pitchFamily="34" charset="77"/>
                <a:ea typeface="Times New Roman" panose="02020603050405020304" pitchFamily="18" charset="0"/>
              </a:rPr>
              <a:t>.</a:t>
            </a:r>
            <a:r>
              <a:rPr lang="es-ES" dirty="0">
                <a:solidFill>
                  <a:srgbClr val="202122"/>
                </a:solidFill>
                <a:effectLst/>
                <a:latin typeface="Tw Cen MT" panose="020B0602020104020603" pitchFamily="34" charset="77"/>
                <a:ea typeface="Times New Roman" panose="02020603050405020304" pitchFamily="18" charset="0"/>
              </a:rPr>
              <a:t> 19 junio. Felipe II lo propone como primer  </a:t>
            </a:r>
            <a:endParaRPr lang="es-ES" dirty="0">
              <a:solidFill>
                <a:srgbClr val="202122"/>
              </a:solidFill>
              <a:latin typeface="Tw Cen MT" panose="020B0602020104020603" pitchFamily="34" charset="77"/>
              <a:ea typeface="Times New Roman" panose="02020603050405020304" pitchFamily="18" charset="0"/>
            </a:endParaRPr>
          </a:p>
          <a:p>
            <a:r>
              <a:rPr lang="es-ES" dirty="0">
                <a:solidFill>
                  <a:srgbClr val="202122"/>
                </a:solidFill>
                <a:effectLst/>
                <a:latin typeface="Tw Cen MT" panose="020B0602020104020603" pitchFamily="34" charset="77"/>
                <a:ea typeface="Times New Roman" panose="02020603050405020304" pitchFamily="18" charset="0"/>
              </a:rPr>
              <a:t>           obispo de la diócesis de Yucatán</a:t>
            </a:r>
            <a:r>
              <a:rPr lang="es-ES" dirty="0">
                <a:solidFill>
                  <a:srgbClr val="202122"/>
                </a:solidFill>
                <a:latin typeface="Tw Cen MT" panose="020B0602020104020603" pitchFamily="34" charset="77"/>
                <a:ea typeface="Times New Roman" panose="02020603050405020304" pitchFamily="18" charset="0"/>
              </a:rPr>
              <a:t> (Méjico).</a:t>
            </a:r>
            <a:r>
              <a:rPr lang="es-ES" dirty="0">
                <a:solidFill>
                  <a:srgbClr val="202122"/>
                </a:solidFill>
                <a:effectLst/>
                <a:latin typeface="Tw Cen MT" panose="020B0602020104020603" pitchFamily="34" charset="77"/>
                <a:ea typeface="Times New Roman" panose="02020603050405020304" pitchFamily="18" charset="0"/>
              </a:rPr>
              <a:t> </a:t>
            </a:r>
          </a:p>
          <a:p>
            <a:r>
              <a:rPr lang="es-ES" dirty="0">
                <a:solidFill>
                  <a:srgbClr val="C00000"/>
                </a:solidFill>
                <a:effectLst/>
                <a:latin typeface="Tw Cen MT" panose="020B0602020104020603" pitchFamily="34" charset="77"/>
                <a:ea typeface="Times New Roman" panose="02020603050405020304" pitchFamily="18" charset="0"/>
              </a:rPr>
              <a:t>*1562</a:t>
            </a:r>
            <a:r>
              <a:rPr lang="es-ES" dirty="0">
                <a:solidFill>
                  <a:srgbClr val="202122"/>
                </a:solidFill>
                <a:effectLst/>
                <a:latin typeface="Tw Cen MT" panose="020B0602020104020603" pitchFamily="34" charset="77"/>
                <a:ea typeface="Times New Roman" panose="02020603050405020304" pitchFamily="18" charset="0"/>
              </a:rPr>
              <a:t>.12 mayo. Consagrado obispo en el Puerto     </a:t>
            </a:r>
            <a:endParaRPr lang="es-ES" dirty="0">
              <a:solidFill>
                <a:srgbClr val="202122"/>
              </a:solidFill>
              <a:latin typeface="Tw Cen MT" panose="020B0602020104020603" pitchFamily="34" charset="77"/>
              <a:ea typeface="Times New Roman" panose="02020603050405020304" pitchFamily="18" charset="0"/>
            </a:endParaRPr>
          </a:p>
          <a:p>
            <a:r>
              <a:rPr lang="es-ES" dirty="0">
                <a:solidFill>
                  <a:srgbClr val="202122"/>
                </a:solidFill>
                <a:effectLst/>
                <a:latin typeface="Tw Cen MT" panose="020B0602020104020603" pitchFamily="34" charset="77"/>
                <a:ea typeface="Times New Roman" panose="02020603050405020304" pitchFamily="18" charset="0"/>
              </a:rPr>
              <a:t>           de Santa María (Cádiz). </a:t>
            </a:r>
          </a:p>
          <a:p>
            <a:r>
              <a:rPr lang="es-ES" dirty="0">
                <a:solidFill>
                  <a:srgbClr val="202122"/>
                </a:solidFill>
                <a:effectLst/>
                <a:latin typeface="Tw Cen MT" panose="020B0602020104020603" pitchFamily="34" charset="77"/>
                <a:ea typeface="Times New Roman" panose="02020603050405020304" pitchFamily="18" charset="0"/>
              </a:rPr>
              <a:t>	 Cuando viene a despedirse de sus familiares, entra en contacto con  </a:t>
            </a:r>
            <a:r>
              <a:rPr lang="es-ES" dirty="0" err="1">
                <a:solidFill>
                  <a:srgbClr val="202122"/>
                </a:solidFill>
                <a:effectLst/>
                <a:latin typeface="Tw Cen MT" panose="020B0602020104020603" pitchFamily="34" charset="77"/>
                <a:ea typeface="Times New Roman" panose="02020603050405020304" pitchFamily="18" charset="0"/>
              </a:rPr>
              <a:t>Vandelvira</a:t>
            </a:r>
            <a:r>
              <a:rPr lang="es-ES" dirty="0">
                <a:solidFill>
                  <a:srgbClr val="202122"/>
                </a:solidFill>
                <a:effectLst/>
                <a:latin typeface="Tw Cen MT" panose="020B0602020104020603" pitchFamily="34" charset="77"/>
                <a:ea typeface="Times New Roman" panose="02020603050405020304" pitchFamily="18" charset="0"/>
              </a:rPr>
              <a:t>, proveyéndose de  estudios  y  planos  que  lo  convierten  en  el “promotor” de la 1ª catedral de piedra en tierra Hispanoamérica,  siguiendo  las  trazas del nuevo Renacimiento.</a:t>
            </a:r>
            <a:endParaRPr lang="es-ES" dirty="0">
              <a:effectLst/>
              <a:latin typeface="Tw Cen MT" panose="020B0602020104020603" pitchFamily="34" charset="77"/>
              <a:ea typeface="Times New Roman" panose="02020603050405020304" pitchFamily="18" charset="0"/>
            </a:endParaRPr>
          </a:p>
          <a:p>
            <a:r>
              <a:rPr lang="es-ES" dirty="0">
                <a:solidFill>
                  <a:srgbClr val="C00000"/>
                </a:solidFill>
                <a:effectLst/>
                <a:latin typeface="Tw Cen MT" panose="020B0602020104020603" pitchFamily="34" charset="77"/>
                <a:ea typeface="Times New Roman" panose="02020603050405020304" pitchFamily="18" charset="0"/>
              </a:rPr>
              <a:t>*1571</a:t>
            </a:r>
            <a:r>
              <a:rPr lang="es-ES" dirty="0">
                <a:solidFill>
                  <a:srgbClr val="202122"/>
                </a:solidFill>
                <a:effectLst/>
                <a:latin typeface="Tw Cen MT" panose="020B0602020104020603" pitchFamily="34" charset="77"/>
                <a:ea typeface="Times New Roman" panose="02020603050405020304" pitchFamily="18" charset="0"/>
              </a:rPr>
              <a:t>: El 4 de abril cae enfermo grave  cuando </a:t>
            </a:r>
            <a:endParaRPr lang="es-ES" dirty="0">
              <a:solidFill>
                <a:srgbClr val="202122"/>
              </a:solidFill>
              <a:latin typeface="Tw Cen MT" panose="020B0602020104020603" pitchFamily="34" charset="77"/>
              <a:ea typeface="Times New Roman" panose="02020603050405020304" pitchFamily="18" charset="0"/>
            </a:endParaRPr>
          </a:p>
          <a:p>
            <a:r>
              <a:rPr lang="es-ES" dirty="0">
                <a:solidFill>
                  <a:srgbClr val="202122"/>
                </a:solidFill>
                <a:effectLst/>
                <a:latin typeface="Tw Cen MT" panose="020B0602020104020603" pitchFamily="34" charset="77"/>
                <a:ea typeface="Times New Roman" panose="02020603050405020304" pitchFamily="18" charset="0"/>
              </a:rPr>
              <a:t>           caminaba de Yucatán a México. </a:t>
            </a:r>
          </a:p>
          <a:p>
            <a:r>
              <a:rPr lang="es-ES" dirty="0">
                <a:solidFill>
                  <a:srgbClr val="C00000"/>
                </a:solidFill>
                <a:effectLst/>
                <a:latin typeface="Tw Cen MT" panose="020B0602020104020603" pitchFamily="34" charset="77"/>
                <a:ea typeface="Times New Roman" panose="02020603050405020304" pitchFamily="18" charset="0"/>
              </a:rPr>
              <a:t>+ 1571</a:t>
            </a:r>
            <a:r>
              <a:rPr lang="es-ES" dirty="0">
                <a:solidFill>
                  <a:srgbClr val="202122"/>
                </a:solidFill>
                <a:effectLst/>
                <a:latin typeface="Tw Cen MT" panose="020B0602020104020603" pitchFamily="34" charset="77"/>
                <a:ea typeface="Times New Roman" panose="02020603050405020304" pitchFamily="18" charset="0"/>
              </a:rPr>
              <a:t>. 20 de abril,  fallece,</a:t>
            </a:r>
            <a:r>
              <a:rPr lang="es-ES" dirty="0">
                <a:solidFill>
                  <a:srgbClr val="202122"/>
                </a:solidFill>
                <a:latin typeface="Tw Cen MT" panose="020B0602020104020603" pitchFamily="34" charset="77"/>
                <a:ea typeface="Times New Roman" panose="02020603050405020304" pitchFamily="18" charset="0"/>
              </a:rPr>
              <a:t>  </a:t>
            </a:r>
            <a:r>
              <a:rPr lang="es-ES" dirty="0">
                <a:solidFill>
                  <a:srgbClr val="202122"/>
                </a:solidFill>
                <a:effectLst/>
                <a:latin typeface="Tw Cen MT" panose="020B0602020104020603" pitchFamily="34" charset="77"/>
                <a:ea typeface="Times New Roman" panose="02020603050405020304" pitchFamily="18" charset="0"/>
              </a:rPr>
              <a:t>siendo  enterrado </a:t>
            </a:r>
            <a:endParaRPr lang="es-ES" dirty="0">
              <a:solidFill>
                <a:srgbClr val="202122"/>
              </a:solidFill>
              <a:latin typeface="Tw Cen MT" panose="020B0602020104020603" pitchFamily="34" charset="77"/>
              <a:ea typeface="Times New Roman" panose="02020603050405020304" pitchFamily="18" charset="0"/>
            </a:endParaRPr>
          </a:p>
          <a:p>
            <a:r>
              <a:rPr lang="es-ES" dirty="0">
                <a:solidFill>
                  <a:srgbClr val="202122"/>
                </a:solidFill>
                <a:effectLst/>
                <a:latin typeface="Tw Cen MT" panose="020B0602020104020603" pitchFamily="34" charset="77"/>
                <a:ea typeface="Times New Roman" panose="02020603050405020304" pitchFamily="18" charset="0"/>
              </a:rPr>
              <a:t>            en el convento de los franciscanos.</a:t>
            </a:r>
            <a:r>
              <a:rPr lang="es-ES" dirty="0">
                <a:solidFill>
                  <a:srgbClr val="202122"/>
                </a:solidFill>
                <a:latin typeface="Tw Cen MT" panose="020B0602020104020603" pitchFamily="34" charset="77"/>
                <a:ea typeface="Times New Roman" panose="02020603050405020304" pitchFamily="18" charset="0"/>
              </a:rPr>
              <a:t> </a:t>
            </a:r>
          </a:p>
          <a:p>
            <a:endParaRPr lang="es-ES" dirty="0">
              <a:solidFill>
                <a:srgbClr val="202122"/>
              </a:solidFill>
              <a:latin typeface="Arial" panose="020B0604020202020204" pitchFamily="34" charset="0"/>
              <a:ea typeface="Times New Roman" panose="02020603050405020304" pitchFamily="18" charset="0"/>
            </a:endParaRPr>
          </a:p>
          <a:p>
            <a:r>
              <a:rPr lang="es-ES" sz="1800" dirty="0">
                <a:solidFill>
                  <a:srgbClr val="202122"/>
                </a:solidFill>
                <a:effectLst/>
                <a:latin typeface="Arial" panose="020B0604020202020204" pitchFamily="34" charset="0"/>
                <a:ea typeface="Times New Roman" panose="02020603050405020304" pitchFamily="18" charset="0"/>
              </a:rPr>
              <a:t>VER REPORTARJE.     </a:t>
            </a:r>
            <a:r>
              <a:rPr lang="es-ES"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https://youtu.be/9TeJ2HQpMhc</a:t>
            </a:r>
            <a:r>
              <a:rPr lang="es-ES" sz="1800" dirty="0">
                <a:effectLst/>
                <a:latin typeface="Times New Roman" panose="02020603050405020304" pitchFamily="18" charset="0"/>
                <a:ea typeface="Times New Roman" panose="02020603050405020304" pitchFamily="18" charset="0"/>
              </a:rPr>
              <a:t> </a:t>
            </a:r>
          </a:p>
        </p:txBody>
      </p:sp>
      <p:pic>
        <p:nvPicPr>
          <p:cNvPr id="4" name="Imagen 3">
            <a:extLst>
              <a:ext uri="{FF2B5EF4-FFF2-40B4-BE49-F238E27FC236}">
                <a16:creationId xmlns:a16="http://schemas.microsoft.com/office/drawing/2014/main" id="{4FCEB030-126E-EE41-AC89-3FF6487C0006}"/>
              </a:ext>
            </a:extLst>
          </p:cNvPr>
          <p:cNvPicPr>
            <a:picLocks noChangeAspect="1"/>
          </p:cNvPicPr>
          <p:nvPr/>
        </p:nvPicPr>
        <p:blipFill rotWithShape="1">
          <a:blip r:embed="rId4"/>
          <a:srcRect l="47549" r="5392"/>
          <a:stretch/>
        </p:blipFill>
        <p:spPr>
          <a:xfrm>
            <a:off x="6831600" y="485775"/>
            <a:ext cx="2071099" cy="2943225"/>
          </a:xfrm>
          <a:prstGeom prst="rect">
            <a:avLst/>
          </a:prstGeom>
        </p:spPr>
      </p:pic>
      <p:sp>
        <p:nvSpPr>
          <p:cNvPr id="5" name="CuadroTexto 4">
            <a:extLst>
              <a:ext uri="{FF2B5EF4-FFF2-40B4-BE49-F238E27FC236}">
                <a16:creationId xmlns:a16="http://schemas.microsoft.com/office/drawing/2014/main" id="{7F1CF7C1-F7E9-5BBB-2A0A-5D1717F334F7}"/>
              </a:ext>
            </a:extLst>
          </p:cNvPr>
          <p:cNvSpPr txBox="1"/>
          <p:nvPr/>
        </p:nvSpPr>
        <p:spPr>
          <a:xfrm>
            <a:off x="6831600" y="3695700"/>
            <a:ext cx="2160000" cy="3046988"/>
          </a:xfrm>
          <a:prstGeom prst="rect">
            <a:avLst/>
          </a:prstGeom>
          <a:noFill/>
        </p:spPr>
        <p:txBody>
          <a:bodyPr wrap="square" rtlCol="0">
            <a:spAutoFit/>
          </a:bodyPr>
          <a:lstStyle/>
          <a:p>
            <a:pPr algn="ctr"/>
            <a:r>
              <a:rPr lang="es-ES" dirty="0">
                <a:solidFill>
                  <a:srgbClr val="C00000"/>
                </a:solidFill>
              </a:rPr>
              <a:t>CATEDRAL</a:t>
            </a:r>
          </a:p>
          <a:p>
            <a:pPr algn="ctr"/>
            <a:r>
              <a:rPr lang="es-ES" dirty="0">
                <a:solidFill>
                  <a:srgbClr val="C00000"/>
                </a:solidFill>
              </a:rPr>
              <a:t>MERIDA</a:t>
            </a:r>
          </a:p>
          <a:p>
            <a:pPr algn="ctr"/>
            <a:r>
              <a:rPr lang="es-ES" dirty="0">
                <a:solidFill>
                  <a:srgbClr val="C00000"/>
                </a:solidFill>
              </a:rPr>
              <a:t>YUCATÁN</a:t>
            </a:r>
          </a:p>
          <a:p>
            <a:pPr algn="ctr"/>
            <a:r>
              <a:rPr lang="es-ES" dirty="0">
                <a:solidFill>
                  <a:srgbClr val="C00000"/>
                </a:solidFill>
              </a:rPr>
              <a:t>MÉJICO</a:t>
            </a:r>
          </a:p>
          <a:p>
            <a:pPr algn="ctr"/>
            <a:r>
              <a:rPr lang="es-ES" dirty="0">
                <a:solidFill>
                  <a:srgbClr val="C00000"/>
                </a:solidFill>
              </a:rPr>
              <a:t>OBISPO </a:t>
            </a:r>
          </a:p>
          <a:p>
            <a:pPr algn="ctr"/>
            <a:r>
              <a:rPr lang="es-ES" dirty="0">
                <a:solidFill>
                  <a:srgbClr val="C00000"/>
                </a:solidFill>
              </a:rPr>
              <a:t>Yucatán</a:t>
            </a:r>
          </a:p>
          <a:p>
            <a:pPr algn="ctr"/>
            <a:r>
              <a:rPr lang="es-ES" dirty="0">
                <a:solidFill>
                  <a:srgbClr val="C00000"/>
                </a:solidFill>
              </a:rPr>
              <a:t>1562/1571</a:t>
            </a:r>
          </a:p>
          <a:p>
            <a:endParaRPr lang="es-ES" dirty="0"/>
          </a:p>
        </p:txBody>
      </p:sp>
    </p:spTree>
    <p:extLst>
      <p:ext uri="{BB962C8B-B14F-4D97-AF65-F5344CB8AC3E}">
        <p14:creationId xmlns:p14="http://schemas.microsoft.com/office/powerpoint/2010/main" val="3966482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921E8D2-1213-3F34-2822-CB1F9DAC38F6}"/>
              </a:ext>
            </a:extLst>
          </p:cNvPr>
          <p:cNvSpPr txBox="1"/>
          <p:nvPr/>
        </p:nvSpPr>
        <p:spPr>
          <a:xfrm>
            <a:off x="406401" y="0"/>
            <a:ext cx="6272696" cy="6801862"/>
          </a:xfrm>
          <a:prstGeom prst="rect">
            <a:avLst/>
          </a:prstGeom>
          <a:noFill/>
        </p:spPr>
        <p:txBody>
          <a:bodyPr wrap="square">
            <a:spAutoFit/>
          </a:bodyPr>
          <a:lstStyle/>
          <a:p>
            <a:pPr algn="ctr"/>
            <a:r>
              <a:rPr lang="es-ES" sz="2800"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 JUAN DE FONSECA VELA Y BAEZA. </a:t>
            </a:r>
          </a:p>
          <a:p>
            <a:pPr algn="ctr">
              <a:spcAft>
                <a:spcPts val="0"/>
              </a:spcAft>
            </a:pPr>
            <a:r>
              <a:rPr lang="es-ES" dirty="0">
                <a:effectLst/>
                <a:latin typeface="Tw Cen MT" panose="020B0602020104020603" pitchFamily="34" charset="77"/>
                <a:ea typeface="Calibri" panose="020F0502020204030204" pitchFamily="34" charset="0"/>
                <a:cs typeface="Times New Roman" panose="02020603050405020304" pitchFamily="18" charset="0"/>
              </a:rPr>
              <a:t>OBISPO DE GUADIX</a:t>
            </a:r>
          </a:p>
          <a:p>
            <a:pPr algn="just">
              <a:spcAft>
                <a:spcPts val="0"/>
              </a:spcAft>
            </a:pP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*1535</a:t>
            </a:r>
            <a:r>
              <a:rPr lang="es-ES" dirty="0">
                <a:effectLst/>
                <a:latin typeface="Tw Cen MT" panose="020B0602020104020603" pitchFamily="34" charset="77"/>
                <a:ea typeface="Calibri" panose="020F0502020204030204" pitchFamily="34" charset="0"/>
                <a:cs typeface="Times New Roman" panose="02020603050405020304" pitchFamily="18" charset="0"/>
              </a:rPr>
              <a:t>. Nace en Úbeda </a:t>
            </a:r>
            <a:r>
              <a:rPr lang="es-ES" dirty="0">
                <a:latin typeface="Tw Cen MT" panose="020B0602020104020603" pitchFamily="34" charset="77"/>
                <a:ea typeface="Calibri" panose="020F0502020204030204" pitchFamily="34" charset="0"/>
                <a:cs typeface="Times New Roman" panose="02020603050405020304" pitchFamily="18" charset="0"/>
              </a:rPr>
              <a:t>en el seno de una familia    </a:t>
            </a:r>
          </a:p>
          <a:p>
            <a:pPr algn="just">
              <a:spcAft>
                <a:spcPts val="0"/>
              </a:spcAft>
            </a:pPr>
            <a:r>
              <a:rPr lang="es-ES" dirty="0">
                <a:latin typeface="Tw Cen MT" panose="020B0602020104020603" pitchFamily="34" charset="77"/>
                <a:ea typeface="Calibri" panose="020F0502020204030204" pitchFamily="34" charset="0"/>
                <a:cs typeface="Times New Roman" panose="02020603050405020304" pitchFamily="18" charset="0"/>
              </a:rPr>
              <a:t>  noble, siendo “regidores”, algunos antepasados. </a:t>
            </a:r>
          </a:p>
          <a:p>
            <a:pPr algn="just">
              <a:spcAft>
                <a:spcPts val="0"/>
              </a:spcAft>
            </a:pPr>
            <a:r>
              <a:rPr lang="es-ES" dirty="0">
                <a:latin typeface="Tw Cen MT" panose="020B0602020104020603" pitchFamily="34" charset="77"/>
                <a:ea typeface="Calibri" panose="020F0502020204030204" pitchFamily="34" charset="0"/>
                <a:cs typeface="Times New Roman" panose="02020603050405020304" pitchFamily="18" charset="0"/>
              </a:rPr>
              <a:t>	Muy joven se trasladó a Granada entrando al servicio del arzobispo Pedro Guerrero, del que fue  Secretario en 1554. Gran teólogo y profesor llegó a ser rector de la Universidad.</a:t>
            </a:r>
            <a:endParaRPr lang="es-ES" dirty="0">
              <a:effectLst/>
              <a:latin typeface="Tw Cen MT" panose="020B0602020104020603" pitchFamily="34" charset="77"/>
              <a:ea typeface="Times New Roman" panose="02020603050405020304" pitchFamily="18" charset="0"/>
            </a:endParaRPr>
          </a:p>
          <a:p>
            <a:pPr algn="just">
              <a:spcAft>
                <a:spcPts val="0"/>
              </a:spcAft>
            </a:pPr>
            <a:r>
              <a:rPr lang="es-ES" dirty="0">
                <a:solidFill>
                  <a:srgbClr val="2E2E2E"/>
                </a:solidFill>
                <a:effectLst/>
                <a:latin typeface="Tw Cen MT" panose="020B0602020104020603" pitchFamily="34" charset="77"/>
                <a:ea typeface="Times New Roman" panose="02020603050405020304" pitchFamily="18" charset="0"/>
              </a:rPr>
              <a:t>	Como doctor en Teología acompañó al arzobispo </a:t>
            </a:r>
            <a:r>
              <a:rPr lang="es-ES" dirty="0">
                <a:solidFill>
                  <a:srgbClr val="2E2E2E"/>
                </a:solidFill>
                <a:latin typeface="Tw Cen MT" panose="020B0602020104020603" pitchFamily="34" charset="77"/>
                <a:ea typeface="Times New Roman" panose="02020603050405020304" pitchFamily="18" charset="0"/>
              </a:rPr>
              <a:t>a </a:t>
            </a:r>
            <a:r>
              <a:rPr lang="es-ES" dirty="0">
                <a:solidFill>
                  <a:srgbClr val="2E2E2E"/>
                </a:solidFill>
                <a:effectLst/>
                <a:latin typeface="Tw Cen MT" panose="020B0602020104020603" pitchFamily="34" charset="77"/>
                <a:ea typeface="Times New Roman" panose="02020603050405020304" pitchFamily="18" charset="0"/>
              </a:rPr>
              <a:t>Trento</a:t>
            </a:r>
            <a:r>
              <a:rPr lang="es-ES" dirty="0">
                <a:solidFill>
                  <a:srgbClr val="2E2E2E"/>
                </a:solidFill>
                <a:latin typeface="Tw Cen MT" panose="020B0602020104020603" pitchFamily="34" charset="77"/>
                <a:ea typeface="Times New Roman" panose="02020603050405020304" pitchFamily="18" charset="0"/>
              </a:rPr>
              <a:t>, interviniendo en varias ocasiones, y </a:t>
            </a:r>
            <a:r>
              <a:rPr lang="es-ES" dirty="0">
                <a:solidFill>
                  <a:srgbClr val="2E2E2E"/>
                </a:solidFill>
                <a:effectLst/>
                <a:latin typeface="Tw Cen MT" panose="020B0602020104020603" pitchFamily="34" charset="77"/>
                <a:ea typeface="Times New Roman" panose="02020603050405020304" pitchFamily="18" charset="0"/>
              </a:rPr>
              <a:t>brilló por su oratoria predicando </a:t>
            </a:r>
            <a:r>
              <a:rPr lang="es-ES" dirty="0">
                <a:solidFill>
                  <a:srgbClr val="2E2E2E"/>
                </a:solidFill>
                <a:latin typeface="Tw Cen MT" panose="020B0602020104020603" pitchFamily="34" charset="77"/>
                <a:ea typeface="Times New Roman" panose="02020603050405020304" pitchFamily="18" charset="0"/>
              </a:rPr>
              <a:t>el viernes santo a los</a:t>
            </a:r>
            <a:r>
              <a:rPr lang="es-ES" dirty="0">
                <a:solidFill>
                  <a:srgbClr val="2E2E2E"/>
                </a:solidFill>
                <a:effectLst/>
                <a:latin typeface="Tw Cen MT" panose="020B0602020104020603" pitchFamily="34" charset="77"/>
                <a:ea typeface="Times New Roman" panose="02020603050405020304" pitchFamily="18" charset="0"/>
              </a:rPr>
              <a:t> padres conciliares.</a:t>
            </a:r>
            <a:endParaRPr lang="es-ES" dirty="0">
              <a:effectLst/>
              <a:latin typeface="Tw Cen MT" panose="020B0602020104020603" pitchFamily="34" charset="77"/>
              <a:ea typeface="Times New Roman" panose="02020603050405020304" pitchFamily="18" charset="0"/>
            </a:endParaRPr>
          </a:p>
          <a:p>
            <a:pPr algn="just">
              <a:spcAft>
                <a:spcPts val="0"/>
              </a:spcAft>
            </a:pPr>
            <a:r>
              <a:rPr lang="es-ES" dirty="0">
                <a:solidFill>
                  <a:srgbClr val="C00000"/>
                </a:solidFill>
                <a:latin typeface="Tw Cen MT" panose="020B0602020104020603" pitchFamily="34" charset="77"/>
                <a:ea typeface="Times New Roman" panose="02020603050405020304" pitchFamily="18" charset="0"/>
              </a:rPr>
              <a:t>*1593</a:t>
            </a:r>
            <a:r>
              <a:rPr lang="es-ES" dirty="0">
                <a:solidFill>
                  <a:srgbClr val="2E2E2E"/>
                </a:solidFill>
                <a:latin typeface="Tw Cen MT" panose="020B0602020104020603" pitchFamily="34" charset="77"/>
                <a:ea typeface="Times New Roman" panose="02020603050405020304" pitchFamily="18" charset="0"/>
              </a:rPr>
              <a:t>. </a:t>
            </a:r>
            <a:r>
              <a:rPr lang="es-ES" dirty="0">
                <a:solidFill>
                  <a:srgbClr val="2E2E2E"/>
                </a:solidFill>
                <a:effectLst/>
                <a:latin typeface="Tw Cen MT" panose="020B0602020104020603" pitchFamily="34" charset="77"/>
                <a:ea typeface="Times New Roman" panose="02020603050405020304" pitchFamily="18" charset="0"/>
              </a:rPr>
              <a:t>Clemente VIII lo nombra obispo de Guadix</a:t>
            </a:r>
            <a:r>
              <a:rPr lang="es-ES" dirty="0">
                <a:solidFill>
                  <a:srgbClr val="2E2E2E"/>
                </a:solidFill>
                <a:latin typeface="Tw Cen MT" panose="020B0602020104020603" pitchFamily="34" charset="77"/>
                <a:ea typeface="Times New Roman" panose="02020603050405020304" pitchFamily="18" charset="0"/>
              </a:rPr>
              <a:t>,</a:t>
            </a:r>
            <a:r>
              <a:rPr lang="es-ES" dirty="0">
                <a:solidFill>
                  <a:srgbClr val="2E2E2E"/>
                </a:solidFill>
                <a:effectLst/>
                <a:latin typeface="Tw Cen MT" panose="020B0602020104020603" pitchFamily="34" charset="77"/>
                <a:ea typeface="Times New Roman" panose="02020603050405020304" pitchFamily="18" charset="0"/>
              </a:rPr>
              <a:t> </a:t>
            </a:r>
            <a:r>
              <a:rPr lang="es-ES" dirty="0">
                <a:solidFill>
                  <a:srgbClr val="2E2E2E"/>
                </a:solidFill>
                <a:latin typeface="Tw Cen MT" panose="020B0602020104020603" pitchFamily="34" charset="77"/>
                <a:ea typeface="Times New Roman" panose="02020603050405020304" pitchFamily="18" charset="0"/>
              </a:rPr>
              <a:t>s</a:t>
            </a:r>
            <a:r>
              <a:rPr lang="es-ES" dirty="0">
                <a:solidFill>
                  <a:srgbClr val="2E2E2E"/>
                </a:solidFill>
                <a:effectLst/>
                <a:latin typeface="Tw Cen MT" panose="020B0602020104020603" pitchFamily="34" charset="77"/>
                <a:ea typeface="Times New Roman" panose="02020603050405020304" pitchFamily="18" charset="0"/>
              </a:rPr>
              <a:t>iendo recibido en esta ciudad con gran </a:t>
            </a:r>
            <a:r>
              <a:rPr lang="es-ES" dirty="0">
                <a:solidFill>
                  <a:srgbClr val="2E2E2E"/>
                </a:solidFill>
                <a:latin typeface="Tw Cen MT" panose="020B0602020104020603" pitchFamily="34" charset="77"/>
                <a:ea typeface="Times New Roman" panose="02020603050405020304" pitchFamily="18" charset="0"/>
              </a:rPr>
              <a:t>alegría</a:t>
            </a:r>
            <a:r>
              <a:rPr lang="es-ES" dirty="0">
                <a:solidFill>
                  <a:srgbClr val="2E2E2E"/>
                </a:solidFill>
                <a:effectLst/>
                <a:latin typeface="Tw Cen MT" panose="020B0602020104020603" pitchFamily="34" charset="77"/>
                <a:ea typeface="Times New Roman" panose="02020603050405020304" pitchFamily="18" charset="0"/>
              </a:rPr>
              <a:t>. </a:t>
            </a:r>
            <a:r>
              <a:rPr lang="es-ES" dirty="0">
                <a:solidFill>
                  <a:srgbClr val="2E2E2E"/>
                </a:solidFill>
                <a:latin typeface="Tw Cen MT" panose="020B0602020104020603" pitchFamily="34" charset="77"/>
                <a:ea typeface="Times New Roman" panose="02020603050405020304" pitchFamily="18" charset="0"/>
              </a:rPr>
              <a:t>F</a:t>
            </a:r>
            <a:r>
              <a:rPr lang="es-ES" dirty="0">
                <a:solidFill>
                  <a:srgbClr val="2E2E2E"/>
                </a:solidFill>
                <a:effectLst/>
                <a:latin typeface="Tw Cen MT" panose="020B0602020104020603" pitchFamily="34" charset="77"/>
                <a:ea typeface="Times New Roman" panose="02020603050405020304" pitchFamily="18" charset="0"/>
              </a:rPr>
              <a:t>ue  ejemplar  en  todas sus actuaciones. </a:t>
            </a:r>
            <a:endParaRPr lang="es-ES" dirty="0">
              <a:effectLst/>
              <a:latin typeface="Tw Cen MT" panose="020B0602020104020603" pitchFamily="34" charset="77"/>
              <a:ea typeface="Times New Roman" panose="02020603050405020304" pitchFamily="18" charset="0"/>
            </a:endParaRPr>
          </a:p>
          <a:p>
            <a:pPr algn="just">
              <a:spcAft>
                <a:spcPts val="0"/>
              </a:spcAft>
            </a:pPr>
            <a:r>
              <a:rPr lang="es-ES" dirty="0">
                <a:solidFill>
                  <a:srgbClr val="C00000"/>
                </a:solidFill>
                <a:effectLst/>
                <a:latin typeface="Tw Cen MT" panose="020B0602020104020603" pitchFamily="34" charset="77"/>
                <a:ea typeface="Times New Roman" panose="02020603050405020304" pitchFamily="18" charset="0"/>
              </a:rPr>
              <a:t>*1596</a:t>
            </a:r>
            <a:r>
              <a:rPr lang="es-ES" dirty="0">
                <a:solidFill>
                  <a:srgbClr val="2E2E2E"/>
                </a:solidFill>
                <a:effectLst/>
                <a:latin typeface="Tw Cen MT" panose="020B0602020104020603" pitchFamily="34" charset="77"/>
                <a:ea typeface="Times New Roman" panose="02020603050405020304" pitchFamily="18" charset="0"/>
              </a:rPr>
              <a:t>. Puso en marcha el Seminario, S. Torcuato.</a:t>
            </a:r>
          </a:p>
          <a:p>
            <a:pPr algn="just">
              <a:spcAft>
                <a:spcPts val="0"/>
              </a:spcAft>
            </a:pPr>
            <a:r>
              <a:rPr lang="es-ES" dirty="0">
                <a:solidFill>
                  <a:srgbClr val="C00000"/>
                </a:solidFill>
                <a:effectLst/>
                <a:latin typeface="Tw Cen MT" panose="020B0602020104020603" pitchFamily="34" charset="77"/>
                <a:ea typeface="Times New Roman" panose="02020603050405020304" pitchFamily="18" charset="0"/>
              </a:rPr>
              <a:t>*1604</a:t>
            </a:r>
            <a:r>
              <a:rPr lang="es-ES" dirty="0">
                <a:solidFill>
                  <a:srgbClr val="2E2E2E"/>
                </a:solidFill>
                <a:effectLst/>
                <a:latin typeface="Tw Cen MT" panose="020B0602020104020603" pitchFamily="34" charset="77"/>
                <a:ea typeface="Times New Roman" panose="02020603050405020304" pitchFamily="18" charset="0"/>
              </a:rPr>
              <a:t>. Murió en Guadix el 15 de Noviembre, en</a:t>
            </a:r>
          </a:p>
          <a:p>
            <a:pPr algn="just">
              <a:spcAft>
                <a:spcPts val="0"/>
              </a:spcAft>
            </a:pPr>
            <a:r>
              <a:rPr lang="es-ES" dirty="0">
                <a:solidFill>
                  <a:srgbClr val="2E2E2E"/>
                </a:solidFill>
                <a:latin typeface="Tw Cen MT" panose="020B0602020104020603" pitchFamily="34" charset="77"/>
                <a:ea typeface="Times New Roman" panose="02020603050405020304" pitchFamily="18" charset="0"/>
              </a:rPr>
              <a:t>           </a:t>
            </a:r>
            <a:r>
              <a:rPr lang="es-ES" dirty="0">
                <a:solidFill>
                  <a:srgbClr val="2E2E2E"/>
                </a:solidFill>
                <a:effectLst/>
                <a:latin typeface="Tw Cen MT" panose="020B0602020104020603" pitchFamily="34" charset="77"/>
                <a:ea typeface="Times New Roman" panose="02020603050405020304" pitchFamily="18" charset="0"/>
              </a:rPr>
              <a:t>cuya catedral está enterrado. </a:t>
            </a:r>
            <a:endParaRPr lang="es-ES" dirty="0">
              <a:effectLst/>
              <a:latin typeface="Tw Cen MT" panose="020B0602020104020603" pitchFamily="34" charset="77"/>
              <a:ea typeface="Times New Roman" panose="02020603050405020304" pitchFamily="18" charset="0"/>
            </a:endParaRPr>
          </a:p>
        </p:txBody>
      </p:sp>
      <p:sp>
        <p:nvSpPr>
          <p:cNvPr id="5" name="CuadroTexto 4">
            <a:extLst>
              <a:ext uri="{FF2B5EF4-FFF2-40B4-BE49-F238E27FC236}">
                <a16:creationId xmlns:a16="http://schemas.microsoft.com/office/drawing/2014/main" id="{103A129A-6177-7FF2-698E-893C459EE788}"/>
              </a:ext>
            </a:extLst>
          </p:cNvPr>
          <p:cNvSpPr txBox="1"/>
          <p:nvPr/>
        </p:nvSpPr>
        <p:spPr>
          <a:xfrm>
            <a:off x="7039422" y="3600450"/>
            <a:ext cx="1944242" cy="1877437"/>
          </a:xfrm>
          <a:prstGeom prst="rect">
            <a:avLst/>
          </a:prstGeom>
          <a:noFill/>
        </p:spPr>
        <p:txBody>
          <a:bodyPr wrap="square" rtlCol="0">
            <a:spAutoFit/>
          </a:bodyPr>
          <a:lstStyle/>
          <a:p>
            <a:pPr algn="ctr"/>
            <a:r>
              <a:rPr lang="es-ES" dirty="0">
                <a:solidFill>
                  <a:srgbClr val="C00000"/>
                </a:solidFill>
              </a:rPr>
              <a:t>D. JUAN DE</a:t>
            </a:r>
          </a:p>
          <a:p>
            <a:pPr algn="ctr"/>
            <a:r>
              <a:rPr lang="es-ES" dirty="0">
                <a:solidFill>
                  <a:srgbClr val="C00000"/>
                </a:solidFill>
                <a:latin typeface="Tw Cen MT" panose="020B0602020104020603" pitchFamily="34" charset="77"/>
              </a:rPr>
              <a:t>FONSECA</a:t>
            </a:r>
          </a:p>
          <a:p>
            <a:pPr algn="ctr"/>
            <a:r>
              <a:rPr lang="es-ES" sz="240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Obispo de  </a:t>
            </a: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GUADIX</a:t>
            </a:r>
            <a:endParaRPr lang="es-ES" sz="16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solidFill>
                  <a:srgbClr val="C00000"/>
                </a:solidFill>
                <a:latin typeface="Tw Cen MT" panose="020B0602020104020603" pitchFamily="34" charset="77"/>
              </a:rPr>
              <a:t>1593/-1604</a:t>
            </a:r>
          </a:p>
        </p:txBody>
      </p:sp>
      <p:pic>
        <p:nvPicPr>
          <p:cNvPr id="6" name="Imagen 5">
            <a:extLst>
              <a:ext uri="{FF2B5EF4-FFF2-40B4-BE49-F238E27FC236}">
                <a16:creationId xmlns:a16="http://schemas.microsoft.com/office/drawing/2014/main" id="{5B03D3EE-1235-7F79-3F78-4A54E42A210D}"/>
              </a:ext>
            </a:extLst>
          </p:cNvPr>
          <p:cNvPicPr>
            <a:picLocks noChangeAspect="1"/>
          </p:cNvPicPr>
          <p:nvPr/>
        </p:nvPicPr>
        <p:blipFill rotWithShape="1">
          <a:blip r:embed="rId3"/>
          <a:srcRect l="15047" r="22845"/>
          <a:stretch/>
        </p:blipFill>
        <p:spPr>
          <a:xfrm>
            <a:off x="7036824" y="425303"/>
            <a:ext cx="1946840" cy="3003697"/>
          </a:xfrm>
          <a:prstGeom prst="rect">
            <a:avLst/>
          </a:prstGeom>
        </p:spPr>
      </p:pic>
    </p:spTree>
    <p:extLst>
      <p:ext uri="{BB962C8B-B14F-4D97-AF65-F5344CB8AC3E}">
        <p14:creationId xmlns:p14="http://schemas.microsoft.com/office/powerpoint/2010/main" val="3108942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1C03C1-773C-7825-AA72-D6987300964F}"/>
              </a:ext>
            </a:extLst>
          </p:cNvPr>
          <p:cNvSpPr txBox="1"/>
          <p:nvPr/>
        </p:nvSpPr>
        <p:spPr>
          <a:xfrm>
            <a:off x="304800" y="172279"/>
            <a:ext cx="6467061" cy="6740307"/>
          </a:xfrm>
          <a:prstGeom prst="rect">
            <a:avLst/>
          </a:prstGeom>
          <a:noFill/>
        </p:spPr>
        <p:txBody>
          <a:bodyPr wrap="square">
            <a:spAutoFit/>
          </a:bodyPr>
          <a:lstStyle/>
          <a:p>
            <a:pPr algn="just"/>
            <a:r>
              <a:rPr lang="es-E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 LUIS FERNÁNDEZ DE ANGUÍS Y MESA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OBISPO ELECTO DE LIMA</a:t>
            </a:r>
          </a:p>
          <a:p>
            <a:pPr algn="just"/>
            <a:endParaRPr lang="es-ES" dirty="0">
              <a:effectLst/>
              <a:latin typeface="Tw Cen MT" panose="020B0602020104020603" pitchFamily="34" charset="77"/>
              <a:ea typeface="Times New Roman" panose="02020603050405020304" pitchFamily="18" charset="0"/>
              <a:cs typeface="Times New Roman" panose="02020603050405020304" pitchFamily="18" charset="0"/>
            </a:endParaRPr>
          </a:p>
          <a:p>
            <a:pPr algn="just"/>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*1520</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Nace en </a:t>
            </a:r>
            <a:r>
              <a:rPr lang="es-ES" dirty="0">
                <a:latin typeface="Tw Cen MT" panose="020B0602020104020603" pitchFamily="34" charset="77"/>
                <a:ea typeface="Times New Roman" panose="02020603050405020304" pitchFamily="18" charset="0"/>
                <a:cs typeface="Times New Roman" panose="02020603050405020304" pitchFamily="18" charset="0"/>
              </a:rPr>
              <a:t>Ú</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beda</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Hijo de Diego de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Anguís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y    </a:t>
            </a:r>
            <a:endParaRPr lang="es-ES" dirty="0">
              <a:latin typeface="Tw Cen MT" panose="020B0602020104020603" pitchFamily="34" charset="77"/>
              <a:ea typeface="Times New Roman" panose="02020603050405020304" pitchFamily="18" charset="0"/>
              <a:cs typeface="Times New Roman" panose="02020603050405020304" pitchFamily="18" charset="0"/>
            </a:endParaRPr>
          </a:p>
          <a:p>
            <a:pPr algn="just"/>
            <a:r>
              <a:rPr lang="es-ES" dirty="0">
                <a:effectLst/>
                <a:latin typeface="Tw Cen MT" panose="020B0602020104020603" pitchFamily="34" charset="77"/>
                <a:ea typeface="Times New Roman" panose="02020603050405020304" pitchFamily="18" charset="0"/>
                <a:cs typeface="Times New Roman" panose="02020603050405020304" pitchFamily="18" charset="0"/>
              </a:rPr>
              <a:t>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Anguís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y  doña  Catalina de Mesa y Torres.</a:t>
            </a:r>
            <a:r>
              <a:rPr lang="es-ES" dirty="0">
                <a:effectLst/>
                <a:latin typeface="Tw Cen MT" panose="020B0602020104020603" pitchFamily="34" charset="77"/>
              </a:rPr>
              <a:t> </a:t>
            </a:r>
          </a:p>
          <a:p>
            <a:pPr algn="just"/>
            <a:r>
              <a:rPr lang="es-ES" dirty="0">
                <a:latin typeface="Tw Cen MT" panose="020B0602020104020603" pitchFamily="34" charset="77"/>
                <a:ea typeface="Times New Roman" panose="02020603050405020304" pitchFamily="18" charset="0"/>
                <a:cs typeface="Times New Roman" panose="02020603050405020304" pitchFamily="18" charset="0"/>
              </a:rPr>
              <a:t>		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obrino carnal por tanto del presbítero don </a:t>
            </a:r>
            <a:r>
              <a:rPr lang="es-ES" dirty="0">
                <a:latin typeface="Tw Cen MT" panose="020B0602020104020603" pitchFamily="34" charset="77"/>
                <a:ea typeface="Times New Roman" panose="02020603050405020304" pitchFamily="18" charset="0"/>
                <a:cs typeface="Times New Roman" panose="02020603050405020304" pitchFamily="18" charset="0"/>
              </a:rPr>
              <a:t>Á</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lvaro de Torres y Mesa, fundador en 1559 de un mayorazgo, edificador en Santo Domingo de la capilla-entierro, conocida como de los Medinilla.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Doctor en ciencias sacras, fue elegido Obispo de Lima, sin que haya constancia de su incorporación a la sede americana.</a:t>
            </a:r>
          </a:p>
          <a:p>
            <a:pPr algn="just"/>
            <a:r>
              <a:rPr lang="es-ES" dirty="0">
                <a:solidFill>
                  <a:srgbClr val="C00000"/>
                </a:solidFill>
                <a:effectLst/>
                <a:latin typeface="Tw Cen MT" panose="020B0602020104020603" pitchFamily="34" charset="77"/>
                <a:ea typeface="Times New Roman" panose="02020603050405020304" pitchFamily="18" charset="0"/>
                <a:cs typeface="Times New Roman" panose="02020603050405020304" pitchFamily="18" charset="0"/>
              </a:rPr>
              <a:t>+1583</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30  de  junio.  Hizo  testamento en  Úbeda</a:t>
            </a:r>
            <a:r>
              <a:rPr lang="es-ES" dirty="0">
                <a:latin typeface="Tw Cen MT" panose="020B0602020104020603" pitchFamily="34" charset="77"/>
                <a:ea typeface="Times New Roman" panose="02020603050405020304" pitchFamily="18" charset="0"/>
                <a:cs typeface="Times New Roman" panose="02020603050405020304" pitchFamily="18" charset="0"/>
              </a:rPr>
              <a:t>.</a:t>
            </a:r>
            <a:r>
              <a:rPr lang="es-ES" dirty="0">
                <a:latin typeface="Tw Cen MT" panose="020B0602020104020603" pitchFamily="34" charset="77"/>
                <a:ea typeface="Calibri" panose="020F0502020204030204" pitchFamily="34" charset="0"/>
                <a:cs typeface="Times New Roman" panose="02020603050405020304" pitchFamily="18" charset="0"/>
              </a:rPr>
              <a:t> </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Fundó el</a:t>
            </a:r>
            <a:r>
              <a:rPr lang="es-ES" dirty="0">
                <a:effectLst/>
                <a:latin typeface="Tw Cen MT" panose="020B0602020104020603" pitchFamily="34" charset="77"/>
                <a:ea typeface="Calibri" panose="020F0502020204030204" pitchFamily="34" charset="0"/>
                <a:cs typeface="Times New Roman" panose="02020603050405020304" pitchFamily="18" charset="0"/>
              </a:rPr>
              <a:t> mayorazgo de Bellavista,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que se compone de tres cortijos</a:t>
            </a:r>
            <a:r>
              <a:rPr lang="es-ES" dirty="0">
                <a:latin typeface="Tw Cen MT" panose="020B0602020104020603" pitchFamily="34" charset="77"/>
                <a:ea typeface="Times New Roman" panose="02020603050405020304" pitchFamily="18" charset="0"/>
                <a:cs typeface="Times New Roman" panose="02020603050405020304" pitchFamily="18" charset="0"/>
              </a:rPr>
              <a:t>:</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Bella Vista ( Torreperogil), el Cerro del Lirio, (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Sabiote</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y Retamar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Baxo</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(Cazorla), que todos suman</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ochocientas sesenta y ocho cuerdas de tierra y un celemín</a:t>
            </a:r>
            <a:r>
              <a:rPr lang="es-ES" dirty="0">
                <a:latin typeface="Tw Cen MT" panose="020B0602020104020603" pitchFamily="34" charset="77"/>
                <a:ea typeface="Times New Roman" panose="02020603050405020304" pitchFamily="18" charset="0"/>
                <a:cs typeface="Times New Roman" panose="02020603050405020304" pitchFamily="18" charset="0"/>
              </a:rPr>
              <a:t>.</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CA94B141-E2A6-5C29-CF39-9511055294FB}"/>
              </a:ext>
            </a:extLst>
          </p:cNvPr>
          <p:cNvPicPr>
            <a:picLocks noChangeAspect="1"/>
          </p:cNvPicPr>
          <p:nvPr/>
        </p:nvPicPr>
        <p:blipFill>
          <a:blip r:embed="rId3"/>
          <a:stretch>
            <a:fillRect/>
          </a:stretch>
        </p:blipFill>
        <p:spPr>
          <a:xfrm>
            <a:off x="7100047" y="707838"/>
            <a:ext cx="1866900" cy="2125009"/>
          </a:xfrm>
          <a:prstGeom prst="rect">
            <a:avLst/>
          </a:prstGeom>
        </p:spPr>
      </p:pic>
      <p:sp>
        <p:nvSpPr>
          <p:cNvPr id="6" name="CuadroTexto 5">
            <a:extLst>
              <a:ext uri="{FF2B5EF4-FFF2-40B4-BE49-F238E27FC236}">
                <a16:creationId xmlns:a16="http://schemas.microsoft.com/office/drawing/2014/main" id="{F492A2D2-DDD6-1A12-B4A1-34C8A1A62A5B}"/>
              </a:ext>
            </a:extLst>
          </p:cNvPr>
          <p:cNvSpPr txBox="1"/>
          <p:nvPr/>
        </p:nvSpPr>
        <p:spPr>
          <a:xfrm>
            <a:off x="6972300" y="3202650"/>
            <a:ext cx="1866900" cy="2246769"/>
          </a:xfrm>
          <a:prstGeom prst="rect">
            <a:avLst/>
          </a:prstGeom>
          <a:noFill/>
        </p:spPr>
        <p:txBody>
          <a:bodyPr wrap="square">
            <a:spAutoFit/>
          </a:bodyPr>
          <a:lstStyle/>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LUIS FERNÁNDEZ </a:t>
            </a:r>
          </a:p>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DE ANGUÍS</a:t>
            </a:r>
          </a:p>
          <a:p>
            <a:pPr algn="ctr"/>
            <a:endPar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endParaRPr>
          </a:p>
          <a:p>
            <a:pPr algn="ctr"/>
            <a:r>
              <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Úbeda</a:t>
            </a: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sz="2000" dirty="0">
                <a:solidFill>
                  <a:srgbClr val="C00000"/>
                </a:solidFill>
                <a:latin typeface="Tw Cen MT" panose="020B0602020104020603" pitchFamily="34" charset="77"/>
                <a:cs typeface="Times New Roman" panose="02020603050405020304" pitchFamily="18" charset="0"/>
              </a:rPr>
              <a:t>*1520</a:t>
            </a:r>
          </a:p>
          <a:p>
            <a:pPr algn="ctr"/>
            <a:r>
              <a:rPr lang="es-ES" sz="2000" dirty="0">
                <a:solidFill>
                  <a:srgbClr val="C00000"/>
                </a:solidFill>
                <a:latin typeface="Tw Cen MT" panose="020B0602020104020603" pitchFamily="34" charset="77"/>
                <a:cs typeface="Times New Roman" panose="02020603050405020304" pitchFamily="18" charset="0"/>
              </a:rPr>
              <a:t>+1583</a:t>
            </a:r>
            <a:endParaRPr lang="es-ES" sz="2000" dirty="0">
              <a:latin typeface="Tw Cen MT" panose="020B0602020104020603" pitchFamily="34" charset="77"/>
            </a:endParaRPr>
          </a:p>
        </p:txBody>
      </p:sp>
    </p:spTree>
    <p:extLst>
      <p:ext uri="{BB962C8B-B14F-4D97-AF65-F5344CB8AC3E}">
        <p14:creationId xmlns:p14="http://schemas.microsoft.com/office/powerpoint/2010/main" val="4114490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0A3F48-97E8-C42E-F91D-F27E765F0955}"/>
              </a:ext>
            </a:extLst>
          </p:cNvPr>
          <p:cNvSpPr txBox="1"/>
          <p:nvPr/>
        </p:nvSpPr>
        <p:spPr>
          <a:xfrm>
            <a:off x="202653" y="0"/>
            <a:ext cx="6834252" cy="6986528"/>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BARTOLOMÉ DE LA CUEVA Y TOLEDO</a:t>
            </a:r>
            <a:r>
              <a:rPr lang="es-ES" dirty="0">
                <a:solidFill>
                  <a:srgbClr val="FF0000"/>
                </a:solidFill>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dirty="0">
                <a:latin typeface="Tw Cen MT" panose="020B0602020104020603" pitchFamily="34" charset="77"/>
                <a:ea typeface="Calibri" panose="020F0502020204030204" pitchFamily="34" charset="0"/>
                <a:cs typeface="Times New Roman" panose="02020603050405020304" pitchFamily="18" charset="0"/>
              </a:rPr>
              <a:t>C</a:t>
            </a:r>
            <a:r>
              <a:rPr lang="es-ES" dirty="0">
                <a:effectLst/>
                <a:latin typeface="Tw Cen MT" panose="020B0602020104020603" pitchFamily="34" charset="77"/>
                <a:ea typeface="Calibri" panose="020F0502020204030204" pitchFamily="34" charset="0"/>
                <a:cs typeface="Times New Roman" panose="02020603050405020304" pitchFamily="18" charset="0"/>
              </a:rPr>
              <a:t>ardenal y virrey de </a:t>
            </a:r>
            <a:r>
              <a:rPr lang="es-ES" dirty="0">
                <a:latin typeface="Tw Cen MT" panose="020B0602020104020603" pitchFamily="34" charset="77"/>
                <a:ea typeface="Calibri" panose="020F0502020204030204" pitchFamily="34" charset="0"/>
                <a:cs typeface="Times New Roman" panose="02020603050405020304" pitchFamily="18" charset="0"/>
              </a:rPr>
              <a:t>N</a:t>
            </a:r>
            <a:r>
              <a:rPr lang="es-ES" dirty="0">
                <a:effectLst/>
                <a:latin typeface="Tw Cen MT" panose="020B0602020104020603" pitchFamily="34" charset="77"/>
                <a:ea typeface="Calibri" panose="020F0502020204030204" pitchFamily="34" charset="0"/>
                <a:cs typeface="Times New Roman" panose="02020603050405020304" pitchFamily="18" charset="0"/>
              </a:rPr>
              <a:t>ápoles 1558-59.</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Aristócrata. Caballero de la Orden del Toisón de Oro.</a:t>
            </a:r>
            <a:r>
              <a:rPr lang="es-ES" dirty="0">
                <a:effectLst/>
                <a:latin typeface="Tw Cen MT" panose="020B0602020104020603" pitchFamily="34" charset="77"/>
                <a:ea typeface="Times New Roman" panose="02020603050405020304" pitchFamily="18" charset="0"/>
              </a:rPr>
              <a:t> </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*1499:</a:t>
            </a:r>
            <a:r>
              <a:rPr lang="es-ES" dirty="0">
                <a:effectLst/>
                <a:latin typeface="Tw Cen MT" panose="020B0602020104020603" pitchFamily="34" charset="77"/>
                <a:ea typeface="Calibri" panose="020F0502020204030204" pitchFamily="34" charset="0"/>
                <a:cs typeface="Times New Roman" panose="02020603050405020304" pitchFamily="18" charset="0"/>
              </a:rPr>
              <a:t> 24 agosto. </a:t>
            </a:r>
            <a:r>
              <a:rPr lang="es-ES" dirty="0">
                <a:latin typeface="Tw Cen MT" panose="020B0602020104020603" pitchFamily="34" charset="77"/>
                <a:ea typeface="Calibri" panose="020F0502020204030204" pitchFamily="34" charset="0"/>
                <a:cs typeface="Times New Roman" panose="02020603050405020304" pitchFamily="18" charset="0"/>
              </a:rPr>
              <a:t>N</a:t>
            </a:r>
            <a:r>
              <a:rPr lang="es-ES" dirty="0">
                <a:effectLst/>
                <a:latin typeface="Tw Cen MT" panose="020B0602020104020603" pitchFamily="34" charset="77"/>
                <a:ea typeface="Calibri" panose="020F0502020204030204" pitchFamily="34" charset="0"/>
                <a:cs typeface="Times New Roman" panose="02020603050405020304" pitchFamily="18" charset="0"/>
              </a:rPr>
              <a:t>ace en </a:t>
            </a:r>
            <a:r>
              <a:rPr lang="es-ES" dirty="0">
                <a:latin typeface="Tw Cen MT" panose="020B0602020104020603" pitchFamily="34" charset="77"/>
                <a:ea typeface="Calibri" panose="020F0502020204030204" pitchFamily="34" charset="0"/>
                <a:cs typeface="Times New Roman" panose="02020603050405020304" pitchFamily="18" charset="0"/>
              </a:rPr>
              <a:t>su </a:t>
            </a:r>
            <a:r>
              <a:rPr lang="es-ES" dirty="0">
                <a:effectLst/>
                <a:latin typeface="Tw Cen MT" panose="020B0602020104020603" pitchFamily="34" charset="77"/>
                <a:ea typeface="Calibri" panose="020F0502020204030204" pitchFamily="34" charset="0"/>
                <a:cs typeface="Times New Roman" panose="02020603050405020304" pitchFamily="18" charset="0"/>
              </a:rPr>
              <a:t>castillo de Cuellar.</a:t>
            </a:r>
          </a:p>
          <a:p>
            <a:pPr algn="just"/>
            <a:r>
              <a:rPr lang="es-ES" dirty="0">
                <a:latin typeface="Tw Cen MT" panose="020B0602020104020603" pitchFamily="34" charset="77"/>
                <a:ea typeface="Calibri" panose="020F0502020204030204" pitchFamily="34" charset="0"/>
                <a:cs typeface="Times New Roman" panose="02020603050405020304" pitchFamily="18" charset="0"/>
              </a:rPr>
              <a:t>	H</a:t>
            </a:r>
            <a:r>
              <a:rPr lang="es-ES" dirty="0">
                <a:effectLst/>
                <a:latin typeface="Tw Cen MT" panose="020B0602020104020603" pitchFamily="34" charset="77"/>
                <a:ea typeface="Calibri" panose="020F0502020204030204" pitchFamily="34" charset="0"/>
                <a:cs typeface="Times New Roman" panose="02020603050405020304" pitchFamily="18" charset="0"/>
              </a:rPr>
              <a:t>ijo de Francisco </a:t>
            </a:r>
            <a:r>
              <a:rPr lang="es-ES" dirty="0" err="1">
                <a:effectLst/>
                <a:latin typeface="Tw Cen MT" panose="020B0602020104020603" pitchFamily="34" charset="77"/>
                <a:ea typeface="Calibri" panose="020F0502020204030204" pitchFamily="34" charset="0"/>
                <a:cs typeface="Times New Roman" panose="02020603050405020304" pitchFamily="18" charset="0"/>
              </a:rPr>
              <a:t>Fdez</a:t>
            </a:r>
            <a:r>
              <a:rPr lang="es-ES" dirty="0">
                <a:effectLst/>
                <a:latin typeface="Tw Cen MT" panose="020B0602020104020603" pitchFamily="34" charset="77"/>
                <a:ea typeface="Calibri" panose="020F0502020204030204" pitchFamily="34" charset="0"/>
                <a:cs typeface="Times New Roman" panose="02020603050405020304" pitchFamily="18" charset="0"/>
              </a:rPr>
              <a:t> de Cueva  (</a:t>
            </a:r>
            <a:r>
              <a:rPr lang="es-ES" sz="2000" dirty="0" err="1">
                <a:effectLst/>
                <a:latin typeface="Tw Cen MT" panose="020B0602020104020603" pitchFamily="34" charset="77"/>
                <a:ea typeface="Calibri" panose="020F0502020204030204" pitchFamily="34" charset="0"/>
                <a:cs typeface="Times New Roman" panose="02020603050405020304" pitchFamily="18" charset="0"/>
              </a:rPr>
              <a:t>IIº</a:t>
            </a:r>
            <a:r>
              <a:rPr lang="es-ES" sz="2000" dirty="0">
                <a:effectLst/>
                <a:latin typeface="Tw Cen MT" panose="020B0602020104020603" pitchFamily="34" charset="77"/>
                <a:ea typeface="Calibri" panose="020F0502020204030204" pitchFamily="34" charset="0"/>
                <a:cs typeface="Times New Roman" panose="02020603050405020304" pitchFamily="18" charset="0"/>
              </a:rPr>
              <a:t> Alburquerque</a:t>
            </a:r>
            <a:r>
              <a:rPr lang="es-ES" dirty="0">
                <a:effectLst/>
                <a:latin typeface="Tw Cen MT" panose="020B0602020104020603" pitchFamily="34" charset="77"/>
                <a:ea typeface="Calibri" panose="020F0502020204030204" pitchFamily="34" charset="0"/>
                <a:cs typeface="Times New Roman" panose="02020603050405020304" pitchFamily="18" charset="0"/>
              </a:rPr>
              <a:t>);  	Primogénito de </a:t>
            </a:r>
            <a:r>
              <a:rPr lang="es-ES" dirty="0" err="1">
                <a:effectLst/>
                <a:latin typeface="Tw Cen MT" panose="020B0602020104020603" pitchFamily="34" charset="77"/>
                <a:ea typeface="Calibri" panose="020F0502020204030204" pitchFamily="34" charset="0"/>
                <a:cs typeface="Times New Roman" panose="02020603050405020304" pitchFamily="18" charset="0"/>
              </a:rPr>
              <a:t>D.Beltrán</a:t>
            </a:r>
            <a:r>
              <a:rPr lang="es-ES" dirty="0">
                <a:effectLst/>
                <a:latin typeface="Tw Cen MT" panose="020B0602020104020603" pitchFamily="34" charset="77"/>
                <a:ea typeface="Calibri" panose="020F0502020204030204" pitchFamily="34" charset="0"/>
                <a:cs typeface="Times New Roman" panose="02020603050405020304" pitchFamily="18" charset="0"/>
              </a:rPr>
              <a:t> de Cueva (</a:t>
            </a:r>
            <a:r>
              <a:rPr lang="es-ES" sz="2000" dirty="0">
                <a:effectLst/>
                <a:latin typeface="Tw Cen MT" panose="020B0602020104020603" pitchFamily="34" charset="77"/>
                <a:ea typeface="Calibri" panose="020F0502020204030204" pitchFamily="34" charset="0"/>
                <a:cs typeface="Times New Roman" panose="02020603050405020304" pitchFamily="18" charset="0"/>
              </a:rPr>
              <a:t>I º Alburquerque) </a:t>
            </a:r>
            <a:endParaRPr lang="es-ES" sz="2000"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y de Mencía de Mendoza,  valido de Enrique IV.</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(Sobrino-nieto por tanto de D. </a:t>
            </a:r>
            <a:r>
              <a:rPr lang="es-ES" dirty="0" err="1">
                <a:effectLst/>
                <a:latin typeface="Tw Cen MT" panose="020B0602020104020603" pitchFamily="34" charset="77"/>
                <a:ea typeface="Calibri" panose="020F0502020204030204" pitchFamily="34" charset="0"/>
                <a:cs typeface="Times New Roman" panose="02020603050405020304" pitchFamily="18" charset="0"/>
              </a:rPr>
              <a:t>Gutierre</a:t>
            </a:r>
            <a:r>
              <a:rPr lang="es-ES" dirty="0">
                <a:effectLst/>
                <a:latin typeface="Tw Cen MT" panose="020B0602020104020603" pitchFamily="34" charset="77"/>
                <a:ea typeface="Calibri" panose="020F0502020204030204" pitchFamily="34" charset="0"/>
                <a:cs typeface="Times New Roman" panose="02020603050405020304" pitchFamily="18" charset="0"/>
              </a:rPr>
              <a:t> de la 	Cueva, Obispo de Palencia.) Inquisidor en Cuenca.</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*1544</a:t>
            </a:r>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19diciembre: </a:t>
            </a:r>
            <a:r>
              <a:rPr lang="es-ES" dirty="0">
                <a:latin typeface="Tw Cen MT" panose="020B0602020104020603" pitchFamily="34" charset="77"/>
                <a:ea typeface="Calibri" panose="020F0502020204030204" pitchFamily="34" charset="0"/>
                <a:cs typeface="Times New Roman" panose="02020603050405020304" pitchFamily="18" charset="0"/>
              </a:rPr>
              <a:t>Designado</a:t>
            </a:r>
            <a:r>
              <a:rPr lang="es-ES" dirty="0">
                <a:effectLst/>
                <a:latin typeface="Tw Cen MT" panose="020B0602020104020603" pitchFamily="34" charset="77"/>
                <a:ea typeface="Calibri" panose="020F0502020204030204" pitchFamily="34" charset="0"/>
                <a:cs typeface="Times New Roman" panose="02020603050405020304" pitchFamily="18" charset="0"/>
              </a:rPr>
              <a:t> cardenal por Paulo </a:t>
            </a:r>
            <a:r>
              <a:rPr lang="es-ES" sz="2000" dirty="0">
                <a:effectLst/>
                <a:latin typeface="Tw Cen MT" panose="020B0602020104020603" pitchFamily="34" charset="77"/>
                <a:ea typeface="Calibri" panose="020F0502020204030204" pitchFamily="34" charset="0"/>
                <a:cs typeface="Times New Roman" panose="02020603050405020304" pitchFamily="18" charset="0"/>
              </a:rPr>
              <a:t>III.</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*1549</a:t>
            </a:r>
            <a:r>
              <a:rPr lang="es-ES" dirty="0">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 8 de junio: </a:t>
            </a:r>
            <a:r>
              <a:rPr lang="es-ES" dirty="0">
                <a:latin typeface="Tw Cen MT" panose="020B0602020104020603" pitchFamily="34" charset="77"/>
                <a:ea typeface="Calibri" panose="020F0502020204030204" pitchFamily="34" charset="0"/>
                <a:cs typeface="Times New Roman" panose="02020603050405020304" pitchFamily="18" charset="0"/>
              </a:rPr>
              <a:t>Fue c</a:t>
            </a:r>
            <a:r>
              <a:rPr lang="es-ES" dirty="0">
                <a:effectLst/>
                <a:latin typeface="Tw Cen MT" panose="020B0602020104020603" pitchFamily="34" charset="77"/>
                <a:ea typeface="Calibri" panose="020F0502020204030204" pitchFamily="34" charset="0"/>
                <a:cs typeface="Times New Roman" panose="02020603050405020304" pitchFamily="18" charset="0"/>
              </a:rPr>
              <a:t>onsagrado obispo. </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*1558</a:t>
            </a:r>
            <a:r>
              <a:rPr lang="es-ES" dirty="0">
                <a:effectLst/>
                <a:latin typeface="Tw Cen MT" panose="020B0602020104020603" pitchFamily="34" charset="77"/>
                <a:ea typeface="Calibri" panose="020F0502020204030204" pitchFamily="34" charset="0"/>
                <a:cs typeface="Times New Roman" panose="02020603050405020304" pitchFamily="18" charset="0"/>
              </a:rPr>
              <a:t>: Fue enviado a Nápoles como virrey.</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*1559</a:t>
            </a:r>
            <a:r>
              <a:rPr lang="es-ES" dirty="0">
                <a:effectLst/>
                <a:latin typeface="Tw Cen MT" panose="020B0602020104020603" pitchFamily="34" charset="77"/>
                <a:ea typeface="Calibri" panose="020F0502020204030204" pitchFamily="34" charset="0"/>
                <a:cs typeface="Times New Roman" panose="02020603050405020304" pitchFamily="18" charset="0"/>
              </a:rPr>
              <a:t>: Por falta de muy pocos votos, no fue  elegido    </a:t>
            </a:r>
            <a:endParaRPr lang="es-ES" dirty="0">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Papa,  en el cónclave  en que salió elegido Pio IV</a:t>
            </a:r>
            <a:r>
              <a:rPr lang="es-ES" dirty="0">
                <a:latin typeface="Tw Cen MT" panose="020B0602020104020603" pitchFamily="34" charset="77"/>
                <a:ea typeface="Calibri" panose="020F0502020204030204" pitchFamily="34" charset="0"/>
                <a:cs typeface="Times New Roman" panose="02020603050405020304" pitchFamily="18" charset="0"/>
              </a:rPr>
              <a:t>.</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Amigo y protector de los Jesuitas, </a:t>
            </a:r>
            <a:r>
              <a:rPr lang="es-ES" dirty="0">
                <a:latin typeface="Tw Cen MT" panose="020B0602020104020603" pitchFamily="34" charset="77"/>
                <a:ea typeface="Calibri" panose="020F0502020204030204" pitchFamily="34" charset="0"/>
                <a:cs typeface="Times New Roman" panose="02020603050405020304" pitchFamily="18" charset="0"/>
              </a:rPr>
              <a:t>y de </a:t>
            </a:r>
            <a:r>
              <a:rPr lang="es-ES" dirty="0">
                <a:effectLst/>
                <a:latin typeface="Tw Cen MT" panose="020B0602020104020603" pitchFamily="34" charset="77"/>
                <a:ea typeface="Calibri" panose="020F0502020204030204" pitchFamily="34" charset="0"/>
                <a:cs typeface="Times New Roman" panose="02020603050405020304" pitchFamily="18" charset="0"/>
              </a:rPr>
              <a:t>S. Ignacio. </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*1560</a:t>
            </a:r>
            <a:r>
              <a:rPr lang="es-ES" dirty="0">
                <a:latin typeface="Tw Cen MT" panose="020B0602020104020603" pitchFamily="34" charset="77"/>
                <a:ea typeface="Calibri" panose="020F0502020204030204" pitchFamily="34" charset="0"/>
                <a:cs typeface="Times New Roman" panose="02020603050405020304" pitchFamily="18" charset="0"/>
              </a:rPr>
              <a:t>:  Fundó el hospital de la Magdalena.</a:t>
            </a:r>
          </a:p>
          <a:p>
            <a:pPr algn="just"/>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*1562</a:t>
            </a:r>
            <a:r>
              <a:rPr lang="es-ES" dirty="0">
                <a:latin typeface="Tw Cen MT" panose="020B0602020104020603" pitchFamily="34" charset="77"/>
                <a:ea typeface="Calibri" panose="020F0502020204030204" pitchFamily="34" charset="0"/>
                <a:cs typeface="Times New Roman" panose="02020603050405020304" pitchFamily="18" charset="0"/>
              </a:rPr>
              <a:t>:30 </a:t>
            </a:r>
            <a:r>
              <a:rPr lang="es-ES" dirty="0" err="1">
                <a:latin typeface="Tw Cen MT" panose="020B0602020104020603" pitchFamily="34" charset="77"/>
                <a:ea typeface="Calibri" panose="020F0502020204030204" pitchFamily="34" charset="0"/>
                <a:cs typeface="Times New Roman" panose="02020603050405020304" pitchFamily="18" charset="0"/>
              </a:rPr>
              <a:t>junio.Muere</a:t>
            </a:r>
            <a:r>
              <a:rPr lang="es-ES" dirty="0">
                <a:latin typeface="Tw Cen MT" panose="020B0602020104020603" pitchFamily="34" charset="77"/>
                <a:ea typeface="Calibri" panose="020F0502020204030204" pitchFamily="34" charset="0"/>
                <a:cs typeface="Times New Roman" panose="02020603050405020304" pitchFamily="18" charset="0"/>
              </a:rPr>
              <a:t> en Roma, trasladados sus restos 	 al monasterio de Cuellar, junto a los de su familia.</a:t>
            </a:r>
          </a:p>
          <a:p>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CFF21945-44A2-A116-C70A-D7CF657DC12F}"/>
              </a:ext>
            </a:extLst>
          </p:cNvPr>
          <p:cNvPicPr>
            <a:picLocks noChangeAspect="1"/>
          </p:cNvPicPr>
          <p:nvPr/>
        </p:nvPicPr>
        <p:blipFill>
          <a:blip r:embed="rId3"/>
          <a:stretch>
            <a:fillRect/>
          </a:stretch>
        </p:blipFill>
        <p:spPr>
          <a:xfrm>
            <a:off x="7366000" y="515390"/>
            <a:ext cx="1575347" cy="2652798"/>
          </a:xfrm>
          <a:prstGeom prst="rect">
            <a:avLst/>
          </a:prstGeom>
        </p:spPr>
      </p:pic>
      <p:sp>
        <p:nvSpPr>
          <p:cNvPr id="2" name="CuadroTexto 1">
            <a:extLst>
              <a:ext uri="{FF2B5EF4-FFF2-40B4-BE49-F238E27FC236}">
                <a16:creationId xmlns:a16="http://schemas.microsoft.com/office/drawing/2014/main" id="{300C5259-CEEE-907A-6385-309FE6EB4A27}"/>
              </a:ext>
            </a:extLst>
          </p:cNvPr>
          <p:cNvSpPr txBox="1"/>
          <p:nvPr/>
        </p:nvSpPr>
        <p:spPr>
          <a:xfrm>
            <a:off x="7132320" y="3429000"/>
            <a:ext cx="1809027" cy="2246769"/>
          </a:xfrm>
          <a:prstGeom prst="rect">
            <a:avLst/>
          </a:prstGeom>
          <a:noFill/>
        </p:spPr>
        <p:txBody>
          <a:bodyPr wrap="square" rtlCol="0">
            <a:spAutoFit/>
          </a:bodyPr>
          <a:lstStyle/>
          <a:p>
            <a:pPr algn="ctr"/>
            <a:r>
              <a:rPr lang="es-ES" sz="2000" dirty="0">
                <a:solidFill>
                  <a:srgbClr val="C00000"/>
                </a:solidFill>
                <a:latin typeface="Tw Cen MT" panose="020B0602020104020603" pitchFamily="34" charset="77"/>
              </a:rPr>
              <a:t>BARTOLOMÉ </a:t>
            </a:r>
          </a:p>
          <a:p>
            <a:pPr algn="ctr"/>
            <a:r>
              <a:rPr lang="es-ES" sz="2000" dirty="0">
                <a:solidFill>
                  <a:srgbClr val="C00000"/>
                </a:solidFill>
                <a:latin typeface="Tw Cen MT" panose="020B0602020104020603" pitchFamily="34" charset="77"/>
              </a:rPr>
              <a:t>DE LA CUEVA</a:t>
            </a:r>
          </a:p>
          <a:p>
            <a:pPr algn="ctr"/>
            <a:r>
              <a:rPr lang="es-ES" sz="2000" dirty="0">
                <a:solidFill>
                  <a:srgbClr val="C00000"/>
                </a:solidFill>
                <a:latin typeface="Tw Cen MT" panose="020B0602020104020603" pitchFamily="34" charset="77"/>
              </a:rPr>
              <a:t>Linaje </a:t>
            </a:r>
          </a:p>
          <a:p>
            <a:pPr algn="ctr"/>
            <a:r>
              <a:rPr lang="es-ES" sz="2000" dirty="0">
                <a:solidFill>
                  <a:srgbClr val="C00000"/>
                </a:solidFill>
                <a:latin typeface="Tw Cen MT" panose="020B0602020104020603" pitchFamily="34" charset="77"/>
              </a:rPr>
              <a:t>de Úbeda</a:t>
            </a:r>
          </a:p>
          <a:p>
            <a:pPr algn="ctr"/>
            <a:r>
              <a:rPr lang="es-ES" sz="2000" dirty="0">
                <a:solidFill>
                  <a:srgbClr val="C00000"/>
                </a:solidFill>
                <a:latin typeface="Tw Cen MT" panose="020B0602020104020603" pitchFamily="34" charset="77"/>
              </a:rPr>
              <a:t>*1499</a:t>
            </a:r>
          </a:p>
          <a:p>
            <a:pPr algn="ctr"/>
            <a:r>
              <a:rPr lang="es-ES" sz="2000" dirty="0">
                <a:solidFill>
                  <a:srgbClr val="C00000"/>
                </a:solidFill>
                <a:latin typeface="Tw Cen MT" panose="020B0602020104020603" pitchFamily="34" charset="77"/>
              </a:rPr>
              <a:t>Roma</a:t>
            </a:r>
          </a:p>
          <a:p>
            <a:pPr algn="ctr"/>
            <a:r>
              <a:rPr lang="es-ES" sz="2000" dirty="0">
                <a:solidFill>
                  <a:srgbClr val="C00000"/>
                </a:solidFill>
                <a:latin typeface="Tw Cen MT" panose="020B0602020104020603" pitchFamily="34" charset="77"/>
              </a:rPr>
              <a:t>+1562</a:t>
            </a:r>
          </a:p>
        </p:txBody>
      </p:sp>
    </p:spTree>
    <p:extLst>
      <p:ext uri="{BB962C8B-B14F-4D97-AF65-F5344CB8AC3E}">
        <p14:creationId xmlns:p14="http://schemas.microsoft.com/office/powerpoint/2010/main" val="1625477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00C5259-CEEE-907A-6385-309FE6EB4A27}"/>
              </a:ext>
            </a:extLst>
          </p:cNvPr>
          <p:cNvSpPr txBox="1"/>
          <p:nvPr/>
        </p:nvSpPr>
        <p:spPr>
          <a:xfrm>
            <a:off x="6883399" y="2882900"/>
            <a:ext cx="2057948" cy="3416320"/>
          </a:xfrm>
          <a:prstGeom prst="rect">
            <a:avLst/>
          </a:prstGeom>
          <a:noFill/>
        </p:spPr>
        <p:txBody>
          <a:bodyPr wrap="square" rtlCol="0">
            <a:spAutoFit/>
          </a:bodyPr>
          <a:lstStyle/>
          <a:p>
            <a:pPr algn="ctr"/>
            <a:r>
              <a:rPr lang="es-ES" dirty="0">
                <a:solidFill>
                  <a:srgbClr val="C00000"/>
                </a:solidFill>
              </a:rPr>
              <a:t>ALONSO</a:t>
            </a:r>
          </a:p>
          <a:p>
            <a:pPr algn="ctr"/>
            <a:r>
              <a:rPr lang="es-ES" dirty="0">
                <a:solidFill>
                  <a:srgbClr val="C00000"/>
                </a:solidFill>
              </a:rPr>
              <a:t>DE LA CUEVA</a:t>
            </a:r>
          </a:p>
          <a:p>
            <a:pPr algn="ctr"/>
            <a:r>
              <a:rPr lang="es-ES" dirty="0">
                <a:solidFill>
                  <a:srgbClr val="C00000"/>
                </a:solidFill>
              </a:rPr>
              <a:t>BENAVIDES</a:t>
            </a:r>
          </a:p>
          <a:p>
            <a:pPr algn="ctr"/>
            <a:r>
              <a:rPr lang="es-ES" dirty="0">
                <a:solidFill>
                  <a:srgbClr val="C00000"/>
                </a:solidFill>
              </a:rPr>
              <a:t>Linaje </a:t>
            </a:r>
          </a:p>
          <a:p>
            <a:pPr algn="ctr"/>
            <a:r>
              <a:rPr lang="es-ES" dirty="0">
                <a:solidFill>
                  <a:srgbClr val="C00000"/>
                </a:solidFill>
              </a:rPr>
              <a:t>de Úbeda</a:t>
            </a:r>
          </a:p>
          <a:p>
            <a:pPr algn="ctr"/>
            <a:r>
              <a:rPr lang="es-ES" dirty="0">
                <a:solidFill>
                  <a:srgbClr val="C00000"/>
                </a:solidFill>
              </a:rPr>
              <a:t>*1574</a:t>
            </a:r>
          </a:p>
          <a:p>
            <a:pPr algn="ctr"/>
            <a:r>
              <a:rPr lang="es-ES" dirty="0">
                <a:solidFill>
                  <a:srgbClr val="C00000"/>
                </a:solidFill>
              </a:rPr>
              <a:t>GRANADA</a:t>
            </a:r>
          </a:p>
          <a:p>
            <a:pPr algn="ctr"/>
            <a:r>
              <a:rPr lang="es-ES">
                <a:solidFill>
                  <a:srgbClr val="C00000"/>
                </a:solidFill>
              </a:rPr>
              <a:t>+1655</a:t>
            </a:r>
            <a:endParaRPr lang="es-ES" dirty="0">
              <a:solidFill>
                <a:srgbClr val="C00000"/>
              </a:solidFill>
            </a:endParaRPr>
          </a:p>
          <a:p>
            <a:pPr algn="ctr"/>
            <a:r>
              <a:rPr lang="es-ES" dirty="0">
                <a:solidFill>
                  <a:srgbClr val="C00000"/>
                </a:solidFill>
              </a:rPr>
              <a:t>MALAGA</a:t>
            </a:r>
          </a:p>
        </p:txBody>
      </p:sp>
      <p:pic>
        <p:nvPicPr>
          <p:cNvPr id="6" name="Imagen 5">
            <a:extLst>
              <a:ext uri="{FF2B5EF4-FFF2-40B4-BE49-F238E27FC236}">
                <a16:creationId xmlns:a16="http://schemas.microsoft.com/office/drawing/2014/main" id="{049AF05D-7334-DCB9-80B4-BC6C14B71DCE}"/>
              </a:ext>
            </a:extLst>
          </p:cNvPr>
          <p:cNvPicPr>
            <a:picLocks noChangeAspect="1"/>
          </p:cNvPicPr>
          <p:nvPr/>
        </p:nvPicPr>
        <p:blipFill rotWithShape="1">
          <a:blip r:embed="rId3"/>
          <a:srcRect l="19389" r="23551"/>
          <a:stretch/>
        </p:blipFill>
        <p:spPr>
          <a:xfrm>
            <a:off x="7213599" y="353978"/>
            <a:ext cx="1727747" cy="2173322"/>
          </a:xfrm>
          <a:prstGeom prst="rect">
            <a:avLst/>
          </a:prstGeom>
        </p:spPr>
      </p:pic>
      <p:sp>
        <p:nvSpPr>
          <p:cNvPr id="3" name="CuadroTexto 2">
            <a:extLst>
              <a:ext uri="{FF2B5EF4-FFF2-40B4-BE49-F238E27FC236}">
                <a16:creationId xmlns:a16="http://schemas.microsoft.com/office/drawing/2014/main" id="{1781B226-B276-64B5-5CEF-90C4FB0EF0A2}"/>
              </a:ext>
            </a:extLst>
          </p:cNvPr>
          <p:cNvSpPr txBox="1"/>
          <p:nvPr/>
        </p:nvSpPr>
        <p:spPr>
          <a:xfrm>
            <a:off x="202653" y="139700"/>
            <a:ext cx="6680746" cy="6740307"/>
          </a:xfrm>
          <a:prstGeom prst="rect">
            <a:avLst/>
          </a:prstGeom>
          <a:noFill/>
        </p:spPr>
        <p:txBody>
          <a:bodyPr wrap="square" rtlCol="0">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CARDENAL ALONSO CUEVA Y BENAVIDES</a:t>
            </a:r>
          </a:p>
          <a:p>
            <a:pPr algn="ctr"/>
            <a:r>
              <a:rPr lang="es-ES" dirty="0">
                <a:solidFill>
                  <a:srgbClr val="000000"/>
                </a:solidFill>
                <a:effectLst/>
                <a:latin typeface="Tw Cen MT" panose="020B0602020104020603" pitchFamily="34" charset="77"/>
                <a:ea typeface="Times New Roman" panose="02020603050405020304" pitchFamily="18" charset="0"/>
              </a:rPr>
              <a:t>Noble clérigo y diplomático, oriundo de Úbeda. </a:t>
            </a:r>
          </a:p>
          <a:p>
            <a:pPr algn="ctr"/>
            <a:r>
              <a:rPr lang="es-ES" dirty="0">
                <a:solidFill>
                  <a:srgbClr val="000000"/>
                </a:solidFill>
                <a:effectLst/>
                <a:latin typeface="Tw Cen MT" panose="020B0602020104020603" pitchFamily="34" charset="77"/>
                <a:ea typeface="Times New Roman" panose="02020603050405020304" pitchFamily="18" charset="0"/>
              </a:rPr>
              <a:t>1º Marqués de Bedmar, titulado en 1614.</a:t>
            </a:r>
            <a:endParaRPr lang="es-ES" dirty="0">
              <a:effectLst/>
              <a:latin typeface="Tw Cen MT" panose="020B0602020104020603" pitchFamily="34" charset="77"/>
              <a:ea typeface="Times New Roman" panose="02020603050405020304" pitchFamily="18" charset="0"/>
            </a:endParaRPr>
          </a:p>
          <a:p>
            <a:pPr algn="just"/>
            <a:r>
              <a:rPr lang="es-ES" dirty="0">
                <a:solidFill>
                  <a:srgbClr val="C00000"/>
                </a:solidFill>
                <a:latin typeface="Tw Cen MT" panose="020B0602020104020603" pitchFamily="34" charset="77"/>
                <a:ea typeface="Times New Roman" panose="02020603050405020304" pitchFamily="18" charset="0"/>
              </a:rPr>
              <a:t>*</a:t>
            </a:r>
            <a:r>
              <a:rPr lang="es-ES" dirty="0">
                <a:solidFill>
                  <a:srgbClr val="C00000"/>
                </a:solidFill>
                <a:effectLst/>
                <a:latin typeface="Tw Cen MT" panose="020B0602020104020603" pitchFamily="34" charset="77"/>
                <a:ea typeface="Times New Roman" panose="02020603050405020304" pitchFamily="18" charset="0"/>
              </a:rPr>
              <a:t>1574</a:t>
            </a:r>
            <a:r>
              <a:rPr lang="es-ES" dirty="0">
                <a:solidFill>
                  <a:srgbClr val="000000"/>
                </a:solidFill>
                <a:effectLst/>
                <a:latin typeface="Tw Cen MT" panose="020B0602020104020603" pitchFamily="34" charset="77"/>
                <a:ea typeface="Times New Roman" panose="02020603050405020304" pitchFamily="18" charset="0"/>
              </a:rPr>
              <a:t>: Nace en el palacio real de Granada. Bautizado en </a:t>
            </a:r>
            <a:r>
              <a:rPr lang="es-ES" dirty="0" err="1">
                <a:solidFill>
                  <a:srgbClr val="000000"/>
                </a:solidFill>
                <a:effectLst/>
                <a:latin typeface="Tw Cen MT" panose="020B0602020104020603" pitchFamily="34" charset="77"/>
                <a:ea typeface="Times New Roman" panose="02020603050405020304" pitchFamily="18" charset="0"/>
              </a:rPr>
              <a:t>Sta</a:t>
            </a:r>
            <a:r>
              <a:rPr lang="es-ES" dirty="0">
                <a:solidFill>
                  <a:srgbClr val="000000"/>
                </a:solidFill>
                <a:effectLst/>
                <a:latin typeface="Tw Cen MT" panose="020B0602020104020603" pitchFamily="34" charset="77"/>
                <a:ea typeface="Times New Roman" panose="02020603050405020304" pitchFamily="18" charset="0"/>
              </a:rPr>
              <a:t> María de la Alhambra  el 25 julio, hijo de Luis de la Cueva y Benavides. </a:t>
            </a:r>
          </a:p>
          <a:p>
            <a:pPr algn="just"/>
            <a:r>
              <a:rPr lang="es-ES" dirty="0">
                <a:solidFill>
                  <a:srgbClr val="C00000"/>
                </a:solidFill>
                <a:latin typeface="Tw Cen MT" panose="020B0602020104020603" pitchFamily="34" charset="77"/>
                <a:ea typeface="Times New Roman" panose="02020603050405020304" pitchFamily="18" charset="0"/>
              </a:rPr>
              <a:t>*</a:t>
            </a:r>
            <a:r>
              <a:rPr lang="es-ES" dirty="0">
                <a:solidFill>
                  <a:srgbClr val="C00000"/>
                </a:solidFill>
                <a:effectLst/>
                <a:latin typeface="Tw Cen MT" panose="020B0602020104020603" pitchFamily="34" charset="77"/>
                <a:ea typeface="Times New Roman" panose="02020603050405020304" pitchFamily="18" charset="0"/>
              </a:rPr>
              <a:t>1606</a:t>
            </a:r>
            <a:r>
              <a:rPr lang="es-ES" dirty="0">
                <a:solidFill>
                  <a:srgbClr val="000000"/>
                </a:solidFill>
                <a:latin typeface="Tw Cen MT" panose="020B0602020104020603" pitchFamily="34" charset="77"/>
                <a:ea typeface="Times New Roman" panose="02020603050405020304" pitchFamily="18" charset="0"/>
              </a:rPr>
              <a:t>:</a:t>
            </a:r>
            <a:r>
              <a:rPr lang="es-ES" dirty="0">
                <a:solidFill>
                  <a:srgbClr val="000000"/>
                </a:solidFill>
                <a:effectLst/>
                <a:latin typeface="Tw Cen MT" panose="020B0602020104020603" pitchFamily="34" charset="77"/>
                <a:ea typeface="Times New Roman" panose="02020603050405020304" pitchFamily="18" charset="0"/>
              </a:rPr>
              <a:t> </a:t>
            </a:r>
            <a:r>
              <a:rPr lang="es-ES" dirty="0">
                <a:solidFill>
                  <a:srgbClr val="000000"/>
                </a:solidFill>
                <a:latin typeface="Tw Cen MT" panose="020B0602020104020603" pitchFamily="34" charset="77"/>
                <a:ea typeface="Times New Roman" panose="02020603050405020304" pitchFamily="18" charset="0"/>
              </a:rPr>
              <a:t>E</a:t>
            </a:r>
            <a:r>
              <a:rPr lang="es-ES" dirty="0">
                <a:solidFill>
                  <a:srgbClr val="000000"/>
                </a:solidFill>
                <a:effectLst/>
                <a:latin typeface="Tw Cen MT" panose="020B0602020104020603" pitchFamily="34" charset="77"/>
                <a:ea typeface="Times New Roman" panose="02020603050405020304" pitchFamily="18" charset="0"/>
              </a:rPr>
              <a:t>l rey Felipe III lo nombra embajador en Venecia y después Consejero de su hija Clara Isabel en los Países Bajos.</a:t>
            </a:r>
            <a:endParaRPr lang="es-ES" dirty="0">
              <a:effectLst/>
              <a:latin typeface="Tw Cen MT" panose="020B0602020104020603" pitchFamily="34" charset="77"/>
              <a:ea typeface="Times New Roman" panose="02020603050405020304" pitchFamily="18" charset="0"/>
            </a:endParaRPr>
          </a:p>
          <a:p>
            <a:pPr algn="just"/>
            <a:r>
              <a:rPr lang="es-ES" dirty="0">
                <a:effectLst/>
                <a:latin typeface="Tw Cen MT" panose="020B0602020104020603" pitchFamily="34" charset="77"/>
                <a:ea typeface="Times New Roman" panose="02020603050405020304" pitchFamily="18" charset="0"/>
              </a:rPr>
              <a:t>*</a:t>
            </a:r>
            <a:r>
              <a:rPr lang="es-ES" dirty="0">
                <a:solidFill>
                  <a:srgbClr val="C00000"/>
                </a:solidFill>
                <a:effectLst/>
                <a:latin typeface="Tw Cen MT" panose="020B0602020104020603" pitchFamily="34" charset="77"/>
                <a:ea typeface="Times New Roman" panose="02020603050405020304" pitchFamily="18" charset="0"/>
              </a:rPr>
              <a:t>1622</a:t>
            </a:r>
            <a:r>
              <a:rPr lang="es-ES" dirty="0">
                <a:latin typeface="Tw Cen MT" panose="020B0602020104020603" pitchFamily="34" charset="77"/>
                <a:ea typeface="Times New Roman" panose="02020603050405020304" pitchFamily="18" charset="0"/>
              </a:rPr>
              <a:t>:</a:t>
            </a:r>
            <a:r>
              <a:rPr lang="es-ES" dirty="0">
                <a:effectLst/>
                <a:latin typeface="Tw Cen MT" panose="020B0602020104020603" pitchFamily="34" charset="77"/>
                <a:ea typeface="Times New Roman" panose="02020603050405020304" pitchFamily="18" charset="0"/>
              </a:rPr>
              <a:t> Nombrado Cardenal, en Roma llega a ser  Camarlengo del Sacro Colegio Cardenalicio. </a:t>
            </a:r>
          </a:p>
          <a:p>
            <a:pPr algn="just"/>
            <a:r>
              <a:rPr lang="es-ES" dirty="0">
                <a:solidFill>
                  <a:srgbClr val="C00000"/>
                </a:solidFill>
                <a:effectLst/>
                <a:latin typeface="Tw Cen MT" panose="020B0602020104020603" pitchFamily="34" charset="77"/>
                <a:ea typeface="Times New Roman" panose="02020603050405020304" pitchFamily="18" charset="0"/>
              </a:rPr>
              <a:t>*1644</a:t>
            </a:r>
            <a:r>
              <a:rPr lang="es-ES" dirty="0">
                <a:solidFill>
                  <a:srgbClr val="202122"/>
                </a:solidFill>
                <a:latin typeface="Tw Cen MT" panose="020B0602020104020603" pitchFamily="34" charset="77"/>
                <a:ea typeface="Times New Roman" panose="02020603050405020304" pitchFamily="18" charset="0"/>
              </a:rPr>
              <a:t>:</a:t>
            </a:r>
            <a:r>
              <a:rPr lang="es-ES" dirty="0">
                <a:solidFill>
                  <a:srgbClr val="202122"/>
                </a:solidFill>
                <a:effectLst/>
                <a:latin typeface="Tw Cen MT" panose="020B0602020104020603" pitchFamily="34" charset="77"/>
                <a:ea typeface="Times New Roman" panose="02020603050405020304" pitchFamily="18" charset="0"/>
              </a:rPr>
              <a:t> Participó en </a:t>
            </a:r>
            <a:r>
              <a:rPr lang="es-ES" dirty="0">
                <a:solidFill>
                  <a:srgbClr val="202122"/>
                </a:solidFill>
                <a:latin typeface="Tw Cen MT" panose="020B0602020104020603" pitchFamily="34" charset="77"/>
                <a:ea typeface="Times New Roman" panose="02020603050405020304" pitchFamily="18" charset="0"/>
              </a:rPr>
              <a:t>la elección de </a:t>
            </a:r>
            <a:r>
              <a:rPr lang="es-ES" dirty="0">
                <a:solidFill>
                  <a:srgbClr val="202122"/>
                </a:solidFill>
                <a:effectLst/>
                <a:latin typeface="Tw Cen MT" panose="020B0602020104020603" pitchFamily="34" charset="77"/>
                <a:ea typeface="Times New Roman" panose="02020603050405020304" pitchFamily="18" charset="0"/>
              </a:rPr>
              <a:t>Inocencio X, que lo nombró  cardenal-obispo de </a:t>
            </a:r>
            <a:r>
              <a:rPr lang="es-ES" dirty="0" err="1">
                <a:solidFill>
                  <a:srgbClr val="202122"/>
                </a:solidFill>
                <a:effectLst/>
                <a:latin typeface="Tw Cen MT" panose="020B0602020104020603" pitchFamily="34" charset="77"/>
                <a:ea typeface="Times New Roman" panose="02020603050405020304" pitchFamily="18" charset="0"/>
              </a:rPr>
              <a:t>Palestrína</a:t>
            </a:r>
            <a:r>
              <a:rPr lang="es-ES" dirty="0">
                <a:solidFill>
                  <a:srgbClr val="202122"/>
                </a:solidFill>
                <a:effectLst/>
                <a:latin typeface="Tw Cen MT" panose="020B0602020104020603" pitchFamily="34" charset="77"/>
                <a:ea typeface="Times New Roman" panose="02020603050405020304" pitchFamily="18" charset="0"/>
              </a:rPr>
              <a:t>.</a:t>
            </a:r>
            <a:endParaRPr lang="es-ES" dirty="0">
              <a:effectLst/>
              <a:latin typeface="Tw Cen MT" panose="020B0602020104020603" pitchFamily="34" charset="77"/>
              <a:ea typeface="Times New Roman" panose="02020603050405020304" pitchFamily="18" charset="0"/>
            </a:endParaRPr>
          </a:p>
          <a:p>
            <a:pPr algn="just"/>
            <a:r>
              <a:rPr lang="es-ES" dirty="0">
                <a:solidFill>
                  <a:srgbClr val="C00000"/>
                </a:solidFill>
                <a:effectLst/>
                <a:latin typeface="Tw Cen MT" panose="020B0602020104020603" pitchFamily="34" charset="77"/>
                <a:ea typeface="Times New Roman" panose="02020603050405020304" pitchFamily="18" charset="0"/>
              </a:rPr>
              <a:t>*1648</a:t>
            </a:r>
            <a:r>
              <a:rPr lang="es-ES" dirty="0">
                <a:solidFill>
                  <a:srgbClr val="202122"/>
                </a:solidFill>
                <a:latin typeface="Tw Cen MT" panose="020B0602020104020603" pitchFamily="34" charset="77"/>
                <a:ea typeface="Times New Roman" panose="02020603050405020304" pitchFamily="18" charset="0"/>
              </a:rPr>
              <a:t>:</a:t>
            </a:r>
            <a:r>
              <a:rPr lang="es-ES" dirty="0">
                <a:solidFill>
                  <a:srgbClr val="202122"/>
                </a:solidFill>
                <a:effectLst/>
                <a:latin typeface="Tw Cen MT" panose="020B0602020104020603" pitchFamily="34" charset="77"/>
                <a:ea typeface="Times New Roman" panose="02020603050405020304" pitchFamily="18" charset="0"/>
              </a:rPr>
              <a:t> </a:t>
            </a:r>
            <a:r>
              <a:rPr lang="es-ES" dirty="0">
                <a:solidFill>
                  <a:srgbClr val="202122"/>
                </a:solidFill>
                <a:latin typeface="Tw Cen MT" panose="020B0602020104020603" pitchFamily="34" charset="77"/>
                <a:ea typeface="Times New Roman" panose="02020603050405020304" pitchFamily="18" charset="0"/>
              </a:rPr>
              <a:t>O</a:t>
            </a:r>
            <a:r>
              <a:rPr lang="es-ES" dirty="0">
                <a:solidFill>
                  <a:srgbClr val="202122"/>
                </a:solidFill>
                <a:effectLst/>
                <a:latin typeface="Tw Cen MT" panose="020B0602020104020603" pitchFamily="34" charset="77"/>
                <a:ea typeface="Times New Roman" panose="02020603050405020304" pitchFamily="18" charset="0"/>
              </a:rPr>
              <a:t>bispo de Málaga, defendió el dogma de la Inmaculada, siendo jurado por los cabildos.</a:t>
            </a:r>
          </a:p>
          <a:p>
            <a:pPr algn="just"/>
            <a:r>
              <a:rPr lang="es-ES" dirty="0">
                <a:solidFill>
                  <a:srgbClr val="C00000"/>
                </a:solidFill>
                <a:effectLst/>
                <a:latin typeface="Tw Cen MT" panose="020B0602020104020603" pitchFamily="34" charset="77"/>
                <a:ea typeface="Times New Roman" panose="02020603050405020304" pitchFamily="18" charset="0"/>
              </a:rPr>
              <a:t>+ 1655</a:t>
            </a:r>
            <a:r>
              <a:rPr lang="es-ES" dirty="0">
                <a:solidFill>
                  <a:srgbClr val="202122"/>
                </a:solidFill>
                <a:effectLst/>
                <a:latin typeface="Tw Cen MT" panose="020B0602020104020603" pitchFamily="34" charset="77"/>
                <a:ea typeface="Times New Roman" panose="02020603050405020304" pitchFamily="18" charset="0"/>
              </a:rPr>
              <a:t>. 11de julio:  Muere en la ciudad de Málaga. </a:t>
            </a:r>
            <a:endParaRPr lang="es-ES" dirty="0">
              <a:solidFill>
                <a:srgbClr val="202122"/>
              </a:solidFill>
              <a:latin typeface="Tw Cen MT" panose="020B0602020104020603" pitchFamily="34" charset="77"/>
              <a:ea typeface="Times New Roman" panose="02020603050405020304" pitchFamily="18" charset="0"/>
            </a:endParaRPr>
          </a:p>
          <a:p>
            <a:pPr algn="just"/>
            <a:r>
              <a:rPr lang="es-ES" dirty="0">
                <a:solidFill>
                  <a:srgbClr val="202122"/>
                </a:solidFill>
                <a:latin typeface="Tw Cen MT" panose="020B0602020104020603" pitchFamily="34" charset="77"/>
                <a:ea typeface="Times New Roman" panose="02020603050405020304" pitchFamily="18" charset="0"/>
              </a:rPr>
              <a:t>		Donó 8 urnas con reliquias, a</a:t>
            </a:r>
            <a:r>
              <a:rPr lang="es-ES" dirty="0">
                <a:solidFill>
                  <a:srgbClr val="202122"/>
                </a:solidFill>
                <a:effectLst/>
                <a:latin typeface="Tw Cen MT" panose="020B0602020104020603" pitchFamily="34" charset="77"/>
                <a:ea typeface="Times New Roman" panose="02020603050405020304" pitchFamily="18" charset="0"/>
              </a:rPr>
              <a:t> la Colegiata de </a:t>
            </a:r>
            <a:endParaRPr lang="es-ES" dirty="0">
              <a:solidFill>
                <a:srgbClr val="202122"/>
              </a:solidFill>
              <a:latin typeface="Tw Cen MT" panose="020B0602020104020603" pitchFamily="34" charset="77"/>
              <a:ea typeface="Times New Roman" panose="02020603050405020304" pitchFamily="18" charset="0"/>
            </a:endParaRPr>
          </a:p>
          <a:p>
            <a:pPr algn="just"/>
            <a:r>
              <a:rPr lang="es-ES" dirty="0">
                <a:solidFill>
                  <a:srgbClr val="202122"/>
                </a:solidFill>
                <a:latin typeface="Tw Cen MT" panose="020B0602020104020603" pitchFamily="34" charset="77"/>
                <a:ea typeface="Times New Roman" panose="02020603050405020304" pitchFamily="18" charset="0"/>
              </a:rPr>
              <a:t>		</a:t>
            </a:r>
            <a:r>
              <a:rPr lang="es-ES" dirty="0">
                <a:solidFill>
                  <a:srgbClr val="202122"/>
                </a:solidFill>
                <a:effectLst/>
                <a:latin typeface="Tw Cen MT" panose="020B0602020104020603" pitchFamily="34" charset="77"/>
                <a:ea typeface="Times New Roman" panose="02020603050405020304" pitchFamily="18" charset="0"/>
              </a:rPr>
              <a:t>Úbeda, lugar de enterramiento familiar.</a:t>
            </a:r>
            <a:endParaRPr lang="es-ES" dirty="0">
              <a:effectLst/>
              <a:latin typeface="Tw Cen MT" panose="020B0602020104020603" pitchFamily="34" charset="77"/>
              <a:ea typeface="Times New Roman" panose="02020603050405020304" pitchFamily="18" charset="0"/>
            </a:endParaRPr>
          </a:p>
        </p:txBody>
      </p:sp>
    </p:spTree>
    <p:extLst>
      <p:ext uri="{BB962C8B-B14F-4D97-AF65-F5344CB8AC3E}">
        <p14:creationId xmlns:p14="http://schemas.microsoft.com/office/powerpoint/2010/main" val="3084804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95B021-4CF0-6558-9FF0-BC6B95314D8B}"/>
              </a:ext>
            </a:extLst>
          </p:cNvPr>
          <p:cNvSpPr txBox="1"/>
          <p:nvPr/>
        </p:nvSpPr>
        <p:spPr>
          <a:xfrm>
            <a:off x="431800" y="0"/>
            <a:ext cx="8280400" cy="7294305"/>
          </a:xfrm>
          <a:prstGeom prst="rect">
            <a:avLst/>
          </a:prstGeom>
          <a:noFill/>
        </p:spPr>
        <p:txBody>
          <a:bodyPr wrap="square">
            <a:spAutoFit/>
          </a:bodyPr>
          <a:lstStyle/>
          <a:p>
            <a:pPr algn="ctr"/>
            <a:r>
              <a:rPr lang="es-ES" sz="3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Al hablar de los siglos XVI-XVIII, fácilmente nos dejamos </a:t>
            </a:r>
            <a:r>
              <a:rPr lang="es-ES" dirty="0">
                <a:latin typeface="Tw Cen MT" panose="020B0602020104020603" pitchFamily="34" charset="77"/>
                <a:ea typeface="Calibri" panose="020F0502020204030204" pitchFamily="34" charset="0"/>
                <a:cs typeface="Times New Roman" panose="02020603050405020304" pitchFamily="18" charset="0"/>
              </a:rPr>
              <a:t>atraer</a:t>
            </a:r>
            <a:r>
              <a:rPr lang="es-ES" dirty="0">
                <a:effectLst/>
                <a:latin typeface="Tw Cen MT" panose="020B0602020104020603" pitchFamily="34" charset="77"/>
                <a:ea typeface="Calibri" panose="020F0502020204030204" pitchFamily="34" charset="0"/>
                <a:cs typeface="Times New Roman" panose="02020603050405020304" pitchFamily="18" charset="0"/>
              </a:rPr>
              <a:t> por los temas </a:t>
            </a:r>
            <a:r>
              <a:rPr lang="es-ES" dirty="0">
                <a:latin typeface="Tw Cen MT" panose="020B0602020104020603" pitchFamily="34" charset="77"/>
                <a:ea typeface="Calibri" panose="020F0502020204030204" pitchFamily="34" charset="0"/>
                <a:cs typeface="Times New Roman" panose="02020603050405020304" pitchFamily="18" charset="0"/>
              </a:rPr>
              <a:t>más</a:t>
            </a:r>
            <a:r>
              <a:rPr lang="es-ES" dirty="0">
                <a:effectLst/>
                <a:latin typeface="Tw Cen MT" panose="020B0602020104020603" pitchFamily="34" charset="77"/>
                <a:ea typeface="Calibri" panose="020F0502020204030204" pitchFamily="34" charset="0"/>
                <a:cs typeface="Times New Roman" panose="02020603050405020304" pitchFamily="18" charset="0"/>
              </a:rPr>
              <a:t> importantes como el Emperador Carlos,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la conquista de América, la Inquisición, o los Tercios Españoles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y nos olvidamos de la otra España,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la otra Iglesia y de las otras gentes.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Una España empobrecida, que veía pasar el oro y la plata extraídos de América, para pagar las deudas contraídas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con los banqueros alemanes.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Una Iglesia poderosa, influyente, sobreabundante en servidores, pero con sus cárceles y sus medios de coacción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y de control de la sociedad y de las personas.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Una sociedad fracturada, preocupada más por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la limpieza de la sangre que por la consideración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las personas en sí mismas.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este ambiente de vida y de </a:t>
            </a:r>
            <a:r>
              <a:rPr lang="es-ES" dirty="0">
                <a:latin typeface="Tw Cen MT" panose="020B0602020104020603" pitchFamily="34" charset="77"/>
                <a:ea typeface="Calibri" panose="020F0502020204030204" pitchFamily="34" charset="0"/>
                <a:cs typeface="Times New Roman" panose="02020603050405020304" pitchFamily="18" charset="0"/>
              </a:rPr>
              <a:t>dificultades</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vivió una figura excepcional:</a:t>
            </a:r>
          </a:p>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JUAN DE YEPES</a:t>
            </a:r>
            <a:r>
              <a:rPr lang="es-ES" dirty="0">
                <a:effectLst/>
                <a:latin typeface="Tw Cen MT" panose="020B0602020104020603" pitchFamily="34" charset="77"/>
                <a:ea typeface="Calibri" panose="020F0502020204030204" pitchFamily="34" charset="0"/>
                <a:cs typeface="Times New Roman" panose="02020603050405020304" pitchFamily="18" charset="0"/>
              </a:rPr>
              <a:t>.</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3615004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95B021-4CF0-6558-9FF0-BC6B95314D8B}"/>
              </a:ext>
            </a:extLst>
          </p:cNvPr>
          <p:cNvSpPr txBox="1"/>
          <p:nvPr/>
        </p:nvSpPr>
        <p:spPr>
          <a:xfrm>
            <a:off x="230818" y="-406400"/>
            <a:ext cx="6999715" cy="7294305"/>
          </a:xfrm>
          <a:prstGeom prst="rect">
            <a:avLst/>
          </a:prstGeom>
          <a:noFill/>
        </p:spPr>
        <p:txBody>
          <a:bodyPr wrap="square">
            <a:spAutoFit/>
          </a:bodyPr>
          <a:lstStyle/>
          <a:p>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*1542</a:t>
            </a:r>
            <a:r>
              <a:rPr lang="es-ES" dirty="0">
                <a:effectLst/>
                <a:latin typeface="Tw Cen MT" panose="020B0602020104020603" pitchFamily="34" charset="77"/>
                <a:ea typeface="Calibri" panose="020F0502020204030204" pitchFamily="34" charset="0"/>
                <a:cs typeface="Times New Roman" panose="02020603050405020304" pitchFamily="18" charset="0"/>
              </a:rPr>
              <a:t>: Nace en </a:t>
            </a:r>
            <a:r>
              <a:rPr lang="es-ES" dirty="0" err="1">
                <a:effectLst/>
                <a:latin typeface="Tw Cen MT" panose="020B0602020104020603" pitchFamily="34" charset="77"/>
                <a:ea typeface="Calibri" panose="020F0502020204030204" pitchFamily="34" charset="0"/>
                <a:cs typeface="Times New Roman" panose="02020603050405020304" pitchFamily="18" charset="0"/>
              </a:rPr>
              <a:t>Fontíveros</a:t>
            </a:r>
            <a:r>
              <a:rPr lang="es-ES" dirty="0">
                <a:effectLst/>
                <a:latin typeface="Tw Cen MT" panose="020B0602020104020603" pitchFamily="34" charset="77"/>
                <a:ea typeface="Calibri" panose="020F0502020204030204" pitchFamily="34" charset="0"/>
                <a:cs typeface="Times New Roman" panose="02020603050405020304" pitchFamily="18" charset="0"/>
              </a:rPr>
              <a:t>, Segovia, </a:t>
            </a:r>
            <a:r>
              <a:rPr lang="es-ES" dirty="0">
                <a:latin typeface="Tw Cen MT" panose="020B0602020104020603" pitchFamily="34" charset="77"/>
                <a:ea typeface="Calibri" panose="020F0502020204030204" pitchFamily="34" charset="0"/>
                <a:cs typeface="Times New Roman" panose="02020603050405020304" pitchFamily="18" charset="0"/>
              </a:rPr>
              <a:t>e</a:t>
            </a:r>
            <a:r>
              <a:rPr lang="es-ES" dirty="0">
                <a:effectLst/>
                <a:latin typeface="Tw Cen MT" panose="020B0602020104020603" pitchFamily="34" charset="77"/>
                <a:ea typeface="Calibri" panose="020F0502020204030204" pitchFamily="34" charset="0"/>
                <a:cs typeface="Times New Roman" panose="02020603050405020304" pitchFamily="18" charset="0"/>
              </a:rPr>
              <a:t>n el seno de una familia humilde, venida a menos, al contraer matrimonio (1529) su padre de familia acomodada de Yepes, Toledo, con una joven que sobrevivía tejiendo sedas. Esto supone que él y los hijos tengan que trabajar como tejedores para poder subsistir pasando hambre.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El padre muere cuando Juan tiene tan solo unos meses. La madre busca desesperadamente algún familiar paterno que se hiciera cargo al menos del hijo mayor, viendo cerradas todas las puertas.</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En Medina del Campo Juan, siendo niño tiene que servir en un hospital como monaguillo y “</a:t>
            </a:r>
            <a:r>
              <a:rPr lang="es-ES" dirty="0">
                <a:latin typeface="Tw Cen MT" panose="020B0602020104020603" pitchFamily="34" charset="77"/>
                <a:ea typeface="Calibri" panose="020F0502020204030204" pitchFamily="34" charset="0"/>
                <a:cs typeface="Times New Roman" panose="02020603050405020304" pitchFamily="18" charset="0"/>
              </a:rPr>
              <a:t>mandadero</a:t>
            </a:r>
            <a:r>
              <a:rPr lang="es-ES" dirty="0">
                <a:effectLst/>
                <a:latin typeface="Tw Cen MT" panose="020B0602020104020603" pitchFamily="34" charset="77"/>
                <a:ea typeface="Calibri" panose="020F0502020204030204" pitchFamily="34" charset="0"/>
                <a:cs typeface="Times New Roman" panose="02020603050405020304" pitchFamily="18" charset="0"/>
              </a:rPr>
              <a:t>”, hasta que a los 17 años es admitido como externo, en el colegio de los Jesuitas, iniciándose en humanidades.</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*1567</a:t>
            </a:r>
            <a:r>
              <a:rPr lang="es-ES" dirty="0">
                <a:effectLst/>
                <a:latin typeface="Tw Cen MT" panose="020B0602020104020603" pitchFamily="34" charset="77"/>
                <a:ea typeface="Calibri" panose="020F0502020204030204" pitchFamily="34" charset="0"/>
                <a:cs typeface="Times New Roman" panose="02020603050405020304" pitchFamily="18" charset="0"/>
              </a:rPr>
              <a:t>: Siendo Carmelita, celebra su primera Misa en Medina del Campo y se encuentra con la madre Teresa de Jesús embarcándose en la aventura de la reforma del Carmelo: Durero, Mancera, Pastrana, Alcalá, Ávila.</a:t>
            </a:r>
          </a:p>
        </p:txBody>
      </p:sp>
      <p:sp>
        <p:nvSpPr>
          <p:cNvPr id="2" name="CuadroTexto 1">
            <a:extLst>
              <a:ext uri="{FF2B5EF4-FFF2-40B4-BE49-F238E27FC236}">
                <a16:creationId xmlns:a16="http://schemas.microsoft.com/office/drawing/2014/main" id="{1551AEFD-7A77-3B09-542C-305127B2BF5C}"/>
              </a:ext>
            </a:extLst>
          </p:cNvPr>
          <p:cNvSpPr txBox="1"/>
          <p:nvPr/>
        </p:nvSpPr>
        <p:spPr>
          <a:xfrm>
            <a:off x="7493001" y="3429001"/>
            <a:ext cx="1651000" cy="2646878"/>
          </a:xfrm>
          <a:prstGeom prst="rect">
            <a:avLst/>
          </a:prstGeom>
          <a:noFill/>
        </p:spPr>
        <p:txBody>
          <a:bodyPr wrap="square" rtlCol="0">
            <a:spAutoFit/>
          </a:bodyPr>
          <a:lstStyle/>
          <a:p>
            <a:r>
              <a:rPr lang="es-ES" sz="2000" dirty="0">
                <a:solidFill>
                  <a:srgbClr val="C00000"/>
                </a:solidFill>
              </a:rPr>
              <a:t>SAN JUAN</a:t>
            </a:r>
          </a:p>
          <a:p>
            <a:r>
              <a:rPr lang="es-ES" sz="2000" dirty="0">
                <a:solidFill>
                  <a:srgbClr val="C00000"/>
                </a:solidFill>
              </a:rPr>
              <a:t>DE LA CRUZ</a:t>
            </a:r>
          </a:p>
          <a:p>
            <a:endParaRPr lang="es-ES" sz="2000" dirty="0">
              <a:solidFill>
                <a:srgbClr val="C00000"/>
              </a:solidFill>
            </a:endParaRPr>
          </a:p>
          <a:p>
            <a:pPr algn="ctr"/>
            <a:r>
              <a:rPr lang="es-ES" sz="2000" dirty="0">
                <a:solidFill>
                  <a:srgbClr val="C00000"/>
                </a:solidFill>
              </a:rPr>
              <a:t>NACE EN</a:t>
            </a:r>
          </a:p>
          <a:p>
            <a:pPr algn="ctr"/>
            <a:r>
              <a:rPr lang="es-ES" sz="2000" dirty="0">
                <a:solidFill>
                  <a:srgbClr val="C00000"/>
                </a:solidFill>
              </a:rPr>
              <a:t>FONTIVEROS</a:t>
            </a:r>
          </a:p>
          <a:p>
            <a:pPr algn="ctr"/>
            <a:r>
              <a:rPr lang="es-ES" sz="2000" dirty="0">
                <a:solidFill>
                  <a:srgbClr val="C00000"/>
                </a:solidFill>
              </a:rPr>
              <a:t>(Segovia)</a:t>
            </a:r>
          </a:p>
          <a:p>
            <a:pPr algn="ctr"/>
            <a:r>
              <a:rPr lang="es-ES" sz="2000" dirty="0">
                <a:solidFill>
                  <a:srgbClr val="C00000"/>
                </a:solidFill>
              </a:rPr>
              <a:t>*1542</a:t>
            </a:r>
          </a:p>
          <a:p>
            <a:pPr algn="ctr"/>
            <a:endParaRPr lang="es-ES" sz="2000" dirty="0">
              <a:solidFill>
                <a:srgbClr val="C00000"/>
              </a:solidFill>
            </a:endParaRPr>
          </a:p>
        </p:txBody>
      </p:sp>
      <p:pic>
        <p:nvPicPr>
          <p:cNvPr id="5" name="Imagen 4">
            <a:extLst>
              <a:ext uri="{FF2B5EF4-FFF2-40B4-BE49-F238E27FC236}">
                <a16:creationId xmlns:a16="http://schemas.microsoft.com/office/drawing/2014/main" id="{681B886C-493A-7E71-4728-4DC1136D5F68}"/>
              </a:ext>
            </a:extLst>
          </p:cNvPr>
          <p:cNvPicPr>
            <a:picLocks noChangeAspect="1"/>
          </p:cNvPicPr>
          <p:nvPr/>
        </p:nvPicPr>
        <p:blipFill>
          <a:blip r:embed="rId3"/>
          <a:stretch>
            <a:fillRect/>
          </a:stretch>
        </p:blipFill>
        <p:spPr>
          <a:xfrm>
            <a:off x="7480681" y="626534"/>
            <a:ext cx="1472928" cy="2218266"/>
          </a:xfrm>
          <a:prstGeom prst="rect">
            <a:avLst/>
          </a:prstGeom>
        </p:spPr>
      </p:pic>
    </p:spTree>
    <p:extLst>
      <p:ext uri="{BB962C8B-B14F-4D97-AF65-F5344CB8AC3E}">
        <p14:creationId xmlns:p14="http://schemas.microsoft.com/office/powerpoint/2010/main" val="2300299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AB715D-E334-3F44-80D1-37A0F25B24AD}"/>
              </a:ext>
            </a:extLst>
          </p:cNvPr>
          <p:cNvSpPr txBox="1"/>
          <p:nvPr/>
        </p:nvSpPr>
        <p:spPr>
          <a:xfrm>
            <a:off x="330200" y="190500"/>
            <a:ext cx="6656388"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Calibri" panose="020F0502020204030204" pitchFamily="34" charset="0"/>
              </a:rPr>
              <a:t>D. FRANCISCO SARMIENTO DE MENDOZA</a:t>
            </a:r>
            <a:r>
              <a:rPr lang="es-ES" dirty="0">
                <a:effectLst/>
                <a:latin typeface="Tw Cen MT" panose="020B0602020104020603" pitchFamily="34" charset="77"/>
                <a:ea typeface="Calibri" panose="020F0502020204030204" pitchFamily="34" charset="0"/>
                <a:cs typeface="Calibri" panose="020F0502020204030204" pitchFamily="34" charset="0"/>
              </a:rPr>
              <a:t>: </a:t>
            </a:r>
          </a:p>
          <a:p>
            <a:pPr algn="just"/>
            <a:r>
              <a:rPr lang="es-ES" dirty="0">
                <a:solidFill>
                  <a:srgbClr val="C00000"/>
                </a:solidFill>
                <a:effectLst/>
                <a:latin typeface="Tw Cen MT" panose="020B0602020104020603" pitchFamily="34" charset="77"/>
                <a:ea typeface="Calibri" panose="020F0502020204030204" pitchFamily="34" charset="0"/>
                <a:cs typeface="Calibri" panose="020F0502020204030204" pitchFamily="34" charset="0"/>
              </a:rPr>
              <a:t>* 1525</a:t>
            </a:r>
            <a:r>
              <a:rPr lang="es-ES" dirty="0">
                <a:effectLst/>
                <a:latin typeface="Tw Cen MT" panose="020B0602020104020603" pitchFamily="34" charset="77"/>
                <a:ea typeface="Calibri" panose="020F0502020204030204" pitchFamily="34" charset="0"/>
                <a:cs typeface="Calibri" panose="020F0502020204030204" pitchFamily="34" charset="0"/>
              </a:rPr>
              <a:t>.  Nace  en  Burgos.  Estudió  en  Salamanca.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solidFill>
                  <a:srgbClr val="C00000"/>
                </a:solidFill>
                <a:effectLst/>
                <a:latin typeface="Tw Cen MT" panose="020B0602020104020603" pitchFamily="34" charset="77"/>
                <a:ea typeface="Calibri" panose="020F0502020204030204" pitchFamily="34" charset="0"/>
                <a:cs typeface="Calibri" panose="020F0502020204030204" pitchFamily="34" charset="0"/>
              </a:rPr>
              <a:t>* 1580</a:t>
            </a:r>
            <a:r>
              <a:rPr lang="es-ES" dirty="0">
                <a:effectLst/>
                <a:latin typeface="Tw Cen MT" panose="020B0602020104020603" pitchFamily="34" charset="77"/>
                <a:ea typeface="Calibri" panose="020F0502020204030204" pitchFamily="34" charset="0"/>
                <a:cs typeface="Calibri" panose="020F0502020204030204" pitchFamily="34" charset="0"/>
              </a:rPr>
              <a:t>. Nombrado </a:t>
            </a:r>
            <a:r>
              <a:rPr lang="es-ES" dirty="0">
                <a:latin typeface="Tw Cen MT" panose="020B0602020104020603" pitchFamily="34" charset="77"/>
                <a:ea typeface="Calibri" panose="020F0502020204030204" pitchFamily="34" charset="0"/>
                <a:cs typeface="Calibri" panose="020F0502020204030204" pitchFamily="34" charset="0"/>
              </a:rPr>
              <a:t>Obispo de Jaén. </a:t>
            </a:r>
            <a:r>
              <a:rPr lang="es-ES" dirty="0">
                <a:effectLst/>
                <a:latin typeface="Tw Cen MT" panose="020B0602020104020603" pitchFamily="34" charset="77"/>
                <a:ea typeface="Calibri" panose="020F0502020204030204" pitchFamily="34" charset="0"/>
                <a:cs typeface="Calibri" panose="020F0502020204030204" pitchFamily="34" charset="0"/>
              </a:rPr>
              <a:t>Influenciado por el ejemplo reformista del cardenal jesuita Carlos Borromeo en Milán, prestó su apoyo  </a:t>
            </a:r>
            <a:r>
              <a:rPr lang="es-ES" dirty="0">
                <a:latin typeface="Tw Cen MT" panose="020B0602020104020603" pitchFamily="34" charset="77"/>
                <a:ea typeface="Calibri" panose="020F0502020204030204" pitchFamily="34" charset="0"/>
                <a:cs typeface="Calibri" panose="020F0502020204030204" pitchFamily="34" charset="0"/>
              </a:rPr>
              <a:t>y </a:t>
            </a:r>
            <a:r>
              <a:rPr lang="es-ES" dirty="0">
                <a:effectLst/>
                <a:latin typeface="Tw Cen MT" panose="020B0602020104020603" pitchFamily="34" charset="77"/>
                <a:ea typeface="Calibri" panose="020F0502020204030204" pitchFamily="34" charset="0"/>
                <a:cs typeface="Times New Roman" panose="02020603050405020304" pitchFamily="18" charset="0"/>
              </a:rPr>
              <a:t>dotó al colegio jesuita de Úbeda con 7000 ducados. 	</a:t>
            </a:r>
            <a:r>
              <a:rPr lang="es-ES" dirty="0">
                <a:latin typeface="Tw Cen MT" panose="020B0602020104020603" pitchFamily="34" charset="77"/>
                <a:ea typeface="Calibri" panose="020F0502020204030204" pitchFamily="34" charset="0"/>
                <a:cs typeface="Calibri" panose="020F0502020204030204" pitchFamily="34" charset="0"/>
              </a:rPr>
              <a:t>F</a:t>
            </a:r>
            <a:r>
              <a:rPr lang="es-ES" dirty="0">
                <a:effectLst/>
                <a:latin typeface="Tw Cen MT" panose="020B0602020104020603" pitchFamily="34" charset="77"/>
                <a:ea typeface="Calibri" panose="020F0502020204030204" pitchFamily="34" charset="0"/>
                <a:cs typeface="Calibri" panose="020F0502020204030204" pitchFamily="34" charset="0"/>
              </a:rPr>
              <a:t>omentó la renovación de la Iglesia teniendo como punto de origen la Universidad de Baeza y el ejemplo de su fundador San Juan de Ávila.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Calibri" panose="020F0502020204030204" pitchFamily="34" charset="0"/>
              </a:rPr>
              <a:t>	Durante su pontificado, se abrieron siete casas de Carmelitas Descalzos: Peñuela, Baeza, Calvario y</a:t>
            </a:r>
          </a:p>
          <a:p>
            <a:pPr algn="just"/>
            <a:r>
              <a:rPr lang="es-ES" dirty="0">
                <a:effectLst/>
                <a:latin typeface="Tw Cen MT" panose="020B0602020104020603" pitchFamily="34" charset="77"/>
                <a:ea typeface="Calibri" panose="020F0502020204030204" pitchFamily="34" charset="0"/>
                <a:cs typeface="Calibri" panose="020F0502020204030204" pitchFamily="34" charset="0"/>
              </a:rPr>
              <a:t>Fuensanta en (</a:t>
            </a:r>
            <a:r>
              <a:rPr lang="es-ES" dirty="0" err="1">
                <a:effectLst/>
                <a:latin typeface="Tw Cen MT" panose="020B0602020104020603" pitchFamily="34" charset="77"/>
                <a:ea typeface="Calibri" panose="020F0502020204030204" pitchFamily="34" charset="0"/>
                <a:cs typeface="Calibri" panose="020F0502020204030204" pitchFamily="34" charset="0"/>
              </a:rPr>
              <a:t>Vva</a:t>
            </a:r>
            <a:r>
              <a:rPr lang="es-ES" dirty="0">
                <a:effectLst/>
                <a:latin typeface="Tw Cen MT" panose="020B0602020104020603" pitchFamily="34" charset="77"/>
                <a:ea typeface="Calibri" panose="020F0502020204030204" pitchFamily="34" charset="0"/>
                <a:cs typeface="Calibri" panose="020F0502020204030204" pitchFamily="34" charset="0"/>
              </a:rPr>
              <a:t> del Arzobispo), Úbeda, Mancha Real, Jaén, Andújar  y Alcaudete.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dirty="0">
                <a:effectLst/>
                <a:latin typeface="Tw Cen MT" panose="020B0602020104020603" pitchFamily="34" charset="77"/>
                <a:ea typeface="Calibri" panose="020F0502020204030204" pitchFamily="34" charset="0"/>
                <a:cs typeface="Calibri" panose="020F0502020204030204" pitchFamily="34" charset="0"/>
              </a:rPr>
              <a:t>	En una de ellas, el convento de S. Miguel de Úbeda al que había llegado desde la Peñuela, para curarse de unas calenturillas murió S. Juan de la Cruz el 14 diciembre 1991.</a:t>
            </a:r>
          </a:p>
          <a:p>
            <a:pPr algn="just"/>
            <a:r>
              <a:rPr lang="es-ES" dirty="0">
                <a:solidFill>
                  <a:srgbClr val="C00000"/>
                </a:solidFill>
                <a:latin typeface="Tw Cen MT" panose="020B0602020104020603" pitchFamily="34" charset="77"/>
                <a:ea typeface="Calibri" panose="020F0502020204030204" pitchFamily="34" charset="0"/>
                <a:cs typeface="Calibri" panose="020F0502020204030204" pitchFamily="34" charset="0"/>
              </a:rPr>
              <a:t>+ 1595</a:t>
            </a:r>
            <a:r>
              <a:rPr lang="es-ES" b="1" dirty="0">
                <a:latin typeface="Tw Cen MT" panose="020B0602020104020603" pitchFamily="34" charset="77"/>
                <a:ea typeface="Calibri" panose="020F0502020204030204" pitchFamily="34" charset="0"/>
                <a:cs typeface="Calibri" panose="020F0502020204030204" pitchFamily="34" charset="0"/>
              </a:rPr>
              <a:t>. </a:t>
            </a:r>
            <a:r>
              <a:rPr lang="es-ES" dirty="0">
                <a:latin typeface="Tw Cen MT" panose="020B0602020104020603" pitchFamily="34" charset="77"/>
                <a:ea typeface="Calibri" panose="020F0502020204030204" pitchFamily="34" charset="0"/>
                <a:cs typeface="Calibri" panose="020F0502020204030204" pitchFamily="34" charset="0"/>
              </a:rPr>
              <a:t>Murió en Jaén el 9 de junio.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3D568B7D-7886-2583-03F6-C76DBE8C422B}"/>
              </a:ext>
            </a:extLst>
          </p:cNvPr>
          <p:cNvSpPr txBox="1"/>
          <p:nvPr/>
        </p:nvSpPr>
        <p:spPr>
          <a:xfrm flipH="1">
            <a:off x="7349625" y="3200400"/>
            <a:ext cx="1794373" cy="1077218"/>
          </a:xfrm>
          <a:prstGeom prst="rect">
            <a:avLst/>
          </a:prstGeom>
          <a:noFill/>
        </p:spPr>
        <p:txBody>
          <a:bodyPr wrap="square">
            <a:spAutoFit/>
          </a:bodyPr>
          <a:lstStyle/>
          <a:p>
            <a:pPr algn="ctr"/>
            <a:r>
              <a:rPr lang="es-ES" sz="24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OBISPO </a:t>
            </a:r>
            <a:endParaRPr lang="es-ES" dirty="0">
              <a:solidFill>
                <a:srgbClr val="C00000"/>
              </a:solidFill>
              <a:ea typeface="Calibri" panose="020F0502020204030204" pitchFamily="34" charset="0"/>
              <a:cs typeface="Calibri" panose="020F0502020204030204" pitchFamily="34" charset="0"/>
            </a:endParaRPr>
          </a:p>
          <a:p>
            <a:pPr algn="ctr"/>
            <a:r>
              <a:rPr lang="es-ES" sz="2000" dirty="0">
                <a:solidFill>
                  <a:srgbClr val="C00000"/>
                </a:solidFill>
                <a:ea typeface="Calibri" panose="020F0502020204030204" pitchFamily="34" charset="0"/>
                <a:cs typeface="Calibri" panose="020F0502020204030204" pitchFamily="34" charset="0"/>
              </a:rPr>
              <a:t>d</a:t>
            </a:r>
            <a:r>
              <a:rPr lang="es-ES" sz="20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e Jaén </a:t>
            </a:r>
          </a:p>
          <a:p>
            <a:pPr algn="ctr"/>
            <a:r>
              <a:rPr lang="es-ES" sz="20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1580 /-1595</a:t>
            </a:r>
            <a:endParaRPr lang="es-E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9750BCA5-CA08-568B-8C51-C960F484358C}"/>
              </a:ext>
            </a:extLst>
          </p:cNvPr>
          <p:cNvPicPr>
            <a:picLocks noChangeAspect="1"/>
          </p:cNvPicPr>
          <p:nvPr/>
        </p:nvPicPr>
        <p:blipFill>
          <a:blip r:embed="rId3"/>
          <a:stretch>
            <a:fillRect/>
          </a:stretch>
        </p:blipFill>
        <p:spPr>
          <a:xfrm flipH="1">
            <a:off x="7349626" y="817453"/>
            <a:ext cx="1565773" cy="2243247"/>
          </a:xfrm>
          <a:prstGeom prst="rect">
            <a:avLst/>
          </a:prstGeom>
        </p:spPr>
      </p:pic>
      <p:pic>
        <p:nvPicPr>
          <p:cNvPr id="5" name="Imagen 4">
            <a:extLst>
              <a:ext uri="{FF2B5EF4-FFF2-40B4-BE49-F238E27FC236}">
                <a16:creationId xmlns:a16="http://schemas.microsoft.com/office/drawing/2014/main" id="{A5018B6B-FA41-98B4-2D5A-0B71F6C82B55}"/>
              </a:ext>
            </a:extLst>
          </p:cNvPr>
          <p:cNvPicPr>
            <a:picLocks noChangeAspect="1"/>
          </p:cNvPicPr>
          <p:nvPr/>
        </p:nvPicPr>
        <p:blipFill>
          <a:blip r:embed="rId4"/>
          <a:stretch>
            <a:fillRect/>
          </a:stretch>
        </p:blipFill>
        <p:spPr>
          <a:xfrm>
            <a:off x="7349625" y="4277618"/>
            <a:ext cx="1565774" cy="2190800"/>
          </a:xfrm>
          <a:prstGeom prst="rect">
            <a:avLst/>
          </a:prstGeom>
        </p:spPr>
      </p:pic>
    </p:spTree>
    <p:extLst>
      <p:ext uri="{BB962C8B-B14F-4D97-AF65-F5344CB8AC3E}">
        <p14:creationId xmlns:p14="http://schemas.microsoft.com/office/powerpoint/2010/main" val="525050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95B021-4CF0-6558-9FF0-BC6B95314D8B}"/>
              </a:ext>
            </a:extLst>
          </p:cNvPr>
          <p:cNvSpPr txBox="1"/>
          <p:nvPr/>
        </p:nvSpPr>
        <p:spPr>
          <a:xfrm>
            <a:off x="203200" y="0"/>
            <a:ext cx="6925733" cy="7191673"/>
          </a:xfrm>
          <a:prstGeom prst="rect">
            <a:avLst/>
          </a:prstGeom>
          <a:noFill/>
        </p:spPr>
        <p:txBody>
          <a:bodyPr wrap="square">
            <a:spAutoFit/>
          </a:bodyPr>
          <a:lstStyle/>
          <a:p>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gn="just"/>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*1578</a:t>
            </a:r>
            <a:r>
              <a:rPr lang="es-ES" dirty="0">
                <a:effectLst/>
                <a:latin typeface="Tw Cen MT" panose="020B0602020104020603" pitchFamily="34" charset="77"/>
                <a:ea typeface="Calibri" panose="020F0502020204030204" pitchFamily="34" charset="0"/>
                <a:cs typeface="Times New Roman" panose="02020603050405020304" pitchFamily="18" charset="0"/>
              </a:rPr>
              <a:t>: Pronto surgen  dificultades y enfrentamientos. 		Tras unos meses en la cárcel de los Carmelitas Calzados de Toledo, recupera la libertad, comenzando a pisar nuestra tierra: Beas, El Calvario, Fuensanta, Baeza un recorrido que haría con frecuencia incluso estando en Granada y como Provincial de Andalucía. </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Con sus propios ojos podría contemplar la maravillosa iglesia del Salvador, y admiraría desde los caminos, al atardecer, las desafiantes torres del </a:t>
            </a:r>
            <a:r>
              <a:rPr lang="es-ES" dirty="0">
                <a:latin typeface="Tw Cen MT" panose="020B0602020104020603" pitchFamily="34" charset="77"/>
                <a:ea typeface="Calibri" panose="020F0502020204030204" pitchFamily="34" charset="0"/>
                <a:cs typeface="Times New Roman" panose="02020603050405020304" pitchFamily="18" charset="0"/>
              </a:rPr>
              <a:t>recién estrenado</a:t>
            </a:r>
            <a:r>
              <a:rPr lang="es-ES" dirty="0">
                <a:effectLst/>
                <a:latin typeface="Tw Cen MT" panose="020B0602020104020603" pitchFamily="34" charset="77"/>
                <a:ea typeface="Calibri" panose="020F0502020204030204" pitchFamily="34" charset="0"/>
                <a:cs typeface="Times New Roman" panose="02020603050405020304" pitchFamily="18" charset="0"/>
              </a:rPr>
              <a:t> Hospital de Santiago.</a:t>
            </a:r>
          </a:p>
          <a:p>
            <a:pPr algn="ct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Su vida y su muerte está marcada por la Cruz.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	Para él las desdichas y los contratiempos son “oportunidades para adentrarnos en el misterio Dios, manifestado en Jesucristo </a:t>
            </a:r>
            <a:r>
              <a:rPr lang="es-ES" dirty="0">
                <a:latin typeface="Tw Cen MT" panose="020B0602020104020603" pitchFamily="34" charset="77"/>
                <a:ea typeface="Calibri" panose="020F0502020204030204" pitchFamily="34" charset="0"/>
                <a:cs typeface="Times New Roman" panose="02020603050405020304" pitchFamily="18" charset="0"/>
              </a:rPr>
              <a:t>muerto y resucitado</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i="1" dirty="0">
                <a:effectLst/>
                <a:latin typeface="Tw Cen MT" panose="020B0602020104020603" pitchFamily="34" charset="77"/>
                <a:ea typeface="Calibri" panose="020F0502020204030204" pitchFamily="34" charset="0"/>
                <a:cs typeface="Times New Roman" panose="02020603050405020304" pitchFamily="18" charset="0"/>
              </a:rPr>
              <a:t>“Lima es el desamparo</a:t>
            </a:r>
            <a:r>
              <a:rPr lang="es-ES" i="1" dirty="0">
                <a:latin typeface="Tw Cen MT" panose="020B0602020104020603" pitchFamily="34" charset="77"/>
                <a:ea typeface="Calibri" panose="020F0502020204030204" pitchFamily="34" charset="0"/>
                <a:cs typeface="Times New Roman" panose="02020603050405020304" pitchFamily="18" charset="0"/>
              </a:rPr>
              <a:t>, y para gran luz, la oscuridad”.</a:t>
            </a:r>
            <a:endParaRPr lang="es-ES" i="1"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*1591</a:t>
            </a:r>
            <a:r>
              <a:rPr lang="es-ES" dirty="0">
                <a:effectLst/>
                <a:latin typeface="Tw Cen MT" panose="020B0602020104020603" pitchFamily="34" charset="77"/>
                <a:ea typeface="Calibri" panose="020F0502020204030204" pitchFamily="34" charset="0"/>
                <a:cs typeface="Times New Roman" panose="02020603050405020304" pitchFamily="18" charset="0"/>
              </a:rPr>
              <a:t>: 14 Diciembre. Libre de toda atadura terrena,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elevó su vuelo para llegar a tiempo al cielo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para cantar maitines.</a:t>
            </a:r>
          </a:p>
        </p:txBody>
      </p:sp>
      <p:pic>
        <p:nvPicPr>
          <p:cNvPr id="6" name="Imagen 5">
            <a:extLst>
              <a:ext uri="{FF2B5EF4-FFF2-40B4-BE49-F238E27FC236}">
                <a16:creationId xmlns:a16="http://schemas.microsoft.com/office/drawing/2014/main" id="{D7B2AC37-1173-24BD-F854-F0A0F8279B89}"/>
              </a:ext>
            </a:extLst>
          </p:cNvPr>
          <p:cNvPicPr>
            <a:picLocks noChangeAspect="1"/>
          </p:cNvPicPr>
          <p:nvPr/>
        </p:nvPicPr>
        <p:blipFill>
          <a:blip r:embed="rId3"/>
          <a:stretch>
            <a:fillRect/>
          </a:stretch>
        </p:blipFill>
        <p:spPr>
          <a:xfrm>
            <a:off x="7401916" y="537883"/>
            <a:ext cx="1538883" cy="2308324"/>
          </a:xfrm>
          <a:prstGeom prst="rect">
            <a:avLst/>
          </a:prstGeom>
        </p:spPr>
      </p:pic>
      <p:sp>
        <p:nvSpPr>
          <p:cNvPr id="8" name="CuadroTexto 7">
            <a:extLst>
              <a:ext uri="{FF2B5EF4-FFF2-40B4-BE49-F238E27FC236}">
                <a16:creationId xmlns:a16="http://schemas.microsoft.com/office/drawing/2014/main" id="{FD389D17-69EF-06D9-0F6A-EB41E5158644}"/>
              </a:ext>
            </a:extLst>
          </p:cNvPr>
          <p:cNvSpPr txBox="1"/>
          <p:nvPr/>
        </p:nvSpPr>
        <p:spPr>
          <a:xfrm>
            <a:off x="7273364" y="3569110"/>
            <a:ext cx="1667436" cy="1938992"/>
          </a:xfrm>
          <a:prstGeom prst="rect">
            <a:avLst/>
          </a:prstGeom>
          <a:noFill/>
        </p:spPr>
        <p:txBody>
          <a:bodyPr wrap="square">
            <a:spAutoFit/>
          </a:bodyPr>
          <a:lstStyle/>
          <a:p>
            <a:pPr algn="ctr"/>
            <a:r>
              <a:rPr lang="es-ES" sz="2000" dirty="0">
                <a:solidFill>
                  <a:srgbClr val="C00000"/>
                </a:solidFill>
                <a:latin typeface="Tw Cen MT" panose="020B0602020104020603" pitchFamily="34" charset="77"/>
              </a:rPr>
              <a:t>MUERE</a:t>
            </a:r>
          </a:p>
          <a:p>
            <a:pPr algn="ctr"/>
            <a:r>
              <a:rPr lang="es-ES" sz="2000" dirty="0">
                <a:solidFill>
                  <a:srgbClr val="C00000"/>
                </a:solidFill>
                <a:latin typeface="Tw Cen MT" panose="020B0602020104020603" pitchFamily="34" charset="77"/>
              </a:rPr>
              <a:t>EN</a:t>
            </a:r>
          </a:p>
          <a:p>
            <a:pPr algn="ctr"/>
            <a:r>
              <a:rPr lang="es-ES" sz="2000" dirty="0">
                <a:solidFill>
                  <a:srgbClr val="C00000"/>
                </a:solidFill>
                <a:latin typeface="Tw Cen MT" panose="020B0602020104020603" pitchFamily="34" charset="77"/>
              </a:rPr>
              <a:t>UBEDA</a:t>
            </a:r>
          </a:p>
          <a:p>
            <a:pPr algn="ctr"/>
            <a:r>
              <a:rPr lang="es-ES" sz="2000" dirty="0">
                <a:solidFill>
                  <a:srgbClr val="C00000"/>
                </a:solidFill>
                <a:latin typeface="Tw Cen MT" panose="020B0602020104020603" pitchFamily="34" charset="77"/>
              </a:rPr>
              <a:t>14</a:t>
            </a:r>
          </a:p>
          <a:p>
            <a:pPr algn="ctr"/>
            <a:r>
              <a:rPr lang="es-ES" sz="2000" dirty="0">
                <a:solidFill>
                  <a:srgbClr val="C00000"/>
                </a:solidFill>
                <a:latin typeface="Tw Cen MT" panose="020B0602020104020603" pitchFamily="34" charset="77"/>
              </a:rPr>
              <a:t>Diciembre</a:t>
            </a:r>
          </a:p>
          <a:p>
            <a:pPr algn="ctr"/>
            <a:r>
              <a:rPr lang="es-ES" sz="2000" dirty="0">
                <a:solidFill>
                  <a:srgbClr val="C00000"/>
                </a:solidFill>
                <a:latin typeface="Tw Cen MT" panose="020B0602020104020603" pitchFamily="34" charset="77"/>
              </a:rPr>
              <a:t>1591</a:t>
            </a:r>
          </a:p>
        </p:txBody>
      </p:sp>
    </p:spTree>
    <p:extLst>
      <p:ext uri="{BB962C8B-B14F-4D97-AF65-F5344CB8AC3E}">
        <p14:creationId xmlns:p14="http://schemas.microsoft.com/office/powerpoint/2010/main" val="1276174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055314D-2935-6F60-0A54-AB77F766E17A}"/>
              </a:ext>
            </a:extLst>
          </p:cNvPr>
          <p:cNvPicPr>
            <a:picLocks noChangeAspect="1"/>
          </p:cNvPicPr>
          <p:nvPr/>
        </p:nvPicPr>
        <p:blipFill>
          <a:blip r:embed="rId3"/>
          <a:stretch>
            <a:fillRect/>
          </a:stretch>
        </p:blipFill>
        <p:spPr>
          <a:xfrm>
            <a:off x="1587500" y="758267"/>
            <a:ext cx="6121400" cy="4079232"/>
          </a:xfrm>
          <a:prstGeom prst="rect">
            <a:avLst/>
          </a:prstGeom>
        </p:spPr>
      </p:pic>
      <p:sp>
        <p:nvSpPr>
          <p:cNvPr id="4" name="CuadroTexto 3">
            <a:extLst>
              <a:ext uri="{FF2B5EF4-FFF2-40B4-BE49-F238E27FC236}">
                <a16:creationId xmlns:a16="http://schemas.microsoft.com/office/drawing/2014/main" id="{E1BB8300-C2B3-6249-CFD1-D95F540DA318}"/>
              </a:ext>
            </a:extLst>
          </p:cNvPr>
          <p:cNvSpPr txBox="1"/>
          <p:nvPr/>
        </p:nvSpPr>
        <p:spPr>
          <a:xfrm>
            <a:off x="381000" y="1384301"/>
            <a:ext cx="912662" cy="769441"/>
          </a:xfrm>
          <a:prstGeom prst="rect">
            <a:avLst/>
          </a:prstGeom>
          <a:noFill/>
        </p:spPr>
        <p:txBody>
          <a:bodyPr wrap="square" rtlCol="0">
            <a:spAutoFit/>
          </a:bodyPr>
          <a:lstStyle/>
          <a:p>
            <a:r>
              <a:rPr lang="es-ES" sz="4400" dirty="0">
                <a:solidFill>
                  <a:srgbClr val="C00000"/>
                </a:solidFill>
                <a:latin typeface="Tw Cen MT" panose="020B0602020104020603" pitchFamily="34" charset="77"/>
              </a:rPr>
              <a:t>Fin</a:t>
            </a:r>
          </a:p>
        </p:txBody>
      </p:sp>
      <p:sp>
        <p:nvSpPr>
          <p:cNvPr id="5" name="CuadroTexto 4">
            <a:extLst>
              <a:ext uri="{FF2B5EF4-FFF2-40B4-BE49-F238E27FC236}">
                <a16:creationId xmlns:a16="http://schemas.microsoft.com/office/drawing/2014/main" id="{CB5B66FF-3E07-08B1-E2CC-BE99FC643877}"/>
              </a:ext>
            </a:extLst>
          </p:cNvPr>
          <p:cNvSpPr txBox="1"/>
          <p:nvPr/>
        </p:nvSpPr>
        <p:spPr>
          <a:xfrm>
            <a:off x="3477965" y="4953000"/>
            <a:ext cx="2902226" cy="1200329"/>
          </a:xfrm>
          <a:prstGeom prst="rect">
            <a:avLst/>
          </a:prstGeom>
          <a:noFill/>
        </p:spPr>
        <p:txBody>
          <a:bodyPr wrap="square" rtlCol="0">
            <a:spAutoFit/>
          </a:bodyPr>
          <a:lstStyle/>
          <a:p>
            <a:pPr algn="ctr"/>
            <a:r>
              <a:rPr lang="es-ES" sz="3600" dirty="0">
                <a:solidFill>
                  <a:srgbClr val="C00000"/>
                </a:solidFill>
                <a:latin typeface="Tw Cen MT" panose="020B0602020104020603" pitchFamily="34" charset="77"/>
              </a:rPr>
              <a:t>4ª Parte</a:t>
            </a:r>
          </a:p>
          <a:p>
            <a:pPr algn="ctr"/>
            <a:r>
              <a:rPr lang="es-ES" sz="3600" dirty="0">
                <a:solidFill>
                  <a:srgbClr val="C00000"/>
                </a:solidFill>
                <a:latin typeface="Tw Cen MT" panose="020B0602020104020603" pitchFamily="34" charset="77"/>
              </a:rPr>
              <a:t>PERSONAJES</a:t>
            </a:r>
          </a:p>
        </p:txBody>
      </p:sp>
      <p:sp>
        <p:nvSpPr>
          <p:cNvPr id="7" name="CuadroTexto 6">
            <a:extLst>
              <a:ext uri="{FF2B5EF4-FFF2-40B4-BE49-F238E27FC236}">
                <a16:creationId xmlns:a16="http://schemas.microsoft.com/office/drawing/2014/main" id="{EC0CD01F-ACD7-76ED-A3BB-F995BC79F0CD}"/>
              </a:ext>
            </a:extLst>
          </p:cNvPr>
          <p:cNvSpPr txBox="1"/>
          <p:nvPr/>
        </p:nvSpPr>
        <p:spPr>
          <a:xfrm>
            <a:off x="5880100" y="6099733"/>
            <a:ext cx="3124752" cy="461665"/>
          </a:xfrm>
          <a:prstGeom prst="rect">
            <a:avLst/>
          </a:prstGeom>
          <a:noFill/>
        </p:spPr>
        <p:txBody>
          <a:bodyPr wrap="square">
            <a:spAutoFit/>
          </a:bodyPr>
          <a:lstStyle/>
          <a:p>
            <a:r>
              <a:rPr lang="es-ES" sz="2400" dirty="0" err="1">
                <a:solidFill>
                  <a:srgbClr val="C00000"/>
                </a:solidFill>
              </a:rPr>
              <a:t>ubedaiglesiadigital.es</a:t>
            </a:r>
            <a:endParaRPr lang="es-ES" sz="2400" dirty="0">
              <a:solidFill>
                <a:srgbClr val="C00000"/>
              </a:solidFill>
            </a:endParaRPr>
          </a:p>
        </p:txBody>
      </p:sp>
      <p:sp>
        <p:nvSpPr>
          <p:cNvPr id="8" name="CuadroTexto 7">
            <a:extLst>
              <a:ext uri="{FF2B5EF4-FFF2-40B4-BE49-F238E27FC236}">
                <a16:creationId xmlns:a16="http://schemas.microsoft.com/office/drawing/2014/main" id="{5FDEFE65-2BD8-9AC2-B810-915969F4D09B}"/>
              </a:ext>
            </a:extLst>
          </p:cNvPr>
          <p:cNvSpPr txBox="1"/>
          <p:nvPr/>
        </p:nvSpPr>
        <p:spPr>
          <a:xfrm>
            <a:off x="7911548" y="4174435"/>
            <a:ext cx="691215" cy="461665"/>
          </a:xfrm>
          <a:prstGeom prst="rect">
            <a:avLst/>
          </a:prstGeom>
          <a:noFill/>
        </p:spPr>
        <p:txBody>
          <a:bodyPr wrap="none" rtlCol="0">
            <a:spAutoFit/>
          </a:bodyPr>
          <a:lstStyle/>
          <a:p>
            <a:r>
              <a:rPr lang="es-ES" dirty="0">
                <a:solidFill>
                  <a:srgbClr val="C00000"/>
                </a:solidFill>
                <a:latin typeface="Tw Cen MT" panose="020B0602020104020603" pitchFamily="34" charset="77"/>
              </a:rPr>
              <a:t>EFM</a:t>
            </a:r>
          </a:p>
        </p:txBody>
      </p:sp>
    </p:spTree>
    <p:extLst>
      <p:ext uri="{BB962C8B-B14F-4D97-AF65-F5344CB8AC3E}">
        <p14:creationId xmlns:p14="http://schemas.microsoft.com/office/powerpoint/2010/main" val="1390422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742454F-26C2-7AAF-6488-2B6F0A062208}"/>
              </a:ext>
            </a:extLst>
          </p:cNvPr>
          <p:cNvSpPr txBox="1"/>
          <p:nvPr/>
        </p:nvSpPr>
        <p:spPr>
          <a:xfrm>
            <a:off x="253999" y="101600"/>
            <a:ext cx="6796157" cy="6370975"/>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DON DIEGO DE LOS COBOS</a:t>
            </a:r>
          </a:p>
          <a:p>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*1516</a:t>
            </a:r>
            <a:r>
              <a:rPr lang="es-ES" dirty="0">
                <a:effectLst/>
                <a:latin typeface="Tw Cen MT" panose="020B0602020104020603" pitchFamily="34" charset="77"/>
                <a:ea typeface="Calibri" panose="020F0502020204030204" pitchFamily="34" charset="0"/>
                <a:cs typeface="Times New Roman" panose="02020603050405020304" pitchFamily="18" charset="0"/>
              </a:rPr>
              <a:t>: Nace en Úbeda. </a:t>
            </a:r>
            <a:r>
              <a:rPr lang="es-ES" b="0" i="0" u="none" strike="noStrike" dirty="0">
                <a:solidFill>
                  <a:srgbClr val="333333"/>
                </a:solidFill>
                <a:effectLst/>
                <a:latin typeface="Tw Cen MT" panose="020B0602020104020603" pitchFamily="34" charset="77"/>
              </a:rPr>
              <a:t>Su padre, Jorge de  Molina, casado con Catalina Vázquez de Perea, del linaje de los Cobos y los Molina. Su </a:t>
            </a:r>
            <a:r>
              <a:rPr lang="es-ES" dirty="0">
                <a:effectLst/>
                <a:latin typeface="Tw Cen MT" panose="020B0602020104020603" pitchFamily="34" charset="77"/>
                <a:ea typeface="Calibri" panose="020F0502020204030204" pitchFamily="34" charset="0"/>
                <a:cs typeface="Times New Roman" panose="02020603050405020304" pitchFamily="18" charset="0"/>
              </a:rPr>
              <a:t>hermano Juan Vázquez de Molina,  durante muchos años Secretario de Felipe  II.</a:t>
            </a:r>
            <a:r>
              <a:rPr lang="es-ES" dirty="0">
                <a:latin typeface="Tw Cen MT" panose="020B0602020104020603" pitchFamily="34" charset="77"/>
                <a:ea typeface="Calibri" panose="020F0502020204030204" pitchFamily="34" charset="0"/>
                <a:cs typeface="Times New Roman" panose="02020603050405020304" pitchFamily="18" charset="0"/>
              </a:rPr>
              <a:t> 	Estudió</a:t>
            </a:r>
            <a:r>
              <a:rPr lang="es-ES" dirty="0">
                <a:effectLst/>
                <a:latin typeface="Tw Cen MT" panose="020B0602020104020603" pitchFamily="34" charset="77"/>
                <a:ea typeface="Calibri" panose="020F0502020204030204" pitchFamily="34" charset="0"/>
                <a:cs typeface="Times New Roman" panose="02020603050405020304" pitchFamily="18" charset="0"/>
              </a:rPr>
              <a:t> en Salamanca Teología y Cánones. </a:t>
            </a:r>
          </a:p>
          <a:p>
            <a:r>
              <a:rPr lang="es-ES" dirty="0">
                <a:effectLst/>
                <a:latin typeface="Tw Cen MT" panose="020B0602020104020603" pitchFamily="34" charset="77"/>
                <a:ea typeface="Calibri" panose="020F0502020204030204" pitchFamily="34" charset="0"/>
                <a:cs typeface="Times New Roman" panose="02020603050405020304" pitchFamily="18" charset="0"/>
              </a:rPr>
              <a:t>	Como jurista pronto alcanzará el cargo de Oidor en la Cancillería  de  Valladolid y,  con posterioridad  del Consejo de la Inquisición. </a:t>
            </a:r>
          </a:p>
          <a:p>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*1559</a:t>
            </a:r>
            <a:r>
              <a:rPr lang="es-ES" dirty="0">
                <a:latin typeface="Tw Cen MT" panose="020B0602020104020603" pitchFamily="34" charset="77"/>
                <a:ea typeface="Calibri" panose="020F0502020204030204" pitchFamily="34" charset="0"/>
                <a:cs typeface="Times New Roman" panose="02020603050405020304" pitchFamily="18" charset="0"/>
              </a:rPr>
              <a:t>: N</a:t>
            </a:r>
            <a:r>
              <a:rPr lang="es-ES" dirty="0">
                <a:effectLst/>
                <a:latin typeface="Tw Cen MT" panose="020B0602020104020603" pitchFamily="34" charset="77"/>
                <a:ea typeface="Calibri" panose="020F0502020204030204" pitchFamily="34" charset="0"/>
                <a:cs typeface="Times New Roman" panose="02020603050405020304" pitchFamily="18" charset="0"/>
              </a:rPr>
              <a:t>ombrado Obispo de Ávila. </a:t>
            </a:r>
          </a:p>
          <a:p>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*1560</a:t>
            </a:r>
            <a:r>
              <a:rPr lang="es-ES" dirty="0">
                <a:latin typeface="Tw Cen MT" panose="020B0602020104020603" pitchFamily="34" charset="77"/>
                <a:ea typeface="Calibri" panose="020F0502020204030204" pitchFamily="34" charset="0"/>
                <a:cs typeface="Times New Roman" panose="02020603050405020304" pitchFamily="18" charset="0"/>
              </a:rPr>
              <a:t>: Nombrado obispo de Jaén. Fue como </a:t>
            </a:r>
            <a:r>
              <a:rPr lang="es-ES" dirty="0">
                <a:effectLst/>
                <a:latin typeface="Tw Cen MT" panose="020B0602020104020603" pitchFamily="34" charset="77"/>
                <a:ea typeface="Calibri" panose="020F0502020204030204" pitchFamily="34" charset="0"/>
                <a:cs typeface="Times New Roman" panose="02020603050405020304" pitchFamily="18" charset="0"/>
              </a:rPr>
              <a:t> pastor comprometido  con  el buen gobierno de </a:t>
            </a:r>
            <a:r>
              <a:rPr lang="es-ES" dirty="0">
                <a:latin typeface="Tw Cen MT" panose="020B0602020104020603" pitchFamily="34" charset="77"/>
                <a:ea typeface="Calibri" panose="020F0502020204030204" pitchFamily="34" charset="0"/>
                <a:cs typeface="Times New Roman" panose="02020603050405020304" pitchFamily="18" charset="0"/>
              </a:rPr>
              <a:t>la </a:t>
            </a:r>
            <a:r>
              <a:rPr lang="es-ES" dirty="0">
                <a:effectLst/>
                <a:latin typeface="Tw Cen MT" panose="020B0602020104020603" pitchFamily="34" charset="77"/>
                <a:ea typeface="Calibri" panose="020F0502020204030204" pitchFamily="34" charset="0"/>
                <a:cs typeface="Times New Roman" panose="02020603050405020304" pitchFamily="18" charset="0"/>
              </a:rPr>
              <a:t> Diócesis. </a:t>
            </a:r>
          </a:p>
          <a:p>
            <a:r>
              <a:rPr lang="es-ES" dirty="0">
                <a:effectLst/>
                <a:latin typeface="Tw Cen MT" panose="020B0602020104020603" pitchFamily="34" charset="77"/>
                <a:ea typeface="Calibri" panose="020F0502020204030204" pitchFamily="34" charset="0"/>
                <a:cs typeface="Times New Roman" panose="02020603050405020304" pitchFamily="18" charset="0"/>
              </a:rPr>
              <a:t>	“Luego que  llegó a este obispado - nos comenta Ximena Jurado-  visitó  personalmente  las  ciudades,  y los lugares reformando las costumbres, desterrando vicios, y acudiendo a todo el gobierno de la Diócesis”.</a:t>
            </a:r>
          </a:p>
        </p:txBody>
      </p:sp>
      <p:pic>
        <p:nvPicPr>
          <p:cNvPr id="7" name="Imagen 6">
            <a:extLst>
              <a:ext uri="{FF2B5EF4-FFF2-40B4-BE49-F238E27FC236}">
                <a16:creationId xmlns:a16="http://schemas.microsoft.com/office/drawing/2014/main" id="{4D97B402-0317-8DD5-9D2A-2245BFB07C25}"/>
              </a:ext>
            </a:extLst>
          </p:cNvPr>
          <p:cNvPicPr>
            <a:picLocks noChangeAspect="1"/>
          </p:cNvPicPr>
          <p:nvPr/>
        </p:nvPicPr>
        <p:blipFill>
          <a:blip r:embed="rId3"/>
          <a:stretch>
            <a:fillRect/>
          </a:stretch>
        </p:blipFill>
        <p:spPr>
          <a:xfrm>
            <a:off x="7200900" y="606252"/>
            <a:ext cx="1689100" cy="2468154"/>
          </a:xfrm>
          <a:prstGeom prst="rect">
            <a:avLst/>
          </a:prstGeom>
        </p:spPr>
      </p:pic>
      <p:sp>
        <p:nvSpPr>
          <p:cNvPr id="4" name="CuadroTexto 3">
            <a:extLst>
              <a:ext uri="{FF2B5EF4-FFF2-40B4-BE49-F238E27FC236}">
                <a16:creationId xmlns:a16="http://schemas.microsoft.com/office/drawing/2014/main" id="{1F885281-CCDE-6F5D-F4CC-381BCB82A927}"/>
              </a:ext>
            </a:extLst>
          </p:cNvPr>
          <p:cNvSpPr txBox="1"/>
          <p:nvPr/>
        </p:nvSpPr>
        <p:spPr>
          <a:xfrm>
            <a:off x="6877878" y="3260035"/>
            <a:ext cx="2012122" cy="1323439"/>
          </a:xfrm>
          <a:prstGeom prst="rect">
            <a:avLst/>
          </a:prstGeom>
          <a:noFill/>
        </p:spPr>
        <p:txBody>
          <a:bodyPr wrap="square">
            <a:spAutoFit/>
          </a:bodyPr>
          <a:lstStyle/>
          <a:p>
            <a:pPr algn="ctr"/>
            <a:r>
              <a:rPr lang="es-E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DIEGO DE </a:t>
            </a:r>
          </a:p>
          <a:p>
            <a:pPr algn="ctr"/>
            <a:r>
              <a:rPr lang="es-E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LOS COBOS</a:t>
            </a:r>
            <a:endParaRPr lang="es-ES" sz="2000" dirty="0">
              <a:ea typeface="Calibri" panose="020F0502020204030204" pitchFamily="34" charset="0"/>
              <a:cs typeface="Times New Roman" panose="02020603050405020304" pitchFamily="18" charset="0"/>
            </a:endParaRPr>
          </a:p>
          <a:p>
            <a:pPr algn="ctr"/>
            <a:r>
              <a:rPr lang="es-ES" sz="2000" dirty="0">
                <a:solidFill>
                  <a:srgbClr val="C00000"/>
                </a:solidFill>
                <a:ea typeface="Calibri" panose="020F0502020204030204" pitchFamily="34" charset="0"/>
                <a:cs typeface="Times New Roman" panose="02020603050405020304" pitchFamily="18" charset="0"/>
              </a:rPr>
              <a:t>Ú</a:t>
            </a:r>
            <a:r>
              <a:rPr lang="es-E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beda</a:t>
            </a:r>
          </a:p>
          <a:p>
            <a:pPr algn="ctr"/>
            <a:r>
              <a:rPr lang="es-E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*1516</a:t>
            </a:r>
            <a:r>
              <a:rPr lang="es-ES" sz="2000" dirty="0">
                <a:solidFill>
                  <a:srgbClr val="C00000"/>
                </a:solidFill>
                <a:cs typeface="Times New Roman" panose="02020603050405020304" pitchFamily="18" charset="0"/>
              </a:rPr>
              <a:t>+1565</a:t>
            </a:r>
            <a:endParaRPr lang="es-ES" sz="2000" dirty="0">
              <a:solidFill>
                <a:srgbClr val="C00000"/>
              </a:solidFill>
            </a:endParaRPr>
          </a:p>
        </p:txBody>
      </p:sp>
      <p:pic>
        <p:nvPicPr>
          <p:cNvPr id="5" name="Imagen 4">
            <a:extLst>
              <a:ext uri="{FF2B5EF4-FFF2-40B4-BE49-F238E27FC236}">
                <a16:creationId xmlns:a16="http://schemas.microsoft.com/office/drawing/2014/main" id="{EC58D551-B8A3-EC6D-628E-55D83811DDBC}"/>
              </a:ext>
            </a:extLst>
          </p:cNvPr>
          <p:cNvPicPr>
            <a:picLocks noChangeAspect="1"/>
          </p:cNvPicPr>
          <p:nvPr/>
        </p:nvPicPr>
        <p:blipFill>
          <a:blip r:embed="rId4"/>
          <a:stretch>
            <a:fillRect/>
          </a:stretch>
        </p:blipFill>
        <p:spPr>
          <a:xfrm>
            <a:off x="7244798" y="4583474"/>
            <a:ext cx="1645202" cy="1980767"/>
          </a:xfrm>
          <a:prstGeom prst="rect">
            <a:avLst/>
          </a:prstGeom>
        </p:spPr>
      </p:pic>
    </p:spTree>
    <p:extLst>
      <p:ext uri="{BB962C8B-B14F-4D97-AF65-F5344CB8AC3E}">
        <p14:creationId xmlns:p14="http://schemas.microsoft.com/office/powerpoint/2010/main" val="4223018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742454F-26C2-7AAF-6488-2B6F0A062208}"/>
              </a:ext>
            </a:extLst>
          </p:cNvPr>
          <p:cNvSpPr txBox="1"/>
          <p:nvPr/>
        </p:nvSpPr>
        <p:spPr>
          <a:xfrm>
            <a:off x="249138" y="101600"/>
            <a:ext cx="6588984" cy="6740307"/>
          </a:xfrm>
          <a:prstGeom prst="rect">
            <a:avLst/>
          </a:prstGeom>
          <a:noFill/>
        </p:spPr>
        <p:txBody>
          <a:bodyPr wrap="square">
            <a:spAutoFit/>
          </a:bodyPr>
          <a:lstStyle/>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Siguiendo el ejemplo de un gran eclesiástico, Diego Tavera, va a ser también promotor de una gran obra pía, un gran hospital, que a la vez sería capilla-enterramiento y su propia sede episcopal en la ciudad. El Hospital de Santiago refleja fielmente su pensamiento.</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Cinco años llevaría nuestro obispo en su Diócesis de Jaén cuando, convocado asistió al concilio de Toledo, donde falleció</a:t>
            </a:r>
            <a:r>
              <a:rPr lang="es-ES" dirty="0">
                <a:latin typeface="Tw Cen MT" panose="020B0602020104020603" pitchFamily="34" charset="77"/>
                <a:ea typeface="Calibri" panose="020F0502020204030204" pitchFamily="34" charset="0"/>
                <a:cs typeface="Times New Roman" panose="02020603050405020304" pitchFamily="18" charset="0"/>
              </a:rPr>
              <a:t> 25 agosto 1565, </a:t>
            </a:r>
            <a:r>
              <a:rPr lang="es-ES" dirty="0">
                <a:effectLst/>
                <a:latin typeface="Tw Cen MT" panose="020B0602020104020603" pitchFamily="34" charset="77"/>
                <a:ea typeface="Calibri" panose="020F0502020204030204" pitchFamily="34" charset="0"/>
                <a:cs typeface="Times New Roman" panose="02020603050405020304" pitchFamily="18" charset="0"/>
              </a:rPr>
              <a:t>siendo trasladado por sus criados y servidores a la ciudad de Úbeda. -</a:t>
            </a:r>
            <a:r>
              <a:rPr lang="es-ES" dirty="0">
                <a:latin typeface="Tw Cen MT" panose="020B0602020104020603" pitchFamily="34" charset="77"/>
                <a:ea typeface="Calibri" panose="020F0502020204030204" pitchFamily="34" charset="0"/>
                <a:cs typeface="Times New Roman" panose="02020603050405020304" pitchFamily="18" charset="0"/>
              </a:rPr>
              <a:t>C</a:t>
            </a:r>
            <a:r>
              <a:rPr lang="es-ES" dirty="0">
                <a:effectLst/>
                <a:latin typeface="Tw Cen MT" panose="020B0602020104020603" pitchFamily="34" charset="77"/>
                <a:ea typeface="Calibri" panose="020F0502020204030204" pitchFamily="34" charset="0"/>
                <a:cs typeface="Times New Roman" panose="02020603050405020304" pitchFamily="18" charset="0"/>
              </a:rPr>
              <a:t>elebrados los ritos exequiales fue sepultado en el convento de la Merced, donde la familia Vázquez disponía de su capilla mayor.</a:t>
            </a:r>
          </a:p>
          <a:p>
            <a:pPr algn="just"/>
            <a:r>
              <a:rPr lang="es-ES" dirty="0">
                <a:effectLst/>
                <a:latin typeface="Tw Cen MT" panose="020B0602020104020603" pitchFamily="34" charset="77"/>
                <a:ea typeface="Calibri" panose="020F0502020204030204" pitchFamily="34" charset="0"/>
                <a:cs typeface="Times New Roman" panose="02020603050405020304" pitchFamily="18" charset="0"/>
              </a:rPr>
              <a:t>	Diez años más tarde, acabadas las obras del Hospital, sería trasladado a su cripta, donde reposan sus huesos en la actualidad. Así se cumpliría su voluntad.</a:t>
            </a:r>
          </a:p>
          <a:p>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+ 1565</a:t>
            </a:r>
            <a:r>
              <a:rPr lang="es-ES" b="1"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25 agosto. Muere en Toledo. </a:t>
            </a:r>
          </a:p>
        </p:txBody>
      </p:sp>
      <p:pic>
        <p:nvPicPr>
          <p:cNvPr id="7" name="Imagen 6">
            <a:extLst>
              <a:ext uri="{FF2B5EF4-FFF2-40B4-BE49-F238E27FC236}">
                <a16:creationId xmlns:a16="http://schemas.microsoft.com/office/drawing/2014/main" id="{BA92ADD4-F339-B289-92ED-52783137F730}"/>
              </a:ext>
            </a:extLst>
          </p:cNvPr>
          <p:cNvPicPr>
            <a:picLocks noChangeAspect="1"/>
          </p:cNvPicPr>
          <p:nvPr/>
        </p:nvPicPr>
        <p:blipFill>
          <a:blip r:embed="rId3"/>
          <a:stretch>
            <a:fillRect/>
          </a:stretch>
        </p:blipFill>
        <p:spPr>
          <a:xfrm flipH="1">
            <a:off x="7197165" y="507663"/>
            <a:ext cx="1697697" cy="2368059"/>
          </a:xfrm>
          <a:prstGeom prst="rect">
            <a:avLst/>
          </a:prstGeom>
        </p:spPr>
      </p:pic>
      <p:sp>
        <p:nvSpPr>
          <p:cNvPr id="9" name="CuadroTexto 8">
            <a:extLst>
              <a:ext uri="{FF2B5EF4-FFF2-40B4-BE49-F238E27FC236}">
                <a16:creationId xmlns:a16="http://schemas.microsoft.com/office/drawing/2014/main" id="{D443854E-8A7B-33E8-B359-DAFCD765371A}"/>
              </a:ext>
            </a:extLst>
          </p:cNvPr>
          <p:cNvSpPr txBox="1"/>
          <p:nvPr/>
        </p:nvSpPr>
        <p:spPr>
          <a:xfrm>
            <a:off x="7128527" y="3140766"/>
            <a:ext cx="1766335" cy="1015663"/>
          </a:xfrm>
          <a:prstGeom prst="rect">
            <a:avLst/>
          </a:prstGeom>
          <a:noFill/>
        </p:spPr>
        <p:txBody>
          <a:bodyPr wrap="square">
            <a:spAutoFit/>
          </a:bodyPr>
          <a:lstStyle/>
          <a:p>
            <a:pPr algn="ctr"/>
            <a:r>
              <a:rPr lang="es-ES" sz="2000" dirty="0">
                <a:solidFill>
                  <a:srgbClr val="C00000"/>
                </a:solidFill>
                <a:latin typeface="Tw Cen MT" panose="020B0602020104020603" pitchFamily="34" charset="77"/>
              </a:rPr>
              <a:t>OBISPO </a:t>
            </a:r>
          </a:p>
          <a:p>
            <a:pPr algn="ctr"/>
            <a:r>
              <a:rPr lang="es-ES" sz="2000" dirty="0">
                <a:solidFill>
                  <a:srgbClr val="C00000"/>
                </a:solidFill>
                <a:latin typeface="Tw Cen MT" panose="020B0602020104020603" pitchFamily="34" charset="77"/>
              </a:rPr>
              <a:t>DE JAEN</a:t>
            </a:r>
          </a:p>
          <a:p>
            <a:pPr algn="ctr"/>
            <a:r>
              <a:rPr lang="es-ES" sz="2000" dirty="0">
                <a:solidFill>
                  <a:srgbClr val="C00000"/>
                </a:solidFill>
                <a:latin typeface="Tw Cen MT" panose="020B0602020104020603" pitchFamily="34" charset="77"/>
              </a:rPr>
              <a:t>1560/-1565</a:t>
            </a:r>
          </a:p>
        </p:txBody>
      </p:sp>
      <p:pic>
        <p:nvPicPr>
          <p:cNvPr id="4" name="Imagen 3">
            <a:extLst>
              <a:ext uri="{FF2B5EF4-FFF2-40B4-BE49-F238E27FC236}">
                <a16:creationId xmlns:a16="http://schemas.microsoft.com/office/drawing/2014/main" id="{757834EA-92CC-E4EB-99C6-09C060B85F58}"/>
              </a:ext>
            </a:extLst>
          </p:cNvPr>
          <p:cNvPicPr>
            <a:picLocks noChangeAspect="1"/>
          </p:cNvPicPr>
          <p:nvPr/>
        </p:nvPicPr>
        <p:blipFill rotWithShape="1">
          <a:blip r:embed="rId4"/>
          <a:srcRect l="24277" t="7402" r="16361" b="33527"/>
          <a:stretch/>
        </p:blipFill>
        <p:spPr>
          <a:xfrm>
            <a:off x="7235686" y="4325732"/>
            <a:ext cx="1659176" cy="2113321"/>
          </a:xfrm>
          <a:prstGeom prst="rect">
            <a:avLst/>
          </a:prstGeom>
        </p:spPr>
      </p:pic>
    </p:spTree>
    <p:extLst>
      <p:ext uri="{BB962C8B-B14F-4D97-AF65-F5344CB8AC3E}">
        <p14:creationId xmlns:p14="http://schemas.microsoft.com/office/powerpoint/2010/main" val="3806277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62BB89-764D-47BA-BBE5-8A5A244FDBD5}"/>
              </a:ext>
            </a:extLst>
          </p:cNvPr>
          <p:cNvSpPr txBox="1"/>
          <p:nvPr/>
        </p:nvSpPr>
        <p:spPr>
          <a:xfrm>
            <a:off x="397565" y="1"/>
            <a:ext cx="6745357" cy="6740307"/>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DON BELTRÁN DE LA CUEVA.        </a:t>
            </a:r>
          </a:p>
          <a:p>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*1435</a:t>
            </a:r>
            <a:r>
              <a:rPr lang="es-ES" dirty="0">
                <a:effectLst/>
                <a:latin typeface="Tw Cen MT" panose="020B0602020104020603" pitchFamily="34" charset="77"/>
                <a:ea typeface="Calibri" panose="020F0502020204030204" pitchFamily="34" charset="0"/>
                <a:cs typeface="Times New Roman" panose="02020603050405020304" pitchFamily="18" charset="0"/>
              </a:rPr>
              <a:t>. Nace  del antiguo  linaje Cuevas en  Úbeda.</a:t>
            </a:r>
          </a:p>
          <a:p>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*1455</a:t>
            </a:r>
            <a:r>
              <a:rPr lang="es-ES" dirty="0">
                <a:effectLst/>
                <a:latin typeface="Tw Cen MT" panose="020B0602020104020603" pitchFamily="34" charset="77"/>
                <a:ea typeface="Calibri" panose="020F0502020204030204" pitchFamily="34" charset="0"/>
                <a:cs typeface="Times New Roman" panose="02020603050405020304" pitchFamily="18" charset="0"/>
              </a:rPr>
              <a:t>. Entra al  servicio  directo  de  Enrique IV, con </a:t>
            </a:r>
          </a:p>
          <a:p>
            <a:r>
              <a:rPr lang="es-ES" dirty="0">
                <a:effectLst/>
                <a:latin typeface="Tw Cen MT" panose="020B0602020104020603" pitchFamily="34" charset="77"/>
                <a:ea typeface="Calibri" panose="020F0502020204030204" pitchFamily="34" charset="0"/>
                <a:cs typeface="Times New Roman" panose="02020603050405020304" pitchFamily="18" charset="0"/>
              </a:rPr>
              <a:t>ocasión del viaje que el Monarca hizo a esta ciudad. </a:t>
            </a:r>
          </a:p>
          <a:p>
            <a:r>
              <a:rPr 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*1460</a:t>
            </a:r>
            <a:r>
              <a:rPr lang="es-ES" dirty="0">
                <a:latin typeface="Tw Cen MT" panose="020B0602020104020603" pitchFamily="34" charset="77"/>
                <a:ea typeface="Calibri" panose="020F0502020204030204" pitchFamily="34" charset="0"/>
                <a:cs typeface="Times New Roman" panose="02020603050405020304" pitchFamily="18" charset="0"/>
              </a:rPr>
              <a:t>. Convertido en Valido.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*1462</a:t>
            </a:r>
            <a:r>
              <a:rPr lang="es-ES" dirty="0">
                <a:effectLst/>
                <a:latin typeface="Tw Cen MT" panose="020B0602020104020603" pitchFamily="34" charset="77"/>
                <a:ea typeface="Calibri" panose="020F0502020204030204" pitchFamily="34" charset="0"/>
                <a:cs typeface="Times New Roman" panose="02020603050405020304" pitchFamily="18" charset="0"/>
              </a:rPr>
              <a:t>. Buscó  la alianza  con  el  poderoso  linaje de  </a:t>
            </a:r>
            <a:endParaRPr lang="es-ES" dirty="0">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Calibri" panose="020F0502020204030204" pitchFamily="34" charset="0"/>
                <a:cs typeface="Times New Roman" panose="02020603050405020304" pitchFamily="18" charset="0"/>
              </a:rPr>
              <a:t>  los Mendoza al contraer matrimonio con </a:t>
            </a:r>
            <a:r>
              <a:rPr lang="es-ES" dirty="0">
                <a:latin typeface="Tw Cen MT" panose="020B0602020104020603" pitchFamily="34" charset="77"/>
                <a:ea typeface="Calibri" panose="020F0502020204030204" pitchFamily="34" charset="0"/>
                <a:cs typeface="Times New Roman" panose="02020603050405020304" pitchFamily="18" charset="0"/>
              </a:rPr>
              <a:t>la</a:t>
            </a:r>
            <a:r>
              <a:rPr lang="es-ES" dirty="0">
                <a:effectLst/>
                <a:latin typeface="Tw Cen MT" panose="020B0602020104020603" pitchFamily="34" charset="77"/>
                <a:ea typeface="Calibri" panose="020F0502020204030204" pitchFamily="34" charset="0"/>
                <a:cs typeface="Times New Roman" panose="02020603050405020304" pitchFamily="18" charset="0"/>
              </a:rPr>
              <a:t> hermana </a:t>
            </a:r>
            <a:endParaRPr lang="es-ES" dirty="0">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Calibri" panose="020F0502020204030204" pitchFamily="34" charset="0"/>
                <a:cs typeface="Times New Roman" panose="02020603050405020304" pitchFamily="18" charset="0"/>
              </a:rPr>
              <a:t>  del Cardenal, </a:t>
            </a:r>
            <a:r>
              <a:rPr lang="es-ES" dirty="0" err="1">
                <a:effectLst/>
                <a:latin typeface="Tw Cen MT" panose="020B0602020104020603" pitchFamily="34" charset="77"/>
                <a:ea typeface="Calibri" panose="020F0502020204030204" pitchFamily="34" charset="0"/>
                <a:cs typeface="Times New Roman" panose="02020603050405020304" pitchFamily="18" charset="0"/>
              </a:rPr>
              <a:t>Dña</a:t>
            </a:r>
            <a:r>
              <a:rPr lang="es-ES" dirty="0">
                <a:effectLst/>
                <a:latin typeface="Tw Cen MT" panose="020B0602020104020603" pitchFamily="34" charset="77"/>
                <a:ea typeface="Calibri" panose="020F0502020204030204" pitchFamily="34" charset="0"/>
                <a:cs typeface="Times New Roman" panose="02020603050405020304" pitchFamily="18" charset="0"/>
              </a:rPr>
              <a:t> Mencía, </a:t>
            </a:r>
            <a:r>
              <a:rPr lang="es-ES" dirty="0">
                <a:latin typeface="Tw Cen MT" panose="020B0602020104020603" pitchFamily="34" charset="77"/>
                <a:ea typeface="Calibri" panose="020F0502020204030204" pitchFamily="34" charset="0"/>
                <a:cs typeface="Times New Roman" panose="02020603050405020304" pitchFamily="18" charset="0"/>
              </a:rPr>
              <a:t>teniendo</a:t>
            </a:r>
            <a:r>
              <a:rPr lang="es-ES" dirty="0">
                <a:effectLst/>
                <a:latin typeface="Tw Cen MT" panose="020B0602020104020603" pitchFamily="34" charset="77"/>
                <a:ea typeface="Calibri" panose="020F0502020204030204" pitchFamily="34" charset="0"/>
                <a:cs typeface="Times New Roman" panose="02020603050405020304" pitchFamily="18" charset="0"/>
              </a:rPr>
              <a:t> 6 hijos con ella.</a:t>
            </a:r>
          </a:p>
          <a:p>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*1464</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M</a:t>
            </a:r>
            <a:r>
              <a:rPr lang="es-ES" dirty="0">
                <a:effectLst/>
                <a:latin typeface="Tw Cen MT" panose="020B0602020104020603" pitchFamily="34" charset="77"/>
                <a:ea typeface="Calibri" panose="020F0502020204030204" pitchFamily="34" charset="0"/>
                <a:cs typeface="Times New Roman" panose="02020603050405020304" pitchFamily="18" charset="0"/>
              </a:rPr>
              <a:t>aestrazgo Santiago; </a:t>
            </a:r>
            <a:r>
              <a:rPr lang="es-ES" dirty="0">
                <a:latin typeface="Tw Cen MT" panose="020B0602020104020603" pitchFamily="34" charset="77"/>
                <a:ea typeface="Calibri" panose="020F0502020204030204" pitchFamily="34" charset="0"/>
                <a:cs typeface="Times New Roman" panose="02020603050405020304" pitchFamily="18" charset="0"/>
              </a:rPr>
              <a:t>1</a:t>
            </a:r>
            <a:r>
              <a:rPr lang="es-ES" dirty="0">
                <a:effectLst/>
                <a:latin typeface="Tw Cen MT" panose="020B0602020104020603" pitchFamily="34" charset="77"/>
                <a:ea typeface="Calibri" panose="020F0502020204030204" pitchFamily="34" charset="0"/>
                <a:cs typeface="Times New Roman" panose="02020603050405020304" pitchFamily="18" charset="0"/>
              </a:rPr>
              <a:t>º Duque </a:t>
            </a:r>
            <a:r>
              <a:rPr lang="es-ES" dirty="0" err="1">
                <a:effectLst/>
                <a:latin typeface="Tw Cen MT" panose="020B0602020104020603" pitchFamily="34" charset="77"/>
                <a:ea typeface="Calibri" panose="020F0502020204030204" pitchFamily="34" charset="0"/>
                <a:cs typeface="Times New Roman" panose="02020603050405020304" pitchFamily="18" charset="0"/>
              </a:rPr>
              <a:t>Abuquerque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Consiguió que su  hermano GUTIERRE CUEVA fuese   </a:t>
            </a:r>
            <a:endParaRPr lang="es-ES" dirty="0">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Calibri" panose="020F0502020204030204" pitchFamily="34" charset="0"/>
                <a:cs typeface="Times New Roman" panose="02020603050405020304" pitchFamily="18" charset="0"/>
              </a:rPr>
              <a:t>    nombrado obispo de Palencia, años 1461al 1469.</a:t>
            </a:r>
          </a:p>
          <a:p>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*1468</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S</a:t>
            </a:r>
            <a:r>
              <a:rPr lang="es-ES" dirty="0">
                <a:effectLst/>
                <a:latin typeface="Tw Cen MT" panose="020B0602020104020603" pitchFamily="34" charset="77"/>
                <a:ea typeface="Calibri" panose="020F0502020204030204" pitchFamily="34" charset="0"/>
                <a:cs typeface="Times New Roman" panose="02020603050405020304" pitchFamily="18" charset="0"/>
              </a:rPr>
              <a:t>e  retiró a  sus  dominios  en  Cuéllar  donde </a:t>
            </a:r>
            <a:endParaRPr lang="es-ES" dirty="0">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Calibri" panose="020F0502020204030204" pitchFamily="34" charset="0"/>
                <a:cs typeface="Times New Roman" panose="02020603050405020304" pitchFamily="18" charset="0"/>
              </a:rPr>
              <a:t>     había  constituido  una  especie de pequeña corte.  </a:t>
            </a:r>
          </a:p>
          <a:p>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+1492</a:t>
            </a:r>
            <a:r>
              <a:rPr lang="es-ES" dirty="0">
                <a:effectLst/>
                <a:latin typeface="Tw Cen MT" panose="020B0602020104020603" pitchFamily="34" charset="77"/>
                <a:ea typeface="Calibri" panose="020F0502020204030204" pitchFamily="34" charset="0"/>
                <a:cs typeface="Times New Roman" panose="02020603050405020304" pitchFamily="18" charset="0"/>
              </a:rPr>
              <a:t>. Muere y reposa en el mausoleo familiar.</a:t>
            </a:r>
          </a:p>
          <a:p>
            <a:r>
              <a:rPr lang="es-ES" u="sng"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1544</a:t>
            </a:r>
            <a:r>
              <a:rPr lang="es-ES" dirty="0">
                <a:effectLst/>
                <a:latin typeface="Tw Cen MT" panose="020B0602020104020603" pitchFamily="34" charset="77"/>
                <a:ea typeface="Calibri" panose="020F0502020204030204" pitchFamily="34" charset="0"/>
                <a:cs typeface="Times New Roman" panose="02020603050405020304" pitchFamily="18" charset="0"/>
              </a:rPr>
              <a:t>: Cardenal BARTOLOMÉ DE LA CUEVA TOLEDO.</a:t>
            </a:r>
          </a:p>
          <a:p>
            <a:r>
              <a:rPr lang="es-ES" dirty="0">
                <a:effectLst/>
                <a:latin typeface="Tw Cen MT" panose="020B0602020104020603" pitchFamily="34" charset="77"/>
                <a:ea typeface="Times New Roman" panose="02020603050405020304" pitchFamily="18" charset="0"/>
              </a:rPr>
              <a:t>          Hijo de su primog</a:t>
            </a:r>
            <a:r>
              <a:rPr lang="es-ES" dirty="0">
                <a:latin typeface="Tw Cen MT" panose="020B0602020104020603" pitchFamily="34" charset="77"/>
                <a:ea typeface="Times New Roman" panose="02020603050405020304" pitchFamily="18" charset="0"/>
              </a:rPr>
              <a:t>é</a:t>
            </a:r>
            <a:r>
              <a:rPr lang="es-ES" dirty="0">
                <a:effectLst/>
                <a:latin typeface="Tw Cen MT" panose="020B0602020104020603" pitchFamily="34" charset="77"/>
                <a:ea typeface="Times New Roman" panose="02020603050405020304" pitchFamily="18" charset="0"/>
              </a:rPr>
              <a:t>nito  Francisco  de la Cueva.</a:t>
            </a:r>
          </a:p>
          <a:p>
            <a:r>
              <a:rPr lang="es-ES" u="sng" dirty="0">
                <a:solidFill>
                  <a:srgbClr val="C00000"/>
                </a:solidFill>
                <a:effectLst/>
                <a:latin typeface="Tw Cen MT" panose="020B0602020104020603" pitchFamily="34" charset="77"/>
                <a:ea typeface="Times New Roman" panose="02020603050405020304" pitchFamily="18" charset="0"/>
              </a:rPr>
              <a:t>1622</a:t>
            </a:r>
            <a:r>
              <a:rPr lang="es-ES" dirty="0">
                <a:effectLst/>
                <a:latin typeface="Tw Cen MT" panose="020B0602020104020603" pitchFamily="34" charset="77"/>
                <a:ea typeface="Times New Roman" panose="02020603050405020304" pitchFamily="18" charset="0"/>
              </a:rPr>
              <a:t>: Cardenal ALONSO CUEVA Y BENAVIDES </a:t>
            </a:r>
          </a:p>
          <a:p>
            <a:r>
              <a:rPr lang="es-ES" dirty="0">
                <a:latin typeface="Tw Cen MT" panose="020B0602020104020603" pitchFamily="34" charset="77"/>
                <a:ea typeface="Calibri" panose="020F0502020204030204" pitchFamily="34" charset="0"/>
                <a:cs typeface="Times New Roman" panose="02020603050405020304" pitchFamily="18" charset="0"/>
              </a:rPr>
              <a:t>          Tataranieto de su hermano Juan de la Cueva.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B47C2DB2-96A4-465B-0BDE-277C12613039}"/>
              </a:ext>
            </a:extLst>
          </p:cNvPr>
          <p:cNvPicPr>
            <a:picLocks noChangeAspect="1"/>
          </p:cNvPicPr>
          <p:nvPr/>
        </p:nvPicPr>
        <p:blipFill>
          <a:blip r:embed="rId3"/>
          <a:stretch>
            <a:fillRect/>
          </a:stretch>
        </p:blipFill>
        <p:spPr>
          <a:xfrm>
            <a:off x="7296185" y="286389"/>
            <a:ext cx="1675382" cy="2549418"/>
          </a:xfrm>
          <a:prstGeom prst="rect">
            <a:avLst/>
          </a:prstGeom>
        </p:spPr>
      </p:pic>
      <p:sp>
        <p:nvSpPr>
          <p:cNvPr id="2" name="CuadroTexto 1">
            <a:extLst>
              <a:ext uri="{FF2B5EF4-FFF2-40B4-BE49-F238E27FC236}">
                <a16:creationId xmlns:a16="http://schemas.microsoft.com/office/drawing/2014/main" id="{2F5C3E63-A2E1-68B3-51D9-7DC5840B5794}"/>
              </a:ext>
            </a:extLst>
          </p:cNvPr>
          <p:cNvSpPr txBox="1"/>
          <p:nvPr/>
        </p:nvSpPr>
        <p:spPr>
          <a:xfrm>
            <a:off x="7296184" y="2941983"/>
            <a:ext cx="1828645" cy="1323439"/>
          </a:xfrm>
          <a:prstGeom prst="rect">
            <a:avLst/>
          </a:prstGeom>
          <a:noFill/>
        </p:spPr>
        <p:txBody>
          <a:bodyPr wrap="square" rtlCol="0">
            <a:spAutoFit/>
          </a:bodyPr>
          <a:lstStyle/>
          <a:p>
            <a:pPr algn="ctr"/>
            <a:r>
              <a:rPr lang="es-E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BELTRÁN DE </a:t>
            </a:r>
          </a:p>
          <a:p>
            <a:pPr algn="ctr"/>
            <a:r>
              <a:rPr lang="es-E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LA CUEVA</a:t>
            </a:r>
          </a:p>
          <a:p>
            <a:pPr algn="ctr"/>
            <a:r>
              <a:rPr lang="es-ES" sz="2000" dirty="0">
                <a:solidFill>
                  <a:srgbClr val="C00000"/>
                </a:solidFill>
                <a:cs typeface="Times New Roman" panose="02020603050405020304" pitchFamily="18" charset="0"/>
              </a:rPr>
              <a:t>* Úbeda/1435</a:t>
            </a:r>
          </a:p>
          <a:p>
            <a:pPr algn="ctr"/>
            <a:r>
              <a:rPr lang="es-ES" sz="2000" dirty="0">
                <a:solidFill>
                  <a:srgbClr val="C00000"/>
                </a:solidFill>
                <a:cs typeface="Times New Roman" panose="02020603050405020304" pitchFamily="18" charset="0"/>
              </a:rPr>
              <a:t>+ Cuellar/1492</a:t>
            </a:r>
            <a:endParaRPr lang="es-ES" sz="2000" dirty="0"/>
          </a:p>
        </p:txBody>
      </p:sp>
      <p:pic>
        <p:nvPicPr>
          <p:cNvPr id="6" name="Imagen 5">
            <a:extLst>
              <a:ext uri="{FF2B5EF4-FFF2-40B4-BE49-F238E27FC236}">
                <a16:creationId xmlns:a16="http://schemas.microsoft.com/office/drawing/2014/main" id="{BF6F12F3-43C8-5E7D-EC8D-5D11C69EF374}"/>
              </a:ext>
            </a:extLst>
          </p:cNvPr>
          <p:cNvPicPr>
            <a:picLocks noChangeAspect="1"/>
          </p:cNvPicPr>
          <p:nvPr/>
        </p:nvPicPr>
        <p:blipFill>
          <a:blip r:embed="rId4"/>
          <a:stretch>
            <a:fillRect/>
          </a:stretch>
        </p:blipFill>
        <p:spPr>
          <a:xfrm>
            <a:off x="7296185" y="4371599"/>
            <a:ext cx="1675382" cy="2200013"/>
          </a:xfrm>
          <a:prstGeom prst="rect">
            <a:avLst/>
          </a:prstGeom>
        </p:spPr>
      </p:pic>
    </p:spTree>
    <p:extLst>
      <p:ext uri="{BB962C8B-B14F-4D97-AF65-F5344CB8AC3E}">
        <p14:creationId xmlns:p14="http://schemas.microsoft.com/office/powerpoint/2010/main" val="1063994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CCE5E48-023E-6EF5-9673-C39A10C07304}"/>
              </a:ext>
            </a:extLst>
          </p:cNvPr>
          <p:cNvSpPr txBox="1"/>
          <p:nvPr/>
        </p:nvSpPr>
        <p:spPr>
          <a:xfrm>
            <a:off x="357809" y="265043"/>
            <a:ext cx="6215270" cy="6617196"/>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DON FRANCISCO DE LOS COBOS Y MOLINA</a:t>
            </a:r>
          </a:p>
          <a:p>
            <a:pPr algn="just"/>
            <a:r>
              <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*1477</a:t>
            </a:r>
            <a:r>
              <a:rPr lang="es-ES" sz="2000" dirty="0">
                <a:latin typeface="Tw Cen MT" panose="020B0602020104020603" pitchFamily="34" charset="77"/>
                <a:ea typeface="Calibri" panose="020F0502020204030204" pitchFamily="34" charset="0"/>
                <a:cs typeface="Times New Roman" panose="02020603050405020304" pitchFamily="18" charset="0"/>
              </a:rPr>
              <a:t>.</a:t>
            </a:r>
            <a:r>
              <a:rPr lang="es-ES" sz="2000" dirty="0">
                <a:effectLst/>
                <a:latin typeface="Tw Cen MT" panose="020B0602020104020603" pitchFamily="34" charset="77"/>
                <a:ea typeface="Calibri" panose="020F0502020204030204" pitchFamily="34" charset="0"/>
                <a:cs typeface="Times New Roman" panose="02020603050405020304" pitchFamily="18" charset="0"/>
              </a:rPr>
              <a:t> </a:t>
            </a:r>
            <a:r>
              <a:rPr lang="es-ES" sz="2000" dirty="0">
                <a:latin typeface="Tw Cen MT" panose="020B0602020104020603" pitchFamily="34" charset="77"/>
                <a:ea typeface="Calibri" panose="020F0502020204030204" pitchFamily="34" charset="0"/>
                <a:cs typeface="Times New Roman" panose="02020603050405020304" pitchFamily="18" charset="0"/>
              </a:rPr>
              <a:t>N</a:t>
            </a:r>
            <a:r>
              <a:rPr lang="es-ES" sz="2000" dirty="0">
                <a:effectLst/>
                <a:latin typeface="Tw Cen MT" panose="020B0602020104020603" pitchFamily="34" charset="77"/>
                <a:ea typeface="Calibri" panose="020F0502020204030204" pitchFamily="34" charset="0"/>
                <a:cs typeface="Times New Roman" panose="02020603050405020304" pitchFamily="18" charset="0"/>
              </a:rPr>
              <a:t>ace en Úbeda, siendo bautizado en la Parroquia de Santo Tomás. Descendiente de uno de los “infanzones” que había participado en la conquista de </a:t>
            </a:r>
            <a:r>
              <a:rPr lang="es-ES" sz="2000" dirty="0">
                <a:latin typeface="Tw Cen MT" panose="020B0602020104020603" pitchFamily="34" charset="77"/>
                <a:ea typeface="Calibri" panose="020F0502020204030204" pitchFamily="34" charset="0"/>
                <a:cs typeface="Times New Roman" panose="02020603050405020304" pitchFamily="18" charset="0"/>
              </a:rPr>
              <a:t>Úbeda en 1233.</a:t>
            </a:r>
            <a:endParaRPr lang="es-ES" sz="2000" dirty="0">
              <a:effectLst/>
              <a:latin typeface="Tw Cen MT" panose="020B0602020104020603" pitchFamily="34" charset="77"/>
              <a:ea typeface="Calibri" panose="020F0502020204030204" pitchFamily="34" charset="0"/>
              <a:cs typeface="Times New Roman" panose="02020603050405020304" pitchFamily="18" charset="0"/>
            </a:endParaRPr>
          </a:p>
          <a:p>
            <a:pPr algn="just"/>
            <a:r>
              <a:rPr lang="es-ES" sz="2000" dirty="0">
                <a:effectLst/>
                <a:latin typeface="Tw Cen MT" panose="020B0602020104020603" pitchFamily="34" charset="77"/>
                <a:ea typeface="Calibri" panose="020F0502020204030204" pitchFamily="34" charset="0"/>
                <a:cs typeface="Times New Roman" panose="02020603050405020304" pitchFamily="18" charset="0"/>
              </a:rPr>
              <a:t>	Aún niño contempla a la reina Isabel, y ve como su padre se convierte en soldado, acompañándola a Granada para su </a:t>
            </a:r>
            <a:r>
              <a:rPr lang="es-ES" sz="2000" dirty="0" err="1">
                <a:effectLst/>
                <a:latin typeface="Tw Cen MT" panose="020B0602020104020603" pitchFamily="34" charset="77"/>
                <a:ea typeface="Calibri" panose="020F0502020204030204" pitchFamily="34" charset="0"/>
                <a:cs typeface="Times New Roman" panose="02020603050405020304" pitchFamily="18" charset="0"/>
              </a:rPr>
              <a:t>conquista.Él</a:t>
            </a:r>
            <a:r>
              <a:rPr lang="es-ES" sz="2000" dirty="0">
                <a:effectLst/>
                <a:latin typeface="Tw Cen MT" panose="020B0602020104020603" pitchFamily="34" charset="77"/>
                <a:ea typeface="Calibri" panose="020F0502020204030204" pitchFamily="34" charset="0"/>
                <a:cs typeface="Times New Roman" panose="02020603050405020304" pitchFamily="18" charset="0"/>
              </a:rPr>
              <a:t> se convertiría, pasado el tiempo, en uno de los principales colaboradores de su nieto Carlos I, recorriendo en todas las direcciones los caminos del Imperio.</a:t>
            </a:r>
          </a:p>
          <a:p>
            <a:pPr algn="just"/>
            <a:r>
              <a:rPr lang="es-ES" sz="2000" dirty="0">
                <a:effectLst/>
                <a:latin typeface="Tw Cen MT" panose="020B0602020104020603" pitchFamily="34" charset="77"/>
                <a:ea typeface="Calibri" panose="020F0502020204030204" pitchFamily="34" charset="0"/>
                <a:cs typeface="Times New Roman" panose="02020603050405020304" pitchFamily="18" charset="0"/>
              </a:rPr>
              <a:t>	Convertido en el hombre más influyente, fue reconocido Caballero por el Emperador, </a:t>
            </a:r>
            <a:r>
              <a:rPr lang="es-ES" sz="2000" dirty="0">
                <a:latin typeface="Tw Cen MT" panose="020B0602020104020603" pitchFamily="34" charset="77"/>
                <a:ea typeface="Calibri" panose="020F0502020204030204" pitchFamily="34" charset="0"/>
                <a:cs typeface="Times New Roman" panose="02020603050405020304" pitchFamily="18" charset="0"/>
              </a:rPr>
              <a:t>y</a:t>
            </a:r>
            <a:r>
              <a:rPr lang="es-ES" sz="2000" dirty="0">
                <a:effectLst/>
                <a:latin typeface="Tw Cen MT" panose="020B0602020104020603" pitchFamily="34" charset="77"/>
                <a:ea typeface="Calibri" panose="020F0502020204030204" pitchFamily="34" charset="0"/>
                <a:cs typeface="Times New Roman" panose="02020603050405020304" pitchFamily="18" charset="0"/>
              </a:rPr>
              <a:t> Señor de </a:t>
            </a:r>
            <a:r>
              <a:rPr lang="es-ES" sz="2000" dirty="0" err="1">
                <a:effectLst/>
                <a:latin typeface="Tw Cen MT" panose="020B0602020104020603" pitchFamily="34" charset="77"/>
                <a:ea typeface="Calibri" panose="020F0502020204030204" pitchFamily="34" charset="0"/>
                <a:cs typeface="Times New Roman" panose="02020603050405020304" pitchFamily="18" charset="0"/>
              </a:rPr>
              <a:t>Sabiote</a:t>
            </a:r>
            <a:r>
              <a:rPr lang="es-ES" sz="2000" dirty="0">
                <a:effectLst/>
                <a:latin typeface="Tw Cen MT" panose="020B0602020104020603" pitchFamily="34" charset="77"/>
                <a:ea typeface="Calibri" panose="020F0502020204030204" pitchFamily="34" charset="0"/>
                <a:cs typeface="Times New Roman" panose="02020603050405020304" pitchFamily="18" charset="0"/>
              </a:rPr>
              <a:t>, </a:t>
            </a:r>
            <a:r>
              <a:rPr lang="es-ES" sz="2000" dirty="0" err="1">
                <a:effectLst/>
                <a:latin typeface="Tw Cen MT" panose="020B0602020104020603" pitchFamily="34" charset="77"/>
                <a:ea typeface="Calibri" panose="020F0502020204030204" pitchFamily="34" charset="0"/>
                <a:cs typeface="Times New Roman" panose="02020603050405020304" pitchFamily="18" charset="0"/>
              </a:rPr>
              <a:t>Canena</a:t>
            </a:r>
            <a:r>
              <a:rPr lang="es-ES" sz="2000" dirty="0">
                <a:effectLst/>
                <a:latin typeface="Tw Cen MT" panose="020B0602020104020603" pitchFamily="34" charset="77"/>
                <a:ea typeface="Calibri" panose="020F0502020204030204" pitchFamily="34" charset="0"/>
                <a:cs typeface="Times New Roman" panose="02020603050405020304" pitchFamily="18" charset="0"/>
              </a:rPr>
              <a:t> y Adelantado de Cazorla.</a:t>
            </a:r>
          </a:p>
          <a:p>
            <a:pPr algn="just"/>
            <a:r>
              <a:rPr lang="es-ES" sz="2000" dirty="0">
                <a:effectLst/>
                <a:latin typeface="Tw Cen MT" panose="020B0602020104020603" pitchFamily="34" charset="77"/>
                <a:ea typeface="Calibri" panose="020F0502020204030204" pitchFamily="34" charset="0"/>
                <a:cs typeface="Times New Roman" panose="02020603050405020304" pitchFamily="18" charset="0"/>
              </a:rPr>
              <a:t>	Su palacio de Valladolid era considerado, residencia real, naciendo en él Felipe II, y también en él se alojó  Sta. Teresa de Jesús y San francisco Borja.</a:t>
            </a:r>
          </a:p>
          <a:p>
            <a:pPr algn="just"/>
            <a:r>
              <a:rPr lang="es-ES" sz="2000" dirty="0">
                <a:effectLst/>
                <a:latin typeface="Tw Cen MT" panose="020B0602020104020603" pitchFamily="34" charset="77"/>
                <a:ea typeface="Calibri" panose="020F0502020204030204" pitchFamily="34" charset="0"/>
                <a:cs typeface="Times New Roman" panose="02020603050405020304" pitchFamily="18" charset="0"/>
              </a:rPr>
              <a:t>	Dedicado a las finanzas reales, fue también un hombre del Renacimiento, contribuyendo a su implantación favoreciendo las grandes construcciones como su palacio familiar y la Capilla del Salvador para su eterno descanso.</a:t>
            </a:r>
          </a:p>
          <a:p>
            <a:pPr algn="just"/>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+ 1547</a:t>
            </a:r>
            <a:r>
              <a:rPr lang="es-ES" sz="2000" dirty="0">
                <a:effectLst/>
                <a:latin typeface="Tw Cen MT" panose="020B0602020104020603" pitchFamily="34" charset="77"/>
                <a:ea typeface="Calibri" panose="020F0502020204030204" pitchFamily="34" charset="0"/>
                <a:cs typeface="Times New Roman" panose="02020603050405020304" pitchFamily="18" charset="0"/>
              </a:rPr>
              <a:t>. Murió el 10 de mayo </a:t>
            </a:r>
            <a:r>
              <a:rPr lang="es-ES" sz="2000" dirty="0">
                <a:latin typeface="Tw Cen MT" panose="020B0602020104020603" pitchFamily="34" charset="77"/>
                <a:ea typeface="Calibri" panose="020F0502020204030204" pitchFamily="34" charset="0"/>
                <a:cs typeface="Times New Roman" panose="02020603050405020304" pitchFamily="18" charset="0"/>
              </a:rPr>
              <a:t>en Úbeda</a:t>
            </a:r>
            <a:r>
              <a:rPr lang="es-ES" sz="2000" dirty="0">
                <a:effectLst/>
                <a:latin typeface="Tw Cen MT" panose="020B0602020104020603" pitchFamily="34" charset="77"/>
                <a:ea typeface="Calibri" panose="020F0502020204030204" pitchFamily="34" charset="0"/>
                <a:cs typeface="Times New Roman" panose="02020603050405020304" pitchFamily="18" charset="0"/>
              </a:rPr>
              <a:t>.</a:t>
            </a:r>
          </a:p>
        </p:txBody>
      </p:sp>
      <p:sp>
        <p:nvSpPr>
          <p:cNvPr id="2" name="CuadroTexto 1">
            <a:extLst>
              <a:ext uri="{FF2B5EF4-FFF2-40B4-BE49-F238E27FC236}">
                <a16:creationId xmlns:a16="http://schemas.microsoft.com/office/drawing/2014/main" id="{27BFD132-01F8-D7C6-3F72-3B84A7ADB22D}"/>
              </a:ext>
            </a:extLst>
          </p:cNvPr>
          <p:cNvSpPr txBox="1"/>
          <p:nvPr/>
        </p:nvSpPr>
        <p:spPr>
          <a:xfrm>
            <a:off x="6984999" y="2654300"/>
            <a:ext cx="2159001" cy="1323439"/>
          </a:xfrm>
          <a:prstGeom prst="rect">
            <a:avLst/>
          </a:prstGeom>
          <a:noFill/>
        </p:spPr>
        <p:txBody>
          <a:bodyPr wrap="square" rtlCol="0">
            <a:spAutoFit/>
          </a:bodyPr>
          <a:lstStyle/>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FRANCISCO  COBOS</a:t>
            </a:r>
          </a:p>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*1477-</a:t>
            </a:r>
          </a:p>
          <a:p>
            <a:pPr algn="ctr"/>
            <a:r>
              <a:rPr lang="es-ES" sz="2000" dirty="0">
                <a:solidFill>
                  <a:srgbClr val="C00000"/>
                </a:solidFill>
                <a:latin typeface="Tw Cen MT" panose="020B0602020104020603" pitchFamily="34" charset="77"/>
                <a:cs typeface="Times New Roman" panose="02020603050405020304" pitchFamily="18" charset="0"/>
              </a:rPr>
              <a:t>+1547</a:t>
            </a:r>
            <a:endParaRPr lang="es-ES" sz="2000" dirty="0">
              <a:latin typeface="Tw Cen MT" panose="020B0602020104020603" pitchFamily="34" charset="77"/>
            </a:endParaRPr>
          </a:p>
        </p:txBody>
      </p:sp>
      <p:pic>
        <p:nvPicPr>
          <p:cNvPr id="7" name="Imagen 6">
            <a:extLst>
              <a:ext uri="{FF2B5EF4-FFF2-40B4-BE49-F238E27FC236}">
                <a16:creationId xmlns:a16="http://schemas.microsoft.com/office/drawing/2014/main" id="{219E915F-19D7-F413-5EBA-8AE193255090}"/>
              </a:ext>
            </a:extLst>
          </p:cNvPr>
          <p:cNvPicPr>
            <a:picLocks noChangeAspect="1"/>
          </p:cNvPicPr>
          <p:nvPr/>
        </p:nvPicPr>
        <p:blipFill rotWithShape="1">
          <a:blip r:embed="rId3"/>
          <a:srcRect l="16340" r="25163"/>
          <a:stretch/>
        </p:blipFill>
        <p:spPr>
          <a:xfrm>
            <a:off x="7067836" y="438337"/>
            <a:ext cx="1832482" cy="1938992"/>
          </a:xfrm>
          <a:prstGeom prst="rect">
            <a:avLst/>
          </a:prstGeom>
        </p:spPr>
      </p:pic>
      <p:pic>
        <p:nvPicPr>
          <p:cNvPr id="3" name="Imagen 2">
            <a:extLst>
              <a:ext uri="{FF2B5EF4-FFF2-40B4-BE49-F238E27FC236}">
                <a16:creationId xmlns:a16="http://schemas.microsoft.com/office/drawing/2014/main" id="{B7A9B9A5-94C5-3942-CA2A-F0938E3E8EA9}"/>
              </a:ext>
            </a:extLst>
          </p:cNvPr>
          <p:cNvPicPr>
            <a:picLocks noChangeAspect="1"/>
          </p:cNvPicPr>
          <p:nvPr/>
        </p:nvPicPr>
        <p:blipFill rotWithShape="1">
          <a:blip r:embed="rId4"/>
          <a:srcRect t="5571" b="20650"/>
          <a:stretch/>
        </p:blipFill>
        <p:spPr>
          <a:xfrm>
            <a:off x="7032397" y="4223960"/>
            <a:ext cx="1903361" cy="2307583"/>
          </a:xfrm>
          <a:prstGeom prst="rect">
            <a:avLst/>
          </a:prstGeom>
        </p:spPr>
      </p:pic>
    </p:spTree>
    <p:extLst>
      <p:ext uri="{BB962C8B-B14F-4D97-AF65-F5344CB8AC3E}">
        <p14:creationId xmlns:p14="http://schemas.microsoft.com/office/powerpoint/2010/main" val="2468391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AB39F4-19A3-8EA9-60A6-5ED6AADBCBB6}"/>
              </a:ext>
            </a:extLst>
          </p:cNvPr>
          <p:cNvSpPr txBox="1"/>
          <p:nvPr/>
        </p:nvSpPr>
        <p:spPr>
          <a:xfrm>
            <a:off x="304800" y="0"/>
            <a:ext cx="6639339" cy="6740307"/>
          </a:xfrm>
          <a:prstGeom prst="rect">
            <a:avLst/>
          </a:prstGeom>
          <a:noFill/>
        </p:spPr>
        <p:txBody>
          <a:bodyPr wrap="square" rtlCol="0">
            <a:spAutoFit/>
          </a:bodyPr>
          <a:lstStyle/>
          <a:p>
            <a:pPr algn="ctr"/>
            <a:r>
              <a:rPr lang="es-ES" dirty="0">
                <a:solidFill>
                  <a:srgbClr val="C00000"/>
                </a:solidFill>
                <a:latin typeface="Tw Cen MT" panose="020B0602020104020603" pitchFamily="34" charset="77"/>
              </a:rPr>
              <a:t>D. JUAN VÁZQUEZ DE MOLINA</a:t>
            </a:r>
          </a:p>
          <a:p>
            <a:pPr algn="just"/>
            <a:r>
              <a:rPr lang="es-ES" dirty="0">
                <a:solidFill>
                  <a:srgbClr val="C00000"/>
                </a:solidFill>
                <a:latin typeface="Tw Cen MT" panose="020B0602020104020603" pitchFamily="34" charset="77"/>
              </a:rPr>
              <a:t>* 1510</a:t>
            </a:r>
            <a:r>
              <a:rPr lang="es-ES" dirty="0">
                <a:latin typeface="Tw Cen MT" panose="020B0602020104020603" pitchFamily="34" charset="77"/>
              </a:rPr>
              <a:t>. Nace en Úbeda. Sobrino de D. Francisco, pero ahijado y educado como si fuera su hijo,  toda su infancia discurrió en la casa de Cobos, viviendo en compañía de los padres y hermanas de éste.</a:t>
            </a:r>
          </a:p>
          <a:p>
            <a:pPr algn="just"/>
            <a:r>
              <a:rPr lang="es-ES" dirty="0">
                <a:solidFill>
                  <a:srgbClr val="C00000"/>
                </a:solidFill>
                <a:latin typeface="Tw Cen MT" panose="020B0602020104020603" pitchFamily="34" charset="77"/>
              </a:rPr>
              <a:t>*1523</a:t>
            </a:r>
            <a:r>
              <a:rPr lang="es-ES" dirty="0">
                <a:latin typeface="Tw Cen MT" panose="020B0602020104020603" pitchFamily="34" charset="77"/>
              </a:rPr>
              <a:t>. Cobos se lleva consigo a Juan Vázquez para    </a:t>
            </a:r>
          </a:p>
          <a:p>
            <a:pPr algn="just"/>
            <a:r>
              <a:rPr lang="es-ES" dirty="0">
                <a:latin typeface="Tw Cen MT" panose="020B0602020104020603" pitchFamily="34" charset="77"/>
              </a:rPr>
              <a:t>           hacer de él su más perfecto continuador. </a:t>
            </a:r>
          </a:p>
          <a:p>
            <a:pPr algn="just"/>
            <a:r>
              <a:rPr lang="es-ES" dirty="0">
                <a:solidFill>
                  <a:srgbClr val="C00000"/>
                </a:solidFill>
                <a:latin typeface="Tw Cen MT" panose="020B0602020104020603" pitchFamily="34" charset="77"/>
              </a:rPr>
              <a:t>*1528</a:t>
            </a:r>
            <a:r>
              <a:rPr lang="es-ES" dirty="0">
                <a:latin typeface="Tw Cen MT" panose="020B0602020104020603" pitchFamily="34" charset="77"/>
              </a:rPr>
              <a:t>. Ya es caballero de Santiago y más tarde se    hace cargo de la secretaría de la Emperatriz, y llegando a ser miembro del Consejo de su Majestad.</a:t>
            </a:r>
          </a:p>
          <a:p>
            <a:pPr algn="just"/>
            <a:r>
              <a:rPr lang="es-ES" dirty="0">
                <a:latin typeface="Tw Cen MT" panose="020B0602020104020603" pitchFamily="34" charset="77"/>
              </a:rPr>
              <a:t>Desaparecido Cobos, Juan Vázquez le sustituirá como primer secretario de Carlos I y de su hijo Felipe II. Siguiendo el ejemplo de su ”padrón”, consiguió una gran fortuna, edificando para sí un gran palacio, ejemplo del más puro Renacimiento.</a:t>
            </a:r>
          </a:p>
          <a:p>
            <a:pPr algn="just"/>
            <a:r>
              <a:rPr lang="es-ES" dirty="0">
                <a:solidFill>
                  <a:srgbClr val="C00000"/>
                </a:solidFill>
                <a:latin typeface="Tw Cen MT" panose="020B0602020104020603" pitchFamily="34" charset="77"/>
              </a:rPr>
              <a:t>*1561</a:t>
            </a:r>
            <a:r>
              <a:rPr lang="es-ES" dirty="0">
                <a:latin typeface="Tw Cen MT" panose="020B0602020104020603" pitchFamily="34" charset="77"/>
              </a:rPr>
              <a:t>.D.Juan se retira debido a sus muchas goteras. </a:t>
            </a:r>
          </a:p>
          <a:p>
            <a:pPr algn="just"/>
            <a:r>
              <a:rPr lang="es-ES" dirty="0">
                <a:solidFill>
                  <a:srgbClr val="C00000"/>
                </a:solidFill>
                <a:latin typeface="Tw Cen MT" panose="020B0602020104020603" pitchFamily="34" charset="77"/>
              </a:rPr>
              <a:t>+1570</a:t>
            </a:r>
            <a:r>
              <a:rPr lang="es-ES" dirty="0">
                <a:latin typeface="Tw Cen MT" panose="020B0602020104020603" pitchFamily="34" charset="77"/>
              </a:rPr>
              <a:t>. 28 de junio muere siendo sepultado en la capilla del convento, hoy Ayuntamiento. </a:t>
            </a:r>
          </a:p>
        </p:txBody>
      </p:sp>
      <p:sp>
        <p:nvSpPr>
          <p:cNvPr id="4" name="CuadroTexto 3">
            <a:extLst>
              <a:ext uri="{FF2B5EF4-FFF2-40B4-BE49-F238E27FC236}">
                <a16:creationId xmlns:a16="http://schemas.microsoft.com/office/drawing/2014/main" id="{346112D1-ECAA-0FB4-5037-72C7837B19EE}"/>
              </a:ext>
            </a:extLst>
          </p:cNvPr>
          <p:cNvSpPr txBox="1"/>
          <p:nvPr/>
        </p:nvSpPr>
        <p:spPr>
          <a:xfrm>
            <a:off x="7178040" y="2841022"/>
            <a:ext cx="1826303" cy="1631216"/>
          </a:xfrm>
          <a:prstGeom prst="rect">
            <a:avLst/>
          </a:prstGeom>
          <a:noFill/>
        </p:spPr>
        <p:txBody>
          <a:bodyPr wrap="square">
            <a:spAutoFit/>
          </a:bodyPr>
          <a:lstStyle/>
          <a:p>
            <a:pPr algn="ctr"/>
            <a:r>
              <a:rPr lang="es-ES" sz="2000" dirty="0">
                <a:solidFill>
                  <a:srgbClr val="C00000"/>
                </a:solidFill>
                <a:latin typeface="Tw Cen MT" panose="020B0602020104020603" pitchFamily="34" charset="77"/>
              </a:rPr>
              <a:t>JUAN VÁZQUEZ </a:t>
            </a:r>
          </a:p>
          <a:p>
            <a:pPr algn="ctr"/>
            <a:r>
              <a:rPr lang="es-ES" sz="2000" dirty="0">
                <a:solidFill>
                  <a:srgbClr val="C00000"/>
                </a:solidFill>
                <a:latin typeface="Tw Cen MT" panose="020B0602020104020603" pitchFamily="34" charset="77"/>
              </a:rPr>
              <a:t>DE MOLINA </a:t>
            </a:r>
          </a:p>
          <a:p>
            <a:pPr algn="ctr"/>
            <a:r>
              <a:rPr lang="es-ES" sz="2000" dirty="0">
                <a:solidFill>
                  <a:srgbClr val="C00000"/>
                </a:solidFill>
                <a:latin typeface="Tw Cen MT" panose="020B0602020104020603" pitchFamily="34" charset="77"/>
              </a:rPr>
              <a:t>Úbeda</a:t>
            </a:r>
          </a:p>
          <a:p>
            <a:pPr algn="ctr"/>
            <a:r>
              <a:rPr lang="es-ES" sz="2000" dirty="0">
                <a:solidFill>
                  <a:srgbClr val="C00000"/>
                </a:solidFill>
                <a:latin typeface="Tw Cen MT" panose="020B0602020104020603" pitchFamily="34" charset="77"/>
              </a:rPr>
              <a:t>*1510+1570</a:t>
            </a:r>
            <a:endParaRPr lang="es-ES" sz="2000" dirty="0">
              <a:latin typeface="Tw Cen MT" panose="020B0602020104020603" pitchFamily="34" charset="77"/>
            </a:endParaRPr>
          </a:p>
        </p:txBody>
      </p:sp>
      <p:pic>
        <p:nvPicPr>
          <p:cNvPr id="5" name="Imagen 4">
            <a:extLst>
              <a:ext uri="{FF2B5EF4-FFF2-40B4-BE49-F238E27FC236}">
                <a16:creationId xmlns:a16="http://schemas.microsoft.com/office/drawing/2014/main" id="{68FC3E40-A306-A909-700B-87732CDE0CFA}"/>
              </a:ext>
            </a:extLst>
          </p:cNvPr>
          <p:cNvPicPr>
            <a:picLocks noChangeAspect="1"/>
          </p:cNvPicPr>
          <p:nvPr/>
        </p:nvPicPr>
        <p:blipFill rotWithShape="1">
          <a:blip r:embed="rId3"/>
          <a:srcRect l="20645" r="19482"/>
          <a:stretch/>
        </p:blipFill>
        <p:spPr>
          <a:xfrm>
            <a:off x="7285696" y="4777741"/>
            <a:ext cx="1718647" cy="1844488"/>
          </a:xfrm>
          <a:prstGeom prst="rect">
            <a:avLst/>
          </a:prstGeom>
        </p:spPr>
      </p:pic>
      <p:pic>
        <p:nvPicPr>
          <p:cNvPr id="8" name="Imagen 7">
            <a:extLst>
              <a:ext uri="{FF2B5EF4-FFF2-40B4-BE49-F238E27FC236}">
                <a16:creationId xmlns:a16="http://schemas.microsoft.com/office/drawing/2014/main" id="{6B092759-F471-9CD7-1FA7-1BE9C13A5EFA}"/>
              </a:ext>
            </a:extLst>
          </p:cNvPr>
          <p:cNvPicPr>
            <a:picLocks noChangeAspect="1"/>
          </p:cNvPicPr>
          <p:nvPr/>
        </p:nvPicPr>
        <p:blipFill>
          <a:blip r:embed="rId4"/>
          <a:stretch>
            <a:fillRect/>
          </a:stretch>
        </p:blipFill>
        <p:spPr>
          <a:xfrm>
            <a:off x="7237147" y="728870"/>
            <a:ext cx="1767196" cy="1631216"/>
          </a:xfrm>
          <a:prstGeom prst="rect">
            <a:avLst/>
          </a:prstGeom>
        </p:spPr>
      </p:pic>
    </p:spTree>
    <p:extLst>
      <p:ext uri="{BB962C8B-B14F-4D97-AF65-F5344CB8AC3E}">
        <p14:creationId xmlns:p14="http://schemas.microsoft.com/office/powerpoint/2010/main" val="3613699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anim calcmode="lin" valueType="num">
                                      <p:cBhvr>
                                        <p:cTn id="8" dur="3000" fill="hold"/>
                                        <p:tgtEl>
                                          <p:spTgt spid="8"/>
                                        </p:tgtEl>
                                        <p:attrNameLst>
                                          <p:attrName>ppt_x</p:attrName>
                                        </p:attrNameLst>
                                      </p:cBhvr>
                                      <p:tavLst>
                                        <p:tav tm="0">
                                          <p:val>
                                            <p:strVal val="#ppt_x"/>
                                          </p:val>
                                        </p:tav>
                                        <p:tav tm="100000">
                                          <p:val>
                                            <p:strVal val="#ppt_x"/>
                                          </p:val>
                                        </p:tav>
                                      </p:tavLst>
                                    </p:anim>
                                    <p:anim calcmode="lin" valueType="num">
                                      <p:cBhvr>
                                        <p:cTn id="9" dur="3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6781</TotalTime>
  <Words>6839</Words>
  <Application>Microsoft Macintosh PowerPoint</Application>
  <PresentationFormat>Presentación en pantalla (4:3)</PresentationFormat>
  <Paragraphs>595</Paragraphs>
  <Slides>41</Slides>
  <Notes>41</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41</vt:i4>
      </vt:variant>
    </vt:vector>
  </HeadingPairs>
  <TitlesOfParts>
    <vt:vector size="49" baseType="lpstr">
      <vt:lpstr>Arial</vt:lpstr>
      <vt:lpstr>Calibri</vt:lpstr>
      <vt:lpstr>Calibri Light</vt:lpstr>
      <vt:lpstr>Times New Roman</vt:lpstr>
      <vt:lpstr>TimesNewRoman</vt:lpstr>
      <vt:lpstr>TimesNewRoman,Bold</vt:lpstr>
      <vt:lpstr>Tw Cen MT</vt:lpstr>
      <vt:lpstr>Tema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eusebiofigue@gmail.com</cp:lastModifiedBy>
  <cp:revision>467</cp:revision>
  <dcterms:created xsi:type="dcterms:W3CDTF">2018-07-24T06:40:31Z</dcterms:created>
  <dcterms:modified xsi:type="dcterms:W3CDTF">2023-10-12T08:53:46Z</dcterms:modified>
</cp:coreProperties>
</file>