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3" r:id="rId8"/>
    <p:sldId id="264" r:id="rId9"/>
    <p:sldId id="265" r:id="rId10"/>
    <p:sldId id="266" r:id="rId11"/>
    <p:sldId id="267" r:id="rId12"/>
    <p:sldId id="315" r:id="rId13"/>
    <p:sldId id="272" r:id="rId14"/>
    <p:sldId id="269" r:id="rId15"/>
    <p:sldId id="268" r:id="rId16"/>
    <p:sldId id="271" r:id="rId17"/>
    <p:sldId id="270" r:id="rId18"/>
    <p:sldId id="316"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314"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1" r:id="rId57"/>
    <p:sldId id="312" r:id="rId58"/>
    <p:sldId id="313" r:id="rId59"/>
  </p:sldIdLst>
  <p:sldSz cx="9144000" cy="6858000" type="screen4x3"/>
  <p:notesSz cx="7559675" cy="106918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usebiofigue@gmail.com" initials="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1391"/>
    <p:restoredTop sz="94689"/>
  </p:normalViewPr>
  <p:slideViewPr>
    <p:cSldViewPr snapToGrid="0">
      <p:cViewPr varScale="1">
        <p:scale>
          <a:sx n="92" d="100"/>
          <a:sy n="92" d="100"/>
        </p:scale>
        <p:origin x="192" y="520"/>
      </p:cViewPr>
      <p:guideLst/>
    </p:cSldViewPr>
  </p:slideViewPr>
  <p:notesTextViewPr>
    <p:cViewPr>
      <p:scale>
        <a:sx n="1" d="1"/>
        <a:sy n="1" d="1"/>
      </p:scale>
      <p:origin x="0" y="0"/>
    </p:cViewPr>
  </p:notesTextViewPr>
  <p:sorterViewPr>
    <p:cViewPr>
      <p:scale>
        <a:sx n="147" d="100"/>
        <a:sy n="147"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2-12-18T16:50:55.231" idx="1">
    <p:pos x="0" y="0"/>
    <p:tex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lstStyle/>
          <a:p>
            <a:r>
              <a:t>Footer</a:t>
            </a:r>
          </a:p>
        </p:txBody>
      </p:sp>
      <p:sp>
        <p:nvSpPr>
          <p:cNvPr id="3" name="PlaceHolder 2"/>
          <p:cNvSpPr>
            <a:spLocks noGrp="1"/>
          </p:cNvSpPr>
          <p:nvPr>
            <p:ph type="sldNum" idx="2"/>
          </p:nvPr>
        </p:nvSpPr>
        <p:spPr/>
        <p:txBody>
          <a:bodyPr/>
          <a:lstStyle/>
          <a:p>
            <a:fld id="{F0E484BB-CC6F-4BD2-AD18-440B57C6A591}" type="slidenum">
              <a:t>‹Nº›</a:t>
            </a:fld>
            <a:endParaRPr/>
          </a:p>
        </p:txBody>
      </p:sp>
      <p:sp>
        <p:nvSpPr>
          <p:cNvPr id="4" name="PlaceHolder 3"/>
          <p:cNvSpPr>
            <a:spLocks noGrp="1"/>
          </p:cNvSpPr>
          <p:nvPr>
            <p:ph type="dt" idx="3"/>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s-ES" sz="4400" b="0" strike="noStrike" spc="-1">
              <a:solidFill>
                <a:srgbClr val="000000"/>
              </a:solidFill>
              <a:latin typeface="Arial"/>
            </a:endParaRPr>
          </a:p>
        </p:txBody>
      </p:sp>
      <p:sp>
        <p:nvSpPr>
          <p:cNvPr id="27"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pPr indent="0">
              <a:spcBef>
                <a:spcPts val="1417"/>
              </a:spcBef>
              <a:buNone/>
            </a:pPr>
            <a:endParaRPr lang="es-ES" sz="3200" b="0" strike="noStrike" spc="-1">
              <a:solidFill>
                <a:srgbClr val="000000"/>
              </a:solidFill>
              <a:latin typeface="Arial"/>
            </a:endParaRPr>
          </a:p>
        </p:txBody>
      </p:sp>
      <p:sp>
        <p:nvSpPr>
          <p:cNvPr id="28"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pPr indent="0">
              <a:spcBef>
                <a:spcPts val="1417"/>
              </a:spcBef>
              <a:buNone/>
            </a:pPr>
            <a:endParaRPr lang="es-ES" sz="3200" b="0" strike="noStrike" spc="-1">
              <a:solidFill>
                <a:srgbClr val="000000"/>
              </a:solidFill>
              <a:latin typeface="Arial"/>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2"/>
          </p:nvPr>
        </p:nvSpPr>
        <p:spPr/>
        <p:txBody>
          <a:bodyPr/>
          <a:lstStyle/>
          <a:p>
            <a:fld id="{BFF2D8F7-1B5B-4688-AADC-1018893FAB6E}" type="slidenum">
              <a:t>‹Nº›</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s-ES" sz="4400" b="0" strike="noStrike" spc="-1">
              <a:solidFill>
                <a:srgbClr val="000000"/>
              </a:solidFill>
              <a:latin typeface="Arial"/>
            </a:endParaRPr>
          </a:p>
        </p:txBody>
      </p:sp>
      <p:sp>
        <p:nvSpPr>
          <p:cNvPr id="30"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es-ES" sz="3200" b="0" strike="noStrike" spc="-1">
              <a:solidFill>
                <a:srgbClr val="000000"/>
              </a:solidFill>
              <a:latin typeface="Arial"/>
            </a:endParaRPr>
          </a:p>
        </p:txBody>
      </p:sp>
      <p:sp>
        <p:nvSpPr>
          <p:cNvPr id="31"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es-ES" sz="3200" b="0" strike="noStrike" spc="-1">
              <a:solidFill>
                <a:srgbClr val="000000"/>
              </a:solidFill>
              <a:latin typeface="Arial"/>
            </a:endParaRPr>
          </a:p>
        </p:txBody>
      </p:sp>
      <p:sp>
        <p:nvSpPr>
          <p:cNvPr id="32"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pPr indent="0">
              <a:spcBef>
                <a:spcPts val="1417"/>
              </a:spcBef>
              <a:buNone/>
            </a:pPr>
            <a:endParaRPr lang="es-ES" sz="3200" b="0" strike="noStrike" spc="-1">
              <a:solidFill>
                <a:srgbClr val="000000"/>
              </a:solidFill>
              <a:latin typeface="Arial"/>
            </a:endParaRPr>
          </a:p>
        </p:txBody>
      </p:sp>
      <p:sp>
        <p:nvSpPr>
          <p:cNvPr id="33"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pPr indent="0">
              <a:spcBef>
                <a:spcPts val="1417"/>
              </a:spcBef>
              <a:buNone/>
            </a:pPr>
            <a:endParaRPr lang="es-ES" sz="3200" b="0" strike="noStrike" spc="-1">
              <a:solidFill>
                <a:srgbClr val="000000"/>
              </a:solidFill>
              <a:latin typeface="Arial"/>
            </a:endParaRPr>
          </a:p>
        </p:txBody>
      </p:sp>
      <p:sp>
        <p:nvSpPr>
          <p:cNvPr id="7" name="PlaceHolder 6"/>
          <p:cNvSpPr>
            <a:spLocks noGrp="1"/>
          </p:cNvSpPr>
          <p:nvPr>
            <p:ph type="ftr" idx="1"/>
          </p:nvPr>
        </p:nvSpPr>
        <p:spPr/>
        <p:txBody>
          <a:bodyPr/>
          <a:lstStyle/>
          <a:p>
            <a:r>
              <a:t>Footer</a:t>
            </a:r>
          </a:p>
        </p:txBody>
      </p:sp>
      <p:sp>
        <p:nvSpPr>
          <p:cNvPr id="8" name="PlaceHolder 7"/>
          <p:cNvSpPr>
            <a:spLocks noGrp="1"/>
          </p:cNvSpPr>
          <p:nvPr>
            <p:ph type="sldNum" idx="2"/>
          </p:nvPr>
        </p:nvSpPr>
        <p:spPr/>
        <p:txBody>
          <a:bodyPr/>
          <a:lstStyle/>
          <a:p>
            <a:fld id="{02A69A3B-E2D3-4CB3-82B3-96718629B4C4}" type="slidenum">
              <a:t>‹Nº›</a:t>
            </a:fld>
            <a:endParaRPr/>
          </a:p>
        </p:txBody>
      </p:sp>
      <p:sp>
        <p:nvSpPr>
          <p:cNvPr id="9" name="PlaceHolder 8"/>
          <p:cNvSpPr>
            <a:spLocks noGrp="1"/>
          </p:cNvSpPr>
          <p:nvPr>
            <p:ph type="dt" idx="3"/>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s-ES" sz="4400" b="0" strike="noStrike" spc="-1">
              <a:solidFill>
                <a:srgbClr val="000000"/>
              </a:solidFill>
              <a:latin typeface="Arial"/>
            </a:endParaRPr>
          </a:p>
        </p:txBody>
      </p:sp>
      <p:sp>
        <p:nvSpPr>
          <p:cNvPr id="35"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pPr indent="0">
              <a:spcBef>
                <a:spcPts val="1417"/>
              </a:spcBef>
              <a:buNone/>
            </a:pPr>
            <a:endParaRPr lang="es-ES" sz="3200" b="0" strike="noStrike" spc="-1">
              <a:solidFill>
                <a:srgbClr val="000000"/>
              </a:solidFill>
              <a:latin typeface="Arial"/>
            </a:endParaRPr>
          </a:p>
        </p:txBody>
      </p:sp>
      <p:sp>
        <p:nvSpPr>
          <p:cNvPr id="36"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pPr indent="0">
              <a:spcBef>
                <a:spcPts val="1417"/>
              </a:spcBef>
              <a:buNone/>
            </a:pPr>
            <a:endParaRPr lang="es-ES" sz="3200" b="0" strike="noStrike" spc="-1">
              <a:solidFill>
                <a:srgbClr val="000000"/>
              </a:solidFill>
              <a:latin typeface="Arial"/>
            </a:endParaRPr>
          </a:p>
        </p:txBody>
      </p:sp>
      <p:sp>
        <p:nvSpPr>
          <p:cNvPr id="37"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pPr indent="0">
              <a:spcBef>
                <a:spcPts val="1417"/>
              </a:spcBef>
              <a:buNone/>
            </a:pPr>
            <a:endParaRPr lang="es-ES" sz="3200" b="0" strike="noStrike" spc="-1">
              <a:solidFill>
                <a:srgbClr val="000000"/>
              </a:solidFill>
              <a:latin typeface="Arial"/>
            </a:endParaRPr>
          </a:p>
        </p:txBody>
      </p:sp>
      <p:sp>
        <p:nvSpPr>
          <p:cNvPr id="38"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pPr indent="0">
              <a:spcBef>
                <a:spcPts val="1417"/>
              </a:spcBef>
              <a:buNone/>
            </a:pPr>
            <a:endParaRPr lang="es-ES" sz="3200" b="0" strike="noStrike" spc="-1">
              <a:solidFill>
                <a:srgbClr val="000000"/>
              </a:solidFill>
              <a:latin typeface="Arial"/>
            </a:endParaRPr>
          </a:p>
        </p:txBody>
      </p:sp>
      <p:sp>
        <p:nvSpPr>
          <p:cNvPr id="39"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pPr indent="0">
              <a:spcBef>
                <a:spcPts val="1417"/>
              </a:spcBef>
              <a:buNone/>
            </a:pPr>
            <a:endParaRPr lang="es-ES" sz="3200" b="0" strike="noStrike" spc="-1">
              <a:solidFill>
                <a:srgbClr val="000000"/>
              </a:solidFill>
              <a:latin typeface="Arial"/>
            </a:endParaRPr>
          </a:p>
        </p:txBody>
      </p:sp>
      <p:sp>
        <p:nvSpPr>
          <p:cNvPr id="40"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pPr indent="0">
              <a:spcBef>
                <a:spcPts val="1417"/>
              </a:spcBef>
              <a:buNone/>
            </a:pPr>
            <a:endParaRPr lang="es-ES" sz="3200" b="0" strike="noStrike" spc="-1">
              <a:solidFill>
                <a:srgbClr val="000000"/>
              </a:solidFill>
              <a:latin typeface="Arial"/>
            </a:endParaRPr>
          </a:p>
        </p:txBody>
      </p:sp>
      <p:sp>
        <p:nvSpPr>
          <p:cNvPr id="9" name="PlaceHolder 8"/>
          <p:cNvSpPr>
            <a:spLocks noGrp="1"/>
          </p:cNvSpPr>
          <p:nvPr>
            <p:ph type="ftr" idx="1"/>
          </p:nvPr>
        </p:nvSpPr>
        <p:spPr/>
        <p:txBody>
          <a:bodyPr/>
          <a:lstStyle/>
          <a:p>
            <a:r>
              <a:t>Footer</a:t>
            </a:r>
          </a:p>
        </p:txBody>
      </p:sp>
      <p:sp>
        <p:nvSpPr>
          <p:cNvPr id="10" name="PlaceHolder 9"/>
          <p:cNvSpPr>
            <a:spLocks noGrp="1"/>
          </p:cNvSpPr>
          <p:nvPr>
            <p:ph type="sldNum" idx="2"/>
          </p:nvPr>
        </p:nvSpPr>
        <p:spPr/>
        <p:txBody>
          <a:bodyPr/>
          <a:lstStyle/>
          <a:p>
            <a:fld id="{16DB37D8-8074-465F-AAE2-BBDEDF1B7E3F}" type="slidenum">
              <a:t>‹Nº›</a:t>
            </a:fld>
            <a:endParaRPr/>
          </a:p>
        </p:txBody>
      </p:sp>
      <p:sp>
        <p:nvSpPr>
          <p:cNvPr id="11" name="PlaceHolder 10"/>
          <p:cNvSpPr>
            <a:spLocks noGrp="1"/>
          </p:cNvSpPr>
          <p:nvPr>
            <p:ph type="dt" idx="3"/>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s-ES" sz="4400" b="0" strike="noStrike" spc="-1">
              <a:solidFill>
                <a:srgbClr val="000000"/>
              </a:solidFill>
              <a:latin typeface="Arial"/>
            </a:endParaRPr>
          </a:p>
        </p:txBody>
      </p:sp>
      <p:sp>
        <p:nvSpPr>
          <p:cNvPr id="6"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indent="0" algn="ctr">
              <a:buNone/>
            </a:pPr>
            <a:endParaRPr lang="es-ES" sz="3200" b="0" strike="noStrike" spc="-1">
              <a:solidFill>
                <a:srgbClr val="000000"/>
              </a:solidFill>
              <a:latin typeface="Arial"/>
            </a:endParaRPr>
          </a:p>
        </p:txBody>
      </p:sp>
      <p:sp>
        <p:nvSpPr>
          <p:cNvPr id="4" name="PlaceHolder 3"/>
          <p:cNvSpPr>
            <a:spLocks noGrp="1"/>
          </p:cNvSpPr>
          <p:nvPr>
            <p:ph type="ftr" idx="1"/>
          </p:nvPr>
        </p:nvSpPr>
        <p:spPr/>
        <p:txBody>
          <a:bodyPr/>
          <a:lstStyle/>
          <a:p>
            <a:r>
              <a:t>Footer</a:t>
            </a:r>
          </a:p>
        </p:txBody>
      </p:sp>
      <p:sp>
        <p:nvSpPr>
          <p:cNvPr id="2" name="PlaceHolder 4"/>
          <p:cNvSpPr>
            <a:spLocks noGrp="1"/>
          </p:cNvSpPr>
          <p:nvPr>
            <p:ph type="sldNum" idx="2"/>
          </p:nvPr>
        </p:nvSpPr>
        <p:spPr/>
        <p:txBody>
          <a:bodyPr/>
          <a:lstStyle/>
          <a:p>
            <a:fld id="{34411C54-B060-40CC-9ED7-B8EB647669DF}" type="slidenum">
              <a:t>‹Nº›</a:t>
            </a:fld>
            <a:endParaRPr/>
          </a:p>
        </p:txBody>
      </p:sp>
      <p:sp>
        <p:nvSpPr>
          <p:cNvPr id="3" name="PlaceHolder 5"/>
          <p:cNvSpPr>
            <a:spLocks noGrp="1"/>
          </p:cNvSpPr>
          <p:nvPr>
            <p:ph type="dt" idx="3"/>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s-ES" sz="4400" b="0" strike="noStrike" spc="-1">
              <a:solidFill>
                <a:srgbClr val="000000"/>
              </a:solidFill>
              <a:latin typeface="Arial"/>
            </a:endParaRPr>
          </a:p>
        </p:txBody>
      </p:sp>
      <p:sp>
        <p:nvSpPr>
          <p:cNvPr id="8"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pPr indent="0">
              <a:spcBef>
                <a:spcPts val="1417"/>
              </a:spcBef>
              <a:buNone/>
            </a:pPr>
            <a:endParaRPr lang="es-ES" sz="3200" b="0" strike="noStrike" spc="-1">
              <a:solidFill>
                <a:srgbClr val="000000"/>
              </a:solidFill>
              <a:latin typeface="Arial"/>
            </a:endParaRPr>
          </a:p>
        </p:txBody>
      </p:sp>
      <p:sp>
        <p:nvSpPr>
          <p:cNvPr id="4" name="PlaceHolder 3"/>
          <p:cNvSpPr>
            <a:spLocks noGrp="1"/>
          </p:cNvSpPr>
          <p:nvPr>
            <p:ph type="ftr" idx="1"/>
          </p:nvPr>
        </p:nvSpPr>
        <p:spPr/>
        <p:txBody>
          <a:bodyPr/>
          <a:lstStyle/>
          <a:p>
            <a:r>
              <a:t>Footer</a:t>
            </a:r>
          </a:p>
        </p:txBody>
      </p:sp>
      <p:sp>
        <p:nvSpPr>
          <p:cNvPr id="5" name="PlaceHolder 4"/>
          <p:cNvSpPr>
            <a:spLocks noGrp="1"/>
          </p:cNvSpPr>
          <p:nvPr>
            <p:ph type="sldNum" idx="2"/>
          </p:nvPr>
        </p:nvSpPr>
        <p:spPr/>
        <p:txBody>
          <a:bodyPr/>
          <a:lstStyle/>
          <a:p>
            <a:fld id="{E98C7799-3136-42C8-B9DE-DA905E1D0F64}" type="slidenum">
              <a:t>‹Nº›</a:t>
            </a:fld>
            <a:endParaRPr/>
          </a:p>
        </p:txBody>
      </p:sp>
      <p:sp>
        <p:nvSpPr>
          <p:cNvPr id="6" name="PlaceHolder 5"/>
          <p:cNvSpPr>
            <a:spLocks noGrp="1"/>
          </p:cNvSpPr>
          <p:nvPr>
            <p:ph type="dt" idx="3"/>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s-ES" sz="4400" b="0" strike="noStrike" spc="-1">
              <a:solidFill>
                <a:srgbClr val="000000"/>
              </a:solidFill>
              <a:latin typeface="Arial"/>
            </a:endParaRPr>
          </a:p>
        </p:txBody>
      </p:sp>
      <p:sp>
        <p:nvSpPr>
          <p:cNvPr id="10"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pPr indent="0">
              <a:spcBef>
                <a:spcPts val="1417"/>
              </a:spcBef>
              <a:buNone/>
            </a:pPr>
            <a:endParaRPr lang="es-ES" sz="3200" b="0" strike="noStrike" spc="-1">
              <a:solidFill>
                <a:srgbClr val="000000"/>
              </a:solidFill>
              <a:latin typeface="Arial"/>
            </a:endParaRPr>
          </a:p>
        </p:txBody>
      </p:sp>
      <p:sp>
        <p:nvSpPr>
          <p:cNvPr id="11"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pPr indent="0">
              <a:spcBef>
                <a:spcPts val="1417"/>
              </a:spcBef>
              <a:buNone/>
            </a:pPr>
            <a:endParaRPr lang="es-ES" sz="3200" b="0" strike="noStrike" spc="-1">
              <a:solidFill>
                <a:srgbClr val="000000"/>
              </a:solidFill>
              <a:latin typeface="Arial"/>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2"/>
          </p:nvPr>
        </p:nvSpPr>
        <p:spPr/>
        <p:txBody>
          <a:bodyPr/>
          <a:lstStyle/>
          <a:p>
            <a:fld id="{6AC8234A-0CC4-463A-9F3F-DA57626AB15C}" type="slidenum">
              <a:t>‹Nº›</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s-ES" sz="4400" b="0" strike="noStrike" spc="-1">
              <a:solidFill>
                <a:srgbClr val="000000"/>
              </a:solidFill>
              <a:latin typeface="Arial"/>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2"/>
          </p:nvPr>
        </p:nvSpPr>
        <p:spPr/>
        <p:txBody>
          <a:bodyPr/>
          <a:lstStyle/>
          <a:p>
            <a:fld id="{4546291C-6A67-40A9-BC3C-380B9AC74838}" type="slidenum">
              <a:t>‹Nº›</a:t>
            </a:fld>
            <a:endParaRPr/>
          </a:p>
        </p:txBody>
      </p:sp>
      <p:sp>
        <p:nvSpPr>
          <p:cNvPr id="5" name="PlaceHolder 4"/>
          <p:cNvSpPr>
            <a:spLocks noGrp="1"/>
          </p:cNvSpPr>
          <p:nvPr>
            <p:ph type="dt" idx="3"/>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3600"/>
            <a:ext cx="8229240" cy="5307840"/>
          </a:xfrm>
          <a:prstGeom prst="rect">
            <a:avLst/>
          </a:prstGeom>
          <a:noFill/>
          <a:ln w="0">
            <a:noFill/>
          </a:ln>
        </p:spPr>
        <p:txBody>
          <a:bodyPr lIns="0" tIns="0" rIns="0" bIns="0" anchor="ctr">
            <a:noAutofit/>
          </a:bodyPr>
          <a:lstStyle/>
          <a:p>
            <a:pPr algn="ctr"/>
            <a:endParaRPr lang="es-ES" sz="3200" b="0" strike="noStrike" spc="-1">
              <a:solidFill>
                <a:srgbClr val="000000"/>
              </a:solidFill>
              <a:latin typeface="Arial"/>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2"/>
          </p:nvPr>
        </p:nvSpPr>
        <p:spPr/>
        <p:txBody>
          <a:bodyPr/>
          <a:lstStyle/>
          <a:p>
            <a:fld id="{FD162FEB-9DC0-45A6-9F78-F139B722BB13}" type="slidenum">
              <a:t>‹Nº›</a:t>
            </a:fld>
            <a:endParaRPr/>
          </a:p>
        </p:txBody>
      </p:sp>
      <p:sp>
        <p:nvSpPr>
          <p:cNvPr id="5" name="PlaceHolder 4"/>
          <p:cNvSpPr>
            <a:spLocks noGrp="1"/>
          </p:cNvSpPr>
          <p:nvPr>
            <p:ph type="dt" idx="3"/>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s-ES" sz="4400" b="0" strike="noStrike" spc="-1">
              <a:solidFill>
                <a:srgbClr val="000000"/>
              </a:solidFill>
              <a:latin typeface="Arial"/>
            </a:endParaRPr>
          </a:p>
        </p:txBody>
      </p:sp>
      <p:sp>
        <p:nvSpPr>
          <p:cNvPr id="15"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es-ES" sz="3200" b="0" strike="noStrike" spc="-1">
              <a:solidFill>
                <a:srgbClr val="000000"/>
              </a:solidFill>
              <a:latin typeface="Arial"/>
            </a:endParaRPr>
          </a:p>
        </p:txBody>
      </p:sp>
      <p:sp>
        <p:nvSpPr>
          <p:cNvPr id="16"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pPr indent="0">
              <a:spcBef>
                <a:spcPts val="1417"/>
              </a:spcBef>
              <a:buNone/>
            </a:pPr>
            <a:endParaRPr lang="es-ES" sz="3200" b="0" strike="noStrike" spc="-1">
              <a:solidFill>
                <a:srgbClr val="000000"/>
              </a:solidFill>
              <a:latin typeface="Arial"/>
            </a:endParaRPr>
          </a:p>
        </p:txBody>
      </p:sp>
      <p:sp>
        <p:nvSpPr>
          <p:cNvPr id="17"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pPr indent="0">
              <a:spcBef>
                <a:spcPts val="1417"/>
              </a:spcBef>
              <a:buNone/>
            </a:pPr>
            <a:endParaRPr lang="es-ES" sz="3200" b="0" strike="noStrike" spc="-1">
              <a:solidFill>
                <a:srgbClr val="000000"/>
              </a:solidFill>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4B3DB2F1-DE41-415F-83D9-0B391BEBE9A8}" type="slidenum">
              <a:t>‹Nº›</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s-ES" sz="4400" b="0" strike="noStrike" spc="-1">
              <a:solidFill>
                <a:srgbClr val="000000"/>
              </a:solidFill>
              <a:latin typeface="Arial"/>
            </a:endParaRPr>
          </a:p>
        </p:txBody>
      </p:sp>
      <p:sp>
        <p:nvSpPr>
          <p:cNvPr id="19"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pPr indent="0">
              <a:spcBef>
                <a:spcPts val="1417"/>
              </a:spcBef>
              <a:buNone/>
            </a:pPr>
            <a:endParaRPr lang="es-ES" sz="3200" b="0" strike="noStrike" spc="-1">
              <a:solidFill>
                <a:srgbClr val="000000"/>
              </a:solidFill>
              <a:latin typeface="Arial"/>
            </a:endParaRPr>
          </a:p>
        </p:txBody>
      </p:sp>
      <p:sp>
        <p:nvSpPr>
          <p:cNvPr id="20"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es-ES" sz="3200" b="0" strike="noStrike" spc="-1">
              <a:solidFill>
                <a:srgbClr val="000000"/>
              </a:solidFill>
              <a:latin typeface="Arial"/>
            </a:endParaRPr>
          </a:p>
        </p:txBody>
      </p:sp>
      <p:sp>
        <p:nvSpPr>
          <p:cNvPr id="21"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pPr indent="0">
              <a:spcBef>
                <a:spcPts val="1417"/>
              </a:spcBef>
              <a:buNone/>
            </a:pPr>
            <a:endParaRPr lang="es-ES" sz="3200" b="0" strike="noStrike" spc="-1">
              <a:solidFill>
                <a:srgbClr val="000000"/>
              </a:solidFill>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BB48FB66-A142-4501-AE83-47510204DEB0}" type="slidenum">
              <a:t>‹Nº›</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endParaRPr lang="es-ES" sz="4400" b="0" strike="noStrike" spc="-1">
              <a:solidFill>
                <a:srgbClr val="000000"/>
              </a:solidFill>
              <a:latin typeface="Arial"/>
            </a:endParaRPr>
          </a:p>
        </p:txBody>
      </p:sp>
      <p:sp>
        <p:nvSpPr>
          <p:cNvPr id="23"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pPr indent="0">
              <a:spcBef>
                <a:spcPts val="1417"/>
              </a:spcBef>
              <a:buNone/>
            </a:pPr>
            <a:endParaRPr lang="es-ES" sz="3200" b="0" strike="noStrike" spc="-1">
              <a:solidFill>
                <a:srgbClr val="000000"/>
              </a:solidFill>
              <a:latin typeface="Arial"/>
            </a:endParaRPr>
          </a:p>
        </p:txBody>
      </p:sp>
      <p:sp>
        <p:nvSpPr>
          <p:cNvPr id="24"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pPr indent="0">
              <a:spcBef>
                <a:spcPts val="1417"/>
              </a:spcBef>
              <a:buNone/>
            </a:pPr>
            <a:endParaRPr lang="es-ES" sz="3200" b="0" strike="noStrike" spc="-1">
              <a:solidFill>
                <a:srgbClr val="000000"/>
              </a:solidFill>
              <a:latin typeface="Arial"/>
            </a:endParaRPr>
          </a:p>
        </p:txBody>
      </p:sp>
      <p:sp>
        <p:nvSpPr>
          <p:cNvPr id="25"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pPr indent="0">
              <a:spcBef>
                <a:spcPts val="1417"/>
              </a:spcBef>
              <a:buNone/>
            </a:pPr>
            <a:endParaRPr lang="es-ES" sz="3200" b="0" strike="noStrike" spc="-1">
              <a:solidFill>
                <a:srgbClr val="000000"/>
              </a:solidFill>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68FF8B33-4F04-4D86-ACB8-F91CD79F108E}" type="slidenum">
              <a:t>‹Nº›</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5" name="PlaceHolder 1"/>
          <p:cNvSpPr>
            <a:spLocks noGrp="1"/>
          </p:cNvSpPr>
          <p:nvPr>
            <p:ph type="ftr" idx="1"/>
          </p:nvPr>
        </p:nvSpPr>
        <p:spPr>
          <a:xfrm>
            <a:off x="444600" y="6356520"/>
            <a:ext cx="2894760" cy="364320"/>
          </a:xfrm>
          <a:prstGeom prst="rect">
            <a:avLst/>
          </a:prstGeom>
          <a:noFill/>
          <a:ln w="0">
            <a:noFill/>
          </a:ln>
        </p:spPr>
        <p:txBody>
          <a:bodyPr lIns="90000" tIns="45000" rIns="90000" bIns="45000" anchor="ctr">
            <a:noAutofit/>
          </a:bodyPr>
          <a:lstStyle>
            <a:lvl1pPr indent="0" algn="ctr">
              <a:lnSpc>
                <a:spcPct val="100000"/>
              </a:lnSpc>
              <a:buNone/>
              <a:tabLst>
                <a:tab pos="0" algn="l"/>
              </a:tabLst>
              <a:defRPr lang="es-ES" sz="1400" b="0" strike="noStrike" spc="-1">
                <a:solidFill>
                  <a:srgbClr val="000000"/>
                </a:solidFill>
                <a:latin typeface="Times New Roman"/>
              </a:defRPr>
            </a:lvl1pPr>
          </a:lstStyle>
          <a:p>
            <a:pPr indent="0" algn="ctr">
              <a:lnSpc>
                <a:spcPct val="100000"/>
              </a:lnSpc>
              <a:buNone/>
              <a:tabLst>
                <a:tab pos="0" algn="l"/>
              </a:tabLst>
            </a:pPr>
            <a:r>
              <a:rPr lang="es-ES" sz="1400" b="0" strike="noStrike" spc="-1">
                <a:solidFill>
                  <a:srgbClr val="000000"/>
                </a:solidFill>
                <a:latin typeface="Times New Roman"/>
              </a:rPr>
              <a:t>&lt;pie de página&gt;</a:t>
            </a:r>
          </a:p>
        </p:txBody>
      </p:sp>
      <p:sp>
        <p:nvSpPr>
          <p:cNvPr id="6" name="PlaceHolder 2"/>
          <p:cNvSpPr>
            <a:spLocks noGrp="1"/>
          </p:cNvSpPr>
          <p:nvPr>
            <p:ph type="sldNum" idx="2"/>
          </p:nvPr>
        </p:nvSpPr>
        <p:spPr>
          <a:xfrm>
            <a:off x="4305240" y="6356520"/>
            <a:ext cx="532800" cy="364320"/>
          </a:xfrm>
          <a:prstGeom prst="rect">
            <a:avLst/>
          </a:prstGeom>
          <a:noFill/>
          <a:ln w="0">
            <a:noFill/>
          </a:ln>
        </p:spPr>
        <p:txBody>
          <a:bodyPr lIns="90000" tIns="45000" rIns="90000" bIns="45000" numCol="1" spcCol="0" anchor="ctr">
            <a:noAutofit/>
          </a:bodyPr>
          <a:lstStyle>
            <a:lvl1pPr indent="0" algn="ctr">
              <a:lnSpc>
                <a:spcPct val="100000"/>
              </a:lnSpc>
              <a:buNone/>
              <a:tabLst>
                <a:tab pos="0" algn="l"/>
              </a:tabLst>
              <a:defRPr lang="es-ES" sz="1200" b="0" strike="noStrike" spc="-1">
                <a:solidFill>
                  <a:srgbClr val="FFFFFF"/>
                </a:solidFill>
                <a:latin typeface="Calibri"/>
                <a:ea typeface="ＭＳ Ｐゴシック"/>
              </a:defRPr>
            </a:lvl1pPr>
          </a:lstStyle>
          <a:p>
            <a:pPr indent="0" algn="ctr">
              <a:lnSpc>
                <a:spcPct val="100000"/>
              </a:lnSpc>
              <a:buNone/>
              <a:tabLst>
                <a:tab pos="0" algn="l"/>
              </a:tabLst>
            </a:pPr>
            <a:fld id="{546F5317-B0CF-47FB-8E30-F994533B023B}" type="slidenum">
              <a:rPr lang="es-ES" sz="1200" b="0" strike="noStrike" spc="-1">
                <a:solidFill>
                  <a:srgbClr val="FFFFFF"/>
                </a:solidFill>
                <a:latin typeface="Calibri"/>
                <a:ea typeface="ＭＳ Ｐゴシック"/>
              </a:rPr>
              <a:t>‹Nº›</a:t>
            </a:fld>
            <a:endParaRPr lang="es-ES" sz="1200" b="0" strike="noStrike" spc="-1">
              <a:solidFill>
                <a:srgbClr val="000000"/>
              </a:solidFill>
              <a:latin typeface="Times New Roman"/>
            </a:endParaRPr>
          </a:p>
        </p:txBody>
      </p:sp>
      <p:sp>
        <p:nvSpPr>
          <p:cNvPr id="2" name="PlaceHolder 3"/>
          <p:cNvSpPr>
            <a:spLocks noGrp="1"/>
          </p:cNvSpPr>
          <p:nvPr>
            <p:ph type="dt" idx="3"/>
          </p:nvPr>
        </p:nvSpPr>
        <p:spPr>
          <a:xfrm>
            <a:off x="6553080" y="6356520"/>
            <a:ext cx="2133000" cy="364320"/>
          </a:xfrm>
          <a:prstGeom prst="rect">
            <a:avLst/>
          </a:prstGeom>
          <a:noFill/>
          <a:ln w="0">
            <a:noFill/>
          </a:ln>
        </p:spPr>
        <p:txBody>
          <a:bodyPr lIns="90000" tIns="45000" rIns="90000" bIns="45000" numCol="1" spcCol="0" anchor="ctr">
            <a:noAutofit/>
          </a:bodyPr>
          <a:lstStyle>
            <a:lvl1pPr indent="0">
              <a:buNone/>
              <a:defRPr lang="es-ES" sz="1400" b="0" strike="noStrike" spc="-1">
                <a:solidFill>
                  <a:srgbClr val="000000"/>
                </a:solidFill>
                <a:latin typeface="Times New Roman"/>
              </a:defRPr>
            </a:lvl1pPr>
          </a:lstStyle>
          <a:p>
            <a:pPr indent="0">
              <a:buNone/>
            </a:pPr>
            <a:r>
              <a:rPr lang="es-ES" sz="1400" b="0" strike="noStrike" spc="-1">
                <a:solidFill>
                  <a:srgbClr val="000000"/>
                </a:solidFill>
                <a:latin typeface="Times New Roman"/>
              </a:rPr>
              <a:t>&lt;fecha/hora&gt;</a:t>
            </a:r>
          </a:p>
        </p:txBody>
      </p:sp>
      <p:sp>
        <p:nvSpPr>
          <p:cNvPr id="3" name="PlaceHolder 4"/>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indent="0" algn="ctr">
              <a:buNone/>
            </a:pPr>
            <a:r>
              <a:rPr lang="es-ES" sz="4400" b="0" strike="noStrike" spc="-1">
                <a:solidFill>
                  <a:srgbClr val="000000"/>
                </a:solidFill>
                <a:latin typeface="Arial"/>
              </a:rPr>
              <a:t>Pulse para editar el formato del texto de título</a:t>
            </a:r>
          </a:p>
        </p:txBody>
      </p:sp>
      <p:sp>
        <p:nvSpPr>
          <p:cNvPr id="4" name="PlaceHolder 5"/>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s-ES" sz="3200" b="0" strike="noStrike" spc="-1">
                <a:solidFill>
                  <a:srgbClr val="000000"/>
                </a:solidFill>
                <a:latin typeface="Arial"/>
              </a:rPr>
              <a:t>Pulse para editar el formato de texto del esquema</a:t>
            </a:r>
          </a:p>
          <a:p>
            <a:pPr marL="864000" lvl="1" indent="-324000">
              <a:spcBef>
                <a:spcPts val="1134"/>
              </a:spcBef>
              <a:buClr>
                <a:srgbClr val="000000"/>
              </a:buClr>
              <a:buSzPct val="75000"/>
              <a:buFont typeface="Symbol" charset="2"/>
              <a:buChar char=""/>
            </a:pPr>
            <a:r>
              <a:rPr lang="es-ES" sz="2800" b="0" strike="noStrike" spc="-1">
                <a:solidFill>
                  <a:srgbClr val="000000"/>
                </a:solidFill>
                <a:latin typeface="Arial"/>
              </a:rPr>
              <a:t>Segundo nivel del esquema</a:t>
            </a:r>
          </a:p>
          <a:p>
            <a:pPr marL="1296000" lvl="2" indent="-288000">
              <a:spcBef>
                <a:spcPts val="850"/>
              </a:spcBef>
              <a:buClr>
                <a:srgbClr val="000000"/>
              </a:buClr>
              <a:buSzPct val="45000"/>
              <a:buFont typeface="Wingdings" charset="2"/>
              <a:buChar char=""/>
            </a:pPr>
            <a:r>
              <a:rPr lang="es-ES" sz="2400" b="0" strike="noStrike" spc="-1">
                <a:solidFill>
                  <a:srgbClr val="000000"/>
                </a:solidFill>
                <a:latin typeface="Arial"/>
              </a:rPr>
              <a:t>Tercer nivel del esquema</a:t>
            </a:r>
          </a:p>
          <a:p>
            <a:pPr marL="1728000" lvl="3" indent="-216000">
              <a:spcBef>
                <a:spcPts val="567"/>
              </a:spcBef>
              <a:buClr>
                <a:srgbClr val="000000"/>
              </a:buClr>
              <a:buSzPct val="75000"/>
              <a:buFont typeface="Symbol" charset="2"/>
              <a:buChar char=""/>
            </a:pPr>
            <a:r>
              <a:rPr lang="es-ES" sz="2000" b="0" strike="noStrike" spc="-1">
                <a:solidFill>
                  <a:srgbClr val="000000"/>
                </a:solidFill>
                <a:latin typeface="Arial"/>
              </a:rPr>
              <a:t>Cuarto nivel del esquema</a:t>
            </a:r>
          </a:p>
          <a:p>
            <a:pPr marL="2160000" lvl="4" indent="-216000">
              <a:spcBef>
                <a:spcPts val="283"/>
              </a:spcBef>
              <a:buClr>
                <a:srgbClr val="000000"/>
              </a:buClr>
              <a:buSzPct val="45000"/>
              <a:buFont typeface="Wingdings" charset="2"/>
              <a:buChar char=""/>
            </a:pPr>
            <a:r>
              <a:rPr lang="es-ES" sz="2000" b="0" strike="noStrike" spc="-1">
                <a:solidFill>
                  <a:srgbClr val="000000"/>
                </a:solidFill>
                <a:latin typeface="Arial"/>
              </a:rPr>
              <a:t>Quinto nivel del esquema</a:t>
            </a:r>
          </a:p>
          <a:p>
            <a:pPr marL="2592000" lvl="5" indent="-216000">
              <a:spcBef>
                <a:spcPts val="283"/>
              </a:spcBef>
              <a:buClr>
                <a:srgbClr val="000000"/>
              </a:buClr>
              <a:buSzPct val="45000"/>
              <a:buFont typeface="Wingdings" charset="2"/>
              <a:buChar char=""/>
            </a:pPr>
            <a:r>
              <a:rPr lang="es-ES" sz="2000" b="0" strike="noStrike" spc="-1">
                <a:solidFill>
                  <a:srgbClr val="000000"/>
                </a:solidFill>
                <a:latin typeface="Arial"/>
              </a:rPr>
              <a:t>Sexto nivel del esquema</a:t>
            </a:r>
          </a:p>
          <a:p>
            <a:pPr marL="3024000" lvl="6" indent="-216000">
              <a:spcBef>
                <a:spcPts val="283"/>
              </a:spcBef>
              <a:buClr>
                <a:srgbClr val="000000"/>
              </a:buClr>
              <a:buSzPct val="45000"/>
              <a:buFont typeface="Wingdings" charset="2"/>
              <a:buChar char=""/>
            </a:pPr>
            <a:r>
              <a:rPr lang="es-ES" sz="2000" b="0" strike="noStrike" spc="-1">
                <a:solidFill>
                  <a:srgbClr val="000000"/>
                </a:solidFill>
                <a:latin typeface="Arial"/>
              </a:rPr>
              <a:t>Séptimo nivel del esquema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www.google.com/search?client=safari&amp;rls=en&amp;sxsrf=ALiCzsYuTDQs8X5RWaN32ke7kA33XSuFDQ:1671132645644&amp;q=Par&#237;s&amp;stick=H4sIAAAAAAAAAOPgE-LUz9U3MDLKq8hW4gAxTQtLsrTks5Ot9AtS8wtyUvVTUpNTE4tTU-ILUouK8_OsUjJTUxaxsgUkFh1eW7yDlXEXOxMHAwANzdZRSQAAAA&amp;sa=X&amp;ved=2ahUKEwjxhd2drvz7AhWi4IUKHcQzCfIQmxMoAHoECHUQAg" TargetMode="External"/><Relationship Id="rId2" Type="http://schemas.openxmlformats.org/officeDocument/2006/relationships/image" Target="../media/image32.jpeg"/><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2B0000"/>
            </a:gs>
            <a:gs pos="100000">
              <a:srgbClr val="990000"/>
            </a:gs>
          </a:gsLst>
          <a:lin ang="0"/>
        </a:gradFill>
        <a:effectLst/>
      </p:bgPr>
    </p:bg>
    <p:spTree>
      <p:nvGrpSpPr>
        <p:cNvPr id="1" name=""/>
        <p:cNvGrpSpPr/>
        <p:nvPr/>
      </p:nvGrpSpPr>
      <p:grpSpPr>
        <a:xfrm>
          <a:off x="0" y="0"/>
          <a:ext cx="0" cy="0"/>
          <a:chOff x="0" y="0"/>
          <a:chExt cx="0" cy="0"/>
        </a:xfrm>
      </p:grpSpPr>
      <p:sp>
        <p:nvSpPr>
          <p:cNvPr id="41" name="Rectangle 7"/>
          <p:cNvSpPr/>
          <p:nvPr/>
        </p:nvSpPr>
        <p:spPr>
          <a:xfrm>
            <a:off x="120240" y="195943"/>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pic>
        <p:nvPicPr>
          <p:cNvPr id="42" name="Imagen 2"/>
          <p:cNvPicPr/>
          <p:nvPr/>
        </p:nvPicPr>
        <p:blipFill>
          <a:blip r:embed="rId3"/>
          <a:stretch/>
        </p:blipFill>
        <p:spPr>
          <a:xfrm>
            <a:off x="1758960" y="347400"/>
            <a:ext cx="5824440" cy="3887640"/>
          </a:xfrm>
          <a:prstGeom prst="rect">
            <a:avLst/>
          </a:prstGeom>
          <a:ln w="0">
            <a:noFill/>
          </a:ln>
        </p:spPr>
      </p:pic>
      <p:sp>
        <p:nvSpPr>
          <p:cNvPr id="43" name="CuadroTexto 3"/>
          <p:cNvSpPr/>
          <p:nvPr/>
        </p:nvSpPr>
        <p:spPr>
          <a:xfrm>
            <a:off x="1475640" y="4235760"/>
            <a:ext cx="6379200" cy="1752872"/>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s-ES" sz="3600" b="0" strike="noStrike" spc="-1" dirty="0">
                <a:solidFill>
                  <a:srgbClr val="FFFF00"/>
                </a:solidFill>
                <a:latin typeface="Tw Cen MT" panose="020B0602020104020603" pitchFamily="34" charset="77"/>
                <a:ea typeface="ＭＳ Ｐゴシック"/>
              </a:rPr>
              <a:t>5ªP. HISTORIA DE LA IGLESIA</a:t>
            </a:r>
            <a:endParaRPr lang="es-ES" sz="3600" b="0" strike="noStrike" spc="-1" dirty="0">
              <a:solidFill>
                <a:srgbClr val="FFFFFF"/>
              </a:solidFill>
              <a:latin typeface="Tw Cen MT" panose="020B0602020104020603" pitchFamily="34" charset="77"/>
            </a:endParaRPr>
          </a:p>
          <a:p>
            <a:pPr algn="ctr">
              <a:lnSpc>
                <a:spcPct val="100000"/>
              </a:lnSpc>
            </a:pPr>
            <a:r>
              <a:rPr lang="es-ES" sz="3600" b="0" strike="noStrike" spc="-1" dirty="0">
                <a:solidFill>
                  <a:srgbClr val="FFFF00"/>
                </a:solidFill>
                <a:latin typeface="Tw Cen MT" panose="020B0602020104020603" pitchFamily="34" charset="77"/>
                <a:ea typeface="ＭＳ Ｐゴシック"/>
              </a:rPr>
              <a:t>ÚBEDA SIGLO XIX</a:t>
            </a:r>
            <a:endParaRPr lang="es-ES" sz="3600" b="0" strike="noStrike" spc="-1" dirty="0">
              <a:solidFill>
                <a:srgbClr val="FFFFFF"/>
              </a:solidFill>
              <a:latin typeface="Tw Cen MT" panose="020B0602020104020603" pitchFamily="34" charset="77"/>
            </a:endParaRPr>
          </a:p>
          <a:p>
            <a:pPr algn="ctr">
              <a:lnSpc>
                <a:spcPct val="100000"/>
              </a:lnSpc>
            </a:pPr>
            <a:r>
              <a:rPr lang="es-ES" sz="3600" b="0" strike="noStrike" spc="-1" dirty="0">
                <a:solidFill>
                  <a:srgbClr val="FFFF00"/>
                </a:solidFill>
                <a:latin typeface="Tw Cen MT" panose="020B0602020104020603" pitchFamily="34" charset="77"/>
                <a:ea typeface="ＭＳ Ｐゴシック"/>
              </a:rPr>
              <a:t>SIGLO DE LAS REVOLUCIONES</a:t>
            </a:r>
            <a:endParaRPr lang="es-ES" sz="3600" b="0" strike="noStrike" spc="-1" dirty="0">
              <a:solidFill>
                <a:srgbClr val="FFFFFF"/>
              </a:solidFill>
              <a:latin typeface="Tw Cen MT" panose="020B0602020104020603" pitchFamily="34" charset="77"/>
            </a:endParaRPr>
          </a:p>
        </p:txBody>
      </p:sp>
      <p:sp>
        <p:nvSpPr>
          <p:cNvPr id="44" name="CuadroTexto 1"/>
          <p:cNvSpPr/>
          <p:nvPr/>
        </p:nvSpPr>
        <p:spPr>
          <a:xfrm>
            <a:off x="546840" y="6213600"/>
            <a:ext cx="1204920" cy="4554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es-ES" sz="2400" b="0" strike="noStrike" spc="-1">
                <a:solidFill>
                  <a:srgbClr val="FFFFFF"/>
                </a:solidFill>
                <a:latin typeface="Calibri"/>
                <a:ea typeface="ＭＳ Ｐゴシック"/>
              </a:rPr>
              <a:t>Apuntes</a:t>
            </a:r>
            <a:endParaRPr lang="es-ES" sz="2400" b="0" strike="noStrike" spc="-1">
              <a:solidFill>
                <a:srgbClr val="FFFFFF"/>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p:sndAc>
          <p:stSnd loop="1">
            <p:snd r:embed="rId2" name="audio1.wav"/>
          </p:stSnd>
        </p:sndAc>
      </p:transition>
    </mc:Choice>
    <mc:Fallback xmlns="">
      <p:transition spd="slow">
        <p:sndAc>
          <p:stSnd loop="1">
            <p:snd r:embed="rId4" name="audio1.wav"/>
          </p:stSnd>
        </p:sndAc>
      </p:transition>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42" presetClass="entr"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additive="repl">
                                        <p:cTn id="7" dur="3000"/>
                                        <p:tgtEl>
                                          <p:spTgt spid="43"/>
                                        </p:tgtEl>
                                      </p:cBhvr>
                                    </p:animEffect>
                                    <p:anim calcmode="lin" valueType="num">
                                      <p:cBhvr additive="repl">
                                        <p:cTn id="8" dur="3000" fill="hold"/>
                                        <p:tgtEl>
                                          <p:spTgt spid="43"/>
                                        </p:tgtEl>
                                        <p:attrNameLst>
                                          <p:attrName>ppt_x</p:attrName>
                                        </p:attrNameLst>
                                      </p:cBhvr>
                                      <p:tavLst>
                                        <p:tav tm="0">
                                          <p:val>
                                            <p:strVal val="#ppt_x"/>
                                          </p:val>
                                        </p:tav>
                                        <p:tav tm="100000">
                                          <p:val>
                                            <p:strVal val="#ppt_x"/>
                                          </p:val>
                                        </p:tav>
                                      </p:tavLst>
                                    </p:anim>
                                    <p:anim calcmode="lin" valueType="num">
                                      <p:cBhvr additive="repl">
                                        <p:cTn id="9" dur="3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95000">
              <a:srgbClr val="990000"/>
            </a:gs>
            <a:gs pos="100000">
              <a:srgbClr val="2B0000"/>
            </a:gs>
          </a:gsLst>
          <a:lin ang="10800000"/>
        </a:gradFill>
        <a:effectLst/>
      </p:bgPr>
    </p:bg>
    <p:spTree>
      <p:nvGrpSpPr>
        <p:cNvPr id="1" name=""/>
        <p:cNvGrpSpPr/>
        <p:nvPr/>
      </p:nvGrpSpPr>
      <p:grpSpPr>
        <a:xfrm>
          <a:off x="0" y="0"/>
          <a:ext cx="0" cy="0"/>
          <a:chOff x="0" y="0"/>
          <a:chExt cx="0" cy="0"/>
        </a:xfrm>
      </p:grpSpPr>
      <p:sp>
        <p:nvSpPr>
          <p:cNvPr id="72"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sp>
        <p:nvSpPr>
          <p:cNvPr id="73" name="CuadroTexto 2"/>
          <p:cNvSpPr/>
          <p:nvPr/>
        </p:nvSpPr>
        <p:spPr>
          <a:xfrm>
            <a:off x="424069" y="300960"/>
            <a:ext cx="6594849" cy="630796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es-ES" sz="2400" strike="noStrike" spc="-1" dirty="0">
                <a:solidFill>
                  <a:srgbClr val="FFFF00"/>
                </a:solidFill>
                <a:latin typeface="Tw Cen MT" panose="020B0602020104020603" pitchFamily="34" charset="77"/>
                <a:ea typeface="Calibri"/>
              </a:rPr>
              <a:t>CONVENTO DE SAN FRANCISCO</a:t>
            </a:r>
            <a:endParaRPr lang="es-ES" sz="2400" strike="noStrike" spc="-1" dirty="0">
              <a:solidFill>
                <a:srgbClr val="FFFFFF"/>
              </a:solidFill>
              <a:latin typeface="Tw Cen MT" panose="020B0602020104020603" pitchFamily="34" charset="77"/>
            </a:endParaRPr>
          </a:p>
          <a:p>
            <a:pPr algn="just">
              <a:lnSpc>
                <a:spcPct val="100000"/>
              </a:lnSpc>
            </a:pPr>
            <a:endParaRPr lang="es-ES" sz="2000" b="0" strike="noStrike" spc="-1" dirty="0">
              <a:solidFill>
                <a:srgbClr val="FFFFFF"/>
              </a:solidFill>
              <a:latin typeface="Tw Cen MT" panose="020B0602020104020603" pitchFamily="34" charset="77"/>
              <a:ea typeface="Calibri"/>
            </a:endParaRPr>
          </a:p>
          <a:p>
            <a:pPr algn="just">
              <a:lnSpc>
                <a:spcPct val="100000"/>
              </a:lnSpc>
            </a:pPr>
            <a:r>
              <a:rPr lang="es-ES" sz="2000" b="0" strike="noStrike" spc="-1" dirty="0">
                <a:solidFill>
                  <a:srgbClr val="FFFFFF"/>
                </a:solidFill>
                <a:latin typeface="Tw Cen MT" panose="020B0602020104020603" pitchFamily="34" charset="77"/>
                <a:ea typeface="Calibri"/>
              </a:rPr>
              <a:t>Durante la invasión napoleónica, los franceses ocuparon el convento y lo convirtieron en su cuartel, arruinando y saqueando su archivo y su rica biblioteca.  A la ruina del convento también colaborarían las tropas nacionales que en teoría deberían defenderlo. Expulsados los miembros de la comunidad fueron acogidos en casas particulares.</a:t>
            </a:r>
            <a:endParaRPr lang="es-ES" sz="2000" b="0" strike="noStrike" spc="-1" dirty="0">
              <a:solidFill>
                <a:srgbClr val="FFFFFF"/>
              </a:solidFill>
              <a:latin typeface="Tw Cen MT" panose="020B0602020104020603" pitchFamily="34" charset="77"/>
            </a:endParaRPr>
          </a:p>
          <a:p>
            <a:pPr algn="just">
              <a:lnSpc>
                <a:spcPct val="100000"/>
              </a:lnSpc>
            </a:pPr>
            <a:r>
              <a:rPr lang="es-ES" sz="2000" b="0" u="sng" strike="noStrike" spc="-1" dirty="0">
                <a:solidFill>
                  <a:srgbClr val="FFFF00"/>
                </a:solidFill>
                <a:uFillTx/>
                <a:latin typeface="Tw Cen MT" panose="020B0602020104020603" pitchFamily="34" charset="77"/>
                <a:ea typeface="Calibri"/>
              </a:rPr>
              <a:t>*1813</a:t>
            </a:r>
            <a:r>
              <a:rPr lang="es-ES" sz="2000" b="0" strike="noStrike" spc="-1" dirty="0">
                <a:solidFill>
                  <a:srgbClr val="FFFFFF"/>
                </a:solidFill>
                <a:latin typeface="Tw Cen MT" panose="020B0602020104020603" pitchFamily="34" charset="77"/>
                <a:ea typeface="Calibri"/>
              </a:rPr>
              <a:t>: Intentan los franciscanos ser realojados en otros </a:t>
            </a:r>
            <a:r>
              <a:rPr lang="es-ES" sz="2000" spc="-1" dirty="0">
                <a:solidFill>
                  <a:srgbClr val="FFFFFF"/>
                </a:solidFill>
                <a:latin typeface="Tw Cen MT" panose="020B0602020104020603" pitchFamily="34" charset="77"/>
                <a:ea typeface="Calibri"/>
              </a:rPr>
              <a:t>	</a:t>
            </a:r>
            <a:r>
              <a:rPr lang="es-ES" sz="2000" b="0" strike="noStrike" spc="-1" dirty="0">
                <a:solidFill>
                  <a:srgbClr val="FFFFFF"/>
                </a:solidFill>
                <a:latin typeface="Tw Cen MT" panose="020B0602020104020603" pitchFamily="34" charset="77"/>
                <a:ea typeface="Calibri"/>
              </a:rPr>
              <a:t>edificios, el Hospital de S. Jorge, antiguo colegio 	de los jesuitas. Ante las dificultades deciden 	reconstruir su  convento en donde instalarían la iglesia.</a:t>
            </a:r>
            <a:endParaRPr lang="es-ES" sz="2000" b="0" strike="noStrike" spc="-1" dirty="0">
              <a:solidFill>
                <a:srgbClr val="FFFFFF"/>
              </a:solidFill>
              <a:latin typeface="Tw Cen MT" panose="020B0602020104020603" pitchFamily="34" charset="77"/>
            </a:endParaRPr>
          </a:p>
          <a:p>
            <a:pPr algn="just">
              <a:lnSpc>
                <a:spcPct val="100000"/>
              </a:lnSpc>
            </a:pPr>
            <a:r>
              <a:rPr lang="es-ES" sz="2000" b="0" u="sng" strike="noStrike" spc="-1" dirty="0">
                <a:solidFill>
                  <a:srgbClr val="FFFFFF"/>
                </a:solidFill>
                <a:uFillTx/>
                <a:latin typeface="Tw Cen MT" panose="020B0602020104020603" pitchFamily="34" charset="77"/>
                <a:ea typeface="Calibri"/>
              </a:rPr>
              <a:t>*</a:t>
            </a:r>
            <a:r>
              <a:rPr lang="es-ES" sz="2000" b="0" u="sng" strike="noStrike" spc="-1" dirty="0">
                <a:solidFill>
                  <a:srgbClr val="FFFF00"/>
                </a:solidFill>
                <a:uFillTx/>
                <a:latin typeface="Tw Cen MT" panose="020B0602020104020603" pitchFamily="34" charset="77"/>
                <a:ea typeface="Calibri"/>
              </a:rPr>
              <a:t>1820</a:t>
            </a:r>
            <a:r>
              <a:rPr lang="es-ES" sz="2000" b="0" strike="noStrike" spc="-1" dirty="0">
                <a:solidFill>
                  <a:srgbClr val="FFFFFF"/>
                </a:solidFill>
                <a:latin typeface="Tw Cen MT" panose="020B0602020104020603" pitchFamily="34" charset="77"/>
                <a:ea typeface="Calibri"/>
              </a:rPr>
              <a:t>: Apenas instalados sufren una nueva exclaustración.</a:t>
            </a:r>
            <a:endParaRPr lang="es-ES" sz="2000" b="0" strike="noStrike" spc="-1" dirty="0">
              <a:solidFill>
                <a:srgbClr val="FFFFFF"/>
              </a:solidFill>
              <a:latin typeface="Tw Cen MT" panose="020B0602020104020603" pitchFamily="34" charset="77"/>
            </a:endParaRPr>
          </a:p>
          <a:p>
            <a:pPr algn="just">
              <a:lnSpc>
                <a:spcPct val="100000"/>
              </a:lnSpc>
            </a:pPr>
            <a:r>
              <a:rPr lang="es-ES" sz="2000" b="0" u="sng" strike="noStrike" spc="-1" dirty="0">
                <a:solidFill>
                  <a:srgbClr val="FFFF00"/>
                </a:solidFill>
                <a:uFillTx/>
                <a:latin typeface="Tw Cen MT" panose="020B0602020104020603" pitchFamily="34" charset="77"/>
                <a:ea typeface="Calibri"/>
              </a:rPr>
              <a:t>*1823</a:t>
            </a:r>
            <a:r>
              <a:rPr lang="es-ES" sz="2000" b="0" strike="noStrike" spc="-1" dirty="0">
                <a:solidFill>
                  <a:srgbClr val="FFFFFF"/>
                </a:solidFill>
                <a:latin typeface="Tw Cen MT" panose="020B0602020104020603" pitchFamily="34" charset="77"/>
                <a:ea typeface="Calibri"/>
              </a:rPr>
              <a:t>: Vuelven de nuevo los franciscanos a su convento.</a:t>
            </a:r>
            <a:endParaRPr lang="es-ES" sz="2000" b="0" strike="noStrike" spc="-1" dirty="0">
              <a:solidFill>
                <a:srgbClr val="FFFFFF"/>
              </a:solidFill>
              <a:latin typeface="Tw Cen MT" panose="020B0602020104020603" pitchFamily="34" charset="77"/>
            </a:endParaRPr>
          </a:p>
          <a:p>
            <a:pPr algn="just">
              <a:lnSpc>
                <a:spcPct val="100000"/>
              </a:lnSpc>
            </a:pPr>
            <a:r>
              <a:rPr lang="es-ES" sz="2000" b="0" u="sng" strike="noStrike" spc="-1" dirty="0">
                <a:solidFill>
                  <a:srgbClr val="FFFF00"/>
                </a:solidFill>
                <a:uFillTx/>
                <a:latin typeface="Tw Cen MT" panose="020B0602020104020603" pitchFamily="34" charset="77"/>
                <a:ea typeface="Calibri"/>
              </a:rPr>
              <a:t>*1836</a:t>
            </a:r>
            <a:r>
              <a:rPr lang="es-ES" sz="2000" b="0" strike="noStrike" spc="-1" dirty="0">
                <a:solidFill>
                  <a:srgbClr val="FFFFFF"/>
                </a:solidFill>
                <a:latin typeface="Tw Cen MT" panose="020B0602020104020603" pitchFamily="34" charset="77"/>
                <a:ea typeface="Calibri"/>
              </a:rPr>
              <a:t>: Suprimido por decreto, se ven obligados a 	abandonarlo.  Lo poco que quedaba del convento se 	vendió en subasta. </a:t>
            </a:r>
          </a:p>
          <a:p>
            <a:pPr algn="just">
              <a:lnSpc>
                <a:spcPct val="100000"/>
              </a:lnSpc>
            </a:pPr>
            <a:r>
              <a:rPr lang="es-ES" sz="2000" b="0" strike="noStrike" spc="-1" dirty="0">
                <a:solidFill>
                  <a:srgbClr val="FFFFFF"/>
                </a:solidFill>
                <a:latin typeface="Tw Cen MT" panose="020B0602020104020603" pitchFamily="34" charset="77"/>
                <a:ea typeface="Calibri"/>
              </a:rPr>
              <a:t>		Con posterioridad, el edificio serviría como 	molino de aceite y bodega de vinos, lo que 	conllevaría su actual estado de abandono y ruina.</a:t>
            </a:r>
            <a:endParaRPr lang="es-ES" sz="2000" b="0" strike="noStrike" spc="-1" dirty="0">
              <a:solidFill>
                <a:srgbClr val="FFFFFF"/>
              </a:solidFill>
              <a:latin typeface="Tw Cen MT" panose="020B0602020104020603" pitchFamily="34" charset="77"/>
            </a:endParaRPr>
          </a:p>
        </p:txBody>
      </p:sp>
      <p:pic>
        <p:nvPicPr>
          <p:cNvPr id="74" name="Imagen 3"/>
          <p:cNvPicPr/>
          <p:nvPr/>
        </p:nvPicPr>
        <p:blipFill>
          <a:blip r:embed="rId2"/>
          <a:srcRect l="7310" r="23193" b="7220"/>
          <a:stretch/>
        </p:blipFill>
        <p:spPr>
          <a:xfrm>
            <a:off x="7259394" y="4108862"/>
            <a:ext cx="1709645" cy="2250374"/>
          </a:xfrm>
          <a:prstGeom prst="rect">
            <a:avLst/>
          </a:prstGeom>
          <a:ln w="0">
            <a:noFill/>
          </a:ln>
        </p:spPr>
      </p:pic>
      <p:pic>
        <p:nvPicPr>
          <p:cNvPr id="75" name="Imagen 1"/>
          <p:cNvPicPr/>
          <p:nvPr/>
        </p:nvPicPr>
        <p:blipFill>
          <a:blip r:embed="rId3"/>
          <a:stretch/>
        </p:blipFill>
        <p:spPr>
          <a:xfrm>
            <a:off x="7259395" y="498764"/>
            <a:ext cx="1709645" cy="2390708"/>
          </a:xfrm>
          <a:prstGeom prst="rect">
            <a:avLst/>
          </a:prstGeom>
          <a:ln w="0">
            <a:noFill/>
          </a:ln>
        </p:spPr>
      </p:pic>
      <p:sp>
        <p:nvSpPr>
          <p:cNvPr id="76" name="CuadroTexto 4"/>
          <p:cNvSpPr/>
          <p:nvPr/>
        </p:nvSpPr>
        <p:spPr>
          <a:xfrm>
            <a:off x="7086600" y="3094920"/>
            <a:ext cx="2106360" cy="70643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es-ES" sz="2000" strike="noStrike" spc="-1" dirty="0">
                <a:solidFill>
                  <a:srgbClr val="FFFF00"/>
                </a:solidFill>
                <a:latin typeface="Calibri"/>
                <a:ea typeface="ＭＳ Ｐゴシック"/>
              </a:rPr>
              <a:t>FRANCISCANOS</a:t>
            </a:r>
            <a:endParaRPr lang="es-ES" sz="2000" strike="noStrike" spc="-1" dirty="0">
              <a:solidFill>
                <a:srgbClr val="FFFFFF"/>
              </a:solidFill>
              <a:latin typeface="Arial"/>
            </a:endParaRPr>
          </a:p>
          <a:p>
            <a:pPr algn="ctr">
              <a:lnSpc>
                <a:spcPct val="100000"/>
              </a:lnSpc>
            </a:pPr>
            <a:r>
              <a:rPr lang="es-ES" sz="2000" spc="-1" dirty="0">
                <a:solidFill>
                  <a:srgbClr val="FFFF00"/>
                </a:solidFill>
                <a:latin typeface="Calibri"/>
                <a:ea typeface="ＭＳ Ｐゴシック"/>
              </a:rPr>
              <a:t>(A</a:t>
            </a:r>
            <a:r>
              <a:rPr lang="es-ES" sz="2000" strike="noStrike" spc="-1" dirty="0">
                <a:solidFill>
                  <a:srgbClr val="FFFF00"/>
                </a:solidFill>
                <a:latin typeface="Calibri"/>
                <a:ea typeface="ＭＳ Ｐゴシック"/>
              </a:rPr>
              <a:t>ltozano)</a:t>
            </a:r>
            <a:endParaRPr lang="es-ES" sz="2000" strike="noStrike" spc="-1" dirty="0">
              <a:solidFill>
                <a:srgbClr val="FFFFFF"/>
              </a:solidFill>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3000"/>
                                        <p:tgtEl>
                                          <p:spTgt spid="73"/>
                                        </p:tgtEl>
                                      </p:cBhvr>
                                    </p:animEffect>
                                    <p:anim calcmode="lin" valueType="num">
                                      <p:cBhvr>
                                        <p:cTn id="8" dur="3000" fill="hold"/>
                                        <p:tgtEl>
                                          <p:spTgt spid="73"/>
                                        </p:tgtEl>
                                        <p:attrNameLst>
                                          <p:attrName>ppt_x</p:attrName>
                                        </p:attrNameLst>
                                      </p:cBhvr>
                                      <p:tavLst>
                                        <p:tav tm="0">
                                          <p:val>
                                            <p:strVal val="#ppt_x"/>
                                          </p:val>
                                        </p:tav>
                                        <p:tav tm="100000">
                                          <p:val>
                                            <p:strVal val="#ppt_x"/>
                                          </p:val>
                                        </p:tav>
                                      </p:tavLst>
                                    </p:anim>
                                    <p:anim calcmode="lin" valueType="num">
                                      <p:cBhvr>
                                        <p:cTn id="9" dur="3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95000">
              <a:srgbClr val="990000"/>
            </a:gs>
            <a:gs pos="100000">
              <a:srgbClr val="2B0000"/>
            </a:gs>
          </a:gsLst>
          <a:lin ang="10800000"/>
        </a:gradFill>
        <a:effectLst/>
      </p:bgPr>
    </p:bg>
    <p:spTree>
      <p:nvGrpSpPr>
        <p:cNvPr id="1" name=""/>
        <p:cNvGrpSpPr/>
        <p:nvPr/>
      </p:nvGrpSpPr>
      <p:grpSpPr>
        <a:xfrm>
          <a:off x="0" y="0"/>
          <a:ext cx="0" cy="0"/>
          <a:chOff x="0" y="0"/>
          <a:chExt cx="0" cy="0"/>
        </a:xfrm>
      </p:grpSpPr>
      <p:sp>
        <p:nvSpPr>
          <p:cNvPr id="77"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sp>
        <p:nvSpPr>
          <p:cNvPr id="80" name="CuadroTexto 6"/>
          <p:cNvSpPr/>
          <p:nvPr/>
        </p:nvSpPr>
        <p:spPr>
          <a:xfrm>
            <a:off x="447473" y="300960"/>
            <a:ext cx="6309587" cy="6523409"/>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pPr>
            <a:r>
              <a:rPr lang="es-ES" sz="2400" strike="noStrike" spc="-1" dirty="0">
                <a:solidFill>
                  <a:srgbClr val="FFFF00"/>
                </a:solidFill>
                <a:latin typeface="Tw Cen MT" panose="020B0602020104020603" pitchFamily="34" charset="77"/>
                <a:ea typeface="ＭＳ Ｐゴシック"/>
              </a:rPr>
              <a:t>     CONVENTO </a:t>
            </a:r>
            <a:r>
              <a:rPr lang="es-ES" sz="2400" spc="-1" dirty="0">
                <a:solidFill>
                  <a:srgbClr val="FFFF00"/>
                </a:solidFill>
                <a:latin typeface="Tw Cen MT" panose="020B0602020104020603" pitchFamily="34" charset="77"/>
                <a:ea typeface="ＭＳ Ｐゴシック"/>
              </a:rPr>
              <a:t>STMA TRINIDAD</a:t>
            </a:r>
            <a:r>
              <a:rPr lang="es-ES" sz="2400" strike="noStrike" spc="-1" dirty="0">
                <a:solidFill>
                  <a:srgbClr val="FFFF00"/>
                </a:solidFill>
                <a:latin typeface="Tw Cen MT" panose="020B0602020104020603" pitchFamily="34" charset="77"/>
                <a:ea typeface="ＭＳ Ｐゴシック"/>
              </a:rPr>
              <a:t> (</a:t>
            </a:r>
            <a:r>
              <a:rPr lang="es-ES" sz="2400" spc="-1" dirty="0">
                <a:solidFill>
                  <a:srgbClr val="FFFF00"/>
                </a:solidFill>
                <a:latin typeface="Tw Cen MT" panose="020B0602020104020603" pitchFamily="34" charset="77"/>
                <a:ea typeface="ＭＳ Ｐゴシック"/>
              </a:rPr>
              <a:t>TRINITARIOS</a:t>
            </a:r>
            <a:r>
              <a:rPr lang="es-ES" sz="2400" strike="noStrike" spc="-1" dirty="0">
                <a:solidFill>
                  <a:srgbClr val="FFFF00"/>
                </a:solidFill>
                <a:latin typeface="Tw Cen MT" panose="020B0602020104020603" pitchFamily="34" charset="77"/>
                <a:ea typeface="ＭＳ Ｐゴシック"/>
              </a:rPr>
              <a:t>)</a:t>
            </a:r>
          </a:p>
          <a:p>
            <a:pPr algn="just">
              <a:lnSpc>
                <a:spcPct val="100000"/>
              </a:lnSpc>
            </a:pPr>
            <a:r>
              <a:rPr lang="es-ES" sz="2000" u="sng" spc="-1" dirty="0">
                <a:solidFill>
                  <a:srgbClr val="FFFF00"/>
                </a:solidFill>
                <a:latin typeface="Tw Cen MT" panose="020B0602020104020603" pitchFamily="34" charset="77"/>
                <a:ea typeface="ＭＳ Ｐゴシック"/>
              </a:rPr>
              <a:t>*1831</a:t>
            </a:r>
            <a:r>
              <a:rPr lang="es-ES" sz="2000" spc="-1" dirty="0">
                <a:solidFill>
                  <a:schemeClr val="bg1"/>
                </a:solidFill>
                <a:latin typeface="Tw Cen MT" panose="020B0602020104020603" pitchFamily="34" charset="77"/>
                <a:ea typeface="ＭＳ Ｐゴシック"/>
              </a:rPr>
              <a:t>: La comunidad está formada por nueve sacerdotes, cuatro legos,  cuatro novicios más tres sirvientes. </a:t>
            </a:r>
            <a:r>
              <a:rPr lang="es-ES" sz="2000" spc="-1" dirty="0">
                <a:solidFill>
                  <a:schemeClr val="bg1"/>
                </a:solidFill>
                <a:latin typeface="Tw Cen MT" panose="020B0602020104020603" pitchFamily="34" charset="77"/>
              </a:rPr>
              <a:t>Las rentas para obras, culto y sostenimiento de los religiosos son 16,300 reales. </a:t>
            </a:r>
          </a:p>
          <a:p>
            <a:pPr algn="just">
              <a:lnSpc>
                <a:spcPct val="100000"/>
              </a:lnSpc>
            </a:pPr>
            <a:r>
              <a:rPr lang="es-ES" sz="2000" b="0" u="sng" strike="noStrike" spc="-1" dirty="0">
                <a:solidFill>
                  <a:srgbClr val="FFFF00"/>
                </a:solidFill>
                <a:latin typeface="Tw Cen MT" panose="020B0602020104020603" pitchFamily="34" charset="77"/>
              </a:rPr>
              <a:t>*1835</a:t>
            </a:r>
            <a:r>
              <a:rPr lang="es-ES" sz="2000" b="0" strike="noStrike" spc="-1" dirty="0">
                <a:solidFill>
                  <a:srgbClr val="FFFF00"/>
                </a:solidFill>
                <a:latin typeface="Tw Cen MT" panose="020B0602020104020603" pitchFamily="34" charset="77"/>
              </a:rPr>
              <a:t>:</a:t>
            </a:r>
            <a:r>
              <a:rPr lang="es-ES" sz="2000" spc="-1" dirty="0">
                <a:solidFill>
                  <a:srgbClr val="FFFF00"/>
                </a:solidFill>
                <a:latin typeface="Tw Cen MT" panose="020B0602020104020603" pitchFamily="34" charset="77"/>
              </a:rPr>
              <a:t> </a:t>
            </a:r>
            <a:r>
              <a:rPr lang="es-ES" sz="2000" spc="-1" dirty="0">
                <a:solidFill>
                  <a:schemeClr val="bg1"/>
                </a:solidFill>
                <a:latin typeface="Tw Cen MT" panose="020B0602020104020603" pitchFamily="34" charset="77"/>
              </a:rPr>
              <a:t>R</a:t>
            </a:r>
            <a:r>
              <a:rPr lang="es-ES" sz="2000" b="0" strike="noStrike" spc="-1" dirty="0">
                <a:solidFill>
                  <a:schemeClr val="bg1"/>
                </a:solidFill>
                <a:latin typeface="Tw Cen MT" panose="020B0602020104020603" pitchFamily="34" charset="77"/>
              </a:rPr>
              <a:t>eal decreto 25 de julio: se suprimen todos los conventos que no tengan 12 p</a:t>
            </a:r>
            <a:r>
              <a:rPr lang="es-ES" sz="2000" spc="-1" dirty="0">
                <a:solidFill>
                  <a:schemeClr val="bg1"/>
                </a:solidFill>
                <a:latin typeface="Tw Cen MT" panose="020B0602020104020603" pitchFamily="34" charset="77"/>
              </a:rPr>
              <a:t>rofesos. Caen 900 conventos en España, entre ellos el de Úbeda porque sólo tiene nueve.</a:t>
            </a:r>
          </a:p>
          <a:p>
            <a:pPr algn="just">
              <a:lnSpc>
                <a:spcPct val="100000"/>
              </a:lnSpc>
            </a:pPr>
            <a:r>
              <a:rPr lang="es-ES" sz="2000" b="0" u="sng" strike="noStrike" spc="-1" dirty="0">
                <a:solidFill>
                  <a:srgbClr val="FFFF00"/>
                </a:solidFill>
                <a:latin typeface="Tw Cen MT" panose="020B0602020104020603" pitchFamily="34" charset="77"/>
              </a:rPr>
              <a:t>*1835</a:t>
            </a:r>
            <a:r>
              <a:rPr lang="es-ES" sz="2000" b="0" strike="noStrike" spc="-1" dirty="0">
                <a:solidFill>
                  <a:schemeClr val="bg1"/>
                </a:solidFill>
                <a:latin typeface="Tw Cen MT" panose="020B0602020104020603" pitchFamily="34" charset="77"/>
              </a:rPr>
              <a:t>: </a:t>
            </a:r>
            <a:r>
              <a:rPr lang="es-ES" sz="2000" spc="-1" dirty="0">
                <a:solidFill>
                  <a:schemeClr val="bg1"/>
                </a:solidFill>
                <a:latin typeface="Tw Cen MT" panose="020B0602020104020603" pitchFamily="34" charset="77"/>
              </a:rPr>
              <a:t>Decreto 11 octubre: Por decreto pasan al erario Público todos los bienes de los conventos.</a:t>
            </a:r>
          </a:p>
          <a:p>
            <a:pPr algn="just">
              <a:lnSpc>
                <a:spcPct val="100000"/>
              </a:lnSpc>
            </a:pPr>
            <a:r>
              <a:rPr lang="es-ES" sz="2000" b="0" u="sng" strike="noStrike" spc="-1" dirty="0">
                <a:solidFill>
                  <a:srgbClr val="FFFF00"/>
                </a:solidFill>
                <a:latin typeface="Tw Cen MT" panose="020B0602020104020603" pitchFamily="34" charset="77"/>
              </a:rPr>
              <a:t>Carta del Provincial </a:t>
            </a:r>
            <a:r>
              <a:rPr lang="es-ES" sz="2000" b="0" strike="noStrike" spc="-1" dirty="0">
                <a:solidFill>
                  <a:schemeClr val="bg1"/>
                </a:solidFill>
                <a:latin typeface="Tw Cen MT" panose="020B0602020104020603" pitchFamily="34" charset="77"/>
              </a:rPr>
              <a:t>de los Trinitarios desde Estepona: </a:t>
            </a:r>
            <a:r>
              <a:rPr lang="es-ES" sz="2000" spc="-1" dirty="0">
                <a:solidFill>
                  <a:schemeClr val="bg1"/>
                </a:solidFill>
                <a:latin typeface="Tw Cen MT" panose="020B0602020104020603" pitchFamily="34" charset="77"/>
              </a:rPr>
              <a:t>”La paz que nuestro Divino Redentor vino a traernos debe reinar entre nosotros, y así os encargo que deponiendo cualquier queja que tengan entre sí, si el genio de la discordia ha podido introducirla, terminen su estancia en Úbeda, en armonía cristiana, solventando los adeudos que contra sí tenga la casa en fiel gratuidad a los beneficios recibidos”.</a:t>
            </a:r>
          </a:p>
          <a:p>
            <a:pPr algn="just"/>
            <a:r>
              <a:rPr lang="es-ES" sz="1800" dirty="0">
                <a:solidFill>
                  <a:schemeClr val="bg1"/>
                </a:solidFill>
                <a:effectLst/>
                <a:latin typeface="Tw Cen MT" panose="020B0602020104020603" pitchFamily="34" charset="77"/>
              </a:rPr>
              <a:t>Estas palabras ponen fin a la presencia de la Orden </a:t>
            </a:r>
            <a:r>
              <a:rPr lang="es-ES" sz="1800" dirty="0" err="1">
                <a:solidFill>
                  <a:schemeClr val="bg1"/>
                </a:solidFill>
                <a:effectLst/>
                <a:latin typeface="Tw Cen MT" panose="020B0602020104020603" pitchFamily="34" charset="77"/>
              </a:rPr>
              <a:t>Trinitania</a:t>
            </a:r>
            <a:r>
              <a:rPr lang="es-ES" sz="1800" dirty="0">
                <a:solidFill>
                  <a:schemeClr val="bg1"/>
                </a:solidFill>
                <a:effectLst/>
                <a:latin typeface="Tw Cen MT" panose="020B0602020104020603" pitchFamily="34" charset="77"/>
              </a:rPr>
              <a:t> Calzada en </a:t>
            </a:r>
            <a:r>
              <a:rPr lang="es-ES" sz="1800" dirty="0" err="1">
                <a:solidFill>
                  <a:schemeClr val="bg1"/>
                </a:solidFill>
                <a:effectLst/>
                <a:latin typeface="Tw Cen MT" panose="020B0602020104020603" pitchFamily="34" charset="77"/>
              </a:rPr>
              <a:t>Úbeda</a:t>
            </a:r>
            <a:r>
              <a:rPr lang="es-ES" sz="1800" dirty="0">
                <a:solidFill>
                  <a:schemeClr val="bg1"/>
                </a:solidFill>
                <a:effectLst/>
                <a:latin typeface="Tw Cen MT" panose="020B0602020104020603" pitchFamily="34" charset="77"/>
              </a:rPr>
              <a:t>, al igual que en el resto de </a:t>
            </a:r>
            <a:r>
              <a:rPr lang="es-ES" sz="1800" dirty="0" err="1">
                <a:solidFill>
                  <a:schemeClr val="bg1"/>
                </a:solidFill>
                <a:effectLst/>
                <a:latin typeface="Tw Cen MT" panose="020B0602020104020603" pitchFamily="34" charset="77"/>
              </a:rPr>
              <a:t>España</a:t>
            </a:r>
            <a:r>
              <a:rPr lang="es-ES" sz="1800" dirty="0">
                <a:solidFill>
                  <a:schemeClr val="bg1"/>
                </a:solidFill>
                <a:effectLst/>
                <a:latin typeface="Tw Cen MT" panose="020B0602020104020603" pitchFamily="34" charset="77"/>
              </a:rPr>
              <a:t> tras siete siglos de presencia constante en sus ciudades. </a:t>
            </a:r>
            <a:endParaRPr lang="es-ES" sz="2000" dirty="0">
              <a:solidFill>
                <a:schemeClr val="bg1"/>
              </a:solidFill>
              <a:latin typeface="Tw Cen MT" panose="020B0602020104020603" pitchFamily="34" charset="77"/>
            </a:endParaRPr>
          </a:p>
        </p:txBody>
      </p:sp>
      <p:pic>
        <p:nvPicPr>
          <p:cNvPr id="3" name="Imagen 2">
            <a:extLst>
              <a:ext uri="{FF2B5EF4-FFF2-40B4-BE49-F238E27FC236}">
                <a16:creationId xmlns:a16="http://schemas.microsoft.com/office/drawing/2014/main" id="{06F69EDC-1135-61AC-D197-13027E26F6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1460" y="300960"/>
            <a:ext cx="1886693" cy="2662815"/>
          </a:xfrm>
          <a:prstGeom prst="rect">
            <a:avLst/>
          </a:prstGeom>
        </p:spPr>
      </p:pic>
      <p:pic>
        <p:nvPicPr>
          <p:cNvPr id="5" name="Imagen 4">
            <a:extLst>
              <a:ext uri="{FF2B5EF4-FFF2-40B4-BE49-F238E27FC236}">
                <a16:creationId xmlns:a16="http://schemas.microsoft.com/office/drawing/2014/main" id="{7DF9A281-4E88-DADC-9C09-C534DC33F9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4107" y="3728852"/>
            <a:ext cx="1886693" cy="2787741"/>
          </a:xfrm>
          <a:prstGeom prst="rect">
            <a:avLst/>
          </a:prstGeom>
        </p:spPr>
      </p:pic>
      <p:sp>
        <p:nvSpPr>
          <p:cNvPr id="2" name="CuadroTexto 1">
            <a:extLst>
              <a:ext uri="{FF2B5EF4-FFF2-40B4-BE49-F238E27FC236}">
                <a16:creationId xmlns:a16="http://schemas.microsoft.com/office/drawing/2014/main" id="{3BD098D6-03E4-C2E5-78D9-A5A98F0CF919}"/>
              </a:ext>
            </a:extLst>
          </p:cNvPr>
          <p:cNvSpPr txBox="1"/>
          <p:nvPr/>
        </p:nvSpPr>
        <p:spPr>
          <a:xfrm>
            <a:off x="7213837" y="3050535"/>
            <a:ext cx="1754316" cy="400110"/>
          </a:xfrm>
          <a:prstGeom prst="rect">
            <a:avLst/>
          </a:prstGeom>
          <a:noFill/>
        </p:spPr>
        <p:txBody>
          <a:bodyPr wrap="square" rtlCol="0">
            <a:spAutoFit/>
          </a:bodyPr>
          <a:lstStyle/>
          <a:p>
            <a:pPr algn="ctr"/>
            <a:r>
              <a:rPr lang="es-ES" sz="2000" dirty="0">
                <a:solidFill>
                  <a:srgbClr val="FFFF00"/>
                </a:solidFill>
                <a:latin typeface="Tw Cen MT" panose="020B0602020104020603" pitchFamily="34" charset="77"/>
              </a:rPr>
              <a:t>TRINIDAD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3000"/>
                                        <p:tgtEl>
                                          <p:spTgt spid="80"/>
                                        </p:tgtEl>
                                      </p:cBhvr>
                                    </p:animEffect>
                                    <p:anim calcmode="lin" valueType="num">
                                      <p:cBhvr>
                                        <p:cTn id="8" dur="3000" fill="hold"/>
                                        <p:tgtEl>
                                          <p:spTgt spid="80"/>
                                        </p:tgtEl>
                                        <p:attrNameLst>
                                          <p:attrName>ppt_x</p:attrName>
                                        </p:attrNameLst>
                                      </p:cBhvr>
                                      <p:tavLst>
                                        <p:tav tm="0">
                                          <p:val>
                                            <p:strVal val="#ppt_x"/>
                                          </p:val>
                                        </p:tav>
                                        <p:tav tm="100000">
                                          <p:val>
                                            <p:strVal val="#ppt_x"/>
                                          </p:val>
                                        </p:tav>
                                      </p:tavLst>
                                    </p:anim>
                                    <p:anim calcmode="lin" valueType="num">
                                      <p:cBhvr>
                                        <p:cTn id="9" dur="3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95000">
              <a:srgbClr val="990000"/>
            </a:gs>
            <a:gs pos="100000">
              <a:srgbClr val="2B0000"/>
            </a:gs>
          </a:gsLst>
          <a:lin ang="10800000"/>
        </a:gradFill>
        <a:effectLst/>
      </p:bgPr>
    </p:bg>
    <p:spTree>
      <p:nvGrpSpPr>
        <p:cNvPr id="1" name=""/>
        <p:cNvGrpSpPr/>
        <p:nvPr/>
      </p:nvGrpSpPr>
      <p:grpSpPr>
        <a:xfrm>
          <a:off x="0" y="0"/>
          <a:ext cx="0" cy="0"/>
          <a:chOff x="0" y="0"/>
          <a:chExt cx="0" cy="0"/>
        </a:xfrm>
      </p:grpSpPr>
      <p:sp>
        <p:nvSpPr>
          <p:cNvPr id="77"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sp>
        <p:nvSpPr>
          <p:cNvPr id="78" name="CuadroTexto 3"/>
          <p:cNvSpPr/>
          <p:nvPr/>
        </p:nvSpPr>
        <p:spPr>
          <a:xfrm>
            <a:off x="289440" y="586440"/>
            <a:ext cx="6728400" cy="5938634"/>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a:lnSpc>
                <a:spcPct val="100000"/>
              </a:lnSpc>
            </a:pPr>
            <a:r>
              <a:rPr lang="es-ES" sz="2000" b="0" u="sng" strike="noStrike" spc="-1" dirty="0">
                <a:solidFill>
                  <a:srgbClr val="FFFF00"/>
                </a:solidFill>
                <a:uFillTx/>
                <a:latin typeface="Tw Cen MT"/>
                <a:ea typeface="Calibri"/>
              </a:rPr>
              <a:t>*1752</a:t>
            </a:r>
            <a:r>
              <a:rPr lang="es-ES" sz="2000" b="0" strike="noStrike" spc="-1" dirty="0">
                <a:solidFill>
                  <a:srgbClr val="FFFFFF"/>
                </a:solidFill>
                <a:latin typeface="Tw Cen MT"/>
                <a:ea typeface="Calibri"/>
              </a:rPr>
              <a:t>: San Andrés tiene trece frailes dominicos y </a:t>
            </a:r>
            <a:r>
              <a:rPr lang="es-ES" sz="2000" spc="-1" dirty="0">
                <a:solidFill>
                  <a:srgbClr val="FFFFFF"/>
                </a:solidFill>
                <a:latin typeface="Tw Cen MT"/>
                <a:ea typeface="Calibri"/>
              </a:rPr>
              <a:t>3</a:t>
            </a:r>
            <a:r>
              <a:rPr lang="es-ES" sz="2000" b="0" strike="noStrike" spc="-1" dirty="0">
                <a:solidFill>
                  <a:srgbClr val="FFFFFF"/>
                </a:solidFill>
                <a:latin typeface="Tw Cen MT"/>
                <a:ea typeface="Calibri"/>
              </a:rPr>
              <a:t> frailes legos</a:t>
            </a:r>
            <a:endParaRPr lang="es-ES" sz="2000" b="0" strike="noStrike" spc="-1" dirty="0">
              <a:solidFill>
                <a:srgbClr val="FFFFFF"/>
              </a:solidFill>
              <a:latin typeface="Arial"/>
            </a:endParaRPr>
          </a:p>
          <a:p>
            <a:pPr algn="just">
              <a:lnSpc>
                <a:spcPct val="100000"/>
              </a:lnSpc>
            </a:pPr>
            <a:r>
              <a:rPr lang="es-ES" sz="2000" b="0" u="sng" strike="noStrike" spc="-1" dirty="0">
                <a:solidFill>
                  <a:srgbClr val="FFFF00"/>
                </a:solidFill>
                <a:uFillTx/>
                <a:latin typeface="Tw Cen MT"/>
                <a:ea typeface="Calibri"/>
              </a:rPr>
              <a:t>*1808: </a:t>
            </a:r>
            <a:r>
              <a:rPr lang="es-ES" sz="2000" b="0" strike="noStrike" spc="-1" dirty="0">
                <a:solidFill>
                  <a:srgbClr val="FFFFFF"/>
                </a:solidFill>
                <a:latin typeface="Tw Cen MT"/>
                <a:ea typeface="Calibri"/>
              </a:rPr>
              <a:t>Son  exclaustrados. Se les devuelve el convento en 1813.</a:t>
            </a:r>
            <a:endParaRPr lang="es-ES" sz="2000" b="0" strike="noStrike" spc="-1" dirty="0">
              <a:solidFill>
                <a:srgbClr val="FFFFFF"/>
              </a:solidFill>
              <a:latin typeface="Arial"/>
            </a:endParaRPr>
          </a:p>
          <a:p>
            <a:pPr algn="just">
              <a:lnSpc>
                <a:spcPct val="100000"/>
              </a:lnSpc>
            </a:pPr>
            <a:r>
              <a:rPr lang="es-ES" sz="2000" b="0" u="sng" strike="noStrike" spc="-1" dirty="0">
                <a:solidFill>
                  <a:srgbClr val="FFFF00"/>
                </a:solidFill>
                <a:uFillTx/>
                <a:latin typeface="Tw Cen MT"/>
                <a:ea typeface="Calibri"/>
              </a:rPr>
              <a:t>*1822</a:t>
            </a:r>
            <a:r>
              <a:rPr lang="es-ES" sz="2000" b="0" strike="noStrike" spc="-1" dirty="0">
                <a:solidFill>
                  <a:srgbClr val="FFFFFF"/>
                </a:solidFill>
                <a:latin typeface="Tw Cen MT"/>
                <a:ea typeface="Calibri"/>
              </a:rPr>
              <a:t>:Se enajenaron el convento y todos bienes pertenecientes.</a:t>
            </a:r>
            <a:endParaRPr lang="es-ES" sz="2000" b="0" strike="noStrike" spc="-1" dirty="0">
              <a:solidFill>
                <a:srgbClr val="FFFFFF"/>
              </a:solidFill>
              <a:latin typeface="Arial"/>
            </a:endParaRPr>
          </a:p>
          <a:p>
            <a:pPr algn="just">
              <a:lnSpc>
                <a:spcPct val="100000"/>
              </a:lnSpc>
            </a:pPr>
            <a:r>
              <a:rPr lang="es-ES" sz="2000" b="0" u="sng" strike="noStrike" spc="-1" dirty="0">
                <a:solidFill>
                  <a:srgbClr val="FFFF00"/>
                </a:solidFill>
                <a:uFillTx/>
                <a:latin typeface="Tw Cen MT"/>
                <a:ea typeface="Calibri"/>
              </a:rPr>
              <a:t>*1824</a:t>
            </a:r>
            <a:r>
              <a:rPr lang="es-ES" sz="2000" b="0" strike="noStrike" spc="-1" dirty="0">
                <a:solidFill>
                  <a:srgbClr val="FFFFFF"/>
                </a:solidFill>
                <a:latin typeface="Tw Cen MT"/>
                <a:ea typeface="Calibri"/>
              </a:rPr>
              <a:t>: Se reintegran de nuevo al antiguo y maltrecho convento.</a:t>
            </a:r>
            <a:endParaRPr lang="es-ES" sz="2000" b="0" strike="noStrike" spc="-1" dirty="0">
              <a:solidFill>
                <a:srgbClr val="FFFFFF"/>
              </a:solidFill>
              <a:latin typeface="Arial"/>
            </a:endParaRPr>
          </a:p>
          <a:p>
            <a:pPr algn="just">
              <a:lnSpc>
                <a:spcPct val="100000"/>
              </a:lnSpc>
            </a:pPr>
            <a:r>
              <a:rPr lang="es-ES" sz="2000" b="0" u="sng" strike="noStrike" spc="-1" dirty="0">
                <a:solidFill>
                  <a:srgbClr val="FFFF00"/>
                </a:solidFill>
                <a:uFillTx/>
                <a:latin typeface="Tw Cen MT"/>
                <a:ea typeface="Calibri"/>
              </a:rPr>
              <a:t>*1836</a:t>
            </a:r>
            <a:r>
              <a:rPr lang="es-ES" sz="2000" b="0" strike="noStrike" spc="-1" dirty="0">
                <a:solidFill>
                  <a:srgbClr val="FFFFFF"/>
                </a:solidFill>
                <a:latin typeface="Tw Cen MT"/>
                <a:ea typeface="Calibri"/>
              </a:rPr>
              <a:t>: Salen para siempre de Úbeda, con más pobreza  que       </a:t>
            </a:r>
            <a:endParaRPr lang="es-ES" sz="2000" spc="-1" dirty="0">
              <a:solidFill>
                <a:srgbClr val="FFFFFF"/>
              </a:solidFill>
              <a:latin typeface="Tw Cen MT"/>
              <a:ea typeface="Calibri"/>
            </a:endParaRPr>
          </a:p>
          <a:p>
            <a:pPr algn="just">
              <a:lnSpc>
                <a:spcPct val="100000"/>
              </a:lnSpc>
            </a:pPr>
            <a:r>
              <a:rPr lang="es-ES" sz="2000" b="0" strike="noStrike" spc="-1" dirty="0">
                <a:solidFill>
                  <a:srgbClr val="FFFFFF"/>
                </a:solidFill>
                <a:latin typeface="Tw Cen MT"/>
                <a:ea typeface="Calibri"/>
              </a:rPr>
              <a:t>      cuando llegaron. Sólo se llevaron “lo puesto en sus cuerpos”.</a:t>
            </a:r>
            <a:endParaRPr lang="es-ES" sz="2000" b="0" strike="noStrike" spc="-1" dirty="0">
              <a:solidFill>
                <a:srgbClr val="FFFFFF"/>
              </a:solidFill>
              <a:latin typeface="Arial"/>
            </a:endParaRPr>
          </a:p>
          <a:p>
            <a:pPr algn="just">
              <a:lnSpc>
                <a:spcPct val="100000"/>
              </a:lnSpc>
            </a:pPr>
            <a:r>
              <a:rPr lang="es-ES" sz="2000" b="0" strike="noStrike" spc="-1" dirty="0">
                <a:solidFill>
                  <a:srgbClr val="FFFFFF"/>
                </a:solidFill>
                <a:latin typeface="Tw Cen MT"/>
                <a:ea typeface="Calibri"/>
              </a:rPr>
              <a:t>      La Cofradía de </a:t>
            </a:r>
            <a:r>
              <a:rPr lang="es-ES" sz="2000" b="0" strike="noStrike" spc="-1" dirty="0" err="1">
                <a:solidFill>
                  <a:srgbClr val="FFFFFF"/>
                </a:solidFill>
                <a:latin typeface="Tw Cen MT"/>
                <a:ea typeface="Calibri"/>
              </a:rPr>
              <a:t>Ntro</a:t>
            </a:r>
            <a:r>
              <a:rPr lang="es-ES" sz="2000" b="0" strike="noStrike" spc="-1" dirty="0">
                <a:solidFill>
                  <a:srgbClr val="FFFFFF"/>
                </a:solidFill>
                <a:latin typeface="Tw Cen MT"/>
                <a:ea typeface="Calibri"/>
              </a:rPr>
              <a:t> Padre Jesús hace gestiones para poder   </a:t>
            </a:r>
            <a:endParaRPr lang="es-ES" sz="2000" spc="-1" dirty="0">
              <a:solidFill>
                <a:srgbClr val="FFFFFF"/>
              </a:solidFill>
              <a:latin typeface="Tw Cen MT"/>
              <a:ea typeface="Calibri"/>
            </a:endParaRPr>
          </a:p>
          <a:p>
            <a:pPr algn="just">
              <a:lnSpc>
                <a:spcPct val="100000"/>
              </a:lnSpc>
            </a:pPr>
            <a:r>
              <a:rPr lang="es-ES" sz="2000" b="0" strike="noStrike" spc="-1" dirty="0">
                <a:solidFill>
                  <a:srgbClr val="FFFFFF"/>
                </a:solidFill>
                <a:latin typeface="Tw Cen MT"/>
                <a:ea typeface="Calibri"/>
              </a:rPr>
              <a:t>      continuar  el  culto  en  su  capilla,  pero sin éxito, </a:t>
            </a:r>
            <a:r>
              <a:rPr lang="es-ES" sz="2000" spc="-1" dirty="0">
                <a:solidFill>
                  <a:srgbClr val="FFFFFF"/>
                </a:solidFill>
                <a:latin typeface="Tw Cen MT"/>
                <a:ea typeface="Calibri"/>
              </a:rPr>
              <a:t>quedando</a:t>
            </a:r>
            <a:r>
              <a:rPr lang="es-ES" sz="2000" b="0" strike="noStrike" spc="-1" dirty="0">
                <a:solidFill>
                  <a:srgbClr val="FFFFFF"/>
                </a:solidFill>
                <a:latin typeface="Tw Cen MT"/>
                <a:ea typeface="Calibri"/>
              </a:rPr>
              <a:t> </a:t>
            </a:r>
            <a:endParaRPr lang="es-ES" sz="2000" spc="-1" dirty="0">
              <a:solidFill>
                <a:srgbClr val="FFFFFF"/>
              </a:solidFill>
              <a:latin typeface="Tw Cen MT"/>
              <a:ea typeface="Calibri"/>
            </a:endParaRPr>
          </a:p>
          <a:p>
            <a:pPr algn="just">
              <a:lnSpc>
                <a:spcPct val="100000"/>
              </a:lnSpc>
            </a:pPr>
            <a:r>
              <a:rPr lang="es-ES" sz="2000" b="0" strike="noStrike" spc="-1" dirty="0">
                <a:solidFill>
                  <a:srgbClr val="FFFFFF"/>
                </a:solidFill>
                <a:latin typeface="Tw Cen MT"/>
                <a:ea typeface="Calibri"/>
              </a:rPr>
              <a:t>      ésta cerrada y abandonada.</a:t>
            </a:r>
            <a:endParaRPr lang="es-ES" sz="2000" b="0" strike="noStrike" spc="-1" dirty="0">
              <a:solidFill>
                <a:srgbClr val="FFFFFF"/>
              </a:solidFill>
              <a:latin typeface="Arial"/>
            </a:endParaRPr>
          </a:p>
          <a:p>
            <a:pPr algn="just">
              <a:lnSpc>
                <a:spcPct val="100000"/>
              </a:lnSpc>
            </a:pPr>
            <a:r>
              <a:rPr lang="es-ES" sz="2000" b="0" u="sng" strike="noStrike" spc="-1" dirty="0">
                <a:solidFill>
                  <a:srgbClr val="FFFFFF"/>
                </a:solidFill>
                <a:uFillTx/>
                <a:latin typeface="Tw Cen MT"/>
                <a:ea typeface="Calibri"/>
              </a:rPr>
              <a:t>*</a:t>
            </a:r>
            <a:r>
              <a:rPr lang="es-ES" sz="2000" b="0" u="sng" strike="noStrike" spc="-1" dirty="0">
                <a:solidFill>
                  <a:srgbClr val="FFFF00"/>
                </a:solidFill>
                <a:uFillTx/>
                <a:latin typeface="Tw Cen MT"/>
                <a:ea typeface="Calibri"/>
              </a:rPr>
              <a:t>1842</a:t>
            </a:r>
            <a:r>
              <a:rPr lang="es-ES" sz="2000" b="0" strike="noStrike" spc="-1" dirty="0">
                <a:solidFill>
                  <a:srgbClr val="FFFFFF"/>
                </a:solidFill>
                <a:latin typeface="Tw Cen MT"/>
                <a:ea typeface="Calibri"/>
              </a:rPr>
              <a:t>: El  Concejo  ordena  la  demolición  de un  arco  de las </a:t>
            </a:r>
            <a:endParaRPr lang="es-ES" sz="2000" spc="-1" dirty="0">
              <a:solidFill>
                <a:srgbClr val="FFFFFF"/>
              </a:solidFill>
              <a:latin typeface="Tw Cen MT"/>
              <a:ea typeface="Calibri"/>
            </a:endParaRPr>
          </a:p>
          <a:p>
            <a:pPr algn="just">
              <a:lnSpc>
                <a:spcPct val="100000"/>
              </a:lnSpc>
            </a:pPr>
            <a:r>
              <a:rPr lang="es-ES" sz="2000" b="0" strike="noStrike" spc="-1" dirty="0">
                <a:solidFill>
                  <a:srgbClr val="FFFFFF"/>
                </a:solidFill>
                <a:latin typeface="Tw Cen MT"/>
                <a:ea typeface="Calibri"/>
              </a:rPr>
              <a:t>       puertas de la iglesia de S. Andrés por amenazar </a:t>
            </a:r>
            <a:r>
              <a:rPr lang="es-ES" sz="2000" b="0" strike="noStrike" spc="-1" dirty="0" err="1">
                <a:solidFill>
                  <a:srgbClr val="FFFFFF"/>
                </a:solidFill>
                <a:latin typeface="Tw Cen MT"/>
                <a:ea typeface="Calibri"/>
              </a:rPr>
              <a:t>ruína</a:t>
            </a:r>
            <a:r>
              <a:rPr lang="es-ES" sz="2000" b="0" strike="noStrike" spc="-1" dirty="0">
                <a:solidFill>
                  <a:srgbClr val="FFFFFF"/>
                </a:solidFill>
                <a:latin typeface="Tw Cen MT"/>
                <a:ea typeface="Calibri"/>
              </a:rPr>
              <a:t>. En   </a:t>
            </a:r>
            <a:endParaRPr lang="es-ES" sz="2000" spc="-1" dirty="0">
              <a:solidFill>
                <a:srgbClr val="FFFFFF"/>
              </a:solidFill>
              <a:latin typeface="Tw Cen MT"/>
              <a:ea typeface="Calibri"/>
            </a:endParaRPr>
          </a:p>
          <a:p>
            <a:pPr algn="just">
              <a:lnSpc>
                <a:spcPct val="100000"/>
              </a:lnSpc>
            </a:pPr>
            <a:r>
              <a:rPr lang="es-ES" sz="2000" b="0" strike="noStrike" spc="-1" dirty="0">
                <a:solidFill>
                  <a:srgbClr val="FFFFFF"/>
                </a:solidFill>
                <a:latin typeface="Tw Cen MT"/>
                <a:ea typeface="Calibri"/>
              </a:rPr>
              <a:t>       las  estancias  conventuales   fueron  alojadas    numerosas </a:t>
            </a:r>
            <a:endParaRPr lang="es-ES" sz="2000" spc="-1" dirty="0">
              <a:solidFill>
                <a:srgbClr val="FFFFFF"/>
              </a:solidFill>
              <a:latin typeface="Tw Cen MT"/>
              <a:ea typeface="Calibri"/>
            </a:endParaRPr>
          </a:p>
          <a:p>
            <a:pPr algn="just">
              <a:lnSpc>
                <a:spcPct val="100000"/>
              </a:lnSpc>
            </a:pPr>
            <a:r>
              <a:rPr lang="es-ES" sz="2000" b="0" strike="noStrike" spc="-1" dirty="0">
                <a:solidFill>
                  <a:srgbClr val="FFFFFF"/>
                </a:solidFill>
                <a:latin typeface="Tw Cen MT"/>
                <a:ea typeface="Calibri"/>
              </a:rPr>
              <a:t>       familias, que se quejan del peligro que suponía la torre. </a:t>
            </a:r>
            <a:endParaRPr lang="es-ES" sz="2000" b="0" strike="noStrike" spc="-1" dirty="0">
              <a:solidFill>
                <a:srgbClr val="FFFFFF"/>
              </a:solidFill>
              <a:latin typeface="Arial"/>
            </a:endParaRPr>
          </a:p>
          <a:p>
            <a:pPr algn="just">
              <a:lnSpc>
                <a:spcPct val="100000"/>
              </a:lnSpc>
            </a:pPr>
            <a:r>
              <a:rPr lang="es-ES" sz="2000" b="0" u="sng" strike="noStrike" spc="-1" dirty="0">
                <a:solidFill>
                  <a:srgbClr val="FFFF00"/>
                </a:solidFill>
                <a:uFillTx/>
                <a:latin typeface="Tw Cen MT"/>
                <a:ea typeface="Calibri"/>
              </a:rPr>
              <a:t>*1844</a:t>
            </a:r>
            <a:r>
              <a:rPr lang="es-ES" sz="2000" b="0" strike="noStrike" spc="-1" dirty="0">
                <a:solidFill>
                  <a:srgbClr val="FFFFFF"/>
                </a:solidFill>
                <a:latin typeface="Tw Cen MT"/>
                <a:ea typeface="Calibri"/>
              </a:rPr>
              <a:t>: Se denuncia el uso indecoroso que  los vecinos hacen de </a:t>
            </a:r>
          </a:p>
          <a:p>
            <a:pPr algn="just">
              <a:lnSpc>
                <a:spcPct val="100000"/>
              </a:lnSpc>
            </a:pPr>
            <a:r>
              <a:rPr lang="es-ES" sz="2000" spc="-1" dirty="0">
                <a:solidFill>
                  <a:srgbClr val="FFFFFF"/>
                </a:solidFill>
                <a:latin typeface="Tw Cen MT"/>
                <a:ea typeface="Calibri"/>
              </a:rPr>
              <a:t>      </a:t>
            </a:r>
            <a:r>
              <a:rPr lang="es-ES" sz="2000" b="0" strike="noStrike" spc="-1" dirty="0">
                <a:solidFill>
                  <a:srgbClr val="FFFFFF"/>
                </a:solidFill>
                <a:latin typeface="Tw Cen MT"/>
                <a:ea typeface="Calibri"/>
              </a:rPr>
              <a:t> la capilla, introduciendo caballerías y cerdos.</a:t>
            </a:r>
            <a:endParaRPr lang="es-ES" sz="2000" b="0" strike="noStrike" spc="-1" dirty="0">
              <a:solidFill>
                <a:srgbClr val="FFFFFF"/>
              </a:solidFill>
              <a:latin typeface="Arial"/>
            </a:endParaRPr>
          </a:p>
          <a:p>
            <a:pPr algn="just">
              <a:lnSpc>
                <a:spcPct val="100000"/>
              </a:lnSpc>
            </a:pPr>
            <a:r>
              <a:rPr lang="es-ES" sz="2000" b="0" u="sng" strike="noStrike" spc="-1" dirty="0">
                <a:solidFill>
                  <a:srgbClr val="FFFF00"/>
                </a:solidFill>
                <a:uFillTx/>
                <a:latin typeface="Tw Cen MT"/>
                <a:ea typeface="Calibri"/>
              </a:rPr>
              <a:t>*1848</a:t>
            </a:r>
            <a:r>
              <a:rPr lang="es-ES" sz="2000" b="0" strike="noStrike" spc="-1" dirty="0">
                <a:solidFill>
                  <a:srgbClr val="FFFFFF"/>
                </a:solidFill>
                <a:latin typeface="Tw Cen MT"/>
                <a:ea typeface="Calibri"/>
              </a:rPr>
              <a:t>: Remodelación  de  la  plaza.  La iglesia se convierte en  </a:t>
            </a:r>
            <a:endParaRPr lang="es-ES" sz="2000" spc="-1" dirty="0">
              <a:solidFill>
                <a:srgbClr val="FFFFFF"/>
              </a:solidFill>
              <a:latin typeface="Tw Cen MT"/>
              <a:ea typeface="Calibri"/>
            </a:endParaRPr>
          </a:p>
          <a:p>
            <a:pPr algn="just">
              <a:lnSpc>
                <a:spcPct val="100000"/>
              </a:lnSpc>
            </a:pPr>
            <a:r>
              <a:rPr lang="es-ES" sz="2000" b="0" strike="noStrike" spc="-1" dirty="0">
                <a:solidFill>
                  <a:srgbClr val="FFFFFF"/>
                </a:solidFill>
                <a:latin typeface="Tw Cen MT"/>
                <a:ea typeface="Calibri"/>
              </a:rPr>
              <a:t>           alhóndiga  y  el convento en mesón,  después en cuartel.</a:t>
            </a:r>
            <a:endParaRPr lang="es-ES" sz="2000" b="0" strike="noStrike" spc="-1" dirty="0">
              <a:solidFill>
                <a:srgbClr val="FFFFFF"/>
              </a:solidFill>
              <a:latin typeface="Arial"/>
            </a:endParaRPr>
          </a:p>
          <a:p>
            <a:pPr algn="just">
              <a:lnSpc>
                <a:spcPct val="100000"/>
              </a:lnSpc>
            </a:pPr>
            <a:r>
              <a:rPr lang="es-ES" sz="2000" b="0" strike="noStrike" spc="-1" dirty="0">
                <a:solidFill>
                  <a:srgbClr val="FFFF00"/>
                </a:solidFill>
                <a:uFillTx/>
                <a:latin typeface="Tw Cen MT"/>
                <a:ea typeface="Calibri"/>
              </a:rPr>
              <a:t>           </a:t>
            </a:r>
            <a:r>
              <a:rPr lang="es-ES" sz="2000" b="0" u="sng" strike="noStrike" spc="-1" dirty="0">
                <a:solidFill>
                  <a:srgbClr val="FFFF00"/>
                </a:solidFill>
                <a:uFillTx/>
                <a:latin typeface="Tw Cen MT"/>
                <a:ea typeface="Calibri"/>
              </a:rPr>
              <a:t>1954</a:t>
            </a:r>
            <a:r>
              <a:rPr lang="es-ES" sz="2000" b="0" strike="noStrike" spc="-1" dirty="0">
                <a:solidFill>
                  <a:srgbClr val="FFFFFF"/>
                </a:solidFill>
                <a:latin typeface="Tw Cen MT"/>
                <a:ea typeface="Calibri"/>
              </a:rPr>
              <a:t>: Cedido para la Escuela de Maestría Industrial.</a:t>
            </a:r>
            <a:endParaRPr lang="es-ES" sz="2000" b="0" strike="noStrike" spc="-1" dirty="0">
              <a:solidFill>
                <a:srgbClr val="FFFFFF"/>
              </a:solidFill>
              <a:latin typeface="Arial"/>
            </a:endParaRPr>
          </a:p>
          <a:p>
            <a:pPr algn="just">
              <a:lnSpc>
                <a:spcPct val="100000"/>
              </a:lnSpc>
            </a:pPr>
            <a:r>
              <a:rPr lang="es-ES" sz="2000" spc="-1" dirty="0">
                <a:solidFill>
                  <a:srgbClr val="FFFF00"/>
                </a:solidFill>
                <a:latin typeface="Tw Cen MT"/>
                <a:ea typeface="Calibri"/>
              </a:rPr>
              <a:t>           </a:t>
            </a:r>
            <a:r>
              <a:rPr lang="es-ES" sz="2000" b="0" u="sng" strike="noStrike" spc="-1" dirty="0">
                <a:solidFill>
                  <a:srgbClr val="FFFF00"/>
                </a:solidFill>
                <a:uFillTx/>
                <a:latin typeface="Tw Cen MT"/>
                <a:ea typeface="Calibri"/>
              </a:rPr>
              <a:t>1986</a:t>
            </a:r>
            <a:r>
              <a:rPr lang="es-ES" sz="2000" b="0" strike="noStrike" spc="-1" dirty="0">
                <a:solidFill>
                  <a:srgbClr val="FFFFFF"/>
                </a:solidFill>
                <a:latin typeface="Tw Cen MT"/>
                <a:ea typeface="Calibri"/>
              </a:rPr>
              <a:t>: Instituto de bachillerato  Francisco de los Cobos.</a:t>
            </a:r>
            <a:endParaRPr lang="es-ES" sz="2000" b="0" strike="noStrike" spc="-1" dirty="0">
              <a:solidFill>
                <a:srgbClr val="FFFFFF"/>
              </a:solidFill>
              <a:latin typeface="Arial"/>
            </a:endParaRPr>
          </a:p>
        </p:txBody>
      </p:sp>
      <p:pic>
        <p:nvPicPr>
          <p:cNvPr id="79" name="Imagen 4"/>
          <p:cNvPicPr/>
          <p:nvPr/>
        </p:nvPicPr>
        <p:blipFill>
          <a:blip r:embed="rId2"/>
          <a:stretch/>
        </p:blipFill>
        <p:spPr>
          <a:xfrm>
            <a:off x="7200000" y="429840"/>
            <a:ext cx="1762560" cy="2383200"/>
          </a:xfrm>
          <a:prstGeom prst="rect">
            <a:avLst/>
          </a:prstGeom>
          <a:ln w="0">
            <a:noFill/>
          </a:ln>
        </p:spPr>
      </p:pic>
      <p:sp>
        <p:nvSpPr>
          <p:cNvPr id="80" name="CuadroTexto 6"/>
          <p:cNvSpPr/>
          <p:nvPr/>
        </p:nvSpPr>
        <p:spPr>
          <a:xfrm>
            <a:off x="1156320" y="147600"/>
            <a:ext cx="5646600" cy="46021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s-ES" sz="2400" strike="noStrike" spc="-1" dirty="0">
                <a:solidFill>
                  <a:srgbClr val="FFFF00"/>
                </a:solidFill>
                <a:latin typeface="Calibri"/>
                <a:ea typeface="ＭＳ Ｐゴシック"/>
              </a:rPr>
              <a:t>CONVENTO DE SAN ANDRÉS (DOMINICOS)</a:t>
            </a:r>
            <a:endParaRPr lang="es-ES" sz="2400" strike="noStrike" spc="-1" dirty="0">
              <a:solidFill>
                <a:srgbClr val="FFFFFF"/>
              </a:solidFill>
              <a:latin typeface="Arial"/>
            </a:endParaRPr>
          </a:p>
        </p:txBody>
      </p:sp>
      <p:pic>
        <p:nvPicPr>
          <p:cNvPr id="81" name="Imagen 2"/>
          <p:cNvPicPr/>
          <p:nvPr/>
        </p:nvPicPr>
        <p:blipFill>
          <a:blip r:embed="rId3"/>
          <a:stretch/>
        </p:blipFill>
        <p:spPr>
          <a:xfrm>
            <a:off x="7247520" y="4283280"/>
            <a:ext cx="1607040" cy="2144880"/>
          </a:xfrm>
          <a:prstGeom prst="rect">
            <a:avLst/>
          </a:prstGeom>
          <a:ln w="0">
            <a:noFill/>
          </a:ln>
        </p:spPr>
      </p:pic>
      <p:sp>
        <p:nvSpPr>
          <p:cNvPr id="82" name="CuadroTexto 1"/>
          <p:cNvSpPr/>
          <p:nvPr/>
        </p:nvSpPr>
        <p:spPr>
          <a:xfrm>
            <a:off x="7126560" y="3053160"/>
            <a:ext cx="1883520" cy="706432"/>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s-ES" sz="2000" strike="noStrike" spc="-1" dirty="0">
                <a:solidFill>
                  <a:srgbClr val="FFFF00"/>
                </a:solidFill>
                <a:latin typeface="Calibri"/>
                <a:ea typeface="ＭＳ Ｐゴシック"/>
              </a:rPr>
              <a:t>DOMINICOS</a:t>
            </a:r>
            <a:endParaRPr lang="es-ES" sz="2000" strike="noStrike" spc="-1" dirty="0">
              <a:solidFill>
                <a:srgbClr val="FFFFFF"/>
              </a:solidFill>
              <a:latin typeface="Arial"/>
            </a:endParaRPr>
          </a:p>
          <a:p>
            <a:pPr algn="ctr">
              <a:lnSpc>
                <a:spcPct val="100000"/>
              </a:lnSpc>
            </a:pPr>
            <a:r>
              <a:rPr lang="es-ES" sz="2000" strike="noStrike" spc="-1" dirty="0">
                <a:solidFill>
                  <a:srgbClr val="FFFF00"/>
                </a:solidFill>
                <a:latin typeface="Calibri"/>
                <a:ea typeface="ＭＳ Ｐゴシック"/>
              </a:rPr>
              <a:t>Plaza Mercado</a:t>
            </a:r>
            <a:endParaRPr lang="es-ES" sz="2000" strike="noStrike" spc="-1" dirty="0">
              <a:solidFill>
                <a:srgbClr val="FFFFFF"/>
              </a:solidFill>
              <a:latin typeface="Arial"/>
            </a:endParaRPr>
          </a:p>
        </p:txBody>
      </p:sp>
    </p:spTree>
    <p:extLst>
      <p:ext uri="{BB962C8B-B14F-4D97-AF65-F5344CB8AC3E}">
        <p14:creationId xmlns:p14="http://schemas.microsoft.com/office/powerpoint/2010/main" val="1814555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3000"/>
                                        <p:tgtEl>
                                          <p:spTgt spid="78"/>
                                        </p:tgtEl>
                                      </p:cBhvr>
                                    </p:animEffect>
                                    <p:anim calcmode="lin" valueType="num">
                                      <p:cBhvr>
                                        <p:cTn id="8" dur="3000" fill="hold"/>
                                        <p:tgtEl>
                                          <p:spTgt spid="78"/>
                                        </p:tgtEl>
                                        <p:attrNameLst>
                                          <p:attrName>ppt_x</p:attrName>
                                        </p:attrNameLst>
                                      </p:cBhvr>
                                      <p:tavLst>
                                        <p:tav tm="0">
                                          <p:val>
                                            <p:strVal val="#ppt_x"/>
                                          </p:val>
                                        </p:tav>
                                        <p:tav tm="100000">
                                          <p:val>
                                            <p:strVal val="#ppt_x"/>
                                          </p:val>
                                        </p:tav>
                                      </p:tavLst>
                                    </p:anim>
                                    <p:anim calcmode="lin" valueType="num">
                                      <p:cBhvr>
                                        <p:cTn id="9" dur="3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95000">
              <a:srgbClr val="990000"/>
            </a:gs>
            <a:gs pos="100000">
              <a:srgbClr val="2B0000"/>
            </a:gs>
          </a:gsLst>
          <a:lin ang="10800000"/>
        </a:gradFill>
        <a:effectLst/>
      </p:bgPr>
    </p:bg>
    <p:spTree>
      <p:nvGrpSpPr>
        <p:cNvPr id="1" name=""/>
        <p:cNvGrpSpPr/>
        <p:nvPr/>
      </p:nvGrpSpPr>
      <p:grpSpPr>
        <a:xfrm>
          <a:off x="0" y="0"/>
          <a:ext cx="0" cy="0"/>
          <a:chOff x="0" y="0"/>
          <a:chExt cx="0" cy="0"/>
        </a:xfrm>
      </p:grpSpPr>
      <p:sp>
        <p:nvSpPr>
          <p:cNvPr id="98"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sp>
        <p:nvSpPr>
          <p:cNvPr id="99" name="CuadroTexto 2"/>
          <p:cNvSpPr/>
          <p:nvPr/>
        </p:nvSpPr>
        <p:spPr>
          <a:xfrm>
            <a:off x="259560" y="428040"/>
            <a:ext cx="6786720" cy="630796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s-ES" sz="2400" strike="noStrike" spc="-1" dirty="0">
                <a:solidFill>
                  <a:srgbClr val="FFFF00"/>
                </a:solidFill>
                <a:latin typeface="Times New Roman"/>
                <a:ea typeface="Times New Roman"/>
              </a:rPr>
              <a:t>  </a:t>
            </a:r>
            <a:r>
              <a:rPr lang="es-ES" sz="2400" strike="noStrike" spc="-1" dirty="0">
                <a:solidFill>
                  <a:srgbClr val="FFFF00"/>
                </a:solidFill>
                <a:latin typeface="Calibri"/>
                <a:ea typeface="Times New Roman"/>
              </a:rPr>
              <a:t>CONVENTO DE PP. CARMELITAS</a:t>
            </a:r>
            <a:r>
              <a:rPr lang="es-ES" sz="2000" b="1" strike="noStrike" spc="-1" dirty="0">
                <a:solidFill>
                  <a:srgbClr val="FFFF00"/>
                </a:solidFill>
                <a:latin typeface="Calibri"/>
                <a:ea typeface="Times New Roman"/>
              </a:rPr>
              <a:t>.</a:t>
            </a:r>
            <a:endParaRPr lang="es-ES" sz="2000" b="0" strike="noStrike" spc="-1" dirty="0">
              <a:solidFill>
                <a:srgbClr val="FFFFFF"/>
              </a:solidFill>
              <a:latin typeface="Arial"/>
            </a:endParaRPr>
          </a:p>
          <a:p>
            <a:pPr>
              <a:lnSpc>
                <a:spcPct val="100000"/>
              </a:lnSpc>
            </a:pPr>
            <a:endParaRPr lang="es-ES" sz="2000" b="0" strike="noStrike" spc="-1" dirty="0">
              <a:solidFill>
                <a:srgbClr val="FFFFFF"/>
              </a:solidFill>
              <a:latin typeface="Arial"/>
            </a:endParaRPr>
          </a:p>
          <a:p>
            <a:pPr>
              <a:lnSpc>
                <a:spcPct val="100000"/>
              </a:lnSpc>
            </a:pPr>
            <a:r>
              <a:rPr lang="es-ES" sz="2000" b="0" u="sng" strike="noStrike" spc="-1" dirty="0">
                <a:solidFill>
                  <a:srgbClr val="FFFF00"/>
                </a:solidFill>
                <a:uFillTx/>
                <a:latin typeface="Calibri"/>
                <a:ea typeface="Times New Roman"/>
              </a:rPr>
              <a:t>*1808</a:t>
            </a:r>
            <a:r>
              <a:rPr lang="es-ES" sz="2000" b="0" strike="noStrike" spc="-1" dirty="0">
                <a:solidFill>
                  <a:srgbClr val="FFFFFF"/>
                </a:solidFill>
                <a:latin typeface="Calibri"/>
                <a:ea typeface="Times New Roman"/>
              </a:rPr>
              <a:t>: Con la invasión francesa  son suprimidos los conventos.</a:t>
            </a:r>
            <a:endParaRPr lang="es-ES" sz="2000" b="0" strike="noStrike" spc="-1" dirty="0">
              <a:solidFill>
                <a:srgbClr val="FFFFFF"/>
              </a:solidFill>
              <a:latin typeface="Arial"/>
            </a:endParaRPr>
          </a:p>
          <a:p>
            <a:pPr>
              <a:lnSpc>
                <a:spcPct val="100000"/>
              </a:lnSpc>
            </a:pPr>
            <a:r>
              <a:rPr lang="es-ES" sz="2000" b="0" u="sng" strike="noStrike" spc="-1" dirty="0">
                <a:solidFill>
                  <a:srgbClr val="FFFF00"/>
                </a:solidFill>
                <a:uFillTx/>
                <a:latin typeface="Calibri"/>
                <a:ea typeface="Times New Roman"/>
              </a:rPr>
              <a:t>*1813</a:t>
            </a:r>
            <a:r>
              <a:rPr lang="es-ES" sz="2000" b="0" strike="noStrike" spc="-1" dirty="0">
                <a:solidFill>
                  <a:srgbClr val="FFFFFF"/>
                </a:solidFill>
                <a:latin typeface="Calibri"/>
                <a:ea typeface="Times New Roman"/>
              </a:rPr>
              <a:t>: Sólo se pudieron abrir el de San Juan de Dios y el de los</a:t>
            </a:r>
            <a:endParaRPr lang="es-ES" sz="2000" b="0" strike="noStrike" spc="-1" dirty="0">
              <a:solidFill>
                <a:srgbClr val="FFFFFF"/>
              </a:solidFill>
              <a:latin typeface="Arial"/>
            </a:endParaRPr>
          </a:p>
          <a:p>
            <a:pPr>
              <a:lnSpc>
                <a:spcPct val="100000"/>
              </a:lnSpc>
            </a:pPr>
            <a:r>
              <a:rPr lang="es-ES" sz="2000" b="0" strike="noStrike" spc="-1" dirty="0">
                <a:solidFill>
                  <a:srgbClr val="FFFFFF"/>
                </a:solidFill>
                <a:latin typeface="Calibri"/>
                <a:ea typeface="Times New Roman"/>
              </a:rPr>
              <a:t>           </a:t>
            </a:r>
            <a:r>
              <a:rPr lang="es-ES" sz="2000" b="0" strike="noStrike" spc="-1" dirty="0" err="1">
                <a:solidFill>
                  <a:srgbClr val="FFFFFF"/>
                </a:solidFill>
                <a:latin typeface="Calibri"/>
                <a:ea typeface="Times New Roman"/>
              </a:rPr>
              <a:t>PP.Carmelitas</a:t>
            </a:r>
            <a:r>
              <a:rPr lang="es-ES" sz="2000" b="0" strike="noStrike" spc="-1" dirty="0">
                <a:solidFill>
                  <a:srgbClr val="FFFFFF"/>
                </a:solidFill>
                <a:latin typeface="Calibri"/>
                <a:ea typeface="Times New Roman"/>
              </a:rPr>
              <a:t>, recuperándose sólo parte de las imágenes             </a:t>
            </a:r>
            <a:endParaRPr lang="es-ES" sz="2000" spc="-1" dirty="0">
              <a:solidFill>
                <a:srgbClr val="FFFFFF"/>
              </a:solidFill>
              <a:latin typeface="Calibri"/>
              <a:ea typeface="Times New Roman"/>
            </a:endParaRPr>
          </a:p>
          <a:p>
            <a:pPr>
              <a:lnSpc>
                <a:spcPct val="100000"/>
              </a:lnSpc>
            </a:pPr>
            <a:r>
              <a:rPr lang="es-ES" sz="2000" b="0" strike="noStrike" spc="-1" dirty="0">
                <a:solidFill>
                  <a:srgbClr val="FFFFFF"/>
                </a:solidFill>
                <a:latin typeface="Calibri"/>
                <a:ea typeface="Times New Roman"/>
              </a:rPr>
              <a:t>           y ornamentos depositados en otras iglesias.</a:t>
            </a:r>
            <a:endParaRPr lang="es-ES" sz="2000" b="0" strike="noStrike" spc="-1" dirty="0">
              <a:solidFill>
                <a:srgbClr val="FFFFFF"/>
              </a:solidFill>
              <a:latin typeface="Arial"/>
            </a:endParaRPr>
          </a:p>
          <a:p>
            <a:pPr>
              <a:lnSpc>
                <a:spcPct val="100000"/>
              </a:lnSpc>
            </a:pPr>
            <a:r>
              <a:rPr lang="es-ES" sz="2000" b="0" u="sng" strike="noStrike" spc="-1" dirty="0">
                <a:solidFill>
                  <a:srgbClr val="FFFF00"/>
                </a:solidFill>
                <a:uFillTx/>
                <a:latin typeface="Calibri"/>
                <a:ea typeface="Times New Roman"/>
              </a:rPr>
              <a:t>*1821</a:t>
            </a:r>
            <a:r>
              <a:rPr lang="es-ES" sz="2000" b="0" strike="noStrike" spc="-1" dirty="0">
                <a:solidFill>
                  <a:srgbClr val="FFFFFF"/>
                </a:solidFill>
                <a:latin typeface="Calibri"/>
                <a:ea typeface="Times New Roman"/>
              </a:rPr>
              <a:t>: Debido a las leyes restrictivas, los Carmelitas, (12 frailes </a:t>
            </a:r>
            <a:endParaRPr lang="es-ES" sz="2000" b="0" strike="noStrike" spc="-1" dirty="0">
              <a:solidFill>
                <a:srgbClr val="FFFFFF"/>
              </a:solidFill>
              <a:latin typeface="Arial"/>
            </a:endParaRPr>
          </a:p>
          <a:p>
            <a:pPr>
              <a:lnSpc>
                <a:spcPct val="100000"/>
              </a:lnSpc>
            </a:pPr>
            <a:r>
              <a:rPr lang="es-ES" sz="2000" b="0" strike="noStrike" spc="-1" dirty="0">
                <a:solidFill>
                  <a:srgbClr val="FFFFFF"/>
                </a:solidFill>
                <a:latin typeface="Calibri"/>
                <a:ea typeface="Times New Roman"/>
              </a:rPr>
              <a:t>              y 6 legos) se vieron obligados a abandonar el convento,</a:t>
            </a:r>
            <a:endParaRPr lang="es-ES" sz="2000" b="0" strike="noStrike" spc="-1" dirty="0">
              <a:solidFill>
                <a:srgbClr val="FFFFFF"/>
              </a:solidFill>
              <a:latin typeface="Arial"/>
            </a:endParaRPr>
          </a:p>
          <a:p>
            <a:pPr>
              <a:lnSpc>
                <a:spcPct val="100000"/>
              </a:lnSpc>
            </a:pPr>
            <a:r>
              <a:rPr lang="es-ES" sz="2000" b="0" strike="noStrike" spc="-1" dirty="0">
                <a:solidFill>
                  <a:srgbClr val="FFFFFF"/>
                </a:solidFill>
                <a:latin typeface="Calibri"/>
                <a:ea typeface="Times New Roman"/>
              </a:rPr>
              <a:t>              siendo ocupado por los Recoletos de S. Antonio. </a:t>
            </a:r>
            <a:endParaRPr lang="es-ES" sz="2000" b="0" strike="noStrike" spc="-1" dirty="0">
              <a:solidFill>
                <a:srgbClr val="FFFFFF"/>
              </a:solidFill>
              <a:latin typeface="Arial"/>
            </a:endParaRPr>
          </a:p>
          <a:p>
            <a:pPr>
              <a:lnSpc>
                <a:spcPct val="100000"/>
              </a:lnSpc>
            </a:pPr>
            <a:r>
              <a:rPr lang="es-ES" sz="2000" b="0" u="sng" strike="noStrike" spc="-1" dirty="0">
                <a:solidFill>
                  <a:srgbClr val="FFFF00"/>
                </a:solidFill>
                <a:uFillTx/>
                <a:latin typeface="Calibri"/>
                <a:ea typeface="Times New Roman"/>
              </a:rPr>
              <a:t>*1836</a:t>
            </a:r>
            <a:r>
              <a:rPr lang="es-ES" sz="2000" b="0" strike="noStrike" spc="-1" dirty="0">
                <a:solidFill>
                  <a:srgbClr val="FFFFFF"/>
                </a:solidFill>
                <a:latin typeface="Calibri"/>
                <a:ea typeface="Times New Roman"/>
              </a:rPr>
              <a:t>: Los franciscanos Recoletos son obligados a abandonarlo.</a:t>
            </a:r>
            <a:endParaRPr lang="es-ES" sz="2000" b="0" strike="noStrike" spc="-1" dirty="0">
              <a:solidFill>
                <a:srgbClr val="FFFFFF"/>
              </a:solidFill>
              <a:latin typeface="Arial"/>
            </a:endParaRPr>
          </a:p>
          <a:p>
            <a:pPr>
              <a:lnSpc>
                <a:spcPct val="100000"/>
              </a:lnSpc>
            </a:pPr>
            <a:r>
              <a:rPr lang="es-ES" sz="2000" b="0" u="sng" strike="noStrike" spc="-1" dirty="0">
                <a:solidFill>
                  <a:srgbClr val="FFFF00"/>
                </a:solidFill>
                <a:uFillTx/>
                <a:latin typeface="Calibri"/>
                <a:ea typeface="Times New Roman"/>
              </a:rPr>
              <a:t>*1843</a:t>
            </a:r>
            <a:r>
              <a:rPr lang="es-ES" sz="2000" b="0" strike="noStrike" spc="-1" dirty="0">
                <a:solidFill>
                  <a:srgbClr val="FFFFFF"/>
                </a:solidFill>
                <a:latin typeface="Calibri"/>
                <a:ea typeface="Times New Roman"/>
              </a:rPr>
              <a:t>: En  pública  subasta, cae  en manos privadas, adaptando </a:t>
            </a:r>
            <a:endParaRPr lang="es-ES" sz="2000" b="0" strike="noStrike" spc="-1" dirty="0">
              <a:solidFill>
                <a:srgbClr val="FFFFFF"/>
              </a:solidFill>
              <a:latin typeface="Arial"/>
            </a:endParaRPr>
          </a:p>
          <a:p>
            <a:pPr>
              <a:lnSpc>
                <a:spcPct val="100000"/>
              </a:lnSpc>
            </a:pPr>
            <a:r>
              <a:rPr lang="es-ES" sz="2000" b="0" strike="noStrike" spc="-1" dirty="0">
                <a:solidFill>
                  <a:srgbClr val="FFFFFF"/>
                </a:solidFill>
                <a:latin typeface="Calibri"/>
                <a:ea typeface="Times New Roman"/>
              </a:rPr>
              <a:t>             el convento a viviendas particulares.</a:t>
            </a:r>
            <a:endParaRPr lang="es-ES" sz="2000" b="0" strike="noStrike" spc="-1" dirty="0">
              <a:solidFill>
                <a:srgbClr val="FFFFFF"/>
              </a:solidFill>
              <a:latin typeface="Arial"/>
            </a:endParaRPr>
          </a:p>
          <a:p>
            <a:pPr>
              <a:lnSpc>
                <a:spcPct val="100000"/>
              </a:lnSpc>
            </a:pPr>
            <a:r>
              <a:rPr lang="es-ES" sz="2000" b="0" u="sng" strike="noStrike" spc="-1" dirty="0">
                <a:solidFill>
                  <a:srgbClr val="FFFF00"/>
                </a:solidFill>
                <a:uFillTx/>
                <a:latin typeface="Calibri"/>
                <a:ea typeface="Times New Roman"/>
              </a:rPr>
              <a:t>*1850</a:t>
            </a:r>
            <a:r>
              <a:rPr lang="es-ES" sz="2000" b="0" strike="noStrike" spc="-1" dirty="0">
                <a:solidFill>
                  <a:srgbClr val="FFFFFF"/>
                </a:solidFill>
                <a:latin typeface="Calibri"/>
                <a:ea typeface="Times New Roman"/>
              </a:rPr>
              <a:t>: El convento es dedicado a cuartel de la remonta.  </a:t>
            </a:r>
            <a:endParaRPr lang="es-ES" sz="2000" b="0" strike="noStrike" spc="-1" dirty="0">
              <a:solidFill>
                <a:srgbClr val="FFFFFF"/>
              </a:solidFill>
              <a:latin typeface="Arial"/>
            </a:endParaRPr>
          </a:p>
          <a:p>
            <a:pPr algn="ctr">
              <a:lnSpc>
                <a:spcPct val="100000"/>
              </a:lnSpc>
            </a:pPr>
            <a:r>
              <a:rPr lang="es-ES" sz="2000" b="0" strike="noStrike" spc="-1" dirty="0">
                <a:solidFill>
                  <a:srgbClr val="FFFFFF"/>
                </a:solidFill>
                <a:latin typeface="Calibri"/>
                <a:ea typeface="Times New Roman"/>
              </a:rPr>
              <a:t>***   </a:t>
            </a:r>
            <a:endParaRPr lang="es-ES" sz="2000" b="0" strike="noStrike" spc="-1" dirty="0">
              <a:solidFill>
                <a:srgbClr val="FFFFFF"/>
              </a:solidFill>
              <a:latin typeface="Arial"/>
            </a:endParaRPr>
          </a:p>
          <a:p>
            <a:pPr algn="ctr">
              <a:lnSpc>
                <a:spcPct val="100000"/>
              </a:lnSpc>
            </a:pPr>
            <a:r>
              <a:rPr lang="es-ES" sz="2000" b="0" strike="noStrike" spc="-1" dirty="0">
                <a:solidFill>
                  <a:srgbClr val="FFFFFF"/>
                </a:solidFill>
                <a:latin typeface="Calibri"/>
                <a:ea typeface="Times New Roman"/>
              </a:rPr>
              <a:t> Gracias a las gestiones de D. Manuel Muñoz Garnica, </a:t>
            </a:r>
            <a:endParaRPr lang="es-ES" sz="2000" b="0" strike="noStrike" spc="-1" dirty="0">
              <a:solidFill>
                <a:srgbClr val="FFFFFF"/>
              </a:solidFill>
              <a:latin typeface="Arial"/>
            </a:endParaRPr>
          </a:p>
          <a:p>
            <a:pPr algn="ctr">
              <a:lnSpc>
                <a:spcPct val="100000"/>
              </a:lnSpc>
            </a:pPr>
            <a:r>
              <a:rPr lang="es-ES" sz="2000" b="0" strike="noStrike" spc="-1" dirty="0">
                <a:solidFill>
                  <a:srgbClr val="FFFFFF"/>
                </a:solidFill>
                <a:latin typeface="Calibri"/>
                <a:ea typeface="Times New Roman"/>
              </a:rPr>
              <a:t>        se salvó el pequeño oratorio, sobre su primer sepulcro. </a:t>
            </a:r>
            <a:endParaRPr lang="es-ES" sz="2000" spc="-1" dirty="0">
              <a:solidFill>
                <a:srgbClr val="FFFFFF"/>
              </a:solidFill>
              <a:latin typeface="Arial"/>
            </a:endParaRPr>
          </a:p>
          <a:p>
            <a:pPr algn="ctr">
              <a:lnSpc>
                <a:spcPct val="100000"/>
              </a:lnSpc>
            </a:pPr>
            <a:r>
              <a:rPr lang="es-ES" sz="2000" b="0" strike="noStrike" spc="-1" dirty="0">
                <a:solidFill>
                  <a:srgbClr val="FFFFFF"/>
                </a:solidFill>
                <a:latin typeface="Arial"/>
                <a:ea typeface="Times New Roman"/>
              </a:rPr>
              <a:t>Había sido</a:t>
            </a:r>
            <a:r>
              <a:rPr lang="es-ES" sz="2000" b="0" strike="noStrike" spc="-1" dirty="0">
                <a:solidFill>
                  <a:srgbClr val="FFFFFF"/>
                </a:solidFill>
                <a:latin typeface="Calibri"/>
                <a:ea typeface="Times New Roman"/>
              </a:rPr>
              <a:t> la primera iglesia     </a:t>
            </a:r>
            <a:endParaRPr lang="es-ES" sz="2000" b="0" strike="noStrike" spc="-1" dirty="0">
              <a:solidFill>
                <a:srgbClr val="FFFFFF"/>
              </a:solidFill>
              <a:latin typeface="Arial"/>
            </a:endParaRPr>
          </a:p>
          <a:p>
            <a:pPr algn="ctr">
              <a:lnSpc>
                <a:spcPct val="100000"/>
              </a:lnSpc>
            </a:pPr>
            <a:r>
              <a:rPr lang="es-ES" sz="2000" b="0" strike="noStrike" spc="-1" dirty="0">
                <a:solidFill>
                  <a:srgbClr val="FFFFFF"/>
                </a:solidFill>
                <a:latin typeface="Calibri"/>
                <a:ea typeface="Times New Roman"/>
              </a:rPr>
              <a:t>           dedicada a San Juan de la Cruz, al ser proclamado </a:t>
            </a:r>
          </a:p>
          <a:p>
            <a:pPr algn="ctr">
              <a:lnSpc>
                <a:spcPct val="100000"/>
              </a:lnSpc>
            </a:pPr>
            <a:r>
              <a:rPr lang="es-ES" sz="2000" b="0" strike="noStrike" spc="-1" dirty="0">
                <a:solidFill>
                  <a:srgbClr val="FFFFFF"/>
                </a:solidFill>
                <a:latin typeface="Calibri"/>
                <a:ea typeface="Times New Roman"/>
              </a:rPr>
              <a:t>Beato en el año 1.627.</a:t>
            </a:r>
            <a:endParaRPr lang="es-ES" sz="2000" b="0" strike="noStrike" spc="-1" dirty="0">
              <a:solidFill>
                <a:srgbClr val="FFFFFF"/>
              </a:solidFill>
              <a:latin typeface="Arial"/>
            </a:endParaRPr>
          </a:p>
          <a:p>
            <a:pPr algn="ctr">
              <a:lnSpc>
                <a:spcPct val="100000"/>
              </a:lnSpc>
            </a:pPr>
            <a:r>
              <a:rPr lang="es-ES" sz="2000" b="0" strike="noStrike" spc="-1" dirty="0">
                <a:solidFill>
                  <a:srgbClr val="000000"/>
                </a:solidFill>
                <a:latin typeface="Tw Cen MT"/>
                <a:ea typeface="Times New Roman"/>
              </a:rPr>
              <a:t> </a:t>
            </a:r>
            <a:endParaRPr lang="es-ES" sz="2000" b="0" strike="noStrike" spc="-1" dirty="0">
              <a:solidFill>
                <a:srgbClr val="FFFFFF"/>
              </a:solidFill>
              <a:latin typeface="Arial"/>
            </a:endParaRPr>
          </a:p>
        </p:txBody>
      </p:sp>
      <p:pic>
        <p:nvPicPr>
          <p:cNvPr id="100" name="Imagen 3"/>
          <p:cNvPicPr/>
          <p:nvPr/>
        </p:nvPicPr>
        <p:blipFill>
          <a:blip r:embed="rId2"/>
          <a:srcRect l="24178" r="16835"/>
          <a:stretch/>
        </p:blipFill>
        <p:spPr>
          <a:xfrm>
            <a:off x="7315200" y="298080"/>
            <a:ext cx="1676880" cy="2389702"/>
          </a:xfrm>
          <a:prstGeom prst="rect">
            <a:avLst/>
          </a:prstGeom>
          <a:ln w="0">
            <a:noFill/>
          </a:ln>
        </p:spPr>
      </p:pic>
      <p:sp>
        <p:nvSpPr>
          <p:cNvPr id="101" name="CuadroTexto 1"/>
          <p:cNvSpPr/>
          <p:nvPr/>
        </p:nvSpPr>
        <p:spPr>
          <a:xfrm>
            <a:off x="7199640" y="3546720"/>
            <a:ext cx="1819080" cy="224531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s-ES" sz="2000" b="0" strike="noStrike" spc="-1" dirty="0">
                <a:solidFill>
                  <a:srgbClr val="FFFF00"/>
                </a:solidFill>
                <a:latin typeface="Tw Cen MT" panose="020B0602020104020603" pitchFamily="34" charset="77"/>
                <a:ea typeface="ＭＳ Ｐゴシック"/>
              </a:rPr>
              <a:t>Padres</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00"/>
                </a:solidFill>
                <a:latin typeface="Tw Cen MT" panose="020B0602020104020603" pitchFamily="34" charset="77"/>
                <a:ea typeface="ＭＳ Ｐゴシック"/>
              </a:rPr>
              <a:t>Carmelitas</a:t>
            </a:r>
          </a:p>
          <a:p>
            <a:pPr algn="ctr">
              <a:lnSpc>
                <a:spcPct val="100000"/>
              </a:lnSpc>
            </a:pPr>
            <a:endParaRPr lang="es-ES" sz="2000" spc="-1" dirty="0">
              <a:solidFill>
                <a:srgbClr val="FFFF00"/>
              </a:solidFill>
              <a:latin typeface="Tw Cen MT" panose="020B0602020104020603" pitchFamily="34" charset="77"/>
              <a:ea typeface="ＭＳ Ｐゴシック"/>
            </a:endParaRPr>
          </a:p>
          <a:p>
            <a:pPr algn="ctr">
              <a:lnSpc>
                <a:spcPct val="100000"/>
              </a:lnSpc>
            </a:pPr>
            <a:r>
              <a:rPr lang="es-ES" sz="2000" b="0" strike="noStrike" spc="-1" dirty="0">
                <a:solidFill>
                  <a:srgbClr val="FFFF00"/>
                </a:solidFill>
                <a:latin typeface="Tw Cen MT" panose="020B0602020104020603" pitchFamily="34" charset="77"/>
                <a:ea typeface="ＭＳ Ｐゴシック"/>
              </a:rPr>
              <a:t>Puerta</a:t>
            </a:r>
          </a:p>
          <a:p>
            <a:pPr algn="ctr">
              <a:lnSpc>
                <a:spcPct val="100000"/>
              </a:lnSpc>
            </a:pPr>
            <a:r>
              <a:rPr lang="es-ES" sz="2000" spc="-1" dirty="0">
                <a:solidFill>
                  <a:srgbClr val="FFFF00"/>
                </a:solidFill>
                <a:latin typeface="Tw Cen MT" panose="020B0602020104020603" pitchFamily="34" charset="77"/>
                <a:ea typeface="ＭＳ Ｐゴシック"/>
              </a:rPr>
              <a:t>Por la que</a:t>
            </a:r>
          </a:p>
          <a:p>
            <a:pPr algn="ctr">
              <a:lnSpc>
                <a:spcPct val="100000"/>
              </a:lnSpc>
            </a:pPr>
            <a:r>
              <a:rPr lang="es-ES" sz="2000" b="0" strike="noStrike" spc="-1" dirty="0">
                <a:solidFill>
                  <a:srgbClr val="FFFF00"/>
                </a:solidFill>
                <a:latin typeface="Tw Cen MT" panose="020B0602020104020603" pitchFamily="34" charset="77"/>
                <a:ea typeface="ＭＳ Ｐゴシック"/>
              </a:rPr>
              <a:t>Entró</a:t>
            </a:r>
          </a:p>
          <a:p>
            <a:pPr algn="ctr">
              <a:lnSpc>
                <a:spcPct val="100000"/>
              </a:lnSpc>
            </a:pPr>
            <a:r>
              <a:rPr lang="es-ES" sz="2000" spc="-1" dirty="0">
                <a:solidFill>
                  <a:srgbClr val="FFFF00"/>
                </a:solidFill>
                <a:latin typeface="Tw Cen MT" panose="020B0602020104020603" pitchFamily="34" charset="77"/>
                <a:ea typeface="ＭＳ Ｐゴシック"/>
              </a:rPr>
              <a:t>S. Juan de la +</a:t>
            </a:r>
            <a:endParaRPr lang="es-ES" sz="2000" b="0" strike="noStrike" spc="-1" dirty="0">
              <a:solidFill>
                <a:srgbClr val="FFFFFF"/>
              </a:solidFill>
              <a:latin typeface="Tw Cen MT" panose="020B0602020104020603" pitchFamily="34" charset="7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3000"/>
                                        <p:tgtEl>
                                          <p:spTgt spid="99"/>
                                        </p:tgtEl>
                                      </p:cBhvr>
                                    </p:animEffect>
                                    <p:anim calcmode="lin" valueType="num">
                                      <p:cBhvr>
                                        <p:cTn id="8" dur="3000" fill="hold"/>
                                        <p:tgtEl>
                                          <p:spTgt spid="99"/>
                                        </p:tgtEl>
                                        <p:attrNameLst>
                                          <p:attrName>ppt_x</p:attrName>
                                        </p:attrNameLst>
                                      </p:cBhvr>
                                      <p:tavLst>
                                        <p:tav tm="0">
                                          <p:val>
                                            <p:strVal val="#ppt_x"/>
                                          </p:val>
                                        </p:tav>
                                        <p:tav tm="100000">
                                          <p:val>
                                            <p:strVal val="#ppt_x"/>
                                          </p:val>
                                        </p:tav>
                                      </p:tavLst>
                                    </p:anim>
                                    <p:anim calcmode="lin" valueType="num">
                                      <p:cBhvr>
                                        <p:cTn id="9" dur="3000" fill="hold"/>
                                        <p:tgtEl>
                                          <p:spTgt spid="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95000">
              <a:srgbClr val="990000"/>
            </a:gs>
            <a:gs pos="100000">
              <a:srgbClr val="2B0000"/>
            </a:gs>
          </a:gsLst>
          <a:lin ang="10800000"/>
        </a:gradFill>
        <a:effectLst/>
      </p:bgPr>
    </p:bg>
    <p:spTree>
      <p:nvGrpSpPr>
        <p:cNvPr id="1" name=""/>
        <p:cNvGrpSpPr/>
        <p:nvPr/>
      </p:nvGrpSpPr>
      <p:grpSpPr>
        <a:xfrm>
          <a:off x="0" y="0"/>
          <a:ext cx="0" cy="0"/>
          <a:chOff x="0" y="0"/>
          <a:chExt cx="0" cy="0"/>
        </a:xfrm>
      </p:grpSpPr>
      <p:sp>
        <p:nvSpPr>
          <p:cNvPr id="87"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sp>
        <p:nvSpPr>
          <p:cNvPr id="88" name="CuadroTexto 2"/>
          <p:cNvSpPr/>
          <p:nvPr/>
        </p:nvSpPr>
        <p:spPr>
          <a:xfrm>
            <a:off x="285008" y="300960"/>
            <a:ext cx="6727072" cy="661574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es-ES" sz="2400" strike="noStrike" spc="-1" dirty="0">
                <a:solidFill>
                  <a:srgbClr val="FFFF00"/>
                </a:solidFill>
                <a:latin typeface="Tw Cen MT" panose="020B0602020104020603" pitchFamily="34" charset="77"/>
                <a:ea typeface="Times New Roman"/>
              </a:rPr>
              <a:t>CONVENTO DE LA VICTORIA DE NUESTRA SEÑORA    </a:t>
            </a:r>
            <a:endParaRPr lang="es-ES" sz="2400" strike="noStrike" spc="-1" dirty="0">
              <a:solidFill>
                <a:srgbClr val="FFFFFF"/>
              </a:solidFill>
              <a:latin typeface="Tw Cen MT" panose="020B0602020104020603" pitchFamily="34" charset="77"/>
            </a:endParaRPr>
          </a:p>
          <a:p>
            <a:pPr algn="ctr">
              <a:lnSpc>
                <a:spcPct val="100000"/>
              </a:lnSpc>
            </a:pPr>
            <a:endParaRPr lang="es-ES" sz="2400" spc="-1" dirty="0">
              <a:solidFill>
                <a:srgbClr val="FFFFFF"/>
              </a:solidFill>
              <a:latin typeface="Tw Cen MT" panose="020B0602020104020603" pitchFamily="34" charset="77"/>
            </a:endParaRPr>
          </a:p>
          <a:p>
            <a:pPr algn="just">
              <a:lnSpc>
                <a:spcPct val="100000"/>
              </a:lnSpc>
            </a:pPr>
            <a:r>
              <a:rPr lang="es-ES" sz="2000" b="1" u="sng" strike="noStrike" spc="-1" dirty="0">
                <a:solidFill>
                  <a:srgbClr val="FFFF00"/>
                </a:solidFill>
                <a:uFillTx/>
                <a:latin typeface="Tw Cen MT" panose="020B0602020104020603" pitchFamily="34" charset="77"/>
                <a:ea typeface="Times New Roman"/>
              </a:rPr>
              <a:t>*</a:t>
            </a:r>
            <a:r>
              <a:rPr lang="es-ES" sz="2000" b="0" u="sng" strike="noStrike" spc="-1" dirty="0">
                <a:solidFill>
                  <a:srgbClr val="FFFF00"/>
                </a:solidFill>
                <a:uFillTx/>
                <a:latin typeface="Tw Cen MT" panose="020B0602020104020603" pitchFamily="34" charset="77"/>
                <a:ea typeface="Times New Roman"/>
              </a:rPr>
              <a:t>1752</a:t>
            </a:r>
            <a:r>
              <a:rPr lang="es-ES" sz="2000" b="0" strike="noStrike" spc="-1" dirty="0">
                <a:solidFill>
                  <a:srgbClr val="FFFFFF"/>
                </a:solidFill>
                <a:latin typeface="Tw Cen MT" panose="020B0602020104020603" pitchFamily="34" charset="77"/>
                <a:ea typeface="Times New Roman"/>
              </a:rPr>
              <a:t>: La   Comunidad contaba  con  13 sacerdotes y  7  </a:t>
            </a:r>
            <a:r>
              <a:rPr lang="es-ES" sz="2000" spc="-1" dirty="0">
                <a:solidFill>
                  <a:srgbClr val="FFFFFF"/>
                </a:solidFill>
                <a:latin typeface="Tw Cen MT" panose="020B0602020104020603" pitchFamily="34" charset="77"/>
                <a:ea typeface="Times New Roman"/>
              </a:rPr>
              <a:t>legos</a:t>
            </a:r>
            <a:r>
              <a:rPr lang="es-ES" sz="2000" b="0" strike="noStrike" spc="-1" dirty="0">
                <a:solidFill>
                  <a:srgbClr val="FFFFFF"/>
                </a:solidFill>
                <a:latin typeface="Tw Cen MT" panose="020B0602020104020603" pitchFamily="34" charset="77"/>
                <a:ea typeface="Times New Roman"/>
              </a:rPr>
              <a:t>. </a:t>
            </a:r>
            <a:r>
              <a:rPr lang="es-ES" sz="2000" b="0" strike="noStrike" spc="-1" dirty="0">
                <a:solidFill>
                  <a:srgbClr val="FFFFFF"/>
                </a:solidFill>
                <a:latin typeface="Tw Cen MT" panose="020B0602020104020603" pitchFamily="34" charset="77"/>
                <a:ea typeface="ＭＳ Ｐゴシック"/>
              </a:rPr>
              <a:t> </a:t>
            </a:r>
            <a:endParaRPr lang="es-ES" sz="2000" b="0" strike="noStrike" spc="-1" dirty="0">
              <a:solidFill>
                <a:srgbClr val="FFFFFF"/>
              </a:solidFill>
              <a:latin typeface="Tw Cen MT" panose="020B0602020104020603" pitchFamily="34" charset="77"/>
            </a:endParaRPr>
          </a:p>
          <a:p>
            <a:pPr algn="just">
              <a:lnSpc>
                <a:spcPct val="100000"/>
              </a:lnSpc>
            </a:pPr>
            <a:r>
              <a:rPr lang="es-ES" sz="2000" b="0" u="sng" strike="noStrike" spc="-1" dirty="0">
                <a:solidFill>
                  <a:srgbClr val="FFFF00"/>
                </a:solidFill>
                <a:uFillTx/>
                <a:latin typeface="Tw Cen MT" panose="020B0602020104020603" pitchFamily="34" charset="77"/>
                <a:ea typeface="Times New Roman"/>
              </a:rPr>
              <a:t>*1808</a:t>
            </a:r>
            <a:r>
              <a:rPr lang="es-ES" sz="2000" b="0" strike="noStrike" spc="-1" dirty="0">
                <a:solidFill>
                  <a:srgbClr val="FFFFFF"/>
                </a:solidFill>
                <a:latin typeface="Tw Cen MT" panose="020B0602020104020603" pitchFamily="34" charset="77"/>
                <a:ea typeface="Times New Roman"/>
              </a:rPr>
              <a:t>: Los  religiosos  fueron  exclaustrados  por  los  franceses.</a:t>
            </a:r>
            <a:endParaRPr lang="es-ES" sz="2000" b="0" strike="noStrike" spc="-1" dirty="0">
              <a:solidFill>
                <a:srgbClr val="FFFFFF"/>
              </a:solidFill>
              <a:latin typeface="Tw Cen MT" panose="020B0602020104020603" pitchFamily="34" charset="77"/>
            </a:endParaRPr>
          </a:p>
          <a:p>
            <a:pPr algn="just">
              <a:lnSpc>
                <a:spcPct val="100000"/>
              </a:lnSpc>
            </a:pPr>
            <a:r>
              <a:rPr lang="es-ES" sz="2000" b="0" u="sng" strike="noStrike" spc="-1" dirty="0">
                <a:solidFill>
                  <a:srgbClr val="FFFF00"/>
                </a:solidFill>
                <a:uFillTx/>
                <a:latin typeface="Tw Cen MT" panose="020B0602020104020603" pitchFamily="34" charset="77"/>
                <a:ea typeface="Times New Roman"/>
              </a:rPr>
              <a:t>*1813</a:t>
            </a:r>
            <a:r>
              <a:rPr lang="es-ES" sz="2000" b="0" strike="noStrike" spc="-1" dirty="0">
                <a:solidFill>
                  <a:srgbClr val="FFFFFF"/>
                </a:solidFill>
                <a:latin typeface="Tw Cen MT" panose="020B0602020104020603" pitchFamily="34" charset="77"/>
                <a:ea typeface="Times New Roman"/>
              </a:rPr>
              <a:t>: Se  les  permite  volver.  Se  hace  cargo  del monasterio       </a:t>
            </a:r>
            <a:endParaRPr lang="es-ES" sz="2000" spc="-1" dirty="0">
              <a:solidFill>
                <a:srgbClr val="FFFFFF"/>
              </a:solidFill>
              <a:latin typeface="Tw Cen MT" panose="020B0602020104020603" pitchFamily="34" charset="77"/>
              <a:ea typeface="Times New Roman"/>
            </a:endParaRPr>
          </a:p>
          <a:p>
            <a:pPr algn="just">
              <a:lnSpc>
                <a:spcPct val="100000"/>
              </a:lnSpc>
            </a:pPr>
            <a:r>
              <a:rPr lang="es-ES" sz="2000" b="0" strike="noStrike" spc="-1" dirty="0">
                <a:solidFill>
                  <a:srgbClr val="FFFFFF"/>
                </a:solidFill>
                <a:latin typeface="Tw Cen MT" panose="020B0602020104020603" pitchFamily="34" charset="77"/>
                <a:ea typeface="Times New Roman"/>
              </a:rPr>
              <a:t>           Fray Miguel Sánchez, presbítero</a:t>
            </a:r>
            <a:r>
              <a:rPr lang="es-ES" sz="2000" b="0" strike="noStrike" spc="-1" dirty="0">
                <a:solidFill>
                  <a:srgbClr val="FFFFFF"/>
                </a:solidFill>
                <a:latin typeface="Tw Cen MT" panose="020B0602020104020603" pitchFamily="34" charset="77"/>
                <a:ea typeface="ＭＳ Ｐゴシック"/>
              </a:rPr>
              <a:t> natural de Úbeda.</a:t>
            </a:r>
            <a:endParaRPr lang="es-ES" sz="2000" b="0" strike="noStrike" spc="-1" dirty="0">
              <a:solidFill>
                <a:srgbClr val="FFFFFF"/>
              </a:solidFill>
              <a:latin typeface="Tw Cen MT" panose="020B0602020104020603" pitchFamily="34" charset="77"/>
            </a:endParaRPr>
          </a:p>
          <a:p>
            <a:pPr algn="just">
              <a:lnSpc>
                <a:spcPct val="100000"/>
              </a:lnSpc>
            </a:pPr>
            <a:r>
              <a:rPr lang="es-ES" sz="2000" b="0" u="sng" strike="noStrike" spc="-1" dirty="0">
                <a:solidFill>
                  <a:srgbClr val="FFFF00"/>
                </a:solidFill>
                <a:uFillTx/>
                <a:latin typeface="Tw Cen MT" panose="020B0602020104020603" pitchFamily="34" charset="77"/>
                <a:ea typeface="Times New Roman"/>
              </a:rPr>
              <a:t>*1836</a:t>
            </a:r>
            <a:r>
              <a:rPr lang="es-ES" sz="2000" b="0" u="sng" strike="noStrike" spc="-1" dirty="0">
                <a:solidFill>
                  <a:srgbClr val="FFFFFF"/>
                </a:solidFill>
                <a:uFillTx/>
                <a:latin typeface="Tw Cen MT" panose="020B0602020104020603" pitchFamily="34" charset="77"/>
                <a:ea typeface="Times New Roman"/>
              </a:rPr>
              <a:t>:</a:t>
            </a:r>
            <a:r>
              <a:rPr lang="es-ES" sz="2000" b="0" strike="noStrike" spc="-1" dirty="0">
                <a:solidFill>
                  <a:srgbClr val="FFFFFF"/>
                </a:solidFill>
                <a:uFillTx/>
                <a:latin typeface="Tw Cen MT" panose="020B0602020104020603" pitchFamily="34" charset="77"/>
                <a:ea typeface="Times New Roman"/>
              </a:rPr>
              <a:t> C</a:t>
            </a:r>
            <a:r>
              <a:rPr lang="es-ES" sz="2000" b="0" strike="noStrike" spc="-1" dirty="0">
                <a:solidFill>
                  <a:srgbClr val="FFFFFF"/>
                </a:solidFill>
                <a:latin typeface="Tw Cen MT" panose="020B0602020104020603" pitchFamily="34" charset="77"/>
                <a:ea typeface="Times New Roman"/>
              </a:rPr>
              <a:t>uando  la fundación  cumplía  279 años,  las leyes  del</a:t>
            </a:r>
            <a:endParaRPr lang="es-ES" sz="2000" b="0" strike="noStrike" spc="-1" dirty="0">
              <a:solidFill>
                <a:srgbClr val="FFFFFF"/>
              </a:solidFill>
              <a:latin typeface="Tw Cen MT" panose="020B0602020104020603" pitchFamily="34" charset="77"/>
            </a:endParaRPr>
          </a:p>
          <a:p>
            <a:pPr algn="just">
              <a:lnSpc>
                <a:spcPct val="100000"/>
              </a:lnSpc>
            </a:pPr>
            <a:r>
              <a:rPr lang="es-ES" sz="2000" b="0" strike="noStrike" spc="-1" dirty="0">
                <a:solidFill>
                  <a:srgbClr val="FFFFFF"/>
                </a:solidFill>
                <a:latin typeface="Tw Cen MT" panose="020B0602020104020603" pitchFamily="34" charset="77"/>
                <a:ea typeface="Times New Roman"/>
              </a:rPr>
              <a:t>           ministro Mendizábal acaban con el monasterio.  </a:t>
            </a:r>
            <a:endParaRPr lang="es-ES" sz="2000" b="0" strike="noStrike" spc="-1" dirty="0">
              <a:solidFill>
                <a:srgbClr val="FFFFFF"/>
              </a:solidFill>
              <a:latin typeface="Tw Cen MT" panose="020B0602020104020603" pitchFamily="34" charset="77"/>
            </a:endParaRPr>
          </a:p>
          <a:p>
            <a:pPr algn="just">
              <a:lnSpc>
                <a:spcPct val="100000"/>
              </a:lnSpc>
            </a:pPr>
            <a:r>
              <a:rPr lang="es-ES" sz="2000" b="0" strike="noStrike" spc="-1" dirty="0">
                <a:solidFill>
                  <a:srgbClr val="FFFFFF"/>
                </a:solidFill>
                <a:latin typeface="Tw Cen MT" panose="020B0602020104020603" pitchFamily="34" charset="77"/>
                <a:ea typeface="Times New Roman"/>
              </a:rPr>
              <a:t>           Al ser  exclaustrados  los religiosos, la Virgen de Dolores             </a:t>
            </a:r>
            <a:endParaRPr lang="es-ES" sz="2000" spc="-1" dirty="0">
              <a:solidFill>
                <a:srgbClr val="FFFFFF"/>
              </a:solidFill>
              <a:latin typeface="Tw Cen MT" panose="020B0602020104020603" pitchFamily="34" charset="77"/>
              <a:ea typeface="Times New Roman"/>
            </a:endParaRPr>
          </a:p>
          <a:p>
            <a:pPr algn="just">
              <a:lnSpc>
                <a:spcPct val="100000"/>
              </a:lnSpc>
            </a:pPr>
            <a:r>
              <a:rPr lang="es-ES" sz="2000" b="0" strike="noStrike" spc="-1" dirty="0">
                <a:solidFill>
                  <a:srgbClr val="FFFFFF"/>
                </a:solidFill>
                <a:latin typeface="Tw Cen MT" panose="020B0602020104020603" pitchFamily="34" charset="77"/>
                <a:ea typeface="Times New Roman"/>
              </a:rPr>
              <a:t>           y</a:t>
            </a:r>
            <a:r>
              <a:rPr lang="es-ES" sz="2000" b="0" strike="noStrike" spc="-1" dirty="0">
                <a:solidFill>
                  <a:srgbClr val="FFFFFF"/>
                </a:solidFill>
                <a:latin typeface="Tw Cen MT" panose="020B0602020104020603" pitchFamily="34" charset="77"/>
                <a:ea typeface="ＭＳ Ｐゴシック"/>
              </a:rPr>
              <a:t> </a:t>
            </a:r>
            <a:r>
              <a:rPr lang="es-ES" sz="2000" b="0" strike="noStrike" spc="-1" dirty="0">
                <a:solidFill>
                  <a:srgbClr val="FFFFFF"/>
                </a:solidFill>
                <a:latin typeface="Tw Cen MT" panose="020B0602020104020603" pitchFamily="34" charset="77"/>
                <a:ea typeface="Times New Roman"/>
              </a:rPr>
              <a:t>el Cristo de la Humildad, pasan a las parroquias.</a:t>
            </a:r>
            <a:endParaRPr lang="es-ES" sz="2000" b="0" strike="noStrike" spc="-1" dirty="0">
              <a:solidFill>
                <a:srgbClr val="FFFFFF"/>
              </a:solidFill>
              <a:latin typeface="Tw Cen MT" panose="020B0602020104020603" pitchFamily="34" charset="77"/>
            </a:endParaRPr>
          </a:p>
          <a:p>
            <a:pPr algn="just">
              <a:lnSpc>
                <a:spcPct val="100000"/>
              </a:lnSpc>
            </a:pPr>
            <a:r>
              <a:rPr lang="es-ES" sz="2000" b="0" u="sng" strike="noStrike" spc="-1" dirty="0">
                <a:solidFill>
                  <a:srgbClr val="FFFF00"/>
                </a:solidFill>
                <a:uFillTx/>
                <a:latin typeface="Tw Cen MT" panose="020B0602020104020603" pitchFamily="34" charset="77"/>
                <a:ea typeface="Times New Roman"/>
              </a:rPr>
              <a:t>*1843</a:t>
            </a:r>
            <a:r>
              <a:rPr lang="es-ES" sz="2000" b="0" strike="noStrike" spc="-1" dirty="0">
                <a:solidFill>
                  <a:srgbClr val="FFFFFF"/>
                </a:solidFill>
                <a:latin typeface="Tw Cen MT" panose="020B0602020104020603" pitchFamily="34" charset="77"/>
                <a:ea typeface="Times New Roman"/>
              </a:rPr>
              <a:t>: Hay  un  intento  de adaptarlo  como  cuartel  o escuela.</a:t>
            </a:r>
            <a:endParaRPr lang="es-ES" sz="2000" b="0" strike="noStrike" spc="-1" dirty="0">
              <a:solidFill>
                <a:srgbClr val="FFFFFF"/>
              </a:solidFill>
              <a:latin typeface="Tw Cen MT" panose="020B0602020104020603" pitchFamily="34" charset="77"/>
            </a:endParaRPr>
          </a:p>
          <a:p>
            <a:pPr algn="just">
              <a:lnSpc>
                <a:spcPct val="100000"/>
              </a:lnSpc>
            </a:pPr>
            <a:r>
              <a:rPr lang="es-ES" sz="2000" b="0" u="sng" strike="noStrike" spc="-1" dirty="0">
                <a:solidFill>
                  <a:srgbClr val="FFFF00"/>
                </a:solidFill>
                <a:uFillTx/>
                <a:latin typeface="Tw Cen MT" panose="020B0602020104020603" pitchFamily="34" charset="77"/>
                <a:ea typeface="Times New Roman"/>
              </a:rPr>
              <a:t>*1844</a:t>
            </a:r>
            <a:r>
              <a:rPr lang="es-ES" sz="2000" b="0" strike="noStrike" spc="-1" dirty="0">
                <a:solidFill>
                  <a:srgbClr val="FFFFFF"/>
                </a:solidFill>
                <a:latin typeface="Tw Cen MT" panose="020B0602020104020603" pitchFamily="34" charset="77"/>
                <a:ea typeface="Times New Roman"/>
              </a:rPr>
              <a:t>: El inmueble fue subastado y adquirido por Don Juan</a:t>
            </a:r>
            <a:endParaRPr lang="es-ES" sz="2000" b="0" strike="noStrike" spc="-1" dirty="0">
              <a:solidFill>
                <a:srgbClr val="FFFFFF"/>
              </a:solidFill>
              <a:latin typeface="Tw Cen MT" panose="020B0602020104020603" pitchFamily="34" charset="77"/>
            </a:endParaRPr>
          </a:p>
          <a:p>
            <a:pPr algn="just">
              <a:lnSpc>
                <a:spcPct val="100000"/>
              </a:lnSpc>
            </a:pPr>
            <a:r>
              <a:rPr lang="es-ES" sz="2000" b="0" strike="noStrike" spc="-1" dirty="0">
                <a:solidFill>
                  <a:srgbClr val="FFFFFF"/>
                </a:solidFill>
                <a:latin typeface="Tw Cen MT" panose="020B0602020104020603" pitchFamily="34" charset="77"/>
                <a:ea typeface="Times New Roman"/>
              </a:rPr>
              <a:t>             Morcillo, que lo abrió como parador y posada. </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Times New Roman"/>
              </a:rPr>
              <a:t>***</a:t>
            </a:r>
            <a:endParaRPr lang="es-ES" sz="2000" b="0" strike="noStrike" spc="-1" dirty="0">
              <a:solidFill>
                <a:srgbClr val="FFFFFF"/>
              </a:solidFill>
              <a:latin typeface="Tw Cen MT" panose="020B0602020104020603" pitchFamily="34" charset="77"/>
            </a:endParaRPr>
          </a:p>
          <a:p>
            <a:pPr algn="just">
              <a:lnSpc>
                <a:spcPct val="100000"/>
              </a:lnSpc>
            </a:pPr>
            <a:endParaRPr lang="es-ES" sz="2000" b="0" u="sng" strike="noStrike" spc="-1" dirty="0">
              <a:solidFill>
                <a:srgbClr val="FFFF00"/>
              </a:solidFill>
              <a:uFillTx/>
              <a:latin typeface="Tw Cen MT" panose="020B0602020104020603" pitchFamily="34" charset="77"/>
              <a:ea typeface="Times New Roman"/>
            </a:endParaRPr>
          </a:p>
          <a:p>
            <a:pPr algn="ctr">
              <a:lnSpc>
                <a:spcPct val="100000"/>
              </a:lnSpc>
            </a:pPr>
            <a:r>
              <a:rPr lang="es-ES" sz="2000" b="0" u="sng" strike="noStrike" spc="-1" dirty="0">
                <a:solidFill>
                  <a:srgbClr val="FFFF00"/>
                </a:solidFill>
                <a:uFillTx/>
                <a:latin typeface="Tw Cen MT" panose="020B0602020104020603" pitchFamily="34" charset="77"/>
                <a:ea typeface="Times New Roman"/>
              </a:rPr>
              <a:t>1914</a:t>
            </a:r>
            <a:r>
              <a:rPr lang="es-ES" sz="2000" b="0" strike="noStrike" spc="-1" dirty="0">
                <a:solidFill>
                  <a:srgbClr val="FFFFFF"/>
                </a:solidFill>
                <a:latin typeface="Tw Cen MT" panose="020B0602020104020603" pitchFamily="34" charset="77"/>
                <a:ea typeface="Times New Roman"/>
              </a:rPr>
              <a:t>: Hasta el 1936, se utilizó como sede </a:t>
            </a:r>
          </a:p>
          <a:p>
            <a:pPr algn="ctr">
              <a:lnSpc>
                <a:spcPct val="100000"/>
              </a:lnSpc>
            </a:pPr>
            <a:r>
              <a:rPr lang="es-ES" sz="2000" b="0" strike="noStrike" spc="-1" dirty="0">
                <a:solidFill>
                  <a:srgbClr val="FFFFFF"/>
                </a:solidFill>
                <a:latin typeface="Tw Cen MT" panose="020B0602020104020603" pitchFamily="34" charset="77"/>
                <a:ea typeface="Times New Roman"/>
              </a:rPr>
              <a:t>del Sindicato Católico y Agrícola.</a:t>
            </a:r>
            <a:endParaRPr lang="es-ES" sz="2000" b="0" strike="noStrike" spc="-1" dirty="0">
              <a:solidFill>
                <a:srgbClr val="FFFFFF"/>
              </a:solidFill>
              <a:latin typeface="Tw Cen MT" panose="020B0602020104020603" pitchFamily="34" charset="77"/>
            </a:endParaRPr>
          </a:p>
          <a:p>
            <a:pPr algn="ctr">
              <a:lnSpc>
                <a:spcPct val="100000"/>
              </a:lnSpc>
            </a:pPr>
            <a:r>
              <a:rPr lang="es-ES" sz="2000" b="0" u="sng" strike="noStrike" spc="-1" dirty="0">
                <a:solidFill>
                  <a:srgbClr val="FFFF00"/>
                </a:solidFill>
                <a:uFillTx/>
                <a:latin typeface="Tw Cen MT" panose="020B0602020104020603" pitchFamily="34" charset="77"/>
                <a:ea typeface="Times New Roman"/>
              </a:rPr>
              <a:t>1936</a:t>
            </a:r>
            <a:r>
              <a:rPr lang="es-ES" sz="2000" b="0" strike="noStrike" spc="-1" dirty="0">
                <a:solidFill>
                  <a:srgbClr val="FFFFFF"/>
                </a:solidFill>
                <a:latin typeface="Tw Cen MT" panose="020B0602020104020603" pitchFamily="34" charset="77"/>
                <a:ea typeface="Times New Roman"/>
              </a:rPr>
              <a:t>: Durante la guerra fue casa del Pueblo del PSOE. </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Times New Roman"/>
              </a:rPr>
              <a:t>              En la actualidad sede de Sindicatos y de Hacienda.</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Times New Roman"/>
              </a:rPr>
              <a:t>              (Calle Nueva)</a:t>
            </a:r>
            <a:endParaRPr lang="es-ES" sz="2000" b="0" strike="noStrike" spc="-1" dirty="0">
              <a:solidFill>
                <a:srgbClr val="FFFFFF"/>
              </a:solidFill>
              <a:latin typeface="Tw Cen MT" panose="020B0602020104020603" pitchFamily="34" charset="77"/>
            </a:endParaRPr>
          </a:p>
        </p:txBody>
      </p:sp>
      <p:pic>
        <p:nvPicPr>
          <p:cNvPr id="89" name="Imagen 3"/>
          <p:cNvPicPr/>
          <p:nvPr/>
        </p:nvPicPr>
        <p:blipFill>
          <a:blip r:embed="rId2"/>
          <a:stretch/>
        </p:blipFill>
        <p:spPr>
          <a:xfrm>
            <a:off x="7255822" y="300960"/>
            <a:ext cx="1753897" cy="2477866"/>
          </a:xfrm>
          <a:prstGeom prst="rect">
            <a:avLst/>
          </a:prstGeom>
          <a:ln w="0">
            <a:noFill/>
          </a:ln>
        </p:spPr>
      </p:pic>
      <p:sp>
        <p:nvSpPr>
          <p:cNvPr id="90" name="CuadroTexto 1"/>
          <p:cNvSpPr/>
          <p:nvPr/>
        </p:nvSpPr>
        <p:spPr>
          <a:xfrm>
            <a:off x="7255822" y="3429000"/>
            <a:ext cx="1753898" cy="132198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es-ES" sz="2000" strike="noStrike" spc="-1" dirty="0">
                <a:solidFill>
                  <a:srgbClr val="FFFF00"/>
                </a:solidFill>
                <a:latin typeface="Calibri"/>
                <a:ea typeface="ＭＳ Ｐゴシック"/>
              </a:rPr>
              <a:t>Mínimos</a:t>
            </a:r>
            <a:endParaRPr lang="es-ES" sz="2000" strike="noStrike" spc="-1" dirty="0">
              <a:solidFill>
                <a:srgbClr val="FFFFFF"/>
              </a:solidFill>
              <a:latin typeface="Arial"/>
            </a:endParaRPr>
          </a:p>
          <a:p>
            <a:pPr algn="ctr">
              <a:lnSpc>
                <a:spcPct val="100000"/>
              </a:lnSpc>
            </a:pPr>
            <a:r>
              <a:rPr lang="es-ES" sz="2000" strike="noStrike" spc="-1" dirty="0">
                <a:solidFill>
                  <a:srgbClr val="FFFF00"/>
                </a:solidFill>
                <a:latin typeface="Calibri"/>
                <a:ea typeface="ＭＳ Ｐゴシック"/>
              </a:rPr>
              <a:t>Franciscanos</a:t>
            </a:r>
            <a:endParaRPr lang="es-ES" sz="2000" strike="noStrike" spc="-1" dirty="0">
              <a:solidFill>
                <a:srgbClr val="FFFFFF"/>
              </a:solidFill>
              <a:latin typeface="Arial"/>
            </a:endParaRPr>
          </a:p>
          <a:p>
            <a:pPr algn="ctr">
              <a:lnSpc>
                <a:spcPct val="100000"/>
              </a:lnSpc>
            </a:pPr>
            <a:endParaRPr lang="es-ES" sz="2000" strike="noStrike" spc="-1" dirty="0">
              <a:solidFill>
                <a:srgbClr val="FFFFFF"/>
              </a:solidFill>
              <a:latin typeface="Arial"/>
            </a:endParaRPr>
          </a:p>
          <a:p>
            <a:pPr algn="ctr">
              <a:lnSpc>
                <a:spcPct val="100000"/>
              </a:lnSpc>
            </a:pPr>
            <a:r>
              <a:rPr lang="es-ES" sz="2000" strike="noStrike" spc="-1" dirty="0">
                <a:solidFill>
                  <a:srgbClr val="FFFF00"/>
                </a:solidFill>
                <a:latin typeface="Calibri"/>
                <a:ea typeface="ＭＳ Ｐゴシック"/>
              </a:rPr>
              <a:t>Calle Nueva</a:t>
            </a:r>
            <a:endParaRPr lang="es-ES" sz="2000" strike="noStrike" spc="-1" dirty="0">
              <a:solidFill>
                <a:srgbClr val="FFFFFF"/>
              </a:solidFill>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3000"/>
                                        <p:tgtEl>
                                          <p:spTgt spid="88"/>
                                        </p:tgtEl>
                                      </p:cBhvr>
                                    </p:animEffect>
                                    <p:anim calcmode="lin" valueType="num">
                                      <p:cBhvr>
                                        <p:cTn id="8" dur="3000" fill="hold"/>
                                        <p:tgtEl>
                                          <p:spTgt spid="88"/>
                                        </p:tgtEl>
                                        <p:attrNameLst>
                                          <p:attrName>ppt_x</p:attrName>
                                        </p:attrNameLst>
                                      </p:cBhvr>
                                      <p:tavLst>
                                        <p:tav tm="0">
                                          <p:val>
                                            <p:strVal val="#ppt_x"/>
                                          </p:val>
                                        </p:tav>
                                        <p:tav tm="100000">
                                          <p:val>
                                            <p:strVal val="#ppt_x"/>
                                          </p:val>
                                        </p:tav>
                                      </p:tavLst>
                                    </p:anim>
                                    <p:anim calcmode="lin" valueType="num">
                                      <p:cBhvr>
                                        <p:cTn id="9" dur="3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95000">
              <a:srgbClr val="990000"/>
            </a:gs>
            <a:gs pos="100000">
              <a:srgbClr val="2B0000"/>
            </a:gs>
          </a:gsLst>
          <a:lin ang="10800000"/>
        </a:gradFill>
        <a:effectLst/>
      </p:bgPr>
    </p:bg>
    <p:spTree>
      <p:nvGrpSpPr>
        <p:cNvPr id="1" name=""/>
        <p:cNvGrpSpPr/>
        <p:nvPr/>
      </p:nvGrpSpPr>
      <p:grpSpPr>
        <a:xfrm>
          <a:off x="0" y="0"/>
          <a:ext cx="0" cy="0"/>
          <a:chOff x="0" y="0"/>
          <a:chExt cx="0" cy="0"/>
        </a:xfrm>
      </p:grpSpPr>
      <p:sp>
        <p:nvSpPr>
          <p:cNvPr id="83"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sp>
        <p:nvSpPr>
          <p:cNvPr id="84" name="CuadroTexto 2"/>
          <p:cNvSpPr/>
          <p:nvPr/>
        </p:nvSpPr>
        <p:spPr>
          <a:xfrm>
            <a:off x="605641" y="300960"/>
            <a:ext cx="6376557" cy="630796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es-ES" sz="2400" strike="noStrike" spc="-1" dirty="0">
                <a:solidFill>
                  <a:srgbClr val="FFFF00"/>
                </a:solidFill>
                <a:latin typeface="Tw Cen MT" panose="020B0602020104020603" pitchFamily="34" charset="77"/>
                <a:ea typeface="Calibri"/>
              </a:rPr>
              <a:t>CONVENTO SAN JUAN DE DIOS</a:t>
            </a:r>
            <a:endParaRPr lang="es-ES" sz="2400" strike="noStrike" spc="-1" dirty="0">
              <a:solidFill>
                <a:srgbClr val="FFFFFF"/>
              </a:solidFill>
              <a:latin typeface="Tw Cen MT" panose="020B0602020104020603" pitchFamily="34" charset="77"/>
            </a:endParaRPr>
          </a:p>
          <a:p>
            <a:pPr algn="just">
              <a:lnSpc>
                <a:spcPct val="100000"/>
              </a:lnSpc>
            </a:pPr>
            <a:r>
              <a:rPr lang="es-ES" sz="2000" b="0" u="sng" strike="noStrike" spc="-1" dirty="0">
                <a:solidFill>
                  <a:srgbClr val="FFFF00"/>
                </a:solidFill>
                <a:uFillTx/>
                <a:latin typeface="Tw Cen MT" panose="020B0602020104020603" pitchFamily="34" charset="77"/>
                <a:ea typeface="Calibri"/>
              </a:rPr>
              <a:t>*1808</a:t>
            </a:r>
            <a:r>
              <a:rPr lang="es-ES" sz="2000" b="0" strike="noStrike" spc="-1" dirty="0">
                <a:solidFill>
                  <a:srgbClr val="FFFFFF"/>
                </a:solidFill>
                <a:latin typeface="Tw Cen MT" panose="020B0602020104020603" pitchFamily="34" charset="77"/>
                <a:ea typeface="Calibri"/>
              </a:rPr>
              <a:t>: La guerra de la Independencia dio al traste con esta fundación. Los religiosos se vieron obligados a abandonar el Convento-Hospital siendo utilizado por las tropas francesas y españolas como cuartel.</a:t>
            </a:r>
            <a:endParaRPr lang="es-ES" sz="2000" b="0" strike="noStrike" spc="-1" dirty="0">
              <a:solidFill>
                <a:srgbClr val="FFFFFF"/>
              </a:solidFill>
              <a:latin typeface="Tw Cen MT" panose="020B0602020104020603" pitchFamily="34" charset="77"/>
            </a:endParaRPr>
          </a:p>
          <a:p>
            <a:pPr algn="just">
              <a:lnSpc>
                <a:spcPct val="100000"/>
              </a:lnSpc>
            </a:pPr>
            <a:r>
              <a:rPr lang="es-ES" sz="2000" b="0" u="sng" strike="noStrike" spc="-1" dirty="0">
                <a:solidFill>
                  <a:srgbClr val="FFFF00"/>
                </a:solidFill>
                <a:uFillTx/>
                <a:latin typeface="Tw Cen MT" panose="020B0602020104020603" pitchFamily="34" charset="77"/>
                <a:ea typeface="Calibri"/>
              </a:rPr>
              <a:t>*1813</a:t>
            </a:r>
            <a:r>
              <a:rPr lang="es-ES" sz="2000" b="0" strike="noStrike" spc="-1" dirty="0">
                <a:solidFill>
                  <a:srgbClr val="FFFFFF"/>
                </a:solidFill>
                <a:latin typeface="Tw Cen MT" panose="020B0602020104020603" pitchFamily="34" charset="77"/>
                <a:ea typeface="Calibri"/>
              </a:rPr>
              <a:t>: Finalizada la guerra,  el Concejo ve con agrado su retorno  y reintegración a la tarea hospitalaria, facilitándose la recuperación  de todos sus bienes, y trasladándose a él, algunos enfermos del Hospital de Santiago.</a:t>
            </a:r>
            <a:endParaRPr lang="es-ES" sz="2000" b="0" strike="noStrike" spc="-1" dirty="0">
              <a:solidFill>
                <a:srgbClr val="FFFFFF"/>
              </a:solidFill>
              <a:latin typeface="Tw Cen MT" panose="020B0602020104020603" pitchFamily="34" charset="77"/>
            </a:endParaRPr>
          </a:p>
          <a:p>
            <a:pPr algn="just">
              <a:lnSpc>
                <a:spcPct val="100000"/>
              </a:lnSpc>
            </a:pPr>
            <a:r>
              <a:rPr lang="es-ES" sz="2000" b="0" u="sng" strike="noStrike" spc="-1" dirty="0">
                <a:solidFill>
                  <a:srgbClr val="FFFF00"/>
                </a:solidFill>
                <a:uFillTx/>
                <a:latin typeface="Tw Cen MT" panose="020B0602020104020603" pitchFamily="34" charset="77"/>
                <a:ea typeface="Calibri"/>
              </a:rPr>
              <a:t>*1820</a:t>
            </a:r>
            <a:r>
              <a:rPr lang="es-ES" sz="2000" b="0" strike="noStrike" spc="-1" dirty="0">
                <a:solidFill>
                  <a:srgbClr val="FFFFFF"/>
                </a:solidFill>
                <a:latin typeface="Tw Cen MT" panose="020B0602020104020603" pitchFamily="34" charset="77"/>
                <a:ea typeface="Calibri"/>
              </a:rPr>
              <a:t>: Nueva exclaustración, siendo obligados los religiosos a abandonar  su convento, viviendo en casas particulares.</a:t>
            </a:r>
            <a:endParaRPr lang="es-ES" sz="2000" b="0" strike="noStrike" spc="-1" dirty="0">
              <a:solidFill>
                <a:srgbClr val="FFFFFF"/>
              </a:solidFill>
              <a:latin typeface="Tw Cen MT" panose="020B0602020104020603" pitchFamily="34" charset="77"/>
            </a:endParaRPr>
          </a:p>
          <a:p>
            <a:pPr algn="just">
              <a:lnSpc>
                <a:spcPct val="100000"/>
              </a:lnSpc>
            </a:pPr>
            <a:r>
              <a:rPr lang="es-ES" sz="2000" b="0" u="sng" strike="noStrike" spc="-1" dirty="0">
                <a:solidFill>
                  <a:srgbClr val="FFFF00"/>
                </a:solidFill>
                <a:uFillTx/>
                <a:latin typeface="Tw Cen MT" panose="020B0602020104020603" pitchFamily="34" charset="77"/>
                <a:ea typeface="Calibri"/>
              </a:rPr>
              <a:t>*1821</a:t>
            </a:r>
            <a:r>
              <a:rPr lang="es-ES" sz="2000" b="0" strike="noStrike" spc="-1" dirty="0">
                <a:solidFill>
                  <a:srgbClr val="FFFFFF"/>
                </a:solidFill>
                <a:latin typeface="Tw Cen MT" panose="020B0602020104020603" pitchFamily="34" charset="77"/>
                <a:ea typeface="Calibri"/>
              </a:rPr>
              <a:t>: El 27 de febrero el Cabildo acepta como oficial de Correos a don Mariano Martínez, exreligioso de S. Juan de Dios, pues además de su capacidad para el cargo, ha dado muestras de un espíritu liberal y adicto a las nuevas instituciones. </a:t>
            </a:r>
            <a:endParaRPr lang="es-ES" sz="2000" b="0" strike="noStrike" spc="-1" dirty="0">
              <a:solidFill>
                <a:srgbClr val="FFFFFF"/>
              </a:solidFill>
              <a:latin typeface="Tw Cen MT" panose="020B0602020104020603" pitchFamily="34" charset="77"/>
            </a:endParaRPr>
          </a:p>
          <a:p>
            <a:pPr algn="just">
              <a:lnSpc>
                <a:spcPct val="100000"/>
              </a:lnSpc>
            </a:pPr>
            <a:r>
              <a:rPr lang="es-ES" sz="2000" b="0" u="sng" strike="noStrike" spc="-1" dirty="0">
                <a:solidFill>
                  <a:srgbClr val="FFFF00"/>
                </a:solidFill>
                <a:uFillTx/>
                <a:latin typeface="Tw Cen MT" panose="020B0602020104020603" pitchFamily="34" charset="77"/>
                <a:ea typeface="Calibri"/>
              </a:rPr>
              <a:t>*1844</a:t>
            </a:r>
            <a:r>
              <a:rPr lang="es-ES" sz="2000" b="0" strike="noStrike" spc="-1" dirty="0">
                <a:solidFill>
                  <a:srgbClr val="FFFFFF"/>
                </a:solidFill>
                <a:latin typeface="Tw Cen MT" panose="020B0602020104020603" pitchFamily="34" charset="77"/>
                <a:ea typeface="Calibri"/>
              </a:rPr>
              <a:t>: El Sr. Torrente  adquiere bajo escritura por el importe de 56.668 reales el edificio. Estableciendo en él un parador o posada bajo el nombre de S. Juan de Dios.</a:t>
            </a:r>
            <a:endParaRPr lang="es-ES" sz="2000" b="0" strike="noStrike" spc="-1" dirty="0">
              <a:solidFill>
                <a:srgbClr val="FFFFFF"/>
              </a:solidFill>
              <a:latin typeface="Tw Cen MT" panose="020B0602020104020603" pitchFamily="34" charset="77"/>
            </a:endParaRPr>
          </a:p>
          <a:p>
            <a:pPr algn="just">
              <a:lnSpc>
                <a:spcPct val="100000"/>
              </a:lnSpc>
            </a:pPr>
            <a:r>
              <a:rPr lang="es-ES" sz="2000" b="0" u="sng" strike="noStrike" spc="-1" dirty="0">
                <a:solidFill>
                  <a:srgbClr val="FFFF00"/>
                </a:solidFill>
                <a:uFillTx/>
                <a:latin typeface="Tw Cen MT" panose="020B0602020104020603" pitchFamily="34" charset="77"/>
                <a:ea typeface="Calibri"/>
              </a:rPr>
              <a:t>1960</a:t>
            </a:r>
            <a:r>
              <a:rPr lang="es-ES" sz="2000" b="0" u="sng" strike="noStrike" spc="-1" dirty="0">
                <a:solidFill>
                  <a:srgbClr val="FFFFFF"/>
                </a:solidFill>
                <a:uFillTx/>
                <a:latin typeface="Tw Cen MT" panose="020B0602020104020603" pitchFamily="34" charset="77"/>
                <a:ea typeface="Calibri"/>
              </a:rPr>
              <a:t>:</a:t>
            </a:r>
            <a:r>
              <a:rPr lang="es-ES" sz="2000" b="0" strike="noStrike" spc="-1" dirty="0">
                <a:solidFill>
                  <a:srgbClr val="FFFFFF"/>
                </a:solidFill>
                <a:latin typeface="Tw Cen MT" panose="020B0602020104020603" pitchFamily="34" charset="77"/>
                <a:ea typeface="Calibri"/>
              </a:rPr>
              <a:t> Construcción bloque de pisos, pasaje S. Isidoro.</a:t>
            </a:r>
            <a:endParaRPr lang="es-ES" sz="2000" b="0" strike="noStrike" spc="-1" dirty="0">
              <a:solidFill>
                <a:srgbClr val="FFFFFF"/>
              </a:solidFill>
              <a:latin typeface="Tw Cen MT" panose="020B0602020104020603" pitchFamily="34" charset="77"/>
            </a:endParaRPr>
          </a:p>
        </p:txBody>
      </p:sp>
      <p:pic>
        <p:nvPicPr>
          <p:cNvPr id="85" name="Imagen 3"/>
          <p:cNvPicPr/>
          <p:nvPr/>
        </p:nvPicPr>
        <p:blipFill>
          <a:blip r:embed="rId2"/>
          <a:srcRect l="5569" r="21499"/>
          <a:stretch/>
        </p:blipFill>
        <p:spPr>
          <a:xfrm>
            <a:off x="7267698" y="300960"/>
            <a:ext cx="1708901" cy="2442240"/>
          </a:xfrm>
          <a:prstGeom prst="rect">
            <a:avLst/>
          </a:prstGeom>
          <a:ln w="0">
            <a:noFill/>
          </a:ln>
        </p:spPr>
      </p:pic>
      <p:sp>
        <p:nvSpPr>
          <p:cNvPr id="86" name="CuadroTexto 1"/>
          <p:cNvSpPr/>
          <p:nvPr/>
        </p:nvSpPr>
        <p:spPr>
          <a:xfrm>
            <a:off x="7042320" y="3429000"/>
            <a:ext cx="1967400" cy="193753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s-ES" sz="2000" strike="noStrike" spc="-1" dirty="0">
                <a:solidFill>
                  <a:srgbClr val="FFFF00"/>
                </a:solidFill>
                <a:latin typeface="Tw Cen MT" panose="020B0602020104020603" pitchFamily="34" charset="77"/>
                <a:ea typeface="ＭＳ Ｐゴシック"/>
              </a:rPr>
              <a:t>Hermanos</a:t>
            </a:r>
            <a:endParaRPr lang="es-ES" sz="2000" strike="noStrike" spc="-1" dirty="0">
              <a:solidFill>
                <a:srgbClr val="FFFFFF"/>
              </a:solidFill>
              <a:latin typeface="Tw Cen MT" panose="020B0602020104020603" pitchFamily="34" charset="77"/>
            </a:endParaRPr>
          </a:p>
          <a:p>
            <a:pPr algn="ctr">
              <a:lnSpc>
                <a:spcPct val="100000"/>
              </a:lnSpc>
            </a:pPr>
            <a:r>
              <a:rPr lang="es-ES" sz="2000" strike="noStrike" spc="-1" dirty="0">
                <a:solidFill>
                  <a:srgbClr val="FFFF00"/>
                </a:solidFill>
                <a:latin typeface="Tw Cen MT" panose="020B0602020104020603" pitchFamily="34" charset="77"/>
                <a:ea typeface="ＭＳ Ｐゴシック"/>
              </a:rPr>
              <a:t>Hospitalarios</a:t>
            </a:r>
            <a:endParaRPr lang="es-ES" sz="2000" strike="noStrike" spc="-1" dirty="0">
              <a:solidFill>
                <a:srgbClr val="FFFFFF"/>
              </a:solidFill>
              <a:latin typeface="Tw Cen MT" panose="020B0602020104020603" pitchFamily="34" charset="77"/>
            </a:endParaRPr>
          </a:p>
          <a:p>
            <a:pPr algn="ctr">
              <a:lnSpc>
                <a:spcPct val="100000"/>
              </a:lnSpc>
            </a:pPr>
            <a:r>
              <a:rPr lang="es-ES" sz="2000" strike="noStrike" spc="-1" dirty="0">
                <a:solidFill>
                  <a:srgbClr val="FFFF00"/>
                </a:solidFill>
                <a:latin typeface="Tw Cen MT" panose="020B0602020104020603" pitchFamily="34" charset="77"/>
                <a:ea typeface="ＭＳ Ｐゴシック"/>
              </a:rPr>
              <a:t>San Juan </a:t>
            </a:r>
            <a:endParaRPr lang="es-ES" sz="2000" strike="noStrike" spc="-1" dirty="0">
              <a:solidFill>
                <a:srgbClr val="FFFFFF"/>
              </a:solidFill>
              <a:latin typeface="Tw Cen MT" panose="020B0602020104020603" pitchFamily="34" charset="77"/>
            </a:endParaRPr>
          </a:p>
          <a:p>
            <a:pPr algn="ctr">
              <a:lnSpc>
                <a:spcPct val="100000"/>
              </a:lnSpc>
            </a:pPr>
            <a:r>
              <a:rPr lang="es-ES" sz="2000" strike="noStrike" spc="-1" dirty="0">
                <a:solidFill>
                  <a:srgbClr val="FFFF00"/>
                </a:solidFill>
                <a:latin typeface="Tw Cen MT" panose="020B0602020104020603" pitchFamily="34" charset="77"/>
                <a:ea typeface="ＭＳ Ｐゴシック"/>
              </a:rPr>
              <a:t>de Dios</a:t>
            </a:r>
            <a:endParaRPr lang="es-ES" sz="2000" strike="noStrike" spc="-1" dirty="0">
              <a:solidFill>
                <a:srgbClr val="FFFFFF"/>
              </a:solidFill>
              <a:latin typeface="Tw Cen MT" panose="020B0602020104020603" pitchFamily="34" charset="77"/>
            </a:endParaRPr>
          </a:p>
          <a:p>
            <a:pPr algn="ctr">
              <a:lnSpc>
                <a:spcPct val="100000"/>
              </a:lnSpc>
            </a:pPr>
            <a:endParaRPr lang="es-ES" sz="2000" strike="noStrike" spc="-1" dirty="0">
              <a:solidFill>
                <a:srgbClr val="FFFFFF"/>
              </a:solidFill>
              <a:latin typeface="Tw Cen MT" panose="020B0602020104020603" pitchFamily="34" charset="77"/>
            </a:endParaRPr>
          </a:p>
          <a:p>
            <a:pPr algn="ctr">
              <a:lnSpc>
                <a:spcPct val="100000"/>
              </a:lnSpc>
            </a:pPr>
            <a:r>
              <a:rPr lang="es-ES" sz="2000" strike="noStrike" spc="-1" dirty="0">
                <a:solidFill>
                  <a:srgbClr val="FFFF00"/>
                </a:solidFill>
                <a:latin typeface="Tw Cen MT" panose="020B0602020104020603" pitchFamily="34" charset="77"/>
                <a:ea typeface="ＭＳ Ｐゴシック"/>
              </a:rPr>
              <a:t>Calle Mesones</a:t>
            </a:r>
            <a:endParaRPr lang="es-ES" sz="2000" strike="noStrike" spc="-1" dirty="0">
              <a:solidFill>
                <a:srgbClr val="FFFFFF"/>
              </a:solidFill>
              <a:latin typeface="Tw Cen MT" panose="020B0602020104020603" pitchFamily="34" charset="7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3000"/>
                                        <p:tgtEl>
                                          <p:spTgt spid="84"/>
                                        </p:tgtEl>
                                      </p:cBhvr>
                                    </p:animEffect>
                                    <p:anim calcmode="lin" valueType="num">
                                      <p:cBhvr>
                                        <p:cTn id="8" dur="3000" fill="hold"/>
                                        <p:tgtEl>
                                          <p:spTgt spid="84"/>
                                        </p:tgtEl>
                                        <p:attrNameLst>
                                          <p:attrName>ppt_x</p:attrName>
                                        </p:attrNameLst>
                                      </p:cBhvr>
                                      <p:tavLst>
                                        <p:tav tm="0">
                                          <p:val>
                                            <p:strVal val="#ppt_x"/>
                                          </p:val>
                                        </p:tav>
                                        <p:tav tm="100000">
                                          <p:val>
                                            <p:strVal val="#ppt_x"/>
                                          </p:val>
                                        </p:tav>
                                      </p:tavLst>
                                    </p:anim>
                                    <p:anim calcmode="lin" valueType="num">
                                      <p:cBhvr>
                                        <p:cTn id="9" dur="3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95000">
              <a:srgbClr val="990000"/>
            </a:gs>
            <a:gs pos="100000">
              <a:srgbClr val="2B0000"/>
            </a:gs>
          </a:gsLst>
          <a:lin ang="10800000"/>
        </a:gradFill>
        <a:effectLst/>
      </p:bgPr>
    </p:bg>
    <p:spTree>
      <p:nvGrpSpPr>
        <p:cNvPr id="1" name=""/>
        <p:cNvGrpSpPr/>
        <p:nvPr/>
      </p:nvGrpSpPr>
      <p:grpSpPr>
        <a:xfrm>
          <a:off x="0" y="0"/>
          <a:ext cx="0" cy="0"/>
          <a:chOff x="0" y="0"/>
          <a:chExt cx="0" cy="0"/>
        </a:xfrm>
      </p:grpSpPr>
      <p:sp>
        <p:nvSpPr>
          <p:cNvPr id="95"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sp>
        <p:nvSpPr>
          <p:cNvPr id="96" name="CuadroTexto 1"/>
          <p:cNvSpPr/>
          <p:nvPr/>
        </p:nvSpPr>
        <p:spPr>
          <a:xfrm>
            <a:off x="133200" y="214200"/>
            <a:ext cx="6968243" cy="661574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es-ES" sz="2400" strike="noStrike" spc="-1" dirty="0">
                <a:solidFill>
                  <a:srgbClr val="FFFF00"/>
                </a:solidFill>
                <a:latin typeface="Tw Cen MT" panose="020B0602020104020603" pitchFamily="34" charset="77"/>
                <a:ea typeface="ＭＳ Ｐゴシック"/>
              </a:rPr>
              <a:t>CONVENTO: PP. RECOLETOS DE SAN ANTONIO</a:t>
            </a:r>
            <a:endParaRPr lang="es-ES" sz="2400" strike="noStrike" spc="-1" dirty="0">
              <a:solidFill>
                <a:srgbClr val="FFFFFF"/>
              </a:solidFill>
              <a:latin typeface="Tw Cen MT" panose="020B0602020104020603" pitchFamily="34" charset="77"/>
            </a:endParaRPr>
          </a:p>
          <a:p>
            <a:pPr>
              <a:lnSpc>
                <a:spcPct val="100000"/>
              </a:lnSpc>
            </a:pPr>
            <a:endParaRPr lang="es-ES" sz="2000" b="0" u="sng" strike="noStrike" spc="-1" dirty="0">
              <a:solidFill>
                <a:srgbClr val="FFFF00"/>
              </a:solidFill>
              <a:latin typeface="Tw Cen MT" panose="020B0602020104020603" pitchFamily="34" charset="77"/>
              <a:ea typeface="ＭＳ Ｐゴシック"/>
            </a:endParaRPr>
          </a:p>
          <a:p>
            <a:pPr>
              <a:lnSpc>
                <a:spcPct val="100000"/>
              </a:lnSpc>
            </a:pPr>
            <a:r>
              <a:rPr lang="es-ES" sz="2000" b="0" u="sng" strike="noStrike" spc="-1" dirty="0">
                <a:solidFill>
                  <a:srgbClr val="FFFF00"/>
                </a:solidFill>
                <a:latin typeface="Tw Cen MT" panose="020B0602020104020603" pitchFamily="34" charset="77"/>
                <a:ea typeface="ＭＳ Ｐゴシック"/>
              </a:rPr>
              <a:t>*1808</a:t>
            </a:r>
            <a:r>
              <a:rPr lang="es-ES" sz="2000" b="0" strike="noStrike" spc="-1" dirty="0">
                <a:solidFill>
                  <a:srgbClr val="FFFFFF"/>
                </a:solidFill>
                <a:latin typeface="Tw Cen MT" panose="020B0602020104020603" pitchFamily="34" charset="77"/>
                <a:ea typeface="ＭＳ Ｐゴシック"/>
              </a:rPr>
              <a:t>:  Fueron  desalojados  de  su convento  durante la guerra       </a:t>
            </a:r>
            <a:endParaRPr lang="es-ES" sz="2000" spc="-1" dirty="0">
              <a:solidFill>
                <a:srgbClr val="FFFFFF"/>
              </a:solidFill>
              <a:latin typeface="Tw Cen MT" panose="020B0602020104020603" pitchFamily="34" charset="77"/>
              <a:ea typeface="ＭＳ Ｐゴシック"/>
            </a:endParaRPr>
          </a:p>
          <a:p>
            <a:pPr>
              <a:lnSpc>
                <a:spcPct val="100000"/>
              </a:lnSpc>
            </a:pPr>
            <a:r>
              <a:rPr lang="es-ES" sz="2000" b="0" strike="noStrike" spc="-1" dirty="0">
                <a:solidFill>
                  <a:srgbClr val="FFFFFF"/>
                </a:solidFill>
                <a:latin typeface="Tw Cen MT" panose="020B0602020104020603" pitchFamily="34" charset="77"/>
                <a:ea typeface="ＭＳ Ｐゴシック"/>
              </a:rPr>
              <a:t>           de la Independencia,  y ante el temor del expolio, todas  </a:t>
            </a:r>
            <a:endParaRPr lang="es-ES" sz="2000" spc="-1" dirty="0">
              <a:solidFill>
                <a:srgbClr val="FFFFFF"/>
              </a:solidFill>
              <a:latin typeface="Tw Cen MT" panose="020B0602020104020603" pitchFamily="34" charset="77"/>
              <a:ea typeface="ＭＳ Ｐゴシック"/>
            </a:endParaRPr>
          </a:p>
          <a:p>
            <a:pPr>
              <a:lnSpc>
                <a:spcPct val="100000"/>
              </a:lnSpc>
            </a:pPr>
            <a:r>
              <a:rPr lang="es-ES" sz="2000" b="0" strike="noStrike" spc="-1" dirty="0">
                <a:solidFill>
                  <a:srgbClr val="FFFFFF"/>
                </a:solidFill>
                <a:latin typeface="Tw Cen MT" panose="020B0602020104020603" pitchFamily="34" charset="77"/>
                <a:ea typeface="ＭＳ Ｐゴシック"/>
              </a:rPr>
              <a:t>           sus obras de arte se trasladaron al Hospital de Santiago.</a:t>
            </a:r>
            <a:endParaRPr lang="es-ES" sz="2000" b="0" strike="noStrike" spc="-1" dirty="0">
              <a:solidFill>
                <a:srgbClr val="FFFFFF"/>
              </a:solidFill>
              <a:latin typeface="Tw Cen MT" panose="020B0602020104020603" pitchFamily="34" charset="77"/>
            </a:endParaRPr>
          </a:p>
          <a:p>
            <a:pPr>
              <a:lnSpc>
                <a:spcPct val="100000"/>
              </a:lnSpc>
            </a:pPr>
            <a:r>
              <a:rPr lang="es-ES" sz="2000" b="0" u="sng" strike="noStrike" spc="-1" dirty="0">
                <a:solidFill>
                  <a:srgbClr val="FFFF00"/>
                </a:solidFill>
                <a:uFillTx/>
                <a:latin typeface="Tw Cen MT" panose="020B0602020104020603" pitchFamily="34" charset="77"/>
                <a:ea typeface="ＭＳ Ｐゴシック"/>
              </a:rPr>
              <a:t>*1813</a:t>
            </a:r>
            <a:r>
              <a:rPr lang="es-ES" sz="2000" b="0" strike="noStrike" spc="-1" dirty="0">
                <a:solidFill>
                  <a:srgbClr val="FFFFFF"/>
                </a:solidFill>
                <a:latin typeface="Tw Cen MT" panose="020B0602020104020603" pitchFamily="34" charset="77"/>
                <a:ea typeface="ＭＳ Ｐゴシック"/>
              </a:rPr>
              <a:t>: Vuelven  y  tratan  de recuperar sus imágenes y retablos.</a:t>
            </a:r>
            <a:endParaRPr lang="es-ES" sz="2000" b="0" strike="noStrike" spc="-1" dirty="0">
              <a:solidFill>
                <a:srgbClr val="FFFFFF"/>
              </a:solidFill>
              <a:latin typeface="Tw Cen MT" panose="020B0602020104020603" pitchFamily="34" charset="77"/>
            </a:endParaRPr>
          </a:p>
          <a:p>
            <a:pPr>
              <a:lnSpc>
                <a:spcPct val="100000"/>
              </a:lnSpc>
            </a:pPr>
            <a:r>
              <a:rPr lang="es-ES" sz="2000" b="0" u="sng" strike="noStrike" spc="-1" dirty="0">
                <a:solidFill>
                  <a:srgbClr val="FFFF00"/>
                </a:solidFill>
                <a:uFillTx/>
                <a:latin typeface="Tw Cen MT" panose="020B0602020104020603" pitchFamily="34" charset="77"/>
                <a:ea typeface="ＭＳ Ｐゴシック"/>
              </a:rPr>
              <a:t>*1820</a:t>
            </a:r>
            <a:r>
              <a:rPr lang="es-ES" sz="2000" b="0" strike="noStrike" spc="-1" dirty="0">
                <a:solidFill>
                  <a:srgbClr val="FFFFFF"/>
                </a:solidFill>
                <a:latin typeface="Tw Cen MT" panose="020B0602020104020603" pitchFamily="34" charset="77"/>
                <a:ea typeface="ＭＳ Ｐゴシック"/>
              </a:rPr>
              <a:t>: Decreto  de  exclaustración  por  el  que desaparecen  la </a:t>
            </a:r>
            <a:endParaRPr lang="es-ES" sz="2000" spc="-1" dirty="0">
              <a:solidFill>
                <a:srgbClr val="FFFFFF"/>
              </a:solidFill>
              <a:latin typeface="Tw Cen MT" panose="020B0602020104020603" pitchFamily="34" charset="77"/>
              <a:ea typeface="ＭＳ Ｐゴシック"/>
            </a:endParaRPr>
          </a:p>
          <a:p>
            <a:pPr>
              <a:lnSpc>
                <a:spcPct val="100000"/>
              </a:lnSpc>
            </a:pPr>
            <a:r>
              <a:rPr lang="es-ES" sz="2000" b="0" strike="noStrike" spc="-1" dirty="0">
                <a:solidFill>
                  <a:srgbClr val="FFFFFF"/>
                </a:solidFill>
                <a:latin typeface="Tw Cen MT" panose="020B0602020104020603" pitchFamily="34" charset="77"/>
                <a:ea typeface="ＭＳ Ｐゴシック"/>
              </a:rPr>
              <a:t>           mayoría  de   los  conventos.   No obstante  ellos  por  ser   </a:t>
            </a:r>
            <a:endParaRPr lang="es-ES" sz="2000" spc="-1" dirty="0">
              <a:solidFill>
                <a:srgbClr val="FFFFFF"/>
              </a:solidFill>
              <a:latin typeface="Tw Cen MT" panose="020B0602020104020603" pitchFamily="34" charset="77"/>
              <a:ea typeface="ＭＳ Ｐゴシック"/>
            </a:endParaRPr>
          </a:p>
          <a:p>
            <a:pPr>
              <a:lnSpc>
                <a:spcPct val="100000"/>
              </a:lnSpc>
            </a:pPr>
            <a:r>
              <a:rPr lang="es-ES" sz="2000" b="0" strike="noStrike" spc="-1" dirty="0">
                <a:solidFill>
                  <a:srgbClr val="FFFFFF"/>
                </a:solidFill>
                <a:latin typeface="Tw Cen MT" panose="020B0602020104020603" pitchFamily="34" charset="77"/>
                <a:ea typeface="ＭＳ Ｐゴシック"/>
              </a:rPr>
              <a:t>           numerosa  la  comunidad y por el respaldo de la ciudad,  </a:t>
            </a:r>
            <a:endParaRPr lang="es-ES" sz="2000" spc="-1" dirty="0">
              <a:solidFill>
                <a:srgbClr val="FFFFFF"/>
              </a:solidFill>
              <a:latin typeface="Tw Cen MT" panose="020B0602020104020603" pitchFamily="34" charset="77"/>
              <a:ea typeface="ＭＳ Ｐゴシック"/>
            </a:endParaRPr>
          </a:p>
          <a:p>
            <a:pPr>
              <a:lnSpc>
                <a:spcPct val="100000"/>
              </a:lnSpc>
            </a:pPr>
            <a:r>
              <a:rPr lang="es-ES" sz="2000" b="0" strike="noStrike" spc="-1" dirty="0">
                <a:solidFill>
                  <a:srgbClr val="FFFFFF"/>
                </a:solidFill>
                <a:latin typeface="Tw Cen MT" panose="020B0602020104020603" pitchFamily="34" charset="77"/>
                <a:ea typeface="ＭＳ Ｐゴシック"/>
              </a:rPr>
              <a:t>           se trasladan al convento de los Carmelitas, donde  siguen   </a:t>
            </a:r>
            <a:endParaRPr lang="es-ES" sz="2000" spc="-1" dirty="0">
              <a:solidFill>
                <a:srgbClr val="FFFFFF"/>
              </a:solidFill>
              <a:latin typeface="Tw Cen MT" panose="020B0602020104020603" pitchFamily="34" charset="77"/>
              <a:ea typeface="ＭＳ Ｐゴシック"/>
            </a:endParaRPr>
          </a:p>
          <a:p>
            <a:pPr>
              <a:lnSpc>
                <a:spcPct val="100000"/>
              </a:lnSpc>
            </a:pPr>
            <a:r>
              <a:rPr lang="es-ES" sz="2000" b="0" strike="noStrike" spc="-1" dirty="0">
                <a:solidFill>
                  <a:srgbClr val="FFFFFF"/>
                </a:solidFill>
                <a:latin typeface="Tw Cen MT" panose="020B0602020104020603" pitchFamily="34" charset="77"/>
                <a:ea typeface="ＭＳ Ｐゴシック"/>
              </a:rPr>
              <a:t>           ejerciendo su labor pastoral.</a:t>
            </a:r>
            <a:endParaRPr lang="es-ES" sz="2000" b="0" strike="noStrike" spc="-1" dirty="0">
              <a:solidFill>
                <a:srgbClr val="FFFFFF"/>
              </a:solidFill>
              <a:latin typeface="Tw Cen MT" panose="020B0602020104020603" pitchFamily="34" charset="77"/>
            </a:endParaRPr>
          </a:p>
          <a:p>
            <a:pPr>
              <a:lnSpc>
                <a:spcPct val="100000"/>
              </a:lnSpc>
            </a:pPr>
            <a:r>
              <a:rPr lang="es-ES" sz="2000" b="0" u="sng" strike="noStrike" spc="-1" dirty="0">
                <a:solidFill>
                  <a:srgbClr val="FFFF00"/>
                </a:solidFill>
                <a:uFillTx/>
                <a:latin typeface="Tw Cen MT" panose="020B0602020104020603" pitchFamily="34" charset="77"/>
                <a:ea typeface="ＭＳ Ｐゴシック"/>
              </a:rPr>
              <a:t>*1836</a:t>
            </a:r>
            <a:r>
              <a:rPr lang="es-ES" sz="2000" b="0" strike="noStrike" spc="-1" dirty="0">
                <a:solidFill>
                  <a:srgbClr val="FFFFFF"/>
                </a:solidFill>
                <a:latin typeface="Tw Cen MT" panose="020B0602020104020603" pitchFamily="34" charset="77"/>
                <a:ea typeface="ＭＳ Ｐゴシック"/>
              </a:rPr>
              <a:t>: Nuevas   disposiciones   impiden  la  permanencia  en  el </a:t>
            </a:r>
            <a:endParaRPr lang="es-ES" sz="2000" spc="-1" dirty="0">
              <a:solidFill>
                <a:srgbClr val="FFFFFF"/>
              </a:solidFill>
              <a:latin typeface="Tw Cen MT" panose="020B0602020104020603" pitchFamily="34" charset="77"/>
              <a:ea typeface="ＭＳ Ｐゴシック"/>
            </a:endParaRPr>
          </a:p>
          <a:p>
            <a:pPr>
              <a:lnSpc>
                <a:spcPct val="100000"/>
              </a:lnSpc>
            </a:pPr>
            <a:r>
              <a:rPr lang="es-ES" sz="2000" b="0" strike="noStrike" spc="-1" dirty="0">
                <a:solidFill>
                  <a:srgbClr val="FFFFFF"/>
                </a:solidFill>
                <a:latin typeface="Tw Cen MT" panose="020B0602020104020603" pitchFamily="34" charset="77"/>
                <a:ea typeface="ＭＳ Ｐゴシック"/>
              </a:rPr>
              <a:t>           convento  del  Carmen,   viéndose   en  la   necesidad  de         </a:t>
            </a:r>
            <a:endParaRPr lang="es-ES" sz="2000" spc="-1" dirty="0">
              <a:solidFill>
                <a:srgbClr val="FFFFFF"/>
              </a:solidFill>
              <a:latin typeface="Tw Cen MT" panose="020B0602020104020603" pitchFamily="34" charset="77"/>
              <a:ea typeface="ＭＳ Ｐゴシック"/>
            </a:endParaRPr>
          </a:p>
          <a:p>
            <a:pPr>
              <a:lnSpc>
                <a:spcPct val="100000"/>
              </a:lnSpc>
            </a:pPr>
            <a:r>
              <a:rPr lang="es-ES" sz="2000" b="0" strike="noStrike" spc="-1" dirty="0">
                <a:solidFill>
                  <a:srgbClr val="FFFFFF"/>
                </a:solidFill>
                <a:latin typeface="Tw Cen MT" panose="020B0602020104020603" pitchFamily="34" charset="77"/>
                <a:ea typeface="ＭＳ Ｐゴシック"/>
              </a:rPr>
              <a:t>           abandonar la ciudad,  dejando  el recuerdo de 216 años   </a:t>
            </a:r>
            <a:endParaRPr lang="es-ES" sz="2000" spc="-1" dirty="0">
              <a:solidFill>
                <a:srgbClr val="FFFFFF"/>
              </a:solidFill>
              <a:latin typeface="Tw Cen MT" panose="020B0602020104020603" pitchFamily="34" charset="77"/>
              <a:ea typeface="ＭＳ Ｐゴシック"/>
            </a:endParaRPr>
          </a:p>
          <a:p>
            <a:pPr>
              <a:lnSpc>
                <a:spcPct val="100000"/>
              </a:lnSpc>
            </a:pPr>
            <a:r>
              <a:rPr lang="es-ES" sz="2000" b="0" strike="noStrike" spc="-1" dirty="0">
                <a:solidFill>
                  <a:srgbClr val="FFFFFF"/>
                </a:solidFill>
                <a:latin typeface="Tw Cen MT" panose="020B0602020104020603" pitchFamily="34" charset="77"/>
                <a:ea typeface="ＭＳ Ｐゴシック"/>
              </a:rPr>
              <a:t>           de ejemplo, de predicación y de historia inmaculada.</a:t>
            </a:r>
            <a:endParaRPr lang="es-ES" sz="2000" b="0" strike="noStrike" spc="-1" dirty="0">
              <a:solidFill>
                <a:srgbClr val="FFFFFF"/>
              </a:solidFill>
              <a:latin typeface="Tw Cen MT" panose="020B0602020104020603" pitchFamily="34" charset="77"/>
            </a:endParaRPr>
          </a:p>
          <a:p>
            <a:pPr>
              <a:lnSpc>
                <a:spcPct val="100000"/>
              </a:lnSpc>
            </a:pPr>
            <a:r>
              <a:rPr lang="es-ES" sz="2000" b="0" u="sng" strike="noStrike" spc="-1" dirty="0">
                <a:solidFill>
                  <a:srgbClr val="FFFF00"/>
                </a:solidFill>
                <a:uFillTx/>
                <a:latin typeface="Tw Cen MT" panose="020B0602020104020603" pitchFamily="34" charset="77"/>
                <a:ea typeface="ＭＳ Ｐゴシック"/>
              </a:rPr>
              <a:t>*1839</a:t>
            </a:r>
            <a:r>
              <a:rPr lang="es-ES" sz="2000" b="0" strike="noStrike" spc="-1" dirty="0">
                <a:solidFill>
                  <a:srgbClr val="FFFFFF"/>
                </a:solidFill>
                <a:latin typeface="Tw Cen MT" panose="020B0602020104020603" pitchFamily="34" charset="77"/>
                <a:ea typeface="ＭＳ Ｐゴシック"/>
              </a:rPr>
              <a:t>: </a:t>
            </a:r>
            <a:r>
              <a:rPr lang="es-ES" sz="2000" spc="-1" dirty="0">
                <a:solidFill>
                  <a:srgbClr val="FFFFFF"/>
                </a:solidFill>
                <a:latin typeface="Tw Cen MT" panose="020B0602020104020603" pitchFamily="34" charset="77"/>
                <a:ea typeface="ＭＳ Ｐゴシック"/>
              </a:rPr>
              <a:t>S</a:t>
            </a:r>
            <a:r>
              <a:rPr lang="es-ES" sz="2000" b="0" strike="noStrike" spc="-1" dirty="0">
                <a:solidFill>
                  <a:srgbClr val="FFFFFF"/>
                </a:solidFill>
                <a:latin typeface="Tw Cen MT" panose="020B0602020104020603" pitchFamily="34" charset="77"/>
                <a:ea typeface="ＭＳ Ｐゴシック"/>
              </a:rPr>
              <a:t>on subastados los  bienes  de San Antonio. El convento y    </a:t>
            </a:r>
            <a:endParaRPr lang="es-ES" sz="2000" spc="-1" dirty="0">
              <a:solidFill>
                <a:srgbClr val="FFFFFF"/>
              </a:solidFill>
              <a:latin typeface="Tw Cen MT" panose="020B0602020104020603" pitchFamily="34" charset="77"/>
              <a:ea typeface="ＭＳ Ｐゴシック"/>
            </a:endParaRPr>
          </a:p>
          <a:p>
            <a:pPr>
              <a:lnSpc>
                <a:spcPct val="100000"/>
              </a:lnSpc>
            </a:pPr>
            <a:r>
              <a:rPr lang="es-ES" sz="2000" b="0" strike="noStrike" spc="-1" dirty="0">
                <a:solidFill>
                  <a:srgbClr val="FFFFFF"/>
                </a:solidFill>
                <a:latin typeface="Tw Cen MT" panose="020B0602020104020603" pitchFamily="34" charset="77"/>
                <a:ea typeface="ＭＳ Ｐゴシック"/>
              </a:rPr>
              <a:t>            las huertas, con el derrame  de las aguas, fue  adquirido  </a:t>
            </a:r>
            <a:endParaRPr lang="es-ES" sz="2000" spc="-1" dirty="0">
              <a:solidFill>
                <a:srgbClr val="FFFFFF"/>
              </a:solidFill>
              <a:latin typeface="Tw Cen MT" panose="020B0602020104020603" pitchFamily="34" charset="77"/>
              <a:ea typeface="ＭＳ Ｐゴシック"/>
            </a:endParaRPr>
          </a:p>
          <a:p>
            <a:pPr>
              <a:lnSpc>
                <a:spcPct val="100000"/>
              </a:lnSpc>
            </a:pPr>
            <a:r>
              <a:rPr lang="es-ES" sz="2000" b="0" strike="noStrike" spc="-1" dirty="0">
                <a:solidFill>
                  <a:srgbClr val="FFFFFF"/>
                </a:solidFill>
                <a:latin typeface="Tw Cen MT" panose="020B0602020104020603" pitchFamily="34" charset="77"/>
                <a:ea typeface="ＭＳ Ｐゴシック"/>
              </a:rPr>
              <a:t>            por don José de Medinilla.</a:t>
            </a:r>
            <a:endParaRPr lang="es-ES" sz="2000" b="0" strike="noStrike" spc="-1" dirty="0">
              <a:solidFill>
                <a:srgbClr val="FFFFFF"/>
              </a:solidFill>
              <a:latin typeface="Tw Cen MT" panose="020B0602020104020603" pitchFamily="34" charset="77"/>
            </a:endParaRPr>
          </a:p>
          <a:p>
            <a:pPr>
              <a:lnSpc>
                <a:spcPct val="100000"/>
              </a:lnSpc>
            </a:pPr>
            <a:r>
              <a:rPr lang="es-ES" sz="2000" b="0" u="sng" strike="noStrike" spc="-1" dirty="0">
                <a:solidFill>
                  <a:srgbClr val="FFFF00"/>
                </a:solidFill>
                <a:uFillTx/>
                <a:latin typeface="Tw Cen MT" panose="020B0602020104020603" pitchFamily="34" charset="77"/>
                <a:ea typeface="ＭＳ Ｐゴシック"/>
              </a:rPr>
              <a:t>*1847</a:t>
            </a:r>
            <a:r>
              <a:rPr lang="es-ES" sz="2000" b="0" strike="noStrike" spc="-1" dirty="0">
                <a:solidFill>
                  <a:srgbClr val="FFFFFF"/>
                </a:solidFill>
                <a:latin typeface="Tw Cen MT" panose="020B0602020104020603" pitchFamily="34" charset="77"/>
                <a:ea typeface="ＭＳ Ｐゴシック"/>
              </a:rPr>
              <a:t>: Tras la enajenación, el Convento se ve abandonado, y sus </a:t>
            </a:r>
            <a:endParaRPr lang="es-ES" sz="2000" spc="-1" dirty="0">
              <a:solidFill>
                <a:srgbClr val="FFFFFF"/>
              </a:solidFill>
              <a:latin typeface="Tw Cen MT" panose="020B0602020104020603" pitchFamily="34" charset="77"/>
              <a:ea typeface="ＭＳ Ｐゴシック"/>
            </a:endParaRPr>
          </a:p>
          <a:p>
            <a:pPr>
              <a:lnSpc>
                <a:spcPct val="100000"/>
              </a:lnSpc>
            </a:pPr>
            <a:r>
              <a:rPr lang="es-ES" sz="2000" b="0" strike="noStrike" spc="-1" dirty="0">
                <a:solidFill>
                  <a:srgbClr val="FFFFFF"/>
                </a:solidFill>
                <a:latin typeface="Tw Cen MT" panose="020B0602020104020603" pitchFamily="34" charset="77"/>
                <a:ea typeface="ＭＳ Ｐゴシック"/>
              </a:rPr>
              <a:t>           nobles materiales expoliados y sus piedras se aprovechan   </a:t>
            </a:r>
            <a:endParaRPr lang="es-ES" sz="2000" spc="-1" dirty="0">
              <a:solidFill>
                <a:srgbClr val="FFFFFF"/>
              </a:solidFill>
              <a:latin typeface="Tw Cen MT" panose="020B0602020104020603" pitchFamily="34" charset="77"/>
              <a:ea typeface="ＭＳ Ｐゴシック"/>
            </a:endParaRPr>
          </a:p>
          <a:p>
            <a:pPr>
              <a:lnSpc>
                <a:spcPct val="100000"/>
              </a:lnSpc>
            </a:pPr>
            <a:r>
              <a:rPr lang="es-ES" sz="2000" b="0" strike="noStrike" spc="-1" dirty="0">
                <a:solidFill>
                  <a:srgbClr val="FFFFFF"/>
                </a:solidFill>
                <a:latin typeface="Tw Cen MT" panose="020B0602020104020603" pitchFamily="34" charset="77"/>
                <a:ea typeface="ＭＳ Ｐゴシック"/>
              </a:rPr>
              <a:t>           para la plaza de los toros.</a:t>
            </a:r>
            <a:endParaRPr lang="es-ES" sz="2000" b="0" strike="noStrike" spc="-1" dirty="0">
              <a:solidFill>
                <a:srgbClr val="FFFFFF"/>
              </a:solidFill>
              <a:latin typeface="Tw Cen MT" panose="020B0602020104020603" pitchFamily="34" charset="77"/>
            </a:endParaRPr>
          </a:p>
        </p:txBody>
      </p:sp>
      <p:sp>
        <p:nvSpPr>
          <p:cNvPr id="97" name="CuadroTexto 2"/>
          <p:cNvSpPr/>
          <p:nvPr/>
        </p:nvSpPr>
        <p:spPr>
          <a:xfrm>
            <a:off x="6987600" y="3429000"/>
            <a:ext cx="2049120" cy="230687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s-ES" sz="2400" strike="noStrike" spc="-1" dirty="0">
                <a:solidFill>
                  <a:srgbClr val="FFFF00"/>
                </a:solidFill>
                <a:latin typeface="Calibri"/>
                <a:ea typeface="ＭＳ Ｐゴシック"/>
              </a:rPr>
              <a:t>Franciscanos</a:t>
            </a:r>
            <a:endParaRPr lang="es-ES" sz="2400" strike="noStrike" spc="-1" dirty="0">
              <a:solidFill>
                <a:srgbClr val="FFFFFF"/>
              </a:solidFill>
              <a:latin typeface="Arial"/>
            </a:endParaRPr>
          </a:p>
          <a:p>
            <a:pPr algn="ctr">
              <a:lnSpc>
                <a:spcPct val="100000"/>
              </a:lnSpc>
            </a:pPr>
            <a:r>
              <a:rPr lang="es-ES" sz="2400" strike="noStrike" spc="-1" dirty="0">
                <a:solidFill>
                  <a:srgbClr val="FFFF00"/>
                </a:solidFill>
                <a:latin typeface="Calibri"/>
                <a:ea typeface="ＭＳ Ｐゴシック"/>
              </a:rPr>
              <a:t>Recoletos</a:t>
            </a:r>
            <a:endParaRPr lang="es-ES" sz="2400" strike="noStrike" spc="-1" dirty="0">
              <a:solidFill>
                <a:srgbClr val="FFFFFF"/>
              </a:solidFill>
              <a:latin typeface="Arial"/>
            </a:endParaRPr>
          </a:p>
          <a:p>
            <a:pPr algn="ctr">
              <a:lnSpc>
                <a:spcPct val="100000"/>
              </a:lnSpc>
            </a:pPr>
            <a:endParaRPr lang="es-ES" sz="2400" b="0" strike="noStrike" spc="-1" dirty="0">
              <a:solidFill>
                <a:srgbClr val="FFFFFF"/>
              </a:solidFill>
              <a:latin typeface="Arial"/>
            </a:endParaRPr>
          </a:p>
          <a:p>
            <a:pPr algn="ctr">
              <a:lnSpc>
                <a:spcPct val="100000"/>
              </a:lnSpc>
            </a:pPr>
            <a:r>
              <a:rPr lang="es-ES" sz="2400" b="0" strike="noStrike" spc="-1" dirty="0">
                <a:solidFill>
                  <a:srgbClr val="FFFF00"/>
                </a:solidFill>
                <a:latin typeface="Calibri"/>
                <a:ea typeface="ＭＳ Ｐゴシック"/>
              </a:rPr>
              <a:t>Camino </a:t>
            </a:r>
          </a:p>
          <a:p>
            <a:pPr algn="ctr">
              <a:lnSpc>
                <a:spcPct val="100000"/>
              </a:lnSpc>
            </a:pPr>
            <a:r>
              <a:rPr lang="es-ES" sz="2400" b="0" strike="noStrike" spc="-1" dirty="0">
                <a:solidFill>
                  <a:srgbClr val="FFFF00"/>
                </a:solidFill>
                <a:latin typeface="Calibri"/>
                <a:ea typeface="ＭＳ Ｐゴシック"/>
              </a:rPr>
              <a:t>a </a:t>
            </a:r>
          </a:p>
          <a:p>
            <a:pPr algn="ctr">
              <a:lnSpc>
                <a:spcPct val="100000"/>
              </a:lnSpc>
            </a:pPr>
            <a:r>
              <a:rPr lang="es-ES" sz="2400" b="0" strike="noStrike" spc="-1" dirty="0">
                <a:solidFill>
                  <a:srgbClr val="FFFF00"/>
                </a:solidFill>
                <a:latin typeface="Calibri"/>
                <a:ea typeface="ＭＳ Ｐゴシック"/>
              </a:rPr>
              <a:t>Baeza</a:t>
            </a:r>
            <a:endParaRPr lang="es-ES" sz="2400" b="0" strike="noStrike" spc="-1" dirty="0">
              <a:solidFill>
                <a:srgbClr val="FFFFFF"/>
              </a:solidFill>
              <a:latin typeface="Arial"/>
            </a:endParaRPr>
          </a:p>
        </p:txBody>
      </p:sp>
      <p:pic>
        <p:nvPicPr>
          <p:cNvPr id="4" name="Imagen 3">
            <a:extLst>
              <a:ext uri="{FF2B5EF4-FFF2-40B4-BE49-F238E27FC236}">
                <a16:creationId xmlns:a16="http://schemas.microsoft.com/office/drawing/2014/main" id="{9C29E849-473C-9B4F-0C53-EA77801A9F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1679" y="721323"/>
            <a:ext cx="2049121" cy="15988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fade">
                                      <p:cBhvr>
                                        <p:cTn id="7" dur="3000"/>
                                        <p:tgtEl>
                                          <p:spTgt spid="96"/>
                                        </p:tgtEl>
                                      </p:cBhvr>
                                    </p:animEffect>
                                    <p:anim calcmode="lin" valueType="num">
                                      <p:cBhvr>
                                        <p:cTn id="8" dur="3000" fill="hold"/>
                                        <p:tgtEl>
                                          <p:spTgt spid="96"/>
                                        </p:tgtEl>
                                        <p:attrNameLst>
                                          <p:attrName>ppt_x</p:attrName>
                                        </p:attrNameLst>
                                      </p:cBhvr>
                                      <p:tavLst>
                                        <p:tav tm="0">
                                          <p:val>
                                            <p:strVal val="#ppt_x"/>
                                          </p:val>
                                        </p:tav>
                                        <p:tav tm="100000">
                                          <p:val>
                                            <p:strVal val="#ppt_x"/>
                                          </p:val>
                                        </p:tav>
                                      </p:tavLst>
                                    </p:anim>
                                    <p:anim calcmode="lin" valueType="num">
                                      <p:cBhvr>
                                        <p:cTn id="9" dur="3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95000">
              <a:srgbClr val="990000"/>
            </a:gs>
            <a:gs pos="100000">
              <a:srgbClr val="2B0000"/>
            </a:gs>
          </a:gsLst>
          <a:lin ang="10800000"/>
        </a:gradFill>
        <a:effectLst/>
      </p:bgPr>
    </p:bg>
    <p:spTree>
      <p:nvGrpSpPr>
        <p:cNvPr id="1" name=""/>
        <p:cNvGrpSpPr/>
        <p:nvPr/>
      </p:nvGrpSpPr>
      <p:grpSpPr>
        <a:xfrm>
          <a:off x="0" y="0"/>
          <a:ext cx="0" cy="0"/>
          <a:chOff x="0" y="0"/>
          <a:chExt cx="0" cy="0"/>
        </a:xfrm>
      </p:grpSpPr>
      <p:sp>
        <p:nvSpPr>
          <p:cNvPr id="91"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pic>
        <p:nvPicPr>
          <p:cNvPr id="2" name="Imagen 1">
            <a:extLst>
              <a:ext uri="{FF2B5EF4-FFF2-40B4-BE49-F238E27FC236}">
                <a16:creationId xmlns:a16="http://schemas.microsoft.com/office/drawing/2014/main" id="{E03E7933-3C16-5AA5-EFC8-070A3DAD3A27}"/>
              </a:ext>
            </a:extLst>
          </p:cNvPr>
          <p:cNvPicPr>
            <a:picLocks noChangeAspect="1"/>
          </p:cNvPicPr>
          <p:nvPr/>
        </p:nvPicPr>
        <p:blipFill>
          <a:blip r:embed="rId2"/>
          <a:stretch>
            <a:fillRect/>
          </a:stretch>
        </p:blipFill>
        <p:spPr>
          <a:xfrm>
            <a:off x="7172325" y="235764"/>
            <a:ext cx="1716533" cy="2334012"/>
          </a:xfrm>
          <a:prstGeom prst="rect">
            <a:avLst/>
          </a:prstGeom>
        </p:spPr>
      </p:pic>
      <p:pic>
        <p:nvPicPr>
          <p:cNvPr id="3" name="Imagen 2">
            <a:extLst>
              <a:ext uri="{FF2B5EF4-FFF2-40B4-BE49-F238E27FC236}">
                <a16:creationId xmlns:a16="http://schemas.microsoft.com/office/drawing/2014/main" id="{03C8D0CB-9CA3-DC3F-0F37-E1E819885E65}"/>
              </a:ext>
            </a:extLst>
          </p:cNvPr>
          <p:cNvPicPr>
            <a:picLocks noChangeAspect="1"/>
          </p:cNvPicPr>
          <p:nvPr/>
        </p:nvPicPr>
        <p:blipFill>
          <a:blip r:embed="rId3"/>
          <a:stretch>
            <a:fillRect/>
          </a:stretch>
        </p:blipFill>
        <p:spPr>
          <a:xfrm>
            <a:off x="7193632" y="3985236"/>
            <a:ext cx="1695226" cy="2469251"/>
          </a:xfrm>
          <a:prstGeom prst="rect">
            <a:avLst/>
          </a:prstGeom>
        </p:spPr>
      </p:pic>
      <p:sp>
        <p:nvSpPr>
          <p:cNvPr id="5" name="CuadroTexto 4">
            <a:extLst>
              <a:ext uri="{FF2B5EF4-FFF2-40B4-BE49-F238E27FC236}">
                <a16:creationId xmlns:a16="http://schemas.microsoft.com/office/drawing/2014/main" id="{897BA009-2CD0-9ACC-F2D1-60C824A809D9}"/>
              </a:ext>
            </a:extLst>
          </p:cNvPr>
          <p:cNvSpPr txBox="1"/>
          <p:nvPr/>
        </p:nvSpPr>
        <p:spPr>
          <a:xfrm>
            <a:off x="7172325" y="2872764"/>
            <a:ext cx="1838475" cy="923330"/>
          </a:xfrm>
          <a:prstGeom prst="rect">
            <a:avLst/>
          </a:prstGeom>
          <a:noFill/>
        </p:spPr>
        <p:txBody>
          <a:bodyPr wrap="square">
            <a:spAutoFit/>
          </a:bodyPr>
          <a:lstStyle/>
          <a:p>
            <a:pPr algn="ctr"/>
            <a:r>
              <a:rPr lang="es-ES" sz="1800" dirty="0">
                <a:solidFill>
                  <a:srgbClr val="FFFF00"/>
                </a:solidFill>
              </a:rPr>
              <a:t>De Convento</a:t>
            </a:r>
          </a:p>
          <a:p>
            <a:pPr algn="ctr"/>
            <a:r>
              <a:rPr lang="es-ES" dirty="0">
                <a:solidFill>
                  <a:srgbClr val="FFFF00"/>
                </a:solidFill>
              </a:rPr>
              <a:t>de monjas a</a:t>
            </a:r>
            <a:endParaRPr lang="es-ES" sz="1800" dirty="0">
              <a:solidFill>
                <a:srgbClr val="FFFF00"/>
              </a:solidFill>
            </a:endParaRPr>
          </a:p>
          <a:p>
            <a:pPr algn="ctr"/>
            <a:r>
              <a:rPr lang="es-ES" sz="1800" dirty="0">
                <a:solidFill>
                  <a:srgbClr val="FFFF00"/>
                </a:solidFill>
              </a:rPr>
              <a:t> Plaza de Toros</a:t>
            </a:r>
          </a:p>
        </p:txBody>
      </p:sp>
      <p:sp>
        <p:nvSpPr>
          <p:cNvPr id="9" name="CuadroTexto 8">
            <a:extLst>
              <a:ext uri="{FF2B5EF4-FFF2-40B4-BE49-F238E27FC236}">
                <a16:creationId xmlns:a16="http://schemas.microsoft.com/office/drawing/2014/main" id="{358AC80E-B259-462B-DFAB-8594353CC136}"/>
              </a:ext>
            </a:extLst>
          </p:cNvPr>
          <p:cNvSpPr txBox="1"/>
          <p:nvPr/>
        </p:nvSpPr>
        <p:spPr>
          <a:xfrm>
            <a:off x="344383" y="235764"/>
            <a:ext cx="6555181" cy="6309420"/>
          </a:xfrm>
          <a:prstGeom prst="rect">
            <a:avLst/>
          </a:prstGeom>
          <a:noFill/>
        </p:spPr>
        <p:txBody>
          <a:bodyPr wrap="square" rtlCol="0">
            <a:spAutoFit/>
          </a:bodyPr>
          <a:lstStyle/>
          <a:p>
            <a:pPr algn="ctr"/>
            <a:r>
              <a:rPr lang="es-ES" sz="2400" dirty="0">
                <a:solidFill>
                  <a:srgbClr val="FFFF00"/>
                </a:solidFill>
                <a:latin typeface="Tw Cen MT" panose="020B0602020104020603" pitchFamily="34" charset="77"/>
              </a:rPr>
              <a:t>CONVENTO DE SAN NICASIO</a:t>
            </a:r>
          </a:p>
          <a:p>
            <a:pPr algn="just"/>
            <a:r>
              <a:rPr lang="es-ES" sz="2000" u="sng" dirty="0">
                <a:solidFill>
                  <a:srgbClr val="FFFF00"/>
                </a:solidFill>
                <a:effectLst/>
                <a:latin typeface="Tw Cen MT" panose="020B0602020104020603" pitchFamily="34" charset="77"/>
                <a:ea typeface="Times New Roman" panose="02020603050405020304" pitchFamily="18" charset="0"/>
              </a:rPr>
              <a:t>*1810</a:t>
            </a:r>
            <a:r>
              <a:rPr lang="es-ES" sz="2000" dirty="0">
                <a:solidFill>
                  <a:schemeClr val="bg1"/>
                </a:solidFill>
                <a:effectLst/>
                <a:latin typeface="Tw Cen MT" panose="020B0602020104020603" pitchFamily="34" charset="77"/>
                <a:ea typeface="Times New Roman" panose="02020603050405020304" pitchFamily="18" charset="0"/>
              </a:rPr>
              <a:t>: 20 Enero.  Ante el temor de excesos por parte del 	ejército francés</a:t>
            </a:r>
            <a:r>
              <a:rPr lang="es-ES" sz="2000" dirty="0">
                <a:solidFill>
                  <a:schemeClr val="bg1"/>
                </a:solidFill>
                <a:latin typeface="Tw Cen MT" panose="020B0602020104020603" pitchFamily="34" charset="77"/>
                <a:ea typeface="Times New Roman" panose="02020603050405020304" pitchFamily="18" charset="0"/>
              </a:rPr>
              <a:t> </a:t>
            </a:r>
            <a:r>
              <a:rPr lang="es-ES" sz="2000" dirty="0">
                <a:solidFill>
                  <a:schemeClr val="bg1"/>
                </a:solidFill>
                <a:effectLst/>
                <a:latin typeface="Tw Cen MT" panose="020B0602020104020603" pitchFamily="34" charset="77"/>
                <a:ea typeface="Times New Roman" panose="02020603050405020304" pitchFamily="18" charset="0"/>
              </a:rPr>
              <a:t>que se encaminaba hacia </a:t>
            </a:r>
            <a:r>
              <a:rPr lang="es-ES" sz="2000" dirty="0">
                <a:solidFill>
                  <a:schemeClr val="bg1"/>
                </a:solidFill>
                <a:latin typeface="Tw Cen MT" panose="020B0602020104020603" pitchFamily="34" charset="77"/>
                <a:ea typeface="Times New Roman" panose="02020603050405020304" pitchFamily="18" charset="0"/>
              </a:rPr>
              <a:t>Ú</a:t>
            </a:r>
            <a:r>
              <a:rPr lang="es-ES" sz="2000" dirty="0">
                <a:solidFill>
                  <a:schemeClr val="bg1"/>
                </a:solidFill>
                <a:effectLst/>
                <a:latin typeface="Tw Cen MT" panose="020B0602020104020603" pitchFamily="34" charset="77"/>
                <a:ea typeface="Times New Roman" panose="02020603050405020304" pitchFamily="18" charset="0"/>
              </a:rPr>
              <a:t>beda, las 	religiosas franciscanas de San Nicasio salen de huida 	encaminando sus pasos a </a:t>
            </a:r>
            <a:r>
              <a:rPr lang="es-ES" sz="2000" dirty="0">
                <a:solidFill>
                  <a:schemeClr val="bg1"/>
                </a:solidFill>
                <a:latin typeface="Tw Cen MT" panose="020B0602020104020603" pitchFamily="34" charset="77"/>
                <a:ea typeface="Times New Roman" panose="02020603050405020304" pitchFamily="18" charset="0"/>
              </a:rPr>
              <a:t>Jó</a:t>
            </a:r>
            <a:r>
              <a:rPr lang="es-ES" sz="2000" dirty="0">
                <a:solidFill>
                  <a:schemeClr val="bg1"/>
                </a:solidFill>
                <a:effectLst/>
                <a:latin typeface="Tw Cen MT" panose="020B0602020104020603" pitchFamily="34" charset="77"/>
                <a:ea typeface="Times New Roman" panose="02020603050405020304" pitchFamily="18" charset="0"/>
              </a:rPr>
              <a:t>dar donde fueron 	acogidas. </a:t>
            </a:r>
          </a:p>
          <a:p>
            <a:pPr algn="just"/>
            <a:r>
              <a:rPr lang="es-ES" sz="2000" u="sng" dirty="0">
                <a:solidFill>
                  <a:srgbClr val="FFFF00"/>
                </a:solidFill>
                <a:latin typeface="Tw Cen MT" panose="020B0602020104020603" pitchFamily="34" charset="77"/>
                <a:ea typeface="Times New Roman" panose="02020603050405020304" pitchFamily="18" charset="0"/>
              </a:rPr>
              <a:t>*1836</a:t>
            </a:r>
            <a:r>
              <a:rPr lang="es-ES" sz="2000" dirty="0">
                <a:solidFill>
                  <a:schemeClr val="bg1"/>
                </a:solidFill>
                <a:latin typeface="Tw Cen MT" panose="020B0602020104020603" pitchFamily="34" charset="77"/>
                <a:ea typeface="Times New Roman" panose="02020603050405020304" pitchFamily="18" charset="0"/>
              </a:rPr>
              <a:t>: </a:t>
            </a:r>
            <a:r>
              <a:rPr lang="es-ES" sz="2000" dirty="0">
                <a:solidFill>
                  <a:schemeClr val="bg1"/>
                </a:solidFill>
                <a:effectLst/>
                <a:latin typeface="Tw Cen MT" panose="020B0602020104020603" pitchFamily="34" charset="77"/>
                <a:ea typeface="Times New Roman" panose="02020603050405020304" pitchFamily="18" charset="0"/>
              </a:rPr>
              <a:t>El Convento fue suprimido y dos </a:t>
            </a:r>
            <a:r>
              <a:rPr lang="es-ES" sz="2000" dirty="0">
                <a:solidFill>
                  <a:schemeClr val="bg1"/>
                </a:solidFill>
                <a:latin typeface="Tw Cen MT" panose="020B0602020104020603" pitchFamily="34" charset="77"/>
                <a:ea typeface="Times New Roman" panose="02020603050405020304" pitchFamily="18" charset="0"/>
              </a:rPr>
              <a:t>años más</a:t>
            </a:r>
            <a:r>
              <a:rPr lang="es-ES" sz="2000" dirty="0">
                <a:solidFill>
                  <a:schemeClr val="bg1"/>
                </a:solidFill>
                <a:effectLst/>
                <a:latin typeface="Tw Cen MT" panose="020B0602020104020603" pitchFamily="34" charset="77"/>
                <a:ea typeface="Times New Roman" panose="02020603050405020304" pitchFamily="18" charset="0"/>
              </a:rPr>
              <a:t> tarde se 	hallaba totalmente abandonado.</a:t>
            </a:r>
            <a:r>
              <a:rPr lang="es-ES" sz="2000" dirty="0">
                <a:solidFill>
                  <a:schemeClr val="bg1"/>
                </a:solidFill>
                <a:latin typeface="Tw Cen MT" panose="020B0602020104020603" pitchFamily="34" charset="77"/>
                <a:ea typeface="Times New Roman" panose="02020603050405020304" pitchFamily="18" charset="0"/>
              </a:rPr>
              <a:t> </a:t>
            </a:r>
            <a:r>
              <a:rPr lang="es-ES" sz="2000" dirty="0">
                <a:solidFill>
                  <a:schemeClr val="bg1"/>
                </a:solidFill>
                <a:effectLst/>
                <a:latin typeface="Tw Cen MT" panose="020B0602020104020603" pitchFamily="34" charset="77"/>
                <a:ea typeface="Calibri" panose="020F0502020204030204" pitchFamily="34" charset="0"/>
                <a:cs typeface="Times New Roman" panose="02020603050405020304" pitchFamily="18" charset="0"/>
              </a:rPr>
              <a:t>Reunido el 	Ayuntamiento los peritos denuncian la peligrosa 	situación: ”ya que la mayor parte del convento se 	est</a:t>
            </a:r>
            <a:r>
              <a:rPr lang="es-ES" sz="2000" dirty="0">
                <a:solidFill>
                  <a:schemeClr val="bg1"/>
                </a:solidFill>
                <a:latin typeface="Tw Cen MT" panose="020B0602020104020603" pitchFamily="34" charset="77"/>
                <a:ea typeface="Calibri" panose="020F0502020204030204" pitchFamily="34" charset="0"/>
                <a:cs typeface="Times New Roman" panose="02020603050405020304" pitchFamily="18" charset="0"/>
              </a:rPr>
              <a:t>á</a:t>
            </a:r>
            <a:r>
              <a:rPr lang="es-ES" sz="2000" dirty="0">
                <a:solidFill>
                  <a:schemeClr val="bg1"/>
                </a:solidFill>
                <a:effectLst/>
                <a:latin typeface="Tw Cen MT" panose="020B0602020104020603" pitchFamily="34" charset="77"/>
                <a:ea typeface="Calibri" panose="020F0502020204030204" pitchFamily="34" charset="0"/>
                <a:cs typeface="Times New Roman" panose="02020603050405020304" pitchFamily="18" charset="0"/>
              </a:rPr>
              <a:t> desmoronando y el público puede padecer </a:t>
            </a:r>
            <a:r>
              <a:rPr lang="es-ES" sz="2000" dirty="0">
                <a:solidFill>
                  <a:schemeClr val="bg1"/>
                </a:solidFill>
                <a:latin typeface="Tw Cen MT" panose="020B0602020104020603" pitchFamily="34" charset="77"/>
                <a:ea typeface="Calibri" panose="020F0502020204030204" pitchFamily="34" charset="0"/>
                <a:cs typeface="Times New Roman" panose="02020603050405020304" pitchFamily="18" charset="0"/>
              </a:rPr>
              <a:t>por</a:t>
            </a:r>
            <a:r>
              <a:rPr lang="es-ES" sz="2000" dirty="0">
                <a:solidFill>
                  <a:schemeClr val="bg1"/>
                </a:solidFill>
                <a:effectLst/>
                <a:latin typeface="Tw Cen MT" panose="020B0602020104020603" pitchFamily="34" charset="77"/>
                <a:ea typeface="Calibri" panose="020F0502020204030204" pitchFamily="34" charset="0"/>
                <a:cs typeface="Times New Roman" panose="02020603050405020304" pitchFamily="18" charset="0"/>
              </a:rPr>
              <a:t> 	los hundimientos”.</a:t>
            </a:r>
            <a:r>
              <a:rPr lang="es-ES" sz="2000" dirty="0">
                <a:solidFill>
                  <a:schemeClr val="bg1"/>
                </a:solidFill>
                <a:latin typeface="Tw Cen MT" panose="020B0602020104020603" pitchFamily="34" charset="77"/>
                <a:cs typeface="Times New Roman" panose="02020603050405020304" pitchFamily="18" charset="0"/>
              </a:rPr>
              <a:t> </a:t>
            </a:r>
            <a:endParaRPr lang="es-ES" sz="2000" dirty="0">
              <a:solidFill>
                <a:schemeClr val="bg1"/>
              </a:solidFill>
              <a:effectLst/>
              <a:latin typeface="Tw Cen MT" panose="020B0602020104020603" pitchFamily="34" charset="77"/>
              <a:ea typeface="Times New Roman" panose="02020603050405020304" pitchFamily="18" charset="0"/>
            </a:endParaRPr>
          </a:p>
          <a:p>
            <a:pPr algn="just"/>
            <a:r>
              <a:rPr lang="es-ES" sz="2000" u="sng" dirty="0">
                <a:solidFill>
                  <a:srgbClr val="FFFF00"/>
                </a:solidFill>
                <a:effectLst/>
                <a:latin typeface="Tw Cen MT" panose="020B0602020104020603" pitchFamily="34" charset="77"/>
                <a:ea typeface="Calibri" panose="020F0502020204030204" pitchFamily="34" charset="0"/>
                <a:cs typeface="Times New Roman" panose="02020603050405020304" pitchFamily="18" charset="0"/>
              </a:rPr>
              <a:t>*1842</a:t>
            </a:r>
            <a:r>
              <a:rPr lang="es-ES" sz="2000" dirty="0">
                <a:solidFill>
                  <a:schemeClr val="bg1"/>
                </a:solidFill>
                <a:effectLst/>
                <a:latin typeface="Tw Cen MT" panose="020B0602020104020603" pitchFamily="34" charset="77"/>
                <a:ea typeface="Calibri" panose="020F0502020204030204" pitchFamily="34" charset="0"/>
                <a:cs typeface="Times New Roman" panose="02020603050405020304" pitchFamily="18" charset="0"/>
              </a:rPr>
              <a:t>: Comienza  la construcción  del  coso  taurino  utilizando </a:t>
            </a:r>
          </a:p>
          <a:p>
            <a:pPr algn="just"/>
            <a:r>
              <a:rPr lang="es-ES" sz="2000" dirty="0">
                <a:solidFill>
                  <a:schemeClr val="bg1"/>
                </a:solidFill>
                <a:effectLst/>
                <a:latin typeface="Tw Cen MT" panose="020B0602020104020603" pitchFamily="34" charset="77"/>
                <a:ea typeface="Calibri" panose="020F0502020204030204" pitchFamily="34" charset="0"/>
                <a:cs typeface="Times New Roman" panose="02020603050405020304" pitchFamily="18" charset="0"/>
              </a:rPr>
              <a:t>	los restos de los materiales </a:t>
            </a:r>
            <a:r>
              <a:rPr lang="es-ES" sz="2000" dirty="0">
                <a:solidFill>
                  <a:schemeClr val="bg1"/>
                </a:solidFill>
                <a:latin typeface="Tw Cen MT" panose="020B0602020104020603" pitchFamily="34" charset="77"/>
                <a:ea typeface="Calibri" panose="020F0502020204030204" pitchFamily="34" charset="0"/>
                <a:cs typeface="Times New Roman" panose="02020603050405020304" pitchFamily="18" charset="0"/>
              </a:rPr>
              <a:t>pree</a:t>
            </a:r>
            <a:r>
              <a:rPr lang="es-ES" sz="2000" dirty="0">
                <a:solidFill>
                  <a:schemeClr val="bg1"/>
                </a:solidFill>
                <a:effectLst/>
                <a:latin typeface="Tw Cen MT" panose="020B0602020104020603" pitchFamily="34" charset="77"/>
                <a:ea typeface="Calibri" panose="020F0502020204030204" pitchFamily="34" charset="0"/>
                <a:cs typeface="Times New Roman" panose="02020603050405020304" pitchFamily="18" charset="0"/>
              </a:rPr>
              <a:t>xistentes </a:t>
            </a:r>
            <a:r>
              <a:rPr lang="es-ES" sz="2000" dirty="0">
                <a:solidFill>
                  <a:schemeClr val="bg1"/>
                </a:solidFill>
                <a:latin typeface="Tw Cen MT" panose="020B0602020104020603" pitchFamily="34" charset="77"/>
                <a:ea typeface="Calibri" panose="020F0502020204030204" pitchFamily="34" charset="0"/>
                <a:cs typeface="Times New Roman" panose="02020603050405020304" pitchFamily="18" charset="0"/>
              </a:rPr>
              <a:t>y los 	extraídos del derribo del convento</a:t>
            </a:r>
            <a:r>
              <a:rPr lang="es-ES" sz="2000" dirty="0">
                <a:solidFill>
                  <a:schemeClr val="bg1"/>
                </a:solidFill>
                <a:effectLst/>
                <a:latin typeface="Tw Cen MT" panose="020B0602020104020603" pitchFamily="34" charset="77"/>
                <a:ea typeface="Calibri" panose="020F0502020204030204" pitchFamily="34" charset="0"/>
                <a:cs typeface="Times New Roman" panose="02020603050405020304" pitchFamily="18" charset="0"/>
              </a:rPr>
              <a:t> de San </a:t>
            </a:r>
            <a:r>
              <a:rPr lang="es-ES" sz="2000" dirty="0">
                <a:solidFill>
                  <a:schemeClr val="bg1"/>
                </a:solidFill>
                <a:latin typeface="Tw Cen MT" panose="020B0602020104020603" pitchFamily="34" charset="77"/>
                <a:ea typeface="Calibri" panose="020F0502020204030204" pitchFamily="34" charset="0"/>
                <a:cs typeface="Times New Roman" panose="02020603050405020304" pitchFamily="18" charset="0"/>
              </a:rPr>
              <a:t>A</a:t>
            </a:r>
            <a:r>
              <a:rPr lang="es-ES" sz="2000" dirty="0">
                <a:solidFill>
                  <a:schemeClr val="bg1"/>
                </a:solidFill>
                <a:effectLst/>
                <a:latin typeface="Tw Cen MT" panose="020B0602020104020603" pitchFamily="34" charset="77"/>
                <a:ea typeface="Calibri" panose="020F0502020204030204" pitchFamily="34" charset="0"/>
                <a:cs typeface="Times New Roman" panose="02020603050405020304" pitchFamily="18" charset="0"/>
              </a:rPr>
              <a:t>ntonio.</a:t>
            </a:r>
            <a:r>
              <a:rPr lang="es-ES" sz="2000" dirty="0">
                <a:solidFill>
                  <a:schemeClr val="bg1"/>
                </a:solidFill>
                <a:effectLst/>
                <a:latin typeface="Tw Cen MT" panose="020B0602020104020603" pitchFamily="34" charset="77"/>
              </a:rPr>
              <a:t> </a:t>
            </a:r>
            <a:endParaRPr lang="es-ES" sz="2000" dirty="0">
              <a:solidFill>
                <a:schemeClr val="bg1"/>
              </a:solidFill>
              <a:effectLst/>
              <a:latin typeface="Tw Cen MT" panose="020B0602020104020603" pitchFamily="34" charset="77"/>
              <a:ea typeface="Times New Roman" panose="02020603050405020304" pitchFamily="18" charset="0"/>
            </a:endParaRPr>
          </a:p>
          <a:p>
            <a:pPr algn="just"/>
            <a:r>
              <a:rPr lang="es-ES" sz="2000" u="sng" dirty="0">
                <a:solidFill>
                  <a:srgbClr val="FFFF00"/>
                </a:solidFill>
                <a:effectLst/>
                <a:latin typeface="Tw Cen MT" panose="020B0602020104020603" pitchFamily="34" charset="77"/>
                <a:ea typeface="Calibri" panose="020F0502020204030204" pitchFamily="34" charset="0"/>
                <a:cs typeface="Times New Roman" panose="02020603050405020304" pitchFamily="18" charset="0"/>
              </a:rPr>
              <a:t>*1847</a:t>
            </a:r>
            <a:r>
              <a:rPr lang="es-ES" sz="2000" dirty="0">
                <a:solidFill>
                  <a:schemeClr val="bg1"/>
                </a:solidFill>
                <a:effectLst/>
                <a:latin typeface="Tw Cen MT" panose="020B0602020104020603" pitchFamily="34" charset="77"/>
                <a:ea typeface="Calibri" panose="020F0502020204030204" pitchFamily="34" charset="0"/>
                <a:cs typeface="Times New Roman" panose="02020603050405020304" pitchFamily="18" charset="0"/>
              </a:rPr>
              <a:t>: 1 agosto. Inauguración de la plaza de Toros. Se lidió 	una corrida de las ganaderías de Malta, de 	Córdoba, y de Manuel Suarez de Coria del Rio, 	siendo los diestros de estoque, Curro </a:t>
            </a:r>
            <a:r>
              <a:rPr lang="es-ES" sz="2000" dirty="0" err="1">
                <a:solidFill>
                  <a:schemeClr val="bg1"/>
                </a:solidFill>
                <a:effectLst/>
                <a:latin typeface="Tw Cen MT" panose="020B0602020104020603" pitchFamily="34" charset="77"/>
                <a:ea typeface="Calibri" panose="020F0502020204030204" pitchFamily="34" charset="0"/>
                <a:cs typeface="Times New Roman" panose="02020603050405020304" pitchFamily="18" charset="0"/>
              </a:rPr>
              <a:t>Cúchares</a:t>
            </a:r>
            <a:r>
              <a:rPr lang="es-ES" sz="2000" dirty="0">
                <a:solidFill>
                  <a:schemeClr val="bg1"/>
                </a:solidFill>
                <a:effectLst/>
                <a:latin typeface="Tw Cen MT" panose="020B0602020104020603" pitchFamily="34" charset="77"/>
                <a:ea typeface="Calibri" panose="020F0502020204030204" pitchFamily="34" charset="0"/>
                <a:cs typeface="Times New Roman" panose="02020603050405020304" pitchFamily="18" charset="0"/>
              </a:rPr>
              <a:t> y 	Julián Casas, El Salamanquino</a:t>
            </a:r>
            <a:r>
              <a:rPr lang="es-E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3000"/>
                                        <p:tgtEl>
                                          <p:spTgt spid="9"/>
                                        </p:tgtEl>
                                      </p:cBhvr>
                                    </p:animEffect>
                                    <p:anim calcmode="lin" valueType="num">
                                      <p:cBhvr>
                                        <p:cTn id="8" dur="3000" fill="hold"/>
                                        <p:tgtEl>
                                          <p:spTgt spid="9"/>
                                        </p:tgtEl>
                                        <p:attrNameLst>
                                          <p:attrName>ppt_x</p:attrName>
                                        </p:attrNameLst>
                                      </p:cBhvr>
                                      <p:tavLst>
                                        <p:tav tm="0">
                                          <p:val>
                                            <p:strVal val="#ppt_x"/>
                                          </p:val>
                                        </p:tav>
                                        <p:tav tm="100000">
                                          <p:val>
                                            <p:strVal val="#ppt_x"/>
                                          </p:val>
                                        </p:tav>
                                      </p:tavLst>
                                    </p:anim>
                                    <p:anim calcmode="lin" valueType="num">
                                      <p:cBhvr>
                                        <p:cTn id="9" dur="3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95000">
              <a:srgbClr val="990000"/>
            </a:gs>
            <a:gs pos="100000">
              <a:srgbClr val="2B0000"/>
            </a:gs>
          </a:gsLst>
          <a:lin ang="10800000"/>
        </a:gradFill>
        <a:effectLst/>
      </p:bgPr>
    </p:bg>
    <p:spTree>
      <p:nvGrpSpPr>
        <p:cNvPr id="1" name=""/>
        <p:cNvGrpSpPr/>
        <p:nvPr/>
      </p:nvGrpSpPr>
      <p:grpSpPr>
        <a:xfrm>
          <a:off x="0" y="0"/>
          <a:ext cx="0" cy="0"/>
          <a:chOff x="0" y="0"/>
          <a:chExt cx="0" cy="0"/>
        </a:xfrm>
      </p:grpSpPr>
      <p:sp>
        <p:nvSpPr>
          <p:cNvPr id="91"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sp>
        <p:nvSpPr>
          <p:cNvPr id="92" name="CuadroTexto 2"/>
          <p:cNvSpPr/>
          <p:nvPr/>
        </p:nvSpPr>
        <p:spPr>
          <a:xfrm>
            <a:off x="285008" y="300960"/>
            <a:ext cx="6757059" cy="6000189"/>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es-ES" sz="2400" strike="noStrike" spc="-1" dirty="0">
                <a:solidFill>
                  <a:srgbClr val="FFFF00"/>
                </a:solidFill>
                <a:latin typeface="Tw Cen MT" panose="020B0602020104020603" pitchFamily="34" charset="77"/>
                <a:ea typeface="Calibri"/>
              </a:rPr>
              <a:t>CONVENTO DE LA CORONADA: MM DOMINICAS</a:t>
            </a:r>
            <a:endParaRPr lang="es-ES" sz="2400" strike="noStrike" spc="-1" dirty="0">
              <a:solidFill>
                <a:srgbClr val="FFFFFF"/>
              </a:solidFill>
              <a:latin typeface="Tw Cen MT" panose="020B0602020104020603" pitchFamily="34" charset="77"/>
            </a:endParaRPr>
          </a:p>
          <a:p>
            <a:pPr>
              <a:lnSpc>
                <a:spcPct val="100000"/>
              </a:lnSpc>
            </a:pPr>
            <a:endParaRPr lang="es-ES" sz="2000" b="0" strike="noStrike" spc="-1" dirty="0">
              <a:solidFill>
                <a:srgbClr val="FFFFFF"/>
              </a:solidFill>
              <a:latin typeface="Tw Cen MT" panose="020B0602020104020603" pitchFamily="34" charset="77"/>
            </a:endParaRPr>
          </a:p>
          <a:p>
            <a:pPr>
              <a:lnSpc>
                <a:spcPct val="100000"/>
              </a:lnSpc>
            </a:pPr>
            <a:r>
              <a:rPr lang="es-ES" sz="2000" b="0" u="sng" strike="noStrike" spc="-1" dirty="0">
                <a:solidFill>
                  <a:srgbClr val="FFFF00"/>
                </a:solidFill>
                <a:uFillTx/>
                <a:latin typeface="Tw Cen MT" panose="020B0602020104020603" pitchFamily="34" charset="77"/>
                <a:ea typeface="Calibri"/>
              </a:rPr>
              <a:t>*1752</a:t>
            </a:r>
            <a:r>
              <a:rPr lang="es-ES" sz="2000" b="0" strike="noStrike" spc="-1" dirty="0">
                <a:solidFill>
                  <a:srgbClr val="FFFFFF"/>
                </a:solidFill>
                <a:latin typeface="Tw Cen MT" panose="020B0602020104020603" pitchFamily="34" charset="77"/>
                <a:ea typeface="Calibri"/>
              </a:rPr>
              <a:t>: Según el catastro de Ensenada, esta comunidad contaba    </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Calibri"/>
              </a:rPr>
              <a:t>            con 22 religiosas de velo negro y  </a:t>
            </a:r>
            <a:r>
              <a:rPr lang="es-ES" sz="2000" spc="-1" dirty="0">
                <a:solidFill>
                  <a:srgbClr val="FFFFFF"/>
                </a:solidFill>
                <a:latin typeface="Tw Cen MT" panose="020B0602020104020603" pitchFamily="34" charset="77"/>
                <a:ea typeface="Calibri"/>
              </a:rPr>
              <a:t>trece </a:t>
            </a:r>
            <a:r>
              <a:rPr lang="es-ES" sz="2000" b="0" strike="noStrike" spc="-1" dirty="0">
                <a:solidFill>
                  <a:srgbClr val="FFFFFF"/>
                </a:solidFill>
                <a:latin typeface="Tw Cen MT" panose="020B0602020104020603" pitchFamily="34" charset="77"/>
                <a:ea typeface="Calibri"/>
              </a:rPr>
              <a:t> de velo blanco.</a:t>
            </a:r>
            <a:endParaRPr lang="es-ES" sz="2000" b="0" strike="noStrike" spc="-1" dirty="0">
              <a:solidFill>
                <a:srgbClr val="FFFFFF"/>
              </a:solidFill>
              <a:latin typeface="Tw Cen MT" panose="020B0602020104020603" pitchFamily="34" charset="77"/>
            </a:endParaRPr>
          </a:p>
          <a:p>
            <a:pPr>
              <a:lnSpc>
                <a:spcPct val="100000"/>
              </a:lnSpc>
            </a:pPr>
            <a:r>
              <a:rPr lang="es-ES" sz="2000" b="0" u="sng" strike="noStrike" spc="-1" dirty="0">
                <a:solidFill>
                  <a:srgbClr val="FFFF00"/>
                </a:solidFill>
                <a:uFillTx/>
                <a:latin typeface="Tw Cen MT" panose="020B0602020104020603" pitchFamily="34" charset="77"/>
                <a:ea typeface="Calibri"/>
              </a:rPr>
              <a:t>*1836</a:t>
            </a:r>
            <a:r>
              <a:rPr lang="es-ES" sz="2000" b="0" strike="noStrike" spc="-1" dirty="0">
                <a:solidFill>
                  <a:srgbClr val="FFFFFF"/>
                </a:solidFill>
                <a:latin typeface="Tw Cen MT" panose="020B0602020104020603" pitchFamily="34" charset="77"/>
                <a:ea typeface="Calibri"/>
              </a:rPr>
              <a:t>: Al comienzo  del  año  las  Dominicas  han de abandonar </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Calibri"/>
              </a:rPr>
              <a:t>            el  convento; muchas de  ellas se exclaustraron y otras se </a:t>
            </a:r>
            <a:endParaRPr lang="es-ES" sz="2000" spc="-1" dirty="0">
              <a:solidFill>
                <a:srgbClr val="FFFFFF"/>
              </a:solidFill>
              <a:latin typeface="Tw Cen MT" panose="020B0602020104020603" pitchFamily="34" charset="77"/>
              <a:ea typeface="Calibri"/>
            </a:endParaRPr>
          </a:p>
          <a:p>
            <a:pPr>
              <a:lnSpc>
                <a:spcPct val="100000"/>
              </a:lnSpc>
            </a:pPr>
            <a:r>
              <a:rPr lang="es-ES" sz="2000" b="0" strike="noStrike" spc="-1" dirty="0">
                <a:solidFill>
                  <a:srgbClr val="FFFFFF"/>
                </a:solidFill>
                <a:latin typeface="Tw Cen MT" panose="020B0602020104020603" pitchFamily="34" charset="77"/>
                <a:ea typeface="Calibri"/>
              </a:rPr>
              <a:t>            incorporaron al convento de las Cadenas.</a:t>
            </a:r>
            <a:endParaRPr lang="es-ES" sz="2000" b="0" strike="noStrike" spc="-1" dirty="0">
              <a:solidFill>
                <a:srgbClr val="FFFFFF"/>
              </a:solidFill>
              <a:latin typeface="Tw Cen MT" panose="020B0602020104020603" pitchFamily="34" charset="77"/>
            </a:endParaRPr>
          </a:p>
          <a:p>
            <a:pPr>
              <a:lnSpc>
                <a:spcPct val="100000"/>
              </a:lnSpc>
            </a:pPr>
            <a:r>
              <a:rPr lang="es-ES" sz="2000" b="0" u="sng" strike="noStrike" spc="-1" dirty="0">
                <a:solidFill>
                  <a:srgbClr val="FFFF00"/>
                </a:solidFill>
                <a:uFillTx/>
                <a:latin typeface="Tw Cen MT" panose="020B0602020104020603" pitchFamily="34" charset="77"/>
                <a:ea typeface="Calibri"/>
              </a:rPr>
              <a:t>*1839</a:t>
            </a:r>
            <a:r>
              <a:rPr lang="es-ES" sz="2000" b="0" strike="noStrike" spc="-1" dirty="0">
                <a:solidFill>
                  <a:srgbClr val="FFFFFF"/>
                </a:solidFill>
                <a:latin typeface="Tw Cen MT" panose="020B0602020104020603" pitchFamily="34" charset="77"/>
                <a:ea typeface="Calibri"/>
              </a:rPr>
              <a:t>: Desorientadas y desasistidas, hay un intento d reconstruir  </a:t>
            </a:r>
            <a:endParaRPr lang="es-ES" sz="2000" spc="-1" dirty="0">
              <a:solidFill>
                <a:srgbClr val="FFFFFF"/>
              </a:solidFill>
              <a:latin typeface="Tw Cen MT" panose="020B0602020104020603" pitchFamily="34" charset="77"/>
              <a:ea typeface="Calibri"/>
            </a:endParaRPr>
          </a:p>
          <a:p>
            <a:pPr>
              <a:lnSpc>
                <a:spcPct val="100000"/>
              </a:lnSpc>
            </a:pPr>
            <a:r>
              <a:rPr lang="es-ES" sz="2000" b="0" strike="noStrike" spc="-1" dirty="0">
                <a:solidFill>
                  <a:srgbClr val="FFFFFF"/>
                </a:solidFill>
                <a:latin typeface="Tw Cen MT" panose="020B0602020104020603" pitchFamily="34" charset="77"/>
                <a:ea typeface="Calibri"/>
              </a:rPr>
              <a:t>           la Comunidad, solicitando permiso al Ayuntamiento, pero </a:t>
            </a:r>
            <a:endParaRPr lang="es-ES" sz="2000" spc="-1" dirty="0">
              <a:solidFill>
                <a:srgbClr val="FFFFFF"/>
              </a:solidFill>
              <a:latin typeface="Tw Cen MT" panose="020B0602020104020603" pitchFamily="34" charset="77"/>
              <a:ea typeface="Calibri"/>
            </a:endParaRPr>
          </a:p>
          <a:p>
            <a:pPr>
              <a:lnSpc>
                <a:spcPct val="100000"/>
              </a:lnSpc>
            </a:pPr>
            <a:r>
              <a:rPr lang="es-ES" sz="2000" b="0" strike="noStrike" spc="-1" dirty="0">
                <a:solidFill>
                  <a:srgbClr val="FFFFFF"/>
                </a:solidFill>
                <a:latin typeface="Tw Cen MT" panose="020B0602020104020603" pitchFamily="34" charset="77"/>
                <a:ea typeface="Calibri"/>
              </a:rPr>
              <a:t>           éste lo  deniega debido al estado de ruina del convento. </a:t>
            </a:r>
            <a:endParaRPr lang="es-ES" sz="2000" b="0" strike="noStrike" spc="-1" dirty="0">
              <a:solidFill>
                <a:srgbClr val="FFFFFF"/>
              </a:solidFill>
              <a:latin typeface="Tw Cen MT" panose="020B0602020104020603" pitchFamily="34" charset="77"/>
            </a:endParaRPr>
          </a:p>
          <a:p>
            <a:pPr>
              <a:lnSpc>
                <a:spcPct val="100000"/>
              </a:lnSpc>
            </a:pPr>
            <a:r>
              <a:rPr lang="es-ES" sz="2000" b="0" u="sng" strike="noStrike" spc="-1" dirty="0">
                <a:solidFill>
                  <a:srgbClr val="FFFF00"/>
                </a:solidFill>
                <a:uFillTx/>
                <a:latin typeface="Tw Cen MT" panose="020B0602020104020603" pitchFamily="34" charset="77"/>
                <a:ea typeface="Calibri"/>
              </a:rPr>
              <a:t>*1842</a:t>
            </a:r>
            <a:r>
              <a:rPr lang="es-ES" sz="2000" b="0" strike="noStrike" spc="-1" dirty="0">
                <a:solidFill>
                  <a:srgbClr val="FFFFFF"/>
                </a:solidFill>
                <a:latin typeface="Tw Cen MT" panose="020B0602020104020603" pitchFamily="34" charset="77"/>
                <a:ea typeface="Calibri"/>
              </a:rPr>
              <a:t>: La acción  del tiempo y el pillaje  contribuyen a su  ruina   </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Calibri"/>
              </a:rPr>
              <a:t>           convirtiéndose en un peligro para los ciudadanos. </a:t>
            </a:r>
          </a:p>
          <a:p>
            <a:pPr>
              <a:lnSpc>
                <a:spcPct val="100000"/>
              </a:lnSpc>
            </a:pPr>
            <a:r>
              <a:rPr lang="es-ES" sz="2000" spc="-1" dirty="0">
                <a:solidFill>
                  <a:srgbClr val="FFFFFF"/>
                </a:solidFill>
                <a:latin typeface="Tw Cen MT" panose="020B0602020104020603" pitchFamily="34" charset="77"/>
                <a:ea typeface="Calibri"/>
              </a:rPr>
              <a:t>           </a:t>
            </a:r>
            <a:r>
              <a:rPr lang="es-ES" sz="2000" b="0" strike="noStrike" spc="-1" dirty="0">
                <a:solidFill>
                  <a:srgbClr val="FFFFFF"/>
                </a:solidFill>
                <a:latin typeface="Tw Cen MT" panose="020B0602020104020603" pitchFamily="34" charset="77"/>
                <a:ea typeface="Calibri"/>
              </a:rPr>
              <a:t>Se toma la  determinación  de su derribo, convirtiendo el </a:t>
            </a:r>
            <a:endParaRPr lang="es-ES" sz="2000" spc="-1" dirty="0">
              <a:solidFill>
                <a:srgbClr val="FFFFFF"/>
              </a:solidFill>
              <a:latin typeface="Tw Cen MT" panose="020B0602020104020603" pitchFamily="34" charset="77"/>
              <a:ea typeface="Calibri"/>
            </a:endParaRPr>
          </a:p>
          <a:p>
            <a:pPr>
              <a:lnSpc>
                <a:spcPct val="100000"/>
              </a:lnSpc>
            </a:pPr>
            <a:r>
              <a:rPr lang="es-ES" sz="2000" b="0" strike="noStrike" spc="-1" dirty="0">
                <a:solidFill>
                  <a:srgbClr val="FFFFFF"/>
                </a:solidFill>
                <a:latin typeface="Tw Cen MT" panose="020B0602020104020603" pitchFamily="34" charset="77"/>
                <a:ea typeface="Calibri"/>
              </a:rPr>
              <a:t>           área  de  su emplazamiento en un pequeño paseo con su </a:t>
            </a:r>
            <a:endParaRPr lang="es-ES" sz="2000" spc="-1" dirty="0">
              <a:solidFill>
                <a:srgbClr val="FFFFFF"/>
              </a:solidFill>
              <a:latin typeface="Tw Cen MT" panose="020B0602020104020603" pitchFamily="34" charset="77"/>
              <a:ea typeface="Calibri"/>
            </a:endParaRPr>
          </a:p>
          <a:p>
            <a:pPr>
              <a:lnSpc>
                <a:spcPct val="100000"/>
              </a:lnSpc>
            </a:pPr>
            <a:r>
              <a:rPr lang="es-ES" sz="2000" b="0" strike="noStrike" spc="-1" dirty="0">
                <a:solidFill>
                  <a:srgbClr val="FFFFFF"/>
                </a:solidFill>
                <a:latin typeface="Tw Cen MT" panose="020B0602020104020603" pitchFamily="34" charset="77"/>
                <a:ea typeface="Calibri"/>
              </a:rPr>
              <a:t>           fuente en el centro. Su recinto fue cercado  con una verja </a:t>
            </a:r>
            <a:endParaRPr lang="es-ES" sz="2000" spc="-1" dirty="0">
              <a:solidFill>
                <a:srgbClr val="FFFFFF"/>
              </a:solidFill>
              <a:latin typeface="Tw Cen MT" panose="020B0602020104020603" pitchFamily="34" charset="77"/>
              <a:ea typeface="Calibri"/>
            </a:endParaRPr>
          </a:p>
          <a:p>
            <a:pPr>
              <a:lnSpc>
                <a:spcPct val="100000"/>
              </a:lnSpc>
            </a:pPr>
            <a:r>
              <a:rPr lang="es-ES" sz="2000" b="0" strike="noStrike" spc="-1" dirty="0">
                <a:solidFill>
                  <a:srgbClr val="FFFFFF"/>
                </a:solidFill>
                <a:latin typeface="Tw Cen MT" panose="020B0602020104020603" pitchFamily="34" charset="77"/>
                <a:ea typeface="Calibri"/>
              </a:rPr>
              <a:t>           de hierro forjado.</a:t>
            </a:r>
            <a:endParaRPr lang="es-ES" sz="2000" b="0" strike="noStrike" spc="-1" dirty="0">
              <a:solidFill>
                <a:srgbClr val="FFFFFF"/>
              </a:solidFill>
              <a:latin typeface="Tw Cen MT" panose="020B0602020104020603" pitchFamily="34" charset="77"/>
            </a:endParaRPr>
          </a:p>
          <a:p>
            <a:pPr>
              <a:lnSpc>
                <a:spcPct val="100000"/>
              </a:lnSpc>
            </a:pPr>
            <a:r>
              <a:rPr lang="es-ES" sz="2000" b="0" u="sng" strike="noStrike" spc="-1" dirty="0">
                <a:solidFill>
                  <a:srgbClr val="FFFF00"/>
                </a:solidFill>
                <a:uFillTx/>
                <a:latin typeface="Tw Cen MT" panose="020B0602020104020603" pitchFamily="34" charset="77"/>
                <a:ea typeface="Calibri"/>
              </a:rPr>
              <a:t>*1890</a:t>
            </a:r>
            <a:r>
              <a:rPr lang="es-ES" sz="2000" b="0" strike="noStrike" spc="-1" dirty="0">
                <a:solidFill>
                  <a:srgbClr val="FFFFFF"/>
                </a:solidFill>
                <a:latin typeface="Tw Cen MT" panose="020B0602020104020603" pitchFamily="34" charset="77"/>
                <a:ea typeface="Calibri"/>
              </a:rPr>
              <a:t>: Se le da el nombre de Plaza de Gallego Díaz.</a:t>
            </a:r>
            <a:endParaRPr lang="es-ES" sz="2000" b="0" strike="noStrike" spc="-1" dirty="0">
              <a:solidFill>
                <a:srgbClr val="FFFFFF"/>
              </a:solidFill>
              <a:latin typeface="Tw Cen MT" panose="020B0602020104020603" pitchFamily="34" charset="77"/>
            </a:endParaRPr>
          </a:p>
          <a:p>
            <a:pPr>
              <a:lnSpc>
                <a:spcPct val="100000"/>
              </a:lnSpc>
            </a:pPr>
            <a:endParaRPr lang="es-ES" sz="2000" u="sng" spc="-1" dirty="0">
              <a:solidFill>
                <a:srgbClr val="FFFF00"/>
              </a:solidFill>
              <a:latin typeface="Tw Cen MT" panose="020B0602020104020603" pitchFamily="34" charset="77"/>
              <a:ea typeface="Calibri"/>
            </a:endParaRPr>
          </a:p>
          <a:p>
            <a:pPr algn="ctr">
              <a:lnSpc>
                <a:spcPct val="100000"/>
              </a:lnSpc>
            </a:pPr>
            <a:r>
              <a:rPr lang="es-ES" sz="2000" b="0" strike="noStrike" spc="-1" dirty="0">
                <a:solidFill>
                  <a:srgbClr val="FFFF00"/>
                </a:solidFill>
                <a:uFillTx/>
                <a:latin typeface="Tw Cen MT" panose="020B0602020104020603" pitchFamily="34" charset="77"/>
                <a:ea typeface="Calibri"/>
              </a:rPr>
              <a:t>            </a:t>
            </a:r>
            <a:r>
              <a:rPr lang="es-ES" sz="2000" b="0" u="sng" strike="noStrike" spc="-1" dirty="0">
                <a:solidFill>
                  <a:srgbClr val="FFFF00"/>
                </a:solidFill>
                <a:uFillTx/>
                <a:latin typeface="Tw Cen MT" panose="020B0602020104020603" pitchFamily="34" charset="77"/>
                <a:ea typeface="Calibri"/>
              </a:rPr>
              <a:t>1936</a:t>
            </a:r>
            <a:r>
              <a:rPr lang="es-ES" sz="2000" b="0" strike="noStrike" spc="-1" dirty="0">
                <a:solidFill>
                  <a:srgbClr val="FFFFFF"/>
                </a:solidFill>
                <a:latin typeface="Tw Cen MT" panose="020B0602020104020603" pitchFamily="34" charset="77"/>
                <a:ea typeface="Calibri"/>
              </a:rPr>
              <a:t>: Se construye en él el Mercado de abastos.</a:t>
            </a:r>
            <a:endParaRPr lang="es-ES" sz="2000" b="0" strike="noStrike" spc="-1" dirty="0">
              <a:solidFill>
                <a:srgbClr val="FFFFFF"/>
              </a:solidFill>
              <a:latin typeface="Tw Cen MT" panose="020B0602020104020603" pitchFamily="34" charset="77"/>
            </a:endParaRPr>
          </a:p>
        </p:txBody>
      </p:sp>
      <p:pic>
        <p:nvPicPr>
          <p:cNvPr id="93" name="Imagen 3"/>
          <p:cNvPicPr/>
          <p:nvPr/>
        </p:nvPicPr>
        <p:blipFill>
          <a:blip r:embed="rId2"/>
          <a:stretch/>
        </p:blipFill>
        <p:spPr>
          <a:xfrm>
            <a:off x="7351920" y="309240"/>
            <a:ext cx="1655640" cy="2208600"/>
          </a:xfrm>
          <a:prstGeom prst="rect">
            <a:avLst/>
          </a:prstGeom>
          <a:ln w="0">
            <a:noFill/>
          </a:ln>
        </p:spPr>
      </p:pic>
      <p:sp>
        <p:nvSpPr>
          <p:cNvPr id="94" name="CuadroTexto 1"/>
          <p:cNvSpPr/>
          <p:nvPr/>
        </p:nvSpPr>
        <p:spPr>
          <a:xfrm>
            <a:off x="7245720" y="3429000"/>
            <a:ext cx="1791000" cy="255309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s-ES" sz="2400" strike="noStrike" spc="-1" dirty="0">
                <a:solidFill>
                  <a:srgbClr val="FFFF00"/>
                </a:solidFill>
                <a:latin typeface="Calibri"/>
                <a:ea typeface="ＭＳ Ｐゴシック"/>
              </a:rPr>
              <a:t>Madres</a:t>
            </a:r>
            <a:endParaRPr lang="es-ES" sz="2400" strike="noStrike" spc="-1" dirty="0">
              <a:solidFill>
                <a:srgbClr val="FFFFFF"/>
              </a:solidFill>
              <a:latin typeface="Arial"/>
            </a:endParaRPr>
          </a:p>
          <a:p>
            <a:pPr algn="ctr">
              <a:lnSpc>
                <a:spcPct val="100000"/>
              </a:lnSpc>
            </a:pPr>
            <a:r>
              <a:rPr lang="es-ES" sz="2400" strike="noStrike" spc="-1" dirty="0">
                <a:solidFill>
                  <a:srgbClr val="FFFF00"/>
                </a:solidFill>
                <a:latin typeface="Calibri"/>
                <a:ea typeface="ＭＳ Ｐゴシック"/>
              </a:rPr>
              <a:t>Dominicas</a:t>
            </a:r>
            <a:endParaRPr lang="es-ES" sz="2400" strike="noStrike" spc="-1" dirty="0">
              <a:solidFill>
                <a:srgbClr val="FFFFFF"/>
              </a:solidFill>
              <a:latin typeface="Arial"/>
            </a:endParaRPr>
          </a:p>
          <a:p>
            <a:pPr algn="ctr">
              <a:lnSpc>
                <a:spcPct val="100000"/>
              </a:lnSpc>
            </a:pPr>
            <a:r>
              <a:rPr lang="es-ES" sz="2400" strike="noStrike" spc="-1" dirty="0">
                <a:solidFill>
                  <a:srgbClr val="FFFF00"/>
                </a:solidFill>
                <a:latin typeface="Calibri"/>
                <a:ea typeface="ＭＳ Ｐゴシック"/>
              </a:rPr>
              <a:t>de la</a:t>
            </a:r>
            <a:endParaRPr lang="es-ES" sz="2400" strike="noStrike" spc="-1" dirty="0">
              <a:solidFill>
                <a:srgbClr val="FFFFFF"/>
              </a:solidFill>
              <a:latin typeface="Arial"/>
            </a:endParaRPr>
          </a:p>
          <a:p>
            <a:pPr algn="ctr">
              <a:lnSpc>
                <a:spcPct val="100000"/>
              </a:lnSpc>
            </a:pPr>
            <a:r>
              <a:rPr lang="es-ES" sz="2400" strike="noStrike" spc="-1" dirty="0">
                <a:solidFill>
                  <a:srgbClr val="FFFF00"/>
                </a:solidFill>
                <a:latin typeface="Calibri"/>
                <a:ea typeface="ＭＳ Ｐゴシック"/>
              </a:rPr>
              <a:t>Coronada</a:t>
            </a:r>
            <a:endParaRPr lang="es-ES" sz="2400" strike="noStrike" spc="-1" dirty="0">
              <a:solidFill>
                <a:srgbClr val="FFFFFF"/>
              </a:solidFill>
              <a:latin typeface="Arial"/>
            </a:endParaRPr>
          </a:p>
          <a:p>
            <a:pPr algn="ctr">
              <a:lnSpc>
                <a:spcPct val="100000"/>
              </a:lnSpc>
            </a:pPr>
            <a:endParaRPr lang="es-ES" sz="2400" b="0" strike="noStrike" spc="-1" dirty="0">
              <a:solidFill>
                <a:srgbClr val="FFFFFF"/>
              </a:solidFill>
              <a:latin typeface="Arial"/>
            </a:endParaRPr>
          </a:p>
          <a:p>
            <a:pPr algn="ctr">
              <a:lnSpc>
                <a:spcPct val="100000"/>
              </a:lnSpc>
            </a:pPr>
            <a:r>
              <a:rPr lang="es-ES" sz="2000" b="0" strike="noStrike" spc="-1" dirty="0">
                <a:solidFill>
                  <a:srgbClr val="FFFF00"/>
                </a:solidFill>
                <a:latin typeface="Calibri"/>
                <a:ea typeface="ＭＳ Ｐゴシック"/>
              </a:rPr>
              <a:t>Corredera</a:t>
            </a:r>
            <a:endParaRPr lang="es-ES" sz="2000" b="0" strike="noStrike" spc="-1" dirty="0">
              <a:solidFill>
                <a:srgbClr val="FFFFFF"/>
              </a:solidFill>
              <a:latin typeface="Arial"/>
            </a:endParaRPr>
          </a:p>
          <a:p>
            <a:pPr algn="ctr">
              <a:lnSpc>
                <a:spcPct val="100000"/>
              </a:lnSpc>
            </a:pPr>
            <a:r>
              <a:rPr lang="es-ES" sz="2000" b="0" strike="noStrike" spc="-1" dirty="0">
                <a:solidFill>
                  <a:srgbClr val="FFFF00"/>
                </a:solidFill>
                <a:latin typeface="Calibri"/>
                <a:ea typeface="ＭＳ Ｐゴシック"/>
              </a:rPr>
              <a:t>San Fernando </a:t>
            </a:r>
            <a:endParaRPr lang="es-ES" sz="2000" b="0" strike="noStrike" spc="-1" dirty="0">
              <a:solidFill>
                <a:srgbClr val="FFFFFF"/>
              </a:solidFill>
              <a:latin typeface="Arial"/>
            </a:endParaRPr>
          </a:p>
        </p:txBody>
      </p:sp>
    </p:spTree>
    <p:extLst>
      <p:ext uri="{BB962C8B-B14F-4D97-AF65-F5344CB8AC3E}">
        <p14:creationId xmlns:p14="http://schemas.microsoft.com/office/powerpoint/2010/main" val="3619996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3000"/>
                                        <p:tgtEl>
                                          <p:spTgt spid="92"/>
                                        </p:tgtEl>
                                      </p:cBhvr>
                                    </p:animEffect>
                                    <p:anim calcmode="lin" valueType="num">
                                      <p:cBhvr>
                                        <p:cTn id="8" dur="3000" fill="hold"/>
                                        <p:tgtEl>
                                          <p:spTgt spid="92"/>
                                        </p:tgtEl>
                                        <p:attrNameLst>
                                          <p:attrName>ppt_x</p:attrName>
                                        </p:attrNameLst>
                                      </p:cBhvr>
                                      <p:tavLst>
                                        <p:tav tm="0">
                                          <p:val>
                                            <p:strVal val="#ppt_x"/>
                                          </p:val>
                                        </p:tav>
                                        <p:tav tm="100000">
                                          <p:val>
                                            <p:strVal val="#ppt_x"/>
                                          </p:val>
                                        </p:tav>
                                      </p:tavLst>
                                    </p:anim>
                                    <p:anim calcmode="lin" valueType="num">
                                      <p:cBhvr>
                                        <p:cTn id="9" dur="3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95000">
              <a:srgbClr val="990000"/>
            </a:gs>
            <a:gs pos="100000">
              <a:srgbClr val="2B0000"/>
            </a:gs>
          </a:gsLst>
          <a:lin ang="10800000"/>
        </a:gradFill>
        <a:effectLst/>
      </p:bgPr>
    </p:bg>
    <p:spTree>
      <p:nvGrpSpPr>
        <p:cNvPr id="1" name=""/>
        <p:cNvGrpSpPr/>
        <p:nvPr/>
      </p:nvGrpSpPr>
      <p:grpSpPr>
        <a:xfrm>
          <a:off x="0" y="0"/>
          <a:ext cx="0" cy="0"/>
          <a:chOff x="0" y="0"/>
          <a:chExt cx="0" cy="0"/>
        </a:xfrm>
      </p:grpSpPr>
      <p:sp>
        <p:nvSpPr>
          <p:cNvPr id="102"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sp>
        <p:nvSpPr>
          <p:cNvPr id="103" name="CuadroTexto 1"/>
          <p:cNvSpPr/>
          <p:nvPr/>
        </p:nvSpPr>
        <p:spPr>
          <a:xfrm>
            <a:off x="1074240" y="2901600"/>
            <a:ext cx="180720" cy="11869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endParaRPr lang="es-ES" sz="2400" b="0" strike="noStrike" spc="-1">
              <a:solidFill>
                <a:srgbClr val="FFFFFF"/>
              </a:solidFill>
              <a:latin typeface="Arial"/>
            </a:endParaRPr>
          </a:p>
          <a:p>
            <a:pPr>
              <a:lnSpc>
                <a:spcPct val="100000"/>
              </a:lnSpc>
            </a:pPr>
            <a:endParaRPr lang="es-ES" sz="2400" b="0" strike="noStrike" spc="-1">
              <a:solidFill>
                <a:srgbClr val="FFFFFF"/>
              </a:solidFill>
              <a:latin typeface="Arial"/>
            </a:endParaRPr>
          </a:p>
          <a:p>
            <a:pPr>
              <a:lnSpc>
                <a:spcPct val="100000"/>
              </a:lnSpc>
            </a:pPr>
            <a:endParaRPr lang="es-ES" sz="2400" b="0" strike="noStrike" spc="-1">
              <a:solidFill>
                <a:srgbClr val="FFFFFF"/>
              </a:solidFill>
              <a:latin typeface="Arial"/>
            </a:endParaRPr>
          </a:p>
        </p:txBody>
      </p:sp>
      <p:sp>
        <p:nvSpPr>
          <p:cNvPr id="104" name="CuadroTexto 2"/>
          <p:cNvSpPr/>
          <p:nvPr/>
        </p:nvSpPr>
        <p:spPr>
          <a:xfrm>
            <a:off x="304920" y="676080"/>
            <a:ext cx="6511516" cy="6000189"/>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es-ES" sz="2000" b="0" i="1" u="sng" strike="noStrike" spc="-1" dirty="0">
                <a:solidFill>
                  <a:srgbClr val="FFFF00"/>
                </a:solidFill>
                <a:uFillTx/>
                <a:latin typeface="Tw Cen MT" panose="020B0602020104020603" pitchFamily="34" charset="77"/>
                <a:ea typeface="Times New Roman"/>
              </a:rPr>
              <a:t>*1836</a:t>
            </a:r>
            <a:r>
              <a:rPr lang="es-ES" sz="2000" b="0" i="1" strike="noStrike" spc="-1" dirty="0">
                <a:solidFill>
                  <a:srgbClr val="FFFFFF"/>
                </a:solidFill>
                <a:latin typeface="Tw Cen MT" panose="020B0602020104020603" pitchFamily="34" charset="77"/>
                <a:ea typeface="Times New Roman"/>
              </a:rPr>
              <a:t>: Al ser suprimido  el de Dominicas de la Coronada, </a:t>
            </a:r>
          </a:p>
          <a:p>
            <a:pPr algn="ctr">
              <a:lnSpc>
                <a:spcPct val="100000"/>
              </a:lnSpc>
            </a:pPr>
            <a:r>
              <a:rPr lang="es-ES" sz="2000" b="0" i="1" strike="noStrike" spc="-1" dirty="0">
                <a:solidFill>
                  <a:srgbClr val="FFFFFF"/>
                </a:solidFill>
                <a:latin typeface="Tw Cen MT" panose="020B0602020104020603" pitchFamily="34" charset="77"/>
                <a:ea typeface="Times New Roman"/>
              </a:rPr>
              <a:t>algunas religiosas se incorporaron a este convento.  </a:t>
            </a:r>
            <a:endParaRPr lang="es-ES" sz="2000" b="0" strike="noStrike" spc="-1" dirty="0">
              <a:solidFill>
                <a:srgbClr val="FFFFFF"/>
              </a:solidFill>
              <a:latin typeface="Tw Cen MT" panose="020B0602020104020603" pitchFamily="34" charset="77"/>
            </a:endParaRPr>
          </a:p>
          <a:p>
            <a:pPr algn="ctr">
              <a:lnSpc>
                <a:spcPct val="100000"/>
              </a:lnSpc>
            </a:pPr>
            <a:r>
              <a:rPr lang="es-ES" sz="2000" b="0" i="1" strike="noStrike" spc="-1" dirty="0">
                <a:solidFill>
                  <a:srgbClr val="FFFFFF"/>
                </a:solidFill>
                <a:latin typeface="Tw Cen MT" panose="020B0602020104020603" pitchFamily="34" charset="77"/>
                <a:ea typeface="Times New Roman"/>
              </a:rPr>
              <a:t>             </a:t>
            </a:r>
            <a:r>
              <a:rPr lang="es-ES" sz="2000" b="0" i="1" strike="noStrike" spc="-1" dirty="0" err="1">
                <a:solidFill>
                  <a:srgbClr val="FFFFFF"/>
                </a:solidFill>
                <a:latin typeface="Tw Cen MT" panose="020B0602020104020603" pitchFamily="34" charset="77"/>
                <a:ea typeface="Times New Roman"/>
              </a:rPr>
              <a:t>Asímismo</a:t>
            </a:r>
            <a:r>
              <a:rPr lang="es-ES" sz="2000" b="0" i="1" strike="noStrike" spc="-1" dirty="0">
                <a:solidFill>
                  <a:srgbClr val="FFFFFF"/>
                </a:solidFill>
                <a:latin typeface="Tw Cen MT" panose="020B0602020104020603" pitchFamily="34" charset="77"/>
                <a:ea typeface="Times New Roman"/>
              </a:rPr>
              <a:t> se trasladó a su capilla la imagen de </a:t>
            </a:r>
          </a:p>
          <a:p>
            <a:pPr algn="ctr">
              <a:lnSpc>
                <a:spcPct val="100000"/>
              </a:lnSpc>
            </a:pPr>
            <a:r>
              <a:rPr lang="es-ES" sz="2000" b="0" i="1" strike="noStrike" spc="-1" dirty="0">
                <a:solidFill>
                  <a:srgbClr val="FFFFFF"/>
                </a:solidFill>
                <a:latin typeface="Tw Cen MT" panose="020B0602020104020603" pitchFamily="34" charset="77"/>
                <a:ea typeface="Times New Roman"/>
              </a:rPr>
              <a:t>Jesús Nazareno, al haber sido suprimido el convento </a:t>
            </a:r>
          </a:p>
          <a:p>
            <a:pPr algn="ctr">
              <a:lnSpc>
                <a:spcPct val="100000"/>
              </a:lnSpc>
            </a:pPr>
            <a:r>
              <a:rPr lang="es-ES" sz="2000" b="0" i="1" strike="noStrike" spc="-1" dirty="0">
                <a:solidFill>
                  <a:srgbClr val="FFFFFF"/>
                </a:solidFill>
                <a:latin typeface="Tw Cen MT" panose="020B0602020104020603" pitchFamily="34" charset="77"/>
                <a:ea typeface="Times New Roman"/>
              </a:rPr>
              <a:t>de San Andrés de los Dominicos.</a:t>
            </a:r>
            <a:endParaRPr lang="es-ES" sz="2000" b="0" strike="noStrike" spc="-1" dirty="0">
              <a:solidFill>
                <a:srgbClr val="FFFFFF"/>
              </a:solidFill>
              <a:latin typeface="Tw Cen MT" panose="020B0602020104020603" pitchFamily="34" charset="77"/>
            </a:endParaRPr>
          </a:p>
          <a:p>
            <a:pPr>
              <a:lnSpc>
                <a:spcPct val="100000"/>
              </a:lnSpc>
            </a:pPr>
            <a:r>
              <a:rPr lang="es-ES" sz="2000" b="0" i="1" u="sng" strike="noStrike" spc="-1" dirty="0">
                <a:solidFill>
                  <a:srgbClr val="FFFF00"/>
                </a:solidFill>
                <a:uFillTx/>
                <a:latin typeface="Tw Cen MT" panose="020B0602020104020603" pitchFamily="34" charset="77"/>
                <a:ea typeface="Times New Roman"/>
              </a:rPr>
              <a:t>*1868</a:t>
            </a:r>
            <a:r>
              <a:rPr lang="es-ES" sz="2000" b="0" i="1" strike="noStrike" spc="-1" dirty="0">
                <a:solidFill>
                  <a:srgbClr val="FFFFFF"/>
                </a:solidFill>
                <a:latin typeface="Tw Cen MT" panose="020B0602020104020603" pitchFamily="34" charset="77"/>
                <a:ea typeface="Times New Roman"/>
              </a:rPr>
              <a:t>: Es suprimido el convento</a:t>
            </a:r>
            <a:endParaRPr lang="es-ES" sz="2000" b="0" strike="noStrike" spc="-1" dirty="0">
              <a:solidFill>
                <a:srgbClr val="FFFFFF"/>
              </a:solidFill>
              <a:latin typeface="Tw Cen MT" panose="020B0602020104020603" pitchFamily="34" charset="77"/>
            </a:endParaRPr>
          </a:p>
          <a:p>
            <a:pPr>
              <a:lnSpc>
                <a:spcPct val="100000"/>
              </a:lnSpc>
            </a:pPr>
            <a:r>
              <a:rPr lang="es-ES" sz="2000" b="0" u="sng" strike="noStrike" spc="-1" dirty="0">
                <a:solidFill>
                  <a:srgbClr val="FFFF00"/>
                </a:solidFill>
                <a:uFillTx/>
                <a:latin typeface="Tw Cen MT" panose="020B0602020104020603" pitchFamily="34" charset="77"/>
                <a:ea typeface="Calibri"/>
              </a:rPr>
              <a:t>*1869</a:t>
            </a:r>
            <a:r>
              <a:rPr lang="es-ES" sz="2000" b="0" u="sng" strike="noStrike" spc="-1" dirty="0">
                <a:solidFill>
                  <a:srgbClr val="FFFFFF"/>
                </a:solidFill>
                <a:uFillTx/>
                <a:latin typeface="Tw Cen MT" panose="020B0602020104020603" pitchFamily="34" charset="77"/>
                <a:ea typeface="Calibri"/>
              </a:rPr>
              <a:t>:</a:t>
            </a:r>
            <a:r>
              <a:rPr lang="es-ES" sz="2000" b="0" strike="noStrike" spc="-1" dirty="0">
                <a:solidFill>
                  <a:srgbClr val="FFFFFF"/>
                </a:solidFill>
                <a:latin typeface="Tw Cen MT" panose="020B0602020104020603" pitchFamily="34" charset="77"/>
                <a:ea typeface="Calibri"/>
              </a:rPr>
              <a:t> El Ayuntamiento se incautó del Convento. </a:t>
            </a:r>
            <a:endParaRPr lang="es-ES" sz="2000" spc="-1" dirty="0">
              <a:solidFill>
                <a:srgbClr val="FFFFFF"/>
              </a:solidFill>
              <a:latin typeface="Tw Cen MT" panose="020B0602020104020603" pitchFamily="34" charset="77"/>
            </a:endParaRPr>
          </a:p>
          <a:p>
            <a:pPr>
              <a:lnSpc>
                <a:spcPct val="100000"/>
              </a:lnSpc>
            </a:pPr>
            <a:r>
              <a:rPr lang="es-ES" sz="2000" b="0" u="sng" strike="noStrike" spc="-1" dirty="0">
                <a:solidFill>
                  <a:srgbClr val="FFFF00"/>
                </a:solidFill>
                <a:uFillTx/>
                <a:latin typeface="Tw Cen MT" panose="020B0602020104020603" pitchFamily="34" charset="77"/>
                <a:ea typeface="Calibri"/>
              </a:rPr>
              <a:t>*1874:</a:t>
            </a:r>
            <a:r>
              <a:rPr lang="es-ES" sz="2000" b="0" strike="noStrike" spc="-1" dirty="0">
                <a:solidFill>
                  <a:srgbClr val="FFFF00"/>
                </a:solidFill>
                <a:latin typeface="Tw Cen MT" panose="020B0602020104020603" pitchFamily="34" charset="77"/>
                <a:ea typeface="Calibri"/>
              </a:rPr>
              <a:t> </a:t>
            </a:r>
            <a:r>
              <a:rPr lang="es-ES" sz="2000" b="0" strike="noStrike" spc="-1" dirty="0">
                <a:solidFill>
                  <a:srgbClr val="FFFFFF"/>
                </a:solidFill>
                <a:latin typeface="Tw Cen MT" panose="020B0602020104020603" pitchFamily="34" charset="77"/>
                <a:ea typeface="Calibri"/>
              </a:rPr>
              <a:t>Estableció en él, oficinas y dependencias,     </a:t>
            </a:r>
            <a:endParaRPr lang="es-ES" sz="2000" spc="-1" dirty="0">
              <a:solidFill>
                <a:srgbClr val="FFFFFF"/>
              </a:solidFill>
              <a:latin typeface="Tw Cen MT" panose="020B0602020104020603" pitchFamily="34" charset="77"/>
              <a:ea typeface="Calibri"/>
            </a:endParaRPr>
          </a:p>
          <a:p>
            <a:pPr>
              <a:lnSpc>
                <a:spcPct val="100000"/>
              </a:lnSpc>
            </a:pPr>
            <a:r>
              <a:rPr lang="es-ES" sz="2000" b="0" strike="noStrike" spc="-1" dirty="0">
                <a:solidFill>
                  <a:srgbClr val="FFFFFF"/>
                </a:solidFill>
                <a:latin typeface="Tw Cen MT" panose="020B0602020104020603" pitchFamily="34" charset="77"/>
                <a:ea typeface="Calibri"/>
              </a:rPr>
              <a:t>           celebrándose la primera sesión del Consistorio </a:t>
            </a:r>
          </a:p>
          <a:p>
            <a:pPr>
              <a:lnSpc>
                <a:spcPct val="100000"/>
              </a:lnSpc>
            </a:pPr>
            <a:r>
              <a:rPr lang="es-ES" sz="2000" b="0" strike="noStrike" spc="-1" dirty="0">
                <a:solidFill>
                  <a:srgbClr val="FFFFFF"/>
                </a:solidFill>
                <a:latin typeface="Tw Cen MT" panose="020B0602020104020603" pitchFamily="34" charset="77"/>
                <a:ea typeface="Calibri"/>
              </a:rPr>
              <a:t>                                     el 16 de julio.</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Calibri"/>
              </a:rPr>
              <a:t>                                              </a:t>
            </a:r>
            <a:r>
              <a:rPr lang="es-ES" sz="2400" b="0" strike="noStrike" spc="-1" dirty="0">
                <a:solidFill>
                  <a:srgbClr val="FFFF00"/>
                </a:solidFill>
                <a:latin typeface="Tw Cen MT" panose="020B0602020104020603" pitchFamily="34" charset="77"/>
                <a:ea typeface="Calibri"/>
              </a:rPr>
              <a:t>****</a:t>
            </a:r>
            <a:endParaRPr lang="es-ES" sz="2400" b="0" strike="noStrike" spc="-1" dirty="0">
              <a:solidFill>
                <a:srgbClr val="FFFF00"/>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Calibri"/>
              </a:rPr>
              <a:t>Con una de las campanas del extinguido convento </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Calibri"/>
              </a:rPr>
              <a:t>se mejoró la aleación de la del reloj municipal.</a:t>
            </a:r>
            <a:endParaRPr lang="es-ES" sz="2000" b="0" strike="noStrike" spc="-1" dirty="0">
              <a:solidFill>
                <a:srgbClr val="FFFFFF"/>
              </a:solidFill>
              <a:latin typeface="Tw Cen MT" panose="020B0602020104020603" pitchFamily="34" charset="77"/>
            </a:endParaRPr>
          </a:p>
          <a:p>
            <a:pPr algn="ctr">
              <a:lnSpc>
                <a:spcPct val="100000"/>
              </a:lnSpc>
            </a:pPr>
            <a:endParaRPr lang="es-ES" sz="2000" b="0" strike="noStrike" spc="-1" dirty="0">
              <a:solidFill>
                <a:srgbClr val="FFFFFF"/>
              </a:solidFill>
              <a:latin typeface="Tw Cen MT" panose="020B0602020104020603" pitchFamily="34" charset="77"/>
              <a:ea typeface="Calibri"/>
            </a:endParaRPr>
          </a:p>
          <a:p>
            <a:pPr algn="ctr">
              <a:lnSpc>
                <a:spcPct val="100000"/>
              </a:lnSpc>
            </a:pPr>
            <a:r>
              <a:rPr lang="es-ES" sz="2000" b="0" i="1" strike="noStrike" spc="-1" dirty="0">
                <a:solidFill>
                  <a:srgbClr val="FFFFFF"/>
                </a:solidFill>
                <a:latin typeface="Tw Cen MT" panose="020B0602020104020603" pitchFamily="34" charset="77"/>
                <a:ea typeface="Calibri"/>
              </a:rPr>
              <a:t>¿¿El Salón de Plenos, de recio gusto decimonónico, está decorado con lienzos del pintor ubetense José Tamayo. </a:t>
            </a:r>
            <a:endParaRPr lang="es-ES" sz="2000" b="0" i="1" strike="noStrike" spc="-1" dirty="0">
              <a:solidFill>
                <a:srgbClr val="FFFFFF"/>
              </a:solidFill>
              <a:latin typeface="Tw Cen MT" panose="020B0602020104020603" pitchFamily="34" charset="77"/>
            </a:endParaRPr>
          </a:p>
          <a:p>
            <a:pPr algn="ctr">
              <a:lnSpc>
                <a:spcPct val="100000"/>
              </a:lnSpc>
            </a:pPr>
            <a:r>
              <a:rPr lang="es-ES" sz="2000" b="0" i="1" strike="noStrike" spc="-1" dirty="0">
                <a:solidFill>
                  <a:srgbClr val="FFFFFF"/>
                </a:solidFill>
                <a:latin typeface="Tw Cen MT" panose="020B0602020104020603" pitchFamily="34" charset="77"/>
                <a:ea typeface="Calibri"/>
              </a:rPr>
              <a:t>En su antesala, o Salón de Permanentes, una hermosa tabla gótica de la Virgen de los Remedios es trasladada desde la antigua Plaza de Toledo.</a:t>
            </a:r>
            <a:r>
              <a:rPr lang="es-ES" sz="2000" b="0" i="1" strike="noStrike" spc="-1" dirty="0">
                <a:solidFill>
                  <a:srgbClr val="FFFFFF"/>
                </a:solidFill>
                <a:latin typeface="Tw Cen MT" panose="020B0602020104020603" pitchFamily="34" charset="77"/>
                <a:ea typeface="ＭＳ Ｐゴシック"/>
              </a:rPr>
              <a:t> ??</a:t>
            </a:r>
            <a:endParaRPr lang="es-ES" sz="2000" b="0" i="1" strike="noStrike" spc="-1" dirty="0">
              <a:solidFill>
                <a:srgbClr val="FFFFFF"/>
              </a:solidFill>
              <a:latin typeface="Tw Cen MT" panose="020B0602020104020603" pitchFamily="34" charset="77"/>
            </a:endParaRPr>
          </a:p>
        </p:txBody>
      </p:sp>
      <p:sp>
        <p:nvSpPr>
          <p:cNvPr id="105" name="CuadroTexto 3"/>
          <p:cNvSpPr/>
          <p:nvPr/>
        </p:nvSpPr>
        <p:spPr>
          <a:xfrm>
            <a:off x="1644733" y="215869"/>
            <a:ext cx="4596583" cy="46021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pPr>
            <a:r>
              <a:rPr lang="es-ES" sz="2400" strike="noStrike" spc="-1" dirty="0">
                <a:solidFill>
                  <a:srgbClr val="FFFF00"/>
                </a:solidFill>
                <a:latin typeface="Tw Cen MT" panose="020B0602020104020603" pitchFamily="34" charset="77"/>
                <a:ea typeface="ＭＳ Ｐゴシック"/>
              </a:rPr>
              <a:t>CONVENTO DE LAS CADENAS</a:t>
            </a:r>
            <a:endParaRPr lang="es-ES" sz="2400" strike="noStrike" spc="-1" dirty="0">
              <a:solidFill>
                <a:srgbClr val="FFFFFF"/>
              </a:solidFill>
              <a:latin typeface="Tw Cen MT" panose="020B0602020104020603" pitchFamily="34" charset="77"/>
            </a:endParaRPr>
          </a:p>
        </p:txBody>
      </p:sp>
      <p:pic>
        <p:nvPicPr>
          <p:cNvPr id="3" name="Imagen 2">
            <a:extLst>
              <a:ext uri="{FF2B5EF4-FFF2-40B4-BE49-F238E27FC236}">
                <a16:creationId xmlns:a16="http://schemas.microsoft.com/office/drawing/2014/main" id="{724BA6DE-1EAF-32D8-8FB2-B3F32D96FF60}"/>
              </a:ext>
            </a:extLst>
          </p:cNvPr>
          <p:cNvPicPr>
            <a:picLocks noChangeAspect="1"/>
          </p:cNvPicPr>
          <p:nvPr/>
        </p:nvPicPr>
        <p:blipFill rotWithShape="1">
          <a:blip r:embed="rId2">
            <a:extLst>
              <a:ext uri="{28A0092B-C50C-407E-A947-70E740481C1C}">
                <a14:useLocalDpi xmlns:a14="http://schemas.microsoft.com/office/drawing/2010/main" val="0"/>
              </a:ext>
            </a:extLst>
          </a:blip>
          <a:srcRect l="28844" t="-3415" r="2938" b="3415"/>
          <a:stretch/>
        </p:blipFill>
        <p:spPr>
          <a:xfrm>
            <a:off x="7160820" y="430076"/>
            <a:ext cx="1849979" cy="2471524"/>
          </a:xfrm>
          <a:prstGeom prst="rect">
            <a:avLst/>
          </a:prstGeom>
        </p:spPr>
      </p:pic>
      <p:sp>
        <p:nvSpPr>
          <p:cNvPr id="5" name="CuadroTexto 4">
            <a:extLst>
              <a:ext uri="{FF2B5EF4-FFF2-40B4-BE49-F238E27FC236}">
                <a16:creationId xmlns:a16="http://schemas.microsoft.com/office/drawing/2014/main" id="{684866B5-3D3B-9CD0-85A8-B314209AAC02}"/>
              </a:ext>
            </a:extLst>
          </p:cNvPr>
          <p:cNvSpPr txBox="1"/>
          <p:nvPr/>
        </p:nvSpPr>
        <p:spPr>
          <a:xfrm>
            <a:off x="6949922" y="3657600"/>
            <a:ext cx="2060878" cy="1938992"/>
          </a:xfrm>
          <a:prstGeom prst="rect">
            <a:avLst/>
          </a:prstGeom>
          <a:noFill/>
        </p:spPr>
        <p:txBody>
          <a:bodyPr wrap="square">
            <a:spAutoFit/>
          </a:bodyPr>
          <a:lstStyle/>
          <a:p>
            <a:pPr algn="ctr">
              <a:lnSpc>
                <a:spcPct val="100000"/>
              </a:lnSpc>
            </a:pPr>
            <a:r>
              <a:rPr lang="es-ES" sz="2400" strike="noStrike" spc="-1" dirty="0">
                <a:solidFill>
                  <a:srgbClr val="FFFF00"/>
                </a:solidFill>
                <a:latin typeface="Tw Cen MT" panose="020B0602020104020603" pitchFamily="34" charset="77"/>
                <a:ea typeface="ＭＳ Ｐゴシック"/>
              </a:rPr>
              <a:t>CONVENTO</a:t>
            </a:r>
          </a:p>
          <a:p>
            <a:pPr algn="ctr">
              <a:lnSpc>
                <a:spcPct val="100000"/>
              </a:lnSpc>
            </a:pPr>
            <a:r>
              <a:rPr lang="es-ES" sz="2400" strike="noStrike" spc="-1" dirty="0">
                <a:solidFill>
                  <a:srgbClr val="FFFF00"/>
                </a:solidFill>
                <a:latin typeface="Tw Cen MT" panose="020B0602020104020603" pitchFamily="34" charset="77"/>
                <a:ea typeface="ＭＳ Ｐゴシック"/>
              </a:rPr>
              <a:t> </a:t>
            </a:r>
          </a:p>
          <a:p>
            <a:pPr algn="ctr">
              <a:lnSpc>
                <a:spcPct val="100000"/>
              </a:lnSpc>
            </a:pPr>
            <a:r>
              <a:rPr lang="es-ES" sz="2400" strike="noStrike" spc="-1" dirty="0">
                <a:solidFill>
                  <a:srgbClr val="FFFF00"/>
                </a:solidFill>
                <a:latin typeface="Tw Cen MT" panose="020B0602020104020603" pitchFamily="34" charset="77"/>
                <a:ea typeface="ＭＳ Ｐゴシック"/>
              </a:rPr>
              <a:t>DE LAS </a:t>
            </a:r>
          </a:p>
          <a:p>
            <a:pPr algn="ctr">
              <a:lnSpc>
                <a:spcPct val="100000"/>
              </a:lnSpc>
            </a:pPr>
            <a:endParaRPr lang="es-ES" sz="2400" strike="noStrike" spc="-1" dirty="0">
              <a:solidFill>
                <a:srgbClr val="FFFF00"/>
              </a:solidFill>
              <a:latin typeface="Tw Cen MT" panose="020B0602020104020603" pitchFamily="34" charset="77"/>
              <a:ea typeface="ＭＳ Ｐゴシック"/>
            </a:endParaRPr>
          </a:p>
          <a:p>
            <a:pPr algn="ctr">
              <a:lnSpc>
                <a:spcPct val="100000"/>
              </a:lnSpc>
            </a:pPr>
            <a:r>
              <a:rPr lang="es-ES" sz="2400" strike="noStrike" spc="-1" dirty="0">
                <a:solidFill>
                  <a:srgbClr val="FFFF00"/>
                </a:solidFill>
                <a:latin typeface="Tw Cen MT" panose="020B0602020104020603" pitchFamily="34" charset="77"/>
                <a:ea typeface="ＭＳ Ｐゴシック"/>
              </a:rPr>
              <a:t>CADENAS</a:t>
            </a:r>
            <a:endParaRPr lang="es-ES" sz="2400" strike="noStrike" spc="-1" dirty="0">
              <a:solidFill>
                <a:srgbClr val="FFFFFF"/>
              </a:solidFill>
              <a:latin typeface="Tw Cen MT" panose="020B0602020104020603" pitchFamily="34" charset="7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3000"/>
                                        <p:tgtEl>
                                          <p:spTgt spid="104"/>
                                        </p:tgtEl>
                                      </p:cBhvr>
                                    </p:animEffect>
                                    <p:anim calcmode="lin" valueType="num">
                                      <p:cBhvr>
                                        <p:cTn id="8" dur="3000" fill="hold"/>
                                        <p:tgtEl>
                                          <p:spTgt spid="104"/>
                                        </p:tgtEl>
                                        <p:attrNameLst>
                                          <p:attrName>ppt_x</p:attrName>
                                        </p:attrNameLst>
                                      </p:cBhvr>
                                      <p:tavLst>
                                        <p:tav tm="0">
                                          <p:val>
                                            <p:strVal val="#ppt_x"/>
                                          </p:val>
                                        </p:tav>
                                        <p:tav tm="100000">
                                          <p:val>
                                            <p:strVal val="#ppt_x"/>
                                          </p:val>
                                        </p:tav>
                                      </p:tavLst>
                                    </p:anim>
                                    <p:anim calcmode="lin" valueType="num">
                                      <p:cBhvr>
                                        <p:cTn id="9" dur="3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95000">
              <a:srgbClr val="990000"/>
            </a:gs>
            <a:gs pos="100000">
              <a:srgbClr val="2B0000"/>
            </a:gs>
          </a:gsLst>
          <a:lin ang="10800000"/>
        </a:gradFill>
        <a:effectLst/>
      </p:bgPr>
    </p:bg>
    <p:spTree>
      <p:nvGrpSpPr>
        <p:cNvPr id="1" name=""/>
        <p:cNvGrpSpPr/>
        <p:nvPr/>
      </p:nvGrpSpPr>
      <p:grpSpPr>
        <a:xfrm>
          <a:off x="0" y="0"/>
          <a:ext cx="0" cy="0"/>
          <a:chOff x="0" y="0"/>
          <a:chExt cx="0" cy="0"/>
        </a:xfrm>
      </p:grpSpPr>
      <p:sp>
        <p:nvSpPr>
          <p:cNvPr id="45"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sp>
        <p:nvSpPr>
          <p:cNvPr id="46" name="CuadroTexto 2"/>
          <p:cNvSpPr/>
          <p:nvPr/>
        </p:nvSpPr>
        <p:spPr>
          <a:xfrm>
            <a:off x="219960" y="300960"/>
            <a:ext cx="6805080" cy="5273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s-ES" sz="2000" b="0" strike="noStrike" spc="-1" dirty="0">
                <a:solidFill>
                  <a:srgbClr val="FFFFFF"/>
                </a:solidFill>
                <a:latin typeface="Tw Cen MT" panose="020B0602020104020603" pitchFamily="34" charset="77"/>
                <a:ea typeface="Times New Roman"/>
              </a:rPr>
              <a:t>Con los siglos, Úbeda va levantando </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Times New Roman"/>
              </a:rPr>
              <a:t>iglesias, ermitas y monasterios, </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Times New Roman"/>
              </a:rPr>
              <a:t>y si en los dominios de España no se ponía el sol, </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Times New Roman"/>
              </a:rPr>
              <a:t>en Úbeda, cuando la voz de plata de sus campanas </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Times New Roman"/>
              </a:rPr>
              <a:t>se perdía en el silencio, </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Times New Roman"/>
              </a:rPr>
              <a:t>otra la reemplazaba llamando a la oración. </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Times New Roman"/>
              </a:rPr>
              <a:t>Las campanas de Úbeda </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Times New Roman"/>
              </a:rPr>
              <a:t>despertaban las almas dormidas, </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Times New Roman"/>
              </a:rPr>
              <a:t>en tanto que el aguijón de sus torres, </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Times New Roman"/>
              </a:rPr>
              <a:t>clavaban en el azul del cielo </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Times New Roman"/>
              </a:rPr>
              <a:t>su místico hierro hecho cruz. </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Times New Roman"/>
              </a:rPr>
              <a:t>Así, Úbeda con Dios, y Dios con Úbeda,</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Times New Roman"/>
              </a:rPr>
              <a:t>vive la ciudad intensamente una vida cristiana; </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Times New Roman"/>
              </a:rPr>
              <a:t>y cuando la cera de un altar dejaba escapar </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Times New Roman"/>
              </a:rPr>
              <a:t>el humo de sus pavesas hacia las blancas bóvedas, </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Times New Roman"/>
              </a:rPr>
              <a:t>otras velas se encendían </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Times New Roman"/>
              </a:rPr>
              <a:t>y otras voces elevaban su ser hacia el Hacedor. </a:t>
            </a:r>
            <a:r>
              <a:rPr lang="es-ES" sz="2000" b="0" i="1" strike="noStrike" spc="-1" dirty="0">
                <a:solidFill>
                  <a:srgbClr val="FFFFFF"/>
                </a:solidFill>
                <a:latin typeface="Tw Cen MT" panose="020B0602020104020603" pitchFamily="34" charset="77"/>
                <a:ea typeface="Times New Roman"/>
              </a:rPr>
              <a:t>.</a:t>
            </a:r>
            <a:endParaRPr lang="es-ES" sz="2000" b="0" strike="noStrike" spc="-1" dirty="0">
              <a:solidFill>
                <a:srgbClr val="FFFFFF"/>
              </a:solidFill>
              <a:latin typeface="Tw Cen MT" panose="020B0602020104020603" pitchFamily="34" charset="77"/>
            </a:endParaRPr>
          </a:p>
        </p:txBody>
      </p:sp>
      <p:pic>
        <p:nvPicPr>
          <p:cNvPr id="47" name="Imagen 1"/>
          <p:cNvPicPr/>
          <p:nvPr/>
        </p:nvPicPr>
        <p:blipFill>
          <a:blip r:embed="rId2"/>
          <a:srcRect l="72969" t="-1058" r="-325" b="1058"/>
          <a:stretch/>
        </p:blipFill>
        <p:spPr>
          <a:xfrm>
            <a:off x="6824520" y="147600"/>
            <a:ext cx="2144160" cy="6495480"/>
          </a:xfrm>
          <a:prstGeom prst="rect">
            <a:avLst/>
          </a:prstGeom>
          <a:ln w="0">
            <a:noFill/>
          </a:ln>
        </p:spPr>
      </p:pic>
      <p:sp>
        <p:nvSpPr>
          <p:cNvPr id="48" name="CuadroTexto 4"/>
          <p:cNvSpPr/>
          <p:nvPr/>
        </p:nvSpPr>
        <p:spPr>
          <a:xfrm>
            <a:off x="174600" y="5712120"/>
            <a:ext cx="6581160" cy="1004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s-ES" sz="2000" b="0" i="1" strike="noStrike" spc="-1" dirty="0">
                <a:solidFill>
                  <a:srgbClr val="FFFF00"/>
                </a:solidFill>
                <a:latin typeface="Tw Cen MT" panose="020B0602020104020603" pitchFamily="34" charset="77"/>
                <a:ea typeface="Times New Roman"/>
              </a:rPr>
              <a:t>Luego, la impiedad de algunos hombres </a:t>
            </a:r>
            <a:endParaRPr lang="es-ES" sz="2000" b="0" strike="noStrike" spc="-1" dirty="0">
              <a:solidFill>
                <a:srgbClr val="FFFFFF"/>
              </a:solidFill>
              <a:latin typeface="Tw Cen MT" panose="020B0602020104020603" pitchFamily="34" charset="77"/>
            </a:endParaRPr>
          </a:p>
          <a:p>
            <a:pPr algn="ctr">
              <a:lnSpc>
                <a:spcPct val="100000"/>
              </a:lnSpc>
            </a:pPr>
            <a:r>
              <a:rPr lang="es-ES" sz="2000" b="0" i="1" strike="noStrike" spc="-1" dirty="0">
                <a:solidFill>
                  <a:srgbClr val="FFFF00"/>
                </a:solidFill>
                <a:latin typeface="Tw Cen MT" panose="020B0602020104020603" pitchFamily="34" charset="77"/>
                <a:ea typeface="Times New Roman"/>
              </a:rPr>
              <a:t>van destruyendo tradición, arte e historia, </a:t>
            </a:r>
            <a:endParaRPr lang="es-ES" sz="2000" b="0" strike="noStrike" spc="-1" dirty="0">
              <a:solidFill>
                <a:srgbClr val="FFFFFF"/>
              </a:solidFill>
              <a:latin typeface="Tw Cen MT" panose="020B0602020104020603" pitchFamily="34" charset="77"/>
            </a:endParaRPr>
          </a:p>
          <a:p>
            <a:pPr algn="ctr">
              <a:lnSpc>
                <a:spcPct val="100000"/>
              </a:lnSpc>
            </a:pPr>
            <a:r>
              <a:rPr lang="es-ES" sz="2000" b="0" i="1" strike="noStrike" spc="-1" dirty="0">
                <a:solidFill>
                  <a:srgbClr val="FFFF00"/>
                </a:solidFill>
                <a:latin typeface="Tw Cen MT" panose="020B0602020104020603" pitchFamily="34" charset="77"/>
                <a:ea typeface="Times New Roman"/>
              </a:rPr>
              <a:t>hasta herir de muerte el rico botín espiritual de la ciudad</a:t>
            </a:r>
            <a:endParaRPr lang="es-ES" sz="2000" b="0" strike="noStrike" spc="-1" dirty="0">
              <a:solidFill>
                <a:srgbClr val="FFFFFF"/>
              </a:solidFill>
              <a:latin typeface="Tw Cen MT" panose="020B0602020104020603" pitchFamily="34" charset="77"/>
            </a:endParaRPr>
          </a:p>
        </p:txBody>
      </p:sp>
      <p:sp>
        <p:nvSpPr>
          <p:cNvPr id="49" name="CuadroTexto 5"/>
          <p:cNvSpPr/>
          <p:nvPr/>
        </p:nvSpPr>
        <p:spPr>
          <a:xfrm>
            <a:off x="6824520" y="5625360"/>
            <a:ext cx="2098800" cy="95265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s-ES" sz="1400" b="0" strike="noStrike" spc="-1" dirty="0">
                <a:solidFill>
                  <a:srgbClr val="FFFF00"/>
                </a:solidFill>
                <a:latin typeface="Tw Cen MT" panose="020B0602020104020603" pitchFamily="34" charset="77"/>
                <a:ea typeface="Times New Roman"/>
              </a:rPr>
              <a:t>IGLESIAS </a:t>
            </a:r>
            <a:endParaRPr lang="es-ES" sz="1400" b="0" strike="noStrike" spc="-1" dirty="0">
              <a:solidFill>
                <a:srgbClr val="FFFFFF"/>
              </a:solidFill>
              <a:latin typeface="Tw Cen MT" panose="020B0602020104020603" pitchFamily="34" charset="77"/>
            </a:endParaRPr>
          </a:p>
          <a:p>
            <a:pPr algn="ctr">
              <a:lnSpc>
                <a:spcPct val="100000"/>
              </a:lnSpc>
            </a:pPr>
            <a:r>
              <a:rPr lang="es-ES" sz="1400" b="0" strike="noStrike" spc="-1" dirty="0">
                <a:solidFill>
                  <a:srgbClr val="FFFF00"/>
                </a:solidFill>
                <a:latin typeface="Tw Cen MT" panose="020B0602020104020603" pitchFamily="34" charset="77"/>
                <a:ea typeface="Times New Roman"/>
              </a:rPr>
              <a:t>Y CAMPANAS</a:t>
            </a:r>
            <a:endParaRPr lang="es-ES" sz="1400" b="0" strike="noStrike" spc="-1" dirty="0">
              <a:solidFill>
                <a:srgbClr val="FFFFFF"/>
              </a:solidFill>
              <a:latin typeface="Tw Cen MT" panose="020B0602020104020603" pitchFamily="34" charset="77"/>
            </a:endParaRPr>
          </a:p>
          <a:p>
            <a:pPr algn="ctr">
              <a:lnSpc>
                <a:spcPct val="100000"/>
              </a:lnSpc>
            </a:pPr>
            <a:r>
              <a:rPr lang="es-ES" sz="1400" b="0" strike="noStrike" spc="-1" dirty="0">
                <a:solidFill>
                  <a:srgbClr val="FFFF00"/>
                </a:solidFill>
                <a:latin typeface="Tw Cen MT" panose="020B0602020104020603" pitchFamily="34" charset="77"/>
                <a:ea typeface="Times New Roman"/>
              </a:rPr>
              <a:t>Ginés </a:t>
            </a:r>
            <a:endParaRPr lang="es-ES" sz="1400" b="0" strike="noStrike" spc="-1" dirty="0">
              <a:solidFill>
                <a:srgbClr val="FFFFFF"/>
              </a:solidFill>
              <a:latin typeface="Tw Cen MT" panose="020B0602020104020603" pitchFamily="34" charset="77"/>
            </a:endParaRPr>
          </a:p>
          <a:p>
            <a:pPr algn="ctr">
              <a:lnSpc>
                <a:spcPct val="100000"/>
              </a:lnSpc>
            </a:pPr>
            <a:r>
              <a:rPr lang="es-ES" sz="1400" b="0" strike="noStrike" spc="-1" dirty="0">
                <a:solidFill>
                  <a:srgbClr val="FFFF00"/>
                </a:solidFill>
                <a:latin typeface="Tw Cen MT" panose="020B0602020104020603" pitchFamily="34" charset="77"/>
                <a:ea typeface="Times New Roman"/>
              </a:rPr>
              <a:t>Torres Navarrete</a:t>
            </a:r>
            <a:r>
              <a:rPr lang="es-ES" sz="1200" b="0" strike="noStrike" spc="-1" dirty="0">
                <a:solidFill>
                  <a:srgbClr val="FFFF00"/>
                </a:solidFill>
                <a:latin typeface="Tw Cen MT" panose="020B0602020104020603" pitchFamily="34" charset="77"/>
                <a:ea typeface="Times New Roman"/>
              </a:rPr>
              <a:t> </a:t>
            </a:r>
            <a:endParaRPr lang="es-ES" sz="1200" b="0" strike="noStrike" spc="-1" dirty="0">
              <a:solidFill>
                <a:srgbClr val="FFFFFF"/>
              </a:solidFill>
              <a:latin typeface="Tw Cen MT" panose="020B0602020104020603" pitchFamily="34" charset="77"/>
            </a:endParaRPr>
          </a:p>
        </p:txBody>
      </p:sp>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42" presetClass="entr"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additive="repl">
                                        <p:cTn id="7" dur="3000"/>
                                        <p:tgtEl>
                                          <p:spTgt spid="46"/>
                                        </p:tgtEl>
                                      </p:cBhvr>
                                    </p:animEffect>
                                    <p:anim calcmode="lin" valueType="num">
                                      <p:cBhvr additive="repl">
                                        <p:cTn id="8" dur="3000" fill="hold"/>
                                        <p:tgtEl>
                                          <p:spTgt spid="46"/>
                                        </p:tgtEl>
                                        <p:attrNameLst>
                                          <p:attrName>ppt_x</p:attrName>
                                        </p:attrNameLst>
                                      </p:cBhvr>
                                      <p:tavLst>
                                        <p:tav tm="0">
                                          <p:val>
                                            <p:strVal val="#ppt_x"/>
                                          </p:val>
                                        </p:tav>
                                        <p:tav tm="100000">
                                          <p:val>
                                            <p:strVal val="#ppt_x"/>
                                          </p:val>
                                        </p:tav>
                                      </p:tavLst>
                                    </p:anim>
                                    <p:anim calcmode="lin" valueType="num">
                                      <p:cBhvr additive="repl">
                                        <p:cTn id="9" dur="3000" fill="hold"/>
                                        <p:tgtEl>
                                          <p:spTgt spid="4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3000"/>
                                        <p:tgtEl>
                                          <p:spTgt spid="49"/>
                                        </p:tgtEl>
                                      </p:cBhvr>
                                    </p:animEffect>
                                    <p:anim calcmode="lin" valueType="num">
                                      <p:cBhvr>
                                        <p:cTn id="13" dur="3000" fill="hold"/>
                                        <p:tgtEl>
                                          <p:spTgt spid="49"/>
                                        </p:tgtEl>
                                        <p:attrNameLst>
                                          <p:attrName>ppt_x</p:attrName>
                                        </p:attrNameLst>
                                      </p:cBhvr>
                                      <p:tavLst>
                                        <p:tav tm="0">
                                          <p:val>
                                            <p:strVal val="#ppt_x"/>
                                          </p:val>
                                        </p:tav>
                                        <p:tav tm="100000">
                                          <p:val>
                                            <p:strVal val="#ppt_x"/>
                                          </p:val>
                                        </p:tav>
                                      </p:tavLst>
                                    </p:anim>
                                    <p:anim calcmode="lin" valueType="num">
                                      <p:cBhvr>
                                        <p:cTn id="14" dur="3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0">
          <a:gsLst>
            <a:gs pos="95000">
              <a:srgbClr val="990000"/>
            </a:gs>
            <a:gs pos="100000">
              <a:srgbClr val="2B0000"/>
            </a:gs>
          </a:gsLst>
          <a:lin ang="10800000"/>
        </a:gradFill>
        <a:effectLst/>
      </p:bgPr>
    </p:bg>
    <p:spTree>
      <p:nvGrpSpPr>
        <p:cNvPr id="1" name=""/>
        <p:cNvGrpSpPr/>
        <p:nvPr/>
      </p:nvGrpSpPr>
      <p:grpSpPr>
        <a:xfrm>
          <a:off x="0" y="0"/>
          <a:ext cx="0" cy="0"/>
          <a:chOff x="0" y="0"/>
          <a:chExt cx="0" cy="0"/>
        </a:xfrm>
      </p:grpSpPr>
      <p:sp>
        <p:nvSpPr>
          <p:cNvPr id="106"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sp>
        <p:nvSpPr>
          <p:cNvPr id="107" name="CuadroTexto 2"/>
          <p:cNvSpPr/>
          <p:nvPr/>
        </p:nvSpPr>
        <p:spPr>
          <a:xfrm>
            <a:off x="890649" y="300960"/>
            <a:ext cx="5177642" cy="630796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es-ES" sz="2400" strike="noStrike" spc="-1" dirty="0">
                <a:solidFill>
                  <a:srgbClr val="FFFF00"/>
                </a:solidFill>
                <a:latin typeface="Tw Cen MT" panose="020B0602020104020603" pitchFamily="34" charset="77"/>
                <a:ea typeface="Calibri"/>
              </a:rPr>
              <a:t>HOSPITAL DE SANTIAGO</a:t>
            </a:r>
            <a:r>
              <a:rPr lang="es-ES" sz="2400" strike="noStrike" spc="-1" dirty="0">
                <a:solidFill>
                  <a:srgbClr val="FFFFFF"/>
                </a:solidFill>
                <a:latin typeface="Tw Cen MT" panose="020B0602020104020603" pitchFamily="34" charset="77"/>
                <a:ea typeface="Calibri"/>
              </a:rPr>
              <a:t>. </a:t>
            </a:r>
            <a:endParaRPr lang="es-ES" sz="2400" strike="noStrike" spc="-1" dirty="0">
              <a:solidFill>
                <a:srgbClr val="FFFFFF"/>
              </a:solidFill>
              <a:latin typeface="Tw Cen MT" panose="020B0602020104020603" pitchFamily="34" charset="77"/>
            </a:endParaRPr>
          </a:p>
          <a:p>
            <a:pPr algn="ctr">
              <a:lnSpc>
                <a:spcPct val="100000"/>
              </a:lnSpc>
            </a:pPr>
            <a:endParaRPr lang="es-ES" sz="2000" b="0" strike="noStrike" spc="-1" dirty="0">
              <a:solidFill>
                <a:srgbClr val="FFFFFF"/>
              </a:solidFill>
              <a:latin typeface="Tw Cen MT" panose="020B0602020104020603" pitchFamily="34" charset="77"/>
              <a:ea typeface="Calibri"/>
            </a:endParaRPr>
          </a:p>
          <a:p>
            <a:pPr algn="ctr">
              <a:lnSpc>
                <a:spcPct val="100000"/>
              </a:lnSpc>
            </a:pPr>
            <a:r>
              <a:rPr lang="es-ES" sz="2000" b="0" u="sng" strike="noStrike" spc="-1" dirty="0">
                <a:solidFill>
                  <a:srgbClr val="FFFF00"/>
                </a:solidFill>
                <a:latin typeface="Tw Cen MT" panose="020B0602020104020603" pitchFamily="34" charset="77"/>
                <a:ea typeface="Calibri"/>
              </a:rPr>
              <a:t>*1808</a:t>
            </a:r>
            <a:r>
              <a:rPr lang="es-ES" sz="2000" b="0" strike="noStrike" spc="-1" dirty="0">
                <a:solidFill>
                  <a:srgbClr val="FFFF00"/>
                </a:solidFill>
                <a:latin typeface="Tw Cen MT" panose="020B0602020104020603" pitchFamily="34" charset="77"/>
                <a:ea typeface="Calibri"/>
              </a:rPr>
              <a:t>: </a:t>
            </a:r>
            <a:r>
              <a:rPr lang="es-ES" sz="2000" b="0" strike="noStrike" spc="-1" dirty="0">
                <a:solidFill>
                  <a:srgbClr val="FFFFFF"/>
                </a:solidFill>
                <a:latin typeface="Tw Cen MT" panose="020B0602020104020603" pitchFamily="34" charset="77"/>
                <a:ea typeface="Calibri"/>
              </a:rPr>
              <a:t>Con la invasión, los franceses ocuparon el edificio y convirtieron la iglesia en cuadra para sus caballos; destrozaron y quemaron altares y retablos, destruyeron el magnífico órgano e hicieron otros daños de consideración. </a:t>
            </a:r>
            <a:endParaRPr lang="es-ES" sz="2000" spc="-1" dirty="0">
              <a:solidFill>
                <a:srgbClr val="FFFFFF"/>
              </a:solidFill>
              <a:latin typeface="Tw Cen MT" panose="020B0602020104020603" pitchFamily="34" charset="77"/>
            </a:endParaRPr>
          </a:p>
          <a:p>
            <a:pPr algn="ctr">
              <a:lnSpc>
                <a:spcPct val="100000"/>
              </a:lnSpc>
            </a:pPr>
            <a:r>
              <a:rPr lang="es-ES" sz="2000" b="0" u="sng" strike="noStrike" spc="-1" dirty="0">
                <a:solidFill>
                  <a:srgbClr val="FFFF00"/>
                </a:solidFill>
                <a:latin typeface="Tw Cen MT" panose="020B0602020104020603" pitchFamily="34" charset="77"/>
                <a:ea typeface="Calibri"/>
              </a:rPr>
              <a:t>*1822</a:t>
            </a:r>
            <a:r>
              <a:rPr lang="es-ES" sz="2000" b="0" strike="noStrike" spc="-1" dirty="0">
                <a:solidFill>
                  <a:srgbClr val="FFFFFF"/>
                </a:solidFill>
                <a:latin typeface="Tw Cen MT" panose="020B0602020104020603" pitchFamily="34" charset="77"/>
                <a:ea typeface="Calibri"/>
              </a:rPr>
              <a:t>. Recuperado el Hospital, la capilla</a:t>
            </a:r>
            <a:r>
              <a:rPr lang="es-ES" sz="2000" spc="-1" dirty="0">
                <a:solidFill>
                  <a:srgbClr val="FFFFFF"/>
                </a:solidFill>
                <a:latin typeface="Tw Cen MT" panose="020B0602020104020603" pitchFamily="34" charset="77"/>
                <a:ea typeface="Calibri"/>
              </a:rPr>
              <a:t> </a:t>
            </a:r>
            <a:r>
              <a:rPr lang="es-ES" sz="2000" b="0" strike="noStrike" spc="-1" dirty="0">
                <a:solidFill>
                  <a:srgbClr val="FFFFFF"/>
                </a:solidFill>
                <a:latin typeface="Tw Cen MT" panose="020B0602020104020603" pitchFamily="34" charset="77"/>
                <a:ea typeface="Calibri"/>
              </a:rPr>
              <a:t>se declaró pública y se redujo el </a:t>
            </a:r>
          </a:p>
          <a:p>
            <a:pPr algn="ctr">
              <a:lnSpc>
                <a:spcPct val="100000"/>
              </a:lnSpc>
            </a:pPr>
            <a:r>
              <a:rPr lang="es-ES" sz="2000" b="0" strike="noStrike" spc="-1" dirty="0">
                <a:solidFill>
                  <a:srgbClr val="FFFFFF"/>
                </a:solidFill>
                <a:latin typeface="Tw Cen MT" panose="020B0602020104020603" pitchFamily="34" charset="77"/>
                <a:ea typeface="Calibri"/>
              </a:rPr>
              <a:t>  número de capellanes a uno. </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Calibri"/>
              </a:rPr>
              <a:t>Sirvió de almacén para imágenes y retablos traídos de otros conventos desamortizados.</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Calibri"/>
              </a:rPr>
              <a:t>***</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Calibri"/>
              </a:rPr>
              <a:t>En él se estableció la casa cuna, dependiendo de la Beneficencia y una Escuela de Párvulos  de las Hermanas de la Caridad,  hasta la década de los años 60 del siglo XX.</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Calibri"/>
              </a:rPr>
              <a:t>Tras cuatro siglos cumpliendo </a:t>
            </a:r>
          </a:p>
          <a:p>
            <a:pPr algn="ctr">
              <a:lnSpc>
                <a:spcPct val="100000"/>
              </a:lnSpc>
            </a:pPr>
            <a:r>
              <a:rPr lang="es-ES" sz="2000" b="0" strike="noStrike" spc="-1" dirty="0">
                <a:solidFill>
                  <a:srgbClr val="FFFFFF"/>
                </a:solidFill>
                <a:latin typeface="Tw Cen MT" panose="020B0602020104020603" pitchFamily="34" charset="77"/>
                <a:ea typeface="Calibri"/>
              </a:rPr>
              <a:t>sus funciones originales, </a:t>
            </a:r>
          </a:p>
          <a:p>
            <a:pPr algn="ctr">
              <a:lnSpc>
                <a:spcPct val="100000"/>
              </a:lnSpc>
            </a:pPr>
            <a:r>
              <a:rPr lang="es-ES" sz="2000" b="0" strike="noStrike" spc="-1" dirty="0">
                <a:solidFill>
                  <a:srgbClr val="FFFFFF"/>
                </a:solidFill>
                <a:latin typeface="Tw Cen MT" panose="020B0602020104020603" pitchFamily="34" charset="77"/>
                <a:ea typeface="Calibri"/>
              </a:rPr>
              <a:t>fue clausurado como hospital en 1975.</a:t>
            </a:r>
            <a:endParaRPr lang="es-ES" sz="2000" b="0" strike="noStrike" spc="-1" dirty="0">
              <a:solidFill>
                <a:srgbClr val="FFFFFF"/>
              </a:solidFill>
              <a:latin typeface="Tw Cen MT" panose="020B0602020104020603" pitchFamily="34" charset="77"/>
            </a:endParaRPr>
          </a:p>
        </p:txBody>
      </p:sp>
      <p:pic>
        <p:nvPicPr>
          <p:cNvPr id="108" name="Imagen 3"/>
          <p:cNvPicPr/>
          <p:nvPr/>
        </p:nvPicPr>
        <p:blipFill>
          <a:blip r:embed="rId2"/>
          <a:stretch/>
        </p:blipFill>
        <p:spPr>
          <a:xfrm>
            <a:off x="6659591" y="326902"/>
            <a:ext cx="2255125" cy="3128040"/>
          </a:xfrm>
          <a:prstGeom prst="rect">
            <a:avLst/>
          </a:prstGeom>
          <a:ln w="0">
            <a:noFill/>
          </a:ln>
        </p:spPr>
      </p:pic>
      <p:sp>
        <p:nvSpPr>
          <p:cNvPr id="2" name="CuadroTexto 1">
            <a:extLst>
              <a:ext uri="{FF2B5EF4-FFF2-40B4-BE49-F238E27FC236}">
                <a16:creationId xmlns:a16="http://schemas.microsoft.com/office/drawing/2014/main" id="{1BF7B9ED-DB5F-7BA7-D4DA-86381FFA2847}"/>
              </a:ext>
            </a:extLst>
          </p:cNvPr>
          <p:cNvSpPr txBox="1"/>
          <p:nvPr/>
        </p:nvSpPr>
        <p:spPr>
          <a:xfrm>
            <a:off x="6659590" y="3776353"/>
            <a:ext cx="2160925" cy="1938992"/>
          </a:xfrm>
          <a:prstGeom prst="rect">
            <a:avLst/>
          </a:prstGeom>
          <a:noFill/>
        </p:spPr>
        <p:txBody>
          <a:bodyPr wrap="square" rtlCol="0">
            <a:spAutoFit/>
          </a:bodyPr>
          <a:lstStyle/>
          <a:p>
            <a:pPr algn="ctr"/>
            <a:r>
              <a:rPr lang="es-ES" sz="2400" dirty="0">
                <a:solidFill>
                  <a:srgbClr val="FFFF00"/>
                </a:solidFill>
                <a:latin typeface="Tw Cen MT" panose="020B0602020104020603" pitchFamily="34" charset="77"/>
              </a:rPr>
              <a:t>HOSPITAL</a:t>
            </a:r>
          </a:p>
          <a:p>
            <a:pPr algn="ctr"/>
            <a:endParaRPr lang="es-ES" sz="2400" dirty="0">
              <a:solidFill>
                <a:srgbClr val="FFFF00"/>
              </a:solidFill>
              <a:latin typeface="Tw Cen MT" panose="020B0602020104020603" pitchFamily="34" charset="77"/>
            </a:endParaRPr>
          </a:p>
          <a:p>
            <a:pPr algn="ctr"/>
            <a:r>
              <a:rPr lang="es-ES" sz="2400" dirty="0">
                <a:solidFill>
                  <a:srgbClr val="FFFF00"/>
                </a:solidFill>
                <a:latin typeface="Tw Cen MT" panose="020B0602020104020603" pitchFamily="34" charset="77"/>
              </a:rPr>
              <a:t>DE</a:t>
            </a:r>
          </a:p>
          <a:p>
            <a:pPr algn="ctr"/>
            <a:endParaRPr lang="es-ES" sz="2400" dirty="0">
              <a:solidFill>
                <a:srgbClr val="FFFF00"/>
              </a:solidFill>
              <a:latin typeface="Tw Cen MT" panose="020B0602020104020603" pitchFamily="34" charset="77"/>
            </a:endParaRPr>
          </a:p>
          <a:p>
            <a:pPr algn="ctr"/>
            <a:r>
              <a:rPr lang="es-ES" sz="2400" dirty="0">
                <a:solidFill>
                  <a:srgbClr val="FFFF00"/>
                </a:solidFill>
                <a:latin typeface="Tw Cen MT" panose="020B0602020104020603" pitchFamily="34" charset="77"/>
              </a:rPr>
              <a:t>SANTIAGO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3000"/>
                                        <p:tgtEl>
                                          <p:spTgt spid="107"/>
                                        </p:tgtEl>
                                      </p:cBhvr>
                                    </p:animEffect>
                                    <p:anim calcmode="lin" valueType="num">
                                      <p:cBhvr>
                                        <p:cTn id="8" dur="3000" fill="hold"/>
                                        <p:tgtEl>
                                          <p:spTgt spid="107"/>
                                        </p:tgtEl>
                                        <p:attrNameLst>
                                          <p:attrName>ppt_x</p:attrName>
                                        </p:attrNameLst>
                                      </p:cBhvr>
                                      <p:tavLst>
                                        <p:tav tm="0">
                                          <p:val>
                                            <p:strVal val="#ppt_x"/>
                                          </p:val>
                                        </p:tav>
                                        <p:tav tm="100000">
                                          <p:val>
                                            <p:strVal val="#ppt_x"/>
                                          </p:val>
                                        </p:tav>
                                      </p:tavLst>
                                    </p:anim>
                                    <p:anim calcmode="lin" valueType="num">
                                      <p:cBhvr>
                                        <p:cTn id="9" dur="3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0">
          <a:gsLst>
            <a:gs pos="95000">
              <a:srgbClr val="990000"/>
            </a:gs>
            <a:gs pos="100000">
              <a:srgbClr val="2B0000"/>
            </a:gs>
          </a:gsLst>
          <a:lin ang="10800000"/>
        </a:gradFill>
        <a:effectLst/>
      </p:bgPr>
    </p:bg>
    <p:spTree>
      <p:nvGrpSpPr>
        <p:cNvPr id="1" name=""/>
        <p:cNvGrpSpPr/>
        <p:nvPr/>
      </p:nvGrpSpPr>
      <p:grpSpPr>
        <a:xfrm>
          <a:off x="0" y="0"/>
          <a:ext cx="0" cy="0"/>
          <a:chOff x="0" y="0"/>
          <a:chExt cx="0" cy="0"/>
        </a:xfrm>
      </p:grpSpPr>
      <p:sp>
        <p:nvSpPr>
          <p:cNvPr id="109"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sp>
        <p:nvSpPr>
          <p:cNvPr id="110" name="CuadroTexto 1"/>
          <p:cNvSpPr/>
          <p:nvPr/>
        </p:nvSpPr>
        <p:spPr>
          <a:xfrm>
            <a:off x="498764" y="298800"/>
            <a:ext cx="6151418" cy="378419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a:lnSpc>
                <a:spcPct val="100000"/>
              </a:lnSpc>
            </a:pPr>
            <a:r>
              <a:rPr lang="es-ES" sz="2000" b="0" u="sng" strike="noStrike" spc="-1" dirty="0">
                <a:solidFill>
                  <a:srgbClr val="FFFF00"/>
                </a:solidFill>
                <a:latin typeface="Tw Cen MT" panose="020B0602020104020603" pitchFamily="34" charset="77"/>
                <a:ea typeface="Calibri"/>
              </a:rPr>
              <a:t>*1836</a:t>
            </a:r>
            <a:r>
              <a:rPr lang="es-ES" sz="2000" b="0" strike="noStrike" spc="-1" dirty="0">
                <a:solidFill>
                  <a:srgbClr val="FFFFFF"/>
                </a:solidFill>
                <a:latin typeface="Tw Cen MT" panose="020B0602020104020603" pitchFamily="34" charset="77"/>
                <a:ea typeface="Calibri"/>
              </a:rPr>
              <a:t>: Las disposiciones de </a:t>
            </a:r>
            <a:r>
              <a:rPr lang="es-ES" sz="2000" b="0" strike="noStrike" spc="-1" dirty="0" err="1">
                <a:solidFill>
                  <a:srgbClr val="FFFFFF"/>
                </a:solidFill>
                <a:latin typeface="Tw Cen MT" panose="020B0602020104020603" pitchFamily="34" charset="77"/>
                <a:ea typeface="Calibri"/>
              </a:rPr>
              <a:t>Mendizabal</a:t>
            </a:r>
            <a:r>
              <a:rPr lang="es-ES" sz="2000" b="0" strike="noStrike" spc="-1" dirty="0">
                <a:solidFill>
                  <a:srgbClr val="FFFFFF"/>
                </a:solidFill>
                <a:latin typeface="Tw Cen MT" panose="020B0602020104020603" pitchFamily="34" charset="77"/>
                <a:ea typeface="Calibri"/>
              </a:rPr>
              <a:t> a nivel de España suponen </a:t>
            </a:r>
            <a:r>
              <a:rPr lang="es-ES" sz="2000" b="0" strike="noStrike" spc="-1" dirty="0">
                <a:solidFill>
                  <a:srgbClr val="FFFFFF"/>
                </a:solidFill>
                <a:latin typeface="Tw Cen MT" panose="020B0602020104020603" pitchFamily="34" charset="77"/>
                <a:ea typeface="Times New Roman"/>
              </a:rPr>
              <a:t>el cierre de los 1.940 conventos de religiosos varones que había en 1835, siendo exclaustrados 31.000 religiosos.</a:t>
            </a:r>
            <a:r>
              <a:rPr lang="es-ES" sz="2000" spc="-1" dirty="0">
                <a:solidFill>
                  <a:srgbClr val="FFFFFF"/>
                </a:solidFill>
                <a:latin typeface="Tw Cen MT" panose="020B0602020104020603" pitchFamily="34" charset="77"/>
              </a:rPr>
              <a:t> </a:t>
            </a:r>
            <a:r>
              <a:rPr lang="es-ES" sz="2000" b="0" strike="noStrike" spc="-1" dirty="0">
                <a:solidFill>
                  <a:srgbClr val="FFFFFF"/>
                </a:solidFill>
                <a:latin typeface="Tw Cen MT" panose="020B0602020104020603" pitchFamily="34" charset="77"/>
                <a:ea typeface="Times New Roman"/>
              </a:rPr>
              <a:t>En la </a:t>
            </a:r>
            <a:r>
              <a:rPr lang="es-ES" sz="2000" b="0" strike="noStrike" spc="-1" dirty="0" err="1">
                <a:solidFill>
                  <a:srgbClr val="FFFFFF"/>
                </a:solidFill>
                <a:latin typeface="Tw Cen MT" panose="020B0602020104020603" pitchFamily="34" charset="77"/>
                <a:ea typeface="Times New Roman"/>
              </a:rPr>
              <a:t>Diocesis</a:t>
            </a:r>
            <a:r>
              <a:rPr lang="es-ES" sz="2000" b="0" strike="noStrike" spc="-1" dirty="0">
                <a:solidFill>
                  <a:srgbClr val="FFFFFF"/>
                </a:solidFill>
                <a:latin typeface="Tw Cen MT" panose="020B0602020104020603" pitchFamily="34" charset="77"/>
                <a:ea typeface="Times New Roman"/>
              </a:rPr>
              <a:t> fueron suprimidos 44 conventos. </a:t>
            </a:r>
            <a:endParaRPr lang="es-ES" sz="2000" b="0" strike="noStrike" spc="-1" dirty="0">
              <a:solidFill>
                <a:srgbClr val="FFFFFF"/>
              </a:solidFill>
              <a:latin typeface="Tw Cen MT" panose="020B0602020104020603" pitchFamily="34" charset="77"/>
            </a:endParaRPr>
          </a:p>
          <a:p>
            <a:pPr algn="just">
              <a:lnSpc>
                <a:spcPct val="100000"/>
              </a:lnSpc>
            </a:pPr>
            <a:r>
              <a:rPr lang="es-ES" sz="2000" b="0" u="sng" strike="noStrike" spc="-1" dirty="0">
                <a:solidFill>
                  <a:srgbClr val="FFFF00"/>
                </a:solidFill>
                <a:latin typeface="Tw Cen MT" panose="020B0602020104020603" pitchFamily="34" charset="77"/>
                <a:ea typeface="Times New Roman"/>
              </a:rPr>
              <a:t>*1836</a:t>
            </a:r>
            <a:r>
              <a:rPr lang="es-ES" sz="2000" b="0" strike="noStrike" spc="-1" dirty="0">
                <a:solidFill>
                  <a:srgbClr val="FFFF00"/>
                </a:solidFill>
                <a:latin typeface="Tw Cen MT" panose="020B0602020104020603" pitchFamily="34" charset="77"/>
                <a:ea typeface="Times New Roman"/>
              </a:rPr>
              <a:t>: </a:t>
            </a:r>
            <a:r>
              <a:rPr lang="es-ES" sz="2000" b="0" strike="noStrike" spc="-1" dirty="0">
                <a:solidFill>
                  <a:srgbClr val="FFFFFF"/>
                </a:solidFill>
                <a:latin typeface="Tw Cen MT" panose="020B0602020104020603" pitchFamily="34" charset="77"/>
                <a:ea typeface="Times New Roman"/>
              </a:rPr>
              <a:t>Uno de marzo: El Ayuntamiento de </a:t>
            </a:r>
            <a:r>
              <a:rPr lang="es-ES" sz="2000" spc="-1" dirty="0">
                <a:solidFill>
                  <a:srgbClr val="FFFFFF"/>
                </a:solidFill>
                <a:latin typeface="Tw Cen MT" panose="020B0602020104020603" pitchFamily="34" charset="77"/>
                <a:ea typeface="Times New Roman"/>
              </a:rPr>
              <a:t>Ú</a:t>
            </a:r>
            <a:r>
              <a:rPr lang="es-ES" sz="2000" b="0" strike="noStrike" spc="-1" dirty="0">
                <a:solidFill>
                  <a:srgbClr val="FFFFFF"/>
                </a:solidFill>
                <a:latin typeface="Tw Cen MT" panose="020B0602020104020603" pitchFamily="34" charset="77"/>
                <a:ea typeface="Times New Roman"/>
              </a:rPr>
              <a:t>beda recibe órdenes del Capitán General del distrito en "oficio reservado", en que “por razones "muy poderosas a la tranquilidad pública, dispone la salida de todos los enclaustrados, para los pueblos de su naturaleza, en el </a:t>
            </a:r>
            <a:r>
              <a:rPr lang="es-ES" sz="2000" spc="-1" dirty="0">
                <a:solidFill>
                  <a:srgbClr val="FFFFFF"/>
                </a:solidFill>
                <a:latin typeface="Tw Cen MT" panose="020B0602020104020603" pitchFamily="34" charset="77"/>
                <a:ea typeface="Times New Roman"/>
              </a:rPr>
              <a:t>té</a:t>
            </a:r>
            <a:r>
              <a:rPr lang="es-ES" sz="2000" b="0" strike="noStrike" spc="-1" dirty="0">
                <a:solidFill>
                  <a:srgbClr val="FFFFFF"/>
                </a:solidFill>
                <a:latin typeface="Tw Cen MT" panose="020B0602020104020603" pitchFamily="34" charset="77"/>
                <a:ea typeface="Times New Roman"/>
              </a:rPr>
              <a:t>rmino de tres días; no permitiendo ninguna excepción a no ser, con aquellos individuos que por sus antecedentes políticos, den garantías bastantes de no perjudicar”.</a:t>
            </a:r>
            <a:r>
              <a:rPr lang="es-ES" sz="2000" b="0" strike="noStrike" spc="-1" dirty="0">
                <a:solidFill>
                  <a:srgbClr val="FFFFFF"/>
                </a:solidFill>
                <a:latin typeface="Tw Cen MT" panose="020B0602020104020603" pitchFamily="34" charset="77"/>
                <a:ea typeface="ＭＳ Ｐゴシック"/>
              </a:rPr>
              <a:t> </a:t>
            </a:r>
            <a:endParaRPr lang="es-ES" sz="2000" b="0" strike="noStrike" spc="-1" dirty="0">
              <a:solidFill>
                <a:srgbClr val="FFFFFF"/>
              </a:solidFill>
              <a:latin typeface="Tw Cen MT" panose="020B0602020104020603" pitchFamily="34" charset="77"/>
            </a:endParaRPr>
          </a:p>
        </p:txBody>
      </p:sp>
      <p:sp>
        <p:nvSpPr>
          <p:cNvPr id="111" name="Rectangle 3"/>
          <p:cNvSpPr/>
          <p:nvPr/>
        </p:nvSpPr>
        <p:spPr>
          <a:xfrm>
            <a:off x="935640" y="2704320"/>
            <a:ext cx="10862280" cy="72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numCol="1" spcCol="0" anchor="ctr">
            <a:spAutoFit/>
          </a:bodyPr>
          <a:lstStyle/>
          <a:p>
            <a:pPr>
              <a:lnSpc>
                <a:spcPct val="100000"/>
              </a:lnSpc>
            </a:pPr>
            <a:endParaRPr lang="es-ES" sz="2400" b="0" strike="noStrike" spc="-1">
              <a:solidFill>
                <a:srgbClr val="000000"/>
              </a:solidFill>
              <a:latin typeface="Calibri"/>
              <a:ea typeface="ＭＳ Ｐゴシック"/>
            </a:endParaRPr>
          </a:p>
        </p:txBody>
      </p:sp>
      <p:pic>
        <p:nvPicPr>
          <p:cNvPr id="112" name="Imagen 14"/>
          <p:cNvPicPr/>
          <p:nvPr/>
        </p:nvPicPr>
        <p:blipFill>
          <a:blip r:embed="rId2"/>
          <a:stretch/>
        </p:blipFill>
        <p:spPr>
          <a:xfrm>
            <a:off x="1703160" y="4267080"/>
            <a:ext cx="4485600" cy="2292120"/>
          </a:xfrm>
          <a:prstGeom prst="rect">
            <a:avLst/>
          </a:prstGeom>
          <a:ln w="0">
            <a:noFill/>
          </a:ln>
        </p:spPr>
      </p:pic>
      <p:sp>
        <p:nvSpPr>
          <p:cNvPr id="113" name="CuadroTexto 3"/>
          <p:cNvSpPr/>
          <p:nvPr/>
        </p:nvSpPr>
        <p:spPr>
          <a:xfrm>
            <a:off x="7181496" y="3090672"/>
            <a:ext cx="1828584" cy="2522314"/>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es-ES" sz="2400" b="1" strike="noStrike" spc="-1" dirty="0">
                <a:solidFill>
                  <a:srgbClr val="202122"/>
                </a:solidFill>
                <a:latin typeface="Tw Cen MT" panose="020B0602020104020603" pitchFamily="34" charset="77"/>
                <a:ea typeface="ＭＳ Ｐゴシック"/>
              </a:rPr>
              <a:t> </a:t>
            </a:r>
            <a:r>
              <a:rPr lang="es-ES" sz="2400" b="0" strike="noStrike" spc="-1" dirty="0">
                <a:solidFill>
                  <a:srgbClr val="FFFF00"/>
                </a:solidFill>
                <a:latin typeface="Tw Cen MT" panose="020B0602020104020603" pitchFamily="34" charset="77"/>
                <a:ea typeface="ＭＳ Ｐゴシック"/>
              </a:rPr>
              <a:t>Álvarez Mendizábal</a:t>
            </a:r>
            <a:endParaRPr lang="es-ES" sz="2400" b="0" strike="noStrike" spc="-1" dirty="0">
              <a:solidFill>
                <a:srgbClr val="FFFFFF"/>
              </a:solidFill>
              <a:latin typeface="Tw Cen MT" panose="020B0602020104020603" pitchFamily="34" charset="77"/>
            </a:endParaRPr>
          </a:p>
          <a:p>
            <a:pPr algn="ctr">
              <a:lnSpc>
                <a:spcPct val="100000"/>
              </a:lnSpc>
            </a:pPr>
            <a:endParaRPr lang="es-ES" sz="2000" b="0" strike="noStrike" spc="-1" dirty="0">
              <a:solidFill>
                <a:srgbClr val="FFFFFF"/>
              </a:solidFill>
              <a:latin typeface="Arial"/>
            </a:endParaRPr>
          </a:p>
          <a:p>
            <a:pPr algn="ctr">
              <a:lnSpc>
                <a:spcPct val="100000"/>
              </a:lnSpc>
            </a:pPr>
            <a:r>
              <a:rPr lang="es-ES" sz="1800" b="0" strike="noStrike" spc="-1" dirty="0">
                <a:solidFill>
                  <a:srgbClr val="FFFF00"/>
                </a:solidFill>
                <a:latin typeface="Arial"/>
                <a:ea typeface="ＭＳ Ｐゴシック"/>
              </a:rPr>
              <a:t>*Cádiz</a:t>
            </a:r>
            <a:endParaRPr lang="es-ES" sz="1800" b="0" strike="noStrike" spc="-1" dirty="0">
              <a:solidFill>
                <a:srgbClr val="FFFFFF"/>
              </a:solidFill>
              <a:latin typeface="Arial"/>
            </a:endParaRPr>
          </a:p>
          <a:p>
            <a:pPr algn="ctr">
              <a:lnSpc>
                <a:spcPct val="100000"/>
              </a:lnSpc>
            </a:pPr>
            <a:r>
              <a:rPr lang="es-ES" sz="1800" b="0" strike="noStrike" spc="-1" dirty="0">
                <a:solidFill>
                  <a:srgbClr val="FFFF00"/>
                </a:solidFill>
                <a:latin typeface="Arial"/>
                <a:ea typeface="ＭＳ Ｐゴシック"/>
              </a:rPr>
              <a:t>25 febrero 1790</a:t>
            </a:r>
            <a:endParaRPr lang="es-ES" sz="1800" b="0" strike="noStrike" spc="-1" dirty="0">
              <a:solidFill>
                <a:srgbClr val="FFFFFF"/>
              </a:solidFill>
              <a:latin typeface="Arial"/>
            </a:endParaRPr>
          </a:p>
          <a:p>
            <a:pPr algn="ctr">
              <a:lnSpc>
                <a:spcPct val="100000"/>
              </a:lnSpc>
            </a:pPr>
            <a:r>
              <a:rPr lang="es-ES" sz="1800" b="0" strike="noStrike" spc="-1" dirty="0">
                <a:solidFill>
                  <a:srgbClr val="FFFF00"/>
                </a:solidFill>
                <a:latin typeface="Arial"/>
                <a:ea typeface="ＭＳ Ｐゴシック"/>
              </a:rPr>
              <a:t>+ Madrid</a:t>
            </a:r>
            <a:endParaRPr lang="es-ES" sz="1800" b="0" strike="noStrike" spc="-1" dirty="0">
              <a:solidFill>
                <a:srgbClr val="FFFFFF"/>
              </a:solidFill>
              <a:latin typeface="Arial"/>
            </a:endParaRPr>
          </a:p>
          <a:p>
            <a:pPr algn="ctr">
              <a:lnSpc>
                <a:spcPct val="100000"/>
              </a:lnSpc>
            </a:pPr>
            <a:r>
              <a:rPr lang="es-ES" sz="1800" b="0" strike="noStrike" spc="-1" dirty="0">
                <a:solidFill>
                  <a:srgbClr val="FFFF00"/>
                </a:solidFill>
                <a:latin typeface="Arial"/>
                <a:ea typeface="ＭＳ Ｐゴシック"/>
              </a:rPr>
              <a:t>3 –XI- 1853</a:t>
            </a:r>
            <a:endParaRPr lang="es-ES" sz="1800" b="0" strike="noStrike" spc="-1" dirty="0">
              <a:solidFill>
                <a:srgbClr val="FFFFFF"/>
              </a:solidFill>
              <a:latin typeface="Arial"/>
            </a:endParaRPr>
          </a:p>
          <a:p>
            <a:pPr>
              <a:lnSpc>
                <a:spcPct val="100000"/>
              </a:lnSpc>
            </a:pPr>
            <a:endParaRPr lang="es-ES" sz="1800" b="0" strike="noStrike" spc="-1" dirty="0">
              <a:solidFill>
                <a:srgbClr val="FFFFFF"/>
              </a:solidFill>
              <a:latin typeface="Arial"/>
            </a:endParaRPr>
          </a:p>
        </p:txBody>
      </p:sp>
      <p:pic>
        <p:nvPicPr>
          <p:cNvPr id="114" name="Imagen 5"/>
          <p:cNvPicPr/>
          <p:nvPr/>
        </p:nvPicPr>
        <p:blipFill>
          <a:blip r:embed="rId3"/>
          <a:stretch/>
        </p:blipFill>
        <p:spPr>
          <a:xfrm>
            <a:off x="6912360" y="464040"/>
            <a:ext cx="2055960" cy="2522314"/>
          </a:xfrm>
          <a:prstGeom prst="rect">
            <a:avLst/>
          </a:prstGeom>
          <a:ln w="0">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fade">
                                      <p:cBhvr>
                                        <p:cTn id="7" dur="3000"/>
                                        <p:tgtEl>
                                          <p:spTgt spid="110"/>
                                        </p:tgtEl>
                                      </p:cBhvr>
                                    </p:animEffect>
                                    <p:anim calcmode="lin" valueType="num">
                                      <p:cBhvr>
                                        <p:cTn id="8" dur="3000" fill="hold"/>
                                        <p:tgtEl>
                                          <p:spTgt spid="110"/>
                                        </p:tgtEl>
                                        <p:attrNameLst>
                                          <p:attrName>ppt_x</p:attrName>
                                        </p:attrNameLst>
                                      </p:cBhvr>
                                      <p:tavLst>
                                        <p:tav tm="0">
                                          <p:val>
                                            <p:strVal val="#ppt_x"/>
                                          </p:val>
                                        </p:tav>
                                        <p:tav tm="100000">
                                          <p:val>
                                            <p:strVal val="#ppt_x"/>
                                          </p:val>
                                        </p:tav>
                                      </p:tavLst>
                                    </p:anim>
                                    <p:anim calcmode="lin" valueType="num">
                                      <p:cBhvr>
                                        <p:cTn id="9" dur="3000" fill="hold"/>
                                        <p:tgtEl>
                                          <p:spTgt spid="1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0">
          <a:gsLst>
            <a:gs pos="95000">
              <a:srgbClr val="990000"/>
            </a:gs>
            <a:gs pos="100000">
              <a:srgbClr val="2B0000"/>
            </a:gs>
          </a:gsLst>
          <a:lin ang="10800000"/>
        </a:gradFill>
        <a:effectLst/>
      </p:bgPr>
    </p:bg>
    <p:spTree>
      <p:nvGrpSpPr>
        <p:cNvPr id="1" name=""/>
        <p:cNvGrpSpPr/>
        <p:nvPr/>
      </p:nvGrpSpPr>
      <p:grpSpPr>
        <a:xfrm>
          <a:off x="0" y="0"/>
          <a:ext cx="0" cy="0"/>
          <a:chOff x="0" y="0"/>
          <a:chExt cx="0" cy="0"/>
        </a:xfrm>
      </p:grpSpPr>
      <p:sp>
        <p:nvSpPr>
          <p:cNvPr id="115"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sp>
        <p:nvSpPr>
          <p:cNvPr id="116" name="Rectangle 3"/>
          <p:cNvSpPr/>
          <p:nvPr/>
        </p:nvSpPr>
        <p:spPr>
          <a:xfrm>
            <a:off x="935640" y="2704320"/>
            <a:ext cx="10862280" cy="72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numCol="1" spcCol="0" anchor="ctr">
            <a:spAutoFit/>
          </a:bodyPr>
          <a:lstStyle/>
          <a:p>
            <a:pPr>
              <a:lnSpc>
                <a:spcPct val="100000"/>
              </a:lnSpc>
            </a:pPr>
            <a:endParaRPr lang="es-ES" sz="2400" b="0" strike="noStrike" spc="-1">
              <a:solidFill>
                <a:srgbClr val="000000"/>
              </a:solidFill>
              <a:latin typeface="Calibri"/>
              <a:ea typeface="ＭＳ Ｐゴシック"/>
            </a:endParaRPr>
          </a:p>
        </p:txBody>
      </p:sp>
      <p:sp>
        <p:nvSpPr>
          <p:cNvPr id="117" name="CuadroTexto 3"/>
          <p:cNvSpPr/>
          <p:nvPr/>
        </p:nvSpPr>
        <p:spPr>
          <a:xfrm>
            <a:off x="534391" y="214200"/>
            <a:ext cx="6151418" cy="655418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a:lnSpc>
                <a:spcPct val="100000"/>
              </a:lnSpc>
            </a:pPr>
            <a:r>
              <a:rPr lang="es-ES" sz="2000" b="0" u="sng" strike="noStrike" spc="-1" dirty="0">
                <a:solidFill>
                  <a:srgbClr val="FFFF00"/>
                </a:solidFill>
                <a:latin typeface="Tw Cen MT" panose="020B0602020104020603" pitchFamily="34" charset="77"/>
                <a:ea typeface="Calibri"/>
              </a:rPr>
              <a:t>*1836 a 1845</a:t>
            </a:r>
            <a:r>
              <a:rPr lang="es-ES" sz="2000" b="0" strike="noStrike" spc="-1" dirty="0">
                <a:solidFill>
                  <a:srgbClr val="FFFFFF"/>
                </a:solidFill>
                <a:latin typeface="Tw Cen MT" panose="020B0602020104020603" pitchFamily="34" charset="77"/>
                <a:ea typeface="Calibri"/>
              </a:rPr>
              <a:t>: se ponen a la venta en la Diócesis 5.180   fincas rústicas por valor de 92.359.160 reales;</a:t>
            </a:r>
            <a:r>
              <a:rPr lang="es-ES" sz="2000" spc="-1" dirty="0">
                <a:solidFill>
                  <a:srgbClr val="FFFFFF"/>
                </a:solidFill>
                <a:latin typeface="Tw Cen MT" panose="020B0602020104020603" pitchFamily="34" charset="77"/>
              </a:rPr>
              <a:t> </a:t>
            </a:r>
            <a:r>
              <a:rPr lang="es-ES" sz="2000" b="0" strike="noStrike" spc="-1" dirty="0">
                <a:solidFill>
                  <a:srgbClr val="FFFFFF"/>
                </a:solidFill>
                <a:latin typeface="Tw Cen MT" panose="020B0602020104020603" pitchFamily="34" charset="77"/>
                <a:ea typeface="Calibri"/>
              </a:rPr>
              <a:t>la suma total de los bienes subastados, pertenecientes a la Iglesia  alcanzaría la cantidad de 107.380.770 reales.</a:t>
            </a:r>
            <a:endParaRPr lang="es-ES" sz="2000" b="0" strike="noStrike" spc="-1" dirty="0">
              <a:solidFill>
                <a:srgbClr val="FFFFFF"/>
              </a:solidFill>
              <a:latin typeface="Tw Cen MT" panose="020B0602020104020603" pitchFamily="34" charset="77"/>
            </a:endParaRPr>
          </a:p>
          <a:p>
            <a:pPr algn="just">
              <a:lnSpc>
                <a:spcPct val="100000"/>
              </a:lnSpc>
            </a:pPr>
            <a:r>
              <a:rPr lang="es-ES" sz="2000" b="0" u="sng" strike="noStrike" spc="-1" dirty="0">
                <a:solidFill>
                  <a:srgbClr val="FFFF00"/>
                </a:solidFill>
                <a:latin typeface="Tw Cen MT" panose="020B0602020104020603" pitchFamily="34" charset="77"/>
                <a:ea typeface="Calibri"/>
              </a:rPr>
              <a:t>*1838</a:t>
            </a:r>
            <a:r>
              <a:rPr lang="es-ES" sz="2000" b="0" u="sng" strike="noStrike" spc="-1" dirty="0">
                <a:solidFill>
                  <a:srgbClr val="FFFFFF"/>
                </a:solidFill>
                <a:latin typeface="Tw Cen MT" panose="020B0602020104020603" pitchFamily="34" charset="77"/>
                <a:ea typeface="Calibri"/>
              </a:rPr>
              <a:t>: </a:t>
            </a:r>
            <a:r>
              <a:rPr lang="es-ES" sz="2000" b="0" u="sng" strike="noStrike" spc="-1" dirty="0">
                <a:solidFill>
                  <a:srgbClr val="FFFF00"/>
                </a:solidFill>
                <a:latin typeface="Tw Cen MT" panose="020B0602020104020603" pitchFamily="34" charset="77"/>
                <a:ea typeface="Calibri"/>
              </a:rPr>
              <a:t>21 enero</a:t>
            </a:r>
            <a:r>
              <a:rPr lang="es-ES" sz="2000" b="0" strike="noStrike" spc="-1" dirty="0">
                <a:solidFill>
                  <a:srgbClr val="FFFFFF"/>
                </a:solidFill>
                <a:latin typeface="Tw Cen MT" panose="020B0602020104020603" pitchFamily="34" charset="77"/>
                <a:ea typeface="Calibri"/>
              </a:rPr>
              <a:t>. El Cabildo de Úbeda previene el 	derribo de las campanas de los conventos  	desamortizados,</a:t>
            </a:r>
            <a:r>
              <a:rPr lang="es-ES" sz="2000" spc="-1" dirty="0">
                <a:solidFill>
                  <a:srgbClr val="FFFFFF"/>
                </a:solidFill>
                <a:latin typeface="Tw Cen MT" panose="020B0602020104020603" pitchFamily="34" charset="77"/>
              </a:rPr>
              <a:t> </a:t>
            </a:r>
            <a:r>
              <a:rPr lang="es-ES" sz="2000" b="0" strike="noStrike" spc="-1" dirty="0">
                <a:solidFill>
                  <a:srgbClr val="FFFFFF"/>
                </a:solidFill>
                <a:latin typeface="Tw Cen MT" panose="020B0602020104020603" pitchFamily="34" charset="77"/>
                <a:ea typeface="Calibri"/>
              </a:rPr>
              <a:t>excepto la campana de 20 	arrobas  de la Trinidad,</a:t>
            </a:r>
            <a:r>
              <a:rPr lang="es-ES" sz="2000" spc="-1" dirty="0">
                <a:solidFill>
                  <a:srgbClr val="FFFFFF"/>
                </a:solidFill>
                <a:latin typeface="Tw Cen MT" panose="020B0602020104020603" pitchFamily="34" charset="77"/>
              </a:rPr>
              <a:t> </a:t>
            </a:r>
            <a:r>
              <a:rPr lang="es-ES" sz="2000" b="0" strike="noStrike" spc="-1" dirty="0">
                <a:solidFill>
                  <a:srgbClr val="FFFFFF"/>
                </a:solidFill>
                <a:latin typeface="Tw Cen MT" panose="020B0602020104020603" pitchFamily="34" charset="77"/>
                <a:ea typeface="Calibri"/>
              </a:rPr>
              <a:t>ya que puede servir 	para alertar a la población dando la señal de 	“arrebato”, ante cualquier peligro.</a:t>
            </a:r>
            <a:endParaRPr lang="es-ES" sz="2000" b="0" strike="noStrike" spc="-1" dirty="0">
              <a:solidFill>
                <a:srgbClr val="FFFFFF"/>
              </a:solidFill>
              <a:latin typeface="Tw Cen MT" panose="020B0602020104020603" pitchFamily="34" charset="77"/>
            </a:endParaRPr>
          </a:p>
          <a:p>
            <a:pPr algn="just">
              <a:lnSpc>
                <a:spcPct val="100000"/>
              </a:lnSpc>
            </a:pPr>
            <a:r>
              <a:rPr lang="es-ES" sz="2000" b="0" u="sng" strike="noStrike" spc="-1" dirty="0">
                <a:solidFill>
                  <a:srgbClr val="FFFF00"/>
                </a:solidFill>
                <a:latin typeface="Tw Cen MT" panose="020B0602020104020603" pitchFamily="34" charset="77"/>
                <a:ea typeface="Times New Roman"/>
              </a:rPr>
              <a:t>*1838: 2 de mayo</a:t>
            </a:r>
            <a:r>
              <a:rPr lang="es-ES" sz="2000" b="0" strike="noStrike" spc="-1" dirty="0">
                <a:solidFill>
                  <a:srgbClr val="FFFFFF"/>
                </a:solidFill>
                <a:latin typeface="Tw Cen MT" panose="020B0602020104020603" pitchFamily="34" charset="77"/>
                <a:ea typeface="Times New Roman"/>
              </a:rPr>
              <a:t>, se acuerda:" Que se haga una 	alocución al pueblo para la conservación del 	orden,</a:t>
            </a:r>
            <a:r>
              <a:rPr lang="es-ES" sz="2000" spc="-1" dirty="0">
                <a:solidFill>
                  <a:srgbClr val="FFFFFF"/>
                </a:solidFill>
                <a:latin typeface="Tw Cen MT" panose="020B0602020104020603" pitchFamily="34" charset="77"/>
              </a:rPr>
              <a:t> </a:t>
            </a:r>
            <a:r>
              <a:rPr lang="es-ES" sz="2000" b="0" strike="noStrike" spc="-1" dirty="0">
                <a:solidFill>
                  <a:srgbClr val="FFFFFF"/>
                </a:solidFill>
                <a:latin typeface="Tw Cen MT" panose="020B0602020104020603" pitchFamily="34" charset="77"/>
                <a:ea typeface="Times New Roman"/>
              </a:rPr>
              <a:t>que no cree pueda alterarse por algún 	iluso, a quien pudiera sentar mal esta disposici</a:t>
            </a:r>
            <a:r>
              <a:rPr lang="es-ES" sz="2000" spc="-1" dirty="0">
                <a:solidFill>
                  <a:srgbClr val="FFFFFF"/>
                </a:solidFill>
                <a:latin typeface="Tw Cen MT" panose="020B0602020104020603" pitchFamily="34" charset="77"/>
                <a:ea typeface="Times New Roman"/>
              </a:rPr>
              <a:t>ón</a:t>
            </a:r>
            <a:r>
              <a:rPr lang="es-ES" sz="2000" b="0" strike="noStrike" spc="-1" dirty="0">
                <a:solidFill>
                  <a:srgbClr val="FFFFFF"/>
                </a:solidFill>
                <a:latin typeface="Tw Cen MT" panose="020B0602020104020603" pitchFamily="34" charset="77"/>
                <a:ea typeface="Times New Roman"/>
              </a:rPr>
              <a:t>, 	conociendo la sensatez del vecindario”. </a:t>
            </a:r>
            <a:endParaRPr lang="es-ES" sz="2000" b="0" strike="noStrike" spc="-1" dirty="0">
              <a:solidFill>
                <a:srgbClr val="FFFFFF"/>
              </a:solidFill>
              <a:latin typeface="Tw Cen MT" panose="020B0602020104020603" pitchFamily="34" charset="77"/>
            </a:endParaRPr>
          </a:p>
          <a:p>
            <a:pPr algn="just">
              <a:lnSpc>
                <a:spcPct val="100000"/>
              </a:lnSpc>
            </a:pPr>
            <a:r>
              <a:rPr lang="es-ES" sz="2000" b="0" strike="noStrike" spc="-1" dirty="0">
                <a:solidFill>
                  <a:srgbClr val="FFFFFF"/>
                </a:solidFill>
                <a:latin typeface="Tw Cen MT" panose="020B0602020104020603" pitchFamily="34" charset="77"/>
                <a:ea typeface="Times New Roman"/>
              </a:rPr>
              <a:t>	La anterior exposición fue motivada por la 	“orden recibida” de dar comienzo al derribo de 	los retablos de los conventos suprimidos. </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00"/>
                </a:solidFill>
                <a:latin typeface="Tw Cen MT" panose="020B0602020104020603" pitchFamily="34" charset="77"/>
                <a:ea typeface="Times New Roman"/>
              </a:rPr>
              <a:t>Nota: Mal se entiende la ”</a:t>
            </a:r>
            <a:r>
              <a:rPr lang="es-ES" sz="2000" spc="-1" dirty="0">
                <a:solidFill>
                  <a:srgbClr val="FFFF00"/>
                </a:solidFill>
                <a:latin typeface="Tw Cen MT" panose="020B0602020104020603" pitchFamily="34" charset="77"/>
                <a:ea typeface="Times New Roman"/>
              </a:rPr>
              <a:t>I</a:t>
            </a:r>
            <a:r>
              <a:rPr lang="es-ES" sz="2000" b="0" strike="noStrike" spc="-1" dirty="0">
                <a:solidFill>
                  <a:srgbClr val="FFFF00"/>
                </a:solidFill>
                <a:latin typeface="Tw Cen MT" panose="020B0602020104020603" pitchFamily="34" charset="77"/>
                <a:ea typeface="Times New Roman"/>
              </a:rPr>
              <a:t>lustración" a la que aluden, </a:t>
            </a:r>
          </a:p>
          <a:p>
            <a:pPr algn="ctr">
              <a:lnSpc>
                <a:spcPct val="100000"/>
              </a:lnSpc>
            </a:pPr>
            <a:r>
              <a:rPr lang="es-ES" sz="2000" b="0" strike="noStrike" spc="-1" dirty="0">
                <a:solidFill>
                  <a:srgbClr val="FFFF00"/>
                </a:solidFill>
                <a:latin typeface="Tw Cen MT" panose="020B0602020104020603" pitchFamily="34" charset="77"/>
                <a:ea typeface="Times New Roman"/>
              </a:rPr>
              <a:t>con aquella salvajada destruyendo más de la mitad </a:t>
            </a:r>
          </a:p>
          <a:p>
            <a:pPr algn="ctr">
              <a:lnSpc>
                <a:spcPct val="100000"/>
              </a:lnSpc>
            </a:pPr>
            <a:r>
              <a:rPr lang="es-ES" sz="2000" b="0" strike="noStrike" spc="-1" dirty="0">
                <a:solidFill>
                  <a:srgbClr val="FFFF00"/>
                </a:solidFill>
                <a:latin typeface="Tw Cen MT" panose="020B0602020104020603" pitchFamily="34" charset="77"/>
                <a:ea typeface="Times New Roman"/>
              </a:rPr>
              <a:t>del arte </a:t>
            </a:r>
            <a:r>
              <a:rPr lang="es-ES" sz="2000" spc="-1" dirty="0">
                <a:solidFill>
                  <a:srgbClr val="FFFF00"/>
                </a:solidFill>
                <a:latin typeface="Tw Cen MT" panose="020B0602020104020603" pitchFamily="34" charset="77"/>
                <a:ea typeface="Times New Roman"/>
              </a:rPr>
              <a:t>que Ú</a:t>
            </a:r>
            <a:r>
              <a:rPr lang="es-ES" sz="2000" b="0" strike="noStrike" spc="-1" dirty="0">
                <a:solidFill>
                  <a:srgbClr val="FFFF00"/>
                </a:solidFill>
                <a:latin typeface="Tw Cen MT" panose="020B0602020104020603" pitchFamily="34" charset="77"/>
                <a:ea typeface="Times New Roman"/>
              </a:rPr>
              <a:t>beda atesoraba en sus monasterios.</a:t>
            </a:r>
            <a:r>
              <a:rPr lang="es-ES" sz="2000" b="0" strike="noStrike" spc="-1" dirty="0">
                <a:solidFill>
                  <a:srgbClr val="FFFF00"/>
                </a:solidFill>
                <a:latin typeface="Tw Cen MT" panose="020B0602020104020603" pitchFamily="34" charset="77"/>
                <a:ea typeface="ＭＳ Ｐゴシック"/>
              </a:rPr>
              <a:t> </a:t>
            </a:r>
            <a:endParaRPr lang="es-ES" sz="2000" b="0" strike="noStrike" spc="-1" dirty="0">
              <a:solidFill>
                <a:srgbClr val="FFFFFF"/>
              </a:solidFill>
              <a:latin typeface="Tw Cen MT" panose="020B0602020104020603" pitchFamily="34" charset="77"/>
            </a:endParaRPr>
          </a:p>
        </p:txBody>
      </p:sp>
      <p:pic>
        <p:nvPicPr>
          <p:cNvPr id="3" name="Imagen 2">
            <a:extLst>
              <a:ext uri="{FF2B5EF4-FFF2-40B4-BE49-F238E27FC236}">
                <a16:creationId xmlns:a16="http://schemas.microsoft.com/office/drawing/2014/main" id="{719A17CD-82D2-B93E-2128-AAFD43A8D042}"/>
              </a:ext>
            </a:extLst>
          </p:cNvPr>
          <p:cNvPicPr>
            <a:picLocks noChangeAspect="1"/>
          </p:cNvPicPr>
          <p:nvPr/>
        </p:nvPicPr>
        <p:blipFill rotWithShape="1">
          <a:blip r:embed="rId2">
            <a:extLst>
              <a:ext uri="{28A0092B-C50C-407E-A947-70E740481C1C}">
                <a14:useLocalDpi xmlns:a14="http://schemas.microsoft.com/office/drawing/2010/main" val="0"/>
              </a:ext>
            </a:extLst>
          </a:blip>
          <a:srcRect l="29156" t="4156" r="28133" b="11828"/>
          <a:stretch/>
        </p:blipFill>
        <p:spPr>
          <a:xfrm>
            <a:off x="7037006" y="339482"/>
            <a:ext cx="1999714" cy="2542866"/>
          </a:xfrm>
          <a:prstGeom prst="rect">
            <a:avLst/>
          </a:prstGeom>
        </p:spPr>
      </p:pic>
      <p:sp>
        <p:nvSpPr>
          <p:cNvPr id="4" name="CuadroTexto 3">
            <a:extLst>
              <a:ext uri="{FF2B5EF4-FFF2-40B4-BE49-F238E27FC236}">
                <a16:creationId xmlns:a16="http://schemas.microsoft.com/office/drawing/2014/main" id="{6A7AE3FD-6C77-B328-A529-DD2995671C6E}"/>
              </a:ext>
            </a:extLst>
          </p:cNvPr>
          <p:cNvSpPr txBox="1"/>
          <p:nvPr/>
        </p:nvSpPr>
        <p:spPr>
          <a:xfrm>
            <a:off x="6877878" y="3816626"/>
            <a:ext cx="2132922" cy="2246769"/>
          </a:xfrm>
          <a:prstGeom prst="rect">
            <a:avLst/>
          </a:prstGeom>
          <a:noFill/>
        </p:spPr>
        <p:txBody>
          <a:bodyPr wrap="square" rtlCol="0">
            <a:spAutoFit/>
          </a:bodyPr>
          <a:lstStyle/>
          <a:p>
            <a:pPr algn="ctr"/>
            <a:r>
              <a:rPr lang="es-ES" sz="2000" dirty="0">
                <a:solidFill>
                  <a:srgbClr val="FFFF00"/>
                </a:solidFill>
              </a:rPr>
              <a:t>Pascual Madoz</a:t>
            </a:r>
          </a:p>
          <a:p>
            <a:pPr algn="ctr"/>
            <a:endParaRPr lang="es-ES" sz="2000" dirty="0">
              <a:solidFill>
                <a:srgbClr val="FFFF00"/>
              </a:solidFill>
            </a:endParaRPr>
          </a:p>
          <a:p>
            <a:pPr algn="ctr"/>
            <a:r>
              <a:rPr lang="es-ES" sz="2000" dirty="0">
                <a:solidFill>
                  <a:srgbClr val="FFFF00"/>
                </a:solidFill>
              </a:rPr>
              <a:t>*Pamplona</a:t>
            </a:r>
          </a:p>
          <a:p>
            <a:pPr algn="ctr"/>
            <a:r>
              <a:rPr lang="es-ES" sz="2000" dirty="0">
                <a:solidFill>
                  <a:srgbClr val="FFFF00"/>
                </a:solidFill>
              </a:rPr>
              <a:t>17.V.1805</a:t>
            </a:r>
          </a:p>
          <a:p>
            <a:pPr algn="ctr"/>
            <a:endParaRPr lang="es-ES" sz="2000" dirty="0">
              <a:solidFill>
                <a:srgbClr val="FFFF00"/>
              </a:solidFill>
            </a:endParaRPr>
          </a:p>
          <a:p>
            <a:pPr algn="ctr"/>
            <a:r>
              <a:rPr lang="es-ES" sz="2000" dirty="0">
                <a:solidFill>
                  <a:srgbClr val="FFFF00"/>
                </a:solidFill>
              </a:rPr>
              <a:t>+Génova</a:t>
            </a:r>
          </a:p>
          <a:p>
            <a:pPr algn="ctr"/>
            <a:r>
              <a:rPr lang="es-ES" sz="2000" dirty="0">
                <a:solidFill>
                  <a:srgbClr val="FFFF00"/>
                </a:solidFill>
              </a:rPr>
              <a:t>11.XII.1870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3000"/>
                                        <p:tgtEl>
                                          <p:spTgt spid="117"/>
                                        </p:tgtEl>
                                      </p:cBhvr>
                                    </p:animEffect>
                                    <p:anim calcmode="lin" valueType="num">
                                      <p:cBhvr>
                                        <p:cTn id="8" dur="3000" fill="hold"/>
                                        <p:tgtEl>
                                          <p:spTgt spid="117"/>
                                        </p:tgtEl>
                                        <p:attrNameLst>
                                          <p:attrName>ppt_x</p:attrName>
                                        </p:attrNameLst>
                                      </p:cBhvr>
                                      <p:tavLst>
                                        <p:tav tm="0">
                                          <p:val>
                                            <p:strVal val="#ppt_x"/>
                                          </p:val>
                                        </p:tav>
                                        <p:tav tm="100000">
                                          <p:val>
                                            <p:strVal val="#ppt_x"/>
                                          </p:val>
                                        </p:tav>
                                      </p:tavLst>
                                    </p:anim>
                                    <p:anim calcmode="lin" valueType="num">
                                      <p:cBhvr>
                                        <p:cTn id="9" dur="3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0">
          <a:gsLst>
            <a:gs pos="95000">
              <a:srgbClr val="990000"/>
            </a:gs>
            <a:gs pos="100000">
              <a:srgbClr val="2B0000"/>
            </a:gs>
          </a:gsLst>
          <a:lin ang="10800000"/>
        </a:gradFill>
        <a:effectLst/>
      </p:bgPr>
    </p:bg>
    <p:spTree>
      <p:nvGrpSpPr>
        <p:cNvPr id="1" name=""/>
        <p:cNvGrpSpPr/>
        <p:nvPr/>
      </p:nvGrpSpPr>
      <p:grpSpPr>
        <a:xfrm>
          <a:off x="0" y="0"/>
          <a:ext cx="0" cy="0"/>
          <a:chOff x="0" y="0"/>
          <a:chExt cx="0" cy="0"/>
        </a:xfrm>
      </p:grpSpPr>
      <p:sp>
        <p:nvSpPr>
          <p:cNvPr id="118"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sp>
        <p:nvSpPr>
          <p:cNvPr id="119" name="CuadroTexto 1"/>
          <p:cNvSpPr/>
          <p:nvPr/>
        </p:nvSpPr>
        <p:spPr>
          <a:xfrm>
            <a:off x="247135" y="214200"/>
            <a:ext cx="8763665" cy="655418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es-ES" sz="2400" strike="noStrike" spc="-1" dirty="0">
                <a:solidFill>
                  <a:srgbClr val="FFFF00"/>
                </a:solidFill>
                <a:latin typeface="Tw Cen MT" panose="020B0602020104020603" pitchFamily="34" charset="77"/>
                <a:ea typeface="Calibri"/>
              </a:rPr>
              <a:t>HECHOS SOBRESALIENTES</a:t>
            </a:r>
            <a:endParaRPr lang="es-ES" sz="2400" strike="noStrike" spc="-1" dirty="0">
              <a:solidFill>
                <a:srgbClr val="FFFF00"/>
              </a:solidFill>
              <a:latin typeface="Tw Cen MT" panose="020B0602020104020603" pitchFamily="34" charset="77"/>
            </a:endParaRPr>
          </a:p>
          <a:p>
            <a:pPr algn="ctr">
              <a:lnSpc>
                <a:spcPct val="100000"/>
              </a:lnSpc>
            </a:pPr>
            <a:r>
              <a:rPr lang="es-ES" sz="2000" b="0" u="sng" strike="noStrike" spc="-1" dirty="0">
                <a:solidFill>
                  <a:srgbClr val="FFFF00"/>
                </a:solidFill>
                <a:latin typeface="Tw Cen MT" panose="020B0602020104020603" pitchFamily="34" charset="77"/>
                <a:ea typeface="Calibri"/>
              </a:rPr>
              <a:t>*1833-1845</a:t>
            </a:r>
            <a:r>
              <a:rPr lang="es-ES" sz="2000" b="0" strike="noStrike" spc="-1" dirty="0">
                <a:solidFill>
                  <a:srgbClr val="FFFFFF"/>
                </a:solidFill>
                <a:latin typeface="Tw Cen MT" panose="020B0602020104020603" pitchFamily="34" charset="77"/>
                <a:ea typeface="Calibri"/>
              </a:rPr>
              <a:t>: La confrontación entre  la Iglesia y el liberalismo </a:t>
            </a:r>
          </a:p>
          <a:p>
            <a:pPr algn="ctr">
              <a:lnSpc>
                <a:spcPct val="100000"/>
              </a:lnSpc>
            </a:pPr>
            <a:r>
              <a:rPr lang="es-ES" sz="2000" b="0" strike="noStrike" spc="-1" dirty="0">
                <a:solidFill>
                  <a:srgbClr val="FFFFFF"/>
                </a:solidFill>
                <a:latin typeface="Tw Cen MT" panose="020B0602020104020603" pitchFamily="34" charset="77"/>
                <a:ea typeface="Calibri"/>
              </a:rPr>
              <a:t>alcanzó su punto culminante.</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Calibri"/>
              </a:rPr>
              <a:t> El cambio de situación para la iglesia era evidente: </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Calibri"/>
              </a:rPr>
              <a:t>Era la única institución privilegiada del antiguo régimen que había dejado de serlo.</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Calibri"/>
              </a:rPr>
              <a:t>Sus propiedades habían pasado a ser bienes nacionales.</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Calibri"/>
              </a:rPr>
              <a:t>En Jaén su último obispo legítimo había muerto en el destierro.</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Calibri"/>
              </a:rPr>
              <a:t>Ahora es regida por gobernadores eclesiásticos </a:t>
            </a:r>
            <a:r>
              <a:rPr lang="es-ES" sz="2000" b="0" i="1" u="sng" strike="noStrike" spc="-1" dirty="0">
                <a:solidFill>
                  <a:srgbClr val="FFFFFF"/>
                </a:solidFill>
                <a:latin typeface="Tw Cen MT" panose="020B0602020104020603" pitchFamily="34" charset="77"/>
                <a:ea typeface="Calibri"/>
              </a:rPr>
              <a:t>intrusos</a:t>
            </a:r>
            <a:r>
              <a:rPr lang="es-ES" sz="2000" b="0" strike="noStrike" spc="-1" dirty="0">
                <a:solidFill>
                  <a:srgbClr val="FFFFFF"/>
                </a:solidFill>
                <a:latin typeface="Tw Cen MT" panose="020B0602020104020603" pitchFamily="34" charset="77"/>
                <a:ea typeface="Calibri"/>
              </a:rPr>
              <a:t> impuestos por Madrid. Conventos y órdenes religiosas fueron suprimidas </a:t>
            </a:r>
          </a:p>
          <a:p>
            <a:pPr algn="ctr">
              <a:lnSpc>
                <a:spcPct val="100000"/>
              </a:lnSpc>
            </a:pPr>
            <a:r>
              <a:rPr lang="es-ES" sz="2000" b="0" strike="noStrike" spc="-1" dirty="0">
                <a:solidFill>
                  <a:srgbClr val="FFFFFF"/>
                </a:solidFill>
                <a:latin typeface="Tw Cen MT" panose="020B0602020104020603" pitchFamily="34" charset="77"/>
                <a:ea typeface="Calibri"/>
              </a:rPr>
              <a:t>y sus frailes y monjas exclaustrados.</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Calibri"/>
              </a:rPr>
              <a:t>Su vida interna fue sometida a las leyes de gobiernos liberales y aconfesionales.</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Calibri"/>
              </a:rPr>
              <a:t>Con el Concordato de 1851, se recupera la normalidad pudiendo el Papa nombrar  </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Calibri"/>
              </a:rPr>
              <a:t>los obispos de sedes vacantes, a partir de las propuestas del gobierno.</a:t>
            </a:r>
            <a:endParaRPr lang="es-ES" sz="2000" b="0" strike="noStrike" spc="-1" dirty="0">
              <a:solidFill>
                <a:srgbClr val="FFFFFF"/>
              </a:solidFill>
              <a:latin typeface="Tw Cen MT" panose="020B0602020104020603" pitchFamily="34" charset="77"/>
            </a:endParaRPr>
          </a:p>
          <a:p>
            <a:pPr algn="ctr">
              <a:lnSpc>
                <a:spcPct val="100000"/>
              </a:lnSpc>
            </a:pPr>
            <a:r>
              <a:rPr lang="es-ES" sz="2000" strike="noStrike" spc="-1" dirty="0">
                <a:solidFill>
                  <a:srgbClr val="FFFF00"/>
                </a:solidFill>
                <a:latin typeface="Tw Cen MT" panose="020B0602020104020603" pitchFamily="34" charset="77"/>
                <a:ea typeface="Calibri"/>
              </a:rPr>
              <a:t>EN ÚBEDA</a:t>
            </a:r>
            <a:endParaRPr lang="es-ES" sz="2000" strike="noStrike" spc="-1" dirty="0">
              <a:solidFill>
                <a:srgbClr val="FFFF00"/>
              </a:solidFill>
              <a:latin typeface="Tw Cen MT" panose="020B0602020104020603" pitchFamily="34" charset="77"/>
            </a:endParaRPr>
          </a:p>
          <a:p>
            <a:pPr algn="ctr">
              <a:lnSpc>
                <a:spcPct val="100000"/>
              </a:lnSpc>
            </a:pPr>
            <a:r>
              <a:rPr lang="es-ES" sz="2000" b="0" u="sng" strike="noStrike" spc="-1" dirty="0">
                <a:solidFill>
                  <a:srgbClr val="FFFF00"/>
                </a:solidFill>
                <a:latin typeface="Tw Cen MT" panose="020B0602020104020603" pitchFamily="34" charset="77"/>
                <a:ea typeface="Calibri"/>
              </a:rPr>
              <a:t>*1838 </a:t>
            </a:r>
            <a:r>
              <a:rPr lang="es-ES" sz="2000" b="0" strike="noStrike" spc="-1" dirty="0">
                <a:solidFill>
                  <a:srgbClr val="FFFF00"/>
                </a:solidFill>
                <a:latin typeface="Tw Cen MT" panose="020B0602020104020603" pitchFamily="34" charset="77"/>
                <a:ea typeface="Calibri"/>
              </a:rPr>
              <a:t>:</a:t>
            </a:r>
            <a:r>
              <a:rPr lang="es-ES" sz="2000" b="0" strike="noStrike" spc="-1" dirty="0">
                <a:solidFill>
                  <a:srgbClr val="FFFFFF"/>
                </a:solidFill>
                <a:latin typeface="Tw Cen MT" panose="020B0602020104020603" pitchFamily="34" charset="77"/>
                <a:ea typeface="Calibri"/>
              </a:rPr>
              <a:t>Se produjo el enfrentamiento entre carlistas y liberales en el </a:t>
            </a:r>
            <a:r>
              <a:rPr lang="es-ES" sz="2000" b="0" strike="noStrike" spc="-1" dirty="0" err="1">
                <a:solidFill>
                  <a:srgbClr val="FFFFFF"/>
                </a:solidFill>
                <a:latin typeface="Tw Cen MT" panose="020B0602020104020603" pitchFamily="34" charset="77"/>
                <a:ea typeface="Calibri"/>
              </a:rPr>
              <a:t>Encinarejo</a:t>
            </a:r>
            <a:r>
              <a:rPr lang="es-ES" sz="2000" b="0" strike="noStrike" spc="-1" dirty="0">
                <a:solidFill>
                  <a:srgbClr val="FFFFFF"/>
                </a:solidFill>
                <a:latin typeface="Tw Cen MT" panose="020B0602020104020603" pitchFamily="34" charset="77"/>
                <a:ea typeface="Calibri"/>
              </a:rPr>
              <a:t>, </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Calibri"/>
              </a:rPr>
              <a:t>con más de 100 muertos y 200 prisioneros.</a:t>
            </a:r>
            <a:endParaRPr lang="es-ES" sz="2000" b="0" strike="noStrike" spc="-1" dirty="0">
              <a:solidFill>
                <a:srgbClr val="FFFFFF"/>
              </a:solidFill>
              <a:latin typeface="Tw Cen MT" panose="020B0602020104020603" pitchFamily="34" charset="77"/>
            </a:endParaRPr>
          </a:p>
          <a:p>
            <a:pPr algn="ctr">
              <a:lnSpc>
                <a:spcPct val="100000"/>
              </a:lnSpc>
            </a:pPr>
            <a:r>
              <a:rPr lang="es-ES" sz="2000" b="0" u="sng" strike="noStrike" spc="-1" dirty="0">
                <a:solidFill>
                  <a:srgbClr val="FFFF00"/>
                </a:solidFill>
                <a:latin typeface="Tw Cen MT" panose="020B0602020104020603" pitchFamily="34" charset="77"/>
                <a:ea typeface="Calibri"/>
              </a:rPr>
              <a:t>*1847</a:t>
            </a:r>
            <a:r>
              <a:rPr lang="es-ES" sz="2000" b="0" strike="noStrike" spc="-1" dirty="0">
                <a:solidFill>
                  <a:srgbClr val="FFFF00"/>
                </a:solidFill>
                <a:latin typeface="Tw Cen MT" panose="020B0602020104020603" pitchFamily="34" charset="77"/>
                <a:ea typeface="Calibri"/>
              </a:rPr>
              <a:t>: </a:t>
            </a:r>
            <a:r>
              <a:rPr lang="es-ES" sz="2000" b="0" strike="noStrike" spc="-1" dirty="0">
                <a:solidFill>
                  <a:srgbClr val="FFFFFF"/>
                </a:solidFill>
                <a:latin typeface="Tw Cen MT" panose="020B0602020104020603" pitchFamily="34" charset="77"/>
                <a:ea typeface="Calibri"/>
              </a:rPr>
              <a:t>Hambruna y motín a causa del precio del pan. </a:t>
            </a:r>
            <a:endParaRPr lang="es-ES" sz="2000" b="0" strike="noStrike" spc="-1" dirty="0">
              <a:solidFill>
                <a:srgbClr val="FFFFFF"/>
              </a:solidFill>
              <a:latin typeface="Tw Cen MT" panose="020B0602020104020603" pitchFamily="34" charset="77"/>
            </a:endParaRPr>
          </a:p>
          <a:p>
            <a:pPr algn="ctr">
              <a:lnSpc>
                <a:spcPct val="100000"/>
              </a:lnSpc>
            </a:pPr>
            <a:r>
              <a:rPr lang="es-ES" sz="2000" b="0" u="sng" strike="noStrike" spc="-1" dirty="0">
                <a:solidFill>
                  <a:srgbClr val="FFFF00"/>
                </a:solidFill>
                <a:latin typeface="Tw Cen MT" panose="020B0602020104020603" pitchFamily="34" charset="77"/>
                <a:ea typeface="Calibri"/>
              </a:rPr>
              <a:t>*1849</a:t>
            </a:r>
            <a:r>
              <a:rPr lang="es-ES" sz="2000" b="0" strike="noStrike" spc="-1" dirty="0">
                <a:solidFill>
                  <a:srgbClr val="FFFF00"/>
                </a:solidFill>
                <a:latin typeface="Tw Cen MT" panose="020B0602020104020603" pitchFamily="34" charset="77"/>
                <a:ea typeface="Calibri"/>
              </a:rPr>
              <a:t>: </a:t>
            </a:r>
            <a:r>
              <a:rPr lang="es-ES" sz="2000" b="0" strike="noStrike" spc="-1" dirty="0">
                <a:solidFill>
                  <a:srgbClr val="FFFFFF"/>
                </a:solidFill>
                <a:latin typeface="Tw Cen MT" panose="020B0602020104020603" pitchFamily="34" charset="77"/>
                <a:ea typeface="Calibri"/>
              </a:rPr>
              <a:t>Se constituyen las Juntas Parroquiales de Beneficencia. </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Calibri"/>
              </a:rPr>
              <a:t>Había más de 1500 familias hambrientas.</a:t>
            </a:r>
            <a:endParaRPr lang="es-ES" sz="2000" b="0" strike="noStrike" spc="-1" dirty="0">
              <a:solidFill>
                <a:srgbClr val="FFFFFF"/>
              </a:solidFill>
              <a:latin typeface="Tw Cen MT" panose="020B0602020104020603" pitchFamily="34" charset="77"/>
            </a:endParaRPr>
          </a:p>
          <a:p>
            <a:pPr algn="ctr">
              <a:lnSpc>
                <a:spcPct val="100000"/>
              </a:lnSpc>
            </a:pPr>
            <a:r>
              <a:rPr lang="es-ES" sz="2000" b="0" u="sng" strike="noStrike" spc="-1" dirty="0">
                <a:solidFill>
                  <a:srgbClr val="FFFF00"/>
                </a:solidFill>
                <a:latin typeface="Tw Cen MT" panose="020B0602020104020603" pitchFamily="34" charset="77"/>
                <a:ea typeface="Calibri"/>
              </a:rPr>
              <a:t>*1873</a:t>
            </a:r>
            <a:r>
              <a:rPr lang="es-ES" sz="2000" b="0" strike="noStrike" spc="-1" dirty="0">
                <a:solidFill>
                  <a:srgbClr val="FFFF00"/>
                </a:solidFill>
                <a:latin typeface="Tw Cen MT" panose="020B0602020104020603" pitchFamily="34" charset="77"/>
                <a:ea typeface="Calibri"/>
              </a:rPr>
              <a:t>: </a:t>
            </a:r>
            <a:r>
              <a:rPr lang="es-ES" sz="2000" b="0" strike="noStrike" spc="-1" dirty="0">
                <a:solidFill>
                  <a:srgbClr val="FFFFFF"/>
                </a:solidFill>
                <a:latin typeface="Tw Cen MT" panose="020B0602020104020603" pitchFamily="34" charset="77"/>
                <a:ea typeface="Calibri"/>
              </a:rPr>
              <a:t>1 noviembre se procede  al completo derribo, por inservible </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Calibri"/>
              </a:rPr>
              <a:t>del Arco de la plaza de Toledo</a:t>
            </a:r>
            <a:endParaRPr lang="es-ES" sz="2000" b="0" strike="noStrike" spc="-1" dirty="0">
              <a:solidFill>
                <a:srgbClr val="FFFFFF"/>
              </a:solidFill>
              <a:latin typeface="Tw Cen MT" panose="020B0602020104020603" pitchFamily="34" charset="77"/>
            </a:endParaRPr>
          </a:p>
        </p:txBody>
      </p:sp>
      <p:sp>
        <p:nvSpPr>
          <p:cNvPr id="120" name="Rectangle 3"/>
          <p:cNvSpPr/>
          <p:nvPr/>
        </p:nvSpPr>
        <p:spPr>
          <a:xfrm>
            <a:off x="935640" y="2704320"/>
            <a:ext cx="10862280" cy="72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numCol="1" spcCol="0" anchor="ctr">
            <a:spAutoFit/>
          </a:bodyPr>
          <a:lstStyle/>
          <a:p>
            <a:pPr>
              <a:lnSpc>
                <a:spcPct val="100000"/>
              </a:lnSpc>
            </a:pPr>
            <a:endParaRPr lang="es-ES" sz="2400" b="0" strike="noStrike" spc="-1">
              <a:solidFill>
                <a:srgbClr val="000000"/>
              </a:solidFill>
              <a:latin typeface="Calibri"/>
              <a:ea typeface="ＭＳ Ｐゴシック"/>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3000"/>
                                        <p:tgtEl>
                                          <p:spTgt spid="119"/>
                                        </p:tgtEl>
                                      </p:cBhvr>
                                    </p:animEffect>
                                    <p:anim calcmode="lin" valueType="num">
                                      <p:cBhvr>
                                        <p:cTn id="8" dur="3000" fill="hold"/>
                                        <p:tgtEl>
                                          <p:spTgt spid="119"/>
                                        </p:tgtEl>
                                        <p:attrNameLst>
                                          <p:attrName>ppt_x</p:attrName>
                                        </p:attrNameLst>
                                      </p:cBhvr>
                                      <p:tavLst>
                                        <p:tav tm="0">
                                          <p:val>
                                            <p:strVal val="#ppt_x"/>
                                          </p:val>
                                        </p:tav>
                                        <p:tav tm="100000">
                                          <p:val>
                                            <p:strVal val="#ppt_x"/>
                                          </p:val>
                                        </p:tav>
                                      </p:tavLst>
                                    </p:anim>
                                    <p:anim calcmode="lin" valueType="num">
                                      <p:cBhvr>
                                        <p:cTn id="9" dur="3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0">
          <a:gsLst>
            <a:gs pos="95000">
              <a:srgbClr val="990000"/>
            </a:gs>
            <a:gs pos="100000">
              <a:srgbClr val="2B0000"/>
            </a:gs>
          </a:gsLst>
          <a:lin ang="10800000"/>
        </a:gradFill>
        <a:effectLst/>
      </p:bgPr>
    </p:bg>
    <p:spTree>
      <p:nvGrpSpPr>
        <p:cNvPr id="1" name=""/>
        <p:cNvGrpSpPr/>
        <p:nvPr/>
      </p:nvGrpSpPr>
      <p:grpSpPr>
        <a:xfrm>
          <a:off x="0" y="0"/>
          <a:ext cx="0" cy="0"/>
          <a:chOff x="0" y="0"/>
          <a:chExt cx="0" cy="0"/>
        </a:xfrm>
      </p:grpSpPr>
      <p:sp>
        <p:nvSpPr>
          <p:cNvPr id="121"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sp>
        <p:nvSpPr>
          <p:cNvPr id="122" name="CuadroTexto 1"/>
          <p:cNvSpPr/>
          <p:nvPr/>
        </p:nvSpPr>
        <p:spPr>
          <a:xfrm>
            <a:off x="841248" y="214200"/>
            <a:ext cx="7351776" cy="624641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pPr>
            <a:endParaRPr lang="es-ES" sz="2000" b="0" strike="noStrike" spc="-1" dirty="0">
              <a:solidFill>
                <a:srgbClr val="FFFFFF"/>
              </a:solidFill>
              <a:latin typeface="Arial"/>
            </a:endParaRPr>
          </a:p>
          <a:p>
            <a:pPr algn="ctr">
              <a:lnSpc>
                <a:spcPct val="100000"/>
              </a:lnSpc>
            </a:pPr>
            <a:r>
              <a:rPr lang="es-ES" sz="2000" b="0" strike="noStrike" spc="-1" dirty="0">
                <a:solidFill>
                  <a:srgbClr val="FFFFFF"/>
                </a:solidFill>
                <a:latin typeface="Tw Cen MT" panose="020B0602020104020603" pitchFamily="34" charset="77"/>
                <a:ea typeface="ＭＳ Ｐゴシック"/>
              </a:rPr>
              <a:t>Pero no fueron sólo los edificios conventuales</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ＭＳ Ｐゴシック"/>
              </a:rPr>
              <a:t>los que se vieron afectados tan negativamente </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ＭＳ Ｐゴシック"/>
              </a:rPr>
              <a:t>por la Desamortización. Al daño sufrido por la destrucción o reforma de los edificios, hay que añadir el efecto negativo que tuvo para  la enseñanza cerrar los colegios, y para la cultura, debido a la gran cantidad de obras artísticas que atesoraban los conventos; pues </a:t>
            </a:r>
          </a:p>
          <a:p>
            <a:pPr algn="ctr">
              <a:lnSpc>
                <a:spcPct val="100000"/>
              </a:lnSpc>
            </a:pPr>
            <a:r>
              <a:rPr lang="es-ES" sz="2000" b="0" strike="noStrike" spc="-1" dirty="0">
                <a:solidFill>
                  <a:srgbClr val="FFFFFF"/>
                </a:solidFill>
                <a:latin typeface="Tw Cen MT" panose="020B0602020104020603" pitchFamily="34" charset="77"/>
                <a:ea typeface="ＭＳ Ｐゴシック"/>
              </a:rPr>
              <a:t>el arte había sido considerado el más bello y apropiado ornamento de la casa del Señor: pinturas, esculturas, retablos, bibliotecas etc.</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ＭＳ Ｐゴシック"/>
              </a:rPr>
              <a:t>Sin embargo a pesar del extenso articulado de leyes desamortizadoras en favor de la custodia y destino </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ＭＳ Ｐゴシック"/>
              </a:rPr>
              <a:t>de tantas obras de arte, en favor de la autoridad civil y eclesiástica, desaparecidos los religiosos que lo habían hecho posible, </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ＭＳ Ｐゴシック"/>
              </a:rPr>
              <a:t>la conservación de este gran tesoro fue imposible.</a:t>
            </a:r>
            <a:endParaRPr lang="es-ES" sz="2000" b="0" strike="noStrike" spc="-1" dirty="0">
              <a:solidFill>
                <a:srgbClr val="FFFFFF"/>
              </a:solidFill>
              <a:latin typeface="Tw Cen MT" panose="020B0602020104020603" pitchFamily="34" charset="77"/>
            </a:endParaRPr>
          </a:p>
          <a:p>
            <a:pPr algn="ctr">
              <a:lnSpc>
                <a:spcPct val="100000"/>
              </a:lnSpc>
            </a:pPr>
            <a:endParaRPr lang="es-ES" sz="2000" b="0" i="1" strike="noStrike" spc="-1" dirty="0">
              <a:solidFill>
                <a:srgbClr val="FFFF00"/>
              </a:solidFill>
              <a:latin typeface="Tw Cen MT" panose="020B0602020104020603" pitchFamily="34" charset="77"/>
              <a:ea typeface="ＭＳ Ｐゴシック"/>
            </a:endParaRPr>
          </a:p>
          <a:p>
            <a:pPr algn="ctr">
              <a:lnSpc>
                <a:spcPct val="100000"/>
              </a:lnSpc>
            </a:pPr>
            <a:r>
              <a:rPr lang="es-ES" sz="2000" b="0" i="1" strike="noStrike" spc="-1" dirty="0">
                <a:solidFill>
                  <a:srgbClr val="FFFF00"/>
                </a:solidFill>
                <a:latin typeface="Tw Cen MT" panose="020B0602020104020603" pitchFamily="34" charset="77"/>
                <a:ea typeface="ＭＳ Ｐゴシック"/>
              </a:rPr>
              <a:t>Julio Caro Baroja </a:t>
            </a:r>
            <a:r>
              <a:rPr lang="es-ES" sz="2000" b="0" i="1" strike="noStrike" spc="-1" dirty="0">
                <a:solidFill>
                  <a:srgbClr val="FFFFFF"/>
                </a:solidFill>
                <a:latin typeface="Tw Cen MT" panose="020B0602020104020603" pitchFamily="34" charset="77"/>
                <a:ea typeface="ＭＳ Ｐゴシック"/>
              </a:rPr>
              <a:t>se fija en la figura del </a:t>
            </a:r>
            <a:r>
              <a:rPr lang="es-ES" sz="2000" b="0" i="1" strike="noStrike" spc="-1" dirty="0">
                <a:solidFill>
                  <a:srgbClr val="FFFF00"/>
                </a:solidFill>
                <a:latin typeface="Tw Cen MT" panose="020B0602020104020603" pitchFamily="34" charset="77"/>
                <a:ea typeface="ＭＳ Ｐゴシック"/>
              </a:rPr>
              <a:t>viejo fraile exclaustrado </a:t>
            </a:r>
            <a:r>
              <a:rPr lang="es-ES" sz="2000" b="0" i="1" strike="noStrike" spc="-1" dirty="0">
                <a:solidFill>
                  <a:srgbClr val="FFFFFF"/>
                </a:solidFill>
                <a:latin typeface="Tw Cen MT" panose="020B0602020104020603" pitchFamily="34" charset="77"/>
                <a:ea typeface="ＭＳ Ｐゴシック"/>
              </a:rPr>
              <a:t>pues, </a:t>
            </a:r>
          </a:p>
          <a:p>
            <a:pPr algn="ctr">
              <a:lnSpc>
                <a:spcPct val="100000"/>
              </a:lnSpc>
            </a:pPr>
            <a:r>
              <a:rPr lang="es-ES" sz="2000" b="0" i="1" strike="noStrike" spc="-1" dirty="0">
                <a:solidFill>
                  <a:srgbClr val="FFFFFF"/>
                </a:solidFill>
                <a:latin typeface="Tw Cen MT" panose="020B0602020104020603" pitchFamily="34" charset="77"/>
                <a:ea typeface="ＭＳ Ｐゴシック"/>
              </a:rPr>
              <a:t>a diferencia del fraile joven que trabajó donde pudo, </a:t>
            </a:r>
            <a:endParaRPr lang="es-ES" sz="2000" b="0" strike="noStrike" spc="-1" dirty="0">
              <a:solidFill>
                <a:srgbClr val="FFFFFF"/>
              </a:solidFill>
              <a:latin typeface="Tw Cen MT" panose="020B0602020104020603" pitchFamily="34" charset="77"/>
            </a:endParaRPr>
          </a:p>
          <a:p>
            <a:pPr algn="ctr">
              <a:lnSpc>
                <a:spcPct val="100000"/>
              </a:lnSpc>
            </a:pPr>
            <a:r>
              <a:rPr lang="es-ES" sz="2000" b="0" i="1" strike="noStrike" spc="-1" dirty="0">
                <a:solidFill>
                  <a:srgbClr val="FFFF00"/>
                </a:solidFill>
                <a:latin typeface="Tw Cen MT" panose="020B0602020104020603" pitchFamily="34" charset="77"/>
                <a:ea typeface="ＭＳ Ｐゴシック"/>
              </a:rPr>
              <a:t>estos frailes mayores vivieron “soportando su miseria, </a:t>
            </a:r>
            <a:endParaRPr lang="es-ES" sz="2000" b="0" strike="noStrike" spc="-1" dirty="0">
              <a:solidFill>
                <a:srgbClr val="FFFFFF"/>
              </a:solidFill>
              <a:latin typeface="Tw Cen MT" panose="020B0602020104020603" pitchFamily="34" charset="77"/>
            </a:endParaRPr>
          </a:p>
          <a:p>
            <a:pPr algn="ctr">
              <a:lnSpc>
                <a:spcPct val="100000"/>
              </a:lnSpc>
            </a:pPr>
            <a:r>
              <a:rPr lang="es-ES" sz="2000" b="0" i="1" strike="noStrike" spc="-1" dirty="0">
                <a:solidFill>
                  <a:srgbClr val="FFFF00"/>
                </a:solidFill>
                <a:latin typeface="Tw Cen MT" panose="020B0602020104020603" pitchFamily="34" charset="77"/>
                <a:ea typeface="ＭＳ Ｐゴシック"/>
              </a:rPr>
              <a:t>escuálidos, enlevitados, dando clases de latín en los colegios, o realizando otros trabajillos mal pagados</a:t>
            </a:r>
            <a:r>
              <a:rPr lang="es-ES" sz="2000" b="0" i="1" strike="noStrike" spc="-1" dirty="0">
                <a:solidFill>
                  <a:srgbClr val="FFFFFF"/>
                </a:solidFill>
                <a:latin typeface="Tw Cen MT" panose="020B0602020104020603" pitchFamily="34" charset="77"/>
                <a:ea typeface="ＭＳ Ｐゴシック"/>
              </a:rPr>
              <a:t>”.</a:t>
            </a:r>
            <a:endParaRPr lang="es-ES" sz="2000" b="0" strike="noStrike" spc="-1" dirty="0">
              <a:solidFill>
                <a:srgbClr val="FFFFFF"/>
              </a:solidFill>
              <a:latin typeface="Tw Cen MT" panose="020B0602020104020603" pitchFamily="34" charset="7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fade">
                                      <p:cBhvr>
                                        <p:cTn id="7" dur="3000"/>
                                        <p:tgtEl>
                                          <p:spTgt spid="122"/>
                                        </p:tgtEl>
                                      </p:cBhvr>
                                    </p:animEffect>
                                    <p:anim calcmode="lin" valueType="num">
                                      <p:cBhvr>
                                        <p:cTn id="8" dur="3000" fill="hold"/>
                                        <p:tgtEl>
                                          <p:spTgt spid="122"/>
                                        </p:tgtEl>
                                        <p:attrNameLst>
                                          <p:attrName>ppt_x</p:attrName>
                                        </p:attrNameLst>
                                      </p:cBhvr>
                                      <p:tavLst>
                                        <p:tav tm="0">
                                          <p:val>
                                            <p:strVal val="#ppt_x"/>
                                          </p:val>
                                        </p:tav>
                                        <p:tav tm="100000">
                                          <p:val>
                                            <p:strVal val="#ppt_x"/>
                                          </p:val>
                                        </p:tav>
                                      </p:tavLst>
                                    </p:anim>
                                    <p:anim calcmode="lin" valueType="num">
                                      <p:cBhvr>
                                        <p:cTn id="9" dur="3000" fill="hold"/>
                                        <p:tgtEl>
                                          <p:spTgt spid="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0">
          <a:gsLst>
            <a:gs pos="95000">
              <a:srgbClr val="990000"/>
            </a:gs>
            <a:gs pos="100000">
              <a:srgbClr val="2B0000"/>
            </a:gs>
          </a:gsLst>
          <a:lin ang="10800000"/>
        </a:gradFill>
        <a:effectLst/>
      </p:bgPr>
    </p:bg>
    <p:spTree>
      <p:nvGrpSpPr>
        <p:cNvPr id="1" name=""/>
        <p:cNvGrpSpPr/>
        <p:nvPr/>
      </p:nvGrpSpPr>
      <p:grpSpPr>
        <a:xfrm>
          <a:off x="0" y="0"/>
          <a:ext cx="0" cy="0"/>
          <a:chOff x="0" y="0"/>
          <a:chExt cx="0" cy="0"/>
        </a:xfrm>
      </p:grpSpPr>
      <p:sp>
        <p:nvSpPr>
          <p:cNvPr id="123"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sp>
        <p:nvSpPr>
          <p:cNvPr id="124" name="CuadroTexto 1"/>
          <p:cNvSpPr/>
          <p:nvPr/>
        </p:nvSpPr>
        <p:spPr>
          <a:xfrm>
            <a:off x="295920" y="214200"/>
            <a:ext cx="6912402" cy="6923519"/>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es-ES" sz="2400" strike="noStrike" spc="-1" dirty="0">
                <a:solidFill>
                  <a:srgbClr val="FFFF00"/>
                </a:solidFill>
                <a:latin typeface="Tw Cen MT" panose="020B0602020104020603" pitchFamily="34" charset="77"/>
                <a:ea typeface="Calibri"/>
              </a:rPr>
              <a:t>CONSECUENCIAS</a:t>
            </a:r>
            <a:endParaRPr lang="es-ES" sz="2400" strike="noStrike" spc="-1" dirty="0">
              <a:solidFill>
                <a:srgbClr val="FFFFFF"/>
              </a:solidFill>
              <a:latin typeface="Tw Cen MT" panose="020B0602020104020603" pitchFamily="34" charset="77"/>
            </a:endParaRPr>
          </a:p>
          <a:p>
            <a:pPr algn="just">
              <a:lnSpc>
                <a:spcPct val="100000"/>
              </a:lnSpc>
            </a:pPr>
            <a:r>
              <a:rPr lang="es-ES" sz="2000" b="0" strike="noStrike" spc="-1" dirty="0">
                <a:solidFill>
                  <a:srgbClr val="FF0000"/>
                </a:solidFill>
                <a:highlight>
                  <a:srgbClr val="FFFF00"/>
                </a:highlight>
                <a:latin typeface="Tw Cen MT"/>
                <a:ea typeface="Calibri"/>
              </a:rPr>
              <a:t>1ª</a:t>
            </a:r>
            <a:r>
              <a:rPr lang="es-ES" sz="2000" b="0" strike="noStrike" spc="-1" dirty="0">
                <a:solidFill>
                  <a:srgbClr val="FFFFFF"/>
                </a:solidFill>
                <a:latin typeface="Tw Cen MT"/>
                <a:ea typeface="Calibri"/>
              </a:rPr>
              <a:t>   Esta situación provocó  un  empobrecimiento de la iglesia y en    </a:t>
            </a:r>
            <a:endParaRPr lang="es-ES" sz="2000" spc="-1" dirty="0">
              <a:solidFill>
                <a:srgbClr val="FFFFFF"/>
              </a:solidFill>
              <a:latin typeface="Tw Cen MT"/>
              <a:ea typeface="Calibri"/>
            </a:endParaRPr>
          </a:p>
          <a:p>
            <a:pPr algn="just">
              <a:lnSpc>
                <a:spcPct val="100000"/>
              </a:lnSpc>
            </a:pPr>
            <a:r>
              <a:rPr lang="es-ES" sz="2000" b="0" strike="noStrike" spc="-1" dirty="0">
                <a:solidFill>
                  <a:srgbClr val="FFFFFF"/>
                </a:solidFill>
                <a:latin typeface="Tw Cen MT"/>
                <a:ea typeface="Calibri"/>
              </a:rPr>
              <a:t>especial de las órdenes religiosas que volvieron a experimentar una importante pérdida  de  religiosos, algunos</a:t>
            </a:r>
            <a:r>
              <a:rPr lang="es-ES" sz="2000" spc="-1" dirty="0">
                <a:solidFill>
                  <a:srgbClr val="FFFFFF"/>
                </a:solidFill>
                <a:latin typeface="Tw Cen MT"/>
                <a:ea typeface="Calibri"/>
              </a:rPr>
              <a:t>  </a:t>
            </a:r>
            <a:r>
              <a:rPr lang="es-ES" sz="2000" b="0" strike="noStrike" spc="-1" dirty="0">
                <a:solidFill>
                  <a:srgbClr val="FFFFFF"/>
                </a:solidFill>
                <a:latin typeface="Tw Cen MT"/>
                <a:ea typeface="Calibri"/>
              </a:rPr>
              <a:t>incorporados al  clero diocesano.</a:t>
            </a:r>
            <a:endParaRPr lang="es-ES" sz="2000" b="0" strike="noStrike" spc="-1" dirty="0">
              <a:solidFill>
                <a:srgbClr val="FFFFFF"/>
              </a:solidFill>
              <a:latin typeface="Arial"/>
            </a:endParaRPr>
          </a:p>
          <a:p>
            <a:pPr algn="just">
              <a:lnSpc>
                <a:spcPct val="100000"/>
              </a:lnSpc>
            </a:pPr>
            <a:r>
              <a:rPr lang="es-ES" sz="2000" b="0" strike="noStrike" spc="-1" dirty="0">
                <a:solidFill>
                  <a:srgbClr val="FF0000"/>
                </a:solidFill>
                <a:highlight>
                  <a:srgbClr val="FFFF00"/>
                </a:highlight>
                <a:latin typeface="Tw Cen MT"/>
                <a:ea typeface="Calibri"/>
              </a:rPr>
              <a:t> 2ª</a:t>
            </a:r>
            <a:r>
              <a:rPr lang="es-ES" sz="2000" b="0" strike="noStrike" spc="-1" dirty="0">
                <a:solidFill>
                  <a:srgbClr val="FFFFFF"/>
                </a:solidFill>
                <a:latin typeface="Tw Cen MT"/>
                <a:ea typeface="Calibri"/>
              </a:rPr>
              <a:t> </a:t>
            </a:r>
            <a:r>
              <a:rPr lang="es-ES" sz="2000" spc="-1" dirty="0">
                <a:solidFill>
                  <a:srgbClr val="FFFFFF"/>
                </a:solidFill>
                <a:latin typeface="Tw Cen MT"/>
                <a:ea typeface="Calibri"/>
              </a:rPr>
              <a:t>La </a:t>
            </a:r>
            <a:r>
              <a:rPr lang="es-ES" sz="2000" b="0" strike="noStrike" spc="-1" dirty="0" err="1">
                <a:solidFill>
                  <a:srgbClr val="FFFFFF"/>
                </a:solidFill>
                <a:latin typeface="Tw Cen MT"/>
                <a:ea typeface="Calibri"/>
              </a:rPr>
              <a:t>glesia</a:t>
            </a:r>
            <a:r>
              <a:rPr lang="es-ES" sz="2000" b="0" strike="noStrike" spc="-1" dirty="0">
                <a:solidFill>
                  <a:srgbClr val="FFFFFF"/>
                </a:solidFill>
                <a:latin typeface="Tw Cen MT"/>
                <a:ea typeface="Calibri"/>
              </a:rPr>
              <a:t> perdió influencia social. La pérdida de sus bienes la alejó de las capas sociales más humildes. Muchos de sus miembros vivían del arrendamiento de las propiedades de conventos y parroquias o simplemente se beneficiaban de su ayuda caritativa.</a:t>
            </a:r>
            <a:endParaRPr lang="es-ES" sz="2000" b="0" strike="noStrike" spc="-1" dirty="0">
              <a:solidFill>
                <a:srgbClr val="FFFFFF"/>
              </a:solidFill>
              <a:latin typeface="Arial"/>
            </a:endParaRPr>
          </a:p>
          <a:p>
            <a:pPr algn="just">
              <a:lnSpc>
                <a:spcPct val="100000"/>
              </a:lnSpc>
            </a:pPr>
            <a:r>
              <a:rPr lang="es-ES" sz="2000" b="0" strike="noStrike" spc="-1" dirty="0">
                <a:solidFill>
                  <a:srgbClr val="FF0000"/>
                </a:solidFill>
                <a:highlight>
                  <a:srgbClr val="FFFF00"/>
                </a:highlight>
                <a:latin typeface="Tw Cen MT"/>
                <a:ea typeface="Calibri"/>
              </a:rPr>
              <a:t>3ª</a:t>
            </a:r>
            <a:r>
              <a:rPr lang="es-ES" sz="2000" b="0" strike="noStrike" spc="-1" dirty="0">
                <a:solidFill>
                  <a:srgbClr val="FFFFFF"/>
                </a:solidFill>
                <a:latin typeface="Tw Cen MT"/>
                <a:ea typeface="Calibri"/>
              </a:rPr>
              <a:t> Al verse privada sobre todo de su presencia en el campo de la enseñanza, y ser excluida de las universidades y de las enseñanzas medias, los protagonistas de la nueva sociedad, carecerían de una formación sólida en el terreno religioso, quedando incapacitados ante las nuevas ideas.</a:t>
            </a:r>
            <a:endParaRPr lang="es-ES" sz="2000" b="0" strike="noStrike" spc="-1" dirty="0">
              <a:solidFill>
                <a:srgbClr val="FFFFFF"/>
              </a:solidFill>
              <a:latin typeface="Arial"/>
            </a:endParaRPr>
          </a:p>
          <a:p>
            <a:pPr algn="just">
              <a:lnSpc>
                <a:spcPct val="100000"/>
              </a:lnSpc>
            </a:pPr>
            <a:r>
              <a:rPr lang="es-ES" sz="2000" b="0" strike="noStrike" spc="-1" dirty="0">
                <a:solidFill>
                  <a:srgbClr val="FF0000"/>
                </a:solidFill>
                <a:highlight>
                  <a:srgbClr val="FFFF00"/>
                </a:highlight>
                <a:latin typeface="Tw Cen MT"/>
                <a:ea typeface="Calibri"/>
              </a:rPr>
              <a:t>4ª</a:t>
            </a:r>
            <a:r>
              <a:rPr lang="es-ES" sz="2000" b="0" strike="noStrike" spc="-1" dirty="0">
                <a:solidFill>
                  <a:srgbClr val="FFFFFF"/>
                </a:solidFill>
                <a:latin typeface="Tw Cen MT"/>
                <a:ea typeface="Calibri"/>
              </a:rPr>
              <a:t> </a:t>
            </a:r>
            <a:r>
              <a:rPr lang="es-ES" sz="2000" b="0" strike="noStrike" spc="-1" dirty="0">
                <a:solidFill>
                  <a:schemeClr val="bg1"/>
                </a:solidFill>
                <a:latin typeface="Tw Cen MT"/>
                <a:ea typeface="Calibri"/>
              </a:rPr>
              <a:t>El </a:t>
            </a:r>
            <a:r>
              <a:rPr lang="es-ES" sz="2000" b="0" strike="noStrike" spc="-1" dirty="0">
                <a:solidFill>
                  <a:srgbClr val="FFFFFF"/>
                </a:solidFill>
                <a:latin typeface="Tw Cen MT"/>
                <a:ea typeface="Calibri"/>
              </a:rPr>
              <a:t>deterioro del patrimonio artístico, que había servido desde siglos atrás para acercar al pueblo sencillo la doctrina cristiana, ahora pasa a ser un simple objeto de transacción económica, pasando a los museos y manos particulares sus cuadros y objetos de valor.</a:t>
            </a:r>
            <a:endParaRPr lang="es-ES" sz="2000" b="0" strike="noStrike" spc="-1" dirty="0">
              <a:solidFill>
                <a:srgbClr val="FFFFFF"/>
              </a:solidFill>
              <a:latin typeface="Arial"/>
            </a:endParaRPr>
          </a:p>
          <a:p>
            <a:pPr algn="just">
              <a:lnSpc>
                <a:spcPct val="100000"/>
              </a:lnSpc>
            </a:pPr>
            <a:r>
              <a:rPr lang="es-ES" sz="2000" b="0" strike="noStrike" spc="-1" dirty="0">
                <a:solidFill>
                  <a:srgbClr val="FF0000"/>
                </a:solidFill>
                <a:highlight>
                  <a:srgbClr val="FFFF00"/>
                </a:highlight>
                <a:latin typeface="Tw Cen MT"/>
                <a:ea typeface="Calibri"/>
              </a:rPr>
              <a:t>5ª</a:t>
            </a:r>
            <a:r>
              <a:rPr lang="es-ES" sz="2000" b="0" strike="noStrike" spc="-1" dirty="0">
                <a:solidFill>
                  <a:srgbClr val="FFFFFF"/>
                </a:solidFill>
                <a:latin typeface="Tw Cen MT"/>
                <a:ea typeface="Calibri"/>
              </a:rPr>
              <a:t> Estos cambios bruscos y repetidos a lo largo de varias décadas</a:t>
            </a:r>
            <a:endParaRPr lang="es-ES" sz="2000" b="0" strike="noStrike" spc="-1" dirty="0">
              <a:solidFill>
                <a:srgbClr val="FFFFFF"/>
              </a:solidFill>
              <a:latin typeface="Arial"/>
            </a:endParaRPr>
          </a:p>
          <a:p>
            <a:pPr algn="just">
              <a:lnSpc>
                <a:spcPct val="100000"/>
              </a:lnSpc>
            </a:pPr>
            <a:r>
              <a:rPr lang="es-ES" sz="2000" b="0" strike="noStrike" spc="-1" dirty="0">
                <a:solidFill>
                  <a:srgbClr val="FFFFFF"/>
                </a:solidFill>
                <a:latin typeface="Tw Cen MT"/>
                <a:ea typeface="Calibri"/>
              </a:rPr>
              <a:t>          avivaron tanto el anticlericalismo como el antiliberalismo.</a:t>
            </a:r>
            <a:endParaRPr lang="es-ES" sz="2000" b="0" strike="noStrike" spc="-1" dirty="0">
              <a:solidFill>
                <a:srgbClr val="FFFFFF"/>
              </a:solidFill>
              <a:latin typeface="Arial"/>
            </a:endParaRPr>
          </a:p>
          <a:p>
            <a:pPr algn="just">
              <a:lnSpc>
                <a:spcPct val="100000"/>
              </a:lnSpc>
            </a:pPr>
            <a:r>
              <a:rPr lang="es-ES" sz="2000" b="0" strike="noStrike" spc="-1" dirty="0">
                <a:solidFill>
                  <a:srgbClr val="FFFFFF"/>
                </a:solidFill>
                <a:latin typeface="Tw Cen MT"/>
                <a:ea typeface="Calibri"/>
              </a:rPr>
              <a:t>                       </a:t>
            </a:r>
            <a:endParaRPr lang="es-ES" sz="2000" b="0" strike="noStrike" spc="-1" dirty="0">
              <a:solidFill>
                <a:srgbClr val="FFFFFF"/>
              </a:solidFill>
              <a:latin typeface="Arial"/>
            </a:endParaRPr>
          </a:p>
        </p:txBody>
      </p:sp>
      <p:pic>
        <p:nvPicPr>
          <p:cNvPr id="125" name="Imagen 3"/>
          <p:cNvPicPr/>
          <p:nvPr/>
        </p:nvPicPr>
        <p:blipFill>
          <a:blip r:embed="rId2"/>
          <a:srcRect t="52087"/>
          <a:stretch/>
        </p:blipFill>
        <p:spPr>
          <a:xfrm>
            <a:off x="7371042" y="679776"/>
            <a:ext cx="1537920" cy="2369089"/>
          </a:xfrm>
          <a:prstGeom prst="rect">
            <a:avLst/>
          </a:prstGeom>
          <a:ln w="0">
            <a:noFill/>
          </a:ln>
        </p:spPr>
      </p:pic>
      <p:sp>
        <p:nvSpPr>
          <p:cNvPr id="126" name="CuadroTexto 4"/>
          <p:cNvSpPr/>
          <p:nvPr/>
        </p:nvSpPr>
        <p:spPr>
          <a:xfrm>
            <a:off x="7371042" y="3693226"/>
            <a:ext cx="1639758" cy="132198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es-ES" sz="2000" strike="noStrike" spc="-1" dirty="0">
                <a:solidFill>
                  <a:srgbClr val="FFFF00"/>
                </a:solidFill>
                <a:latin typeface="Tw Cen MT" panose="020B0602020104020603" pitchFamily="34" charset="77"/>
                <a:ea typeface="Calibri"/>
              </a:rPr>
              <a:t>NACEN </a:t>
            </a:r>
          </a:p>
          <a:p>
            <a:pPr algn="ctr">
              <a:lnSpc>
                <a:spcPct val="100000"/>
              </a:lnSpc>
            </a:pPr>
            <a:r>
              <a:rPr lang="es-ES" sz="2000" strike="noStrike" spc="-1" dirty="0">
                <a:solidFill>
                  <a:srgbClr val="FFFF00"/>
                </a:solidFill>
                <a:latin typeface="Tw Cen MT" panose="020B0602020104020603" pitchFamily="34" charset="77"/>
                <a:ea typeface="Calibri"/>
              </a:rPr>
              <a:t>LAS </a:t>
            </a:r>
            <a:endParaRPr lang="es-ES" sz="2000" strike="noStrike" spc="-1" dirty="0">
              <a:solidFill>
                <a:srgbClr val="FFFFFF"/>
              </a:solidFill>
              <a:latin typeface="Tw Cen MT" panose="020B0602020104020603" pitchFamily="34" charset="77"/>
            </a:endParaRPr>
          </a:p>
          <a:p>
            <a:pPr algn="ctr">
              <a:lnSpc>
                <a:spcPct val="100000"/>
              </a:lnSpc>
            </a:pPr>
            <a:r>
              <a:rPr lang="es-ES" sz="2000" strike="noStrike" spc="-1" dirty="0">
                <a:solidFill>
                  <a:srgbClr val="FFFF00"/>
                </a:solidFill>
                <a:latin typeface="Tw Cen MT" panose="020B0602020104020603" pitchFamily="34" charset="77"/>
                <a:ea typeface="Calibri"/>
              </a:rPr>
              <a:t>DOS ESPAÑAS</a:t>
            </a:r>
            <a:endParaRPr lang="es-ES" sz="2000" strike="noStrike" spc="-1" dirty="0">
              <a:solidFill>
                <a:srgbClr val="FFFFFF"/>
              </a:solidFill>
              <a:latin typeface="Tw Cen MT" panose="020B0602020104020603" pitchFamily="34" charset="7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3000"/>
                                        <p:tgtEl>
                                          <p:spTgt spid="124"/>
                                        </p:tgtEl>
                                      </p:cBhvr>
                                    </p:animEffect>
                                    <p:anim calcmode="lin" valueType="num">
                                      <p:cBhvr>
                                        <p:cTn id="8" dur="3000" fill="hold"/>
                                        <p:tgtEl>
                                          <p:spTgt spid="124"/>
                                        </p:tgtEl>
                                        <p:attrNameLst>
                                          <p:attrName>ppt_x</p:attrName>
                                        </p:attrNameLst>
                                      </p:cBhvr>
                                      <p:tavLst>
                                        <p:tav tm="0">
                                          <p:val>
                                            <p:strVal val="#ppt_x"/>
                                          </p:val>
                                        </p:tav>
                                        <p:tav tm="100000">
                                          <p:val>
                                            <p:strVal val="#ppt_x"/>
                                          </p:val>
                                        </p:tav>
                                      </p:tavLst>
                                    </p:anim>
                                    <p:anim calcmode="lin" valueType="num">
                                      <p:cBhvr>
                                        <p:cTn id="9" dur="3000" fill="hold"/>
                                        <p:tgtEl>
                                          <p:spTgt spid="1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0">
          <a:gsLst>
            <a:gs pos="95000">
              <a:srgbClr val="990000"/>
            </a:gs>
            <a:gs pos="100000">
              <a:srgbClr val="2B0000"/>
            </a:gs>
          </a:gsLst>
          <a:lin ang="10800000"/>
        </a:gradFill>
        <a:effectLst/>
      </p:bgPr>
    </p:bg>
    <p:spTree>
      <p:nvGrpSpPr>
        <p:cNvPr id="1" name=""/>
        <p:cNvGrpSpPr/>
        <p:nvPr/>
      </p:nvGrpSpPr>
      <p:grpSpPr>
        <a:xfrm>
          <a:off x="0" y="0"/>
          <a:ext cx="0" cy="0"/>
          <a:chOff x="0" y="0"/>
          <a:chExt cx="0" cy="0"/>
        </a:xfrm>
      </p:grpSpPr>
      <p:sp>
        <p:nvSpPr>
          <p:cNvPr id="127"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sp>
        <p:nvSpPr>
          <p:cNvPr id="128" name="CuadroTexto 2"/>
          <p:cNvSpPr/>
          <p:nvPr/>
        </p:nvSpPr>
        <p:spPr>
          <a:xfrm>
            <a:off x="286920" y="214200"/>
            <a:ext cx="6802649" cy="630796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es-ES" sz="2400" strike="noStrike" spc="-1" dirty="0">
                <a:solidFill>
                  <a:srgbClr val="FFFF00"/>
                </a:solidFill>
                <a:latin typeface="Tw Cen MT" panose="020B0602020104020603" pitchFamily="34" charset="77"/>
                <a:ea typeface="Calibri"/>
              </a:rPr>
              <a:t>DIFERENTES REACCIONES</a:t>
            </a:r>
            <a:r>
              <a:rPr lang="es-ES" sz="2400" strike="noStrike" spc="-1" dirty="0">
                <a:solidFill>
                  <a:srgbClr val="FFFF00"/>
                </a:solidFill>
                <a:highlight>
                  <a:srgbClr val="00FF00"/>
                </a:highlight>
                <a:latin typeface="Tw Cen MT" panose="020B0602020104020603" pitchFamily="34" charset="77"/>
                <a:ea typeface="Calibri"/>
              </a:rPr>
              <a:t> </a:t>
            </a:r>
            <a:endParaRPr lang="es-ES" sz="2400" strike="noStrike" spc="-1" dirty="0">
              <a:solidFill>
                <a:srgbClr val="FFFFFF"/>
              </a:solidFill>
              <a:latin typeface="Tw Cen MT" panose="020B0602020104020603" pitchFamily="34" charset="77"/>
            </a:endParaRPr>
          </a:p>
          <a:p>
            <a:pPr algn="just">
              <a:lnSpc>
                <a:spcPct val="100000"/>
              </a:lnSpc>
            </a:pPr>
            <a:r>
              <a:rPr lang="es-ES" sz="2000" b="0" strike="noStrike" spc="-1" dirty="0">
                <a:solidFill>
                  <a:srgbClr val="FF0000"/>
                </a:solidFill>
                <a:highlight>
                  <a:srgbClr val="FFFF00"/>
                </a:highlight>
                <a:latin typeface="Tw Cen MT"/>
                <a:ea typeface="Calibri"/>
              </a:rPr>
              <a:t>* Tanto el clero regular </a:t>
            </a:r>
            <a:r>
              <a:rPr lang="es-ES" sz="2000" b="0" strike="noStrike" spc="-1" dirty="0">
                <a:solidFill>
                  <a:srgbClr val="FFFFFF"/>
                </a:solidFill>
                <a:latin typeface="Tw Cen MT"/>
                <a:ea typeface="Calibri"/>
              </a:rPr>
              <a:t>como el secular de Jaén habían vivido la invasión napoleónica como una guerra religiosa, en la que se aprestaron a defender contra  el invasor los valores de la patria </a:t>
            </a:r>
            <a:endParaRPr lang="es-ES" sz="2000" b="0" strike="noStrike" spc="-1" dirty="0">
              <a:solidFill>
                <a:srgbClr val="FFFFFF"/>
              </a:solidFill>
              <a:latin typeface="Arial"/>
            </a:endParaRPr>
          </a:p>
          <a:p>
            <a:pPr algn="just">
              <a:lnSpc>
                <a:spcPct val="100000"/>
              </a:lnSpc>
            </a:pPr>
            <a:r>
              <a:rPr lang="es-ES" sz="2000" b="0" strike="noStrike" spc="-1" dirty="0">
                <a:solidFill>
                  <a:srgbClr val="FFFFFF"/>
                </a:solidFill>
                <a:latin typeface="Tw Cen MT"/>
                <a:ea typeface="Calibri"/>
              </a:rPr>
              <a:t>y de la religión. Aparte del deterioro en el patrimonio artístico,</a:t>
            </a:r>
            <a:r>
              <a:rPr lang="es-ES" sz="2000" spc="-1" dirty="0">
                <a:solidFill>
                  <a:srgbClr val="FFFFFF"/>
                </a:solidFill>
                <a:latin typeface="Arial"/>
              </a:rPr>
              <a:t> </a:t>
            </a:r>
            <a:r>
              <a:rPr lang="es-ES" sz="2000" b="0" strike="noStrike" spc="-1" dirty="0">
                <a:solidFill>
                  <a:srgbClr val="FFFFFF"/>
                </a:solidFill>
                <a:latin typeface="Tw Cen MT"/>
                <a:ea typeface="Calibri"/>
              </a:rPr>
              <a:t>la diócesis de Jaén sufrió la pérdida de personas del clero</a:t>
            </a:r>
            <a:r>
              <a:rPr lang="es-ES" sz="2000" spc="-1" dirty="0">
                <a:solidFill>
                  <a:srgbClr val="FFFFFF"/>
                </a:solidFill>
                <a:latin typeface="Tw Cen MT"/>
                <a:ea typeface="Calibri"/>
              </a:rPr>
              <a:t> </a:t>
            </a:r>
            <a:r>
              <a:rPr lang="es-ES" sz="2000" b="0" strike="noStrike" spc="-1" dirty="0">
                <a:solidFill>
                  <a:srgbClr val="FFFFFF"/>
                </a:solidFill>
                <a:latin typeface="Tw Cen MT"/>
                <a:ea typeface="Calibri"/>
              </a:rPr>
              <a:t>sobre todo de religiosos.</a:t>
            </a:r>
            <a:endParaRPr lang="es-ES" sz="2000" b="0" strike="noStrike" spc="-1" dirty="0">
              <a:solidFill>
                <a:srgbClr val="FFFFFF"/>
              </a:solidFill>
              <a:latin typeface="Arial"/>
            </a:endParaRPr>
          </a:p>
          <a:p>
            <a:pPr algn="just">
              <a:lnSpc>
                <a:spcPct val="100000"/>
              </a:lnSpc>
            </a:pPr>
            <a:r>
              <a:rPr lang="es-ES" sz="2000" b="0" strike="noStrike" spc="-1" dirty="0">
                <a:solidFill>
                  <a:srgbClr val="FF0000"/>
                </a:solidFill>
                <a:highlight>
                  <a:srgbClr val="FFFF00"/>
                </a:highlight>
                <a:latin typeface="Tw Cen MT"/>
                <a:ea typeface="Calibri"/>
              </a:rPr>
              <a:t>* Algunos clérigos innovadores </a:t>
            </a:r>
            <a:r>
              <a:rPr lang="es-ES" sz="2000" b="0" strike="noStrike" spc="-1" dirty="0">
                <a:solidFill>
                  <a:srgbClr val="FFFFFF"/>
                </a:solidFill>
                <a:latin typeface="Tw Cen MT"/>
                <a:ea typeface="Calibri"/>
              </a:rPr>
              <a:t>vieron en estas circunstancias la posibilidad de llevar adelante un proyecto renovador para la sociedad y para la iglesia, adquiriendo gran protagonismo; sin embargo el giro anticlerical que tomaron las medidas legislativas </a:t>
            </a:r>
            <a:endParaRPr lang="es-ES" sz="2000" b="0" strike="noStrike" spc="-1" dirty="0">
              <a:solidFill>
                <a:srgbClr val="FFFFFF"/>
              </a:solidFill>
              <a:latin typeface="Arial"/>
            </a:endParaRPr>
          </a:p>
          <a:p>
            <a:pPr algn="just">
              <a:lnSpc>
                <a:spcPct val="100000"/>
              </a:lnSpc>
            </a:pPr>
            <a:r>
              <a:rPr lang="es-ES" sz="2000" b="0" strike="noStrike" spc="-1" dirty="0">
                <a:solidFill>
                  <a:srgbClr val="FFFFFF"/>
                </a:solidFill>
                <a:latin typeface="Tw Cen MT"/>
                <a:ea typeface="Calibri"/>
              </a:rPr>
              <a:t>del Trienio Liberal (1820-1823) desilusionaron a muchos, así como </a:t>
            </a:r>
            <a:r>
              <a:rPr lang="es-ES" sz="2000" spc="-1" dirty="0">
                <a:solidFill>
                  <a:srgbClr val="FFFFFF"/>
                </a:solidFill>
                <a:latin typeface="Arial"/>
              </a:rPr>
              <a:t> </a:t>
            </a:r>
            <a:r>
              <a:rPr lang="es-ES" sz="2000" b="0" strike="noStrike" spc="-1" dirty="0">
                <a:solidFill>
                  <a:srgbClr val="FFFFFF"/>
                </a:solidFill>
                <a:latin typeface="Tw Cen MT"/>
                <a:ea typeface="Calibri"/>
              </a:rPr>
              <a:t>dio  pie a la reacción  en  contra, de  gran parte del clero </a:t>
            </a:r>
            <a:endParaRPr lang="es-ES" sz="2000" b="0" strike="noStrike" spc="-1" dirty="0">
              <a:solidFill>
                <a:srgbClr val="FFFFFF"/>
              </a:solidFill>
              <a:latin typeface="Arial"/>
            </a:endParaRPr>
          </a:p>
          <a:p>
            <a:pPr algn="just">
              <a:lnSpc>
                <a:spcPct val="100000"/>
              </a:lnSpc>
            </a:pPr>
            <a:r>
              <a:rPr lang="es-ES" sz="2000" b="0" strike="noStrike" spc="-1" dirty="0">
                <a:solidFill>
                  <a:srgbClr val="FFFFFF"/>
                </a:solidFill>
                <a:latin typeface="Tw Cen MT"/>
                <a:ea typeface="Calibri"/>
              </a:rPr>
              <a:t>-capellanes- que se vieron privados de su medio de vida.</a:t>
            </a:r>
            <a:endParaRPr lang="es-ES" sz="2000" b="0" strike="noStrike" spc="-1" dirty="0">
              <a:solidFill>
                <a:srgbClr val="FFFFFF"/>
              </a:solidFill>
              <a:latin typeface="Arial"/>
            </a:endParaRPr>
          </a:p>
          <a:p>
            <a:pPr algn="just">
              <a:lnSpc>
                <a:spcPct val="100000"/>
              </a:lnSpc>
            </a:pPr>
            <a:r>
              <a:rPr lang="es-ES" sz="2000" b="0" strike="noStrike" spc="-1" dirty="0">
                <a:solidFill>
                  <a:srgbClr val="FF0000"/>
                </a:solidFill>
                <a:highlight>
                  <a:srgbClr val="FFFF00"/>
                </a:highlight>
                <a:latin typeface="Tw Cen MT"/>
                <a:ea typeface="Calibri"/>
              </a:rPr>
              <a:t>La  pérdida de los  Estados Pontificios</a:t>
            </a:r>
            <a:r>
              <a:rPr lang="es-ES" sz="2000" spc="-1" dirty="0">
                <a:solidFill>
                  <a:srgbClr val="FFFFFF"/>
                </a:solidFill>
                <a:latin typeface="Tw Cen MT"/>
                <a:ea typeface="Calibri"/>
              </a:rPr>
              <a:t>  </a:t>
            </a:r>
            <a:r>
              <a:rPr lang="es-ES" sz="2000" spc="-1" dirty="0">
                <a:solidFill>
                  <a:schemeClr val="bg1"/>
                </a:solidFill>
                <a:latin typeface="Tw Cen MT"/>
                <a:ea typeface="Calibri"/>
              </a:rPr>
              <a:t>y el  </a:t>
            </a:r>
            <a:r>
              <a:rPr lang="es-ES" sz="2000" b="0" strike="noStrike" spc="-1" dirty="0">
                <a:solidFill>
                  <a:srgbClr val="FFFFFF"/>
                </a:solidFill>
                <a:latin typeface="Tw Cen MT"/>
                <a:ea typeface="Calibri"/>
              </a:rPr>
              <a:t>acoso que empezó a </a:t>
            </a:r>
          </a:p>
          <a:p>
            <a:pPr algn="just">
              <a:lnSpc>
                <a:spcPct val="100000"/>
              </a:lnSpc>
            </a:pPr>
            <a:r>
              <a:rPr lang="es-ES" sz="2000" b="0" strike="noStrike" spc="-1" dirty="0">
                <a:solidFill>
                  <a:srgbClr val="FFFFFF"/>
                </a:solidFill>
                <a:latin typeface="Tw Cen MT"/>
                <a:ea typeface="Calibri"/>
              </a:rPr>
              <a:t>sufrir la Iglesia de parte de una sociedad, que de una forma  traumática le  combate  sus enseñanzas y la priva de sus bienes, despierta en </a:t>
            </a:r>
            <a:r>
              <a:rPr lang="es-ES" sz="2000" spc="-1" dirty="0">
                <a:solidFill>
                  <a:srgbClr val="FFFFFF"/>
                </a:solidFill>
                <a:latin typeface="Tw Cen MT"/>
                <a:ea typeface="Calibri"/>
              </a:rPr>
              <a:t>muchos</a:t>
            </a:r>
            <a:r>
              <a:rPr lang="es-ES" sz="2000" b="0" strike="noStrike" spc="-1" dirty="0">
                <a:solidFill>
                  <a:srgbClr val="FFFFFF"/>
                </a:solidFill>
                <a:latin typeface="Tw Cen MT"/>
                <a:ea typeface="Calibri"/>
              </a:rPr>
              <a:t> católicos el sentimiento de asedio. </a:t>
            </a:r>
          </a:p>
          <a:p>
            <a:pPr algn="ctr">
              <a:lnSpc>
                <a:spcPct val="100000"/>
              </a:lnSpc>
            </a:pPr>
            <a:r>
              <a:rPr lang="es-ES" sz="2000" b="0" strike="noStrike" spc="-1" dirty="0">
                <a:solidFill>
                  <a:srgbClr val="FFFFFF"/>
                </a:solidFill>
                <a:latin typeface="Tw Cen MT"/>
                <a:ea typeface="Calibri"/>
              </a:rPr>
              <a:t>De ahí la reacción en defensa de las doctrinas seguras </a:t>
            </a:r>
          </a:p>
          <a:p>
            <a:pPr algn="ctr">
              <a:lnSpc>
                <a:spcPct val="100000"/>
              </a:lnSpc>
            </a:pPr>
            <a:r>
              <a:rPr lang="es-ES" sz="2000" b="0" strike="noStrike" spc="-1" dirty="0">
                <a:solidFill>
                  <a:srgbClr val="FFFFFF"/>
                </a:solidFill>
                <a:latin typeface="Tw Cen MT"/>
                <a:ea typeface="Calibri"/>
              </a:rPr>
              <a:t>en favor de la Iglesia, y de la tradición, frente al liberalismo. </a:t>
            </a:r>
            <a:endParaRPr lang="es-ES" sz="2000" b="0" strike="noStrike" spc="-1" dirty="0">
              <a:solidFill>
                <a:srgbClr val="FFFFFF"/>
              </a:solidFill>
              <a:latin typeface="Arial"/>
            </a:endParaRPr>
          </a:p>
        </p:txBody>
      </p:sp>
      <p:pic>
        <p:nvPicPr>
          <p:cNvPr id="129" name="Imagen 3"/>
          <p:cNvPicPr/>
          <p:nvPr/>
        </p:nvPicPr>
        <p:blipFill>
          <a:blip r:embed="rId2"/>
          <a:srcRect l="26289" r="17181"/>
          <a:stretch/>
        </p:blipFill>
        <p:spPr>
          <a:xfrm>
            <a:off x="7268760" y="521280"/>
            <a:ext cx="1677600" cy="2255527"/>
          </a:xfrm>
          <a:prstGeom prst="rect">
            <a:avLst/>
          </a:prstGeom>
          <a:ln w="0">
            <a:noFill/>
          </a:ln>
        </p:spPr>
      </p:pic>
      <p:sp>
        <p:nvSpPr>
          <p:cNvPr id="2" name="CuadroTexto 1">
            <a:extLst>
              <a:ext uri="{FF2B5EF4-FFF2-40B4-BE49-F238E27FC236}">
                <a16:creationId xmlns:a16="http://schemas.microsoft.com/office/drawing/2014/main" id="{E304D62E-0FF1-39EF-79BE-8CE1C01A97E5}"/>
              </a:ext>
            </a:extLst>
          </p:cNvPr>
          <p:cNvSpPr txBox="1"/>
          <p:nvPr/>
        </p:nvSpPr>
        <p:spPr>
          <a:xfrm>
            <a:off x="7333200" y="3083887"/>
            <a:ext cx="1677600" cy="1323439"/>
          </a:xfrm>
          <a:prstGeom prst="rect">
            <a:avLst/>
          </a:prstGeom>
          <a:noFill/>
        </p:spPr>
        <p:txBody>
          <a:bodyPr wrap="square" rtlCol="0">
            <a:spAutoFit/>
          </a:bodyPr>
          <a:lstStyle/>
          <a:p>
            <a:pPr algn="ctr"/>
            <a:r>
              <a:rPr lang="es-ES" sz="2000" dirty="0">
                <a:solidFill>
                  <a:srgbClr val="FFFF00"/>
                </a:solidFill>
                <a:latin typeface="Tw Cen MT" panose="020B0602020104020603" pitchFamily="34" charset="77"/>
              </a:rPr>
              <a:t>LA IGLESIA</a:t>
            </a:r>
          </a:p>
          <a:p>
            <a:pPr algn="ctr"/>
            <a:r>
              <a:rPr lang="es-ES" sz="2000" dirty="0">
                <a:solidFill>
                  <a:srgbClr val="FFFF00"/>
                </a:solidFill>
                <a:latin typeface="Tw Cen MT" panose="020B0602020104020603" pitchFamily="34" charset="77"/>
              </a:rPr>
              <a:t>SE </a:t>
            </a:r>
          </a:p>
          <a:p>
            <a:pPr algn="ctr"/>
            <a:r>
              <a:rPr lang="es-ES" sz="2000" dirty="0">
                <a:solidFill>
                  <a:srgbClr val="FFFF00"/>
                </a:solidFill>
                <a:latin typeface="Tw Cen MT" panose="020B0602020104020603" pitchFamily="34" charset="77"/>
              </a:rPr>
              <a:t>SIENTE</a:t>
            </a:r>
          </a:p>
          <a:p>
            <a:pPr algn="ctr"/>
            <a:r>
              <a:rPr lang="es-ES" sz="2000" dirty="0">
                <a:solidFill>
                  <a:srgbClr val="FFFF00"/>
                </a:solidFill>
                <a:latin typeface="Tw Cen MT" panose="020B0602020104020603" pitchFamily="34" charset="77"/>
              </a:rPr>
              <a:t>ASEDIADA</a:t>
            </a:r>
          </a:p>
        </p:txBody>
      </p:sp>
      <p:pic>
        <p:nvPicPr>
          <p:cNvPr id="5" name="Imagen 4">
            <a:extLst>
              <a:ext uri="{FF2B5EF4-FFF2-40B4-BE49-F238E27FC236}">
                <a16:creationId xmlns:a16="http://schemas.microsoft.com/office/drawing/2014/main" id="{880D32E6-21C9-9219-EBB6-13CA00D0F22B}"/>
              </a:ext>
            </a:extLst>
          </p:cNvPr>
          <p:cNvPicPr>
            <a:picLocks noChangeAspect="1"/>
          </p:cNvPicPr>
          <p:nvPr/>
        </p:nvPicPr>
        <p:blipFill rotWithShape="1">
          <a:blip r:embed="rId3">
            <a:extLst>
              <a:ext uri="{28A0092B-C50C-407E-A947-70E740481C1C}">
                <a14:useLocalDpi xmlns:a14="http://schemas.microsoft.com/office/drawing/2010/main" val="0"/>
              </a:ext>
            </a:extLst>
          </a:blip>
          <a:srcRect l="1048" t="7335" r="41734" b="-7335"/>
          <a:stretch/>
        </p:blipFill>
        <p:spPr>
          <a:xfrm>
            <a:off x="7285279" y="4550833"/>
            <a:ext cx="1725521" cy="221716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fade">
                                      <p:cBhvr>
                                        <p:cTn id="7" dur="3000"/>
                                        <p:tgtEl>
                                          <p:spTgt spid="128"/>
                                        </p:tgtEl>
                                      </p:cBhvr>
                                    </p:animEffect>
                                    <p:anim calcmode="lin" valueType="num">
                                      <p:cBhvr>
                                        <p:cTn id="8" dur="3000" fill="hold"/>
                                        <p:tgtEl>
                                          <p:spTgt spid="128"/>
                                        </p:tgtEl>
                                        <p:attrNameLst>
                                          <p:attrName>ppt_x</p:attrName>
                                        </p:attrNameLst>
                                      </p:cBhvr>
                                      <p:tavLst>
                                        <p:tav tm="0">
                                          <p:val>
                                            <p:strVal val="#ppt_x"/>
                                          </p:val>
                                        </p:tav>
                                        <p:tav tm="100000">
                                          <p:val>
                                            <p:strVal val="#ppt_x"/>
                                          </p:val>
                                        </p:tav>
                                      </p:tavLst>
                                    </p:anim>
                                    <p:anim calcmode="lin" valueType="num">
                                      <p:cBhvr>
                                        <p:cTn id="9" dur="3000" fill="hold"/>
                                        <p:tgtEl>
                                          <p:spTgt spid="1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0">
          <a:gsLst>
            <a:gs pos="95000">
              <a:srgbClr val="990000"/>
            </a:gs>
            <a:gs pos="100000">
              <a:srgbClr val="2B0000"/>
            </a:gs>
          </a:gsLst>
          <a:lin ang="10800000"/>
        </a:gradFill>
        <a:effectLst/>
      </p:bgPr>
    </p:bg>
    <p:spTree>
      <p:nvGrpSpPr>
        <p:cNvPr id="1" name=""/>
        <p:cNvGrpSpPr/>
        <p:nvPr/>
      </p:nvGrpSpPr>
      <p:grpSpPr>
        <a:xfrm>
          <a:off x="0" y="0"/>
          <a:ext cx="0" cy="0"/>
          <a:chOff x="0" y="0"/>
          <a:chExt cx="0" cy="0"/>
        </a:xfrm>
      </p:grpSpPr>
      <p:sp>
        <p:nvSpPr>
          <p:cNvPr id="130"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sp>
        <p:nvSpPr>
          <p:cNvPr id="131" name="CuadroTexto 2"/>
          <p:cNvSpPr/>
          <p:nvPr/>
        </p:nvSpPr>
        <p:spPr>
          <a:xfrm>
            <a:off x="570015" y="214200"/>
            <a:ext cx="6391911" cy="5076859"/>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es-ES" sz="2400" strike="noStrike" spc="-1" dirty="0">
                <a:solidFill>
                  <a:srgbClr val="FFFF00"/>
                </a:solidFill>
                <a:latin typeface="Tw Cen MT" panose="020B0602020104020603" pitchFamily="34" charset="77"/>
                <a:ea typeface="Calibri"/>
              </a:rPr>
              <a:t>CAMBIO SOCIAL</a:t>
            </a:r>
            <a:endParaRPr lang="es-ES" sz="240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Calibri"/>
              </a:rPr>
              <a:t>Se produce el paso de  un  modelo  sanitario basado en la caridad, a otro basado en el derecho individual a la salud, proclamado por las Cortes de Cádiz.  Del  espíritu  de esta Constitución, nacen las Diputaciones Provinciales. </a:t>
            </a:r>
            <a:endParaRPr lang="es-ES" sz="2000" spc="-1" dirty="0">
              <a:solidFill>
                <a:srgbClr val="FFFFFF"/>
              </a:solidFill>
              <a:latin typeface="Tw Cen MT" panose="020B0602020104020603" pitchFamily="34" charset="77"/>
            </a:endParaRPr>
          </a:p>
          <a:p>
            <a:pPr>
              <a:lnSpc>
                <a:spcPct val="100000"/>
              </a:lnSpc>
            </a:pPr>
            <a:r>
              <a:rPr lang="es-ES" sz="2000" b="0" u="sng" strike="noStrike" spc="-1" dirty="0">
                <a:solidFill>
                  <a:srgbClr val="FFFFFF"/>
                </a:solidFill>
                <a:latin typeface="Tw Cen MT" panose="020B0602020104020603" pitchFamily="34" charset="77"/>
                <a:ea typeface="Calibri"/>
              </a:rPr>
              <a:t>*</a:t>
            </a:r>
            <a:r>
              <a:rPr lang="es-ES" sz="2000" b="0" u="sng" strike="noStrike" spc="-1" dirty="0">
                <a:solidFill>
                  <a:srgbClr val="FFFF00"/>
                </a:solidFill>
                <a:latin typeface="Tw Cen MT" panose="020B0602020104020603" pitchFamily="34" charset="77"/>
                <a:ea typeface="Calibri"/>
              </a:rPr>
              <a:t>1822</a:t>
            </a:r>
            <a:r>
              <a:rPr lang="es-ES" sz="2000" b="0" strike="noStrike" spc="-1" dirty="0">
                <a:solidFill>
                  <a:srgbClr val="FFFFFF"/>
                </a:solidFill>
                <a:latin typeface="Tw Cen MT" panose="020B0602020104020603" pitchFamily="34" charset="77"/>
                <a:ea typeface="Calibri"/>
              </a:rPr>
              <a:t>: Ley de Beneficencia Pública. </a:t>
            </a:r>
          </a:p>
          <a:p>
            <a:pPr>
              <a:lnSpc>
                <a:spcPct val="100000"/>
              </a:lnSpc>
            </a:pPr>
            <a:r>
              <a:rPr lang="es-ES" sz="2000" b="0" strike="noStrike" spc="-1" dirty="0">
                <a:solidFill>
                  <a:srgbClr val="FFFFFF"/>
                </a:solidFill>
                <a:latin typeface="Tw Cen MT" panose="020B0602020104020603" pitchFamily="34" charset="77"/>
                <a:ea typeface="Calibri"/>
              </a:rPr>
              <a:t>	Se  establecen  los  hospitales provinciales y como 	consecuencia   se   desmantelan   la   beneficencia 	particular y de las fundaciones. </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Calibri"/>
              </a:rPr>
              <a:t>	       No obstante  las Diputaciones necesitan de la 	ayuda de diversas  Órdenes religiosas que venían 	actuando  en  este campo de atención a enfermos 	y desfavorecidos;  pensemos en  los  Hermanos de 	S. Juan de Dios o las Hijas de la Caridad. </a:t>
            </a:r>
          </a:p>
          <a:p>
            <a:pPr>
              <a:lnSpc>
                <a:spcPct val="100000"/>
              </a:lnSpc>
            </a:pPr>
            <a:r>
              <a:rPr lang="es-ES" sz="2000" b="0" strike="noStrike" spc="-1" dirty="0">
                <a:solidFill>
                  <a:srgbClr val="FFFFFF"/>
                </a:solidFill>
                <a:latin typeface="Tw Cen MT" panose="020B0602020104020603" pitchFamily="34" charset="77"/>
                <a:ea typeface="Calibri"/>
              </a:rPr>
              <a:t>*  Con la   creación de  las  “Casas de Socorro” se pretende prestar los primeros auxilios y atender los casos de urgencia.</a:t>
            </a:r>
            <a:endParaRPr lang="es-ES" sz="2000" b="0" strike="noStrike" spc="-1" dirty="0">
              <a:solidFill>
                <a:srgbClr val="FFFFFF"/>
              </a:solidFill>
              <a:latin typeface="Tw Cen MT" panose="020B0602020104020603" pitchFamily="34" charset="77"/>
            </a:endParaRPr>
          </a:p>
        </p:txBody>
      </p:sp>
      <p:pic>
        <p:nvPicPr>
          <p:cNvPr id="6" name="Imagen 5">
            <a:extLst>
              <a:ext uri="{FF2B5EF4-FFF2-40B4-BE49-F238E27FC236}">
                <a16:creationId xmlns:a16="http://schemas.microsoft.com/office/drawing/2014/main" id="{0F847CC2-9387-84B0-B7FC-0471D65F826B}"/>
              </a:ext>
            </a:extLst>
          </p:cNvPr>
          <p:cNvPicPr>
            <a:picLocks noChangeAspect="1"/>
          </p:cNvPicPr>
          <p:nvPr/>
        </p:nvPicPr>
        <p:blipFill rotWithShape="1">
          <a:blip r:embed="rId2">
            <a:extLst>
              <a:ext uri="{28A0092B-C50C-407E-A947-70E740481C1C}">
                <a14:useLocalDpi xmlns:a14="http://schemas.microsoft.com/office/drawing/2010/main" val="0"/>
              </a:ext>
            </a:extLst>
          </a:blip>
          <a:srcRect l="26095" r="11866"/>
          <a:stretch/>
        </p:blipFill>
        <p:spPr>
          <a:xfrm>
            <a:off x="7119426" y="856868"/>
            <a:ext cx="1759793" cy="2572132"/>
          </a:xfrm>
          <a:prstGeom prst="rect">
            <a:avLst/>
          </a:prstGeom>
        </p:spPr>
      </p:pic>
      <p:sp>
        <p:nvSpPr>
          <p:cNvPr id="9" name="CuadroTexto 8">
            <a:extLst>
              <a:ext uri="{FF2B5EF4-FFF2-40B4-BE49-F238E27FC236}">
                <a16:creationId xmlns:a16="http://schemas.microsoft.com/office/drawing/2014/main" id="{5A41AEF5-FBD2-1DDE-2820-22F03490D144}"/>
              </a:ext>
            </a:extLst>
          </p:cNvPr>
          <p:cNvSpPr txBox="1"/>
          <p:nvPr/>
        </p:nvSpPr>
        <p:spPr>
          <a:xfrm>
            <a:off x="1782306" y="5412746"/>
            <a:ext cx="6991254" cy="1200329"/>
          </a:xfrm>
          <a:prstGeom prst="rect">
            <a:avLst/>
          </a:prstGeom>
          <a:noFill/>
        </p:spPr>
        <p:txBody>
          <a:bodyPr wrap="square">
            <a:spAutoFit/>
          </a:bodyPr>
          <a:lstStyle/>
          <a:p>
            <a:pPr algn="ctr"/>
            <a:r>
              <a:rPr lang="es-ES" sz="2400" b="0" i="1" strike="noStrike" spc="-1" dirty="0">
                <a:solidFill>
                  <a:srgbClr val="FFFF00"/>
                </a:solidFill>
                <a:latin typeface="Tw Cen MT" panose="020B0602020104020603" pitchFamily="34" charset="77"/>
                <a:ea typeface="Calibri"/>
              </a:rPr>
              <a:t>Queda el vacío de la asistencia  prolongada a enfermos en su domicilio. Y esta laguna propiciará el nacimiento de nuevas congregaciones como las Siervas de María.</a:t>
            </a:r>
            <a:endParaRPr lang="es-ES" sz="2400" dirty="0"/>
          </a:p>
        </p:txBody>
      </p:sp>
      <p:sp>
        <p:nvSpPr>
          <p:cNvPr id="3" name="CuadroTexto 2">
            <a:extLst>
              <a:ext uri="{FF2B5EF4-FFF2-40B4-BE49-F238E27FC236}">
                <a16:creationId xmlns:a16="http://schemas.microsoft.com/office/drawing/2014/main" id="{59E7A9F0-4CB6-1164-E1E6-CA7B6A0B914A}"/>
              </a:ext>
            </a:extLst>
          </p:cNvPr>
          <p:cNvSpPr txBox="1"/>
          <p:nvPr/>
        </p:nvSpPr>
        <p:spPr>
          <a:xfrm>
            <a:off x="7119426" y="3752603"/>
            <a:ext cx="1759793" cy="1015663"/>
          </a:xfrm>
          <a:prstGeom prst="rect">
            <a:avLst/>
          </a:prstGeom>
          <a:noFill/>
        </p:spPr>
        <p:txBody>
          <a:bodyPr wrap="square" rtlCol="0">
            <a:spAutoFit/>
          </a:bodyPr>
          <a:lstStyle/>
          <a:p>
            <a:pPr algn="ctr"/>
            <a:r>
              <a:rPr lang="es-ES" sz="2000" dirty="0">
                <a:solidFill>
                  <a:srgbClr val="FFFF00"/>
                </a:solidFill>
                <a:latin typeface="Tw Cen MT" panose="020B0602020104020603" pitchFamily="34" charset="77"/>
              </a:rPr>
              <a:t>ASISTENCIA</a:t>
            </a:r>
          </a:p>
          <a:p>
            <a:pPr algn="ctr"/>
            <a:r>
              <a:rPr lang="es-ES" sz="2000" dirty="0">
                <a:solidFill>
                  <a:srgbClr val="FFFF00"/>
                </a:solidFill>
                <a:latin typeface="Tw Cen MT" panose="020B0602020104020603" pitchFamily="34" charset="77"/>
              </a:rPr>
              <a:t>A LOS</a:t>
            </a:r>
          </a:p>
          <a:p>
            <a:pPr algn="ctr"/>
            <a:r>
              <a:rPr lang="es-ES" sz="2000" dirty="0">
                <a:solidFill>
                  <a:srgbClr val="FFFF00"/>
                </a:solidFill>
                <a:latin typeface="Tw Cen MT" panose="020B0602020104020603" pitchFamily="34" charset="77"/>
              </a:rPr>
              <a:t>ENFERMOS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fade">
                                      <p:cBhvr>
                                        <p:cTn id="7" dur="3000"/>
                                        <p:tgtEl>
                                          <p:spTgt spid="131"/>
                                        </p:tgtEl>
                                      </p:cBhvr>
                                    </p:animEffect>
                                    <p:anim calcmode="lin" valueType="num">
                                      <p:cBhvr>
                                        <p:cTn id="8" dur="3000" fill="hold"/>
                                        <p:tgtEl>
                                          <p:spTgt spid="131"/>
                                        </p:tgtEl>
                                        <p:attrNameLst>
                                          <p:attrName>ppt_x</p:attrName>
                                        </p:attrNameLst>
                                      </p:cBhvr>
                                      <p:tavLst>
                                        <p:tav tm="0">
                                          <p:val>
                                            <p:strVal val="#ppt_x"/>
                                          </p:val>
                                        </p:tav>
                                        <p:tav tm="100000">
                                          <p:val>
                                            <p:strVal val="#ppt_x"/>
                                          </p:val>
                                        </p:tav>
                                      </p:tavLst>
                                    </p:anim>
                                    <p:anim calcmode="lin" valueType="num">
                                      <p:cBhvr>
                                        <p:cTn id="9" dur="3000" fill="hold"/>
                                        <p:tgtEl>
                                          <p:spTgt spid="1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0">
          <a:gsLst>
            <a:gs pos="95000">
              <a:srgbClr val="990000"/>
            </a:gs>
            <a:gs pos="100000">
              <a:srgbClr val="2B0000"/>
            </a:gs>
          </a:gsLst>
          <a:lin ang="10800000"/>
        </a:gradFill>
        <a:effectLst/>
      </p:bgPr>
    </p:bg>
    <p:spTree>
      <p:nvGrpSpPr>
        <p:cNvPr id="1" name=""/>
        <p:cNvGrpSpPr/>
        <p:nvPr/>
      </p:nvGrpSpPr>
      <p:grpSpPr>
        <a:xfrm>
          <a:off x="0" y="0"/>
          <a:ext cx="0" cy="0"/>
          <a:chOff x="0" y="0"/>
          <a:chExt cx="0" cy="0"/>
        </a:xfrm>
      </p:grpSpPr>
      <p:sp>
        <p:nvSpPr>
          <p:cNvPr id="132"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sp>
        <p:nvSpPr>
          <p:cNvPr id="133" name="CuadroTexto 3"/>
          <p:cNvSpPr/>
          <p:nvPr/>
        </p:nvSpPr>
        <p:spPr>
          <a:xfrm>
            <a:off x="629392" y="384840"/>
            <a:ext cx="6360344" cy="6000189"/>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es-ES" sz="2400" b="0" strike="noStrike" spc="-1" dirty="0">
                <a:solidFill>
                  <a:srgbClr val="FFFF00"/>
                </a:solidFill>
                <a:latin typeface="Tw Cen MT" panose="020B0602020104020603" pitchFamily="34" charset="77"/>
                <a:ea typeface="Calibri"/>
              </a:rPr>
              <a:t>SIERVAS DE MARÍA</a:t>
            </a:r>
            <a:endParaRPr lang="es-ES" sz="24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00"/>
                </a:solidFill>
                <a:latin typeface="Tw Cen MT" panose="020B0602020104020603" pitchFamily="34" charset="77"/>
                <a:ea typeface="Calibri"/>
              </a:rPr>
              <a:t>Fundadora: María Soledad Torres Acosta</a:t>
            </a:r>
            <a:endParaRPr lang="es-ES" sz="2000" b="0" strike="noStrike" spc="-1" dirty="0">
              <a:solidFill>
                <a:srgbClr val="FFFFFF"/>
              </a:solidFill>
              <a:latin typeface="Tw Cen MT" panose="020B0602020104020603" pitchFamily="34" charset="77"/>
            </a:endParaRPr>
          </a:p>
          <a:p>
            <a:pPr algn="just">
              <a:lnSpc>
                <a:spcPct val="100000"/>
              </a:lnSpc>
            </a:pPr>
            <a:r>
              <a:rPr lang="es-ES" sz="2000" b="0" u="sng" strike="noStrike" spc="-1" dirty="0">
                <a:solidFill>
                  <a:srgbClr val="FFFF00"/>
                </a:solidFill>
                <a:latin typeface="Tw Cen MT" panose="020B0602020104020603" pitchFamily="34" charset="77"/>
                <a:ea typeface="Calibri"/>
              </a:rPr>
              <a:t>*1826</a:t>
            </a:r>
            <a:r>
              <a:rPr lang="es-ES" sz="2000" b="0" strike="noStrike" spc="-1" dirty="0">
                <a:solidFill>
                  <a:srgbClr val="FFFFFF"/>
                </a:solidFill>
                <a:latin typeface="Tw Cen MT" panose="020B0602020104020603" pitchFamily="34" charset="77"/>
                <a:ea typeface="Calibri"/>
              </a:rPr>
              <a:t>.  Nace en Madrid el 2 de diciembre. </a:t>
            </a:r>
          </a:p>
          <a:p>
            <a:pPr algn="just">
              <a:lnSpc>
                <a:spcPct val="100000"/>
              </a:lnSpc>
            </a:pPr>
            <a:r>
              <a:rPr lang="es-ES" sz="2000" spc="-1" dirty="0">
                <a:solidFill>
                  <a:srgbClr val="FFFFFF"/>
                </a:solidFill>
                <a:latin typeface="Tw Cen MT" panose="020B0602020104020603" pitchFamily="34" charset="77"/>
                <a:ea typeface="Calibri"/>
              </a:rPr>
              <a:t>	</a:t>
            </a:r>
            <a:r>
              <a:rPr lang="es-ES" sz="2000" b="0" strike="noStrike" spc="-1" dirty="0">
                <a:solidFill>
                  <a:srgbClr val="FFFFFF"/>
                </a:solidFill>
                <a:latin typeface="Tw Cen MT" panose="020B0602020104020603" pitchFamily="34" charset="77"/>
                <a:ea typeface="Calibri"/>
              </a:rPr>
              <a:t>Desde joven  colaboró  con las Hijas de la Caridad.</a:t>
            </a:r>
            <a:endParaRPr lang="es-ES" sz="2000" b="0" strike="noStrike" spc="-1" dirty="0">
              <a:solidFill>
                <a:srgbClr val="FFFFFF"/>
              </a:solidFill>
              <a:latin typeface="Tw Cen MT" panose="020B0602020104020603" pitchFamily="34" charset="77"/>
            </a:endParaRPr>
          </a:p>
          <a:p>
            <a:pPr algn="just">
              <a:lnSpc>
                <a:spcPct val="100000"/>
              </a:lnSpc>
            </a:pPr>
            <a:r>
              <a:rPr lang="es-ES" sz="2000" b="0" u="sng" strike="noStrike" spc="-1" dirty="0">
                <a:solidFill>
                  <a:srgbClr val="FFFF00"/>
                </a:solidFill>
                <a:latin typeface="Tw Cen MT" panose="020B0602020104020603" pitchFamily="34" charset="77"/>
                <a:ea typeface="Calibri"/>
              </a:rPr>
              <a:t>*1851</a:t>
            </a:r>
            <a:r>
              <a:rPr lang="es-ES" sz="2000" b="0" strike="noStrike" spc="-1" dirty="0">
                <a:solidFill>
                  <a:srgbClr val="FFFFFF"/>
                </a:solidFill>
                <a:latin typeface="Tw Cen MT" panose="020B0602020104020603" pitchFamily="34" charset="77"/>
                <a:ea typeface="Calibri"/>
              </a:rPr>
              <a:t>.15 Agosto. Fundación. El Objetivo: “Que la 	humanidad doliente pudiera recibir cuidados 	profesionales”, convirtiéndose en las precursoras de 	la asistencia sanitaria domiciliaria. Lograron la 	creación de la primera Escuela de Enfermería en 	España. Con el título se profesionalizó el cuidado a 	los enfermos. </a:t>
            </a:r>
            <a:endParaRPr lang="es-ES" sz="2000" b="0" strike="noStrike" spc="-1" dirty="0">
              <a:solidFill>
                <a:srgbClr val="FFFFFF"/>
              </a:solidFill>
              <a:latin typeface="Tw Cen MT" panose="020B0602020104020603" pitchFamily="34" charset="77"/>
            </a:endParaRPr>
          </a:p>
          <a:p>
            <a:pPr algn="just">
              <a:lnSpc>
                <a:spcPct val="100000"/>
              </a:lnSpc>
            </a:pPr>
            <a:r>
              <a:rPr lang="es-ES" sz="2000" b="0" strike="noStrike" spc="-1" dirty="0">
                <a:solidFill>
                  <a:srgbClr val="FFFFFF"/>
                </a:solidFill>
                <a:latin typeface="Tw Cen MT" panose="020B0602020104020603" pitchFamily="34" charset="77"/>
                <a:ea typeface="Calibri"/>
              </a:rPr>
              <a:t>* Son frecuentes en este tiempo los brotes de cólera en 	España. Revisten una fuerza alarmante los que 	tienen lugar en 1865 y 1885. Las Siervas de María 	están presentes en estas epidemias. Además de 	atender a la población en sus domicilios, también 	dan asistencia a las religiosas que se encuentran en 	conventos de clausura.</a:t>
            </a:r>
            <a:endParaRPr lang="es-ES" sz="2000" b="0" u="sng" strike="noStrike" spc="-1" dirty="0">
              <a:solidFill>
                <a:srgbClr val="FFFF00"/>
              </a:solidFill>
              <a:latin typeface="Tw Cen MT" panose="020B0602020104020603" pitchFamily="34" charset="77"/>
              <a:ea typeface="Calibri"/>
            </a:endParaRPr>
          </a:p>
          <a:p>
            <a:pPr algn="just">
              <a:lnSpc>
                <a:spcPct val="100000"/>
              </a:lnSpc>
            </a:pPr>
            <a:r>
              <a:rPr lang="es-ES" sz="2000" b="0" u="sng" strike="noStrike" spc="-1" dirty="0">
                <a:solidFill>
                  <a:srgbClr val="FFFF00"/>
                </a:solidFill>
                <a:latin typeface="Tw Cen MT" panose="020B0602020104020603" pitchFamily="34" charset="77"/>
                <a:ea typeface="Calibri"/>
              </a:rPr>
              <a:t>+ 1887</a:t>
            </a:r>
            <a:r>
              <a:rPr lang="es-ES" sz="2000" b="0" u="sng" strike="noStrike" spc="-1" dirty="0">
                <a:solidFill>
                  <a:srgbClr val="FFFFFF"/>
                </a:solidFill>
                <a:latin typeface="Tw Cen MT" panose="020B0602020104020603" pitchFamily="34" charset="77"/>
                <a:ea typeface="Calibri"/>
              </a:rPr>
              <a:t>.</a:t>
            </a:r>
            <a:r>
              <a:rPr lang="es-ES" sz="2000" b="0" strike="noStrike" spc="-1" dirty="0">
                <a:solidFill>
                  <a:srgbClr val="FFFFFF"/>
                </a:solidFill>
                <a:latin typeface="Tw Cen MT" panose="020B0602020104020603" pitchFamily="34" charset="77"/>
                <a:ea typeface="Calibri"/>
              </a:rPr>
              <a:t>  </a:t>
            </a:r>
            <a:r>
              <a:rPr lang="es-ES" sz="2000" b="0" strike="noStrike" spc="-1" dirty="0">
                <a:solidFill>
                  <a:srgbClr val="FFFFFF"/>
                </a:solidFill>
                <a:latin typeface="Tw Cen MT" panose="020B0602020104020603" pitchFamily="34" charset="77"/>
                <a:ea typeface="ＭＳ Ｐゴシック"/>
              </a:rPr>
              <a:t>11 de octubre. Muere en Madrid.</a:t>
            </a:r>
            <a:endParaRPr lang="es-ES" sz="2000" b="0" strike="noStrike" spc="-1" dirty="0">
              <a:solidFill>
                <a:srgbClr val="FFFFFF"/>
              </a:solidFill>
              <a:latin typeface="Tw Cen MT" panose="020B0602020104020603" pitchFamily="34" charset="77"/>
            </a:endParaRPr>
          </a:p>
        </p:txBody>
      </p:sp>
      <p:pic>
        <p:nvPicPr>
          <p:cNvPr id="134" name="Imagen 2"/>
          <p:cNvPicPr/>
          <p:nvPr/>
        </p:nvPicPr>
        <p:blipFill>
          <a:blip r:embed="rId2"/>
          <a:stretch/>
        </p:blipFill>
        <p:spPr>
          <a:xfrm>
            <a:off x="7532176" y="799200"/>
            <a:ext cx="1450544" cy="2168725"/>
          </a:xfrm>
          <a:prstGeom prst="rect">
            <a:avLst/>
          </a:prstGeom>
          <a:ln w="0">
            <a:noFill/>
          </a:ln>
        </p:spPr>
      </p:pic>
      <p:sp>
        <p:nvSpPr>
          <p:cNvPr id="3" name="CuadroTexto 2">
            <a:extLst>
              <a:ext uri="{FF2B5EF4-FFF2-40B4-BE49-F238E27FC236}">
                <a16:creationId xmlns:a16="http://schemas.microsoft.com/office/drawing/2014/main" id="{0B9C34CF-A3AD-A298-250B-C7E202007C97}"/>
              </a:ext>
            </a:extLst>
          </p:cNvPr>
          <p:cNvSpPr txBox="1"/>
          <p:nvPr/>
        </p:nvSpPr>
        <p:spPr>
          <a:xfrm>
            <a:off x="7532176" y="3890075"/>
            <a:ext cx="1450544" cy="2523768"/>
          </a:xfrm>
          <a:prstGeom prst="rect">
            <a:avLst/>
          </a:prstGeom>
          <a:noFill/>
        </p:spPr>
        <p:txBody>
          <a:bodyPr wrap="square">
            <a:spAutoFit/>
          </a:bodyPr>
          <a:lstStyle/>
          <a:p>
            <a:pPr algn="ctr"/>
            <a:r>
              <a:rPr lang="es-ES" sz="2000" b="0" strike="noStrike" spc="-1" dirty="0" err="1">
                <a:solidFill>
                  <a:srgbClr val="FFFF00"/>
                </a:solidFill>
                <a:latin typeface="Tw Cen MT" panose="020B0602020104020603" pitchFamily="34" charset="77"/>
                <a:ea typeface="Calibri"/>
              </a:rPr>
              <a:t>Mª</a:t>
            </a:r>
            <a:r>
              <a:rPr lang="es-ES" sz="2000" b="0" strike="noStrike" spc="-1" dirty="0">
                <a:solidFill>
                  <a:srgbClr val="FFFF00"/>
                </a:solidFill>
                <a:latin typeface="Tw Cen MT" panose="020B0602020104020603" pitchFamily="34" charset="77"/>
                <a:ea typeface="Calibri"/>
              </a:rPr>
              <a:t> Soledad Torres</a:t>
            </a:r>
          </a:p>
          <a:p>
            <a:pPr algn="ctr"/>
            <a:r>
              <a:rPr lang="es-ES" sz="2000" b="0" strike="noStrike" spc="-1" dirty="0">
                <a:solidFill>
                  <a:srgbClr val="FFFF00"/>
                </a:solidFill>
                <a:latin typeface="Tw Cen MT" panose="020B0602020104020603" pitchFamily="34" charset="77"/>
                <a:ea typeface="Calibri"/>
              </a:rPr>
              <a:t>Acosta</a:t>
            </a:r>
          </a:p>
          <a:p>
            <a:pPr algn="ctr"/>
            <a:endParaRPr lang="es-ES" sz="2000" spc="-1" dirty="0">
              <a:solidFill>
                <a:srgbClr val="FFFF00"/>
              </a:solidFill>
              <a:latin typeface="Tw Cen MT" panose="020B0602020104020603" pitchFamily="34" charset="77"/>
            </a:endParaRPr>
          </a:p>
          <a:p>
            <a:pPr algn="ctr"/>
            <a:r>
              <a:rPr lang="es-ES" sz="2000" spc="-1" dirty="0">
                <a:solidFill>
                  <a:srgbClr val="FFFF00"/>
                </a:solidFill>
                <a:latin typeface="Tw Cen MT" panose="020B0602020104020603" pitchFamily="34" charset="77"/>
              </a:rPr>
              <a:t>Madrid</a:t>
            </a:r>
          </a:p>
          <a:p>
            <a:pPr algn="ctr"/>
            <a:r>
              <a:rPr lang="es-ES" sz="2000" spc="-1" dirty="0">
                <a:solidFill>
                  <a:srgbClr val="FFFF00"/>
                </a:solidFill>
                <a:latin typeface="Tw Cen MT" panose="020B0602020104020603" pitchFamily="34" charset="77"/>
              </a:rPr>
              <a:t>*1826</a:t>
            </a:r>
          </a:p>
          <a:p>
            <a:pPr algn="ctr"/>
            <a:r>
              <a:rPr lang="es-ES" sz="2000" spc="-1" dirty="0">
                <a:solidFill>
                  <a:srgbClr val="FFFF00"/>
                </a:solidFill>
                <a:latin typeface="Tw Cen MT" panose="020B0602020104020603" pitchFamily="34" charset="77"/>
              </a:rPr>
              <a:t>+1887</a:t>
            </a:r>
          </a:p>
          <a:p>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fade">
                                      <p:cBhvr>
                                        <p:cTn id="7" dur="3000"/>
                                        <p:tgtEl>
                                          <p:spTgt spid="133"/>
                                        </p:tgtEl>
                                      </p:cBhvr>
                                    </p:animEffect>
                                    <p:anim calcmode="lin" valueType="num">
                                      <p:cBhvr>
                                        <p:cTn id="8" dur="3000" fill="hold"/>
                                        <p:tgtEl>
                                          <p:spTgt spid="133"/>
                                        </p:tgtEl>
                                        <p:attrNameLst>
                                          <p:attrName>ppt_x</p:attrName>
                                        </p:attrNameLst>
                                      </p:cBhvr>
                                      <p:tavLst>
                                        <p:tav tm="0">
                                          <p:val>
                                            <p:strVal val="#ppt_x"/>
                                          </p:val>
                                        </p:tav>
                                        <p:tav tm="100000">
                                          <p:val>
                                            <p:strVal val="#ppt_x"/>
                                          </p:val>
                                        </p:tav>
                                      </p:tavLst>
                                    </p:anim>
                                    <p:anim calcmode="lin" valueType="num">
                                      <p:cBhvr>
                                        <p:cTn id="9" dur="3000" fill="hold"/>
                                        <p:tgtEl>
                                          <p:spTgt spid="1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0">
          <a:gsLst>
            <a:gs pos="95000">
              <a:srgbClr val="990000"/>
            </a:gs>
            <a:gs pos="100000">
              <a:srgbClr val="2B0000"/>
            </a:gs>
          </a:gsLst>
          <a:lin ang="10800000"/>
        </a:gradFill>
        <a:effectLst/>
      </p:bgPr>
    </p:bg>
    <p:spTree>
      <p:nvGrpSpPr>
        <p:cNvPr id="1" name=""/>
        <p:cNvGrpSpPr/>
        <p:nvPr/>
      </p:nvGrpSpPr>
      <p:grpSpPr>
        <a:xfrm>
          <a:off x="0" y="0"/>
          <a:ext cx="0" cy="0"/>
          <a:chOff x="0" y="0"/>
          <a:chExt cx="0" cy="0"/>
        </a:xfrm>
      </p:grpSpPr>
      <p:sp>
        <p:nvSpPr>
          <p:cNvPr id="135"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sp>
        <p:nvSpPr>
          <p:cNvPr id="136" name="CuadroTexto 2"/>
          <p:cNvSpPr/>
          <p:nvPr/>
        </p:nvSpPr>
        <p:spPr>
          <a:xfrm>
            <a:off x="546265" y="249522"/>
            <a:ext cx="6388925" cy="649548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es-ES" sz="2400" b="0" strike="noStrike" spc="-1" dirty="0">
                <a:solidFill>
                  <a:srgbClr val="FFFF00"/>
                </a:solidFill>
                <a:latin typeface="Tw Cen MT" panose="020B0602020104020603" pitchFamily="34" charset="77"/>
                <a:ea typeface="Times New Roman"/>
              </a:rPr>
              <a:t>EL CARISMA DE LAS SIERVAS DE MARÍA </a:t>
            </a:r>
            <a:endParaRPr lang="es-ES" sz="2400" b="0" strike="noStrike" spc="-1" dirty="0">
              <a:solidFill>
                <a:srgbClr val="FFFFFF"/>
              </a:solidFill>
              <a:latin typeface="Tw Cen MT" panose="020B0602020104020603" pitchFamily="34" charset="77"/>
            </a:endParaRPr>
          </a:p>
          <a:p>
            <a:pPr algn="ctr">
              <a:lnSpc>
                <a:spcPct val="100000"/>
              </a:lnSpc>
            </a:pPr>
            <a:r>
              <a:rPr lang="es-ES" sz="2400" b="0" strike="noStrike" spc="-1" dirty="0">
                <a:solidFill>
                  <a:srgbClr val="FFFFFF"/>
                </a:solidFill>
                <a:latin typeface="Tw Cen MT" panose="020B0602020104020603" pitchFamily="34" charset="77"/>
                <a:ea typeface="Times New Roman"/>
              </a:rPr>
              <a:t>Es servir a los enfermos en sus casas, preferentemente de noche cuidándolos y velándolos con un cariño y cuidado sin medida. Tanto que, en ocasiones, las hermanas acaban siendo como parte de las propias familias. </a:t>
            </a:r>
            <a:endParaRPr lang="es-ES" sz="2400" b="0" strike="noStrike" spc="-1" dirty="0">
              <a:solidFill>
                <a:srgbClr val="FFFFFF"/>
              </a:solidFill>
              <a:latin typeface="Tw Cen MT" panose="020B0602020104020603" pitchFamily="34" charset="77"/>
            </a:endParaRPr>
          </a:p>
          <a:p>
            <a:pPr algn="ctr">
              <a:lnSpc>
                <a:spcPct val="100000"/>
              </a:lnSpc>
            </a:pPr>
            <a:r>
              <a:rPr lang="es-ES" sz="2400" b="0" strike="noStrike" spc="-1" dirty="0">
                <a:solidFill>
                  <a:srgbClr val="FFFF00"/>
                </a:solidFill>
                <a:latin typeface="Tw Cen MT" panose="020B0602020104020603" pitchFamily="34" charset="77"/>
                <a:ea typeface="Times New Roman"/>
              </a:rPr>
              <a:t>El carisma las impulsa  a ver a Cristo </a:t>
            </a:r>
          </a:p>
          <a:p>
            <a:pPr algn="ctr">
              <a:lnSpc>
                <a:spcPct val="100000"/>
              </a:lnSpc>
            </a:pPr>
            <a:r>
              <a:rPr lang="es-ES" sz="2400" b="0" strike="noStrike" spc="-1" dirty="0">
                <a:solidFill>
                  <a:srgbClr val="FFFF00"/>
                </a:solidFill>
                <a:latin typeface="Tw Cen MT" panose="020B0602020104020603" pitchFamily="34" charset="77"/>
                <a:ea typeface="Times New Roman"/>
              </a:rPr>
              <a:t>en el enfermo. </a:t>
            </a:r>
          </a:p>
          <a:p>
            <a:pPr algn="ctr">
              <a:lnSpc>
                <a:spcPct val="100000"/>
              </a:lnSpc>
            </a:pPr>
            <a:r>
              <a:rPr lang="es-ES" sz="2400" b="0" strike="noStrike" spc="-1" dirty="0">
                <a:solidFill>
                  <a:srgbClr val="FFFF00"/>
                </a:solidFill>
                <a:latin typeface="Tw Cen MT" panose="020B0602020104020603" pitchFamily="34" charset="77"/>
                <a:ea typeface="Times New Roman"/>
              </a:rPr>
              <a:t>Todo lo que quisieran hacer a Cristo, </a:t>
            </a:r>
            <a:endParaRPr lang="es-ES" sz="2400" b="0" strike="noStrike" spc="-1" dirty="0">
              <a:solidFill>
                <a:srgbClr val="FFFFFF"/>
              </a:solidFill>
              <a:latin typeface="Tw Cen MT" panose="020B0602020104020603" pitchFamily="34" charset="77"/>
            </a:endParaRPr>
          </a:p>
          <a:p>
            <a:pPr algn="ctr">
              <a:lnSpc>
                <a:spcPct val="100000"/>
              </a:lnSpc>
            </a:pPr>
            <a:r>
              <a:rPr lang="es-ES" sz="2400" b="0" strike="noStrike" spc="-1" dirty="0">
                <a:solidFill>
                  <a:srgbClr val="FFFF00"/>
                </a:solidFill>
                <a:latin typeface="Tw Cen MT" panose="020B0602020104020603" pitchFamily="34" charset="77"/>
                <a:ea typeface="Times New Roman"/>
              </a:rPr>
              <a:t>se lo hacen al enfermo. </a:t>
            </a:r>
            <a:endParaRPr lang="es-ES" sz="2400" b="0" strike="noStrike" spc="-1" dirty="0">
              <a:solidFill>
                <a:srgbClr val="FFFFFF"/>
              </a:solidFill>
              <a:latin typeface="Tw Cen MT" panose="020B0602020104020603" pitchFamily="34" charset="77"/>
            </a:endParaRPr>
          </a:p>
          <a:p>
            <a:pPr algn="ctr">
              <a:lnSpc>
                <a:spcPct val="100000"/>
              </a:lnSpc>
            </a:pPr>
            <a:r>
              <a:rPr lang="es-ES" sz="2400" b="0" strike="noStrike" spc="-1" dirty="0">
                <a:solidFill>
                  <a:srgbClr val="FFFFFF"/>
                </a:solidFill>
                <a:latin typeface="Tw Cen MT" panose="020B0602020104020603" pitchFamily="34" charset="77"/>
                <a:ea typeface="Times New Roman"/>
              </a:rPr>
              <a:t>Apuestan, fervientemente, por la vida. </a:t>
            </a:r>
          </a:p>
          <a:p>
            <a:pPr algn="ctr">
              <a:lnSpc>
                <a:spcPct val="100000"/>
              </a:lnSpc>
            </a:pPr>
            <a:r>
              <a:rPr lang="es-ES" sz="2400" b="0" strike="noStrike" spc="-1" dirty="0">
                <a:solidFill>
                  <a:srgbClr val="FFFFFF"/>
                </a:solidFill>
                <a:latin typeface="Tw Cen MT" panose="020B0602020104020603" pitchFamily="34" charset="77"/>
                <a:ea typeface="Times New Roman"/>
              </a:rPr>
              <a:t>Buscan que los enfermos no se sientan inútiles, como una carga y tratan de ayudarles sobre todo descubriendo el sentido cristiano del dolor. </a:t>
            </a:r>
          </a:p>
          <a:p>
            <a:pPr algn="ctr">
              <a:lnSpc>
                <a:spcPct val="100000"/>
              </a:lnSpc>
            </a:pPr>
            <a:r>
              <a:rPr lang="es-ES" sz="2400" b="0" strike="noStrike" spc="-1" dirty="0">
                <a:solidFill>
                  <a:srgbClr val="FFFFFF"/>
                </a:solidFill>
                <a:latin typeface="Tw Cen MT" panose="020B0602020104020603" pitchFamily="34" charset="77"/>
                <a:ea typeface="Times New Roman"/>
              </a:rPr>
              <a:t>Les alientan a que se vean como “otros cristos”, conscientes de que la enfermedad los puede unir más estrechamente a Jesús y a los demás.</a:t>
            </a:r>
            <a:endParaRPr lang="es-ES" sz="2400" b="0" strike="noStrike" spc="-1" dirty="0">
              <a:solidFill>
                <a:srgbClr val="FFFFFF"/>
              </a:solidFill>
              <a:latin typeface="Tw Cen MT" panose="020B0602020104020603" pitchFamily="34" charset="77"/>
            </a:endParaRPr>
          </a:p>
        </p:txBody>
      </p:sp>
      <p:pic>
        <p:nvPicPr>
          <p:cNvPr id="137" name="Imagen 3"/>
          <p:cNvPicPr/>
          <p:nvPr/>
        </p:nvPicPr>
        <p:blipFill>
          <a:blip r:embed="rId2"/>
          <a:stretch/>
        </p:blipFill>
        <p:spPr>
          <a:xfrm>
            <a:off x="7182840" y="375480"/>
            <a:ext cx="1784040" cy="2662188"/>
          </a:xfrm>
          <a:prstGeom prst="rect">
            <a:avLst/>
          </a:prstGeom>
          <a:ln w="0">
            <a:noFill/>
          </a:ln>
        </p:spPr>
      </p:pic>
      <p:pic>
        <p:nvPicPr>
          <p:cNvPr id="3" name="Imagen 2">
            <a:extLst>
              <a:ext uri="{FF2B5EF4-FFF2-40B4-BE49-F238E27FC236}">
                <a16:creationId xmlns:a16="http://schemas.microsoft.com/office/drawing/2014/main" id="{B59F7BE9-C2E0-AF30-04EC-C59031759E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2840" y="4253186"/>
            <a:ext cx="1784040" cy="2390614"/>
          </a:xfrm>
          <a:prstGeom prst="rect">
            <a:avLst/>
          </a:prstGeom>
        </p:spPr>
      </p:pic>
      <p:sp>
        <p:nvSpPr>
          <p:cNvPr id="2" name="CuadroTexto 1">
            <a:extLst>
              <a:ext uri="{FF2B5EF4-FFF2-40B4-BE49-F238E27FC236}">
                <a16:creationId xmlns:a16="http://schemas.microsoft.com/office/drawing/2014/main" id="{65AE59BB-4D59-DB34-4CC3-CC048F6BC77D}"/>
              </a:ext>
            </a:extLst>
          </p:cNvPr>
          <p:cNvSpPr txBox="1"/>
          <p:nvPr/>
        </p:nvSpPr>
        <p:spPr>
          <a:xfrm>
            <a:off x="7097486" y="3198949"/>
            <a:ext cx="1869394" cy="646331"/>
          </a:xfrm>
          <a:prstGeom prst="rect">
            <a:avLst/>
          </a:prstGeom>
          <a:noFill/>
        </p:spPr>
        <p:txBody>
          <a:bodyPr wrap="square" rtlCol="0">
            <a:spAutoFit/>
          </a:bodyPr>
          <a:lstStyle/>
          <a:p>
            <a:pPr algn="ctr"/>
            <a:r>
              <a:rPr lang="es-ES" dirty="0">
                <a:solidFill>
                  <a:srgbClr val="FFFF00"/>
                </a:solidFill>
                <a:latin typeface="Tw Cen MT" panose="020B0602020104020603" pitchFamily="34" charset="77"/>
              </a:rPr>
              <a:t>“Estuve enfermo</a:t>
            </a:r>
          </a:p>
          <a:p>
            <a:pPr algn="ctr"/>
            <a:r>
              <a:rPr lang="es-ES" dirty="0">
                <a:solidFill>
                  <a:srgbClr val="FFFF00"/>
                </a:solidFill>
                <a:latin typeface="Tw Cen MT" panose="020B0602020104020603" pitchFamily="34" charset="77"/>
              </a:rPr>
              <a:t>y me cuidasteis”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fade">
                                      <p:cBhvr>
                                        <p:cTn id="7" dur="3000"/>
                                        <p:tgtEl>
                                          <p:spTgt spid="136"/>
                                        </p:tgtEl>
                                      </p:cBhvr>
                                    </p:animEffect>
                                    <p:anim calcmode="lin" valueType="num">
                                      <p:cBhvr>
                                        <p:cTn id="8" dur="3000" fill="hold"/>
                                        <p:tgtEl>
                                          <p:spTgt spid="136"/>
                                        </p:tgtEl>
                                        <p:attrNameLst>
                                          <p:attrName>ppt_x</p:attrName>
                                        </p:attrNameLst>
                                      </p:cBhvr>
                                      <p:tavLst>
                                        <p:tav tm="0">
                                          <p:val>
                                            <p:strVal val="#ppt_x"/>
                                          </p:val>
                                        </p:tav>
                                        <p:tav tm="100000">
                                          <p:val>
                                            <p:strVal val="#ppt_x"/>
                                          </p:val>
                                        </p:tav>
                                      </p:tavLst>
                                    </p:anim>
                                    <p:anim calcmode="lin" valueType="num">
                                      <p:cBhvr>
                                        <p:cTn id="9" dur="3000" fill="hold"/>
                                        <p:tgtEl>
                                          <p:spTgt spid="1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95000">
              <a:srgbClr val="990000"/>
            </a:gs>
            <a:gs pos="100000">
              <a:srgbClr val="2B0000"/>
            </a:gs>
          </a:gsLst>
          <a:lin ang="10800000"/>
        </a:gradFill>
        <a:effectLst/>
      </p:bgPr>
    </p:bg>
    <p:spTree>
      <p:nvGrpSpPr>
        <p:cNvPr id="1" name=""/>
        <p:cNvGrpSpPr/>
        <p:nvPr/>
      </p:nvGrpSpPr>
      <p:grpSpPr>
        <a:xfrm>
          <a:off x="0" y="0"/>
          <a:ext cx="0" cy="0"/>
          <a:chOff x="0" y="0"/>
          <a:chExt cx="0" cy="0"/>
        </a:xfrm>
      </p:grpSpPr>
      <p:sp>
        <p:nvSpPr>
          <p:cNvPr id="50"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sp>
        <p:nvSpPr>
          <p:cNvPr id="51" name="CuadroTexto 4"/>
          <p:cNvSpPr/>
          <p:nvPr/>
        </p:nvSpPr>
        <p:spPr>
          <a:xfrm>
            <a:off x="237506" y="214200"/>
            <a:ext cx="6815254" cy="661574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es-ES" sz="2400" strike="noStrike" spc="-1" dirty="0">
                <a:solidFill>
                  <a:srgbClr val="FFFF00"/>
                </a:solidFill>
                <a:latin typeface="Tw Cen MT" panose="020B0602020104020603" pitchFamily="34" charset="77"/>
                <a:ea typeface="ＭＳ Ｐゴシック"/>
              </a:rPr>
              <a:t>Siglo de las Revoluciones. </a:t>
            </a:r>
            <a:endParaRPr lang="es-ES" sz="2400" strike="noStrike" spc="-1" dirty="0">
              <a:solidFill>
                <a:srgbClr val="FFFFFF"/>
              </a:solidFill>
              <a:latin typeface="Tw Cen MT" panose="020B0602020104020603" pitchFamily="34" charset="77"/>
            </a:endParaRPr>
          </a:p>
          <a:p>
            <a:pPr algn="ctr">
              <a:lnSpc>
                <a:spcPct val="100000"/>
              </a:lnSpc>
            </a:pPr>
            <a:r>
              <a:rPr lang="es-ES" sz="2000" strike="noStrike" spc="-1" dirty="0">
                <a:solidFill>
                  <a:srgbClr val="FFFFFF"/>
                </a:solidFill>
                <a:latin typeface="Tw Cen MT" panose="020B0602020104020603" pitchFamily="34" charset="77"/>
                <a:ea typeface="ＭＳ Ｐゴシック"/>
              </a:rPr>
              <a:t>El siglo XIX ha sido calificado con frecuencia como tal. </a:t>
            </a:r>
            <a:endParaRPr lang="es-ES" sz="2000" strike="noStrike" spc="-1" dirty="0">
              <a:solidFill>
                <a:srgbClr val="FFFFFF"/>
              </a:solidFill>
              <a:latin typeface="Tw Cen MT" panose="020B0602020104020603" pitchFamily="34" charset="77"/>
            </a:endParaRPr>
          </a:p>
          <a:p>
            <a:pPr algn="ctr">
              <a:lnSpc>
                <a:spcPct val="100000"/>
              </a:lnSpc>
            </a:pPr>
            <a:r>
              <a:rPr lang="es-ES" sz="2000" strike="noStrike" spc="-1" dirty="0">
                <a:solidFill>
                  <a:srgbClr val="FFFFFF"/>
                </a:solidFill>
                <a:latin typeface="Tw Cen MT" panose="020B0602020104020603" pitchFamily="34" charset="77"/>
                <a:ea typeface="ＭＳ Ｐゴシック"/>
              </a:rPr>
              <a:t>Los continuos cambios políticos y las transformaciones </a:t>
            </a:r>
            <a:endParaRPr lang="es-ES" sz="2000" strike="noStrike" spc="-1" dirty="0">
              <a:solidFill>
                <a:srgbClr val="FFFFFF"/>
              </a:solidFill>
              <a:latin typeface="Tw Cen MT" panose="020B0602020104020603" pitchFamily="34" charset="77"/>
            </a:endParaRPr>
          </a:p>
          <a:p>
            <a:pPr algn="ctr">
              <a:lnSpc>
                <a:spcPct val="100000"/>
              </a:lnSpc>
            </a:pPr>
            <a:r>
              <a:rPr lang="es-ES" sz="2000" strike="noStrike" spc="-1" dirty="0">
                <a:solidFill>
                  <a:srgbClr val="FFFFFF"/>
                </a:solidFill>
                <a:latin typeface="Tw Cen MT" panose="020B0602020104020603" pitchFamily="34" charset="77"/>
                <a:ea typeface="ＭＳ Ｐゴシック"/>
              </a:rPr>
              <a:t>casi siempre tuvieron lugar de forma brusca, </a:t>
            </a:r>
            <a:endParaRPr lang="es-ES" sz="2000" strike="noStrike" spc="-1" dirty="0">
              <a:solidFill>
                <a:srgbClr val="FFFFFF"/>
              </a:solidFill>
              <a:latin typeface="Tw Cen MT" panose="020B0602020104020603" pitchFamily="34" charset="77"/>
            </a:endParaRPr>
          </a:p>
          <a:p>
            <a:pPr algn="ctr">
              <a:lnSpc>
                <a:spcPct val="100000"/>
              </a:lnSpc>
            </a:pPr>
            <a:r>
              <a:rPr lang="es-ES" sz="2000" strike="noStrike" spc="-1" dirty="0">
                <a:solidFill>
                  <a:srgbClr val="FFFFFF"/>
                </a:solidFill>
                <a:latin typeface="Tw Cen MT" panose="020B0602020104020603" pitchFamily="34" charset="77"/>
                <a:ea typeface="ＭＳ Ｐゴシック"/>
              </a:rPr>
              <a:t>confiriéndole este carácter.</a:t>
            </a:r>
            <a:endParaRPr lang="es-ES" sz="2000" strike="noStrike" spc="-1" dirty="0">
              <a:solidFill>
                <a:srgbClr val="FFFFFF"/>
              </a:solidFill>
              <a:latin typeface="Tw Cen MT" panose="020B0602020104020603" pitchFamily="34" charset="77"/>
            </a:endParaRPr>
          </a:p>
          <a:p>
            <a:pPr algn="ctr">
              <a:lnSpc>
                <a:spcPct val="100000"/>
              </a:lnSpc>
            </a:pPr>
            <a:r>
              <a:rPr lang="es-ES" sz="2000" strike="noStrike" spc="-1" dirty="0">
                <a:solidFill>
                  <a:srgbClr val="FFFFFF"/>
                </a:solidFill>
                <a:latin typeface="Tw Cen MT" panose="020B0602020104020603" pitchFamily="34" charset="77"/>
                <a:ea typeface="ＭＳ Ｐゴシック"/>
              </a:rPr>
              <a:t>El fermento de las nuevas ideas políticas a partir de la </a:t>
            </a:r>
            <a:endParaRPr lang="es-ES" sz="2000" strike="noStrike" spc="-1" dirty="0">
              <a:solidFill>
                <a:srgbClr val="FFFFFF"/>
              </a:solidFill>
              <a:latin typeface="Tw Cen MT" panose="020B0602020104020603" pitchFamily="34" charset="77"/>
            </a:endParaRPr>
          </a:p>
          <a:p>
            <a:pPr algn="ctr">
              <a:lnSpc>
                <a:spcPct val="100000"/>
              </a:lnSpc>
            </a:pPr>
            <a:r>
              <a:rPr lang="es-ES" sz="2000" strike="noStrike" spc="-1" dirty="0">
                <a:solidFill>
                  <a:srgbClr val="FFFFFF"/>
                </a:solidFill>
                <a:latin typeface="Tw Cen MT" panose="020B0602020104020603" pitchFamily="34" charset="77"/>
                <a:ea typeface="ＭＳ Ｐゴシック"/>
              </a:rPr>
              <a:t>revolución francesa provocan el progresivo deterioro de las estructuras que habían permanecido inalteradas durante </a:t>
            </a:r>
            <a:endParaRPr lang="es-ES" sz="2000" strike="noStrike" spc="-1" dirty="0">
              <a:solidFill>
                <a:srgbClr val="FFFFFF"/>
              </a:solidFill>
              <a:latin typeface="Tw Cen MT" panose="020B0602020104020603" pitchFamily="34" charset="77"/>
            </a:endParaRPr>
          </a:p>
          <a:p>
            <a:pPr algn="ctr">
              <a:lnSpc>
                <a:spcPct val="100000"/>
              </a:lnSpc>
            </a:pPr>
            <a:r>
              <a:rPr lang="es-ES" sz="2000" strike="noStrike" spc="-1" dirty="0">
                <a:solidFill>
                  <a:srgbClr val="FFFFFF"/>
                </a:solidFill>
                <a:latin typeface="Tw Cen MT" panose="020B0602020104020603" pitchFamily="34" charset="77"/>
                <a:ea typeface="ＭＳ Ｐゴシック"/>
              </a:rPr>
              <a:t>cientos de años.</a:t>
            </a:r>
            <a:endParaRPr lang="es-ES" sz="2000" strike="noStrike" spc="-1" dirty="0">
              <a:solidFill>
                <a:srgbClr val="FFFFFF"/>
              </a:solidFill>
              <a:latin typeface="Tw Cen MT" panose="020B0602020104020603" pitchFamily="34" charset="77"/>
            </a:endParaRPr>
          </a:p>
          <a:p>
            <a:pPr algn="just">
              <a:lnSpc>
                <a:spcPct val="100000"/>
              </a:lnSpc>
            </a:pPr>
            <a:r>
              <a:rPr lang="es-ES" sz="2000" b="0" i="1" strike="noStrike" spc="-1" dirty="0">
                <a:solidFill>
                  <a:srgbClr val="FFFF00"/>
                </a:solidFill>
                <a:latin typeface="Tw Cen MT" panose="020B0602020104020603" pitchFamily="34" charset="77"/>
                <a:ea typeface="ＭＳ Ｐゴシック"/>
              </a:rPr>
              <a:t>*1814. El retrato de Fernando VII es paseado por nuestras calles entre grandes muestras de fervor; y la lápida conmemorativa de la Constitución de 1812, colocada entre grandes festejos en la plaza del Mercado, es arrancada y entre burlas y mofas, arrojada al pilar  de la  fuente  de la plaza de Toledo,</a:t>
            </a:r>
            <a:r>
              <a:rPr lang="es-ES" sz="2000" i="1" spc="-1" dirty="0">
                <a:solidFill>
                  <a:srgbClr val="FFFF00"/>
                </a:solidFill>
                <a:latin typeface="Tw Cen MT" panose="020B0602020104020603" pitchFamily="34" charset="77"/>
                <a:ea typeface="ＭＳ Ｐゴシック"/>
              </a:rPr>
              <a:t> </a:t>
            </a:r>
            <a:r>
              <a:rPr lang="es-ES" sz="2000" b="0" i="1" strike="noStrike" spc="-1" dirty="0">
                <a:solidFill>
                  <a:srgbClr val="FFFF00"/>
                </a:solidFill>
                <a:latin typeface="Tw Cen MT" panose="020B0602020104020603" pitchFamily="34" charset="77"/>
                <a:ea typeface="ＭＳ Ｐゴシック"/>
              </a:rPr>
              <a:t>“para que se ahogara”. </a:t>
            </a:r>
            <a:endParaRPr lang="es-ES" sz="2000" b="0" strike="noStrike" spc="-1" dirty="0">
              <a:solidFill>
                <a:srgbClr val="FFFF00"/>
              </a:solidFill>
              <a:latin typeface="Tw Cen MT" panose="020B0602020104020603" pitchFamily="34" charset="77"/>
            </a:endParaRPr>
          </a:p>
          <a:p>
            <a:pPr algn="just">
              <a:lnSpc>
                <a:spcPct val="100000"/>
              </a:lnSpc>
            </a:pPr>
            <a:r>
              <a:rPr lang="es-ES" sz="2000" b="0" i="1" strike="noStrike" spc="-1" dirty="0">
                <a:solidFill>
                  <a:srgbClr val="FFFF00"/>
                </a:solidFill>
                <a:latin typeface="Tw Cen MT" panose="020B0602020104020603" pitchFamily="34" charset="77"/>
                <a:ea typeface="ＭＳ Ｐゴシック"/>
              </a:rPr>
              <a:t>*1820. La lápida se recupera y se coloca de nuevo en su sitio. </a:t>
            </a:r>
            <a:endParaRPr lang="es-ES" sz="2000" b="0" strike="noStrike" spc="-1" dirty="0">
              <a:solidFill>
                <a:srgbClr val="FFFF00"/>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ＭＳ Ｐゴシック"/>
              </a:rPr>
              <a:t>Estos cambios van a influir  en la vida de la iglesia en Úbeda. </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ＭＳ Ｐゴシック"/>
              </a:rPr>
              <a:t>Una iglesia aupada o vilipendiada según los gobiernos. </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ＭＳ Ｐゴシック"/>
              </a:rPr>
              <a:t>Pero no todo fueron desastres y revoluciones; </a:t>
            </a:r>
          </a:p>
          <a:p>
            <a:pPr algn="ctr">
              <a:lnSpc>
                <a:spcPct val="100000"/>
              </a:lnSpc>
            </a:pPr>
            <a:r>
              <a:rPr lang="es-ES" sz="2000" b="0" strike="noStrike" spc="-1" dirty="0">
                <a:solidFill>
                  <a:srgbClr val="FFFFFF"/>
                </a:solidFill>
                <a:latin typeface="Tw Cen MT" panose="020B0602020104020603" pitchFamily="34" charset="77"/>
                <a:ea typeface="ＭＳ Ｐゴシック"/>
              </a:rPr>
              <a:t>también existen grandes personalidades, y grandes </a:t>
            </a:r>
          </a:p>
          <a:p>
            <a:pPr algn="ctr">
              <a:lnSpc>
                <a:spcPct val="100000"/>
              </a:lnSpc>
            </a:pPr>
            <a:r>
              <a:rPr lang="es-ES" sz="2000" b="0" strike="noStrike" spc="-1" dirty="0">
                <a:solidFill>
                  <a:srgbClr val="FFFFFF"/>
                </a:solidFill>
                <a:latin typeface="Tw Cen MT" panose="020B0602020104020603" pitchFamily="34" charset="77"/>
                <a:ea typeface="ＭＳ Ｐゴシック"/>
              </a:rPr>
              <a:t>muestras de generosidad sobre todo en el campo </a:t>
            </a:r>
          </a:p>
          <a:p>
            <a:pPr algn="ctr">
              <a:lnSpc>
                <a:spcPct val="100000"/>
              </a:lnSpc>
            </a:pPr>
            <a:r>
              <a:rPr lang="es-ES" sz="2000" b="0" strike="noStrike" spc="-1" dirty="0">
                <a:solidFill>
                  <a:srgbClr val="FFFFFF"/>
                </a:solidFill>
                <a:latin typeface="Tw Cen MT" panose="020B0602020104020603" pitchFamily="34" charset="77"/>
                <a:ea typeface="ＭＳ Ｐゴシック"/>
              </a:rPr>
              <a:t>de la enseñanza y de la beneficencia.</a:t>
            </a:r>
            <a:endParaRPr lang="es-ES" sz="2000" b="0" strike="noStrike" spc="-1" dirty="0">
              <a:solidFill>
                <a:srgbClr val="FFFFFF"/>
              </a:solidFill>
              <a:latin typeface="Tw Cen MT" panose="020B0602020104020603" pitchFamily="34" charset="77"/>
            </a:endParaRPr>
          </a:p>
        </p:txBody>
      </p:sp>
      <p:pic>
        <p:nvPicPr>
          <p:cNvPr id="52" name="Imagen 2"/>
          <p:cNvPicPr/>
          <p:nvPr/>
        </p:nvPicPr>
        <p:blipFill>
          <a:blip r:embed="rId2"/>
          <a:srcRect l="30101" r="12097"/>
          <a:stretch/>
        </p:blipFill>
        <p:spPr>
          <a:xfrm>
            <a:off x="7079760" y="522514"/>
            <a:ext cx="1929960" cy="2600696"/>
          </a:xfrm>
          <a:prstGeom prst="rect">
            <a:avLst/>
          </a:prstGeom>
          <a:ln w="0">
            <a:noFill/>
          </a:ln>
        </p:spPr>
      </p:pic>
      <p:sp>
        <p:nvSpPr>
          <p:cNvPr id="53" name="CuadroTexto 1"/>
          <p:cNvSpPr/>
          <p:nvPr/>
        </p:nvSpPr>
        <p:spPr>
          <a:xfrm>
            <a:off x="7079760" y="3851640"/>
            <a:ext cx="1957320" cy="119887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s-ES" sz="2400" b="0" strike="noStrike" spc="-1" dirty="0">
                <a:solidFill>
                  <a:srgbClr val="FFFF00"/>
                </a:solidFill>
                <a:latin typeface="Tw Cen MT" panose="020B0602020104020603" pitchFamily="34" charset="77"/>
                <a:ea typeface="ＭＳ Ｐゴシック"/>
              </a:rPr>
              <a:t>Revolución </a:t>
            </a:r>
            <a:endParaRPr lang="es-ES" sz="2400" b="0" strike="noStrike" spc="-1" dirty="0">
              <a:solidFill>
                <a:srgbClr val="FFFFFF"/>
              </a:solidFill>
              <a:latin typeface="Tw Cen MT" panose="020B0602020104020603" pitchFamily="34" charset="77"/>
            </a:endParaRPr>
          </a:p>
          <a:p>
            <a:pPr algn="ctr">
              <a:lnSpc>
                <a:spcPct val="100000"/>
              </a:lnSpc>
            </a:pPr>
            <a:r>
              <a:rPr lang="es-ES" sz="2400" b="0" strike="noStrike" spc="-1" dirty="0">
                <a:solidFill>
                  <a:srgbClr val="FFFF00"/>
                </a:solidFill>
                <a:latin typeface="Tw Cen MT" panose="020B0602020104020603" pitchFamily="34" charset="77"/>
                <a:ea typeface="ＭＳ Ｐゴシック"/>
              </a:rPr>
              <a:t>Francesa</a:t>
            </a:r>
            <a:endParaRPr lang="es-ES" sz="2400" b="0" strike="noStrike" spc="-1" dirty="0">
              <a:solidFill>
                <a:srgbClr val="FFFFFF"/>
              </a:solidFill>
              <a:latin typeface="Tw Cen MT" panose="020B0602020104020603" pitchFamily="34" charset="77"/>
            </a:endParaRPr>
          </a:p>
          <a:p>
            <a:pPr algn="ctr">
              <a:lnSpc>
                <a:spcPct val="100000"/>
              </a:lnSpc>
            </a:pPr>
            <a:r>
              <a:rPr lang="es-ES" sz="2400" b="0" strike="noStrike" spc="-1" dirty="0">
                <a:solidFill>
                  <a:srgbClr val="FFFF00"/>
                </a:solidFill>
                <a:latin typeface="Tw Cen MT" panose="020B0602020104020603" pitchFamily="34" charset="77"/>
                <a:ea typeface="ＭＳ Ｐゴシック"/>
              </a:rPr>
              <a:t>1789</a:t>
            </a:r>
            <a:endParaRPr lang="es-ES" sz="2400" b="0" strike="noStrike" spc="-1" dirty="0">
              <a:solidFill>
                <a:srgbClr val="FFFFFF"/>
              </a:solidFill>
              <a:latin typeface="Tw Cen MT" panose="020B0602020104020603" pitchFamily="34" charset="7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3000"/>
                                        <p:tgtEl>
                                          <p:spTgt spid="53"/>
                                        </p:tgtEl>
                                      </p:cBhvr>
                                    </p:animEffect>
                                    <p:anim calcmode="lin" valueType="num">
                                      <p:cBhvr>
                                        <p:cTn id="8" dur="3000" fill="hold"/>
                                        <p:tgtEl>
                                          <p:spTgt spid="53"/>
                                        </p:tgtEl>
                                        <p:attrNameLst>
                                          <p:attrName>ppt_x</p:attrName>
                                        </p:attrNameLst>
                                      </p:cBhvr>
                                      <p:tavLst>
                                        <p:tav tm="0">
                                          <p:val>
                                            <p:strVal val="#ppt_x"/>
                                          </p:val>
                                        </p:tav>
                                        <p:tav tm="100000">
                                          <p:val>
                                            <p:strVal val="#ppt_x"/>
                                          </p:val>
                                        </p:tav>
                                      </p:tavLst>
                                    </p:anim>
                                    <p:anim calcmode="lin" valueType="num">
                                      <p:cBhvr>
                                        <p:cTn id="9" dur="3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0">
          <a:gsLst>
            <a:gs pos="95000">
              <a:srgbClr val="990000"/>
            </a:gs>
            <a:gs pos="100000">
              <a:srgbClr val="2B0000"/>
            </a:gs>
          </a:gsLst>
          <a:lin ang="10800000"/>
        </a:gradFill>
        <a:effectLst/>
      </p:bgPr>
    </p:bg>
    <p:spTree>
      <p:nvGrpSpPr>
        <p:cNvPr id="1" name=""/>
        <p:cNvGrpSpPr/>
        <p:nvPr/>
      </p:nvGrpSpPr>
      <p:grpSpPr>
        <a:xfrm>
          <a:off x="0" y="0"/>
          <a:ext cx="0" cy="0"/>
          <a:chOff x="0" y="0"/>
          <a:chExt cx="0" cy="0"/>
        </a:xfrm>
      </p:grpSpPr>
      <p:sp>
        <p:nvSpPr>
          <p:cNvPr id="138"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sp>
        <p:nvSpPr>
          <p:cNvPr id="139" name="CuadroTexto 2"/>
          <p:cNvSpPr/>
          <p:nvPr/>
        </p:nvSpPr>
        <p:spPr>
          <a:xfrm>
            <a:off x="393700" y="214200"/>
            <a:ext cx="6946900" cy="630796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es-ES" sz="2400" strike="noStrike" spc="-1" dirty="0">
                <a:solidFill>
                  <a:srgbClr val="FFFF00"/>
                </a:solidFill>
                <a:latin typeface="Tw Cen MT"/>
                <a:ea typeface="Times New Roman"/>
              </a:rPr>
              <a:t>LAS HIJAS DE LA CARIDAD</a:t>
            </a:r>
            <a:endParaRPr lang="es-ES" sz="2400" strike="noStrike" spc="-1" dirty="0">
              <a:solidFill>
                <a:srgbClr val="FFFF00"/>
              </a:solidFill>
              <a:latin typeface="Arial"/>
            </a:endParaRPr>
          </a:p>
          <a:p>
            <a:pPr algn="just">
              <a:lnSpc>
                <a:spcPct val="100000"/>
              </a:lnSpc>
            </a:pPr>
            <a:r>
              <a:rPr lang="es-ES" sz="2000" b="0" u="sng" strike="noStrike" spc="-1" dirty="0">
                <a:solidFill>
                  <a:srgbClr val="FFFF00"/>
                </a:solidFill>
                <a:latin typeface="Tw Cen MT"/>
                <a:ea typeface="Times New Roman"/>
              </a:rPr>
              <a:t>*1857</a:t>
            </a:r>
            <a:r>
              <a:rPr lang="es-ES" sz="2000" b="0" strike="noStrike" spc="-1" dirty="0">
                <a:solidFill>
                  <a:srgbClr val="FFFFFF"/>
                </a:solidFill>
                <a:latin typeface="Tw Cen MT"/>
                <a:ea typeface="Times New Roman"/>
              </a:rPr>
              <a:t>: Se incorporan para el servicio del Hospital de Úbeda las Hijas de la Caridad, quedando tan solo un capellán para su atención y la de los enfermos. También se </a:t>
            </a:r>
            <a:r>
              <a:rPr lang="es-ES" sz="2000" spc="-1" dirty="0">
                <a:solidFill>
                  <a:srgbClr val="FFFFFF"/>
                </a:solidFill>
                <a:latin typeface="Tw Cen MT"/>
                <a:ea typeface="Times New Roman"/>
              </a:rPr>
              <a:t>añade la “Escuela de Párvulos”.</a:t>
            </a:r>
            <a:endParaRPr lang="es-ES" sz="2000" b="0" strike="noStrike" spc="-1" dirty="0">
              <a:solidFill>
                <a:srgbClr val="FFFFFF"/>
              </a:solidFill>
              <a:latin typeface="Arial"/>
            </a:endParaRPr>
          </a:p>
          <a:p>
            <a:pPr algn="ctr">
              <a:lnSpc>
                <a:spcPct val="100000"/>
              </a:lnSpc>
            </a:pPr>
            <a:r>
              <a:rPr lang="es-ES" sz="2000" b="0" strike="noStrike" spc="-1" dirty="0">
                <a:solidFill>
                  <a:srgbClr val="FFFF00"/>
                </a:solidFill>
                <a:latin typeface="Tw Cen MT"/>
                <a:ea typeface="Times New Roman"/>
              </a:rPr>
              <a:t>***</a:t>
            </a:r>
            <a:endParaRPr lang="es-ES" sz="2000" b="0" strike="noStrike" spc="-1" dirty="0">
              <a:solidFill>
                <a:srgbClr val="FFFFFF"/>
              </a:solidFill>
              <a:latin typeface="Arial"/>
            </a:endParaRPr>
          </a:p>
          <a:p>
            <a:pPr algn="just">
              <a:lnSpc>
                <a:spcPct val="100000"/>
              </a:lnSpc>
            </a:pPr>
            <a:r>
              <a:rPr lang="es-ES" sz="2000" b="0" strike="noStrike" spc="-1" dirty="0">
                <a:solidFill>
                  <a:srgbClr val="FFFFFF"/>
                </a:solidFill>
                <a:latin typeface="Tw Cen MT"/>
                <a:ea typeface="Times New Roman"/>
              </a:rPr>
              <a:t>	Esta sociedad femenina había sido fundada en Francia en 1633, por S. Vicente de Paúl, con el fin de dedicarse al servicio de los pobres enfermos.</a:t>
            </a:r>
            <a:r>
              <a:rPr lang="es-ES" sz="2000" spc="-1" dirty="0">
                <a:solidFill>
                  <a:srgbClr val="FFFFFF"/>
                </a:solidFill>
                <a:latin typeface="Arial"/>
              </a:rPr>
              <a:t> </a:t>
            </a:r>
            <a:r>
              <a:rPr lang="es-ES" sz="2000" b="0" strike="noStrike" spc="-1" dirty="0">
                <a:solidFill>
                  <a:srgbClr val="FFFFFF"/>
                </a:solidFill>
                <a:latin typeface="Tw Cen MT"/>
                <a:ea typeface="Times New Roman"/>
              </a:rPr>
              <a:t>La lucha de Luisa </a:t>
            </a:r>
            <a:r>
              <a:rPr lang="es-ES" sz="2000" b="0" strike="noStrike" spc="-1" dirty="0">
                <a:solidFill>
                  <a:srgbClr val="FFFFFF"/>
                </a:solidFill>
                <a:latin typeface="Tw Cen MT"/>
                <a:ea typeface="ＭＳ Ｐゴシック"/>
              </a:rPr>
              <a:t>Marillac (viuda)</a:t>
            </a:r>
            <a:r>
              <a:rPr lang="es-ES" sz="2000" b="0" strike="noStrike" spc="-1" dirty="0">
                <a:solidFill>
                  <a:srgbClr val="FFFFFF"/>
                </a:solidFill>
                <a:latin typeface="arial"/>
                <a:ea typeface="ＭＳ Ｐゴシック"/>
              </a:rPr>
              <a:t> </a:t>
            </a:r>
            <a:r>
              <a:rPr lang="es-ES" sz="2000" b="0" strike="noStrike" spc="-1" dirty="0">
                <a:solidFill>
                  <a:srgbClr val="FFFFFF"/>
                </a:solidFill>
                <a:latin typeface="Tw Cen MT"/>
                <a:ea typeface="Times New Roman"/>
              </a:rPr>
              <a:t>y sus compañeras fue grande en un tiempo en que la mujer o era esposa o monja de clausura. No cabían dentro de los esquemas de la Iglesia, al no hacer votos públicos ni ser consideradas religiosas.</a:t>
            </a:r>
            <a:endParaRPr lang="es-ES" sz="2000" b="0" strike="noStrike" spc="-1" dirty="0">
              <a:solidFill>
                <a:srgbClr val="FFFFFF"/>
              </a:solidFill>
              <a:latin typeface="Arial"/>
            </a:endParaRPr>
          </a:p>
          <a:p>
            <a:pPr algn="just">
              <a:lnSpc>
                <a:spcPct val="100000"/>
              </a:lnSpc>
            </a:pPr>
            <a:r>
              <a:rPr lang="es-ES" sz="2000" b="0" strike="noStrike" spc="-1" dirty="0">
                <a:solidFill>
                  <a:srgbClr val="FFFFFF"/>
                </a:solidFill>
                <a:latin typeface="Tw Cen MT"/>
                <a:ea typeface="Calibri"/>
              </a:rPr>
              <a:t>Las hijas de la caridad no pretendían aprobación ni del Estado ni de la Iglesia, según su pensamiento; “hacer obra de caridad no necesita permisos”. La acción social de las Hijas de la Caridad sigue estando centrada en la acogida y el acompañamiento a personas en situación de riesgo de exclusión social.</a:t>
            </a:r>
            <a:endParaRPr lang="es-ES" sz="2000" spc="-1" dirty="0">
              <a:solidFill>
                <a:srgbClr val="FFFFFF"/>
              </a:solidFill>
              <a:latin typeface="Arial"/>
            </a:endParaRPr>
          </a:p>
          <a:p>
            <a:pPr algn="just">
              <a:lnSpc>
                <a:spcPct val="100000"/>
              </a:lnSpc>
            </a:pPr>
            <a:r>
              <a:rPr lang="es-ES" sz="2000" u="sng" spc="-1" dirty="0">
                <a:solidFill>
                  <a:srgbClr val="FFFF00"/>
                </a:solidFill>
                <a:latin typeface="Tw Cen MT"/>
                <a:ea typeface="Times New Roman"/>
              </a:rPr>
              <a:t>*</a:t>
            </a:r>
            <a:r>
              <a:rPr lang="es-ES" sz="2000" b="0" u="sng" strike="noStrike" spc="-1" dirty="0">
                <a:solidFill>
                  <a:srgbClr val="FFFF00"/>
                </a:solidFill>
                <a:latin typeface="Tw Cen MT"/>
                <a:ea typeface="Times New Roman"/>
              </a:rPr>
              <a:t>1792</a:t>
            </a:r>
            <a:r>
              <a:rPr lang="es-ES" sz="2000" spc="-1" dirty="0">
                <a:solidFill>
                  <a:srgbClr val="FFFFFF"/>
                </a:solidFill>
                <a:latin typeface="Tw Cen MT"/>
                <a:ea typeface="Times New Roman"/>
              </a:rPr>
              <a:t>: D</a:t>
            </a:r>
            <a:r>
              <a:rPr lang="es-ES" sz="2000" b="0" strike="noStrike" spc="-1" dirty="0">
                <a:solidFill>
                  <a:srgbClr val="FFFFFF"/>
                </a:solidFill>
                <a:latin typeface="Tw Cen MT"/>
                <a:ea typeface="Times New Roman"/>
              </a:rPr>
              <a:t>urante la Revolución Francesa, las Hijas de la Caridad     	fueron suprimidas por el gobierno revolucionario. </a:t>
            </a:r>
          </a:p>
          <a:p>
            <a:pPr algn="just">
              <a:lnSpc>
                <a:spcPct val="100000"/>
              </a:lnSpc>
            </a:pPr>
            <a:r>
              <a:rPr lang="es-ES" sz="2000" b="0" strike="noStrike" spc="-1" dirty="0">
                <a:solidFill>
                  <a:srgbClr val="FFFFFF"/>
                </a:solidFill>
                <a:latin typeface="Tw Cen MT"/>
                <a:ea typeface="Times New Roman"/>
              </a:rPr>
              <a:t>	               Numerosas religiosas murieron mártires.</a:t>
            </a:r>
            <a:r>
              <a:rPr lang="es-ES" sz="2000" b="0" strike="noStrike" spc="-1" dirty="0">
                <a:solidFill>
                  <a:srgbClr val="FFFFFF"/>
                </a:solidFill>
                <a:latin typeface="Tw Cen MT"/>
                <a:ea typeface="Calibri"/>
              </a:rPr>
              <a:t> </a:t>
            </a:r>
            <a:endParaRPr lang="es-ES" sz="2000" b="0" strike="noStrike" spc="-1" dirty="0">
              <a:solidFill>
                <a:srgbClr val="FFFFFF"/>
              </a:solidFill>
              <a:latin typeface="Arial"/>
            </a:endParaRPr>
          </a:p>
        </p:txBody>
      </p:sp>
      <p:pic>
        <p:nvPicPr>
          <p:cNvPr id="140" name="Imagen 4"/>
          <p:cNvPicPr/>
          <p:nvPr/>
        </p:nvPicPr>
        <p:blipFill>
          <a:blip r:embed="rId2"/>
          <a:stretch/>
        </p:blipFill>
        <p:spPr>
          <a:xfrm>
            <a:off x="7568280" y="610537"/>
            <a:ext cx="1383840" cy="1875983"/>
          </a:xfrm>
          <a:prstGeom prst="rect">
            <a:avLst/>
          </a:prstGeom>
          <a:ln w="0">
            <a:noFill/>
          </a:ln>
        </p:spPr>
      </p:pic>
      <p:sp>
        <p:nvSpPr>
          <p:cNvPr id="141" name="CuadroTexto 7"/>
          <p:cNvSpPr/>
          <p:nvPr/>
        </p:nvSpPr>
        <p:spPr>
          <a:xfrm>
            <a:off x="7569360" y="2882160"/>
            <a:ext cx="1573920" cy="202987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s-ES" strike="noStrike" spc="-1" dirty="0">
                <a:solidFill>
                  <a:srgbClr val="FFFF00"/>
                </a:solidFill>
                <a:latin typeface="Tw Cen MT" panose="020B0602020104020603" pitchFamily="34" charset="77"/>
                <a:ea typeface="ＭＳ Ｐゴシック"/>
              </a:rPr>
              <a:t>S. Vicente </a:t>
            </a:r>
            <a:endParaRPr lang="es-ES" strike="noStrike" spc="-1" dirty="0">
              <a:solidFill>
                <a:srgbClr val="FFFFFF"/>
              </a:solidFill>
              <a:latin typeface="Tw Cen MT" panose="020B0602020104020603" pitchFamily="34" charset="77"/>
            </a:endParaRPr>
          </a:p>
          <a:p>
            <a:pPr algn="ctr">
              <a:lnSpc>
                <a:spcPct val="100000"/>
              </a:lnSpc>
            </a:pPr>
            <a:r>
              <a:rPr lang="es-ES" strike="noStrike" spc="-1" dirty="0">
                <a:solidFill>
                  <a:srgbClr val="FFFF00"/>
                </a:solidFill>
                <a:latin typeface="Tw Cen MT" panose="020B0602020104020603" pitchFamily="34" charset="77"/>
                <a:ea typeface="ＭＳ Ｐゴシック"/>
              </a:rPr>
              <a:t>de Paúl</a:t>
            </a:r>
            <a:endParaRPr lang="es-ES" strike="noStrike" spc="-1" dirty="0">
              <a:solidFill>
                <a:srgbClr val="FFFFFF"/>
              </a:solidFill>
              <a:latin typeface="Tw Cen MT" panose="020B0602020104020603" pitchFamily="34" charset="77"/>
            </a:endParaRPr>
          </a:p>
          <a:p>
            <a:pPr algn="ctr">
              <a:lnSpc>
                <a:spcPct val="100000"/>
              </a:lnSpc>
            </a:pPr>
            <a:r>
              <a:rPr lang="es-ES" strike="noStrike" spc="-1" dirty="0">
                <a:solidFill>
                  <a:srgbClr val="FFFF00"/>
                </a:solidFill>
                <a:latin typeface="Tw Cen MT" panose="020B0602020104020603" pitchFamily="34" charset="77"/>
                <a:ea typeface="ＭＳ Ｐゴシック"/>
              </a:rPr>
              <a:t>Nacimiento</a:t>
            </a:r>
            <a:endParaRPr lang="es-ES" strike="noStrike" spc="-1" dirty="0">
              <a:solidFill>
                <a:srgbClr val="FFFFFF"/>
              </a:solidFill>
              <a:latin typeface="Tw Cen MT" panose="020B0602020104020603" pitchFamily="34" charset="77"/>
            </a:endParaRPr>
          </a:p>
          <a:p>
            <a:pPr algn="ctr">
              <a:lnSpc>
                <a:spcPct val="100000"/>
              </a:lnSpc>
            </a:pPr>
            <a:r>
              <a:rPr lang="es-ES" strike="noStrike" spc="-1" dirty="0">
                <a:solidFill>
                  <a:srgbClr val="FFFF00"/>
                </a:solidFill>
                <a:latin typeface="Tw Cen MT" panose="020B0602020104020603" pitchFamily="34" charset="77"/>
                <a:ea typeface="ＭＳ Ｐゴシック"/>
              </a:rPr>
              <a:t>24 –IV- 1581</a:t>
            </a:r>
            <a:endParaRPr lang="es-ES" strike="noStrike" spc="-1" dirty="0">
              <a:solidFill>
                <a:srgbClr val="FFFFFF"/>
              </a:solidFill>
              <a:latin typeface="Tw Cen MT" panose="020B0602020104020603" pitchFamily="34" charset="77"/>
            </a:endParaRPr>
          </a:p>
          <a:p>
            <a:pPr algn="ctr">
              <a:lnSpc>
                <a:spcPct val="100000"/>
              </a:lnSpc>
            </a:pPr>
            <a:r>
              <a:rPr lang="es-ES" strike="noStrike" spc="-1" dirty="0">
                <a:solidFill>
                  <a:srgbClr val="FFFF00"/>
                </a:solidFill>
                <a:latin typeface="Tw Cen MT" panose="020B0602020104020603" pitchFamily="34" charset="77"/>
                <a:ea typeface="ＭＳ Ｐゴシック"/>
              </a:rPr>
              <a:t>Fallece: </a:t>
            </a:r>
            <a:endParaRPr lang="es-ES" strike="noStrike" spc="-1" dirty="0">
              <a:solidFill>
                <a:srgbClr val="FFFFFF"/>
              </a:solidFill>
              <a:latin typeface="Tw Cen MT" panose="020B0602020104020603" pitchFamily="34" charset="77"/>
            </a:endParaRPr>
          </a:p>
          <a:p>
            <a:pPr algn="ctr">
              <a:lnSpc>
                <a:spcPct val="100000"/>
              </a:lnSpc>
            </a:pPr>
            <a:r>
              <a:rPr lang="es-ES" strike="noStrike" spc="-1" dirty="0">
                <a:solidFill>
                  <a:srgbClr val="FFFF00"/>
                </a:solidFill>
                <a:latin typeface="Tw Cen MT" panose="020B0602020104020603" pitchFamily="34" charset="77"/>
                <a:ea typeface="ＭＳ Ｐゴシック"/>
              </a:rPr>
              <a:t>27 –IX- 1660 </a:t>
            </a:r>
            <a:endParaRPr lang="es-ES" strike="noStrike" spc="-1" dirty="0">
              <a:solidFill>
                <a:srgbClr val="FFFFFF"/>
              </a:solidFill>
              <a:latin typeface="Tw Cen MT" panose="020B0602020104020603" pitchFamily="34" charset="77"/>
            </a:endParaRPr>
          </a:p>
          <a:p>
            <a:pPr algn="ctr">
              <a:lnSpc>
                <a:spcPct val="100000"/>
              </a:lnSpc>
            </a:pPr>
            <a:r>
              <a:rPr lang="es-ES" strike="noStrike" spc="-1" dirty="0">
                <a:solidFill>
                  <a:srgbClr val="FFFF00"/>
                </a:solidFill>
                <a:latin typeface="Tw Cen MT" panose="020B0602020104020603" pitchFamily="34" charset="77"/>
                <a:ea typeface="ＭＳ Ｐゴシック"/>
              </a:rPr>
              <a:t> en </a:t>
            </a:r>
            <a:r>
              <a:rPr lang="es-ES" u="sng" strike="noStrike" spc="-1" dirty="0">
                <a:solidFill>
                  <a:srgbClr val="FFFF00"/>
                </a:solidFill>
                <a:uFillTx/>
                <a:latin typeface="Tw Cen MT" panose="020B0602020104020603" pitchFamily="34" charset="77"/>
                <a:ea typeface="ＭＳ Ｐゴシック"/>
                <a:hlinkClick r:id="rId3">
                  <a:extLst>
                    <a:ext uri="{A12FA001-AC4F-418D-AE19-62706E023703}">
                      <ahyp:hlinkClr xmlns:ahyp="http://schemas.microsoft.com/office/drawing/2018/hyperlinkcolor" val="tx"/>
                    </a:ext>
                  </a:extLst>
                </a:hlinkClick>
              </a:rPr>
              <a:t>París</a:t>
            </a:r>
            <a:r>
              <a:rPr lang="es-ES" u="sng" spc="-1" dirty="0">
                <a:solidFill>
                  <a:srgbClr val="FFFF00"/>
                </a:solidFill>
                <a:latin typeface="Tw Cen MT" panose="020B0602020104020603" pitchFamily="34" charset="77"/>
                <a:ea typeface="ＭＳ Ｐゴシック"/>
              </a:rPr>
              <a:t>.</a:t>
            </a:r>
            <a:endParaRPr lang="es-ES" u="sng" strike="noStrike" spc="-1" dirty="0">
              <a:solidFill>
                <a:srgbClr val="FFFF00"/>
              </a:solidFill>
              <a:latin typeface="Tw Cen MT" panose="020B0602020104020603" pitchFamily="34" charset="77"/>
            </a:endParaRPr>
          </a:p>
        </p:txBody>
      </p:sp>
      <p:pic>
        <p:nvPicPr>
          <p:cNvPr id="142" name="Imagen 3"/>
          <p:cNvPicPr/>
          <p:nvPr/>
        </p:nvPicPr>
        <p:blipFill>
          <a:blip r:embed="rId4"/>
          <a:stretch/>
        </p:blipFill>
        <p:spPr>
          <a:xfrm>
            <a:off x="7568280" y="5154839"/>
            <a:ext cx="1383840" cy="1214964"/>
          </a:xfrm>
          <a:prstGeom prst="rect">
            <a:avLst/>
          </a:prstGeom>
          <a:ln w="0">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fade">
                                      <p:cBhvr>
                                        <p:cTn id="7" dur="3000"/>
                                        <p:tgtEl>
                                          <p:spTgt spid="139"/>
                                        </p:tgtEl>
                                      </p:cBhvr>
                                    </p:animEffect>
                                    <p:anim calcmode="lin" valueType="num">
                                      <p:cBhvr>
                                        <p:cTn id="8" dur="3000" fill="hold"/>
                                        <p:tgtEl>
                                          <p:spTgt spid="139"/>
                                        </p:tgtEl>
                                        <p:attrNameLst>
                                          <p:attrName>ppt_x</p:attrName>
                                        </p:attrNameLst>
                                      </p:cBhvr>
                                      <p:tavLst>
                                        <p:tav tm="0">
                                          <p:val>
                                            <p:strVal val="#ppt_x"/>
                                          </p:val>
                                        </p:tav>
                                        <p:tav tm="100000">
                                          <p:val>
                                            <p:strVal val="#ppt_x"/>
                                          </p:val>
                                        </p:tav>
                                      </p:tavLst>
                                    </p:anim>
                                    <p:anim calcmode="lin" valueType="num">
                                      <p:cBhvr>
                                        <p:cTn id="9" dur="3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0">
          <a:gsLst>
            <a:gs pos="95000">
              <a:srgbClr val="990000"/>
            </a:gs>
            <a:gs pos="100000">
              <a:srgbClr val="2B0000"/>
            </a:gs>
          </a:gsLst>
          <a:lin ang="10800000"/>
        </a:gradFill>
        <a:effectLst/>
      </p:bgPr>
    </p:bg>
    <p:spTree>
      <p:nvGrpSpPr>
        <p:cNvPr id="1" name=""/>
        <p:cNvGrpSpPr/>
        <p:nvPr/>
      </p:nvGrpSpPr>
      <p:grpSpPr>
        <a:xfrm>
          <a:off x="0" y="0"/>
          <a:ext cx="0" cy="0"/>
          <a:chOff x="0" y="0"/>
          <a:chExt cx="0" cy="0"/>
        </a:xfrm>
      </p:grpSpPr>
      <p:sp>
        <p:nvSpPr>
          <p:cNvPr id="143"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sp>
        <p:nvSpPr>
          <p:cNvPr id="144" name="CuadroTexto 2"/>
          <p:cNvSpPr/>
          <p:nvPr/>
        </p:nvSpPr>
        <p:spPr>
          <a:xfrm>
            <a:off x="355600" y="214200"/>
            <a:ext cx="6553201" cy="661574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es-ES" sz="2400" strike="noStrike" spc="-1" dirty="0">
                <a:solidFill>
                  <a:srgbClr val="FFFF00"/>
                </a:solidFill>
                <a:latin typeface="Tw Cen MT" panose="020B0602020104020603" pitchFamily="34" charset="77"/>
                <a:ea typeface="Times New Roman"/>
              </a:rPr>
              <a:t>JOSÉ DE CALASANZ</a:t>
            </a:r>
            <a:endParaRPr lang="es-ES" sz="2400" strike="noStrike" spc="-1" dirty="0">
              <a:solidFill>
                <a:srgbClr val="FFFFFF"/>
              </a:solidFill>
              <a:latin typeface="Tw Cen MT" panose="020B0602020104020603" pitchFamily="34" charset="77"/>
            </a:endParaRPr>
          </a:p>
          <a:p>
            <a:pPr algn="just">
              <a:lnSpc>
                <a:spcPct val="100000"/>
              </a:lnSpc>
            </a:pPr>
            <a:r>
              <a:rPr lang="es-ES" sz="2000" u="sng" strike="noStrike" spc="-1" dirty="0">
                <a:solidFill>
                  <a:srgbClr val="FFFF00"/>
                </a:solidFill>
                <a:latin typeface="Tw Cen MT" panose="020B0602020104020603" pitchFamily="34" charset="77"/>
                <a:ea typeface="ＭＳ Ｐゴシック"/>
              </a:rPr>
              <a:t>*1557</a:t>
            </a:r>
            <a:r>
              <a:rPr lang="es-ES" sz="2000" u="sng" spc="-1" dirty="0">
                <a:solidFill>
                  <a:srgbClr val="FFFFFF"/>
                </a:solidFill>
                <a:latin typeface="Tw Cen MT" panose="020B0602020104020603" pitchFamily="34" charset="77"/>
                <a:ea typeface="ＭＳ Ｐゴシック"/>
              </a:rPr>
              <a:t>: </a:t>
            </a:r>
            <a:r>
              <a:rPr lang="es-ES" sz="2000" strike="noStrike" spc="-1" dirty="0">
                <a:solidFill>
                  <a:srgbClr val="FFFFFF"/>
                </a:solidFill>
                <a:latin typeface="Tw Cen MT" panose="020B0602020104020603" pitchFamily="34" charset="77"/>
                <a:ea typeface="ＭＳ Ｐゴシック"/>
              </a:rPr>
              <a:t>Nace en Peralta de la Sal (Huesca). El último de ocho hermanos, hijos de una maestra. Joven estudioso, responsable, generoso y con una gran simpatía personal, que le permitía tener muchos amigos. Su anhelo por ayudar a los demás, iba unido a una fuerte y viva fe en Dios. </a:t>
            </a:r>
            <a:endParaRPr lang="es-ES" sz="2000" strike="noStrike" spc="-1" dirty="0">
              <a:solidFill>
                <a:srgbClr val="FFFFFF"/>
              </a:solidFill>
              <a:latin typeface="Tw Cen MT" panose="020B0602020104020603" pitchFamily="34" charset="77"/>
            </a:endParaRPr>
          </a:p>
          <a:p>
            <a:pPr algn="just">
              <a:lnSpc>
                <a:spcPct val="100000"/>
              </a:lnSpc>
            </a:pPr>
            <a:r>
              <a:rPr lang="es-ES" sz="2000" u="sng" strike="noStrike" spc="-1" dirty="0">
                <a:solidFill>
                  <a:srgbClr val="FFFF00"/>
                </a:solidFill>
                <a:latin typeface="Tw Cen MT" panose="020B0602020104020603" pitchFamily="34" charset="77"/>
                <a:ea typeface="ＭＳ Ｐゴシック"/>
              </a:rPr>
              <a:t>*1583</a:t>
            </a:r>
            <a:r>
              <a:rPr lang="es-ES" sz="2000" strike="noStrike" spc="-1" dirty="0">
                <a:solidFill>
                  <a:srgbClr val="FFFFFF"/>
                </a:solidFill>
                <a:latin typeface="Tw Cen MT" panose="020B0602020104020603" pitchFamily="34" charset="77"/>
                <a:ea typeface="ＭＳ Ｐゴシック"/>
              </a:rPr>
              <a:t>: Ordenado sacerdote, viaja posteriormente a Roma 	como preceptor de la familia Colonna. </a:t>
            </a:r>
            <a:endParaRPr lang="es-ES" sz="2000" strike="noStrike" spc="-1" dirty="0">
              <a:solidFill>
                <a:srgbClr val="FFFFFF"/>
              </a:solidFill>
              <a:latin typeface="Tw Cen MT" panose="020B0602020104020603" pitchFamily="34" charset="77"/>
            </a:endParaRPr>
          </a:p>
          <a:p>
            <a:pPr algn="just">
              <a:lnSpc>
                <a:spcPct val="100000"/>
              </a:lnSpc>
            </a:pPr>
            <a:r>
              <a:rPr lang="es-ES" sz="2000" u="sng" strike="noStrike" spc="-1" dirty="0">
                <a:solidFill>
                  <a:srgbClr val="FFFF00"/>
                </a:solidFill>
                <a:latin typeface="Tw Cen MT" panose="020B0602020104020603" pitchFamily="34" charset="77"/>
                <a:ea typeface="ＭＳ Ｐゴシック"/>
              </a:rPr>
              <a:t>*1597</a:t>
            </a:r>
            <a:r>
              <a:rPr lang="es-ES" sz="2000" strike="noStrike" spc="-1" dirty="0">
                <a:solidFill>
                  <a:srgbClr val="FFFF00"/>
                </a:solidFill>
                <a:latin typeface="Tw Cen MT" panose="020B0602020104020603" pitchFamily="34" charset="77"/>
                <a:ea typeface="ＭＳ Ｐゴシック"/>
              </a:rPr>
              <a:t>:</a:t>
            </a:r>
            <a:r>
              <a:rPr lang="es-ES" sz="2000" strike="noStrike" spc="-1" dirty="0">
                <a:solidFill>
                  <a:srgbClr val="FFFFFF"/>
                </a:solidFill>
                <a:latin typeface="Tw Cen MT" panose="020B0602020104020603" pitchFamily="34" charset="77"/>
                <a:ea typeface="ＭＳ Ｐゴシック"/>
              </a:rPr>
              <a:t> Desbordamiento del Tíber (más de dos mil muertos),  </a:t>
            </a:r>
            <a:r>
              <a:rPr lang="es-ES" sz="2000" spc="-1" dirty="0">
                <a:solidFill>
                  <a:srgbClr val="FFFFFF"/>
                </a:solidFill>
                <a:latin typeface="Tw Cen MT" panose="020B0602020104020603" pitchFamily="34" charset="77"/>
                <a:ea typeface="ＭＳ Ｐゴシック"/>
              </a:rPr>
              <a:t>    	</a:t>
            </a:r>
            <a:r>
              <a:rPr lang="es-ES" sz="2000" strike="noStrike" spc="-1" dirty="0">
                <a:solidFill>
                  <a:srgbClr val="FFFFFF"/>
                </a:solidFill>
                <a:latin typeface="Tw Cen MT" panose="020B0602020104020603" pitchFamily="34" charset="77"/>
                <a:ea typeface="ＭＳ Ｐゴシック"/>
              </a:rPr>
              <a:t>Calasanz,  trabajó infatigablemente en la operación de ayuda a los afectados. Le impactó ver tantos niños sin escuela y comenzó a idear la creación de una escuela gratuita abierta a todos, a lo que dedicó toda su vida. Falto de medios y de ayuda, comenzó 1597 en la sacristía de Santa Dorotea, la primera escuela gratuita de Europa.</a:t>
            </a:r>
            <a:endParaRPr lang="es-ES" sz="2000" strike="noStrike" spc="-1" dirty="0">
              <a:solidFill>
                <a:srgbClr val="FFFFFF"/>
              </a:solidFill>
              <a:latin typeface="Tw Cen MT" panose="020B0602020104020603" pitchFamily="34" charset="77"/>
            </a:endParaRPr>
          </a:p>
          <a:p>
            <a:pPr algn="just">
              <a:lnSpc>
                <a:spcPct val="100000"/>
              </a:lnSpc>
            </a:pPr>
            <a:r>
              <a:rPr lang="es-ES" sz="2000" strike="noStrike" spc="-1" dirty="0">
                <a:solidFill>
                  <a:srgbClr val="FFFFFF"/>
                </a:solidFill>
                <a:latin typeface="Tw Cen MT" panose="020B0602020104020603" pitchFamily="34" charset="77"/>
                <a:ea typeface="ＭＳ Ｐゴシック"/>
              </a:rPr>
              <a:t>	Hombre abierto y dinámico mantuvo una estrecha relación con Galileo, apoyándolo en su controvertida visión del cosmos. Cuando Galileo queda ciego, Calasanz manda a un escolapio que le haga de secretario.</a:t>
            </a:r>
            <a:endParaRPr lang="es-ES" sz="2000" strike="noStrike" spc="-1" dirty="0">
              <a:solidFill>
                <a:srgbClr val="FFFFFF"/>
              </a:solidFill>
              <a:latin typeface="Tw Cen MT" panose="020B0602020104020603" pitchFamily="34" charset="77"/>
            </a:endParaRPr>
          </a:p>
          <a:p>
            <a:pPr algn="just">
              <a:lnSpc>
                <a:spcPct val="100000"/>
              </a:lnSpc>
            </a:pPr>
            <a:r>
              <a:rPr lang="es-ES" sz="2000" u="sng" strike="noStrike" spc="-1" dirty="0">
                <a:solidFill>
                  <a:srgbClr val="FFFF00"/>
                </a:solidFill>
                <a:latin typeface="Tw Cen MT" panose="020B0602020104020603" pitchFamily="34" charset="77"/>
                <a:ea typeface="ＭＳ Ｐゴシック"/>
              </a:rPr>
              <a:t>+1648</a:t>
            </a:r>
            <a:r>
              <a:rPr lang="es-ES" sz="2000" strike="noStrike" spc="-1" dirty="0">
                <a:solidFill>
                  <a:srgbClr val="FFFFFF"/>
                </a:solidFill>
                <a:latin typeface="Tw Cen MT" panose="020B0602020104020603" pitchFamily="34" charset="77"/>
                <a:ea typeface="ＭＳ Ｐゴシック"/>
              </a:rPr>
              <a:t>. 25 de agosto. Muere en Roma con 91 años. </a:t>
            </a:r>
            <a:endParaRPr lang="es-ES" sz="2000" strike="noStrike" spc="-1" dirty="0">
              <a:solidFill>
                <a:srgbClr val="FFFFFF"/>
              </a:solidFill>
              <a:latin typeface="Tw Cen MT" panose="020B0602020104020603" pitchFamily="34" charset="77"/>
            </a:endParaRPr>
          </a:p>
          <a:p>
            <a:pPr algn="just">
              <a:lnSpc>
                <a:spcPct val="100000"/>
              </a:lnSpc>
            </a:pPr>
            <a:r>
              <a:rPr lang="es-ES" sz="2000" strike="noStrike" spc="-1" dirty="0">
                <a:solidFill>
                  <a:srgbClr val="FFFFFF"/>
                </a:solidFill>
                <a:latin typeface="Tw Cen MT" panose="020B0602020104020603" pitchFamily="34" charset="77"/>
                <a:ea typeface="ＭＳ Ｐゴシック"/>
              </a:rPr>
              <a:t>          </a:t>
            </a:r>
            <a:r>
              <a:rPr lang="es-ES" sz="2000" spc="-1" dirty="0">
                <a:solidFill>
                  <a:srgbClr val="FFFFFF"/>
                </a:solidFill>
                <a:latin typeface="Tw Cen MT" panose="020B0602020104020603" pitchFamily="34" charset="77"/>
                <a:ea typeface="ＭＳ Ｐゴシック"/>
              </a:rPr>
              <a:t>              </a:t>
            </a:r>
            <a:r>
              <a:rPr lang="es-ES" sz="2000" strike="noStrike" spc="-1" dirty="0">
                <a:solidFill>
                  <a:srgbClr val="FFFF00"/>
                </a:solidFill>
                <a:latin typeface="Tw Cen MT" panose="020B0602020104020603" pitchFamily="34" charset="77"/>
                <a:ea typeface="ＭＳ Ｐゴシック"/>
              </a:rPr>
              <a:t>Su obra, “los Escolapios” sigue</a:t>
            </a:r>
            <a:r>
              <a:rPr lang="es-ES" sz="2000" strike="noStrike" spc="-1" dirty="0">
                <a:solidFill>
                  <a:srgbClr val="FFFFFF"/>
                </a:solidFill>
                <a:latin typeface="Tw Cen MT" panose="020B0602020104020603" pitchFamily="34" charset="77"/>
                <a:ea typeface="Times New Roman"/>
              </a:rPr>
              <a:t>. </a:t>
            </a:r>
            <a:endParaRPr lang="es-ES" sz="2000" strike="noStrike" spc="-1" dirty="0">
              <a:solidFill>
                <a:srgbClr val="FFFFFF"/>
              </a:solidFill>
              <a:latin typeface="Tw Cen MT" panose="020B0602020104020603" pitchFamily="34" charset="77"/>
            </a:endParaRPr>
          </a:p>
        </p:txBody>
      </p:sp>
      <p:pic>
        <p:nvPicPr>
          <p:cNvPr id="145" name="Imagen 4"/>
          <p:cNvPicPr/>
          <p:nvPr/>
        </p:nvPicPr>
        <p:blipFill>
          <a:blip r:embed="rId2"/>
          <a:stretch/>
        </p:blipFill>
        <p:spPr>
          <a:xfrm>
            <a:off x="7191214" y="697424"/>
            <a:ext cx="1732106" cy="2378776"/>
          </a:xfrm>
          <a:prstGeom prst="rect">
            <a:avLst/>
          </a:prstGeom>
          <a:ln w="0">
            <a:noFill/>
          </a:ln>
        </p:spPr>
      </p:pic>
      <p:sp>
        <p:nvSpPr>
          <p:cNvPr id="146" name="CuadroTexto 5"/>
          <p:cNvSpPr/>
          <p:nvPr/>
        </p:nvSpPr>
        <p:spPr>
          <a:xfrm>
            <a:off x="7277614" y="3429000"/>
            <a:ext cx="1732106" cy="162976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es-ES" sz="2000" b="0" strike="noStrike" spc="-1" dirty="0">
                <a:solidFill>
                  <a:srgbClr val="FFFF00"/>
                </a:solidFill>
                <a:latin typeface="Tw Cen MT" panose="020B0602020104020603" pitchFamily="34" charset="77"/>
                <a:ea typeface="ＭＳ Ｐゴシック"/>
              </a:rPr>
              <a:t>Última </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00"/>
                </a:solidFill>
                <a:latin typeface="Tw Cen MT" panose="020B0602020104020603" pitchFamily="34" charset="77"/>
                <a:ea typeface="ＭＳ Ｐゴシック"/>
              </a:rPr>
              <a:t>Comunión</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00"/>
                </a:solidFill>
                <a:latin typeface="Tw Cen MT" panose="020B0602020104020603" pitchFamily="34" charset="77"/>
                <a:ea typeface="ＭＳ Ｐゴシック"/>
              </a:rPr>
              <a:t>San José</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00"/>
                </a:solidFill>
                <a:latin typeface="Tw Cen MT" panose="020B0602020104020603" pitchFamily="34" charset="77"/>
                <a:ea typeface="ＭＳ Ｐゴシック"/>
              </a:rPr>
              <a:t>Calasanz</a:t>
            </a:r>
            <a:endParaRPr lang="es-ES" sz="2000" b="0" strike="noStrike" spc="-1" dirty="0">
              <a:solidFill>
                <a:srgbClr val="FFFFFF"/>
              </a:solidFill>
              <a:latin typeface="Tw Cen MT" panose="020B0602020104020603" pitchFamily="34" charset="77"/>
            </a:endParaRPr>
          </a:p>
          <a:p>
            <a:pPr algn="ctr">
              <a:lnSpc>
                <a:spcPct val="100000"/>
              </a:lnSpc>
            </a:pPr>
            <a:r>
              <a:rPr lang="es-ES" sz="2000" spc="-1" dirty="0">
                <a:solidFill>
                  <a:srgbClr val="FFFF00"/>
                </a:solidFill>
                <a:latin typeface="Tw Cen MT" panose="020B0602020104020603" pitchFamily="34" charset="77"/>
                <a:ea typeface="ＭＳ Ｐゴシック"/>
              </a:rPr>
              <a:t>(</a:t>
            </a:r>
            <a:r>
              <a:rPr lang="es-ES" sz="2000" b="0" strike="noStrike" spc="-1" dirty="0">
                <a:solidFill>
                  <a:srgbClr val="FFFF00"/>
                </a:solidFill>
                <a:latin typeface="Tw Cen MT" panose="020B0602020104020603" pitchFamily="34" charset="77"/>
                <a:ea typeface="ＭＳ Ｐゴシック"/>
              </a:rPr>
              <a:t>Goya)</a:t>
            </a:r>
            <a:endParaRPr lang="es-ES" sz="2000" b="0" strike="noStrike" spc="-1" dirty="0">
              <a:solidFill>
                <a:srgbClr val="FFFFFF"/>
              </a:solidFill>
              <a:latin typeface="Tw Cen MT" panose="020B0602020104020603" pitchFamily="34" charset="7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4"/>
                                        </p:tgtEl>
                                        <p:attrNameLst>
                                          <p:attrName>style.visibility</p:attrName>
                                        </p:attrNameLst>
                                      </p:cBhvr>
                                      <p:to>
                                        <p:strVal val="visible"/>
                                      </p:to>
                                    </p:set>
                                    <p:animEffect transition="in" filter="fade">
                                      <p:cBhvr>
                                        <p:cTn id="7" dur="3000"/>
                                        <p:tgtEl>
                                          <p:spTgt spid="144"/>
                                        </p:tgtEl>
                                      </p:cBhvr>
                                    </p:animEffect>
                                    <p:anim calcmode="lin" valueType="num">
                                      <p:cBhvr>
                                        <p:cTn id="8" dur="3000" fill="hold"/>
                                        <p:tgtEl>
                                          <p:spTgt spid="144"/>
                                        </p:tgtEl>
                                        <p:attrNameLst>
                                          <p:attrName>ppt_x</p:attrName>
                                        </p:attrNameLst>
                                      </p:cBhvr>
                                      <p:tavLst>
                                        <p:tav tm="0">
                                          <p:val>
                                            <p:strVal val="#ppt_x"/>
                                          </p:val>
                                        </p:tav>
                                        <p:tav tm="100000">
                                          <p:val>
                                            <p:strVal val="#ppt_x"/>
                                          </p:val>
                                        </p:tav>
                                      </p:tavLst>
                                    </p:anim>
                                    <p:anim calcmode="lin" valueType="num">
                                      <p:cBhvr>
                                        <p:cTn id="9" dur="3000" fill="hold"/>
                                        <p:tgtEl>
                                          <p:spTgt spid="1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0">
          <a:gsLst>
            <a:gs pos="95000">
              <a:srgbClr val="990000"/>
            </a:gs>
            <a:gs pos="100000">
              <a:srgbClr val="2B0000"/>
            </a:gs>
          </a:gsLst>
          <a:lin ang="10800000"/>
        </a:gradFill>
        <a:effectLst/>
      </p:bgPr>
    </p:bg>
    <p:spTree>
      <p:nvGrpSpPr>
        <p:cNvPr id="1" name=""/>
        <p:cNvGrpSpPr/>
        <p:nvPr/>
      </p:nvGrpSpPr>
      <p:grpSpPr>
        <a:xfrm>
          <a:off x="0" y="0"/>
          <a:ext cx="0" cy="0"/>
          <a:chOff x="0" y="0"/>
          <a:chExt cx="0" cy="0"/>
        </a:xfrm>
      </p:grpSpPr>
      <p:sp>
        <p:nvSpPr>
          <p:cNvPr id="147"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sp>
        <p:nvSpPr>
          <p:cNvPr id="148" name="CuadroTexto 2"/>
          <p:cNvSpPr/>
          <p:nvPr/>
        </p:nvSpPr>
        <p:spPr>
          <a:xfrm>
            <a:off x="469900" y="332825"/>
            <a:ext cx="6388100" cy="636952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pPr>
            <a:endParaRPr lang="es-ES" sz="2800" b="0" u="sng" strike="noStrike" spc="-1" dirty="0">
              <a:solidFill>
                <a:srgbClr val="FFFFFF"/>
              </a:solidFill>
              <a:uFillTx/>
              <a:latin typeface="Tw Cen MT" panose="020B0602020104020603" pitchFamily="34" charset="77"/>
              <a:ea typeface="Calibri"/>
            </a:endParaRPr>
          </a:p>
          <a:p>
            <a:pPr algn="just">
              <a:lnSpc>
                <a:spcPct val="100000"/>
              </a:lnSpc>
            </a:pPr>
            <a:r>
              <a:rPr lang="es-ES" sz="2000" b="0" u="sng" strike="noStrike" spc="-1" dirty="0">
                <a:solidFill>
                  <a:srgbClr val="FFFF00"/>
                </a:solidFill>
                <a:uFillTx/>
                <a:latin typeface="Tw Cen MT" panose="020B0602020104020603" pitchFamily="34" charset="77"/>
                <a:ea typeface="Calibri"/>
              </a:rPr>
              <a:t>*1861</a:t>
            </a:r>
            <a:r>
              <a:rPr lang="es-ES" sz="2000" b="0" strike="noStrike" spc="-1" dirty="0">
                <a:solidFill>
                  <a:srgbClr val="FFFFFF"/>
                </a:solidFill>
                <a:latin typeface="Tw Cen MT" panose="020B0602020104020603" pitchFamily="34" charset="77"/>
                <a:ea typeface="Calibri"/>
              </a:rPr>
              <a:t>. 6 octubre. </a:t>
            </a:r>
            <a:r>
              <a:rPr lang="es-ES" sz="2000" b="0" strike="noStrike" spc="-1" dirty="0">
                <a:solidFill>
                  <a:srgbClr val="FFFF00"/>
                </a:solidFill>
                <a:latin typeface="Tw Cen MT" panose="020B0602020104020603" pitchFamily="34" charset="77"/>
                <a:ea typeface="Calibri"/>
              </a:rPr>
              <a:t>En la Trinidad</a:t>
            </a:r>
            <a:r>
              <a:rPr lang="es-ES" sz="2000" b="0" strike="noStrike" spc="-1" dirty="0">
                <a:solidFill>
                  <a:srgbClr val="FFFFFF"/>
                </a:solidFill>
                <a:latin typeface="Tw Cen MT" panose="020B0602020104020603" pitchFamily="34" charset="77"/>
                <a:ea typeface="Calibri"/>
              </a:rPr>
              <a:t>: Solemne apertura de curso del nuevo colegio de los Escolapios que establecieron en Úbeda un Colegio de 1ª y 2ª Enseñanza con capacidad para 130 internos y 500 externos (hasta 1920). </a:t>
            </a:r>
            <a:endParaRPr lang="es-ES" sz="2000" b="0" strike="noStrike" spc="-1" dirty="0">
              <a:solidFill>
                <a:srgbClr val="FFFFFF"/>
              </a:solidFill>
              <a:latin typeface="Tw Cen MT" panose="020B0602020104020603" pitchFamily="34" charset="77"/>
            </a:endParaRPr>
          </a:p>
          <a:p>
            <a:pPr algn="just">
              <a:lnSpc>
                <a:spcPct val="100000"/>
              </a:lnSpc>
            </a:pPr>
            <a:r>
              <a:rPr lang="es-ES" sz="2000" b="0" strike="noStrike" spc="-1" dirty="0">
                <a:solidFill>
                  <a:srgbClr val="FFFFFF"/>
                </a:solidFill>
                <a:latin typeface="Tw Cen MT" panose="020B0602020104020603" pitchFamily="34" charset="77"/>
                <a:ea typeface="Calibri"/>
              </a:rPr>
              <a:t>	Del colegio Calasancio perdura la buena memoria de sus rectores, algunos tan famosos como el P. Ángel Vinagre que contribuyó al esclarecimiento de la historia antigua de Úbeda, y por el impulso en el campo cultural.</a:t>
            </a:r>
            <a:endParaRPr lang="es-ES" sz="2000" b="0" strike="noStrike" spc="-1" dirty="0">
              <a:solidFill>
                <a:srgbClr val="FFFFFF"/>
              </a:solidFill>
              <a:latin typeface="Tw Cen MT" panose="020B0602020104020603" pitchFamily="34" charset="77"/>
            </a:endParaRPr>
          </a:p>
          <a:p>
            <a:pPr algn="just">
              <a:lnSpc>
                <a:spcPct val="100000"/>
              </a:lnSpc>
            </a:pPr>
            <a:endParaRPr lang="es-ES" sz="2000" b="0" u="sng" strike="noStrike" spc="-1" dirty="0">
              <a:solidFill>
                <a:srgbClr val="FFFF00"/>
              </a:solidFill>
              <a:uFillTx/>
              <a:latin typeface="Tw Cen MT" panose="020B0602020104020603" pitchFamily="34" charset="77"/>
              <a:ea typeface="Calibri"/>
            </a:endParaRPr>
          </a:p>
          <a:p>
            <a:pPr algn="just">
              <a:lnSpc>
                <a:spcPct val="100000"/>
              </a:lnSpc>
            </a:pPr>
            <a:r>
              <a:rPr lang="es-ES" sz="2000" b="0" u="sng" strike="noStrike" spc="-1" dirty="0">
                <a:solidFill>
                  <a:srgbClr val="FFFF00"/>
                </a:solidFill>
                <a:uFillTx/>
                <a:latin typeface="Tw Cen MT" panose="020B0602020104020603" pitchFamily="34" charset="77"/>
                <a:ea typeface="Calibri"/>
              </a:rPr>
              <a:t>*1887</a:t>
            </a:r>
            <a:r>
              <a:rPr lang="es-ES" sz="2000" b="0" strike="noStrike" spc="-1" dirty="0">
                <a:solidFill>
                  <a:srgbClr val="FFFFFF"/>
                </a:solidFill>
                <a:latin typeface="Tw Cen MT" panose="020B0602020104020603" pitchFamily="34" charset="77"/>
                <a:ea typeface="Calibri"/>
              </a:rPr>
              <a:t>. Es inaugurado el Observatorio Meteorológico con 	carácter oficial. </a:t>
            </a:r>
            <a:r>
              <a:rPr lang="es-ES" sz="2000" b="0" u="sng" strike="noStrike" spc="-1" dirty="0">
                <a:solidFill>
                  <a:srgbClr val="FFFFFF"/>
                </a:solidFill>
                <a:latin typeface="Tw Cen MT" panose="020B0602020104020603" pitchFamily="34" charset="77"/>
                <a:ea typeface="Calibri"/>
              </a:rPr>
              <a:t>Las condiciones</a:t>
            </a:r>
            <a:r>
              <a:rPr lang="es-ES" sz="2000" b="0" strike="noStrike" spc="-1" dirty="0">
                <a:solidFill>
                  <a:srgbClr val="FFFFFF"/>
                </a:solidFill>
                <a:latin typeface="Tw Cen MT" panose="020B0602020104020603" pitchFamily="34" charset="77"/>
                <a:ea typeface="Calibri"/>
              </a:rPr>
              <a:t> para que se le 	faciliten los instrumentos adecuados, como si se 	tratara de una Estación  Meteorológica del Estado, 	</a:t>
            </a:r>
            <a:r>
              <a:rPr lang="es-ES" sz="2000" b="0" u="sng" strike="noStrike" spc="-1" dirty="0">
                <a:solidFill>
                  <a:srgbClr val="FFFFFF"/>
                </a:solidFill>
                <a:latin typeface="Tw Cen MT" panose="020B0602020104020603" pitchFamily="34" charset="77"/>
                <a:ea typeface="Calibri"/>
              </a:rPr>
              <a:t>son:</a:t>
            </a:r>
            <a:endParaRPr lang="es-ES" sz="2000" b="0" u="sng" strike="noStrike" spc="-1" dirty="0">
              <a:solidFill>
                <a:srgbClr val="FFFFFF"/>
              </a:solidFill>
              <a:latin typeface="Tw Cen MT" panose="020B0602020104020603" pitchFamily="34" charset="77"/>
            </a:endParaRPr>
          </a:p>
          <a:p>
            <a:pPr algn="just">
              <a:lnSpc>
                <a:spcPct val="100000"/>
              </a:lnSpc>
            </a:pPr>
            <a:r>
              <a:rPr lang="es-ES" sz="2000" b="0" strike="noStrike" spc="-1" dirty="0">
                <a:solidFill>
                  <a:srgbClr val="FFFFFF"/>
                </a:solidFill>
                <a:latin typeface="Tw Cen MT" panose="020B0602020104020603" pitchFamily="34" charset="77"/>
                <a:ea typeface="Calibri"/>
              </a:rPr>
              <a:t>	a) Que el Rector del Colegio se comprometa a 	cuidar las instalaciones y aparatos por su cuenta.</a:t>
            </a:r>
            <a:endParaRPr lang="es-ES" sz="2000" b="0" strike="noStrike" spc="-1" dirty="0">
              <a:solidFill>
                <a:srgbClr val="FFFFFF"/>
              </a:solidFill>
              <a:latin typeface="Tw Cen MT" panose="020B0602020104020603" pitchFamily="34" charset="77"/>
            </a:endParaRPr>
          </a:p>
          <a:p>
            <a:pPr algn="just">
              <a:lnSpc>
                <a:spcPct val="100000"/>
              </a:lnSpc>
            </a:pPr>
            <a:r>
              <a:rPr lang="es-ES" sz="2000" b="0" strike="noStrike" spc="-1" dirty="0">
                <a:solidFill>
                  <a:srgbClr val="FFFFFF"/>
                </a:solidFill>
                <a:latin typeface="Tw Cen MT" panose="020B0602020104020603" pitchFamily="34" charset="77"/>
                <a:ea typeface="Calibri"/>
              </a:rPr>
              <a:t>	b) Efectuar en ella las observaciones, según se les 	indique desde el Observatorio de Madrid.</a:t>
            </a:r>
            <a:endParaRPr lang="es-ES" sz="2000" b="0" strike="noStrike" spc="-1" dirty="0">
              <a:solidFill>
                <a:srgbClr val="FFFFFF"/>
              </a:solidFill>
              <a:latin typeface="Tw Cen MT" panose="020B0602020104020603" pitchFamily="34" charset="77"/>
            </a:endParaRPr>
          </a:p>
          <a:p>
            <a:pPr algn="just">
              <a:lnSpc>
                <a:spcPct val="100000"/>
              </a:lnSpc>
            </a:pPr>
            <a:r>
              <a:rPr lang="es-ES" sz="2000" b="0" strike="noStrike" spc="-1" dirty="0">
                <a:solidFill>
                  <a:srgbClr val="FFFFFF"/>
                </a:solidFill>
                <a:latin typeface="Tw Cen MT" panose="020B0602020104020603" pitchFamily="34" charset="77"/>
                <a:ea typeface="Calibri"/>
              </a:rPr>
              <a:t>	c) Remitir </a:t>
            </a:r>
            <a:r>
              <a:rPr lang="es-ES" sz="2000" spc="-1" dirty="0">
                <a:solidFill>
                  <a:srgbClr val="FFFFFF"/>
                </a:solidFill>
                <a:latin typeface="Tw Cen MT" panose="020B0602020104020603" pitchFamily="34" charset="77"/>
                <a:ea typeface="Calibri"/>
              </a:rPr>
              <a:t>mensu</a:t>
            </a:r>
            <a:r>
              <a:rPr lang="es-ES" sz="2000" b="0" strike="noStrike" spc="-1" dirty="0">
                <a:solidFill>
                  <a:srgbClr val="FFFFFF"/>
                </a:solidFill>
                <a:latin typeface="Tw Cen MT" panose="020B0602020104020603" pitchFamily="34" charset="77"/>
                <a:ea typeface="Calibri"/>
              </a:rPr>
              <a:t>almente  copia de  todos  los  datos.</a:t>
            </a:r>
            <a:endParaRPr lang="es-ES" sz="2000" b="0" strike="noStrike" spc="-1" dirty="0">
              <a:solidFill>
                <a:srgbClr val="FFFFFF"/>
              </a:solidFill>
              <a:latin typeface="Tw Cen MT" panose="020B0602020104020603" pitchFamily="34" charset="77"/>
            </a:endParaRPr>
          </a:p>
        </p:txBody>
      </p:sp>
      <p:sp>
        <p:nvSpPr>
          <p:cNvPr id="5" name="CuadroTexto 4">
            <a:extLst>
              <a:ext uri="{FF2B5EF4-FFF2-40B4-BE49-F238E27FC236}">
                <a16:creationId xmlns:a16="http://schemas.microsoft.com/office/drawing/2014/main" id="{B197CE24-3BB8-24C4-4BC8-D1E6E2848885}"/>
              </a:ext>
            </a:extLst>
          </p:cNvPr>
          <p:cNvSpPr txBox="1"/>
          <p:nvPr/>
        </p:nvSpPr>
        <p:spPr>
          <a:xfrm>
            <a:off x="622300" y="332825"/>
            <a:ext cx="6235700" cy="461665"/>
          </a:xfrm>
          <a:prstGeom prst="rect">
            <a:avLst/>
          </a:prstGeom>
          <a:noFill/>
        </p:spPr>
        <p:txBody>
          <a:bodyPr wrap="square">
            <a:spAutoFit/>
          </a:bodyPr>
          <a:lstStyle/>
          <a:p>
            <a:pPr algn="ctr">
              <a:lnSpc>
                <a:spcPct val="100000"/>
              </a:lnSpc>
            </a:pPr>
            <a:r>
              <a:rPr lang="es-ES" sz="2400" strike="noStrike" spc="-1" dirty="0">
                <a:solidFill>
                  <a:srgbClr val="FFFF00"/>
                </a:solidFill>
                <a:uFillTx/>
                <a:latin typeface="Tw Cen MT" panose="020B0602020104020603" pitchFamily="34" charset="77"/>
                <a:ea typeface="Calibri"/>
              </a:rPr>
              <a:t>ÚBEDA COLEGIO DE LOS ESCOLAPIOS</a:t>
            </a:r>
          </a:p>
        </p:txBody>
      </p:sp>
      <p:pic>
        <p:nvPicPr>
          <p:cNvPr id="3" name="Imagen 2">
            <a:extLst>
              <a:ext uri="{FF2B5EF4-FFF2-40B4-BE49-F238E27FC236}">
                <a16:creationId xmlns:a16="http://schemas.microsoft.com/office/drawing/2014/main" id="{70C6D1D5-111C-5A1A-A0BF-CDB41660C6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3994" y="522620"/>
            <a:ext cx="1667076" cy="2222769"/>
          </a:xfrm>
          <a:prstGeom prst="rect">
            <a:avLst/>
          </a:prstGeom>
        </p:spPr>
      </p:pic>
      <p:sp>
        <p:nvSpPr>
          <p:cNvPr id="4" name="CuadroTexto 3">
            <a:extLst>
              <a:ext uri="{FF2B5EF4-FFF2-40B4-BE49-F238E27FC236}">
                <a16:creationId xmlns:a16="http://schemas.microsoft.com/office/drawing/2014/main" id="{857045FA-9F61-D875-2E68-F93746EB648B}"/>
              </a:ext>
            </a:extLst>
          </p:cNvPr>
          <p:cNvSpPr txBox="1"/>
          <p:nvPr/>
        </p:nvSpPr>
        <p:spPr>
          <a:xfrm>
            <a:off x="7243994" y="3270792"/>
            <a:ext cx="1766806" cy="1631216"/>
          </a:xfrm>
          <a:prstGeom prst="rect">
            <a:avLst/>
          </a:prstGeom>
          <a:noFill/>
        </p:spPr>
        <p:txBody>
          <a:bodyPr wrap="square" rtlCol="0">
            <a:spAutoFit/>
          </a:bodyPr>
          <a:lstStyle/>
          <a:p>
            <a:pPr algn="ctr"/>
            <a:r>
              <a:rPr lang="es-ES" sz="2000" dirty="0">
                <a:solidFill>
                  <a:srgbClr val="FFFF00"/>
                </a:solidFill>
                <a:latin typeface="Tw Cen MT" panose="020B0602020104020603" pitchFamily="34" charset="77"/>
              </a:rPr>
              <a:t>Patio Interior</a:t>
            </a:r>
          </a:p>
          <a:p>
            <a:pPr algn="ctr"/>
            <a:endParaRPr lang="es-ES" sz="2000" dirty="0">
              <a:solidFill>
                <a:srgbClr val="FFFF00"/>
              </a:solidFill>
              <a:latin typeface="Tw Cen MT" panose="020B0602020104020603" pitchFamily="34" charset="77"/>
            </a:endParaRPr>
          </a:p>
          <a:p>
            <a:pPr algn="ctr"/>
            <a:r>
              <a:rPr lang="es-ES" sz="2000" dirty="0">
                <a:solidFill>
                  <a:srgbClr val="FFFF00"/>
                </a:solidFill>
                <a:latin typeface="Tw Cen MT" panose="020B0602020104020603" pitchFamily="34" charset="77"/>
              </a:rPr>
              <a:t>Colegio</a:t>
            </a:r>
          </a:p>
          <a:p>
            <a:pPr algn="ctr"/>
            <a:r>
              <a:rPr lang="es-ES" sz="2000" dirty="0">
                <a:solidFill>
                  <a:srgbClr val="FFFF00"/>
                </a:solidFill>
                <a:latin typeface="Tw Cen MT" panose="020B0602020104020603" pitchFamily="34" charset="77"/>
              </a:rPr>
              <a:t>de la</a:t>
            </a:r>
          </a:p>
          <a:p>
            <a:pPr algn="ctr"/>
            <a:r>
              <a:rPr lang="es-ES" sz="2000" dirty="0">
                <a:solidFill>
                  <a:srgbClr val="FFFF00"/>
                </a:solidFill>
                <a:latin typeface="Tw Cen MT" panose="020B0602020104020603" pitchFamily="34" charset="77"/>
              </a:rPr>
              <a:t>Trinidad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fade">
                                      <p:cBhvr>
                                        <p:cTn id="7" dur="3000"/>
                                        <p:tgtEl>
                                          <p:spTgt spid="148"/>
                                        </p:tgtEl>
                                      </p:cBhvr>
                                    </p:animEffect>
                                    <p:anim calcmode="lin" valueType="num">
                                      <p:cBhvr>
                                        <p:cTn id="8" dur="3000" fill="hold"/>
                                        <p:tgtEl>
                                          <p:spTgt spid="148"/>
                                        </p:tgtEl>
                                        <p:attrNameLst>
                                          <p:attrName>ppt_x</p:attrName>
                                        </p:attrNameLst>
                                      </p:cBhvr>
                                      <p:tavLst>
                                        <p:tav tm="0">
                                          <p:val>
                                            <p:strVal val="#ppt_x"/>
                                          </p:val>
                                        </p:tav>
                                        <p:tav tm="100000">
                                          <p:val>
                                            <p:strVal val="#ppt_x"/>
                                          </p:val>
                                        </p:tav>
                                      </p:tavLst>
                                    </p:anim>
                                    <p:anim calcmode="lin" valueType="num">
                                      <p:cBhvr>
                                        <p:cTn id="9" dur="3000" fill="hold"/>
                                        <p:tgtEl>
                                          <p:spTgt spid="1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0">
          <a:gsLst>
            <a:gs pos="95000">
              <a:srgbClr val="990000"/>
            </a:gs>
            <a:gs pos="100000">
              <a:srgbClr val="2B0000"/>
            </a:gs>
          </a:gsLst>
          <a:lin ang="10800000"/>
        </a:gradFill>
        <a:effectLst/>
      </p:bgPr>
    </p:bg>
    <p:spTree>
      <p:nvGrpSpPr>
        <p:cNvPr id="1" name=""/>
        <p:cNvGrpSpPr/>
        <p:nvPr/>
      </p:nvGrpSpPr>
      <p:grpSpPr>
        <a:xfrm>
          <a:off x="0" y="0"/>
          <a:ext cx="0" cy="0"/>
          <a:chOff x="0" y="0"/>
          <a:chExt cx="0" cy="0"/>
        </a:xfrm>
      </p:grpSpPr>
      <p:sp>
        <p:nvSpPr>
          <p:cNvPr id="149"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sp>
        <p:nvSpPr>
          <p:cNvPr id="150" name="CuadroTexto 2"/>
          <p:cNvSpPr/>
          <p:nvPr/>
        </p:nvSpPr>
        <p:spPr>
          <a:xfrm>
            <a:off x="500062" y="214200"/>
            <a:ext cx="6302255" cy="630796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es-ES" sz="2400" strike="noStrike" spc="-1" dirty="0">
                <a:solidFill>
                  <a:srgbClr val="FFFF00"/>
                </a:solidFill>
                <a:latin typeface="Calibri"/>
                <a:ea typeface="Calibri"/>
              </a:rPr>
              <a:t>HERMANITAS DE LOS POBRES</a:t>
            </a:r>
            <a:endParaRPr lang="es-ES" sz="2400" strike="noStrike" spc="-1" dirty="0">
              <a:solidFill>
                <a:srgbClr val="FFFFFF"/>
              </a:solidFill>
              <a:latin typeface="Arial"/>
            </a:endParaRPr>
          </a:p>
          <a:p>
            <a:pPr>
              <a:lnSpc>
                <a:spcPct val="100000"/>
              </a:lnSpc>
            </a:pPr>
            <a:endParaRPr lang="es-ES" sz="2000" b="0" strike="noStrike" spc="-1" dirty="0">
              <a:solidFill>
                <a:srgbClr val="FFFFFF"/>
              </a:solidFill>
              <a:latin typeface="Calibri"/>
              <a:ea typeface="Calibri"/>
            </a:endParaRPr>
          </a:p>
          <a:p>
            <a:pPr algn="ctr">
              <a:lnSpc>
                <a:spcPct val="100000"/>
              </a:lnSpc>
            </a:pPr>
            <a:r>
              <a:rPr lang="es-ES" sz="2000" b="0" strike="noStrike" spc="-1" dirty="0">
                <a:solidFill>
                  <a:srgbClr val="FFFFFF"/>
                </a:solidFill>
                <a:latin typeface="Tw Cen MT" panose="020B0602020104020603" pitchFamily="34" charset="77"/>
                <a:ea typeface="Calibri"/>
              </a:rPr>
              <a:t>Fundadas en Francia en 1839, llegaron a Úbeda </a:t>
            </a:r>
          </a:p>
          <a:p>
            <a:pPr algn="ctr">
              <a:lnSpc>
                <a:spcPct val="100000"/>
              </a:lnSpc>
            </a:pPr>
            <a:r>
              <a:rPr lang="es-ES" sz="2000" b="0" strike="noStrike" spc="-1" dirty="0">
                <a:solidFill>
                  <a:srgbClr val="FFFFFF"/>
                </a:solidFill>
                <a:latin typeface="Tw Cen MT" panose="020B0602020104020603" pitchFamily="34" charset="77"/>
                <a:ea typeface="Calibri"/>
              </a:rPr>
              <a:t>gracias a las gestiones de D. Manuel Muñoz Garnica.</a:t>
            </a:r>
            <a:endParaRPr lang="es-ES" sz="2000" b="0" strike="noStrike" spc="-1" dirty="0">
              <a:solidFill>
                <a:srgbClr val="FFFFFF"/>
              </a:solidFill>
              <a:latin typeface="Tw Cen MT" panose="020B0602020104020603" pitchFamily="34" charset="77"/>
            </a:endParaRPr>
          </a:p>
          <a:p>
            <a:pPr>
              <a:lnSpc>
                <a:spcPct val="100000"/>
              </a:lnSpc>
            </a:pPr>
            <a:endParaRPr lang="es-ES" sz="2000" b="0" strike="noStrike" spc="-1" dirty="0">
              <a:solidFill>
                <a:srgbClr val="FFFFFF"/>
              </a:solidFill>
              <a:latin typeface="Tw Cen MT" panose="020B0602020104020603" pitchFamily="34" charset="77"/>
              <a:ea typeface="Calibri"/>
            </a:endParaRPr>
          </a:p>
          <a:p>
            <a:pPr algn="just">
              <a:lnSpc>
                <a:spcPct val="100000"/>
              </a:lnSpc>
            </a:pPr>
            <a:r>
              <a:rPr lang="es-ES" sz="2000" u="sng" spc="-1" dirty="0">
                <a:solidFill>
                  <a:srgbClr val="FFFF00"/>
                </a:solidFill>
                <a:latin typeface="Tw Cen MT" panose="020B0602020104020603" pitchFamily="34" charset="77"/>
                <a:ea typeface="Calibri"/>
              </a:rPr>
              <a:t>*</a:t>
            </a:r>
            <a:r>
              <a:rPr lang="es-ES" sz="2000" b="0" u="sng" strike="noStrike" spc="-1" dirty="0">
                <a:solidFill>
                  <a:srgbClr val="FFFF00"/>
                </a:solidFill>
                <a:latin typeface="Tw Cen MT" panose="020B0602020104020603" pitchFamily="34" charset="77"/>
                <a:ea typeface="Calibri"/>
              </a:rPr>
              <a:t>1884.</a:t>
            </a:r>
            <a:r>
              <a:rPr lang="es-ES" sz="2000" b="0" strike="noStrike" spc="-1" dirty="0">
                <a:solidFill>
                  <a:srgbClr val="FFFFFF"/>
                </a:solidFill>
                <a:latin typeface="Tw Cen MT" panose="020B0602020104020603" pitchFamily="34" charset="77"/>
                <a:ea typeface="Calibri"/>
              </a:rPr>
              <a:t>- Don Fernando Barrios Jurado, un espíritu religioso 	y caritativo, que tras cuarenta años de actividad 	incansable emplea todas sus rentas en esta 	Fundación, junto a la Cruz de Hierro.</a:t>
            </a:r>
            <a:endParaRPr lang="es-ES" sz="2000" b="0" strike="noStrike" spc="-1" dirty="0">
              <a:solidFill>
                <a:srgbClr val="FFFFFF"/>
              </a:solidFill>
              <a:latin typeface="Tw Cen MT" panose="020B0602020104020603" pitchFamily="34" charset="77"/>
            </a:endParaRPr>
          </a:p>
          <a:p>
            <a:pPr algn="just">
              <a:lnSpc>
                <a:spcPct val="100000"/>
              </a:lnSpc>
            </a:pPr>
            <a:r>
              <a:rPr lang="es-ES" sz="2000" spc="-1" dirty="0">
                <a:solidFill>
                  <a:srgbClr val="FFFFFF"/>
                </a:solidFill>
                <a:latin typeface="Tw Cen MT" panose="020B0602020104020603" pitchFamily="34" charset="77"/>
                <a:ea typeface="Calibri"/>
              </a:rPr>
              <a:t>	</a:t>
            </a:r>
            <a:r>
              <a:rPr lang="es-ES" sz="2000" b="0" strike="noStrike" spc="-1" dirty="0">
                <a:solidFill>
                  <a:srgbClr val="FFFFFF"/>
                </a:solidFill>
                <a:latin typeface="Tw Cen MT" panose="020B0602020104020603" pitchFamily="34" charset="77"/>
                <a:ea typeface="Calibri"/>
              </a:rPr>
              <a:t>Alberga más de sesenta ancianos de ambos 	sexos, 	asistidos	 por las Hermanas con celo y abnegación. </a:t>
            </a:r>
            <a:endParaRPr lang="es-ES" sz="2000" b="0" strike="noStrike" spc="-1" dirty="0">
              <a:solidFill>
                <a:srgbClr val="FFFFFF"/>
              </a:solidFill>
              <a:latin typeface="Tw Cen MT" panose="020B0602020104020603" pitchFamily="34" charset="77"/>
            </a:endParaRPr>
          </a:p>
          <a:p>
            <a:pPr algn="just">
              <a:lnSpc>
                <a:spcPct val="100000"/>
              </a:lnSpc>
            </a:pPr>
            <a:r>
              <a:rPr lang="es-ES" sz="2000" b="0" strike="noStrike" spc="-1" dirty="0">
                <a:solidFill>
                  <a:srgbClr val="FFFFFF"/>
                </a:solidFill>
                <a:latin typeface="Tw Cen MT" panose="020B0602020104020603" pitchFamily="34" charset="77"/>
                <a:ea typeface="Calibri"/>
              </a:rPr>
              <a:t>	Se construye una bonita capilla en el centro del 	edificio y hay un capellán para el cuidado del 	culto y la ayuda de las hermanas y de los asilados.</a:t>
            </a:r>
            <a:endParaRPr lang="es-ES" sz="2000" spc="-1" dirty="0">
              <a:solidFill>
                <a:srgbClr val="FFFFFF"/>
              </a:solidFill>
              <a:latin typeface="Tw Cen MT" panose="020B0602020104020603" pitchFamily="34" charset="77"/>
            </a:endParaRPr>
          </a:p>
          <a:p>
            <a:pPr>
              <a:lnSpc>
                <a:spcPct val="100000"/>
              </a:lnSpc>
            </a:pPr>
            <a:endParaRPr lang="es-ES" sz="2000" b="0" strike="noStrike" spc="-1" dirty="0">
              <a:solidFill>
                <a:srgbClr val="FFFFFF"/>
              </a:solidFill>
              <a:latin typeface="Tw Cen MT" panose="020B0602020104020603" pitchFamily="34" charset="77"/>
              <a:ea typeface="Calibri"/>
            </a:endParaRPr>
          </a:p>
          <a:p>
            <a:pPr algn="ctr">
              <a:lnSpc>
                <a:spcPct val="100000"/>
              </a:lnSpc>
            </a:pPr>
            <a:r>
              <a:rPr lang="es-ES" sz="2000" b="0" u="sng" strike="noStrike" spc="-1" dirty="0">
                <a:solidFill>
                  <a:srgbClr val="FFFF00"/>
                </a:solidFill>
                <a:latin typeface="Tw Cen MT" panose="020B0602020104020603" pitchFamily="34" charset="77"/>
                <a:ea typeface="Calibri"/>
              </a:rPr>
              <a:t>En el año 1936</a:t>
            </a:r>
            <a:r>
              <a:rPr lang="es-ES" sz="2000" b="0" strike="noStrike" spc="-1" dirty="0">
                <a:solidFill>
                  <a:srgbClr val="FFFFFF"/>
                </a:solidFill>
                <a:latin typeface="Tw Cen MT" panose="020B0602020104020603" pitchFamily="34" charset="77"/>
                <a:ea typeface="Calibri"/>
              </a:rPr>
              <a:t>, al ser institución extranjera, </a:t>
            </a:r>
          </a:p>
          <a:p>
            <a:pPr algn="ctr">
              <a:lnSpc>
                <a:spcPct val="100000"/>
              </a:lnSpc>
            </a:pPr>
            <a:r>
              <a:rPr lang="es-ES" sz="2000" b="0" strike="noStrike" spc="-1" dirty="0">
                <a:solidFill>
                  <a:srgbClr val="FFFFFF"/>
                </a:solidFill>
                <a:latin typeface="Tw Cen MT" panose="020B0602020104020603" pitchFamily="34" charset="77"/>
                <a:ea typeface="Calibri"/>
              </a:rPr>
              <a:t>sirvió de refugio a sacerdotes y religiosas </a:t>
            </a:r>
          </a:p>
          <a:p>
            <a:pPr algn="ctr">
              <a:lnSpc>
                <a:spcPct val="100000"/>
              </a:lnSpc>
            </a:pPr>
            <a:r>
              <a:rPr lang="es-ES" sz="2000" b="0" strike="noStrike" spc="-1" dirty="0">
                <a:solidFill>
                  <a:srgbClr val="FFFFFF"/>
                </a:solidFill>
                <a:latin typeface="Tw Cen MT" panose="020B0602020104020603" pitchFamily="34" charset="77"/>
                <a:ea typeface="Calibri"/>
              </a:rPr>
              <a:t>que se veían perseguidos.</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Calibri"/>
              </a:rPr>
              <a:t>Su último capellán fue D. Juan Ángel Muñoz León</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Calibri"/>
              </a:rPr>
              <a:t>Cerrada definitivamente 18 diciembre de 1976.</a:t>
            </a:r>
            <a:endParaRPr lang="es-ES" sz="2000" b="0" strike="noStrike" spc="-1" dirty="0">
              <a:solidFill>
                <a:srgbClr val="FFFFFF"/>
              </a:solidFill>
              <a:latin typeface="Tw Cen MT" panose="020B0602020104020603" pitchFamily="34" charset="77"/>
            </a:endParaRPr>
          </a:p>
        </p:txBody>
      </p:sp>
      <p:pic>
        <p:nvPicPr>
          <p:cNvPr id="151" name="Imagen 3"/>
          <p:cNvPicPr/>
          <p:nvPr/>
        </p:nvPicPr>
        <p:blipFill>
          <a:blip r:embed="rId2"/>
          <a:srcRect l="12219" t="2516" r="1780" b="5927"/>
          <a:stretch/>
        </p:blipFill>
        <p:spPr>
          <a:xfrm>
            <a:off x="7068960" y="4039560"/>
            <a:ext cx="1919160" cy="1541880"/>
          </a:xfrm>
          <a:prstGeom prst="rect">
            <a:avLst/>
          </a:prstGeom>
          <a:ln w="0">
            <a:noFill/>
          </a:ln>
        </p:spPr>
      </p:pic>
      <p:pic>
        <p:nvPicPr>
          <p:cNvPr id="152" name="Imagen 5"/>
          <p:cNvPicPr/>
          <p:nvPr/>
        </p:nvPicPr>
        <p:blipFill>
          <a:blip r:embed="rId3"/>
          <a:stretch/>
        </p:blipFill>
        <p:spPr>
          <a:xfrm>
            <a:off x="7056720" y="1097280"/>
            <a:ext cx="1897560" cy="1343160"/>
          </a:xfrm>
          <a:prstGeom prst="rect">
            <a:avLst/>
          </a:prstGeom>
          <a:ln w="0">
            <a:noFill/>
          </a:ln>
        </p:spPr>
      </p:pic>
      <p:sp>
        <p:nvSpPr>
          <p:cNvPr id="153" name="CuadroTexto 4"/>
          <p:cNvSpPr/>
          <p:nvPr/>
        </p:nvSpPr>
        <p:spPr>
          <a:xfrm>
            <a:off x="7090560" y="2731680"/>
            <a:ext cx="1863720" cy="1186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s-ES" sz="2400" b="0" strike="noStrike" spc="-1">
                <a:solidFill>
                  <a:srgbClr val="FFFF00"/>
                </a:solidFill>
                <a:latin typeface="Calibri"/>
                <a:ea typeface="ＭＳ Ｐゴシック"/>
              </a:rPr>
              <a:t>Jaén</a:t>
            </a:r>
            <a:endParaRPr lang="es-ES" sz="2400" b="0" strike="noStrike" spc="-1">
              <a:solidFill>
                <a:srgbClr val="FFFFFF"/>
              </a:solidFill>
              <a:latin typeface="Arial"/>
            </a:endParaRPr>
          </a:p>
          <a:p>
            <a:pPr algn="ctr">
              <a:lnSpc>
                <a:spcPct val="100000"/>
              </a:lnSpc>
            </a:pPr>
            <a:r>
              <a:rPr lang="es-ES" sz="2400" b="0" strike="noStrike" spc="-1">
                <a:solidFill>
                  <a:srgbClr val="FFFF00"/>
                </a:solidFill>
                <a:latin typeface="Calibri"/>
                <a:ea typeface="ＭＳ Ｐゴシック"/>
              </a:rPr>
              <a:t>Y </a:t>
            </a:r>
            <a:endParaRPr lang="es-ES" sz="2400" b="0" strike="noStrike" spc="-1">
              <a:solidFill>
                <a:srgbClr val="FFFFFF"/>
              </a:solidFill>
              <a:latin typeface="Arial"/>
            </a:endParaRPr>
          </a:p>
          <a:p>
            <a:pPr algn="ctr">
              <a:lnSpc>
                <a:spcPct val="100000"/>
              </a:lnSpc>
            </a:pPr>
            <a:r>
              <a:rPr lang="es-ES" sz="2400" b="0" strike="noStrike" spc="-1">
                <a:solidFill>
                  <a:srgbClr val="FFFF00"/>
                </a:solidFill>
                <a:latin typeface="Calibri"/>
                <a:ea typeface="ＭＳ Ｐゴシック"/>
              </a:rPr>
              <a:t>Úbeda</a:t>
            </a:r>
            <a:endParaRPr lang="es-ES" sz="2400" b="0" strike="noStrike" spc="-1">
              <a:solidFill>
                <a:srgbClr val="FFFFFF"/>
              </a:solidFill>
              <a:latin typeface="Arial"/>
            </a:endParaRPr>
          </a:p>
        </p:txBody>
      </p:sp>
      <p:sp>
        <p:nvSpPr>
          <p:cNvPr id="154" name="CuadroTexto 1"/>
          <p:cNvSpPr/>
          <p:nvPr/>
        </p:nvSpPr>
        <p:spPr>
          <a:xfrm>
            <a:off x="6884758" y="5631765"/>
            <a:ext cx="2126042" cy="82954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pPr>
            <a:r>
              <a:rPr lang="es-ES" sz="2400" b="0" strike="noStrike" spc="-1" dirty="0">
                <a:solidFill>
                  <a:srgbClr val="FFFF00"/>
                </a:solidFill>
                <a:latin typeface="Calibri"/>
                <a:ea typeface="ＭＳ Ｐゴシック"/>
              </a:rPr>
              <a:t>*1-enero 1884</a:t>
            </a:r>
            <a:endParaRPr lang="es-ES" sz="2400" b="0" strike="noStrike" spc="-1" dirty="0">
              <a:solidFill>
                <a:srgbClr val="FFFF00"/>
              </a:solidFill>
              <a:latin typeface="Arial"/>
            </a:endParaRPr>
          </a:p>
          <a:p>
            <a:pPr>
              <a:lnSpc>
                <a:spcPct val="100000"/>
              </a:lnSpc>
            </a:pPr>
            <a:r>
              <a:rPr lang="es-ES" sz="2400" b="0" strike="noStrike" spc="-1" dirty="0">
                <a:solidFill>
                  <a:srgbClr val="FFFF00"/>
                </a:solidFill>
                <a:latin typeface="Calibri"/>
                <a:ea typeface="ＭＳ Ｐゴシック"/>
              </a:rPr>
              <a:t> + 18- 12-1976</a:t>
            </a:r>
            <a:endParaRPr lang="es-ES" sz="2400" b="0" strike="noStrike" spc="-1" dirty="0">
              <a:solidFill>
                <a:srgbClr val="FFFF00"/>
              </a:solidFill>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50"/>
                                        </p:tgtEl>
                                        <p:attrNameLst>
                                          <p:attrName>style.visibility</p:attrName>
                                        </p:attrNameLst>
                                      </p:cBhvr>
                                      <p:to>
                                        <p:strVal val="visible"/>
                                      </p:to>
                                    </p:set>
                                    <p:animEffect transition="in" filter="fade">
                                      <p:cBhvr>
                                        <p:cTn id="7" dur="3000"/>
                                        <p:tgtEl>
                                          <p:spTgt spid="150"/>
                                        </p:tgtEl>
                                      </p:cBhvr>
                                    </p:animEffect>
                                    <p:anim calcmode="lin" valueType="num">
                                      <p:cBhvr>
                                        <p:cTn id="8" dur="3000" fill="hold"/>
                                        <p:tgtEl>
                                          <p:spTgt spid="150"/>
                                        </p:tgtEl>
                                        <p:attrNameLst>
                                          <p:attrName>ppt_x</p:attrName>
                                        </p:attrNameLst>
                                      </p:cBhvr>
                                      <p:tavLst>
                                        <p:tav tm="0">
                                          <p:val>
                                            <p:strVal val="#ppt_x"/>
                                          </p:val>
                                        </p:tav>
                                        <p:tav tm="100000">
                                          <p:val>
                                            <p:strVal val="#ppt_x"/>
                                          </p:val>
                                        </p:tav>
                                      </p:tavLst>
                                    </p:anim>
                                    <p:anim calcmode="lin" valueType="num">
                                      <p:cBhvr>
                                        <p:cTn id="9" dur="3000" fill="hold"/>
                                        <p:tgtEl>
                                          <p:spTgt spid="1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0">
          <a:gsLst>
            <a:gs pos="95000">
              <a:srgbClr val="990000"/>
            </a:gs>
            <a:gs pos="100000">
              <a:srgbClr val="2B0000"/>
            </a:gs>
          </a:gsLst>
          <a:lin ang="10800000"/>
        </a:gradFill>
        <a:effectLst/>
      </p:bgPr>
    </p:bg>
    <p:spTree>
      <p:nvGrpSpPr>
        <p:cNvPr id="1" name=""/>
        <p:cNvGrpSpPr/>
        <p:nvPr/>
      </p:nvGrpSpPr>
      <p:grpSpPr>
        <a:xfrm>
          <a:off x="0" y="0"/>
          <a:ext cx="0" cy="0"/>
          <a:chOff x="0" y="0"/>
          <a:chExt cx="0" cy="0"/>
        </a:xfrm>
      </p:grpSpPr>
      <p:sp>
        <p:nvSpPr>
          <p:cNvPr id="155"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sp>
        <p:nvSpPr>
          <p:cNvPr id="156" name="CuadroTexto 2"/>
          <p:cNvSpPr/>
          <p:nvPr/>
        </p:nvSpPr>
        <p:spPr>
          <a:xfrm>
            <a:off x="760021" y="2522524"/>
            <a:ext cx="5997040" cy="415353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es-ES" sz="2400" b="0" strike="noStrike" spc="-1" dirty="0">
                <a:solidFill>
                  <a:srgbClr val="FFFF00"/>
                </a:solidFill>
                <a:latin typeface="Tw Cen MT" panose="020B0602020104020603" pitchFamily="34" charset="77"/>
                <a:ea typeface="ＭＳ Ｐゴシック"/>
              </a:rPr>
              <a:t>SAN JUAN EVANGELISTA O DE LOS HUERTOS</a:t>
            </a:r>
            <a:r>
              <a:rPr lang="es-ES" sz="2000" b="0" strike="noStrike" spc="-1" dirty="0">
                <a:solidFill>
                  <a:srgbClr val="FFFF00"/>
                </a:solidFill>
                <a:latin typeface="Tw Cen MT" panose="020B0602020104020603" pitchFamily="34" charset="77"/>
                <a:ea typeface="ＭＳ Ｐゴシック"/>
              </a:rPr>
              <a:t>.</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ＭＳ Ｐゴシック"/>
              </a:rPr>
              <a:t>  Sobre este arrabal sabemos muy poco</a:t>
            </a:r>
            <a:r>
              <a:rPr lang="es-ES" sz="2000" spc="-1" dirty="0">
                <a:solidFill>
                  <a:srgbClr val="FFFFFF"/>
                </a:solidFill>
                <a:latin typeface="Tw Cen MT" panose="020B0602020104020603" pitchFamily="34" charset="77"/>
                <a:ea typeface="ＭＳ Ｐゴシック"/>
              </a:rPr>
              <a:t>.</a:t>
            </a:r>
            <a:r>
              <a:rPr lang="es-ES" sz="2000" b="0" strike="noStrike" spc="-1" dirty="0">
                <a:solidFill>
                  <a:srgbClr val="FFFFFF"/>
                </a:solidFill>
                <a:latin typeface="Tw Cen MT" panose="020B0602020104020603" pitchFamily="34" charset="77"/>
                <a:ea typeface="Times New Roman"/>
              </a:rPr>
              <a:t> 	</a:t>
            </a:r>
          </a:p>
          <a:p>
            <a:pPr algn="just">
              <a:lnSpc>
                <a:spcPct val="100000"/>
              </a:lnSpc>
            </a:pPr>
            <a:r>
              <a:rPr lang="es-ES" sz="2000" b="0" strike="noStrike" spc="-1" dirty="0">
                <a:solidFill>
                  <a:srgbClr val="FFFF00"/>
                </a:solidFill>
                <a:latin typeface="Tw Cen MT" panose="020B0602020104020603" pitchFamily="34" charset="77"/>
                <a:ea typeface="Times New Roman"/>
              </a:rPr>
              <a:t>*1630</a:t>
            </a:r>
            <a:r>
              <a:rPr lang="es-ES" sz="2000" b="0" strike="noStrike" spc="-1" dirty="0">
                <a:solidFill>
                  <a:srgbClr val="FFFFFF"/>
                </a:solidFill>
                <a:latin typeface="Tw Cen MT" panose="020B0602020104020603" pitchFamily="34" charset="77"/>
                <a:ea typeface="Times New Roman"/>
              </a:rPr>
              <a:t>: </a:t>
            </a:r>
            <a:r>
              <a:rPr lang="es-ES" sz="2000" spc="-1" dirty="0">
                <a:solidFill>
                  <a:srgbClr val="FFFFFF"/>
                </a:solidFill>
                <a:latin typeface="Tw Cen MT" panose="020B0602020104020603" pitchFamily="34" charset="77"/>
                <a:ea typeface="Times New Roman"/>
              </a:rPr>
              <a:t>S</a:t>
            </a:r>
            <a:r>
              <a:rPr lang="es-ES" sz="2000" b="0" strike="noStrike" spc="-1" dirty="0">
                <a:solidFill>
                  <a:srgbClr val="FFFFFF"/>
                </a:solidFill>
                <a:latin typeface="Tw Cen MT" panose="020B0602020104020603" pitchFamily="34" charset="77"/>
                <a:ea typeface="Times New Roman"/>
              </a:rPr>
              <a:t>u feligresía la conformaban las calles </a:t>
            </a:r>
            <a:r>
              <a:rPr lang="es-ES" sz="2000" b="0" strike="noStrike" spc="-1" dirty="0" err="1">
                <a:solidFill>
                  <a:srgbClr val="FFFFFF"/>
                </a:solidFill>
                <a:latin typeface="Tw Cen MT" panose="020B0602020104020603" pitchFamily="34" charset="77"/>
                <a:ea typeface="Times New Roman"/>
              </a:rPr>
              <a:t>Egido</a:t>
            </a:r>
            <a:r>
              <a:rPr lang="es-ES" sz="2000" b="0" strike="noStrike" spc="-1" dirty="0">
                <a:solidFill>
                  <a:srgbClr val="FFFFFF"/>
                </a:solidFill>
                <a:latin typeface="Tw Cen MT" panose="020B0602020104020603" pitchFamily="34" charset="77"/>
                <a:ea typeface="Times New Roman"/>
              </a:rPr>
              <a:t>, 	Rodadera, Tenería, Cuesta del Prior...</a:t>
            </a:r>
            <a:endParaRPr lang="es-ES" sz="2000" b="0" strike="noStrike" spc="-1" dirty="0">
              <a:solidFill>
                <a:srgbClr val="FFFFFF"/>
              </a:solidFill>
              <a:latin typeface="Tw Cen MT" panose="020B0602020104020603" pitchFamily="34" charset="77"/>
            </a:endParaRPr>
          </a:p>
          <a:p>
            <a:pPr algn="just">
              <a:lnSpc>
                <a:spcPct val="100000"/>
              </a:lnSpc>
            </a:pPr>
            <a:r>
              <a:rPr lang="es-ES" sz="2000" spc="-1" dirty="0">
                <a:solidFill>
                  <a:srgbClr val="FFFF00"/>
                </a:solidFill>
                <a:latin typeface="Tw Cen MT" panose="020B0602020104020603" pitchFamily="34" charset="77"/>
                <a:ea typeface="ＭＳ Ｐゴシック"/>
              </a:rPr>
              <a:t>*1740</a:t>
            </a:r>
            <a:r>
              <a:rPr lang="es-ES" sz="2000" spc="-1" dirty="0">
                <a:solidFill>
                  <a:srgbClr val="FFFFFF"/>
                </a:solidFill>
                <a:latin typeface="Tw Cen MT" panose="020B0602020104020603" pitchFamily="34" charset="77"/>
                <a:ea typeface="ＭＳ Ｐゴシック"/>
              </a:rPr>
              <a:t>: </a:t>
            </a:r>
            <a:r>
              <a:rPr lang="es-ES" sz="2000" b="0" strike="noStrike" spc="-1" dirty="0">
                <a:solidFill>
                  <a:srgbClr val="FFFFFF"/>
                </a:solidFill>
                <a:latin typeface="Tw Cen MT" panose="020B0602020104020603" pitchFamily="34" charset="77"/>
                <a:ea typeface="ＭＳ Ｐゴシック"/>
              </a:rPr>
              <a:t>	Como consecuencia de su escaso vecindario, 	la parroquia desaparece, por orden del Obispo don Andrés </a:t>
            </a:r>
            <a:r>
              <a:rPr lang="es-ES" sz="2000" b="0" strike="noStrike" spc="-1" dirty="0" err="1">
                <a:solidFill>
                  <a:srgbClr val="FFFFFF"/>
                </a:solidFill>
                <a:latin typeface="Tw Cen MT" panose="020B0602020104020603" pitchFamily="34" charset="77"/>
                <a:ea typeface="ＭＳ Ｐゴシック"/>
              </a:rPr>
              <a:t>Cabrejas</a:t>
            </a:r>
            <a:r>
              <a:rPr lang="es-ES" sz="2000" b="0" strike="noStrike" spc="-1" dirty="0">
                <a:solidFill>
                  <a:srgbClr val="FFFFFF"/>
                </a:solidFill>
                <a:latin typeface="Tw Cen MT" panose="020B0602020104020603" pitchFamily="34" charset="77"/>
                <a:ea typeface="ＭＳ Ｐゴシック"/>
              </a:rPr>
              <a:t> Molina, y se agrega  su feligresía a la de S. Lorenzo donde pasarían sus escasos bienes y objetos de valor.  Sin embargo siguió utilizándose como lugar de enterramiento de cadáveres.</a:t>
            </a:r>
            <a:endParaRPr lang="es-ES" sz="2000" b="0" strike="noStrike" spc="-1" dirty="0">
              <a:solidFill>
                <a:srgbClr val="FFFFFF"/>
              </a:solidFill>
              <a:latin typeface="Tw Cen MT" panose="020B0602020104020603" pitchFamily="34" charset="77"/>
            </a:endParaRPr>
          </a:p>
          <a:p>
            <a:pPr algn="just">
              <a:lnSpc>
                <a:spcPct val="100000"/>
              </a:lnSpc>
            </a:pPr>
            <a:r>
              <a:rPr lang="es-ES" sz="2000" b="0" strike="noStrike" spc="-1" dirty="0">
                <a:solidFill>
                  <a:srgbClr val="FFFFFF"/>
                </a:solidFill>
                <a:latin typeface="Tw Cen MT" panose="020B0602020104020603" pitchFamily="34" charset="77"/>
                <a:ea typeface="ＭＳ Ｐゴシック"/>
              </a:rPr>
              <a:t>	Hoy en día, frente a la fuente de la </a:t>
            </a:r>
            <a:r>
              <a:rPr lang="es-ES" sz="2000" b="0" strike="noStrike" spc="-1" dirty="0" err="1">
                <a:solidFill>
                  <a:srgbClr val="FFFFFF"/>
                </a:solidFill>
                <a:latin typeface="Tw Cen MT" panose="020B0602020104020603" pitchFamily="34" charset="77"/>
                <a:ea typeface="ＭＳ Ｐゴシック"/>
              </a:rPr>
              <a:t>Saludeja</a:t>
            </a:r>
            <a:r>
              <a:rPr lang="es-ES" sz="2000" b="0" strike="noStrike" spc="-1" dirty="0">
                <a:solidFill>
                  <a:srgbClr val="FFFFFF"/>
                </a:solidFill>
                <a:latin typeface="Tw Cen MT" panose="020B0602020104020603" pitchFamily="34" charset="77"/>
                <a:ea typeface="ＭＳ Ｐゴシック"/>
              </a:rPr>
              <a:t> aún se conservan algunos restos de lo que pudo ser su primitivo ábside. </a:t>
            </a:r>
            <a:endParaRPr lang="es-ES" sz="2000" b="0" strike="noStrike" spc="-1" dirty="0">
              <a:solidFill>
                <a:srgbClr val="FFFFFF"/>
              </a:solidFill>
              <a:latin typeface="Tw Cen MT" panose="020B0602020104020603" pitchFamily="34" charset="77"/>
            </a:endParaRPr>
          </a:p>
        </p:txBody>
      </p:sp>
      <p:pic>
        <p:nvPicPr>
          <p:cNvPr id="4" name="Imagen 3">
            <a:extLst>
              <a:ext uri="{FF2B5EF4-FFF2-40B4-BE49-F238E27FC236}">
                <a16:creationId xmlns:a16="http://schemas.microsoft.com/office/drawing/2014/main" id="{AD23AA2E-09CF-FD31-D422-24E7782438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7800" y="2782599"/>
            <a:ext cx="1773000" cy="2360305"/>
          </a:xfrm>
          <a:prstGeom prst="rect">
            <a:avLst/>
          </a:prstGeom>
        </p:spPr>
      </p:pic>
      <p:sp>
        <p:nvSpPr>
          <p:cNvPr id="3" name="CuadroTexto 2">
            <a:extLst>
              <a:ext uri="{FF2B5EF4-FFF2-40B4-BE49-F238E27FC236}">
                <a16:creationId xmlns:a16="http://schemas.microsoft.com/office/drawing/2014/main" id="{39A793BB-9965-6A24-8AEF-E3BC2A0799C1}"/>
              </a:ext>
            </a:extLst>
          </p:cNvPr>
          <p:cNvSpPr txBox="1"/>
          <p:nvPr/>
        </p:nvSpPr>
        <p:spPr>
          <a:xfrm>
            <a:off x="587829" y="214200"/>
            <a:ext cx="8177348" cy="2308324"/>
          </a:xfrm>
          <a:prstGeom prst="rect">
            <a:avLst/>
          </a:prstGeom>
          <a:noFill/>
        </p:spPr>
        <p:txBody>
          <a:bodyPr wrap="square">
            <a:spAutoFit/>
          </a:bodyPr>
          <a:lstStyle/>
          <a:p>
            <a:pPr algn="ctr">
              <a:lnSpc>
                <a:spcPct val="100000"/>
              </a:lnSpc>
            </a:pPr>
            <a:r>
              <a:rPr lang="es-ES" sz="2400" strike="noStrike" spc="-1" dirty="0">
                <a:solidFill>
                  <a:srgbClr val="FFFF00"/>
                </a:solidFill>
                <a:latin typeface="Tw Cen MT" panose="020B0602020104020603" pitchFamily="34" charset="77"/>
                <a:ea typeface="ＭＳ Ｐゴシック"/>
              </a:rPr>
              <a:t>RUINA DE LOS TEMPLOS </a:t>
            </a:r>
            <a:endParaRPr lang="es-ES" sz="2400" strike="noStrike" spc="-1" dirty="0">
              <a:solidFill>
                <a:srgbClr val="FFFFFF"/>
              </a:solidFill>
              <a:latin typeface="Tw Cen MT" panose="020B0602020104020603" pitchFamily="34" charset="77"/>
            </a:endParaRPr>
          </a:p>
          <a:p>
            <a:pPr algn="ctr">
              <a:lnSpc>
                <a:spcPct val="100000"/>
              </a:lnSpc>
            </a:pPr>
            <a:r>
              <a:rPr lang="es-ES" sz="2000" b="0" i="1" strike="noStrike" spc="-1" dirty="0">
                <a:solidFill>
                  <a:schemeClr val="bg1"/>
                </a:solidFill>
                <a:latin typeface="Tw Cen MT" panose="020B0602020104020603" pitchFamily="34" charset="77"/>
                <a:ea typeface="ＭＳ Ｐゴシック"/>
              </a:rPr>
              <a:t>Como es fácil comprender, el proceso de deterioro o renovación </a:t>
            </a:r>
          </a:p>
          <a:p>
            <a:pPr algn="ctr">
              <a:lnSpc>
                <a:spcPct val="100000"/>
              </a:lnSpc>
            </a:pPr>
            <a:r>
              <a:rPr lang="es-ES" sz="2000" b="0" i="1" strike="noStrike" spc="-1" dirty="0">
                <a:solidFill>
                  <a:schemeClr val="bg1"/>
                </a:solidFill>
                <a:latin typeface="Tw Cen MT" panose="020B0602020104020603" pitchFamily="34" charset="77"/>
                <a:ea typeface="ＭＳ Ｐゴシック"/>
              </a:rPr>
              <a:t>de las iglesias, deriva en parte del número de habitantes de su feligresía. Parroquias como las de los Santos Juanes, San Millán </a:t>
            </a:r>
          </a:p>
          <a:p>
            <a:pPr algn="ctr">
              <a:lnSpc>
                <a:spcPct val="100000"/>
              </a:lnSpc>
            </a:pPr>
            <a:r>
              <a:rPr lang="es-ES" sz="2000" b="0" i="1" strike="noStrike" spc="-1" dirty="0">
                <a:solidFill>
                  <a:schemeClr val="bg1"/>
                </a:solidFill>
                <a:latin typeface="Tw Cen MT" panose="020B0602020104020603" pitchFamily="34" charset="77"/>
                <a:ea typeface="ＭＳ Ｐゴシック"/>
              </a:rPr>
              <a:t>o Santo Tomás, verán de manera paralela como va disminuyendo </a:t>
            </a:r>
          </a:p>
          <a:p>
            <a:pPr algn="ctr">
              <a:lnSpc>
                <a:spcPct val="100000"/>
              </a:lnSpc>
            </a:pPr>
            <a:r>
              <a:rPr lang="es-ES" sz="2000" b="0" i="1" strike="noStrike" spc="-1" dirty="0">
                <a:solidFill>
                  <a:schemeClr val="bg1"/>
                </a:solidFill>
                <a:latin typeface="Tw Cen MT" panose="020B0602020104020603" pitchFamily="34" charset="77"/>
                <a:ea typeface="ＭＳ Ｐゴシック"/>
              </a:rPr>
              <a:t>el número de fieles y como se resiente su fábrica, hasta finalmente llegar a la ruina. El golpe de gracia vendrá con la supresión de culto en los templos. </a:t>
            </a:r>
            <a:endParaRPr lang="es-ES" sz="2000" b="0" i="1" strike="noStrike" spc="-1" dirty="0">
              <a:solidFill>
                <a:schemeClr val="bg1"/>
              </a:solidFill>
              <a:latin typeface="Tw Cen MT" panose="020B0602020104020603" pitchFamily="34" charset="77"/>
            </a:endParaRPr>
          </a:p>
        </p:txBody>
      </p:sp>
      <p:sp>
        <p:nvSpPr>
          <p:cNvPr id="5" name="CuadroTexto 4">
            <a:extLst>
              <a:ext uri="{FF2B5EF4-FFF2-40B4-BE49-F238E27FC236}">
                <a16:creationId xmlns:a16="http://schemas.microsoft.com/office/drawing/2014/main" id="{3B5942A5-4554-D2AA-6E3D-E38323D66647}"/>
              </a:ext>
            </a:extLst>
          </p:cNvPr>
          <p:cNvSpPr txBox="1"/>
          <p:nvPr/>
        </p:nvSpPr>
        <p:spPr>
          <a:xfrm>
            <a:off x="7341327" y="5402979"/>
            <a:ext cx="1669474" cy="1015663"/>
          </a:xfrm>
          <a:prstGeom prst="rect">
            <a:avLst/>
          </a:prstGeom>
          <a:noFill/>
        </p:spPr>
        <p:txBody>
          <a:bodyPr wrap="square" rtlCol="0">
            <a:spAutoFit/>
          </a:bodyPr>
          <a:lstStyle/>
          <a:p>
            <a:pPr algn="ctr"/>
            <a:r>
              <a:rPr lang="es-ES" sz="2000" dirty="0">
                <a:solidFill>
                  <a:srgbClr val="FFFF00"/>
                </a:solidFill>
                <a:latin typeface="Tw Cen MT" panose="020B0602020104020603" pitchFamily="34" charset="77"/>
              </a:rPr>
              <a:t>Ruinas</a:t>
            </a:r>
          </a:p>
          <a:p>
            <a:pPr algn="ctr"/>
            <a:r>
              <a:rPr lang="es-ES" sz="2000" dirty="0">
                <a:solidFill>
                  <a:srgbClr val="FFFF00"/>
                </a:solidFill>
                <a:latin typeface="Tw Cen MT" panose="020B0602020104020603" pitchFamily="34" charset="77"/>
              </a:rPr>
              <a:t>S. Juan </a:t>
            </a:r>
          </a:p>
          <a:p>
            <a:pPr algn="ctr"/>
            <a:r>
              <a:rPr lang="es-ES" sz="2000" dirty="0">
                <a:solidFill>
                  <a:srgbClr val="FFFF00"/>
                </a:solidFill>
                <a:latin typeface="Tw Cen MT" panose="020B0602020104020603" pitchFamily="34" charset="77"/>
              </a:rPr>
              <a:t>Evangelista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fade">
                                      <p:cBhvr>
                                        <p:cTn id="7" dur="3000"/>
                                        <p:tgtEl>
                                          <p:spTgt spid="156"/>
                                        </p:tgtEl>
                                      </p:cBhvr>
                                    </p:animEffect>
                                    <p:anim calcmode="lin" valueType="num">
                                      <p:cBhvr>
                                        <p:cTn id="8" dur="3000" fill="hold"/>
                                        <p:tgtEl>
                                          <p:spTgt spid="156"/>
                                        </p:tgtEl>
                                        <p:attrNameLst>
                                          <p:attrName>ppt_x</p:attrName>
                                        </p:attrNameLst>
                                      </p:cBhvr>
                                      <p:tavLst>
                                        <p:tav tm="0">
                                          <p:val>
                                            <p:strVal val="#ppt_x"/>
                                          </p:val>
                                        </p:tav>
                                        <p:tav tm="100000">
                                          <p:val>
                                            <p:strVal val="#ppt_x"/>
                                          </p:val>
                                        </p:tav>
                                      </p:tavLst>
                                    </p:anim>
                                    <p:anim calcmode="lin" valueType="num">
                                      <p:cBhvr>
                                        <p:cTn id="9" dur="3000" fill="hold"/>
                                        <p:tgtEl>
                                          <p:spTgt spid="1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0">
          <a:gsLst>
            <a:gs pos="95000">
              <a:srgbClr val="990000"/>
            </a:gs>
            <a:gs pos="100000">
              <a:srgbClr val="2B0000"/>
            </a:gs>
          </a:gsLst>
          <a:lin ang="10800000"/>
        </a:gradFill>
        <a:effectLst/>
      </p:bgPr>
    </p:bg>
    <p:spTree>
      <p:nvGrpSpPr>
        <p:cNvPr id="1" name=""/>
        <p:cNvGrpSpPr/>
        <p:nvPr/>
      </p:nvGrpSpPr>
      <p:grpSpPr>
        <a:xfrm>
          <a:off x="0" y="0"/>
          <a:ext cx="0" cy="0"/>
          <a:chOff x="0" y="0"/>
          <a:chExt cx="0" cy="0"/>
        </a:xfrm>
      </p:grpSpPr>
      <p:sp>
        <p:nvSpPr>
          <p:cNvPr id="157"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sp>
        <p:nvSpPr>
          <p:cNvPr id="158" name="CuadroTexto 2"/>
          <p:cNvSpPr/>
          <p:nvPr/>
        </p:nvSpPr>
        <p:spPr>
          <a:xfrm>
            <a:off x="565213" y="2949465"/>
            <a:ext cx="8127525" cy="378419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pPr>
            <a:endParaRPr lang="es-ES" sz="2000" b="0" strike="noStrike" spc="-1" dirty="0">
              <a:solidFill>
                <a:srgbClr val="FFFFFF"/>
              </a:solidFill>
              <a:latin typeface="Arial"/>
            </a:endParaRPr>
          </a:p>
          <a:p>
            <a:pPr algn="just">
              <a:lnSpc>
                <a:spcPct val="100000"/>
              </a:lnSpc>
            </a:pPr>
            <a:endParaRPr lang="es-ES" sz="2000" b="0" strike="noStrike" spc="-1" dirty="0">
              <a:solidFill>
                <a:srgbClr val="FFFF00"/>
              </a:solidFill>
              <a:latin typeface="Tw Cen MT"/>
              <a:ea typeface="ＭＳ Ｐゴシック"/>
            </a:endParaRPr>
          </a:p>
          <a:p>
            <a:pPr algn="just">
              <a:lnSpc>
                <a:spcPct val="100000"/>
              </a:lnSpc>
            </a:pPr>
            <a:r>
              <a:rPr lang="es-ES" sz="2000" b="0" strike="noStrike" spc="-1" dirty="0">
                <a:solidFill>
                  <a:srgbClr val="FFFF00"/>
                </a:solidFill>
                <a:latin typeface="Tw Cen MT"/>
                <a:ea typeface="ＭＳ Ｐゴシック"/>
              </a:rPr>
              <a:t>* 1800</a:t>
            </a:r>
            <a:r>
              <a:rPr lang="es-ES" sz="2000" b="0" strike="noStrike" spc="-1" dirty="0">
                <a:solidFill>
                  <a:srgbClr val="FFFFFF"/>
                </a:solidFill>
                <a:latin typeface="Tw Cen MT"/>
                <a:ea typeface="ＭＳ Ｐゴシック"/>
              </a:rPr>
              <a:t>: Primer intento de acabar con </a:t>
            </a:r>
            <a:r>
              <a:rPr lang="es-ES" sz="2000" spc="-1" dirty="0">
                <a:solidFill>
                  <a:srgbClr val="FFFFFF"/>
                </a:solidFill>
                <a:latin typeface="Tw Cen MT"/>
                <a:ea typeface="ＭＳ Ｐゴシック"/>
              </a:rPr>
              <a:t>la</a:t>
            </a:r>
            <a:r>
              <a:rPr lang="es-ES" sz="2000" b="0" strike="noStrike" spc="-1" dirty="0">
                <a:solidFill>
                  <a:srgbClr val="FFFFFF"/>
                </a:solidFill>
                <a:latin typeface="Tw Cen MT"/>
                <a:ea typeface="ＭＳ Ｐゴシック"/>
              </a:rPr>
              <a:t> Parroquia. </a:t>
            </a:r>
            <a:r>
              <a:rPr lang="es-ES" sz="2000" spc="-1" dirty="0">
                <a:solidFill>
                  <a:srgbClr val="FFFFFF"/>
                </a:solidFill>
                <a:latin typeface="Tw Cen MT"/>
                <a:ea typeface="ＭＳ Ｐゴシック"/>
              </a:rPr>
              <a:t>S</a:t>
            </a:r>
            <a:r>
              <a:rPr lang="es-ES" sz="2000" b="0" strike="noStrike" spc="-1" dirty="0">
                <a:solidFill>
                  <a:srgbClr val="FFFFFF"/>
                </a:solidFill>
                <a:latin typeface="Tw Cen MT"/>
                <a:ea typeface="ＭＳ Ｐゴシック"/>
              </a:rPr>
              <a:t>e solicita trasladar las imágenes, ornamentos de culto, alhajas e incluso las campanas, a la cercana iglesia de San Millán, aludiendo para ello la ruina del templo y no tener fondos para poder costear las obras. Estando los albañiles disponiéndose a bajar las campanas y la imagen del santo titular para llevarla a su nueva ubicación, se desencadenó un motín por parte de las mujeres del barrio quienes «se opusieron a que su San Juan se lo llevasen, convirtiéndola en una simple ermita, languideciendo sus cultos y enmudeciendo sus campanas.</a:t>
            </a:r>
            <a:endParaRPr lang="es-ES" sz="2000" b="0" strike="noStrike" spc="-1" dirty="0">
              <a:solidFill>
                <a:srgbClr val="FFFFFF"/>
              </a:solidFill>
              <a:latin typeface="Arial"/>
            </a:endParaRPr>
          </a:p>
          <a:p>
            <a:pPr algn="just">
              <a:lnSpc>
                <a:spcPct val="100000"/>
              </a:lnSpc>
            </a:pPr>
            <a:r>
              <a:rPr lang="es-ES" sz="2000" b="0" strike="noStrike" spc="-1" dirty="0">
                <a:solidFill>
                  <a:srgbClr val="FFFF00"/>
                </a:solidFill>
                <a:latin typeface="Tw Cen MT"/>
                <a:ea typeface="ＭＳ Ｐゴシック"/>
              </a:rPr>
              <a:t>*1803.</a:t>
            </a:r>
            <a:r>
              <a:rPr lang="es-ES" sz="2000" b="0" strike="noStrike" spc="-1" dirty="0">
                <a:solidFill>
                  <a:srgbClr val="FFFFFF"/>
                </a:solidFill>
                <a:latin typeface="Tw Cen MT"/>
                <a:ea typeface="ＭＳ Ｐゴシック"/>
              </a:rPr>
              <a:t> Queda agregada a San Millán y para el 1829 el estado de ruina debía de estar muy avanzado.</a:t>
            </a:r>
            <a:endParaRPr lang="es-ES" sz="2000" b="0" strike="noStrike" spc="-1" dirty="0">
              <a:solidFill>
                <a:srgbClr val="FFFFFF"/>
              </a:solidFill>
              <a:latin typeface="Arial"/>
            </a:endParaRPr>
          </a:p>
        </p:txBody>
      </p:sp>
      <p:sp>
        <p:nvSpPr>
          <p:cNvPr id="5" name="CuadroTexto 4">
            <a:extLst>
              <a:ext uri="{FF2B5EF4-FFF2-40B4-BE49-F238E27FC236}">
                <a16:creationId xmlns:a16="http://schemas.microsoft.com/office/drawing/2014/main" id="{9D2E15C1-C569-82C7-7B52-F67F94B27124}"/>
              </a:ext>
            </a:extLst>
          </p:cNvPr>
          <p:cNvSpPr txBox="1"/>
          <p:nvPr/>
        </p:nvSpPr>
        <p:spPr>
          <a:xfrm>
            <a:off x="565213" y="394920"/>
            <a:ext cx="5146818" cy="3231654"/>
          </a:xfrm>
          <a:prstGeom prst="rect">
            <a:avLst/>
          </a:prstGeom>
          <a:noFill/>
        </p:spPr>
        <p:txBody>
          <a:bodyPr wrap="square">
            <a:spAutoFit/>
          </a:bodyPr>
          <a:lstStyle/>
          <a:p>
            <a:pPr algn="ctr">
              <a:lnSpc>
                <a:spcPct val="100000"/>
              </a:lnSpc>
            </a:pPr>
            <a:r>
              <a:rPr lang="es-ES" sz="2400" b="0" strike="noStrike" spc="-1" dirty="0">
                <a:solidFill>
                  <a:srgbClr val="FFFF00"/>
                </a:solidFill>
                <a:latin typeface="Tw Cen MT"/>
                <a:ea typeface="ＭＳ Ｐゴシック"/>
              </a:rPr>
              <a:t>SAN JUAN BAUTISTA</a:t>
            </a:r>
            <a:r>
              <a:rPr lang="es-ES" sz="2000" b="0" strike="noStrike" spc="-1" dirty="0">
                <a:solidFill>
                  <a:srgbClr val="FFFF00"/>
                </a:solidFill>
                <a:latin typeface="Tw Cen MT"/>
                <a:ea typeface="ＭＳ Ｐゴシック"/>
              </a:rPr>
              <a:t>:</a:t>
            </a:r>
            <a:endParaRPr lang="es-ES" sz="2000" b="0" strike="noStrike" spc="-1" dirty="0">
              <a:solidFill>
                <a:srgbClr val="FFFFFF"/>
              </a:solidFill>
              <a:latin typeface="Arial"/>
            </a:endParaRPr>
          </a:p>
          <a:p>
            <a:pPr algn="just">
              <a:lnSpc>
                <a:spcPct val="100000"/>
              </a:lnSpc>
            </a:pPr>
            <a:r>
              <a:rPr lang="es-ES" sz="2000" b="0" strike="noStrike" spc="-1" dirty="0">
                <a:solidFill>
                  <a:srgbClr val="FFFFFF"/>
                </a:solidFill>
                <a:latin typeface="Tw Cen MT"/>
                <a:ea typeface="ＭＳ Ｐゴシック"/>
              </a:rPr>
              <a:t>Poco sabemos de este templo. Posiblemente sería una iglesia románica de pequeño tamaño, que contaría con numerosas capillas funerarias  y altares como la de Dios Padre o Nuestra Señora de las Angustias. En su capilla recibía enterramiento la familia de los Trillo. </a:t>
            </a:r>
          </a:p>
          <a:p>
            <a:pPr algn="just">
              <a:lnSpc>
                <a:spcPct val="100000"/>
              </a:lnSpc>
            </a:pPr>
            <a:r>
              <a:rPr lang="es-ES" sz="2000" b="0" strike="noStrike" spc="-1" dirty="0">
                <a:solidFill>
                  <a:srgbClr val="FFFFFF"/>
                </a:solidFill>
                <a:latin typeface="Tw Cen MT"/>
                <a:ea typeface="Times New Roman"/>
              </a:rPr>
              <a:t>Todo hace pensar que el carril que surge de la calle Llana de S. Millán desembocaría en la iglesia de S. Juan.</a:t>
            </a:r>
            <a:endParaRPr lang="es-ES" sz="2000" b="0" strike="noStrike" spc="-1" dirty="0">
              <a:solidFill>
                <a:srgbClr val="FFFFFF"/>
              </a:solidFill>
              <a:latin typeface="Arial"/>
            </a:endParaRPr>
          </a:p>
        </p:txBody>
      </p:sp>
      <p:sp>
        <p:nvSpPr>
          <p:cNvPr id="7" name="CuadroTexto 6">
            <a:extLst>
              <a:ext uri="{FF2B5EF4-FFF2-40B4-BE49-F238E27FC236}">
                <a16:creationId xmlns:a16="http://schemas.microsoft.com/office/drawing/2014/main" id="{AB9F2AEC-8F97-C277-695E-A94FC8F710E6}"/>
              </a:ext>
            </a:extLst>
          </p:cNvPr>
          <p:cNvSpPr txBox="1"/>
          <p:nvPr/>
        </p:nvSpPr>
        <p:spPr>
          <a:xfrm>
            <a:off x="6341423" y="3072134"/>
            <a:ext cx="2557998" cy="400110"/>
          </a:xfrm>
          <a:prstGeom prst="rect">
            <a:avLst/>
          </a:prstGeom>
          <a:noFill/>
        </p:spPr>
        <p:txBody>
          <a:bodyPr wrap="square">
            <a:spAutoFit/>
          </a:bodyPr>
          <a:lstStyle/>
          <a:p>
            <a:pPr algn="ctr"/>
            <a:r>
              <a:rPr lang="es-ES" sz="2000" b="0" strike="noStrike" spc="-1" dirty="0">
                <a:solidFill>
                  <a:srgbClr val="FFFF00"/>
                </a:solidFill>
                <a:latin typeface="Tw Cen MT"/>
                <a:ea typeface="ＭＳ Ｐゴシック"/>
              </a:rPr>
              <a:t>SAN JUAN BAUTISTA</a:t>
            </a:r>
            <a:endParaRPr lang="es-ES" sz="2000" dirty="0"/>
          </a:p>
        </p:txBody>
      </p:sp>
      <p:pic>
        <p:nvPicPr>
          <p:cNvPr id="4" name="Imagen 3">
            <a:extLst>
              <a:ext uri="{FF2B5EF4-FFF2-40B4-BE49-F238E27FC236}">
                <a16:creationId xmlns:a16="http://schemas.microsoft.com/office/drawing/2014/main" id="{3246D887-DFB9-F021-1BE1-0E63A3CDDE8B}"/>
              </a:ext>
            </a:extLst>
          </p:cNvPr>
          <p:cNvPicPr>
            <a:picLocks noChangeAspect="1"/>
          </p:cNvPicPr>
          <p:nvPr/>
        </p:nvPicPr>
        <p:blipFill rotWithShape="1">
          <a:blip r:embed="rId2">
            <a:extLst>
              <a:ext uri="{28A0092B-C50C-407E-A947-70E740481C1C}">
                <a14:useLocalDpi xmlns:a14="http://schemas.microsoft.com/office/drawing/2010/main" val="0"/>
              </a:ext>
            </a:extLst>
          </a:blip>
          <a:srcRect l="27756" r="23404" b="34887"/>
          <a:stretch/>
        </p:blipFill>
        <p:spPr>
          <a:xfrm>
            <a:off x="6141444" y="360854"/>
            <a:ext cx="2757977" cy="2564627"/>
          </a:xfrm>
          <a:prstGeom prst="rect">
            <a:avLst/>
          </a:prstGeom>
        </p:spPr>
      </p:pic>
    </p:spTree>
    <p:extLst>
      <p:ext uri="{BB962C8B-B14F-4D97-AF65-F5344CB8AC3E}">
        <p14:creationId xmlns:p14="http://schemas.microsoft.com/office/powerpoint/2010/main" val="238075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fade">
                                      <p:cBhvr>
                                        <p:cTn id="7" dur="3000"/>
                                        <p:tgtEl>
                                          <p:spTgt spid="158"/>
                                        </p:tgtEl>
                                      </p:cBhvr>
                                    </p:animEffect>
                                    <p:anim calcmode="lin" valueType="num">
                                      <p:cBhvr>
                                        <p:cTn id="8" dur="3000" fill="hold"/>
                                        <p:tgtEl>
                                          <p:spTgt spid="158"/>
                                        </p:tgtEl>
                                        <p:attrNameLst>
                                          <p:attrName>ppt_x</p:attrName>
                                        </p:attrNameLst>
                                      </p:cBhvr>
                                      <p:tavLst>
                                        <p:tav tm="0">
                                          <p:val>
                                            <p:strVal val="#ppt_x"/>
                                          </p:val>
                                        </p:tav>
                                        <p:tav tm="100000">
                                          <p:val>
                                            <p:strVal val="#ppt_x"/>
                                          </p:val>
                                        </p:tav>
                                      </p:tavLst>
                                    </p:anim>
                                    <p:anim calcmode="lin" valueType="num">
                                      <p:cBhvr>
                                        <p:cTn id="9" dur="3000" fill="hold"/>
                                        <p:tgtEl>
                                          <p:spTgt spid="1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0">
          <a:gsLst>
            <a:gs pos="95000">
              <a:srgbClr val="990000"/>
            </a:gs>
            <a:gs pos="100000">
              <a:srgbClr val="2B0000"/>
            </a:gs>
          </a:gsLst>
          <a:lin ang="10800000"/>
        </a:gradFill>
        <a:effectLst/>
      </p:bgPr>
    </p:bg>
    <p:spTree>
      <p:nvGrpSpPr>
        <p:cNvPr id="1" name=""/>
        <p:cNvGrpSpPr/>
        <p:nvPr/>
      </p:nvGrpSpPr>
      <p:grpSpPr>
        <a:xfrm>
          <a:off x="0" y="0"/>
          <a:ext cx="0" cy="0"/>
          <a:chOff x="0" y="0"/>
          <a:chExt cx="0" cy="0"/>
        </a:xfrm>
      </p:grpSpPr>
      <p:sp>
        <p:nvSpPr>
          <p:cNvPr id="159"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sp>
        <p:nvSpPr>
          <p:cNvPr id="160" name="CuadroTexto 1"/>
          <p:cNvSpPr/>
          <p:nvPr/>
        </p:nvSpPr>
        <p:spPr>
          <a:xfrm>
            <a:off x="380009" y="214200"/>
            <a:ext cx="6567055" cy="6985074"/>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es-ES" sz="2400" b="0" strike="noStrike" spc="-1" dirty="0">
                <a:solidFill>
                  <a:srgbClr val="FFFF00"/>
                </a:solidFill>
                <a:latin typeface="Tw Cen MT" panose="020B0602020104020603" pitchFamily="34" charset="77"/>
                <a:ea typeface="ＭＳ Ｐゴシック"/>
              </a:rPr>
              <a:t>SAN MILLÁN</a:t>
            </a:r>
            <a:r>
              <a:rPr lang="es-ES" sz="2800" b="0" strike="noStrike" spc="-1" dirty="0">
                <a:solidFill>
                  <a:srgbClr val="C00000"/>
                </a:solidFill>
                <a:latin typeface="Tw Cen MT" panose="020B0602020104020603" pitchFamily="34" charset="77"/>
                <a:ea typeface="ＭＳ Ｐゴシック"/>
              </a:rPr>
              <a:t>:</a:t>
            </a:r>
            <a:endParaRPr lang="es-ES" sz="2800" b="0" strike="noStrike" spc="-1" dirty="0">
              <a:solidFill>
                <a:srgbClr val="FFFFFF"/>
              </a:solidFill>
              <a:latin typeface="Tw Cen MT" panose="020B0602020104020603" pitchFamily="34" charset="77"/>
            </a:endParaRPr>
          </a:p>
          <a:p>
            <a:pPr algn="just">
              <a:lnSpc>
                <a:spcPct val="100000"/>
              </a:lnSpc>
            </a:pPr>
            <a:r>
              <a:rPr lang="es-ES" sz="2000" u="sng" spc="-1" dirty="0">
                <a:solidFill>
                  <a:srgbClr val="FFFF00"/>
                </a:solidFill>
                <a:latin typeface="Tw Cen MT" panose="020B0602020104020603" pitchFamily="34" charset="77"/>
                <a:ea typeface="ＭＳ Ｐゴシック"/>
              </a:rPr>
              <a:t>*</a:t>
            </a:r>
            <a:r>
              <a:rPr lang="es-ES" sz="2000" b="0" u="sng" strike="noStrike" spc="-1" dirty="0">
                <a:solidFill>
                  <a:srgbClr val="FFFF00"/>
                </a:solidFill>
                <a:latin typeface="Tw Cen MT" panose="020B0602020104020603" pitchFamily="34" charset="77"/>
                <a:ea typeface="ＭＳ Ｐゴシック"/>
              </a:rPr>
              <a:t>1822</a:t>
            </a:r>
            <a:r>
              <a:rPr lang="es-ES" sz="2000" b="0" strike="noStrike" spc="-1" dirty="0">
                <a:solidFill>
                  <a:srgbClr val="FFFFFF"/>
                </a:solidFill>
                <a:latin typeface="Tw Cen MT" panose="020B0602020104020603" pitchFamily="34" charset="77"/>
                <a:ea typeface="ＭＳ Ｐゴシック"/>
              </a:rPr>
              <a:t>. Primera reorganización. Al no gozar de suficiente feligresía debido a su situación en las afueras de población, para evitar la despoblación si se cierra, igual que había pasado con San Juan, se le añade S. Juan Bautista y parte de S. Nicolás.</a:t>
            </a:r>
            <a:endParaRPr lang="es-ES" sz="2000" b="0" strike="noStrike" spc="-1" dirty="0">
              <a:solidFill>
                <a:srgbClr val="FFFFFF"/>
              </a:solidFill>
              <a:latin typeface="Tw Cen MT" panose="020B0602020104020603" pitchFamily="34" charset="77"/>
            </a:endParaRPr>
          </a:p>
          <a:p>
            <a:pPr algn="just">
              <a:lnSpc>
                <a:spcPct val="100000"/>
              </a:lnSpc>
            </a:pPr>
            <a:r>
              <a:rPr lang="es-ES" sz="2000" b="0" u="sng" strike="noStrike" spc="-1" dirty="0">
                <a:solidFill>
                  <a:srgbClr val="FFFF00"/>
                </a:solidFill>
                <a:latin typeface="Tw Cen MT" panose="020B0602020104020603" pitchFamily="34" charset="77"/>
                <a:ea typeface="ＭＳ Ｐゴシック"/>
              </a:rPr>
              <a:t>*1836</a:t>
            </a:r>
            <a:r>
              <a:rPr lang="es-ES" sz="2000" b="0" strike="noStrike" spc="-1" dirty="0">
                <a:solidFill>
                  <a:srgbClr val="FFFFFF"/>
                </a:solidFill>
                <a:latin typeface="Tw Cen MT" panose="020B0602020104020603" pitchFamily="34" charset="77"/>
                <a:ea typeface="ＭＳ Ｐゴシック"/>
              </a:rPr>
              <a:t>: Son acogidos las imágenes y retablos procedentes de la Merced. Venerándose  con especial  devoción </a:t>
            </a:r>
            <a:r>
              <a:rPr lang="es-ES" sz="2000" spc="-1" dirty="0">
                <a:solidFill>
                  <a:srgbClr val="FFFFFF"/>
                </a:solidFill>
                <a:latin typeface="Tw Cen MT" panose="020B0602020104020603" pitchFamily="34" charset="77"/>
                <a:ea typeface="ＭＳ Ｐゴシック"/>
              </a:rPr>
              <a:t>a </a:t>
            </a:r>
            <a:r>
              <a:rPr lang="es-ES" sz="2000" b="0" strike="noStrike" spc="-1" dirty="0">
                <a:solidFill>
                  <a:srgbClr val="FFFFFF"/>
                </a:solidFill>
                <a:latin typeface="Tw Cen MT" panose="020B0602020104020603" pitchFamily="34" charset="77"/>
                <a:ea typeface="ＭＳ Ｐゴシック"/>
              </a:rPr>
              <a:t>la Soledad.</a:t>
            </a:r>
            <a:endParaRPr lang="es-ES" sz="2000" b="0" strike="noStrike" spc="-1" dirty="0">
              <a:solidFill>
                <a:srgbClr val="FFFFFF"/>
              </a:solidFill>
              <a:latin typeface="Tw Cen MT" panose="020B0602020104020603" pitchFamily="34" charset="77"/>
            </a:endParaRPr>
          </a:p>
          <a:p>
            <a:pPr algn="ctr">
              <a:lnSpc>
                <a:spcPct val="100000"/>
              </a:lnSpc>
            </a:pPr>
            <a:r>
              <a:rPr lang="es-ES" b="0" i="1" strike="noStrike" spc="-1" dirty="0">
                <a:solidFill>
                  <a:srgbClr val="FFFF00"/>
                </a:solidFill>
                <a:latin typeface="Tw Cen MT" panose="020B0602020104020603" pitchFamily="34" charset="77"/>
                <a:ea typeface="ＭＳ Ｐゴシック"/>
              </a:rPr>
              <a:t>Al parecer, en el año 1837, la sagrada imagen de la Soledad, debió </a:t>
            </a:r>
          </a:p>
          <a:p>
            <a:pPr algn="ctr">
              <a:lnSpc>
                <a:spcPct val="100000"/>
              </a:lnSpc>
            </a:pPr>
            <a:r>
              <a:rPr lang="es-ES" b="0" i="1" strike="noStrike" spc="-1" dirty="0">
                <a:solidFill>
                  <a:srgbClr val="FFFF00"/>
                </a:solidFill>
                <a:latin typeface="Tw Cen MT" panose="020B0602020104020603" pitchFamily="34" charset="77"/>
                <a:ea typeface="ＭＳ Ｐゴシック"/>
              </a:rPr>
              <a:t>de refugiarse, debido a la lluvia, en el convento de San Nicasio. </a:t>
            </a:r>
          </a:p>
          <a:p>
            <a:pPr algn="ctr">
              <a:lnSpc>
                <a:spcPct val="100000"/>
              </a:lnSpc>
            </a:pPr>
            <a:r>
              <a:rPr lang="es-ES" b="0" i="1" strike="noStrike" spc="-1" dirty="0">
                <a:solidFill>
                  <a:srgbClr val="FFFF00"/>
                </a:solidFill>
                <a:latin typeface="Tw Cen MT" panose="020B0602020104020603" pitchFamily="34" charset="77"/>
                <a:ea typeface="ＭＳ Ｐゴシック"/>
              </a:rPr>
              <a:t>Con permiso del Sr. Obispo, quizá también para facilitar el culto </a:t>
            </a:r>
          </a:p>
          <a:p>
            <a:pPr algn="ctr">
              <a:lnSpc>
                <a:spcPct val="100000"/>
              </a:lnSpc>
            </a:pPr>
            <a:r>
              <a:rPr lang="es-ES" b="0" i="1" strike="noStrike" spc="-1" dirty="0">
                <a:solidFill>
                  <a:srgbClr val="FFFF00"/>
                </a:solidFill>
                <a:latin typeface="Tw Cen MT" panose="020B0602020104020603" pitchFamily="34" charset="77"/>
                <a:ea typeface="ＭＳ Ｐゴシック"/>
              </a:rPr>
              <a:t>de la gente, esta estancia se fue prolongando más de lo convenido</a:t>
            </a:r>
          </a:p>
          <a:p>
            <a:pPr algn="ctr">
              <a:lnSpc>
                <a:spcPct val="100000"/>
              </a:lnSpc>
            </a:pPr>
            <a:r>
              <a:rPr lang="es-ES" b="0" i="1" strike="noStrike" spc="-1" dirty="0">
                <a:solidFill>
                  <a:srgbClr val="FFFF00"/>
                </a:solidFill>
                <a:latin typeface="Tw Cen MT" panose="020B0602020104020603" pitchFamily="34" charset="77"/>
                <a:ea typeface="ＭＳ Ｐゴシック"/>
              </a:rPr>
              <a:t> en contra del deseo de los </a:t>
            </a:r>
            <a:r>
              <a:rPr lang="es-ES" b="0" i="1" strike="noStrike" spc="-1" dirty="0" err="1">
                <a:solidFill>
                  <a:srgbClr val="FFFF00"/>
                </a:solidFill>
                <a:latin typeface="Tw Cen MT" panose="020B0602020104020603" pitchFamily="34" charset="77"/>
                <a:ea typeface="ＭＳ Ｐゴシック"/>
              </a:rPr>
              <a:t>sanmillaneros</a:t>
            </a:r>
            <a:r>
              <a:rPr lang="es-ES" b="0" i="1" strike="noStrike" spc="-1" dirty="0">
                <a:solidFill>
                  <a:srgbClr val="FFFF00"/>
                </a:solidFill>
                <a:latin typeface="Tw Cen MT" panose="020B0602020104020603" pitchFamily="34" charset="77"/>
                <a:ea typeface="ＭＳ Ｐゴシック"/>
              </a:rPr>
              <a:t>.  </a:t>
            </a:r>
          </a:p>
          <a:p>
            <a:pPr algn="ctr">
              <a:lnSpc>
                <a:spcPct val="100000"/>
              </a:lnSpc>
            </a:pPr>
            <a:r>
              <a:rPr lang="es-ES" b="0" i="1" strike="noStrike" spc="-1" dirty="0">
                <a:solidFill>
                  <a:srgbClr val="FFFF00"/>
                </a:solidFill>
                <a:latin typeface="Tw Cen MT" panose="020B0602020104020603" pitchFamily="34" charset="77"/>
                <a:ea typeface="ＭＳ Ｐゴシック"/>
              </a:rPr>
              <a:t>Capitaneados por Ildefonso de la Rosa y al amparo de una tenebrosa noche invernal, un nutrido grupo de devotos arrebataron la sagrada imagen y la bajaron con gran sigilo hasta la Cruz de Hierro </a:t>
            </a:r>
          </a:p>
          <a:p>
            <a:pPr algn="ctr">
              <a:lnSpc>
                <a:spcPct val="100000"/>
              </a:lnSpc>
            </a:pPr>
            <a:r>
              <a:rPr lang="es-ES" b="0" i="1" strike="noStrike" spc="-1" dirty="0">
                <a:solidFill>
                  <a:srgbClr val="FFFF00"/>
                </a:solidFill>
                <a:latin typeface="Tw Cen MT" panose="020B0602020104020603" pitchFamily="34" charset="77"/>
                <a:ea typeface="ＭＳ Ｐゴシック"/>
              </a:rPr>
              <a:t>donde el barrio expectante aguardaba la tan deseada llegada, </a:t>
            </a:r>
          </a:p>
          <a:p>
            <a:pPr algn="ctr">
              <a:lnSpc>
                <a:spcPct val="100000"/>
              </a:lnSpc>
            </a:pPr>
            <a:r>
              <a:rPr lang="es-ES" b="0" i="1" strike="noStrike" spc="-1" dirty="0">
                <a:solidFill>
                  <a:srgbClr val="FFFF00"/>
                </a:solidFill>
                <a:latin typeface="Tw Cen MT" panose="020B0602020104020603" pitchFamily="34" charset="77"/>
                <a:ea typeface="ＭＳ Ｐゴシック"/>
              </a:rPr>
              <a:t>recibiéndola con el grito “ya es nuestra”.</a:t>
            </a:r>
            <a:endParaRPr lang="es-ES" i="1" spc="-1" dirty="0">
              <a:solidFill>
                <a:srgbClr val="FFFF00"/>
              </a:solidFill>
              <a:latin typeface="Tw Cen MT" panose="020B0602020104020603" pitchFamily="34" charset="77"/>
            </a:endParaRPr>
          </a:p>
          <a:p>
            <a:pPr algn="just">
              <a:lnSpc>
                <a:spcPct val="100000"/>
              </a:lnSpc>
            </a:pPr>
            <a:r>
              <a:rPr lang="es-ES" sz="2000" b="0" u="sng" strike="noStrike" spc="-1" dirty="0">
                <a:solidFill>
                  <a:srgbClr val="FFFF00"/>
                </a:solidFill>
                <a:latin typeface="Tw Cen MT" panose="020B0602020104020603" pitchFamily="34" charset="77"/>
                <a:ea typeface="ＭＳ Ｐゴシック"/>
              </a:rPr>
              <a:t>*1842</a:t>
            </a:r>
            <a:r>
              <a:rPr lang="es-ES" sz="2000" b="0" strike="noStrike" spc="-1" dirty="0">
                <a:solidFill>
                  <a:srgbClr val="FFFFFF"/>
                </a:solidFill>
                <a:latin typeface="Tw Cen MT" panose="020B0602020104020603" pitchFamily="34" charset="77"/>
                <a:ea typeface="ＭＳ Ｐゴシック"/>
              </a:rPr>
              <a:t>. Con la nueva división eclesiástica (sólo 4 parroquias), los feligreses de San Millán y Santo Tomás </a:t>
            </a:r>
            <a:r>
              <a:rPr lang="es-ES" sz="2000" spc="-1" dirty="0">
                <a:solidFill>
                  <a:srgbClr val="FFFFFF"/>
                </a:solidFill>
                <a:latin typeface="Tw Cen MT" panose="020B0602020104020603" pitchFamily="34" charset="77"/>
                <a:ea typeface="ＭＳ Ｐゴシック"/>
              </a:rPr>
              <a:t>son</a:t>
            </a:r>
            <a:r>
              <a:rPr lang="es-ES" sz="2000" b="0" strike="noStrike" spc="-1" dirty="0">
                <a:solidFill>
                  <a:srgbClr val="FFFFFF"/>
                </a:solidFill>
                <a:latin typeface="Tw Cen MT" panose="020B0602020104020603" pitchFamily="34" charset="77"/>
                <a:ea typeface="ＭＳ Ｐゴシック"/>
              </a:rPr>
              <a:t> agregados a S</a:t>
            </a:r>
            <a:r>
              <a:rPr lang="es-ES" sz="2000" spc="-1" dirty="0">
                <a:solidFill>
                  <a:srgbClr val="FFFFFF"/>
                </a:solidFill>
                <a:latin typeface="Tw Cen MT" panose="020B0602020104020603" pitchFamily="34" charset="77"/>
                <a:ea typeface="ＭＳ Ｐゴシック"/>
              </a:rPr>
              <a:t>an</a:t>
            </a:r>
            <a:r>
              <a:rPr lang="es-ES" sz="2000" b="0" strike="noStrike" spc="-1" dirty="0">
                <a:solidFill>
                  <a:srgbClr val="FFFFFF"/>
                </a:solidFill>
                <a:latin typeface="Tw Cen MT" panose="020B0602020104020603" pitchFamily="34" charset="77"/>
                <a:ea typeface="ＭＳ Ｐゴシック"/>
              </a:rPr>
              <a:t> Pablo, trasladándose a esa parroquia los archivos, y cuadros de ambas</a:t>
            </a:r>
            <a:r>
              <a:rPr lang="es-ES" sz="2000" b="0" strike="noStrike" spc="-1" dirty="0">
                <a:solidFill>
                  <a:srgbClr val="FFFFFF"/>
                </a:solidFill>
                <a:latin typeface="Calibri"/>
                <a:ea typeface="ＭＳ Ｐゴシック"/>
              </a:rPr>
              <a:t>.</a:t>
            </a:r>
            <a:endParaRPr lang="es-ES" sz="2000" b="0" strike="noStrike" spc="-1" dirty="0">
              <a:solidFill>
                <a:srgbClr val="FFFFFF"/>
              </a:solidFill>
              <a:latin typeface="Arial"/>
            </a:endParaRPr>
          </a:p>
          <a:p>
            <a:pPr algn="ctr">
              <a:lnSpc>
                <a:spcPct val="100000"/>
              </a:lnSpc>
            </a:pPr>
            <a:endParaRPr lang="es-ES" sz="2000" b="0" strike="noStrike" spc="-1" dirty="0">
              <a:solidFill>
                <a:srgbClr val="FFFFFF"/>
              </a:solidFill>
              <a:latin typeface="Arial"/>
            </a:endParaRPr>
          </a:p>
        </p:txBody>
      </p:sp>
      <p:pic>
        <p:nvPicPr>
          <p:cNvPr id="3" name="Imagen 2">
            <a:extLst>
              <a:ext uri="{FF2B5EF4-FFF2-40B4-BE49-F238E27FC236}">
                <a16:creationId xmlns:a16="http://schemas.microsoft.com/office/drawing/2014/main" id="{11E9C368-CA53-DE75-262B-9907FF1A3C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3763" y="416082"/>
            <a:ext cx="1648284" cy="2454500"/>
          </a:xfrm>
          <a:prstGeom prst="rect">
            <a:avLst/>
          </a:prstGeom>
        </p:spPr>
      </p:pic>
      <p:pic>
        <p:nvPicPr>
          <p:cNvPr id="6" name="Imagen 5">
            <a:extLst>
              <a:ext uri="{FF2B5EF4-FFF2-40B4-BE49-F238E27FC236}">
                <a16:creationId xmlns:a16="http://schemas.microsoft.com/office/drawing/2014/main" id="{9CDCB8ED-6C45-8283-BFB1-D343DD3C97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4767" y="4263242"/>
            <a:ext cx="1650948" cy="2178676"/>
          </a:xfrm>
          <a:prstGeom prst="rect">
            <a:avLst/>
          </a:prstGeom>
        </p:spPr>
      </p:pic>
      <p:sp>
        <p:nvSpPr>
          <p:cNvPr id="2" name="CuadroTexto 1">
            <a:extLst>
              <a:ext uri="{FF2B5EF4-FFF2-40B4-BE49-F238E27FC236}">
                <a16:creationId xmlns:a16="http://schemas.microsoft.com/office/drawing/2014/main" id="{E00B104C-7254-2A80-B3DE-0786BF8CA120}"/>
              </a:ext>
            </a:extLst>
          </p:cNvPr>
          <p:cNvSpPr txBox="1"/>
          <p:nvPr/>
        </p:nvSpPr>
        <p:spPr>
          <a:xfrm>
            <a:off x="7314768" y="3253839"/>
            <a:ext cx="1577280" cy="400110"/>
          </a:xfrm>
          <a:prstGeom prst="rect">
            <a:avLst/>
          </a:prstGeom>
          <a:noFill/>
        </p:spPr>
        <p:txBody>
          <a:bodyPr wrap="square" rtlCol="0">
            <a:spAutoFit/>
          </a:bodyPr>
          <a:lstStyle/>
          <a:p>
            <a:pPr algn="ctr"/>
            <a:r>
              <a:rPr lang="es-ES" sz="2000" dirty="0">
                <a:solidFill>
                  <a:srgbClr val="FFFF00"/>
                </a:solidFill>
                <a:latin typeface="Tw Cen MT" panose="020B0602020104020603" pitchFamily="34" charset="77"/>
              </a:rPr>
              <a:t>SAN MILLÁN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60"/>
                                        </p:tgtEl>
                                        <p:attrNameLst>
                                          <p:attrName>style.visibility</p:attrName>
                                        </p:attrNameLst>
                                      </p:cBhvr>
                                      <p:to>
                                        <p:strVal val="visible"/>
                                      </p:to>
                                    </p:set>
                                    <p:animEffect transition="in" filter="fade">
                                      <p:cBhvr>
                                        <p:cTn id="7" dur="3000"/>
                                        <p:tgtEl>
                                          <p:spTgt spid="160"/>
                                        </p:tgtEl>
                                      </p:cBhvr>
                                    </p:animEffect>
                                    <p:anim calcmode="lin" valueType="num">
                                      <p:cBhvr>
                                        <p:cTn id="8" dur="3000" fill="hold"/>
                                        <p:tgtEl>
                                          <p:spTgt spid="160"/>
                                        </p:tgtEl>
                                        <p:attrNameLst>
                                          <p:attrName>ppt_x</p:attrName>
                                        </p:attrNameLst>
                                      </p:cBhvr>
                                      <p:tavLst>
                                        <p:tav tm="0">
                                          <p:val>
                                            <p:strVal val="#ppt_x"/>
                                          </p:val>
                                        </p:tav>
                                        <p:tav tm="100000">
                                          <p:val>
                                            <p:strVal val="#ppt_x"/>
                                          </p:val>
                                        </p:tav>
                                      </p:tavLst>
                                    </p:anim>
                                    <p:anim calcmode="lin" valueType="num">
                                      <p:cBhvr>
                                        <p:cTn id="9" dur="3000" fill="hold"/>
                                        <p:tgtEl>
                                          <p:spTgt spid="1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0">
          <a:gsLst>
            <a:gs pos="95000">
              <a:srgbClr val="990000"/>
            </a:gs>
            <a:gs pos="100000">
              <a:srgbClr val="2B0000"/>
            </a:gs>
          </a:gsLst>
          <a:lin ang="10800000"/>
        </a:gradFill>
        <a:effectLst/>
      </p:bgPr>
    </p:bg>
    <p:spTree>
      <p:nvGrpSpPr>
        <p:cNvPr id="1" name=""/>
        <p:cNvGrpSpPr/>
        <p:nvPr/>
      </p:nvGrpSpPr>
      <p:grpSpPr>
        <a:xfrm>
          <a:off x="0" y="0"/>
          <a:ext cx="0" cy="0"/>
          <a:chOff x="0" y="0"/>
          <a:chExt cx="0" cy="0"/>
        </a:xfrm>
      </p:grpSpPr>
      <p:sp>
        <p:nvSpPr>
          <p:cNvPr id="161"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sp>
        <p:nvSpPr>
          <p:cNvPr id="162" name="CuadroTexto 3"/>
          <p:cNvSpPr/>
          <p:nvPr/>
        </p:nvSpPr>
        <p:spPr>
          <a:xfrm>
            <a:off x="415636" y="214200"/>
            <a:ext cx="6282047" cy="661574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es-ES" sz="2400" strike="noStrike" spc="-1" dirty="0">
                <a:solidFill>
                  <a:srgbClr val="FFFF00"/>
                </a:solidFill>
                <a:latin typeface="Tw Cen MT" panose="020B0602020104020603" pitchFamily="34" charset="77"/>
                <a:ea typeface="ＭＳ Ｐゴシック"/>
              </a:rPr>
              <a:t>SANTO TOMÁS</a:t>
            </a:r>
            <a:endParaRPr lang="es-ES" sz="2400" strike="noStrike" spc="-1" dirty="0">
              <a:solidFill>
                <a:srgbClr val="FFFFFF"/>
              </a:solidFill>
              <a:latin typeface="Tw Cen MT" panose="020B0602020104020603" pitchFamily="34" charset="77"/>
            </a:endParaRPr>
          </a:p>
          <a:p>
            <a:pPr algn="just">
              <a:lnSpc>
                <a:spcPct val="100000"/>
              </a:lnSpc>
            </a:pPr>
            <a:r>
              <a:rPr lang="es-ES" sz="2000" b="0" strike="noStrike" spc="-1" dirty="0">
                <a:solidFill>
                  <a:srgbClr val="FFFFFF"/>
                </a:solidFill>
                <a:latin typeface="Tw Cen MT" panose="020B0602020104020603" pitchFamily="34" charset="77"/>
                <a:ea typeface="ＭＳ Ｐゴシック"/>
              </a:rPr>
              <a:t>	Ruiz Prieto la describe como una iglesia espaciosa, con tres naves y numerosas capillas, propiedad de importantes familias ubetenses  como los Cueva o Cobos, Ortega, Biedma con obras de mucho mérito. Tuvo dos puertas así como una torre-campanario.</a:t>
            </a:r>
            <a:endParaRPr lang="es-ES" sz="2000" b="0" strike="noStrike" spc="-1" dirty="0">
              <a:solidFill>
                <a:srgbClr val="FFFFFF"/>
              </a:solidFill>
              <a:latin typeface="Tw Cen MT" panose="020B0602020104020603" pitchFamily="34" charset="77"/>
            </a:endParaRPr>
          </a:p>
          <a:p>
            <a:pPr algn="just">
              <a:lnSpc>
                <a:spcPct val="100000"/>
              </a:lnSpc>
            </a:pPr>
            <a:r>
              <a:rPr lang="es-ES" sz="2000" b="0" strike="noStrike" spc="-1" dirty="0">
                <a:solidFill>
                  <a:srgbClr val="FFFFFF"/>
                </a:solidFill>
                <a:latin typeface="Tw Cen MT" panose="020B0602020104020603" pitchFamily="34" charset="77"/>
                <a:ea typeface="ＭＳ Ｐゴシック"/>
              </a:rPr>
              <a:t>	En cuanto a las razones de su ruina habría que buscarla en la paulatina despoblación de la zona, lo que conllevó la disminución de recursos. La iglesia carecía de todo, incluso de aceite para la lámpara del Santísimo.</a:t>
            </a:r>
            <a:endParaRPr lang="es-ES" sz="2000" b="0" strike="noStrike" spc="-1" dirty="0">
              <a:solidFill>
                <a:srgbClr val="FFFFFF"/>
              </a:solidFill>
              <a:latin typeface="Tw Cen MT" panose="020B0602020104020603" pitchFamily="34" charset="77"/>
            </a:endParaRPr>
          </a:p>
          <a:p>
            <a:pPr algn="just">
              <a:lnSpc>
                <a:spcPct val="100000"/>
              </a:lnSpc>
            </a:pPr>
            <a:r>
              <a:rPr lang="es-ES" sz="2000" b="0" u="sng" strike="noStrike" spc="-1" dirty="0">
                <a:solidFill>
                  <a:srgbClr val="FFFF00"/>
                </a:solidFill>
                <a:uFillTx/>
                <a:latin typeface="Tw Cen MT" panose="020B0602020104020603" pitchFamily="34" charset="77"/>
                <a:ea typeface="ＭＳ Ｐゴシック"/>
              </a:rPr>
              <a:t>*1823</a:t>
            </a:r>
            <a:r>
              <a:rPr lang="es-ES" sz="2000" b="0" strike="noStrike" spc="-1" dirty="0">
                <a:solidFill>
                  <a:srgbClr val="FFFFFF"/>
                </a:solidFill>
                <a:latin typeface="Tw Cen MT" panose="020B0602020104020603" pitchFamily="34" charset="77"/>
                <a:ea typeface="ＭＳ Ｐゴシック"/>
              </a:rPr>
              <a:t>: El párroco D. Luis de la Mota Hidalgo pide su traslado a la iglesia cercana  del extinto convento del Carmen, el cual había sido recientemente ocupado por los Recoletos de S. Antonio.(cuyo convento había sido expropiado). </a:t>
            </a:r>
            <a:endParaRPr lang="es-ES" sz="2000" b="0" strike="noStrike" spc="-1" dirty="0">
              <a:solidFill>
                <a:srgbClr val="FFFFFF"/>
              </a:solidFill>
              <a:latin typeface="Tw Cen MT" panose="020B0602020104020603" pitchFamily="34" charset="77"/>
            </a:endParaRPr>
          </a:p>
          <a:p>
            <a:pPr algn="just">
              <a:lnSpc>
                <a:spcPct val="100000"/>
              </a:lnSpc>
            </a:pPr>
            <a:r>
              <a:rPr lang="es-ES" sz="2000" b="0" u="sng" strike="noStrike" spc="-1" dirty="0">
                <a:solidFill>
                  <a:srgbClr val="FFFF00"/>
                </a:solidFill>
                <a:uFillTx/>
                <a:latin typeface="Tw Cen MT" panose="020B0602020104020603" pitchFamily="34" charset="77"/>
                <a:ea typeface="ＭＳ Ｐゴシック"/>
              </a:rPr>
              <a:t>*1838</a:t>
            </a:r>
            <a:r>
              <a:rPr lang="es-ES" sz="2000" b="0" strike="noStrike" spc="-1" dirty="0">
                <a:solidFill>
                  <a:srgbClr val="FFFFFF"/>
                </a:solidFill>
                <a:latin typeface="Tw Cen MT" panose="020B0602020104020603" pitchFamily="34" charset="77"/>
                <a:ea typeface="ＭＳ Ｐゴシック"/>
              </a:rPr>
              <a:t>: Se le deniega de nuevo el traslado debido a que la situación de la iglesia del Carmen, no es adecuada ya que </a:t>
            </a:r>
          </a:p>
          <a:p>
            <a:pPr algn="just">
              <a:lnSpc>
                <a:spcPct val="100000"/>
              </a:lnSpc>
            </a:pPr>
            <a:r>
              <a:rPr lang="es-ES" sz="2000" b="0" strike="noStrike" spc="-1" dirty="0">
                <a:solidFill>
                  <a:srgbClr val="FFFFFF"/>
                </a:solidFill>
                <a:latin typeface="Tw Cen MT" panose="020B0602020104020603" pitchFamily="34" charset="77"/>
                <a:ea typeface="ＭＳ Ｐゴシック"/>
              </a:rPr>
              <a:t>ha quedado sin altares  y sin retablo.</a:t>
            </a:r>
            <a:endParaRPr lang="es-ES" sz="2000" b="0" strike="noStrike" spc="-1" dirty="0">
              <a:solidFill>
                <a:srgbClr val="FFFFFF"/>
              </a:solidFill>
              <a:latin typeface="Tw Cen MT" panose="020B0602020104020603" pitchFamily="34" charset="77"/>
            </a:endParaRPr>
          </a:p>
          <a:p>
            <a:pPr algn="just">
              <a:lnSpc>
                <a:spcPct val="100000"/>
              </a:lnSpc>
            </a:pPr>
            <a:r>
              <a:rPr lang="es-ES" sz="2000" b="0" u="sng" strike="noStrike" spc="-1" dirty="0">
                <a:solidFill>
                  <a:srgbClr val="FFFF00"/>
                </a:solidFill>
                <a:uFillTx/>
                <a:latin typeface="Tw Cen MT" panose="020B0602020104020603" pitchFamily="34" charset="77"/>
                <a:ea typeface="ＭＳ Ｐゴシック"/>
              </a:rPr>
              <a:t>*1842</a:t>
            </a:r>
            <a:r>
              <a:rPr lang="es-ES" sz="2000" b="0" strike="noStrike" spc="-1" dirty="0">
                <a:solidFill>
                  <a:srgbClr val="FFFFFF"/>
                </a:solidFill>
                <a:latin typeface="Tw Cen MT" panose="020B0602020104020603" pitchFamily="34" charset="77"/>
                <a:ea typeface="ＭＳ Ｐゴシック"/>
              </a:rPr>
              <a:t>: Con la nueva reestructuración queda definitivamente suspendida trasladándose a San Pablo sus enseres y archivos. </a:t>
            </a:r>
            <a:endParaRPr lang="es-ES" sz="2000" b="0" strike="noStrike" spc="-1" dirty="0">
              <a:solidFill>
                <a:srgbClr val="FFFFFF"/>
              </a:solidFill>
              <a:latin typeface="Tw Cen MT" panose="020B0602020104020603" pitchFamily="34" charset="77"/>
            </a:endParaRPr>
          </a:p>
        </p:txBody>
      </p:sp>
      <p:pic>
        <p:nvPicPr>
          <p:cNvPr id="163" name="Imagen 2"/>
          <p:cNvPicPr/>
          <p:nvPr/>
        </p:nvPicPr>
        <p:blipFill>
          <a:blip r:embed="rId2"/>
          <a:stretch/>
        </p:blipFill>
        <p:spPr>
          <a:xfrm>
            <a:off x="7080120" y="319680"/>
            <a:ext cx="1929600" cy="2935080"/>
          </a:xfrm>
          <a:prstGeom prst="rect">
            <a:avLst/>
          </a:prstGeom>
          <a:ln w="0">
            <a:noFill/>
          </a:ln>
        </p:spPr>
      </p:pic>
      <p:sp>
        <p:nvSpPr>
          <p:cNvPr id="164" name="CuadroTexto 1"/>
          <p:cNvSpPr/>
          <p:nvPr/>
        </p:nvSpPr>
        <p:spPr>
          <a:xfrm>
            <a:off x="7079760" y="3360600"/>
            <a:ext cx="1956960" cy="70643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es-ES" sz="2000" b="0" strike="noStrike" spc="-1" dirty="0">
                <a:solidFill>
                  <a:srgbClr val="FFFF00"/>
                </a:solidFill>
                <a:latin typeface="Calibri"/>
                <a:ea typeface="ＭＳ Ｐゴシック"/>
              </a:rPr>
              <a:t>Capilla </a:t>
            </a:r>
            <a:endParaRPr lang="es-ES" sz="2000" b="0" strike="noStrike" spc="-1" dirty="0">
              <a:solidFill>
                <a:srgbClr val="FFFFFF"/>
              </a:solidFill>
              <a:latin typeface="Arial"/>
            </a:endParaRPr>
          </a:p>
          <a:p>
            <a:pPr algn="ctr">
              <a:lnSpc>
                <a:spcPct val="100000"/>
              </a:lnSpc>
            </a:pPr>
            <a:r>
              <a:rPr lang="es-ES" sz="2000" b="0" strike="noStrike" spc="-1" dirty="0">
                <a:solidFill>
                  <a:srgbClr val="FFFF00"/>
                </a:solidFill>
                <a:latin typeface="Calibri"/>
                <a:ea typeface="ＭＳ Ｐゴシック"/>
              </a:rPr>
              <a:t>Familia Cobos</a:t>
            </a:r>
            <a:endParaRPr lang="es-ES" sz="2000" b="0" strike="noStrike" spc="-1" dirty="0">
              <a:solidFill>
                <a:srgbClr val="FFFFFF"/>
              </a:solidFill>
              <a:latin typeface="Arial"/>
            </a:endParaRPr>
          </a:p>
        </p:txBody>
      </p:sp>
      <p:pic>
        <p:nvPicPr>
          <p:cNvPr id="165" name="Imagen 5"/>
          <p:cNvPicPr/>
          <p:nvPr/>
        </p:nvPicPr>
        <p:blipFill>
          <a:blip r:embed="rId3"/>
          <a:srcRect r="18902"/>
          <a:stretch/>
        </p:blipFill>
        <p:spPr>
          <a:xfrm>
            <a:off x="7080120" y="4217760"/>
            <a:ext cx="1888560" cy="2319840"/>
          </a:xfrm>
          <a:prstGeom prst="rect">
            <a:avLst/>
          </a:prstGeom>
          <a:ln w="0">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62"/>
                                        </p:tgtEl>
                                        <p:attrNameLst>
                                          <p:attrName>style.visibility</p:attrName>
                                        </p:attrNameLst>
                                      </p:cBhvr>
                                      <p:to>
                                        <p:strVal val="visible"/>
                                      </p:to>
                                    </p:set>
                                    <p:animEffect transition="in" filter="fade">
                                      <p:cBhvr>
                                        <p:cTn id="7" dur="3000"/>
                                        <p:tgtEl>
                                          <p:spTgt spid="162"/>
                                        </p:tgtEl>
                                      </p:cBhvr>
                                    </p:animEffect>
                                    <p:anim calcmode="lin" valueType="num">
                                      <p:cBhvr>
                                        <p:cTn id="8" dur="3000" fill="hold"/>
                                        <p:tgtEl>
                                          <p:spTgt spid="162"/>
                                        </p:tgtEl>
                                        <p:attrNameLst>
                                          <p:attrName>ppt_x</p:attrName>
                                        </p:attrNameLst>
                                      </p:cBhvr>
                                      <p:tavLst>
                                        <p:tav tm="0">
                                          <p:val>
                                            <p:strVal val="#ppt_x"/>
                                          </p:val>
                                        </p:tav>
                                        <p:tav tm="100000">
                                          <p:val>
                                            <p:strVal val="#ppt_x"/>
                                          </p:val>
                                        </p:tav>
                                      </p:tavLst>
                                    </p:anim>
                                    <p:anim calcmode="lin" valueType="num">
                                      <p:cBhvr>
                                        <p:cTn id="9" dur="3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0">
          <a:gsLst>
            <a:gs pos="95000">
              <a:srgbClr val="990000"/>
            </a:gs>
            <a:gs pos="100000">
              <a:srgbClr val="2B0000"/>
            </a:gs>
          </a:gsLst>
          <a:lin ang="10800000"/>
        </a:gradFill>
        <a:effectLst/>
      </p:bgPr>
    </p:bg>
    <p:spTree>
      <p:nvGrpSpPr>
        <p:cNvPr id="1" name=""/>
        <p:cNvGrpSpPr/>
        <p:nvPr/>
      </p:nvGrpSpPr>
      <p:grpSpPr>
        <a:xfrm>
          <a:off x="0" y="0"/>
          <a:ext cx="0" cy="0"/>
          <a:chOff x="0" y="0"/>
          <a:chExt cx="0" cy="0"/>
        </a:xfrm>
      </p:grpSpPr>
      <p:sp>
        <p:nvSpPr>
          <p:cNvPr id="166"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sp>
        <p:nvSpPr>
          <p:cNvPr id="167" name="CuadroTexto 3"/>
          <p:cNvSpPr/>
          <p:nvPr/>
        </p:nvSpPr>
        <p:spPr>
          <a:xfrm>
            <a:off x="356260" y="214200"/>
            <a:ext cx="6388924" cy="661574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es-ES" sz="2400" strike="noStrike" spc="-1" dirty="0">
                <a:solidFill>
                  <a:srgbClr val="FFFF00"/>
                </a:solidFill>
                <a:latin typeface="Tw Cen MT" panose="020B0602020104020603" pitchFamily="34" charset="77"/>
                <a:ea typeface="ＭＳ Ｐゴシック"/>
              </a:rPr>
              <a:t>SAN LORENZO</a:t>
            </a:r>
            <a:endParaRPr lang="es-ES" sz="2400" strike="noStrike" spc="-1" dirty="0">
              <a:solidFill>
                <a:srgbClr val="FFFFFF"/>
              </a:solidFill>
              <a:latin typeface="Tw Cen MT" panose="020B0602020104020603" pitchFamily="34" charset="77"/>
            </a:endParaRPr>
          </a:p>
          <a:p>
            <a:pPr algn="just">
              <a:lnSpc>
                <a:spcPct val="100000"/>
              </a:lnSpc>
            </a:pPr>
            <a:r>
              <a:rPr lang="es-ES" sz="2000" b="0" strike="noStrike" spc="-1" dirty="0">
                <a:solidFill>
                  <a:srgbClr val="FFFFFF"/>
                </a:solidFill>
                <a:latin typeface="Tw Cen MT" panose="020B0602020104020603" pitchFamily="34" charset="77"/>
                <a:ea typeface="ＭＳ Ｐゴシック"/>
              </a:rPr>
              <a:t>	La parroquia de San Lorenzo se mantendría tras el primer ajuste parroquial realizado en 1822, pues ya contaba con la feligresía de San Juan Evangelista desde 1740, ascendiendo a un total de 2500 feligreses. </a:t>
            </a:r>
          </a:p>
          <a:p>
            <a:pPr algn="just">
              <a:lnSpc>
                <a:spcPct val="100000"/>
              </a:lnSpc>
            </a:pPr>
            <a:r>
              <a:rPr lang="es-ES" sz="2000" spc="-1" dirty="0">
                <a:solidFill>
                  <a:srgbClr val="FFFFFF"/>
                </a:solidFill>
                <a:latin typeface="Tw Cen MT" panose="020B0602020104020603" pitchFamily="34" charset="77"/>
                <a:ea typeface="ＭＳ Ｐゴシック"/>
              </a:rPr>
              <a:t>	</a:t>
            </a:r>
            <a:r>
              <a:rPr lang="es-ES" sz="2000" b="0" strike="noStrike" spc="-1" dirty="0">
                <a:solidFill>
                  <a:srgbClr val="FFFFFF"/>
                </a:solidFill>
                <a:latin typeface="Tw Cen MT" panose="020B0602020104020603" pitchFamily="34" charset="77"/>
                <a:ea typeface="ＭＳ Ｐゴシック"/>
              </a:rPr>
              <a:t>Sin embargo esto será excepcional, ya que todos los reajustes posteriores insistirán en que la feligresía de S. Lorenzo quede agregada a otras parroquias colindantes (Santa María, Santo Domingo, o S. Pedro), justificándose por la lejanía del templo al estar situado en un costado de la ciudad. </a:t>
            </a:r>
            <a:endParaRPr lang="es-ES" sz="2000" b="0" strike="noStrike" spc="-1" dirty="0">
              <a:solidFill>
                <a:srgbClr val="FFFFFF"/>
              </a:solidFill>
              <a:latin typeface="Tw Cen MT" panose="020B0602020104020603" pitchFamily="34" charset="77"/>
            </a:endParaRPr>
          </a:p>
          <a:p>
            <a:pPr algn="just">
              <a:lnSpc>
                <a:spcPct val="100000"/>
              </a:lnSpc>
            </a:pPr>
            <a:r>
              <a:rPr lang="es-ES" sz="2000" b="0" strike="noStrike" spc="-1" dirty="0">
                <a:solidFill>
                  <a:srgbClr val="FFFFFF"/>
                </a:solidFill>
                <a:latin typeface="Tw Cen MT" panose="020B0602020104020603" pitchFamily="34" charset="77"/>
                <a:ea typeface="ＭＳ Ｐゴシック"/>
              </a:rPr>
              <a:t>	Mandado cerrar al culto, las campanas continuarán con su repique y los feligreses acudiendo al templo los domingos. De cualquier modo su futuro era incierto.</a:t>
            </a:r>
            <a:endParaRPr lang="es-ES" sz="2000" b="0" strike="noStrike" spc="-1" dirty="0">
              <a:solidFill>
                <a:srgbClr val="FFFFFF"/>
              </a:solidFill>
              <a:latin typeface="Tw Cen MT" panose="020B0602020104020603" pitchFamily="34" charset="77"/>
            </a:endParaRPr>
          </a:p>
          <a:p>
            <a:pPr algn="just">
              <a:lnSpc>
                <a:spcPct val="100000"/>
              </a:lnSpc>
            </a:pPr>
            <a:r>
              <a:rPr lang="es-ES" sz="2000" b="0" u="sng" strike="noStrike" spc="-1" dirty="0">
                <a:solidFill>
                  <a:srgbClr val="FFFF00"/>
                </a:solidFill>
                <a:uFillTx/>
                <a:latin typeface="Tw Cen MT" panose="020B0602020104020603" pitchFamily="34" charset="77"/>
                <a:ea typeface="ＭＳ Ｐゴシック"/>
              </a:rPr>
              <a:t>*1855</a:t>
            </a:r>
            <a:r>
              <a:rPr lang="es-ES" sz="2000" b="0" u="sng" strike="noStrike" spc="-1" dirty="0">
                <a:solidFill>
                  <a:srgbClr val="FFFFFF"/>
                </a:solidFill>
                <a:uFillTx/>
                <a:latin typeface="Tw Cen MT" panose="020B0602020104020603" pitchFamily="34" charset="77"/>
                <a:ea typeface="ＭＳ Ｐゴシック"/>
              </a:rPr>
              <a:t>:</a:t>
            </a:r>
            <a:r>
              <a:rPr lang="es-ES" sz="2000" b="0" strike="noStrike" spc="-1" dirty="0">
                <a:solidFill>
                  <a:srgbClr val="FFFFFF"/>
                </a:solidFill>
                <a:latin typeface="Tw Cen MT" panose="020B0602020104020603" pitchFamily="34" charset="77"/>
                <a:ea typeface="ＭＳ Ｐゴシック"/>
              </a:rPr>
              <a:t> Se declara su estado de “lamentable y ruinoso”, proponiéndose su posible derribo, para evitar peligros y mejorar el aspecto público de aquel ángulo de la población.</a:t>
            </a:r>
            <a:endParaRPr lang="es-ES" sz="2000" b="0" strike="noStrike" spc="-1" dirty="0">
              <a:solidFill>
                <a:srgbClr val="FFFFFF"/>
              </a:solidFill>
              <a:latin typeface="Tw Cen MT" panose="020B0602020104020603" pitchFamily="34" charset="77"/>
            </a:endParaRPr>
          </a:p>
          <a:p>
            <a:pPr algn="just">
              <a:lnSpc>
                <a:spcPct val="100000"/>
              </a:lnSpc>
            </a:pPr>
            <a:r>
              <a:rPr lang="es-ES" sz="2000" b="0" u="sng" strike="noStrike" spc="-1" dirty="0">
                <a:solidFill>
                  <a:srgbClr val="FFFF00"/>
                </a:solidFill>
                <a:uFillTx/>
                <a:latin typeface="Tw Cen MT" panose="020B0602020104020603" pitchFamily="34" charset="77"/>
                <a:ea typeface="ＭＳ Ｐゴシック"/>
              </a:rPr>
              <a:t>*1859</a:t>
            </a:r>
            <a:r>
              <a:rPr lang="es-ES" sz="2000" b="0" u="sng" strike="noStrike" spc="-1" dirty="0">
                <a:solidFill>
                  <a:srgbClr val="FFFFFF"/>
                </a:solidFill>
                <a:uFillTx/>
                <a:latin typeface="Tw Cen MT" panose="020B0602020104020603" pitchFamily="34" charset="77"/>
                <a:ea typeface="ＭＳ Ｐゴシック"/>
              </a:rPr>
              <a:t>: </a:t>
            </a:r>
            <a:r>
              <a:rPr lang="es-ES" sz="2000" b="0" strike="noStrike" spc="-1" dirty="0">
                <a:solidFill>
                  <a:srgbClr val="FFFFFF"/>
                </a:solidFill>
                <a:latin typeface="Tw Cen MT" panose="020B0602020104020603" pitchFamily="34" charset="77"/>
                <a:ea typeface="ＭＳ Ｐゴシック"/>
              </a:rPr>
              <a:t>Se reclama una de las 3 campanas para sustituir la campana del reloj de las Casas Consistoriales.</a:t>
            </a:r>
            <a:endParaRPr lang="es-ES" sz="2000" b="0" strike="noStrike" spc="-1" dirty="0">
              <a:solidFill>
                <a:srgbClr val="FFFFFF"/>
              </a:solidFill>
              <a:latin typeface="Tw Cen MT" panose="020B0602020104020603" pitchFamily="34" charset="77"/>
            </a:endParaRPr>
          </a:p>
          <a:p>
            <a:pPr algn="just">
              <a:lnSpc>
                <a:spcPct val="100000"/>
              </a:lnSpc>
            </a:pPr>
            <a:r>
              <a:rPr lang="es-ES" sz="2000" b="0" strike="noStrike" spc="-1" dirty="0">
                <a:solidFill>
                  <a:srgbClr val="FFFFFF"/>
                </a:solidFill>
                <a:latin typeface="Tw Cen MT" panose="020B0602020104020603" pitchFamily="34" charset="77"/>
                <a:ea typeface="ＭＳ Ｐゴシック"/>
              </a:rPr>
              <a:t>	En los finales del XIX se encontraba abierto al culto como ayuda a Sta. María.</a:t>
            </a:r>
            <a:endParaRPr lang="es-ES" sz="2000" b="0" strike="noStrike" spc="-1" dirty="0">
              <a:solidFill>
                <a:srgbClr val="FFFFFF"/>
              </a:solidFill>
              <a:latin typeface="Tw Cen MT" panose="020B0602020104020603" pitchFamily="34" charset="77"/>
            </a:endParaRPr>
          </a:p>
        </p:txBody>
      </p:sp>
      <p:pic>
        <p:nvPicPr>
          <p:cNvPr id="168" name="Imagen 2"/>
          <p:cNvPicPr/>
          <p:nvPr/>
        </p:nvPicPr>
        <p:blipFill>
          <a:blip r:embed="rId2"/>
          <a:srcRect r="25814" b="6501"/>
          <a:stretch/>
        </p:blipFill>
        <p:spPr>
          <a:xfrm>
            <a:off x="6968243" y="4061855"/>
            <a:ext cx="1884885" cy="2332126"/>
          </a:xfrm>
          <a:prstGeom prst="rect">
            <a:avLst/>
          </a:prstGeom>
          <a:ln w="0">
            <a:noFill/>
          </a:ln>
        </p:spPr>
      </p:pic>
      <p:sp>
        <p:nvSpPr>
          <p:cNvPr id="169" name="CuadroTexto 4"/>
          <p:cNvSpPr/>
          <p:nvPr/>
        </p:nvSpPr>
        <p:spPr>
          <a:xfrm>
            <a:off x="6745184" y="3407773"/>
            <a:ext cx="2264896" cy="39865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es-ES" sz="2000" b="0" strike="noStrike" spc="-1" dirty="0">
                <a:solidFill>
                  <a:srgbClr val="FFFF00"/>
                </a:solidFill>
                <a:latin typeface="Tw Cen MT" panose="020B0602020104020603" pitchFamily="34" charset="77"/>
                <a:ea typeface="ＭＳ Ｐゴシック"/>
              </a:rPr>
              <a:t>San Lorenzo</a:t>
            </a:r>
            <a:endParaRPr lang="es-ES" sz="2000" b="0" strike="noStrike" spc="-1" dirty="0">
              <a:solidFill>
                <a:srgbClr val="FFFFFF"/>
              </a:solidFill>
              <a:latin typeface="Tw Cen MT" panose="020B0602020104020603" pitchFamily="34" charset="77"/>
            </a:endParaRPr>
          </a:p>
        </p:txBody>
      </p:sp>
      <p:pic>
        <p:nvPicPr>
          <p:cNvPr id="4" name="Imagen 3">
            <a:extLst>
              <a:ext uri="{FF2B5EF4-FFF2-40B4-BE49-F238E27FC236}">
                <a16:creationId xmlns:a16="http://schemas.microsoft.com/office/drawing/2014/main" id="{684DB5A0-FE13-6F74-9B48-0213B746F7C2}"/>
              </a:ext>
            </a:extLst>
          </p:cNvPr>
          <p:cNvPicPr>
            <a:picLocks noChangeAspect="1"/>
          </p:cNvPicPr>
          <p:nvPr/>
        </p:nvPicPr>
        <p:blipFill rotWithShape="1">
          <a:blip r:embed="rId3">
            <a:extLst>
              <a:ext uri="{28A0092B-C50C-407E-A947-70E740481C1C}">
                <a14:useLocalDpi xmlns:a14="http://schemas.microsoft.com/office/drawing/2010/main" val="0"/>
              </a:ext>
            </a:extLst>
          </a:blip>
          <a:srcRect l="10436" r="14801"/>
          <a:stretch/>
        </p:blipFill>
        <p:spPr>
          <a:xfrm>
            <a:off x="6968243" y="775685"/>
            <a:ext cx="1879373" cy="23321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67"/>
                                        </p:tgtEl>
                                        <p:attrNameLst>
                                          <p:attrName>style.visibility</p:attrName>
                                        </p:attrNameLst>
                                      </p:cBhvr>
                                      <p:to>
                                        <p:strVal val="visible"/>
                                      </p:to>
                                    </p:set>
                                    <p:animEffect transition="in" filter="fade">
                                      <p:cBhvr>
                                        <p:cTn id="7" dur="3000"/>
                                        <p:tgtEl>
                                          <p:spTgt spid="167"/>
                                        </p:tgtEl>
                                      </p:cBhvr>
                                    </p:animEffect>
                                    <p:anim calcmode="lin" valueType="num">
                                      <p:cBhvr>
                                        <p:cTn id="8" dur="3000" fill="hold"/>
                                        <p:tgtEl>
                                          <p:spTgt spid="167"/>
                                        </p:tgtEl>
                                        <p:attrNameLst>
                                          <p:attrName>ppt_x</p:attrName>
                                        </p:attrNameLst>
                                      </p:cBhvr>
                                      <p:tavLst>
                                        <p:tav tm="0">
                                          <p:val>
                                            <p:strVal val="#ppt_x"/>
                                          </p:val>
                                        </p:tav>
                                        <p:tav tm="100000">
                                          <p:val>
                                            <p:strVal val="#ppt_x"/>
                                          </p:val>
                                        </p:tav>
                                      </p:tavLst>
                                    </p:anim>
                                    <p:anim calcmode="lin" valueType="num">
                                      <p:cBhvr>
                                        <p:cTn id="9" dur="3000" fill="hold"/>
                                        <p:tgtEl>
                                          <p:spTgt spid="1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0">
          <a:gsLst>
            <a:gs pos="95000">
              <a:srgbClr val="990000"/>
            </a:gs>
            <a:gs pos="100000">
              <a:srgbClr val="2B0000"/>
            </a:gs>
          </a:gsLst>
          <a:lin ang="10800000"/>
        </a:gradFill>
        <a:effectLst/>
      </p:bgPr>
    </p:bg>
    <p:spTree>
      <p:nvGrpSpPr>
        <p:cNvPr id="1" name=""/>
        <p:cNvGrpSpPr/>
        <p:nvPr/>
      </p:nvGrpSpPr>
      <p:grpSpPr>
        <a:xfrm>
          <a:off x="0" y="0"/>
          <a:ext cx="0" cy="0"/>
          <a:chOff x="0" y="0"/>
          <a:chExt cx="0" cy="0"/>
        </a:xfrm>
      </p:grpSpPr>
      <p:sp>
        <p:nvSpPr>
          <p:cNvPr id="170"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sp>
        <p:nvSpPr>
          <p:cNvPr id="171" name="CuadroTexto 2"/>
          <p:cNvSpPr/>
          <p:nvPr/>
        </p:nvSpPr>
        <p:spPr>
          <a:xfrm>
            <a:off x="337868" y="334980"/>
            <a:ext cx="6732633" cy="630796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es-ES" sz="2400" strike="noStrike" spc="-1" dirty="0">
                <a:solidFill>
                  <a:srgbClr val="FFFF00"/>
                </a:solidFill>
                <a:latin typeface="Tw Cen MT" panose="020B0602020104020603" pitchFamily="34" charset="77"/>
                <a:ea typeface="ＭＳ Ｐゴシック"/>
              </a:rPr>
              <a:t>SAN PEDRO</a:t>
            </a:r>
            <a:endParaRPr lang="es-ES" sz="2400" strike="noStrike" spc="-1" dirty="0">
              <a:solidFill>
                <a:srgbClr val="FFFF00"/>
              </a:solidFill>
              <a:latin typeface="Tw Cen MT" panose="020B0602020104020603" pitchFamily="34" charset="77"/>
            </a:endParaRPr>
          </a:p>
          <a:p>
            <a:pPr algn="just">
              <a:lnSpc>
                <a:spcPct val="100000"/>
              </a:lnSpc>
            </a:pPr>
            <a:r>
              <a:rPr lang="es-ES" sz="2000" b="0" strike="noStrike" spc="-1" dirty="0">
                <a:solidFill>
                  <a:srgbClr val="FFFFFF"/>
                </a:solidFill>
                <a:latin typeface="Tw Cen MT" panose="020B0602020104020603" pitchFamily="34" charset="77"/>
                <a:ea typeface="ＭＳ Ｐゴシック"/>
              </a:rPr>
              <a:t>	La iglesia de S. Pedro que desde la reconquista había quedado bajo la mitra toledana, desde el siglo XVII pertenecería a la Diócesis de Jaén. </a:t>
            </a:r>
            <a:endParaRPr lang="es-ES" sz="2000" b="0" strike="noStrike" spc="-1" dirty="0">
              <a:solidFill>
                <a:srgbClr val="FFFFFF"/>
              </a:solidFill>
              <a:latin typeface="Tw Cen MT" panose="020B0602020104020603" pitchFamily="34" charset="77"/>
            </a:endParaRPr>
          </a:p>
          <a:p>
            <a:pPr algn="just">
              <a:lnSpc>
                <a:spcPct val="100000"/>
              </a:lnSpc>
            </a:pPr>
            <a:r>
              <a:rPr lang="es-ES" sz="2000" b="0" u="sng" strike="noStrike" spc="-1" dirty="0">
                <a:solidFill>
                  <a:srgbClr val="FFFF00"/>
                </a:solidFill>
                <a:uFillTx/>
                <a:latin typeface="Tw Cen MT" panose="020B0602020104020603" pitchFamily="34" charset="77"/>
                <a:ea typeface="ＭＳ Ｐゴシック"/>
              </a:rPr>
              <a:t>*1842</a:t>
            </a:r>
            <a:r>
              <a:rPr lang="es-ES" sz="2000" b="0" strike="noStrike" spc="-1" dirty="0">
                <a:solidFill>
                  <a:srgbClr val="FFFFFF"/>
                </a:solidFill>
                <a:latin typeface="Tw Cen MT" panose="020B0602020104020603" pitchFamily="34" charset="77"/>
                <a:ea typeface="ＭＳ Ｐゴシック"/>
              </a:rPr>
              <a:t>: En el reajuste eclesiástico a nivel de ciudad donde tan sólo quedan 4 parroquias, S. Pedro es una de ellas, acogiendo en su feligresía las demarcaciones de Santa María, Santo Domingo, y San Lorenzo, con un total de 2739 feligreses.</a:t>
            </a:r>
            <a:endParaRPr lang="es-ES" sz="2000" b="0" strike="noStrike" spc="-1" dirty="0">
              <a:solidFill>
                <a:srgbClr val="FFFFFF"/>
              </a:solidFill>
              <a:latin typeface="Tw Cen MT" panose="020B0602020104020603" pitchFamily="34" charset="77"/>
            </a:endParaRPr>
          </a:p>
          <a:p>
            <a:pPr algn="just">
              <a:lnSpc>
                <a:spcPct val="100000"/>
              </a:lnSpc>
            </a:pPr>
            <a:r>
              <a:rPr lang="es-ES" sz="2000" b="0" u="sng" strike="noStrike" spc="-1" dirty="0">
                <a:solidFill>
                  <a:srgbClr val="FFFF00"/>
                </a:solidFill>
                <a:uFillTx/>
                <a:latin typeface="Tw Cen MT" panose="020B0602020104020603" pitchFamily="34" charset="77"/>
                <a:ea typeface="ＭＳ Ｐゴシック"/>
              </a:rPr>
              <a:t>*1843</a:t>
            </a:r>
            <a:r>
              <a:rPr lang="es-ES" sz="2000" b="0" strike="noStrike" spc="-1" dirty="0">
                <a:solidFill>
                  <a:srgbClr val="FFFFFF"/>
                </a:solidFill>
                <a:latin typeface="Tw Cen MT" panose="020B0602020104020603" pitchFamily="34" charset="77"/>
                <a:ea typeface="ＭＳ Ｐゴシック"/>
              </a:rPr>
              <a:t>: S. Pedro deja de ser parroquia y pasa a ser filial de Santo Domingo y después de Santa María. Ante las protestas de los vecinos, se acepta que al menos las campanas sigan tocando para las oraciones y ánimas.</a:t>
            </a:r>
            <a:endParaRPr lang="es-ES" sz="2000" b="0" strike="noStrike" spc="-1" dirty="0">
              <a:solidFill>
                <a:srgbClr val="FFFFFF"/>
              </a:solidFill>
              <a:latin typeface="Tw Cen MT" panose="020B0602020104020603" pitchFamily="34" charset="77"/>
            </a:endParaRPr>
          </a:p>
          <a:p>
            <a:pPr algn="just">
              <a:lnSpc>
                <a:spcPct val="100000"/>
              </a:lnSpc>
            </a:pPr>
            <a:r>
              <a:rPr lang="es-ES" sz="2000" b="0" u="sng" strike="noStrike" spc="-1" dirty="0">
                <a:solidFill>
                  <a:srgbClr val="FFFF00"/>
                </a:solidFill>
                <a:uFillTx/>
                <a:latin typeface="Tw Cen MT" panose="020B0602020104020603" pitchFamily="34" charset="77"/>
                <a:ea typeface="ＭＳ Ｐゴシック"/>
              </a:rPr>
              <a:t>*1855</a:t>
            </a:r>
            <a:r>
              <a:rPr lang="es-ES" sz="2000" b="0" strike="noStrike" spc="-1" dirty="0">
                <a:solidFill>
                  <a:srgbClr val="FFFFFF"/>
                </a:solidFill>
                <a:latin typeface="Tw Cen MT" panose="020B0602020104020603" pitchFamily="34" charset="77"/>
                <a:ea typeface="ＭＳ Ｐゴシック"/>
              </a:rPr>
              <a:t>: Para evitar su cierre, los vecinos de esta demarcación, casi todos ellos personas acomodadas, se comprometen al sostenimiento del culto a sus expensas, manteniéndose abierto al culto, como iglesia filial.</a:t>
            </a:r>
            <a:endParaRPr lang="es-ES" sz="2000" b="0" strike="noStrike" spc="-1" dirty="0">
              <a:solidFill>
                <a:srgbClr val="FFFFFF"/>
              </a:solidFill>
              <a:latin typeface="Tw Cen MT" panose="020B0602020104020603" pitchFamily="34" charset="77"/>
            </a:endParaRPr>
          </a:p>
          <a:p>
            <a:pPr algn="just">
              <a:lnSpc>
                <a:spcPct val="100000"/>
              </a:lnSpc>
            </a:pPr>
            <a:r>
              <a:rPr lang="es-ES" sz="2000" b="0" u="sng" strike="noStrike" spc="-1" dirty="0">
                <a:solidFill>
                  <a:srgbClr val="FFFF00"/>
                </a:solidFill>
                <a:uFillTx/>
                <a:latin typeface="Tw Cen MT" panose="020B0602020104020603" pitchFamily="34" charset="77"/>
                <a:ea typeface="ＭＳ Ｐゴシック"/>
              </a:rPr>
              <a:t>*1889</a:t>
            </a:r>
            <a:r>
              <a:rPr lang="es-ES" sz="2000" b="0" strike="noStrike" spc="-1" dirty="0">
                <a:solidFill>
                  <a:srgbClr val="FFFFFF"/>
                </a:solidFill>
                <a:latin typeface="Tw Cen MT" panose="020B0602020104020603" pitchFamily="34" charset="77"/>
                <a:ea typeface="ＭＳ Ｐゴシック"/>
              </a:rPr>
              <a:t>: Interviene en el acondicionamiento de su interior, el prior Monteagudo. En el retablo del altar mayor se colocaría la imagen del Cristo del Soldado, procedente de la demolida Puerta de Toledo.</a:t>
            </a:r>
            <a:endParaRPr lang="es-ES" sz="2000" b="0" strike="noStrike" spc="-1" dirty="0">
              <a:solidFill>
                <a:srgbClr val="FFFFFF"/>
              </a:solidFill>
              <a:latin typeface="Tw Cen MT" panose="020B0602020104020603" pitchFamily="34" charset="77"/>
            </a:endParaRPr>
          </a:p>
        </p:txBody>
      </p:sp>
      <p:pic>
        <p:nvPicPr>
          <p:cNvPr id="3" name="Imagen 2">
            <a:extLst>
              <a:ext uri="{FF2B5EF4-FFF2-40B4-BE49-F238E27FC236}">
                <a16:creationId xmlns:a16="http://schemas.microsoft.com/office/drawing/2014/main" id="{00F2DB85-90A6-756D-330B-FB6C404065D2}"/>
              </a:ext>
            </a:extLst>
          </p:cNvPr>
          <p:cNvPicPr>
            <a:picLocks noChangeAspect="1"/>
          </p:cNvPicPr>
          <p:nvPr/>
        </p:nvPicPr>
        <p:blipFill rotWithShape="1">
          <a:blip r:embed="rId2">
            <a:extLst>
              <a:ext uri="{28A0092B-C50C-407E-A947-70E740481C1C}">
                <a14:useLocalDpi xmlns:a14="http://schemas.microsoft.com/office/drawing/2010/main" val="0"/>
              </a:ext>
            </a:extLst>
          </a:blip>
          <a:srcRect r="11149"/>
          <a:stretch/>
        </p:blipFill>
        <p:spPr>
          <a:xfrm>
            <a:off x="7232029" y="936301"/>
            <a:ext cx="1687282" cy="2270226"/>
          </a:xfrm>
          <a:prstGeom prst="rect">
            <a:avLst/>
          </a:prstGeom>
        </p:spPr>
      </p:pic>
      <p:sp>
        <p:nvSpPr>
          <p:cNvPr id="4" name="CuadroTexto 3">
            <a:extLst>
              <a:ext uri="{FF2B5EF4-FFF2-40B4-BE49-F238E27FC236}">
                <a16:creationId xmlns:a16="http://schemas.microsoft.com/office/drawing/2014/main" id="{B90E2B8E-7B0E-1FC2-D183-EC2CBA803ED7}"/>
              </a:ext>
            </a:extLst>
          </p:cNvPr>
          <p:cNvSpPr txBox="1"/>
          <p:nvPr/>
        </p:nvSpPr>
        <p:spPr>
          <a:xfrm>
            <a:off x="8201891" y="1108364"/>
            <a:ext cx="184731" cy="369332"/>
          </a:xfrm>
          <a:prstGeom prst="rect">
            <a:avLst/>
          </a:prstGeom>
          <a:noFill/>
        </p:spPr>
        <p:txBody>
          <a:bodyPr wrap="none" rtlCol="0">
            <a:spAutoFit/>
          </a:bodyPr>
          <a:lstStyle/>
          <a:p>
            <a:endParaRPr lang="es-ES" dirty="0"/>
          </a:p>
        </p:txBody>
      </p:sp>
      <p:sp>
        <p:nvSpPr>
          <p:cNvPr id="2" name="CuadroTexto 1">
            <a:extLst>
              <a:ext uri="{FF2B5EF4-FFF2-40B4-BE49-F238E27FC236}">
                <a16:creationId xmlns:a16="http://schemas.microsoft.com/office/drawing/2014/main" id="{EE9BF5D9-7D2B-9590-BE15-35B5953CD66C}"/>
              </a:ext>
            </a:extLst>
          </p:cNvPr>
          <p:cNvSpPr txBox="1"/>
          <p:nvPr/>
        </p:nvSpPr>
        <p:spPr>
          <a:xfrm>
            <a:off x="7275169" y="3784208"/>
            <a:ext cx="1644142" cy="1015663"/>
          </a:xfrm>
          <a:prstGeom prst="rect">
            <a:avLst/>
          </a:prstGeom>
          <a:noFill/>
        </p:spPr>
        <p:txBody>
          <a:bodyPr wrap="square" rtlCol="0">
            <a:spAutoFit/>
          </a:bodyPr>
          <a:lstStyle/>
          <a:p>
            <a:pPr algn="ctr"/>
            <a:r>
              <a:rPr lang="es-ES" sz="2000" dirty="0">
                <a:solidFill>
                  <a:srgbClr val="FFFF00"/>
                </a:solidFill>
              </a:rPr>
              <a:t>Iglesia</a:t>
            </a:r>
          </a:p>
          <a:p>
            <a:pPr algn="ctr"/>
            <a:r>
              <a:rPr lang="es-ES" sz="2000" dirty="0">
                <a:solidFill>
                  <a:srgbClr val="FFFF00"/>
                </a:solidFill>
              </a:rPr>
              <a:t>de</a:t>
            </a:r>
          </a:p>
          <a:p>
            <a:pPr algn="ctr"/>
            <a:r>
              <a:rPr lang="es-ES" sz="2000" dirty="0">
                <a:solidFill>
                  <a:srgbClr val="FFFF00"/>
                </a:solidFill>
              </a:rPr>
              <a:t>San Pedro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71"/>
                                        </p:tgtEl>
                                        <p:attrNameLst>
                                          <p:attrName>style.visibility</p:attrName>
                                        </p:attrNameLst>
                                      </p:cBhvr>
                                      <p:to>
                                        <p:strVal val="visible"/>
                                      </p:to>
                                    </p:set>
                                    <p:animEffect transition="in" filter="fade">
                                      <p:cBhvr>
                                        <p:cTn id="7" dur="3000"/>
                                        <p:tgtEl>
                                          <p:spTgt spid="171"/>
                                        </p:tgtEl>
                                      </p:cBhvr>
                                    </p:animEffect>
                                    <p:anim calcmode="lin" valueType="num">
                                      <p:cBhvr>
                                        <p:cTn id="8" dur="3000" fill="hold"/>
                                        <p:tgtEl>
                                          <p:spTgt spid="171"/>
                                        </p:tgtEl>
                                        <p:attrNameLst>
                                          <p:attrName>ppt_x</p:attrName>
                                        </p:attrNameLst>
                                      </p:cBhvr>
                                      <p:tavLst>
                                        <p:tav tm="0">
                                          <p:val>
                                            <p:strVal val="#ppt_x"/>
                                          </p:val>
                                        </p:tav>
                                        <p:tav tm="100000">
                                          <p:val>
                                            <p:strVal val="#ppt_x"/>
                                          </p:val>
                                        </p:tav>
                                      </p:tavLst>
                                    </p:anim>
                                    <p:anim calcmode="lin" valueType="num">
                                      <p:cBhvr>
                                        <p:cTn id="9" dur="3000" fill="hold"/>
                                        <p:tgtEl>
                                          <p:spTgt spid="1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95000">
              <a:srgbClr val="990000"/>
            </a:gs>
            <a:gs pos="100000">
              <a:srgbClr val="2B0000"/>
            </a:gs>
          </a:gsLst>
          <a:lin ang="10800000"/>
        </a:gradFill>
        <a:effectLst/>
      </p:bgPr>
    </p:bg>
    <p:spTree>
      <p:nvGrpSpPr>
        <p:cNvPr id="1" name=""/>
        <p:cNvGrpSpPr/>
        <p:nvPr/>
      </p:nvGrpSpPr>
      <p:grpSpPr>
        <a:xfrm>
          <a:off x="0" y="0"/>
          <a:ext cx="0" cy="0"/>
          <a:chOff x="0" y="0"/>
          <a:chExt cx="0" cy="0"/>
        </a:xfrm>
      </p:grpSpPr>
      <p:sp>
        <p:nvSpPr>
          <p:cNvPr id="54"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sp>
        <p:nvSpPr>
          <p:cNvPr id="55" name="CuadroTexto 2"/>
          <p:cNvSpPr/>
          <p:nvPr/>
        </p:nvSpPr>
        <p:spPr>
          <a:xfrm>
            <a:off x="371880" y="340920"/>
            <a:ext cx="6965640" cy="636952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s-ES" sz="2400" strike="noStrike" spc="-1" dirty="0">
                <a:solidFill>
                  <a:srgbClr val="FFFF00"/>
                </a:solidFill>
                <a:latin typeface="Tw Cen MT" panose="020B0602020104020603" pitchFamily="34" charset="77"/>
                <a:ea typeface="Times New Roman"/>
              </a:rPr>
              <a:t>PRINCIPALES ACONTECIMIENTOS DEL SIGLO XIX</a:t>
            </a:r>
            <a:endParaRPr lang="es-ES" sz="2400" strike="noStrike" spc="-1" dirty="0">
              <a:solidFill>
                <a:srgbClr val="FFFFFF"/>
              </a:solidFill>
              <a:latin typeface="Tw Cen MT" panose="020B0602020104020603" pitchFamily="34" charset="77"/>
            </a:endParaRPr>
          </a:p>
          <a:p>
            <a:pPr algn="ctr">
              <a:lnSpc>
                <a:spcPct val="100000"/>
              </a:lnSpc>
            </a:pPr>
            <a:r>
              <a:rPr lang="es-ES" sz="2400" strike="noStrike" spc="-1" dirty="0">
                <a:solidFill>
                  <a:srgbClr val="FFFF00"/>
                </a:solidFill>
                <a:latin typeface="Tw Cen MT" panose="020B0602020104020603" pitchFamily="34" charset="77"/>
                <a:ea typeface="Times New Roman"/>
              </a:rPr>
              <a:t>EN ESPAÑA</a:t>
            </a:r>
            <a:endParaRPr lang="es-ES" sz="240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Times New Roman"/>
              </a:rPr>
              <a:t>1788-1808: Reinado de Carlos IV</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Times New Roman"/>
              </a:rPr>
              <a:t>1808-12: Guerra de la Independencia. José Bonaparte:</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00"/>
                </a:solidFill>
                <a:latin typeface="Tw Cen MT" panose="020B0602020104020603" pitchFamily="34" charset="77"/>
                <a:ea typeface="Times New Roman"/>
              </a:rPr>
              <a:t>1812: Constitución Española de Cádiz.</a:t>
            </a:r>
            <a:endParaRPr lang="es-ES" sz="2000" b="0" strike="noStrike" spc="-1" dirty="0">
              <a:solidFill>
                <a:srgbClr val="FFFF00"/>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Times New Roman"/>
              </a:rPr>
              <a:t>1813: Reinado de Fernando VII: De 1813 a 1833.</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Times New Roman"/>
              </a:rPr>
              <a:t>1820-22: Bienio Liberal. El Rey acata la Constitución.</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Times New Roman"/>
              </a:rPr>
              <a:t>1823: Restauración de Fernando VII hasta el 1833. </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Times New Roman"/>
              </a:rPr>
              <a:t>1833-40: 1ª Guerra Carlista.</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Times New Roman"/>
              </a:rPr>
              <a:t>1833-1868: Reinado de Isabel II. (Exilio)</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Times New Roman"/>
              </a:rPr>
              <a:t>1836: Mendizábal, venta de bienes del clero, y conventos. </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Calibri"/>
              </a:rPr>
              <a:t>1854: Proclamación del dogma de la Inmaculada.</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Calibri"/>
              </a:rPr>
              <a:t>1855: C</a:t>
            </a:r>
            <a:r>
              <a:rPr lang="es-ES" sz="2000" b="0" strike="noStrike" spc="-1" dirty="0">
                <a:solidFill>
                  <a:srgbClr val="FFFFFF"/>
                </a:solidFill>
                <a:latin typeface="Tw Cen MT" panose="020B0602020104020603" pitchFamily="34" charset="77"/>
                <a:ea typeface="Times New Roman"/>
              </a:rPr>
              <a:t>ólera.  </a:t>
            </a:r>
            <a:r>
              <a:rPr lang="es-ES" sz="2000" b="0" strike="noStrike" spc="-1" dirty="0" err="1">
                <a:solidFill>
                  <a:srgbClr val="FFFFFF"/>
                </a:solidFill>
                <a:latin typeface="Tw Cen MT" panose="020B0602020104020603" pitchFamily="34" charset="77"/>
                <a:ea typeface="Times New Roman"/>
              </a:rPr>
              <a:t>Madóz</a:t>
            </a:r>
            <a:r>
              <a:rPr lang="es-ES" sz="2000" b="0" strike="noStrike" spc="-1" dirty="0">
                <a:solidFill>
                  <a:srgbClr val="FFFFFF"/>
                </a:solidFill>
                <a:latin typeface="Tw Cen MT" panose="020B0602020104020603" pitchFamily="34" charset="77"/>
                <a:ea typeface="Times New Roman"/>
              </a:rPr>
              <a:t> desamortización.</a:t>
            </a:r>
          </a:p>
          <a:p>
            <a:pPr>
              <a:lnSpc>
                <a:spcPct val="100000"/>
              </a:lnSpc>
            </a:pPr>
            <a:r>
              <a:rPr lang="es-ES" sz="2000" spc="-1" dirty="0">
                <a:solidFill>
                  <a:srgbClr val="FFFFFF"/>
                </a:solidFill>
                <a:latin typeface="Tw Cen MT" panose="020B0602020104020603" pitchFamily="34" charset="77"/>
              </a:rPr>
              <a:t>1868: La Gloriosa Revolución de Septiembre</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ＭＳ Ｐゴシック"/>
              </a:rPr>
              <a:t>1869: Nueva Constitución. (Monarquía constitucional).</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ＭＳ Ｐゴシック"/>
              </a:rPr>
              <a:t>1870: Infalibilidad del Papa. Pérdida de los Estados Pontificios.</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ＭＳ Ｐゴシック"/>
              </a:rPr>
              <a:t>1870-73: Rey Amadeo I (Muerte de Prim. Serrano).</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ＭＳ Ｐゴシック"/>
              </a:rPr>
              <a:t>1873-1874:1ª República ( 5 presidentes ).</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ＭＳ Ｐゴシック"/>
              </a:rPr>
              <a:t>1874-1885: Alfonso XII y (1886 al 1931 Alfonso XIII). </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ＭＳ Ｐゴシック"/>
              </a:rPr>
              <a:t>1878: Elección de León XIII. Nuevos aires         </a:t>
            </a:r>
            <a:endParaRPr lang="es-ES" sz="2000" b="0" strike="noStrike" spc="-1" dirty="0">
              <a:solidFill>
                <a:srgbClr val="FFFFFF"/>
              </a:solidFill>
              <a:latin typeface="Tw Cen MT" panose="020B0602020104020603" pitchFamily="34" charset="77"/>
            </a:endParaRPr>
          </a:p>
        </p:txBody>
      </p:sp>
      <p:pic>
        <p:nvPicPr>
          <p:cNvPr id="56" name="Imagen 4"/>
          <p:cNvPicPr/>
          <p:nvPr/>
        </p:nvPicPr>
        <p:blipFill>
          <a:blip r:embed="rId2"/>
          <a:srcRect l="19144"/>
          <a:stretch/>
        </p:blipFill>
        <p:spPr>
          <a:xfrm>
            <a:off x="6969927" y="491770"/>
            <a:ext cx="1944262" cy="3088080"/>
          </a:xfrm>
          <a:prstGeom prst="rect">
            <a:avLst/>
          </a:prstGeom>
          <a:ln w="0">
            <a:noFill/>
          </a:ln>
        </p:spPr>
      </p:pic>
      <p:sp>
        <p:nvSpPr>
          <p:cNvPr id="57" name="CuadroTexto 1"/>
          <p:cNvSpPr/>
          <p:nvPr/>
        </p:nvSpPr>
        <p:spPr>
          <a:xfrm>
            <a:off x="7162920" y="4059360"/>
            <a:ext cx="1847160" cy="230687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s-ES" sz="2400" b="0" strike="noStrike" spc="-1" dirty="0">
                <a:solidFill>
                  <a:srgbClr val="FFFF00"/>
                </a:solidFill>
                <a:latin typeface="Tw Cen MT" panose="020B0602020104020603" pitchFamily="34" charset="77"/>
                <a:ea typeface="ＭＳ Ｐゴシック"/>
              </a:rPr>
              <a:t>Monumento</a:t>
            </a:r>
            <a:endParaRPr lang="es-ES" sz="2400" b="0" strike="noStrike" spc="-1" dirty="0">
              <a:solidFill>
                <a:srgbClr val="FFFFFF"/>
              </a:solidFill>
              <a:latin typeface="Tw Cen MT" panose="020B0602020104020603" pitchFamily="34" charset="77"/>
            </a:endParaRPr>
          </a:p>
          <a:p>
            <a:pPr algn="ctr">
              <a:lnSpc>
                <a:spcPct val="100000"/>
              </a:lnSpc>
            </a:pPr>
            <a:r>
              <a:rPr lang="es-ES" sz="2400" spc="-1" dirty="0">
                <a:solidFill>
                  <a:srgbClr val="FFFF00"/>
                </a:solidFill>
                <a:latin typeface="Tw Cen MT" panose="020B0602020104020603" pitchFamily="34" charset="77"/>
                <a:ea typeface="ＭＳ Ｐゴシック"/>
              </a:rPr>
              <a:t>a</a:t>
            </a:r>
            <a:r>
              <a:rPr lang="es-ES" sz="2400" b="0" strike="noStrike" spc="-1" dirty="0">
                <a:solidFill>
                  <a:srgbClr val="FFFF00"/>
                </a:solidFill>
                <a:latin typeface="Tw Cen MT" panose="020B0602020104020603" pitchFamily="34" charset="77"/>
                <a:ea typeface="ＭＳ Ｐゴシック"/>
              </a:rPr>
              <a:t> la</a:t>
            </a:r>
            <a:endParaRPr lang="es-ES" sz="2400" b="0" strike="noStrike" spc="-1" dirty="0">
              <a:solidFill>
                <a:srgbClr val="FFFFFF"/>
              </a:solidFill>
              <a:latin typeface="Tw Cen MT" panose="020B0602020104020603" pitchFamily="34" charset="77"/>
            </a:endParaRPr>
          </a:p>
          <a:p>
            <a:pPr algn="ctr">
              <a:lnSpc>
                <a:spcPct val="100000"/>
              </a:lnSpc>
            </a:pPr>
            <a:r>
              <a:rPr lang="es-ES" sz="2400" b="0" strike="noStrike" spc="-1" dirty="0">
                <a:solidFill>
                  <a:srgbClr val="FFFF00"/>
                </a:solidFill>
                <a:latin typeface="Tw Cen MT" panose="020B0602020104020603" pitchFamily="34" charset="77"/>
                <a:ea typeface="ＭＳ Ｐゴシック"/>
              </a:rPr>
              <a:t>Constitución</a:t>
            </a:r>
            <a:endParaRPr lang="es-ES" sz="2400" b="0" strike="noStrike" spc="-1" dirty="0">
              <a:solidFill>
                <a:srgbClr val="FFFFFF"/>
              </a:solidFill>
              <a:latin typeface="Tw Cen MT" panose="020B0602020104020603" pitchFamily="34" charset="77"/>
            </a:endParaRPr>
          </a:p>
          <a:p>
            <a:pPr algn="ctr">
              <a:lnSpc>
                <a:spcPct val="100000"/>
              </a:lnSpc>
            </a:pPr>
            <a:endParaRPr lang="es-ES" sz="2400" b="0" strike="noStrike" spc="-1" dirty="0">
              <a:solidFill>
                <a:srgbClr val="FFFFFF"/>
              </a:solidFill>
              <a:latin typeface="Tw Cen MT" panose="020B0602020104020603" pitchFamily="34" charset="77"/>
            </a:endParaRPr>
          </a:p>
          <a:p>
            <a:pPr algn="ctr">
              <a:lnSpc>
                <a:spcPct val="100000"/>
              </a:lnSpc>
            </a:pPr>
            <a:r>
              <a:rPr lang="es-ES" sz="2400" spc="-1" dirty="0">
                <a:solidFill>
                  <a:srgbClr val="FFFF00"/>
                </a:solidFill>
                <a:latin typeface="Tw Cen MT" panose="020B0602020104020603" pitchFamily="34" charset="77"/>
                <a:ea typeface="ＭＳ Ｐゴシック"/>
              </a:rPr>
              <a:t>“Cá</a:t>
            </a:r>
            <a:r>
              <a:rPr lang="es-ES" sz="2400" b="0" strike="noStrike" spc="-1" dirty="0">
                <a:solidFill>
                  <a:srgbClr val="FFFF00"/>
                </a:solidFill>
                <a:latin typeface="Tw Cen MT" panose="020B0602020104020603" pitchFamily="34" charset="77"/>
                <a:ea typeface="ＭＳ Ｐゴシック"/>
              </a:rPr>
              <a:t>diz”</a:t>
            </a:r>
            <a:endParaRPr lang="es-ES" sz="2400" b="0" strike="noStrike" spc="-1" dirty="0">
              <a:solidFill>
                <a:srgbClr val="FFFFFF"/>
              </a:solidFill>
              <a:latin typeface="Tw Cen MT" panose="020B0602020104020603" pitchFamily="34" charset="77"/>
            </a:endParaRPr>
          </a:p>
          <a:p>
            <a:pPr algn="ctr">
              <a:lnSpc>
                <a:spcPct val="100000"/>
              </a:lnSpc>
            </a:pPr>
            <a:r>
              <a:rPr lang="es-ES" sz="2400" b="0" strike="noStrike" spc="-1" dirty="0">
                <a:solidFill>
                  <a:srgbClr val="FFFF00"/>
                </a:solidFill>
                <a:latin typeface="Tw Cen MT" panose="020B0602020104020603" pitchFamily="34" charset="77"/>
                <a:ea typeface="ＭＳ Ｐゴシック"/>
              </a:rPr>
              <a:t>1812</a:t>
            </a:r>
            <a:endParaRPr lang="es-ES" sz="2400" b="0" strike="noStrike" spc="-1" dirty="0">
              <a:solidFill>
                <a:srgbClr val="FFFFFF"/>
              </a:solidFill>
              <a:latin typeface="Tw Cen MT" panose="020B0602020104020603" pitchFamily="34" charset="7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3000"/>
                                        <p:tgtEl>
                                          <p:spTgt spid="57"/>
                                        </p:tgtEl>
                                      </p:cBhvr>
                                    </p:animEffect>
                                    <p:anim calcmode="lin" valueType="num">
                                      <p:cBhvr>
                                        <p:cTn id="8" dur="3000" fill="hold"/>
                                        <p:tgtEl>
                                          <p:spTgt spid="57"/>
                                        </p:tgtEl>
                                        <p:attrNameLst>
                                          <p:attrName>ppt_x</p:attrName>
                                        </p:attrNameLst>
                                      </p:cBhvr>
                                      <p:tavLst>
                                        <p:tav tm="0">
                                          <p:val>
                                            <p:strVal val="#ppt_x"/>
                                          </p:val>
                                        </p:tav>
                                        <p:tav tm="100000">
                                          <p:val>
                                            <p:strVal val="#ppt_x"/>
                                          </p:val>
                                        </p:tav>
                                      </p:tavLst>
                                    </p:anim>
                                    <p:anim calcmode="lin" valueType="num">
                                      <p:cBhvr>
                                        <p:cTn id="9" dur="3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0">
          <a:gsLst>
            <a:gs pos="95000">
              <a:srgbClr val="990000"/>
            </a:gs>
            <a:gs pos="100000">
              <a:srgbClr val="2B0000"/>
            </a:gs>
          </a:gsLst>
          <a:lin ang="10800000"/>
        </a:gradFill>
        <a:effectLst/>
      </p:bgPr>
    </p:bg>
    <p:spTree>
      <p:nvGrpSpPr>
        <p:cNvPr id="1" name=""/>
        <p:cNvGrpSpPr/>
        <p:nvPr/>
      </p:nvGrpSpPr>
      <p:grpSpPr>
        <a:xfrm>
          <a:off x="0" y="0"/>
          <a:ext cx="0" cy="0"/>
          <a:chOff x="0" y="0"/>
          <a:chExt cx="0" cy="0"/>
        </a:xfrm>
      </p:grpSpPr>
      <p:sp>
        <p:nvSpPr>
          <p:cNvPr id="172"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sp>
        <p:nvSpPr>
          <p:cNvPr id="173" name="CuadroTexto 1"/>
          <p:cNvSpPr/>
          <p:nvPr/>
        </p:nvSpPr>
        <p:spPr>
          <a:xfrm>
            <a:off x="464989" y="214200"/>
            <a:ext cx="5816541" cy="630796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es-ES" sz="2400" strike="noStrike" spc="-1" dirty="0">
                <a:solidFill>
                  <a:srgbClr val="FFFF00"/>
                </a:solidFill>
                <a:latin typeface="Tw Cen MT"/>
                <a:ea typeface="ＭＳ Ｐゴシック"/>
              </a:rPr>
              <a:t>SANTO DOMINGO</a:t>
            </a:r>
            <a:endParaRPr lang="es-ES" sz="2400" strike="noStrike" spc="-1" dirty="0">
              <a:solidFill>
                <a:srgbClr val="FFFF00"/>
              </a:solidFill>
              <a:latin typeface="Arial"/>
            </a:endParaRPr>
          </a:p>
          <a:p>
            <a:pPr algn="just">
              <a:lnSpc>
                <a:spcPct val="100000"/>
              </a:lnSpc>
            </a:pPr>
            <a:r>
              <a:rPr lang="es-ES" sz="2000" b="0" u="sng" strike="noStrike" spc="-1" dirty="0">
                <a:solidFill>
                  <a:srgbClr val="FFFF00"/>
                </a:solidFill>
                <a:uFillTx/>
                <a:latin typeface="Tw Cen MT"/>
                <a:ea typeface="ＭＳ Ｐゴシック"/>
              </a:rPr>
              <a:t>*1822</a:t>
            </a:r>
            <a:r>
              <a:rPr lang="es-ES" sz="2000" b="0" strike="noStrike" spc="-1" dirty="0">
                <a:solidFill>
                  <a:srgbClr val="FFFFFF"/>
                </a:solidFill>
                <a:latin typeface="Tw Cen MT"/>
                <a:ea typeface="ＭＳ Ｐゴシック"/>
              </a:rPr>
              <a:t>: Santo Domingo junto con S. Pedro, pasarían a    	ser filiales de Santa María.</a:t>
            </a:r>
            <a:endParaRPr lang="es-ES" sz="2000" b="0" strike="noStrike" spc="-1" dirty="0">
              <a:solidFill>
                <a:srgbClr val="FFFFFF"/>
              </a:solidFill>
              <a:latin typeface="Arial"/>
            </a:endParaRPr>
          </a:p>
          <a:p>
            <a:pPr algn="just">
              <a:lnSpc>
                <a:spcPct val="100000"/>
              </a:lnSpc>
            </a:pPr>
            <a:endParaRPr lang="es-ES" sz="2000" b="0" u="sng" strike="noStrike" spc="-1" dirty="0">
              <a:solidFill>
                <a:srgbClr val="FFFF00"/>
              </a:solidFill>
              <a:uFillTx/>
              <a:latin typeface="Tw Cen MT"/>
              <a:ea typeface="ＭＳ Ｐゴシック"/>
            </a:endParaRPr>
          </a:p>
          <a:p>
            <a:pPr algn="just">
              <a:lnSpc>
                <a:spcPct val="100000"/>
              </a:lnSpc>
            </a:pPr>
            <a:r>
              <a:rPr lang="es-ES" sz="2000" b="0" u="sng" strike="noStrike" spc="-1" dirty="0">
                <a:solidFill>
                  <a:srgbClr val="FFFF00"/>
                </a:solidFill>
                <a:uFillTx/>
                <a:latin typeface="Tw Cen MT"/>
                <a:ea typeface="ＭＳ Ｐゴシック"/>
              </a:rPr>
              <a:t>*1842</a:t>
            </a:r>
            <a:r>
              <a:rPr lang="es-ES" sz="2000" b="0" strike="noStrike" spc="-1" dirty="0">
                <a:solidFill>
                  <a:srgbClr val="FFFFFF"/>
                </a:solidFill>
                <a:latin typeface="Tw Cen MT"/>
                <a:ea typeface="ＭＳ Ｐゴシック"/>
              </a:rPr>
              <a:t>: Se decide que la Parroquia sea Santo 	Domingo, acogiendo las feligresías de Santa 	María, San Pedro y San Lorenzo. </a:t>
            </a:r>
          </a:p>
          <a:p>
            <a:pPr algn="just">
              <a:lnSpc>
                <a:spcPct val="100000"/>
              </a:lnSpc>
            </a:pPr>
            <a:r>
              <a:rPr lang="es-ES" sz="2000" spc="-1" dirty="0">
                <a:solidFill>
                  <a:srgbClr val="FFFFFF"/>
                </a:solidFill>
                <a:latin typeface="Tw Cen MT"/>
                <a:ea typeface="ＭＳ Ｐゴシック"/>
              </a:rPr>
              <a:t>	</a:t>
            </a:r>
            <a:r>
              <a:rPr lang="es-ES" sz="2000" b="0" strike="noStrike" spc="-1" dirty="0">
                <a:solidFill>
                  <a:srgbClr val="FFFFFF"/>
                </a:solidFill>
                <a:latin typeface="Tw Cen MT"/>
                <a:ea typeface="ＭＳ Ｐゴシック"/>
              </a:rPr>
              <a:t>Los motivos: </a:t>
            </a:r>
          </a:p>
          <a:p>
            <a:pPr lvl="1" algn="just"/>
            <a:r>
              <a:rPr lang="es-ES" sz="2000" b="0" strike="noStrike" spc="-1" dirty="0">
                <a:solidFill>
                  <a:srgbClr val="FFFFFF"/>
                </a:solidFill>
                <a:latin typeface="Tw Cen MT"/>
                <a:ea typeface="ＭＳ Ｐゴシック"/>
              </a:rPr>
              <a:t>	1º Que su situación es más céntrica.</a:t>
            </a:r>
          </a:p>
          <a:p>
            <a:pPr algn="just">
              <a:lnSpc>
                <a:spcPct val="100000"/>
              </a:lnSpc>
            </a:pPr>
            <a:r>
              <a:rPr lang="es-ES" sz="2000" b="0" strike="noStrike" spc="-1" dirty="0">
                <a:solidFill>
                  <a:srgbClr val="FFFFFF"/>
                </a:solidFill>
                <a:latin typeface="Tw Cen MT"/>
                <a:ea typeface="ＭＳ Ｐゴシック"/>
              </a:rPr>
              <a:t>	2º El buen estado de conservación del templo.</a:t>
            </a:r>
            <a:endParaRPr lang="es-ES" sz="2000" b="0" strike="noStrike" spc="-1" dirty="0">
              <a:solidFill>
                <a:srgbClr val="FFFFFF"/>
              </a:solidFill>
              <a:latin typeface="Arial"/>
            </a:endParaRPr>
          </a:p>
          <a:p>
            <a:pPr algn="just">
              <a:lnSpc>
                <a:spcPct val="100000"/>
              </a:lnSpc>
            </a:pPr>
            <a:endParaRPr lang="es-ES" sz="2000" b="0" u="sng" strike="noStrike" spc="-1" dirty="0">
              <a:solidFill>
                <a:srgbClr val="FFFF00"/>
              </a:solidFill>
              <a:uFillTx/>
              <a:latin typeface="Tw Cen MT"/>
              <a:ea typeface="ＭＳ Ｐゴシック"/>
            </a:endParaRPr>
          </a:p>
          <a:p>
            <a:pPr algn="just">
              <a:lnSpc>
                <a:spcPct val="100000"/>
              </a:lnSpc>
            </a:pPr>
            <a:r>
              <a:rPr lang="es-ES" sz="2000" b="0" u="sng" strike="noStrike" spc="-1" dirty="0">
                <a:solidFill>
                  <a:srgbClr val="FFFF00"/>
                </a:solidFill>
                <a:uFillTx/>
                <a:latin typeface="Tw Cen MT"/>
                <a:ea typeface="ＭＳ Ｐゴシック"/>
              </a:rPr>
              <a:t>*1848</a:t>
            </a:r>
            <a:r>
              <a:rPr lang="es-ES" sz="2000" b="0" strike="noStrike" spc="-1" dirty="0">
                <a:solidFill>
                  <a:srgbClr val="FFFF00"/>
                </a:solidFill>
                <a:latin typeface="Tw Cen MT"/>
                <a:ea typeface="ＭＳ Ｐゴシック"/>
              </a:rPr>
              <a:t>:</a:t>
            </a:r>
            <a:r>
              <a:rPr lang="es-ES" sz="2000" b="0" strike="noStrike" spc="-1" dirty="0">
                <a:solidFill>
                  <a:srgbClr val="FFFFFF"/>
                </a:solidFill>
                <a:latin typeface="Tw Cen MT"/>
                <a:ea typeface="ＭＳ Ｐゴシック"/>
              </a:rPr>
              <a:t> La sede parroquial se traslada a Santa María 	y Santo Domingo queda como filial, siendo 	atendida, por D. José </a:t>
            </a:r>
            <a:r>
              <a:rPr lang="es-ES" sz="2000" b="0" strike="noStrike" spc="-1" dirty="0" err="1">
                <a:solidFill>
                  <a:srgbClr val="FFFFFF"/>
                </a:solidFill>
                <a:latin typeface="Tw Cen MT"/>
                <a:ea typeface="ＭＳ Ｐゴシック"/>
              </a:rPr>
              <a:t>Mª</a:t>
            </a:r>
            <a:r>
              <a:rPr lang="es-ES" sz="2000" b="0" strike="noStrike" spc="-1" dirty="0">
                <a:solidFill>
                  <a:srgbClr val="FFFFFF"/>
                </a:solidFill>
                <a:latin typeface="Tw Cen MT"/>
                <a:ea typeface="ＭＳ Ｐゴシック"/>
              </a:rPr>
              <a:t> Orozco.</a:t>
            </a:r>
            <a:endParaRPr lang="es-ES" sz="2000" b="0" strike="noStrike" spc="-1" dirty="0">
              <a:solidFill>
                <a:srgbClr val="FFFFFF"/>
              </a:solidFill>
              <a:latin typeface="Arial"/>
            </a:endParaRPr>
          </a:p>
          <a:p>
            <a:pPr algn="just">
              <a:lnSpc>
                <a:spcPct val="100000"/>
              </a:lnSpc>
            </a:pPr>
            <a:r>
              <a:rPr lang="es-ES" sz="2000" b="0" strike="noStrike" spc="-1" dirty="0">
                <a:solidFill>
                  <a:srgbClr val="FFFFFF"/>
                </a:solidFill>
                <a:latin typeface="Tw Cen MT"/>
                <a:ea typeface="ＭＳ Ｐゴシック"/>
              </a:rPr>
              <a:t>	A lo largo de la centuria se ejecutarían 	cambios en las capillas y altares y por los 	testimonios gráficos llama especialmente la 	atención el coro, que ocupaba todo el testero 	a los pies del templo, apreciándose la sillería 	y el facistol.</a:t>
            </a:r>
            <a:endParaRPr lang="es-ES" sz="2000" b="0" strike="noStrike" spc="-1" dirty="0">
              <a:solidFill>
                <a:srgbClr val="FFFFFF"/>
              </a:solidFill>
              <a:latin typeface="Arial"/>
            </a:endParaRPr>
          </a:p>
        </p:txBody>
      </p:sp>
      <p:pic>
        <p:nvPicPr>
          <p:cNvPr id="3" name="Imagen 2">
            <a:extLst>
              <a:ext uri="{FF2B5EF4-FFF2-40B4-BE49-F238E27FC236}">
                <a16:creationId xmlns:a16="http://schemas.microsoft.com/office/drawing/2014/main" id="{009120B3-3672-61F5-78EA-500275371F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4764" y="3962400"/>
            <a:ext cx="2314680" cy="2681400"/>
          </a:xfrm>
          <a:prstGeom prst="rect">
            <a:avLst/>
          </a:prstGeom>
        </p:spPr>
      </p:pic>
      <p:pic>
        <p:nvPicPr>
          <p:cNvPr id="7" name="Imagen 6">
            <a:extLst>
              <a:ext uri="{FF2B5EF4-FFF2-40B4-BE49-F238E27FC236}">
                <a16:creationId xmlns:a16="http://schemas.microsoft.com/office/drawing/2014/main" id="{24B6DC7D-978E-4E24-1FA5-C735487604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4764" y="407665"/>
            <a:ext cx="2314680" cy="3021335"/>
          </a:xfrm>
          <a:prstGeom prst="rect">
            <a:avLst/>
          </a:prstGeom>
        </p:spPr>
      </p:pic>
      <p:sp>
        <p:nvSpPr>
          <p:cNvPr id="2" name="CuadroTexto 1">
            <a:extLst>
              <a:ext uri="{FF2B5EF4-FFF2-40B4-BE49-F238E27FC236}">
                <a16:creationId xmlns:a16="http://schemas.microsoft.com/office/drawing/2014/main" id="{2BAB0544-61D7-8149-B1B2-E08551DAFB79}"/>
              </a:ext>
            </a:extLst>
          </p:cNvPr>
          <p:cNvSpPr txBox="1"/>
          <p:nvPr/>
        </p:nvSpPr>
        <p:spPr>
          <a:xfrm>
            <a:off x="6613319" y="3429000"/>
            <a:ext cx="2231908" cy="369332"/>
          </a:xfrm>
          <a:prstGeom prst="rect">
            <a:avLst/>
          </a:prstGeom>
          <a:noFill/>
        </p:spPr>
        <p:txBody>
          <a:bodyPr wrap="square" rtlCol="0">
            <a:spAutoFit/>
          </a:bodyPr>
          <a:lstStyle/>
          <a:p>
            <a:pPr algn="ctr"/>
            <a:r>
              <a:rPr lang="es-ES" dirty="0">
                <a:solidFill>
                  <a:srgbClr val="FFFF00"/>
                </a:solidFill>
                <a:latin typeface="Tw Cen MT" panose="020B0602020104020603" pitchFamily="34" charset="77"/>
              </a:rPr>
              <a:t>Santo Domingo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73"/>
                                        </p:tgtEl>
                                        <p:attrNameLst>
                                          <p:attrName>style.visibility</p:attrName>
                                        </p:attrNameLst>
                                      </p:cBhvr>
                                      <p:to>
                                        <p:strVal val="visible"/>
                                      </p:to>
                                    </p:set>
                                    <p:animEffect transition="in" filter="fade">
                                      <p:cBhvr>
                                        <p:cTn id="7" dur="3000"/>
                                        <p:tgtEl>
                                          <p:spTgt spid="173"/>
                                        </p:tgtEl>
                                      </p:cBhvr>
                                    </p:animEffect>
                                    <p:anim calcmode="lin" valueType="num">
                                      <p:cBhvr>
                                        <p:cTn id="8" dur="3000" fill="hold"/>
                                        <p:tgtEl>
                                          <p:spTgt spid="173"/>
                                        </p:tgtEl>
                                        <p:attrNameLst>
                                          <p:attrName>ppt_x</p:attrName>
                                        </p:attrNameLst>
                                      </p:cBhvr>
                                      <p:tavLst>
                                        <p:tav tm="0">
                                          <p:val>
                                            <p:strVal val="#ppt_x"/>
                                          </p:val>
                                        </p:tav>
                                        <p:tav tm="100000">
                                          <p:val>
                                            <p:strVal val="#ppt_x"/>
                                          </p:val>
                                        </p:tav>
                                      </p:tavLst>
                                    </p:anim>
                                    <p:anim calcmode="lin" valueType="num">
                                      <p:cBhvr>
                                        <p:cTn id="9" dur="3000" fill="hold"/>
                                        <p:tgtEl>
                                          <p:spTgt spid="1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0">
          <a:gsLst>
            <a:gs pos="95000">
              <a:srgbClr val="990000"/>
            </a:gs>
            <a:gs pos="100000">
              <a:srgbClr val="2B0000"/>
            </a:gs>
          </a:gsLst>
          <a:lin ang="10800000"/>
        </a:gradFill>
        <a:effectLst/>
      </p:bgPr>
    </p:bg>
    <p:spTree>
      <p:nvGrpSpPr>
        <p:cNvPr id="1" name=""/>
        <p:cNvGrpSpPr/>
        <p:nvPr/>
      </p:nvGrpSpPr>
      <p:grpSpPr>
        <a:xfrm>
          <a:off x="0" y="0"/>
          <a:ext cx="0" cy="0"/>
          <a:chOff x="0" y="0"/>
          <a:chExt cx="0" cy="0"/>
        </a:xfrm>
      </p:grpSpPr>
      <p:sp>
        <p:nvSpPr>
          <p:cNvPr id="174"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sp>
        <p:nvSpPr>
          <p:cNvPr id="175" name="CuadroTexto 2"/>
          <p:cNvSpPr/>
          <p:nvPr/>
        </p:nvSpPr>
        <p:spPr>
          <a:xfrm>
            <a:off x="734290" y="214200"/>
            <a:ext cx="7606145" cy="6061744"/>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es-ES" sz="2400" strike="noStrike" spc="-1" dirty="0">
                <a:solidFill>
                  <a:srgbClr val="FFFF00"/>
                </a:solidFill>
                <a:latin typeface="Tw Cen MT" panose="020B0602020104020603" pitchFamily="34" charset="77"/>
                <a:ea typeface="ＭＳ Ｐゴシック"/>
              </a:rPr>
              <a:t>NUEVA DIVISIÓN DE PARROQUIAS</a:t>
            </a:r>
            <a:endParaRPr lang="es-ES" sz="2400" strike="noStrike" spc="-1" dirty="0">
              <a:solidFill>
                <a:srgbClr val="FFFF00"/>
              </a:solidFill>
              <a:latin typeface="Tw Cen MT" panose="020B0602020104020603" pitchFamily="34" charset="77"/>
            </a:endParaRPr>
          </a:p>
          <a:p>
            <a:pPr>
              <a:lnSpc>
                <a:spcPct val="100000"/>
              </a:lnSpc>
            </a:pPr>
            <a:endParaRPr lang="es-ES" sz="2400" b="0" strike="noStrike" spc="-1" dirty="0">
              <a:solidFill>
                <a:srgbClr val="FFFFFF"/>
              </a:solidFill>
              <a:latin typeface="Arial"/>
            </a:endParaRPr>
          </a:p>
          <a:p>
            <a:pPr algn="ctr">
              <a:lnSpc>
                <a:spcPct val="100000"/>
              </a:lnSpc>
            </a:pPr>
            <a:r>
              <a:rPr lang="es-ES" sz="2400" b="0" strike="noStrike" spc="-1" dirty="0">
                <a:solidFill>
                  <a:srgbClr val="FFFFFF"/>
                </a:solidFill>
                <a:latin typeface="Tw Cen MT" panose="020B0602020104020603" pitchFamily="34" charset="77"/>
                <a:ea typeface="ＭＳ Ｐゴシック"/>
              </a:rPr>
              <a:t>Durante el Trienio Liberal se intenta realizar un primer reajuste parroquial sin éxito. </a:t>
            </a:r>
            <a:endParaRPr lang="es-ES" sz="2400" b="0" strike="noStrike" spc="-1" dirty="0">
              <a:solidFill>
                <a:srgbClr val="FFFFFF"/>
              </a:solidFill>
              <a:latin typeface="Tw Cen MT" panose="020B0602020104020603" pitchFamily="34" charset="77"/>
            </a:endParaRPr>
          </a:p>
          <a:p>
            <a:pPr algn="ctr">
              <a:lnSpc>
                <a:spcPct val="100000"/>
              </a:lnSpc>
            </a:pPr>
            <a:r>
              <a:rPr lang="es-ES" sz="2400" b="0" u="sng" strike="noStrike" spc="-1" dirty="0">
                <a:solidFill>
                  <a:srgbClr val="FFFF00"/>
                </a:solidFill>
                <a:uFillTx/>
                <a:latin typeface="Tw Cen MT" panose="020B0602020104020603" pitchFamily="34" charset="77"/>
                <a:ea typeface="ＭＳ Ｐゴシック"/>
              </a:rPr>
              <a:t>*1822</a:t>
            </a:r>
            <a:r>
              <a:rPr lang="es-ES" sz="2400" b="0" strike="noStrike" spc="-1" dirty="0">
                <a:solidFill>
                  <a:srgbClr val="FFFFFF"/>
                </a:solidFill>
                <a:latin typeface="Tw Cen MT" panose="020B0602020104020603" pitchFamily="34" charset="77"/>
                <a:ea typeface="ＭＳ Ｐゴシック"/>
              </a:rPr>
              <a:t>. Se proyecta dejar sólo las parroquias de </a:t>
            </a:r>
            <a:endParaRPr lang="es-ES" sz="2400" b="0" strike="noStrike" spc="-1" dirty="0">
              <a:solidFill>
                <a:srgbClr val="FFFFFF"/>
              </a:solidFill>
              <a:latin typeface="Tw Cen MT" panose="020B0602020104020603" pitchFamily="34" charset="77"/>
            </a:endParaRPr>
          </a:p>
          <a:p>
            <a:pPr algn="ctr">
              <a:lnSpc>
                <a:spcPct val="100000"/>
              </a:lnSpc>
            </a:pPr>
            <a:r>
              <a:rPr lang="es-ES" sz="2400" b="0" strike="noStrike" spc="-1" dirty="0">
                <a:solidFill>
                  <a:srgbClr val="FFFFFF"/>
                </a:solidFill>
                <a:latin typeface="Tw Cen MT" panose="020B0602020104020603" pitchFamily="34" charset="77"/>
                <a:ea typeface="ＭＳ Ｐゴシック"/>
              </a:rPr>
              <a:t>Santa María, San Pablo, San Millán, San Lorenzo, San Isidoro y San Nicolás, </a:t>
            </a:r>
            <a:endParaRPr lang="es-ES" sz="2400" b="0" strike="noStrike" spc="-1" dirty="0">
              <a:solidFill>
                <a:srgbClr val="FFFFFF"/>
              </a:solidFill>
              <a:latin typeface="Tw Cen MT" panose="020B0602020104020603" pitchFamily="34" charset="77"/>
            </a:endParaRPr>
          </a:p>
          <a:p>
            <a:pPr algn="ctr">
              <a:lnSpc>
                <a:spcPct val="100000"/>
              </a:lnSpc>
            </a:pPr>
            <a:endParaRPr lang="es-ES" sz="2400" b="0" u="sng" strike="noStrike" spc="-1" dirty="0">
              <a:solidFill>
                <a:srgbClr val="FFFFFF"/>
              </a:solidFill>
              <a:uFillTx/>
              <a:latin typeface="Tw Cen MT" panose="020B0602020104020603" pitchFamily="34" charset="77"/>
              <a:ea typeface="ＭＳ Ｐゴシック"/>
            </a:endParaRPr>
          </a:p>
          <a:p>
            <a:pPr algn="ctr">
              <a:lnSpc>
                <a:spcPct val="100000"/>
              </a:lnSpc>
            </a:pPr>
            <a:r>
              <a:rPr lang="es-ES" sz="2400" b="0" u="sng" strike="noStrike" spc="-1" dirty="0">
                <a:solidFill>
                  <a:srgbClr val="FFFF00"/>
                </a:solidFill>
                <a:uFillTx/>
                <a:latin typeface="Tw Cen MT" panose="020B0602020104020603" pitchFamily="34" charset="77"/>
                <a:ea typeface="ＭＳ Ｐゴシック"/>
              </a:rPr>
              <a:t>*1836</a:t>
            </a:r>
            <a:r>
              <a:rPr lang="es-ES" sz="2400" b="0" strike="noStrike" spc="-1" dirty="0">
                <a:solidFill>
                  <a:srgbClr val="FFFFFF"/>
                </a:solidFill>
                <a:latin typeface="Tw Cen MT" panose="020B0602020104020603" pitchFamily="34" charset="77"/>
                <a:ea typeface="ＭＳ Ｐゴシック"/>
              </a:rPr>
              <a:t>. Junto a la supresión de los conventos de Úbeda, </a:t>
            </a:r>
          </a:p>
          <a:p>
            <a:pPr algn="ctr">
              <a:lnSpc>
                <a:spcPct val="100000"/>
              </a:lnSpc>
            </a:pPr>
            <a:r>
              <a:rPr lang="es-ES" sz="2400" b="0" strike="noStrike" spc="-1" dirty="0">
                <a:solidFill>
                  <a:srgbClr val="FFFFFF"/>
                </a:solidFill>
                <a:latin typeface="Tw Cen MT" panose="020B0602020104020603" pitchFamily="34" charset="77"/>
                <a:ea typeface="ＭＳ Ｐゴシック"/>
              </a:rPr>
              <a:t>se procede a hacer lo mismo con sus iglesias parroquiales. Sin embargo, esto no se llevará a cabo de inmediato, especialmente teniendo en cuenta la encrespada actitud de la población ante el cierre de los conventos. </a:t>
            </a:r>
            <a:endParaRPr lang="es-ES" sz="2400" b="0" strike="noStrike" spc="-1" dirty="0">
              <a:solidFill>
                <a:srgbClr val="FFFFFF"/>
              </a:solidFill>
              <a:latin typeface="Tw Cen MT" panose="020B0602020104020603" pitchFamily="34" charset="77"/>
            </a:endParaRPr>
          </a:p>
          <a:p>
            <a:pPr algn="ctr">
              <a:lnSpc>
                <a:spcPct val="100000"/>
              </a:lnSpc>
            </a:pPr>
            <a:r>
              <a:rPr lang="es-ES" sz="2400" b="0" u="sng" strike="noStrike" spc="-1" dirty="0">
                <a:solidFill>
                  <a:srgbClr val="FFFF00"/>
                </a:solidFill>
                <a:uFillTx/>
                <a:latin typeface="Tw Cen MT" panose="020B0602020104020603" pitchFamily="34" charset="77"/>
                <a:ea typeface="ＭＳ Ｐゴシック"/>
              </a:rPr>
              <a:t>*1842</a:t>
            </a:r>
            <a:r>
              <a:rPr lang="es-ES" sz="2400" b="0" strike="noStrike" spc="-1" dirty="0">
                <a:solidFill>
                  <a:srgbClr val="FFFFFF"/>
                </a:solidFill>
                <a:latin typeface="Tw Cen MT" panose="020B0602020104020603" pitchFamily="34" charset="77"/>
                <a:ea typeface="ＭＳ Ｐゴシック"/>
              </a:rPr>
              <a:t>: Según el acta de cabildo el 4 de junio se produce la definitiva división de la jurisdicción eclesiástica de la ciudad, que perduraría hasta 1970 salvo algunas modificaciones. </a:t>
            </a:r>
            <a:endParaRPr lang="es-ES" sz="2400" b="0" strike="noStrike" spc="-1" dirty="0">
              <a:solidFill>
                <a:srgbClr val="FFFFFF"/>
              </a:solidFill>
              <a:latin typeface="Tw Cen MT" panose="020B0602020104020603" pitchFamily="34" charset="7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75"/>
                                        </p:tgtEl>
                                        <p:attrNameLst>
                                          <p:attrName>style.visibility</p:attrName>
                                        </p:attrNameLst>
                                      </p:cBhvr>
                                      <p:to>
                                        <p:strVal val="visible"/>
                                      </p:to>
                                    </p:set>
                                    <p:animEffect transition="in" filter="fade">
                                      <p:cBhvr>
                                        <p:cTn id="7" dur="3000"/>
                                        <p:tgtEl>
                                          <p:spTgt spid="175"/>
                                        </p:tgtEl>
                                      </p:cBhvr>
                                    </p:animEffect>
                                    <p:anim calcmode="lin" valueType="num">
                                      <p:cBhvr>
                                        <p:cTn id="8" dur="3000" fill="hold"/>
                                        <p:tgtEl>
                                          <p:spTgt spid="175"/>
                                        </p:tgtEl>
                                        <p:attrNameLst>
                                          <p:attrName>ppt_x</p:attrName>
                                        </p:attrNameLst>
                                      </p:cBhvr>
                                      <p:tavLst>
                                        <p:tav tm="0">
                                          <p:val>
                                            <p:strVal val="#ppt_x"/>
                                          </p:val>
                                        </p:tav>
                                        <p:tav tm="100000">
                                          <p:val>
                                            <p:strVal val="#ppt_x"/>
                                          </p:val>
                                        </p:tav>
                                      </p:tavLst>
                                    </p:anim>
                                    <p:anim calcmode="lin" valueType="num">
                                      <p:cBhvr>
                                        <p:cTn id="9" dur="3000" fill="hold"/>
                                        <p:tgtEl>
                                          <p:spTgt spid="1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0">
          <a:gsLst>
            <a:gs pos="95000">
              <a:srgbClr val="990000"/>
            </a:gs>
            <a:gs pos="100000">
              <a:srgbClr val="2B0000"/>
            </a:gs>
          </a:gsLst>
          <a:lin ang="10800000"/>
        </a:gradFill>
        <a:effectLst/>
      </p:bgPr>
    </p:bg>
    <p:spTree>
      <p:nvGrpSpPr>
        <p:cNvPr id="1" name=""/>
        <p:cNvGrpSpPr/>
        <p:nvPr/>
      </p:nvGrpSpPr>
      <p:grpSpPr>
        <a:xfrm>
          <a:off x="0" y="0"/>
          <a:ext cx="0" cy="0"/>
          <a:chOff x="0" y="0"/>
          <a:chExt cx="0" cy="0"/>
        </a:xfrm>
      </p:grpSpPr>
      <p:sp>
        <p:nvSpPr>
          <p:cNvPr id="176"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pic>
        <p:nvPicPr>
          <p:cNvPr id="177" name="Imagen 1"/>
          <p:cNvPicPr/>
          <p:nvPr/>
        </p:nvPicPr>
        <p:blipFill>
          <a:blip r:embed="rId2"/>
          <a:srcRect t="5524"/>
          <a:stretch/>
        </p:blipFill>
        <p:spPr>
          <a:xfrm>
            <a:off x="133200" y="186840"/>
            <a:ext cx="8876520" cy="6456240"/>
          </a:xfrm>
          <a:prstGeom prst="rect">
            <a:avLst/>
          </a:prstGeom>
          <a:ln w="0">
            <a:noFill/>
          </a:ln>
        </p:spPr>
      </p:pic>
      <p:sp>
        <p:nvSpPr>
          <p:cNvPr id="178" name="CuadroTexto 3"/>
          <p:cNvSpPr/>
          <p:nvPr/>
        </p:nvSpPr>
        <p:spPr>
          <a:xfrm>
            <a:off x="133200" y="1895400"/>
            <a:ext cx="1767600" cy="699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s-ES" sz="2000" b="1" strike="noStrike" spc="-1">
                <a:solidFill>
                  <a:srgbClr val="FF0000"/>
                </a:solidFill>
                <a:latin typeface="Calibri"/>
                <a:ea typeface="ＭＳ Ｐゴシック"/>
              </a:rPr>
              <a:t>4794</a:t>
            </a:r>
            <a:endParaRPr lang="es-ES" sz="2000" b="0" strike="noStrike" spc="-1">
              <a:solidFill>
                <a:srgbClr val="FFFFFF"/>
              </a:solidFill>
              <a:latin typeface="Arial"/>
            </a:endParaRPr>
          </a:p>
          <a:p>
            <a:pPr algn="ctr">
              <a:lnSpc>
                <a:spcPct val="100000"/>
              </a:lnSpc>
            </a:pPr>
            <a:r>
              <a:rPr lang="es-ES" sz="2000" b="1" strike="noStrike" spc="-1">
                <a:solidFill>
                  <a:srgbClr val="FF0000"/>
                </a:solidFill>
                <a:latin typeface="Calibri"/>
                <a:ea typeface="ＭＳ Ｐゴシック"/>
              </a:rPr>
              <a:t>feligreses</a:t>
            </a:r>
            <a:endParaRPr lang="es-ES" sz="2000" b="0" strike="noStrike" spc="-1">
              <a:solidFill>
                <a:srgbClr val="FFFFFF"/>
              </a:solidFill>
              <a:latin typeface="Arial"/>
            </a:endParaRPr>
          </a:p>
        </p:txBody>
      </p:sp>
      <p:sp>
        <p:nvSpPr>
          <p:cNvPr id="179" name="CuadroTexto 5"/>
          <p:cNvSpPr/>
          <p:nvPr/>
        </p:nvSpPr>
        <p:spPr>
          <a:xfrm>
            <a:off x="7531200" y="648360"/>
            <a:ext cx="1478520" cy="699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s-ES" sz="2000" b="1" strike="noStrike" spc="-1">
                <a:solidFill>
                  <a:srgbClr val="002060"/>
                </a:solidFill>
                <a:latin typeface="Calibri"/>
                <a:ea typeface="ＭＳ Ｐゴシック"/>
              </a:rPr>
              <a:t>2843</a:t>
            </a:r>
            <a:endParaRPr lang="es-ES" sz="2000" b="0" strike="noStrike" spc="-1">
              <a:solidFill>
                <a:srgbClr val="FFFFFF"/>
              </a:solidFill>
              <a:latin typeface="Arial"/>
            </a:endParaRPr>
          </a:p>
          <a:p>
            <a:pPr algn="ctr">
              <a:lnSpc>
                <a:spcPct val="100000"/>
              </a:lnSpc>
            </a:pPr>
            <a:r>
              <a:rPr lang="es-ES" sz="2000" b="1" strike="noStrike" spc="-1">
                <a:solidFill>
                  <a:srgbClr val="002060"/>
                </a:solidFill>
                <a:latin typeface="Calibri"/>
                <a:ea typeface="ＭＳ Ｐゴシック"/>
              </a:rPr>
              <a:t>feligreses</a:t>
            </a:r>
            <a:endParaRPr lang="es-ES" sz="2000" b="0" strike="noStrike" spc="-1">
              <a:solidFill>
                <a:srgbClr val="FFFFFF"/>
              </a:solidFill>
              <a:latin typeface="Arial"/>
            </a:endParaRPr>
          </a:p>
        </p:txBody>
      </p:sp>
      <p:sp>
        <p:nvSpPr>
          <p:cNvPr id="180" name="CuadroTexto 7"/>
          <p:cNvSpPr/>
          <p:nvPr/>
        </p:nvSpPr>
        <p:spPr>
          <a:xfrm>
            <a:off x="7182720" y="3095640"/>
            <a:ext cx="1677960" cy="699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s-ES" sz="2000" b="1" strike="noStrike" spc="-1">
                <a:solidFill>
                  <a:srgbClr val="FFFF00"/>
                </a:solidFill>
                <a:latin typeface="Calibri"/>
                <a:ea typeface="ＭＳ Ｐゴシック"/>
              </a:rPr>
              <a:t>2710</a:t>
            </a:r>
            <a:endParaRPr lang="es-ES" sz="2000" b="0" strike="noStrike" spc="-1">
              <a:solidFill>
                <a:srgbClr val="FFFFFF"/>
              </a:solidFill>
              <a:latin typeface="Arial"/>
            </a:endParaRPr>
          </a:p>
          <a:p>
            <a:pPr algn="ctr">
              <a:lnSpc>
                <a:spcPct val="100000"/>
              </a:lnSpc>
            </a:pPr>
            <a:r>
              <a:rPr lang="es-ES" sz="2000" b="1" strike="noStrike" spc="-1">
                <a:solidFill>
                  <a:srgbClr val="FFFF00"/>
                </a:solidFill>
                <a:latin typeface="Calibri"/>
                <a:ea typeface="ＭＳ Ｐゴシック"/>
              </a:rPr>
              <a:t>feligreses</a:t>
            </a:r>
            <a:endParaRPr lang="es-ES" sz="2000" b="0" strike="noStrike" spc="-1">
              <a:solidFill>
                <a:srgbClr val="FFFFFF"/>
              </a:solidFill>
              <a:latin typeface="Arial"/>
            </a:endParaRPr>
          </a:p>
        </p:txBody>
      </p:sp>
      <p:sp>
        <p:nvSpPr>
          <p:cNvPr id="181" name="CuadroTexto 9"/>
          <p:cNvSpPr/>
          <p:nvPr/>
        </p:nvSpPr>
        <p:spPr>
          <a:xfrm>
            <a:off x="2759760" y="6001920"/>
            <a:ext cx="324108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s-ES" sz="2000" b="1" strike="noStrike" spc="-1">
                <a:solidFill>
                  <a:srgbClr val="00B050"/>
                </a:solidFill>
                <a:latin typeface="Calibri"/>
                <a:ea typeface="ＭＳ Ｐゴシック"/>
              </a:rPr>
              <a:t>2739 feligreses</a:t>
            </a:r>
            <a:endParaRPr lang="es-ES" sz="2000" b="0" strike="noStrike" spc="-1">
              <a:solidFill>
                <a:srgbClr val="FFFFFF"/>
              </a:solidFill>
              <a:latin typeface="Arial"/>
            </a:endParaRPr>
          </a:p>
        </p:txBody>
      </p:sp>
      <p:sp>
        <p:nvSpPr>
          <p:cNvPr id="182" name="CuadroTexto 11"/>
          <p:cNvSpPr/>
          <p:nvPr/>
        </p:nvSpPr>
        <p:spPr>
          <a:xfrm>
            <a:off x="2510280" y="214200"/>
            <a:ext cx="611748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s-ES" sz="2400" b="1" strike="noStrike" spc="-1">
                <a:solidFill>
                  <a:srgbClr val="C00000"/>
                </a:solidFill>
                <a:latin typeface="Calibri"/>
                <a:ea typeface="ＭＳ Ｐゴシック"/>
              </a:rPr>
              <a:t>TOTAL ÚBEDA.           13.286 HABITANTES</a:t>
            </a:r>
            <a:endParaRPr lang="es-ES" sz="2400" b="0" strike="noStrike" spc="-1">
              <a:solidFill>
                <a:srgbClr val="FFFFFF"/>
              </a:solidFill>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42" presetClass="entr" fill="hold" nodeType="with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fade">
                                      <p:cBhvr additive="repl">
                                        <p:cTn id="7" dur="3000"/>
                                        <p:tgtEl>
                                          <p:spTgt spid="179"/>
                                        </p:tgtEl>
                                      </p:cBhvr>
                                    </p:animEffect>
                                    <p:anim calcmode="lin" valueType="num">
                                      <p:cBhvr additive="repl">
                                        <p:cTn id="8" dur="3000" fill="hold"/>
                                        <p:tgtEl>
                                          <p:spTgt spid="179"/>
                                        </p:tgtEl>
                                        <p:attrNameLst>
                                          <p:attrName>ppt_x</p:attrName>
                                        </p:attrNameLst>
                                      </p:cBhvr>
                                      <p:tavLst>
                                        <p:tav tm="0">
                                          <p:val>
                                            <p:strVal val="#ppt_x"/>
                                          </p:val>
                                        </p:tav>
                                        <p:tav tm="100000">
                                          <p:val>
                                            <p:strVal val="#ppt_x"/>
                                          </p:val>
                                        </p:tav>
                                      </p:tavLst>
                                    </p:anim>
                                    <p:anim calcmode="lin" valueType="num">
                                      <p:cBhvr additive="repl">
                                        <p:cTn id="9" dur="3000" fill="hold"/>
                                        <p:tgtEl>
                                          <p:spTgt spid="179"/>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42" presetClass="entr" fill="hold" nodeType="afterEffect">
                                  <p:stCondLst>
                                    <p:cond delay="0"/>
                                  </p:stCondLst>
                                  <p:childTnLst>
                                    <p:set>
                                      <p:cBhvr>
                                        <p:cTn id="12" dur="1" fill="hold">
                                          <p:stCondLst>
                                            <p:cond delay="0"/>
                                          </p:stCondLst>
                                        </p:cTn>
                                        <p:tgtEl>
                                          <p:spTgt spid="180"/>
                                        </p:tgtEl>
                                        <p:attrNameLst>
                                          <p:attrName>style.visibility</p:attrName>
                                        </p:attrNameLst>
                                      </p:cBhvr>
                                      <p:to>
                                        <p:strVal val="visible"/>
                                      </p:to>
                                    </p:set>
                                    <p:animEffect transition="in" filter="fade">
                                      <p:cBhvr additive="repl">
                                        <p:cTn id="13" dur="3000"/>
                                        <p:tgtEl>
                                          <p:spTgt spid="180"/>
                                        </p:tgtEl>
                                      </p:cBhvr>
                                    </p:animEffect>
                                    <p:anim calcmode="lin" valueType="num">
                                      <p:cBhvr additive="repl">
                                        <p:cTn id="14" dur="3000" fill="hold"/>
                                        <p:tgtEl>
                                          <p:spTgt spid="180"/>
                                        </p:tgtEl>
                                        <p:attrNameLst>
                                          <p:attrName>ppt_x</p:attrName>
                                        </p:attrNameLst>
                                      </p:cBhvr>
                                      <p:tavLst>
                                        <p:tav tm="0">
                                          <p:val>
                                            <p:strVal val="#ppt_x"/>
                                          </p:val>
                                        </p:tav>
                                        <p:tav tm="100000">
                                          <p:val>
                                            <p:strVal val="#ppt_x"/>
                                          </p:val>
                                        </p:tav>
                                      </p:tavLst>
                                    </p:anim>
                                    <p:anim calcmode="lin" valueType="num">
                                      <p:cBhvr additive="repl">
                                        <p:cTn id="15" dur="3000" fill="hold"/>
                                        <p:tgtEl>
                                          <p:spTgt spid="180"/>
                                        </p:tgtEl>
                                        <p:attrNameLst>
                                          <p:attrName>ppt_y</p:attrName>
                                        </p:attrNameLst>
                                      </p:cBhvr>
                                      <p:tavLst>
                                        <p:tav tm="0">
                                          <p:val>
                                            <p:strVal val="#ppt_y+.1"/>
                                          </p:val>
                                        </p:tav>
                                        <p:tav tm="100000">
                                          <p:val>
                                            <p:strVal val="#ppt_y"/>
                                          </p:val>
                                        </p:tav>
                                      </p:tavLst>
                                    </p:anim>
                                  </p:childTnLst>
                                </p:cTn>
                              </p:par>
                            </p:childTnLst>
                          </p:cTn>
                        </p:par>
                        <p:par>
                          <p:cTn id="16" fill="hold">
                            <p:stCondLst>
                              <p:cond delay="6000"/>
                            </p:stCondLst>
                            <p:childTnLst>
                              <p:par>
                                <p:cTn id="17" presetID="42" presetClass="entr" fill="hold" nodeType="afterEffect">
                                  <p:stCondLst>
                                    <p:cond delay="0"/>
                                  </p:stCondLst>
                                  <p:childTnLst>
                                    <p:set>
                                      <p:cBhvr>
                                        <p:cTn id="18" dur="1" fill="hold">
                                          <p:stCondLst>
                                            <p:cond delay="0"/>
                                          </p:stCondLst>
                                        </p:cTn>
                                        <p:tgtEl>
                                          <p:spTgt spid="178"/>
                                        </p:tgtEl>
                                        <p:attrNameLst>
                                          <p:attrName>style.visibility</p:attrName>
                                        </p:attrNameLst>
                                      </p:cBhvr>
                                      <p:to>
                                        <p:strVal val="visible"/>
                                      </p:to>
                                    </p:set>
                                    <p:animEffect transition="in" filter="fade">
                                      <p:cBhvr additive="repl">
                                        <p:cTn id="19" dur="3000"/>
                                        <p:tgtEl>
                                          <p:spTgt spid="178"/>
                                        </p:tgtEl>
                                      </p:cBhvr>
                                    </p:animEffect>
                                    <p:anim calcmode="lin" valueType="num">
                                      <p:cBhvr additive="repl">
                                        <p:cTn id="20" dur="3000" fill="hold"/>
                                        <p:tgtEl>
                                          <p:spTgt spid="178"/>
                                        </p:tgtEl>
                                        <p:attrNameLst>
                                          <p:attrName>ppt_x</p:attrName>
                                        </p:attrNameLst>
                                      </p:cBhvr>
                                      <p:tavLst>
                                        <p:tav tm="0">
                                          <p:val>
                                            <p:strVal val="#ppt_x"/>
                                          </p:val>
                                        </p:tav>
                                        <p:tav tm="100000">
                                          <p:val>
                                            <p:strVal val="#ppt_x"/>
                                          </p:val>
                                        </p:tav>
                                      </p:tavLst>
                                    </p:anim>
                                    <p:anim calcmode="lin" valueType="num">
                                      <p:cBhvr additive="repl">
                                        <p:cTn id="21" dur="3000" fill="hold"/>
                                        <p:tgtEl>
                                          <p:spTgt spid="1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0">
          <a:gsLst>
            <a:gs pos="95000">
              <a:srgbClr val="990000"/>
            </a:gs>
            <a:gs pos="100000">
              <a:srgbClr val="2B0000"/>
            </a:gs>
          </a:gsLst>
          <a:lin ang="10800000"/>
        </a:gradFill>
        <a:effectLst/>
      </p:bgPr>
    </p:bg>
    <p:spTree>
      <p:nvGrpSpPr>
        <p:cNvPr id="1" name=""/>
        <p:cNvGrpSpPr/>
        <p:nvPr/>
      </p:nvGrpSpPr>
      <p:grpSpPr>
        <a:xfrm>
          <a:off x="0" y="0"/>
          <a:ext cx="0" cy="0"/>
          <a:chOff x="0" y="0"/>
          <a:chExt cx="0" cy="0"/>
        </a:xfrm>
      </p:grpSpPr>
      <p:sp>
        <p:nvSpPr>
          <p:cNvPr id="183"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sp>
        <p:nvSpPr>
          <p:cNvPr id="184" name="CuadroTexto 2"/>
          <p:cNvSpPr/>
          <p:nvPr/>
        </p:nvSpPr>
        <p:spPr>
          <a:xfrm>
            <a:off x="379080" y="379080"/>
            <a:ext cx="8385120" cy="6000189"/>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tabLst>
                <a:tab pos="0" algn="l"/>
              </a:tabLst>
            </a:pPr>
            <a:r>
              <a:rPr lang="es-ES" sz="2400" strike="noStrike" spc="-1" dirty="0">
                <a:solidFill>
                  <a:srgbClr val="FFFF00"/>
                </a:solidFill>
                <a:latin typeface="Tw Cen MT"/>
                <a:ea typeface="ＭＳ Ｐゴシック"/>
              </a:rPr>
              <a:t>TOTAL HABITANTES DE ÚBEDA: 13.286</a:t>
            </a:r>
            <a:endParaRPr lang="es-ES" sz="2400" strike="noStrike" spc="-1" dirty="0">
              <a:solidFill>
                <a:srgbClr val="FFFFFF"/>
              </a:solidFill>
              <a:latin typeface="Arial"/>
            </a:endParaRPr>
          </a:p>
          <a:p>
            <a:pPr algn="ctr">
              <a:lnSpc>
                <a:spcPct val="100000"/>
              </a:lnSpc>
              <a:tabLst>
                <a:tab pos="0" algn="l"/>
              </a:tabLst>
            </a:pPr>
            <a:endParaRPr lang="es-ES" sz="2400" b="0" strike="noStrike" spc="-1" dirty="0">
              <a:solidFill>
                <a:srgbClr val="FFFFFF"/>
              </a:solidFill>
              <a:latin typeface="Tw Cen MT"/>
              <a:ea typeface="ＭＳ Ｐゴシック"/>
            </a:endParaRPr>
          </a:p>
          <a:p>
            <a:pPr algn="ctr">
              <a:lnSpc>
                <a:spcPct val="100000"/>
              </a:lnSpc>
              <a:tabLst>
                <a:tab pos="0" algn="l"/>
              </a:tabLst>
            </a:pPr>
            <a:r>
              <a:rPr lang="es-ES" sz="2400" b="0" strike="noStrike" spc="-1" dirty="0">
                <a:solidFill>
                  <a:srgbClr val="FFFFFF"/>
                </a:solidFill>
                <a:latin typeface="Tw Cen MT"/>
                <a:ea typeface="ＭＳ Ｐゴシック"/>
              </a:rPr>
              <a:t>Los templos clausurados languidecerán durante el resto de la centuria. Por su parte, las cuatro iglesias parroquiales supervivientes (Santa María, San Pablo, San Nicolás y San Isidoro) afrontarán una nueva fase histórica, en la que verán modificar su fábrica original al realizar obras de embellecimiento o necesarias para asegurar su conservación. </a:t>
            </a:r>
            <a:endParaRPr lang="es-ES" sz="2400" b="0" strike="noStrike" spc="-1" dirty="0">
              <a:solidFill>
                <a:srgbClr val="FFFFFF"/>
              </a:solidFill>
              <a:latin typeface="Arial"/>
            </a:endParaRPr>
          </a:p>
          <a:p>
            <a:pPr algn="ctr">
              <a:lnSpc>
                <a:spcPct val="100000"/>
              </a:lnSpc>
              <a:tabLst>
                <a:tab pos="0" algn="l"/>
              </a:tabLst>
            </a:pPr>
            <a:endParaRPr lang="es-ES" sz="2400" b="0" strike="noStrike" spc="-1" dirty="0">
              <a:solidFill>
                <a:srgbClr val="FFFFFF"/>
              </a:solidFill>
              <a:latin typeface="Arial"/>
            </a:endParaRPr>
          </a:p>
          <a:p>
            <a:pPr algn="ctr">
              <a:lnSpc>
                <a:spcPct val="100000"/>
              </a:lnSpc>
              <a:tabLst>
                <a:tab pos="0" algn="l"/>
              </a:tabLst>
            </a:pPr>
            <a:r>
              <a:rPr lang="es-ES" sz="2400" b="0" strike="noStrike" spc="-1" dirty="0">
                <a:solidFill>
                  <a:srgbClr val="FFFFFF"/>
                </a:solidFill>
                <a:latin typeface="Tw Cen MT"/>
                <a:ea typeface="ＭＳ Ｐゴシック"/>
              </a:rPr>
              <a:t>De estas 4 parroquias, será la de Santa María  la que más cambios experimente, no sólo en el edificio sino también en su situación jurídica, debido a su doble entidad como </a:t>
            </a:r>
          </a:p>
          <a:p>
            <a:pPr algn="ctr">
              <a:lnSpc>
                <a:spcPct val="100000"/>
              </a:lnSpc>
              <a:tabLst>
                <a:tab pos="0" algn="l"/>
              </a:tabLst>
            </a:pPr>
            <a:r>
              <a:rPr lang="es-ES" sz="2400" b="0" strike="noStrike" spc="-1" dirty="0">
                <a:solidFill>
                  <a:srgbClr val="FFFFFF"/>
                </a:solidFill>
                <a:latin typeface="Tw Cen MT"/>
                <a:ea typeface="ＭＳ Ｐゴシック"/>
              </a:rPr>
              <a:t>Parroquia y como Colegiata. </a:t>
            </a:r>
          </a:p>
          <a:p>
            <a:pPr algn="ctr">
              <a:lnSpc>
                <a:spcPct val="100000"/>
              </a:lnSpc>
              <a:tabLst>
                <a:tab pos="0" algn="l"/>
              </a:tabLst>
            </a:pPr>
            <a:r>
              <a:rPr lang="es-ES" sz="2400" b="0" strike="noStrike" spc="-1" dirty="0">
                <a:solidFill>
                  <a:srgbClr val="FFFFFF"/>
                </a:solidFill>
                <a:latin typeface="Tw Cen MT"/>
                <a:ea typeface="ＭＳ Ｐゴシック"/>
              </a:rPr>
              <a:t>Además en el entorno de su feligresía existen templos de antiguas parroquias que asumirán protagonismo según demanden las circunstancias.</a:t>
            </a:r>
            <a:endParaRPr lang="es-ES" sz="2400" b="0" strike="noStrike" spc="-1" dirty="0">
              <a:solidFill>
                <a:srgbClr val="FFFFFF"/>
              </a:solidFill>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84"/>
                                        </p:tgtEl>
                                        <p:attrNameLst>
                                          <p:attrName>style.visibility</p:attrName>
                                        </p:attrNameLst>
                                      </p:cBhvr>
                                      <p:to>
                                        <p:strVal val="visible"/>
                                      </p:to>
                                    </p:set>
                                    <p:animEffect transition="in" filter="fade">
                                      <p:cBhvr>
                                        <p:cTn id="7" dur="3000"/>
                                        <p:tgtEl>
                                          <p:spTgt spid="184"/>
                                        </p:tgtEl>
                                      </p:cBhvr>
                                    </p:animEffect>
                                    <p:anim calcmode="lin" valueType="num">
                                      <p:cBhvr>
                                        <p:cTn id="8" dur="3000" fill="hold"/>
                                        <p:tgtEl>
                                          <p:spTgt spid="184"/>
                                        </p:tgtEl>
                                        <p:attrNameLst>
                                          <p:attrName>ppt_x</p:attrName>
                                        </p:attrNameLst>
                                      </p:cBhvr>
                                      <p:tavLst>
                                        <p:tav tm="0">
                                          <p:val>
                                            <p:strVal val="#ppt_x"/>
                                          </p:val>
                                        </p:tav>
                                        <p:tav tm="100000">
                                          <p:val>
                                            <p:strVal val="#ppt_x"/>
                                          </p:val>
                                        </p:tav>
                                      </p:tavLst>
                                    </p:anim>
                                    <p:anim calcmode="lin" valueType="num">
                                      <p:cBhvr>
                                        <p:cTn id="9" dur="3000" fill="hold"/>
                                        <p:tgtEl>
                                          <p:spTgt spid="1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0">
          <a:gsLst>
            <a:gs pos="95000">
              <a:srgbClr val="990000"/>
            </a:gs>
            <a:gs pos="100000">
              <a:srgbClr val="2B0000"/>
            </a:gs>
          </a:gsLst>
          <a:lin ang="10800000"/>
        </a:gradFill>
        <a:effectLst/>
      </p:bgPr>
    </p:bg>
    <p:spTree>
      <p:nvGrpSpPr>
        <p:cNvPr id="1" name=""/>
        <p:cNvGrpSpPr/>
        <p:nvPr/>
      </p:nvGrpSpPr>
      <p:grpSpPr>
        <a:xfrm>
          <a:off x="0" y="0"/>
          <a:ext cx="0" cy="0"/>
          <a:chOff x="0" y="0"/>
          <a:chExt cx="0" cy="0"/>
        </a:xfrm>
      </p:grpSpPr>
      <p:sp>
        <p:nvSpPr>
          <p:cNvPr id="185"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sp>
        <p:nvSpPr>
          <p:cNvPr id="186" name="CuadroTexto 2"/>
          <p:cNvSpPr/>
          <p:nvPr/>
        </p:nvSpPr>
        <p:spPr>
          <a:xfrm>
            <a:off x="676893" y="544739"/>
            <a:ext cx="5477721" cy="292242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es-ES" sz="2400" strike="noStrike" spc="-1" dirty="0">
                <a:solidFill>
                  <a:srgbClr val="FFFF00"/>
                </a:solidFill>
                <a:latin typeface="Tw Cen MT"/>
                <a:ea typeface="ＭＳ Ｐゴシック"/>
              </a:rPr>
              <a:t>SANTA MARÍA COMO COLEGIATA            </a:t>
            </a:r>
            <a:endParaRPr lang="es-ES" sz="2400" strike="noStrike" spc="-1" dirty="0">
              <a:solidFill>
                <a:srgbClr val="FFFFFF"/>
              </a:solidFill>
              <a:latin typeface="Arial"/>
            </a:endParaRPr>
          </a:p>
          <a:p>
            <a:pPr algn="ctr">
              <a:lnSpc>
                <a:spcPct val="100000"/>
              </a:lnSpc>
            </a:pPr>
            <a:endParaRPr lang="es-ES" sz="2000" b="0" strike="noStrike" spc="-1" dirty="0">
              <a:solidFill>
                <a:srgbClr val="FFFFFF"/>
              </a:solidFill>
              <a:latin typeface="Tw Cen MT"/>
              <a:ea typeface="ＭＳ Ｐゴシック"/>
            </a:endParaRPr>
          </a:p>
          <a:p>
            <a:pPr algn="just">
              <a:lnSpc>
                <a:spcPct val="100000"/>
              </a:lnSpc>
            </a:pPr>
            <a:r>
              <a:rPr lang="es-ES" sz="2000" b="0" strike="noStrike" spc="-1" dirty="0">
                <a:solidFill>
                  <a:srgbClr val="FFFFFF"/>
                </a:solidFill>
                <a:latin typeface="Tw Cen MT"/>
                <a:ea typeface="ＭＳ Ｐゴシック"/>
              </a:rPr>
              <a:t>	En el último tercio del siglo XVIII el templo, sede de la Colegiata y también Parroquia se nos muestra con ansias de renovación remodelando la capilla mayor al estilo barroco, y cambiando no sin problemas los escudos y emblemas anteriores. Según el inventario de ¿1788?</a:t>
            </a:r>
            <a:r>
              <a:rPr lang="es-ES" sz="2000" spc="-1" dirty="0">
                <a:solidFill>
                  <a:srgbClr val="FFFFFF"/>
                </a:solidFill>
                <a:latin typeface="Arial"/>
              </a:rPr>
              <a:t>, </a:t>
            </a:r>
            <a:r>
              <a:rPr lang="es-ES" sz="2000" spc="-1" dirty="0">
                <a:solidFill>
                  <a:srgbClr val="FFFFFF"/>
                </a:solidFill>
                <a:latin typeface="Tw Cen MT"/>
                <a:ea typeface="ＭＳ Ｐゴシック"/>
              </a:rPr>
              <a:t>l</a:t>
            </a:r>
            <a:r>
              <a:rPr lang="es-ES" sz="2000" b="0" strike="noStrike" spc="-1" dirty="0">
                <a:solidFill>
                  <a:srgbClr val="FFFFFF"/>
                </a:solidFill>
                <a:latin typeface="Tw Cen MT"/>
                <a:ea typeface="ＭＳ Ｐゴシック"/>
              </a:rPr>
              <a:t>a feligresía es escasa: 600 almas y 58 capellanes.</a:t>
            </a:r>
            <a:endParaRPr lang="es-ES" sz="2000" b="0" strike="noStrike" spc="-1" dirty="0">
              <a:solidFill>
                <a:srgbClr val="FFFFFF"/>
              </a:solidFill>
              <a:latin typeface="Arial"/>
            </a:endParaRPr>
          </a:p>
        </p:txBody>
      </p:sp>
      <p:sp>
        <p:nvSpPr>
          <p:cNvPr id="3" name="CuadroTexto 2">
            <a:extLst>
              <a:ext uri="{FF2B5EF4-FFF2-40B4-BE49-F238E27FC236}">
                <a16:creationId xmlns:a16="http://schemas.microsoft.com/office/drawing/2014/main" id="{09E41577-AFF7-25A0-4BC9-19214D3FE0F4}"/>
              </a:ext>
            </a:extLst>
          </p:cNvPr>
          <p:cNvSpPr txBox="1"/>
          <p:nvPr/>
        </p:nvSpPr>
        <p:spPr>
          <a:xfrm>
            <a:off x="676894" y="3727938"/>
            <a:ext cx="7861464" cy="2862322"/>
          </a:xfrm>
          <a:prstGeom prst="rect">
            <a:avLst/>
          </a:prstGeom>
          <a:noFill/>
        </p:spPr>
        <p:txBody>
          <a:bodyPr wrap="square">
            <a:spAutoFit/>
          </a:bodyPr>
          <a:lstStyle/>
          <a:p>
            <a:pPr>
              <a:lnSpc>
                <a:spcPct val="100000"/>
              </a:lnSpc>
            </a:pPr>
            <a:r>
              <a:rPr lang="es-ES" sz="1800" u="sng" strike="noStrike" spc="-1" dirty="0">
                <a:solidFill>
                  <a:srgbClr val="FFFF00"/>
                </a:solidFill>
                <a:latin typeface="Tw Cen MT"/>
                <a:ea typeface="ＭＳ Ｐゴシック"/>
              </a:rPr>
              <a:t>*1820</a:t>
            </a:r>
            <a:r>
              <a:rPr lang="es-ES" sz="1800" strike="noStrike" spc="-1" dirty="0">
                <a:solidFill>
                  <a:srgbClr val="FFFFFF"/>
                </a:solidFill>
                <a:latin typeface="Tw Cen MT"/>
                <a:ea typeface="ＭＳ Ｐゴシック"/>
              </a:rPr>
              <a:t>: Las leyes restrictivas del trienio liberal pone en peligro la subsistencia de la    </a:t>
            </a:r>
            <a:endParaRPr lang="es-ES" spc="-1" dirty="0">
              <a:solidFill>
                <a:srgbClr val="FFFFFF"/>
              </a:solidFill>
              <a:latin typeface="Tw Cen MT"/>
              <a:ea typeface="ＭＳ Ｐゴシック"/>
            </a:endParaRPr>
          </a:p>
          <a:p>
            <a:pPr>
              <a:lnSpc>
                <a:spcPct val="100000"/>
              </a:lnSpc>
            </a:pPr>
            <a:r>
              <a:rPr lang="es-ES" sz="1800" strike="noStrike" spc="-1" dirty="0">
                <a:solidFill>
                  <a:srgbClr val="FFFFFF"/>
                </a:solidFill>
                <a:latin typeface="Tw Cen MT"/>
                <a:ea typeface="ＭＳ Ｐゴシック"/>
              </a:rPr>
              <a:t>         Colegial por lo  que el cabildo municipal solicita a las Cortes la permanencia </a:t>
            </a:r>
            <a:r>
              <a:rPr lang="es-ES" spc="-1" dirty="0">
                <a:solidFill>
                  <a:srgbClr val="FFFFFF"/>
                </a:solidFill>
                <a:latin typeface="Tw Cen MT"/>
                <a:ea typeface="ＭＳ Ｐゴシック"/>
              </a:rPr>
              <a:t>    </a:t>
            </a:r>
            <a:endParaRPr lang="es-ES" sz="1800" strike="noStrike" spc="-1" dirty="0">
              <a:solidFill>
                <a:srgbClr val="FFFFFF"/>
              </a:solidFill>
              <a:latin typeface="Tw Cen MT"/>
              <a:ea typeface="ＭＳ Ｐゴシック"/>
            </a:endParaRPr>
          </a:p>
          <a:p>
            <a:pPr>
              <a:lnSpc>
                <a:spcPct val="100000"/>
              </a:lnSpc>
            </a:pPr>
            <a:r>
              <a:rPr lang="es-ES" sz="1800" strike="noStrike" spc="-1" dirty="0">
                <a:solidFill>
                  <a:srgbClr val="FFFFFF"/>
                </a:solidFill>
                <a:latin typeface="Tw Cen MT"/>
                <a:ea typeface="ＭＳ Ｐゴシック"/>
              </a:rPr>
              <a:t>         de la Colegiata como Iglesia Mayor.</a:t>
            </a:r>
          </a:p>
          <a:p>
            <a:pPr>
              <a:lnSpc>
                <a:spcPct val="100000"/>
              </a:lnSpc>
            </a:pPr>
            <a:r>
              <a:rPr lang="es-ES" u="sng" spc="-1" dirty="0">
                <a:solidFill>
                  <a:srgbClr val="FFFF00"/>
                </a:solidFill>
                <a:latin typeface="Arial"/>
              </a:rPr>
              <a:t>*</a:t>
            </a:r>
            <a:r>
              <a:rPr lang="es-ES" sz="1800" u="sng" strike="noStrike" spc="-1" dirty="0">
                <a:solidFill>
                  <a:srgbClr val="FFFF00"/>
                </a:solidFill>
                <a:latin typeface="Tw Cen MT"/>
                <a:ea typeface="Calibri"/>
              </a:rPr>
              <a:t>1851</a:t>
            </a:r>
            <a:r>
              <a:rPr lang="es-ES" sz="1800" strike="noStrike" spc="-1" dirty="0">
                <a:solidFill>
                  <a:srgbClr val="FFFFFF"/>
                </a:solidFill>
                <a:latin typeface="Tw Cen MT"/>
                <a:ea typeface="Calibri"/>
              </a:rPr>
              <a:t>: El Concordato  con la  Santa Sede,  suprime las colegiatas de menor rango, </a:t>
            </a:r>
            <a:endParaRPr lang="es-ES" spc="-1" dirty="0">
              <a:solidFill>
                <a:srgbClr val="FFFFFF"/>
              </a:solidFill>
              <a:latin typeface="Tw Cen MT"/>
              <a:ea typeface="Calibri"/>
            </a:endParaRPr>
          </a:p>
          <a:p>
            <a:pPr>
              <a:lnSpc>
                <a:spcPct val="100000"/>
              </a:lnSpc>
            </a:pPr>
            <a:r>
              <a:rPr lang="es-ES" sz="1800" strike="noStrike" spc="-1" dirty="0">
                <a:solidFill>
                  <a:srgbClr val="FFFFFF"/>
                </a:solidFill>
                <a:latin typeface="Tw Cen MT"/>
                <a:ea typeface="Calibri"/>
              </a:rPr>
              <a:t>         convirtiéndolas en parroquias. Se puso  así fin a casi seis siglos de Colegiata,  </a:t>
            </a:r>
            <a:endParaRPr lang="es-ES" spc="-1" dirty="0">
              <a:solidFill>
                <a:srgbClr val="FFFFFF"/>
              </a:solidFill>
              <a:latin typeface="Tw Cen MT"/>
              <a:ea typeface="Calibri"/>
            </a:endParaRPr>
          </a:p>
          <a:p>
            <a:pPr>
              <a:lnSpc>
                <a:spcPct val="100000"/>
              </a:lnSpc>
            </a:pPr>
            <a:r>
              <a:rPr lang="es-ES" sz="1800" strike="noStrike" spc="-1" dirty="0">
                <a:solidFill>
                  <a:srgbClr val="FFFFFF"/>
                </a:solidFill>
                <a:latin typeface="Tw Cen MT"/>
                <a:ea typeface="Calibri"/>
              </a:rPr>
              <a:t>         pasando a ser Iglesia Mayor de la ciudad de Úbeda.</a:t>
            </a:r>
            <a:endParaRPr lang="es-ES" sz="1800" strike="noStrike" spc="-1" dirty="0">
              <a:solidFill>
                <a:srgbClr val="FFFFFF"/>
              </a:solidFill>
              <a:latin typeface="Arial"/>
            </a:endParaRPr>
          </a:p>
          <a:p>
            <a:pPr>
              <a:lnSpc>
                <a:spcPct val="100000"/>
              </a:lnSpc>
            </a:pPr>
            <a:r>
              <a:rPr lang="es-ES" sz="1800" u="sng" strike="noStrike" spc="-1" dirty="0">
                <a:solidFill>
                  <a:srgbClr val="FFFF00"/>
                </a:solidFill>
                <a:latin typeface="Tw Cen MT"/>
                <a:ea typeface="Calibri"/>
              </a:rPr>
              <a:t>*1852</a:t>
            </a:r>
            <a:r>
              <a:rPr lang="es-ES" sz="1800" strike="noStrike" spc="-1" dirty="0">
                <a:solidFill>
                  <a:srgbClr val="FFFFFF"/>
                </a:solidFill>
                <a:latin typeface="Tw Cen MT"/>
                <a:ea typeface="Calibri"/>
              </a:rPr>
              <a:t>: </a:t>
            </a:r>
            <a:r>
              <a:rPr lang="es-ES" sz="1800" strike="noStrike" spc="-1" dirty="0">
                <a:solidFill>
                  <a:srgbClr val="FFFF00"/>
                </a:solidFill>
                <a:latin typeface="Tw Cen MT"/>
                <a:ea typeface="Calibri"/>
              </a:rPr>
              <a:t>28 septiembre: Sesión del Ayuntamiento suprimiendo la Colegiata. </a:t>
            </a:r>
          </a:p>
          <a:p>
            <a:pPr>
              <a:lnSpc>
                <a:spcPct val="100000"/>
              </a:lnSpc>
            </a:pPr>
            <a:r>
              <a:rPr lang="es-ES" spc="-1" dirty="0">
                <a:solidFill>
                  <a:srgbClr val="FFFFFF"/>
                </a:solidFill>
                <a:latin typeface="Tw Cen MT"/>
                <a:ea typeface="Calibri"/>
              </a:rPr>
              <a:t>         Se nombra </a:t>
            </a:r>
            <a:r>
              <a:rPr lang="es-ES" sz="1800" strike="noStrike" spc="-1" dirty="0">
                <a:solidFill>
                  <a:srgbClr val="FFFFFF"/>
                </a:solidFill>
                <a:latin typeface="Tw Cen MT"/>
                <a:ea typeface="Calibri"/>
              </a:rPr>
              <a:t> una comisión para asignar las alhajas  y ornamentos a la Iglesia    </a:t>
            </a:r>
            <a:endParaRPr lang="es-ES" spc="-1" dirty="0">
              <a:solidFill>
                <a:srgbClr val="FFFFFF"/>
              </a:solidFill>
              <a:latin typeface="Tw Cen MT"/>
              <a:ea typeface="Calibri"/>
            </a:endParaRPr>
          </a:p>
          <a:p>
            <a:pPr>
              <a:lnSpc>
                <a:spcPct val="100000"/>
              </a:lnSpc>
            </a:pPr>
            <a:r>
              <a:rPr lang="es-ES" sz="1800" strike="noStrike" spc="-1" dirty="0">
                <a:solidFill>
                  <a:srgbClr val="FFFFFF"/>
                </a:solidFill>
                <a:latin typeface="Tw Cen MT"/>
                <a:ea typeface="Calibri"/>
              </a:rPr>
              <a:t>         Mayor como   bienes de culto, y además los documentos de carácter histórico  </a:t>
            </a:r>
            <a:endParaRPr lang="es-ES" spc="-1" dirty="0">
              <a:solidFill>
                <a:srgbClr val="FFFFFF"/>
              </a:solidFill>
              <a:latin typeface="Tw Cen MT"/>
              <a:ea typeface="Calibri"/>
            </a:endParaRPr>
          </a:p>
          <a:p>
            <a:pPr>
              <a:lnSpc>
                <a:spcPct val="100000"/>
              </a:lnSpc>
            </a:pPr>
            <a:r>
              <a:rPr lang="es-ES" sz="1800" strike="noStrike" spc="-1" dirty="0">
                <a:solidFill>
                  <a:srgbClr val="FFFFFF"/>
                </a:solidFill>
                <a:latin typeface="Tw Cen MT"/>
                <a:ea typeface="Calibri"/>
              </a:rPr>
              <a:t>         al cuidado del Ayuntamiento.</a:t>
            </a:r>
            <a:endParaRPr lang="es-ES" sz="1800" strike="noStrike" spc="-1" dirty="0">
              <a:solidFill>
                <a:srgbClr val="FFFFFF"/>
              </a:solidFill>
              <a:latin typeface="Arial"/>
            </a:endParaRPr>
          </a:p>
        </p:txBody>
      </p:sp>
      <p:pic>
        <p:nvPicPr>
          <p:cNvPr id="4" name="Imagen 3">
            <a:extLst>
              <a:ext uri="{FF2B5EF4-FFF2-40B4-BE49-F238E27FC236}">
                <a16:creationId xmlns:a16="http://schemas.microsoft.com/office/drawing/2014/main" id="{CEF7A0D0-7D6A-5145-4FA6-53C3C21053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5296" y="214200"/>
            <a:ext cx="2105503" cy="30856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86"/>
                                        </p:tgtEl>
                                        <p:attrNameLst>
                                          <p:attrName>style.visibility</p:attrName>
                                        </p:attrNameLst>
                                      </p:cBhvr>
                                      <p:to>
                                        <p:strVal val="visible"/>
                                      </p:to>
                                    </p:set>
                                    <p:animEffect transition="in" filter="fade">
                                      <p:cBhvr>
                                        <p:cTn id="7" dur="3000"/>
                                        <p:tgtEl>
                                          <p:spTgt spid="186"/>
                                        </p:tgtEl>
                                      </p:cBhvr>
                                    </p:animEffect>
                                    <p:anim calcmode="lin" valueType="num">
                                      <p:cBhvr>
                                        <p:cTn id="8" dur="3000" fill="hold"/>
                                        <p:tgtEl>
                                          <p:spTgt spid="186"/>
                                        </p:tgtEl>
                                        <p:attrNameLst>
                                          <p:attrName>ppt_x</p:attrName>
                                        </p:attrNameLst>
                                      </p:cBhvr>
                                      <p:tavLst>
                                        <p:tav tm="0">
                                          <p:val>
                                            <p:strVal val="#ppt_x"/>
                                          </p:val>
                                        </p:tav>
                                        <p:tav tm="100000">
                                          <p:val>
                                            <p:strVal val="#ppt_x"/>
                                          </p:val>
                                        </p:tav>
                                      </p:tavLst>
                                    </p:anim>
                                    <p:anim calcmode="lin" valueType="num">
                                      <p:cBhvr>
                                        <p:cTn id="9" dur="30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rotWithShape="0">
          <a:gsLst>
            <a:gs pos="95000">
              <a:srgbClr val="990000"/>
            </a:gs>
            <a:gs pos="100000">
              <a:srgbClr val="2B0000"/>
            </a:gs>
          </a:gsLst>
          <a:lin ang="10800000"/>
        </a:gradFill>
        <a:effectLst/>
      </p:bgPr>
    </p:bg>
    <p:spTree>
      <p:nvGrpSpPr>
        <p:cNvPr id="1" name=""/>
        <p:cNvGrpSpPr/>
        <p:nvPr/>
      </p:nvGrpSpPr>
      <p:grpSpPr>
        <a:xfrm>
          <a:off x="0" y="0"/>
          <a:ext cx="0" cy="0"/>
          <a:chOff x="0" y="0"/>
          <a:chExt cx="0" cy="0"/>
        </a:xfrm>
      </p:grpSpPr>
      <p:sp>
        <p:nvSpPr>
          <p:cNvPr id="187"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sp>
        <p:nvSpPr>
          <p:cNvPr id="188" name="CuadroTexto 2"/>
          <p:cNvSpPr/>
          <p:nvPr/>
        </p:nvSpPr>
        <p:spPr>
          <a:xfrm>
            <a:off x="351690" y="214200"/>
            <a:ext cx="6340727" cy="353797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es-ES" sz="2400" strike="noStrike" spc="-1" dirty="0">
                <a:solidFill>
                  <a:srgbClr val="FFFF00"/>
                </a:solidFill>
                <a:latin typeface="Tw Cen MT"/>
                <a:ea typeface="Times New Roman"/>
              </a:rPr>
              <a:t>SANTA MARÍA COMO PARROQUIA</a:t>
            </a:r>
            <a:endParaRPr lang="es-ES" sz="2400" strike="noStrike" spc="-1" dirty="0">
              <a:solidFill>
                <a:srgbClr val="FFFFFF"/>
              </a:solidFill>
              <a:latin typeface="Arial"/>
            </a:endParaRPr>
          </a:p>
          <a:p>
            <a:pPr>
              <a:lnSpc>
                <a:spcPct val="100000"/>
              </a:lnSpc>
            </a:pPr>
            <a:endParaRPr lang="es-ES" sz="2000" b="0" strike="noStrike" spc="-1" dirty="0">
              <a:solidFill>
                <a:srgbClr val="FFFFFF"/>
              </a:solidFill>
              <a:latin typeface="Tw Cen MT"/>
              <a:ea typeface="Times New Roman"/>
            </a:endParaRPr>
          </a:p>
          <a:p>
            <a:pPr>
              <a:lnSpc>
                <a:spcPct val="100000"/>
              </a:lnSpc>
            </a:pPr>
            <a:r>
              <a:rPr lang="es-ES" sz="2000" b="0" u="sng" strike="noStrike" spc="-1" dirty="0">
                <a:solidFill>
                  <a:srgbClr val="FFFF00"/>
                </a:solidFill>
                <a:latin typeface="Tw Cen MT"/>
                <a:ea typeface="Times New Roman"/>
              </a:rPr>
              <a:t>*1842</a:t>
            </a:r>
            <a:r>
              <a:rPr lang="es-ES" sz="2000" b="0" strike="noStrike" spc="-1" dirty="0">
                <a:solidFill>
                  <a:srgbClr val="FFFFFF"/>
                </a:solidFill>
                <a:latin typeface="Tw Cen MT"/>
                <a:ea typeface="Times New Roman"/>
              </a:rPr>
              <a:t>: Con motivo de la nueva reducción, sólo 4 parroquias,     </a:t>
            </a:r>
            <a:endParaRPr lang="es-ES" sz="2000" spc="-1" dirty="0">
              <a:solidFill>
                <a:srgbClr val="FFFFFF"/>
              </a:solidFill>
              <a:latin typeface="Tw Cen MT"/>
              <a:ea typeface="Times New Roman"/>
            </a:endParaRPr>
          </a:p>
          <a:p>
            <a:pPr>
              <a:lnSpc>
                <a:spcPct val="100000"/>
              </a:lnSpc>
            </a:pPr>
            <a:r>
              <a:rPr lang="es-ES" sz="2000" b="0" strike="noStrike" spc="-1" dirty="0">
                <a:solidFill>
                  <a:srgbClr val="FFFFFF"/>
                </a:solidFill>
                <a:latin typeface="Tw Cen MT"/>
                <a:ea typeface="Times New Roman"/>
              </a:rPr>
              <a:t>           se ordena su clausura.</a:t>
            </a:r>
          </a:p>
          <a:p>
            <a:pPr>
              <a:lnSpc>
                <a:spcPct val="100000"/>
              </a:lnSpc>
            </a:pPr>
            <a:r>
              <a:rPr lang="es-ES" sz="2000" b="0" u="sng" strike="noStrike" spc="-1" dirty="0">
                <a:solidFill>
                  <a:srgbClr val="FFFF00"/>
                </a:solidFill>
                <a:latin typeface="Tw Cen MT"/>
                <a:ea typeface="Times New Roman"/>
              </a:rPr>
              <a:t>*1843</a:t>
            </a:r>
            <a:r>
              <a:rPr lang="es-ES" sz="2000" spc="-1" dirty="0">
                <a:solidFill>
                  <a:srgbClr val="FFFFFF"/>
                </a:solidFill>
                <a:latin typeface="Tw Cen MT"/>
                <a:ea typeface="Times New Roman"/>
              </a:rPr>
              <a:t>: E</a:t>
            </a:r>
            <a:r>
              <a:rPr lang="es-ES" sz="2000" b="0" strike="noStrike" spc="-1" dirty="0">
                <a:solidFill>
                  <a:srgbClr val="FFFFFF"/>
                </a:solidFill>
                <a:latin typeface="Tw Cen MT"/>
                <a:ea typeface="Times New Roman"/>
              </a:rPr>
              <a:t>l  Gobernador  Eclesiástico  de  Jaén, sede vacante, </a:t>
            </a:r>
            <a:endParaRPr lang="es-ES" sz="2000" spc="-1" dirty="0">
              <a:solidFill>
                <a:srgbClr val="FFFFFF"/>
              </a:solidFill>
              <a:latin typeface="Tw Cen MT"/>
              <a:ea typeface="Times New Roman"/>
            </a:endParaRPr>
          </a:p>
          <a:p>
            <a:pPr>
              <a:lnSpc>
                <a:spcPct val="100000"/>
              </a:lnSpc>
            </a:pPr>
            <a:r>
              <a:rPr lang="es-ES" sz="2000" b="0" strike="noStrike" spc="-1" dirty="0">
                <a:solidFill>
                  <a:srgbClr val="FFFFFF"/>
                </a:solidFill>
                <a:latin typeface="Tw Cen MT"/>
                <a:ea typeface="Times New Roman"/>
              </a:rPr>
              <a:t>           ordena el cierre  definitivo, pasando  su feligresía  a </a:t>
            </a:r>
            <a:endParaRPr lang="es-ES" sz="2000" spc="-1" dirty="0">
              <a:solidFill>
                <a:srgbClr val="FFFFFF"/>
              </a:solidFill>
              <a:latin typeface="Tw Cen MT"/>
              <a:ea typeface="Times New Roman"/>
            </a:endParaRPr>
          </a:p>
          <a:p>
            <a:pPr>
              <a:lnSpc>
                <a:spcPct val="100000"/>
              </a:lnSpc>
            </a:pPr>
            <a:r>
              <a:rPr lang="es-ES" sz="2000" b="0" strike="noStrike" spc="-1" dirty="0">
                <a:solidFill>
                  <a:srgbClr val="FFFFFF"/>
                </a:solidFill>
                <a:latin typeface="Tw Cen MT"/>
                <a:ea typeface="Times New Roman"/>
              </a:rPr>
              <a:t>           depender de </a:t>
            </a:r>
            <a:r>
              <a:rPr lang="es-ES" sz="2000" b="0" strike="noStrike" spc="-1" dirty="0" err="1">
                <a:solidFill>
                  <a:srgbClr val="FFFFFF"/>
                </a:solidFill>
                <a:latin typeface="Tw Cen MT"/>
                <a:ea typeface="Times New Roman"/>
              </a:rPr>
              <a:t>Sto</a:t>
            </a:r>
            <a:r>
              <a:rPr lang="es-ES" sz="2000" b="0" strike="noStrike" spc="-1" dirty="0">
                <a:solidFill>
                  <a:srgbClr val="FFFFFF"/>
                </a:solidFill>
                <a:latin typeface="Tw Cen MT"/>
                <a:ea typeface="Times New Roman"/>
              </a:rPr>
              <a:t> Domingo. </a:t>
            </a:r>
          </a:p>
          <a:p>
            <a:pPr>
              <a:lnSpc>
                <a:spcPct val="100000"/>
              </a:lnSpc>
            </a:pPr>
            <a:r>
              <a:rPr lang="es-ES" sz="2000" spc="-1" dirty="0">
                <a:solidFill>
                  <a:srgbClr val="FFFFFF"/>
                </a:solidFill>
                <a:latin typeface="Tw Cen MT"/>
                <a:ea typeface="Times New Roman"/>
              </a:rPr>
              <a:t>           </a:t>
            </a:r>
            <a:r>
              <a:rPr lang="es-ES" sz="2000" b="0" strike="noStrike" spc="-1" dirty="0">
                <a:solidFill>
                  <a:srgbClr val="FFFFFF"/>
                </a:solidFill>
                <a:latin typeface="Tw Cen MT"/>
                <a:ea typeface="Times New Roman"/>
              </a:rPr>
              <a:t>La Colegial recibió un rudo golpe quedando sólo </a:t>
            </a:r>
            <a:r>
              <a:rPr lang="es-ES" sz="2000" spc="-1" dirty="0">
                <a:solidFill>
                  <a:srgbClr val="FFFFFF"/>
                </a:solidFill>
                <a:latin typeface="Tw Cen MT"/>
                <a:ea typeface="Times New Roman"/>
              </a:rPr>
              <a:t>dos      </a:t>
            </a:r>
            <a:endParaRPr lang="es-ES" sz="2000" b="0" strike="noStrike" spc="-1" dirty="0">
              <a:solidFill>
                <a:srgbClr val="FFFFFF"/>
              </a:solidFill>
              <a:latin typeface="Tw Cen MT"/>
              <a:ea typeface="Times New Roman"/>
            </a:endParaRPr>
          </a:p>
          <a:p>
            <a:pPr>
              <a:lnSpc>
                <a:spcPct val="100000"/>
              </a:lnSpc>
            </a:pPr>
            <a:r>
              <a:rPr lang="es-ES" sz="2000" spc="-1" dirty="0">
                <a:solidFill>
                  <a:srgbClr val="FFFFFF"/>
                </a:solidFill>
                <a:latin typeface="Tw Cen MT"/>
                <a:ea typeface="Times New Roman"/>
              </a:rPr>
              <a:t>           </a:t>
            </a:r>
            <a:r>
              <a:rPr lang="es-ES" sz="2000" b="0" strike="noStrike" spc="-1" dirty="0">
                <a:solidFill>
                  <a:srgbClr val="FFFFFF"/>
                </a:solidFill>
                <a:latin typeface="Tw Cen MT"/>
                <a:ea typeface="Times New Roman"/>
              </a:rPr>
              <a:t>canónigos  y  dos  capellanes;  su cabildo, el clero,  y</a:t>
            </a:r>
            <a:endParaRPr lang="es-ES" sz="2000" spc="-1" dirty="0">
              <a:solidFill>
                <a:srgbClr val="FFFFFF"/>
              </a:solidFill>
              <a:latin typeface="Tw Cen MT"/>
              <a:ea typeface="Times New Roman"/>
            </a:endParaRPr>
          </a:p>
          <a:p>
            <a:pPr algn="ctr">
              <a:lnSpc>
                <a:spcPct val="100000"/>
              </a:lnSpc>
            </a:pPr>
            <a:r>
              <a:rPr lang="es-ES" sz="2000" b="0" strike="noStrike" spc="-1" dirty="0">
                <a:solidFill>
                  <a:srgbClr val="FFFFFF"/>
                </a:solidFill>
                <a:latin typeface="Tw Cen MT"/>
                <a:ea typeface="Times New Roman"/>
              </a:rPr>
              <a:t>          </a:t>
            </a:r>
            <a:r>
              <a:rPr lang="es-ES" sz="2000" spc="-1" dirty="0">
                <a:solidFill>
                  <a:srgbClr val="FFFFFF"/>
                </a:solidFill>
                <a:latin typeface="Tw Cen MT"/>
                <a:ea typeface="Times New Roman"/>
              </a:rPr>
              <a:t> </a:t>
            </a:r>
            <a:r>
              <a:rPr lang="es-ES" sz="2000" b="0" strike="noStrike" spc="-1" dirty="0">
                <a:solidFill>
                  <a:srgbClr val="FFFFFF"/>
                </a:solidFill>
                <a:latin typeface="Tw Cen MT"/>
                <a:ea typeface="Times New Roman"/>
              </a:rPr>
              <a:t>Úbeda entera pide el restablecimiento </a:t>
            </a:r>
          </a:p>
          <a:p>
            <a:pPr algn="ctr">
              <a:lnSpc>
                <a:spcPct val="100000"/>
              </a:lnSpc>
            </a:pPr>
            <a:r>
              <a:rPr lang="es-ES" sz="2000" b="0" strike="noStrike" spc="-1" dirty="0">
                <a:solidFill>
                  <a:srgbClr val="FFFFFF"/>
                </a:solidFill>
                <a:latin typeface="Tw Cen MT"/>
                <a:ea typeface="Times New Roman"/>
              </a:rPr>
              <a:t>de la Parroquia. </a:t>
            </a:r>
            <a:endParaRPr lang="es-ES" sz="2000" b="0" strike="noStrike" spc="-1" dirty="0">
              <a:solidFill>
                <a:srgbClr val="FFFFFF"/>
              </a:solidFill>
              <a:latin typeface="Arial"/>
            </a:endParaRPr>
          </a:p>
        </p:txBody>
      </p:sp>
      <p:sp>
        <p:nvSpPr>
          <p:cNvPr id="3" name="CuadroTexto 2">
            <a:extLst>
              <a:ext uri="{FF2B5EF4-FFF2-40B4-BE49-F238E27FC236}">
                <a16:creationId xmlns:a16="http://schemas.microsoft.com/office/drawing/2014/main" id="{BC992B6B-A533-D93B-7303-57FCAD609868}"/>
              </a:ext>
            </a:extLst>
          </p:cNvPr>
          <p:cNvSpPr txBox="1"/>
          <p:nvPr/>
        </p:nvSpPr>
        <p:spPr>
          <a:xfrm>
            <a:off x="546265" y="3752175"/>
            <a:ext cx="8336478" cy="2862322"/>
          </a:xfrm>
          <a:prstGeom prst="rect">
            <a:avLst/>
          </a:prstGeom>
          <a:noFill/>
        </p:spPr>
        <p:txBody>
          <a:bodyPr wrap="square">
            <a:spAutoFit/>
          </a:bodyPr>
          <a:lstStyle/>
          <a:p>
            <a:pPr algn="just">
              <a:lnSpc>
                <a:spcPct val="100000"/>
              </a:lnSpc>
            </a:pPr>
            <a:r>
              <a:rPr lang="es-ES" sz="2000" b="0" u="sng" strike="noStrike" spc="-1" dirty="0">
                <a:solidFill>
                  <a:srgbClr val="FFFF00"/>
                </a:solidFill>
                <a:latin typeface="Tw Cen MT"/>
                <a:ea typeface="Calibri"/>
              </a:rPr>
              <a:t>*1848</a:t>
            </a:r>
            <a:r>
              <a:rPr lang="es-ES" sz="2000" b="0" strike="noStrike" spc="-1" dirty="0">
                <a:solidFill>
                  <a:srgbClr val="FFFFFF"/>
                </a:solidFill>
                <a:latin typeface="Tw Cen MT"/>
                <a:ea typeface="Calibri"/>
              </a:rPr>
              <a:t>: Por orden del obispo  Escolano </a:t>
            </a:r>
            <a:r>
              <a:rPr lang="es-ES" sz="2000" b="0" strike="noStrike" spc="-1" dirty="0" err="1">
                <a:solidFill>
                  <a:srgbClr val="FFFFFF"/>
                </a:solidFill>
                <a:latin typeface="Tw Cen MT"/>
                <a:ea typeface="Calibri"/>
              </a:rPr>
              <a:t>Fenoy</a:t>
            </a:r>
            <a:r>
              <a:rPr lang="es-ES" sz="2000" b="0" strike="noStrike" spc="-1" dirty="0">
                <a:solidFill>
                  <a:srgbClr val="FFFFFF"/>
                </a:solidFill>
                <a:latin typeface="Tw Cen MT"/>
                <a:ea typeface="Calibri"/>
              </a:rPr>
              <a:t>, se clausura la parroquia de </a:t>
            </a:r>
            <a:r>
              <a:rPr lang="es-ES" sz="2000" b="0" strike="noStrike" spc="-1" dirty="0" err="1">
                <a:solidFill>
                  <a:srgbClr val="FFFFFF"/>
                </a:solidFill>
                <a:latin typeface="Tw Cen MT"/>
                <a:ea typeface="Calibri"/>
              </a:rPr>
              <a:t>Sto</a:t>
            </a:r>
            <a:r>
              <a:rPr lang="es-ES" sz="2000" b="0" strike="noStrike" spc="-1" dirty="0">
                <a:solidFill>
                  <a:srgbClr val="FFFFFF"/>
                </a:solidFill>
                <a:latin typeface="Tw Cen MT"/>
                <a:ea typeface="Calibri"/>
              </a:rPr>
              <a:t> </a:t>
            </a:r>
            <a:endParaRPr lang="es-ES" sz="2000" spc="-1" dirty="0">
              <a:solidFill>
                <a:srgbClr val="FFFFFF"/>
              </a:solidFill>
              <a:latin typeface="Tw Cen MT"/>
              <a:ea typeface="Calibri"/>
            </a:endParaRPr>
          </a:p>
          <a:p>
            <a:pPr algn="just">
              <a:lnSpc>
                <a:spcPct val="100000"/>
              </a:lnSpc>
            </a:pPr>
            <a:r>
              <a:rPr lang="es-ES" sz="2000" b="0" strike="noStrike" spc="-1" dirty="0">
                <a:solidFill>
                  <a:srgbClr val="FFFFFF"/>
                </a:solidFill>
                <a:latin typeface="Tw Cen MT"/>
                <a:ea typeface="Calibri"/>
              </a:rPr>
              <a:t>          Domingo y se abre la del sagrario de Santa María</a:t>
            </a:r>
            <a:r>
              <a:rPr lang="es-ES" sz="2000" b="0" strike="noStrike" spc="-1" dirty="0">
                <a:solidFill>
                  <a:srgbClr val="FFFFFF"/>
                </a:solidFill>
                <a:latin typeface="Tw Cen MT"/>
                <a:ea typeface="ＭＳ Ｐゴシック"/>
              </a:rPr>
              <a:t>, dadas las mejores </a:t>
            </a:r>
            <a:endParaRPr lang="es-ES" sz="2000" spc="-1" dirty="0">
              <a:solidFill>
                <a:srgbClr val="FFFFFF"/>
              </a:solidFill>
              <a:latin typeface="Tw Cen MT"/>
              <a:ea typeface="ＭＳ Ｐゴシック"/>
            </a:endParaRPr>
          </a:p>
          <a:p>
            <a:pPr algn="just">
              <a:lnSpc>
                <a:spcPct val="100000"/>
              </a:lnSpc>
            </a:pPr>
            <a:r>
              <a:rPr lang="es-ES" sz="2000" b="0" strike="noStrike" spc="-1" dirty="0">
                <a:solidFill>
                  <a:srgbClr val="FFFFFF"/>
                </a:solidFill>
                <a:latin typeface="Tw Cen MT"/>
                <a:ea typeface="ＭＳ Ｐゴシック"/>
              </a:rPr>
              <a:t>          características de su historia y la mejor conservación del edificio. </a:t>
            </a:r>
          </a:p>
          <a:p>
            <a:pPr algn="just">
              <a:lnSpc>
                <a:spcPct val="100000"/>
              </a:lnSpc>
            </a:pPr>
            <a:r>
              <a:rPr lang="es-ES" sz="2000" spc="-1" dirty="0">
                <a:solidFill>
                  <a:srgbClr val="FFFFFF"/>
                </a:solidFill>
                <a:latin typeface="Tw Cen MT"/>
                <a:ea typeface="ＭＳ Ｐゴシック"/>
              </a:rPr>
              <a:t>          </a:t>
            </a:r>
            <a:r>
              <a:rPr lang="es-ES" sz="2000" b="0" strike="noStrike" spc="-1" dirty="0">
                <a:solidFill>
                  <a:srgbClr val="FFFFFF"/>
                </a:solidFill>
                <a:latin typeface="Tw Cen MT"/>
                <a:ea typeface="ＭＳ Ｐゴシック"/>
              </a:rPr>
              <a:t>(Incluye </a:t>
            </a:r>
            <a:r>
              <a:rPr lang="es-ES" sz="2000" b="0" strike="noStrike" spc="-1" dirty="0" err="1">
                <a:solidFill>
                  <a:srgbClr val="FFFFFF"/>
                </a:solidFill>
                <a:latin typeface="Tw Cen MT"/>
                <a:ea typeface="ＭＳ Ｐゴシック"/>
              </a:rPr>
              <a:t>Sto</a:t>
            </a:r>
            <a:r>
              <a:rPr lang="es-ES" sz="2000" b="0" strike="noStrike" spc="-1" dirty="0">
                <a:solidFill>
                  <a:srgbClr val="FFFFFF"/>
                </a:solidFill>
                <a:latin typeface="Tw Cen MT"/>
                <a:ea typeface="ＭＳ Ｐゴシック"/>
              </a:rPr>
              <a:t> Domingo, </a:t>
            </a:r>
            <a:r>
              <a:rPr lang="es-ES" sz="2000" spc="-1" dirty="0">
                <a:solidFill>
                  <a:srgbClr val="FFFFFF"/>
                </a:solidFill>
                <a:latin typeface="Tw Cen MT"/>
                <a:ea typeface="ＭＳ Ｐゴシック"/>
              </a:rPr>
              <a:t>S.</a:t>
            </a:r>
            <a:r>
              <a:rPr lang="es-ES" sz="2000" b="0" strike="noStrike" spc="-1" dirty="0">
                <a:solidFill>
                  <a:srgbClr val="FFFFFF"/>
                </a:solidFill>
                <a:latin typeface="Tw Cen MT"/>
                <a:ea typeface="ＭＳ Ｐゴシック"/>
              </a:rPr>
              <a:t> Pedro y S. Lorenzo  pasando a 4800 feligreses)</a:t>
            </a:r>
            <a:endParaRPr lang="es-ES" sz="2000" b="0" strike="noStrike" spc="-1" dirty="0">
              <a:solidFill>
                <a:srgbClr val="FFFFFF"/>
              </a:solidFill>
              <a:latin typeface="Arial"/>
            </a:endParaRPr>
          </a:p>
          <a:p>
            <a:pPr algn="just">
              <a:lnSpc>
                <a:spcPct val="100000"/>
              </a:lnSpc>
            </a:pPr>
            <a:r>
              <a:rPr lang="es-ES" sz="2000" b="0" u="sng" strike="noStrike" spc="-1" dirty="0">
                <a:solidFill>
                  <a:srgbClr val="FFFF00"/>
                </a:solidFill>
                <a:latin typeface="Tw Cen MT"/>
                <a:ea typeface="Times New Roman"/>
              </a:rPr>
              <a:t>*1856</a:t>
            </a:r>
            <a:r>
              <a:rPr lang="es-ES" sz="2000" b="0" u="sng" strike="noStrike" spc="-1" dirty="0">
                <a:solidFill>
                  <a:srgbClr val="FFFFFF"/>
                </a:solidFill>
                <a:latin typeface="Tw Cen MT"/>
                <a:ea typeface="Times New Roman"/>
              </a:rPr>
              <a:t>:</a:t>
            </a:r>
            <a:r>
              <a:rPr lang="es-ES" sz="2000" b="0" strike="noStrike" spc="-1" dirty="0">
                <a:solidFill>
                  <a:srgbClr val="FFFFFF"/>
                </a:solidFill>
                <a:latin typeface="Tw Cen MT"/>
                <a:ea typeface="Times New Roman"/>
              </a:rPr>
              <a:t> El mal  estado de  su fábrica  alarma  a  la ciudad.  La  capilla  Mayor </a:t>
            </a:r>
            <a:endParaRPr lang="es-ES" sz="2000" spc="-1" dirty="0">
              <a:solidFill>
                <a:srgbClr val="FFFFFF"/>
              </a:solidFill>
              <a:latin typeface="Tw Cen MT"/>
              <a:ea typeface="Times New Roman"/>
            </a:endParaRPr>
          </a:p>
          <a:p>
            <a:pPr algn="just">
              <a:lnSpc>
                <a:spcPct val="100000"/>
              </a:lnSpc>
            </a:pPr>
            <a:r>
              <a:rPr lang="es-ES" sz="2000" b="0" strike="noStrike" spc="-1" dirty="0">
                <a:solidFill>
                  <a:srgbClr val="FFFFFF"/>
                </a:solidFill>
                <a:latin typeface="Tw Cen MT"/>
                <a:ea typeface="Times New Roman"/>
              </a:rPr>
              <a:t>           peligraba y la torre tiene que ser derribada en 1863.</a:t>
            </a:r>
            <a:endParaRPr lang="es-ES" sz="2000" b="0" strike="noStrike" spc="-1" dirty="0">
              <a:solidFill>
                <a:srgbClr val="FFFFFF"/>
              </a:solidFill>
              <a:latin typeface="Arial"/>
            </a:endParaRPr>
          </a:p>
          <a:p>
            <a:pPr algn="just">
              <a:lnSpc>
                <a:spcPct val="100000"/>
              </a:lnSpc>
            </a:pPr>
            <a:r>
              <a:rPr lang="es-ES" sz="2000" u="sng" spc="-1" dirty="0">
                <a:solidFill>
                  <a:srgbClr val="FFFF00"/>
                </a:solidFill>
                <a:latin typeface="Tw Cen MT"/>
                <a:ea typeface="Times New Roman"/>
              </a:rPr>
              <a:t>*</a:t>
            </a:r>
            <a:r>
              <a:rPr lang="es-ES" sz="2000" b="0" u="sng" strike="noStrike" spc="-1" dirty="0">
                <a:solidFill>
                  <a:srgbClr val="FFFF00"/>
                </a:solidFill>
                <a:latin typeface="Tw Cen MT"/>
                <a:ea typeface="Times New Roman"/>
              </a:rPr>
              <a:t>1887</a:t>
            </a:r>
            <a:r>
              <a:rPr lang="es-ES" sz="2000" u="sng" spc="-1" dirty="0">
                <a:solidFill>
                  <a:srgbClr val="FFFFFF"/>
                </a:solidFill>
                <a:latin typeface="Tw Cen MT"/>
                <a:ea typeface="Times New Roman"/>
              </a:rPr>
              <a:t>:</a:t>
            </a:r>
            <a:r>
              <a:rPr lang="es-ES" sz="2000" b="0" strike="noStrike" spc="-1" dirty="0">
                <a:solidFill>
                  <a:srgbClr val="FFFFFF"/>
                </a:solidFill>
                <a:latin typeface="Tw Cen MT"/>
                <a:ea typeface="Times New Roman"/>
              </a:rPr>
              <a:t> </a:t>
            </a:r>
            <a:r>
              <a:rPr lang="es-ES" sz="2000" spc="-1" dirty="0">
                <a:solidFill>
                  <a:srgbClr val="FFFFFF"/>
                </a:solidFill>
                <a:latin typeface="Tw Cen MT"/>
                <a:ea typeface="Times New Roman"/>
              </a:rPr>
              <a:t>G</a:t>
            </a:r>
            <a:r>
              <a:rPr lang="es-ES" sz="2000" b="0" strike="noStrike" spc="-1" dirty="0">
                <a:solidFill>
                  <a:srgbClr val="FFFFFF"/>
                </a:solidFill>
                <a:latin typeface="Tw Cen MT"/>
                <a:ea typeface="Times New Roman"/>
              </a:rPr>
              <a:t>racias al celo de aquel enérgico y conflictivo prior, don Alejandro </a:t>
            </a:r>
            <a:r>
              <a:rPr lang="es-ES" sz="2000" b="0" strike="noStrike" spc="-1" dirty="0" err="1">
                <a:solidFill>
                  <a:srgbClr val="FFFFFF"/>
                </a:solidFill>
                <a:latin typeface="Tw Cen MT"/>
                <a:ea typeface="Times New Roman"/>
              </a:rPr>
              <a:t>Mª</a:t>
            </a:r>
            <a:r>
              <a:rPr lang="es-ES" sz="2000" b="0" strike="noStrike" spc="-1" dirty="0">
                <a:solidFill>
                  <a:srgbClr val="FFFFFF"/>
                </a:solidFill>
                <a:latin typeface="Tw Cen MT"/>
                <a:ea typeface="Times New Roman"/>
              </a:rPr>
              <a:t> </a:t>
            </a:r>
            <a:endParaRPr lang="es-ES" sz="2000" spc="-1" dirty="0">
              <a:solidFill>
                <a:srgbClr val="FFFFFF"/>
              </a:solidFill>
              <a:latin typeface="Tw Cen MT"/>
              <a:ea typeface="Times New Roman"/>
            </a:endParaRPr>
          </a:p>
          <a:p>
            <a:pPr algn="just">
              <a:lnSpc>
                <a:spcPct val="100000"/>
              </a:lnSpc>
            </a:pPr>
            <a:r>
              <a:rPr lang="es-ES" sz="2000" b="0" strike="noStrike" spc="-1" dirty="0">
                <a:solidFill>
                  <a:srgbClr val="FFFFFF"/>
                </a:solidFill>
                <a:latin typeface="Tw Cen MT"/>
                <a:ea typeface="Times New Roman"/>
              </a:rPr>
              <a:t>          Monteagudo Garro,  se  levantan  las  dos  espadañas  actuales bajo la </a:t>
            </a:r>
            <a:endParaRPr lang="es-ES" sz="2000" spc="-1" dirty="0">
              <a:solidFill>
                <a:srgbClr val="FFFFFF"/>
              </a:solidFill>
              <a:latin typeface="Tw Cen MT"/>
              <a:ea typeface="Times New Roman"/>
            </a:endParaRPr>
          </a:p>
          <a:p>
            <a:pPr algn="just">
              <a:lnSpc>
                <a:spcPct val="100000"/>
              </a:lnSpc>
            </a:pPr>
            <a:r>
              <a:rPr lang="es-ES" sz="2000" b="0" strike="noStrike" spc="-1" dirty="0">
                <a:solidFill>
                  <a:srgbClr val="FFFFFF"/>
                </a:solidFill>
                <a:latin typeface="Tw Cen MT"/>
                <a:ea typeface="Times New Roman"/>
              </a:rPr>
              <a:t>          dirección de don Felipe Vara.</a:t>
            </a:r>
            <a:endParaRPr lang="es-ES" sz="2000" b="0" strike="noStrike" spc="-1" dirty="0">
              <a:solidFill>
                <a:srgbClr val="FFFFFF"/>
              </a:solidFill>
              <a:latin typeface="Arial"/>
            </a:endParaRPr>
          </a:p>
        </p:txBody>
      </p:sp>
      <p:pic>
        <p:nvPicPr>
          <p:cNvPr id="4" name="Imagen 3">
            <a:extLst>
              <a:ext uri="{FF2B5EF4-FFF2-40B4-BE49-F238E27FC236}">
                <a16:creationId xmlns:a16="http://schemas.microsoft.com/office/drawing/2014/main" id="{3A04ED42-AB49-86C1-44D6-6055F44B6C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6829" y="243503"/>
            <a:ext cx="2073972" cy="31680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88"/>
                                        </p:tgtEl>
                                        <p:attrNameLst>
                                          <p:attrName>style.visibility</p:attrName>
                                        </p:attrNameLst>
                                      </p:cBhvr>
                                      <p:to>
                                        <p:strVal val="visible"/>
                                      </p:to>
                                    </p:set>
                                    <p:animEffect transition="in" filter="fade">
                                      <p:cBhvr>
                                        <p:cTn id="7" dur="3000"/>
                                        <p:tgtEl>
                                          <p:spTgt spid="188"/>
                                        </p:tgtEl>
                                      </p:cBhvr>
                                    </p:animEffect>
                                    <p:anim calcmode="lin" valueType="num">
                                      <p:cBhvr>
                                        <p:cTn id="8" dur="3000" fill="hold"/>
                                        <p:tgtEl>
                                          <p:spTgt spid="188"/>
                                        </p:tgtEl>
                                        <p:attrNameLst>
                                          <p:attrName>ppt_x</p:attrName>
                                        </p:attrNameLst>
                                      </p:cBhvr>
                                      <p:tavLst>
                                        <p:tav tm="0">
                                          <p:val>
                                            <p:strVal val="#ppt_x"/>
                                          </p:val>
                                        </p:tav>
                                        <p:tav tm="100000">
                                          <p:val>
                                            <p:strVal val="#ppt_x"/>
                                          </p:val>
                                        </p:tav>
                                      </p:tavLst>
                                    </p:anim>
                                    <p:anim calcmode="lin" valueType="num">
                                      <p:cBhvr>
                                        <p:cTn id="9" dur="3000" fill="hold"/>
                                        <p:tgtEl>
                                          <p:spTgt spid="1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0">
          <a:gsLst>
            <a:gs pos="95000">
              <a:srgbClr val="990000"/>
            </a:gs>
            <a:gs pos="100000">
              <a:srgbClr val="2B0000"/>
            </a:gs>
          </a:gsLst>
          <a:lin ang="10800000"/>
        </a:gradFill>
        <a:effectLst/>
      </p:bgPr>
    </p:bg>
    <p:spTree>
      <p:nvGrpSpPr>
        <p:cNvPr id="1" name=""/>
        <p:cNvGrpSpPr/>
        <p:nvPr/>
      </p:nvGrpSpPr>
      <p:grpSpPr>
        <a:xfrm>
          <a:off x="0" y="0"/>
          <a:ext cx="0" cy="0"/>
          <a:chOff x="0" y="0"/>
          <a:chExt cx="0" cy="0"/>
        </a:xfrm>
      </p:grpSpPr>
      <p:sp>
        <p:nvSpPr>
          <p:cNvPr id="189"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sp>
        <p:nvSpPr>
          <p:cNvPr id="190" name="CuadroTexto 2"/>
          <p:cNvSpPr/>
          <p:nvPr/>
        </p:nvSpPr>
        <p:spPr>
          <a:xfrm>
            <a:off x="653143" y="214200"/>
            <a:ext cx="5842833" cy="384575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es-ES" sz="2400" b="0" strike="noStrike" spc="-1" dirty="0">
                <a:solidFill>
                  <a:srgbClr val="FFFF00"/>
                </a:solidFill>
                <a:latin typeface="Tw Cen MT" panose="020B0602020104020603" pitchFamily="34" charset="77"/>
                <a:ea typeface="ＭＳ Ｐゴシック"/>
              </a:rPr>
              <a:t>SAN PABLO </a:t>
            </a:r>
            <a:endParaRPr lang="es-ES" sz="2000" b="0" strike="noStrike" spc="-1" dirty="0">
              <a:solidFill>
                <a:srgbClr val="FFFFFF"/>
              </a:solidFill>
              <a:latin typeface="Tw Cen MT" panose="020B0602020104020603" pitchFamily="34" charset="77"/>
              <a:ea typeface="ＭＳ Ｐゴシック"/>
            </a:endParaRPr>
          </a:p>
          <a:p>
            <a:pPr algn="just">
              <a:lnSpc>
                <a:spcPct val="100000"/>
              </a:lnSpc>
            </a:pPr>
            <a:r>
              <a:rPr lang="es-ES" sz="2000" b="0" u="sng" strike="noStrike" spc="-1" dirty="0">
                <a:solidFill>
                  <a:srgbClr val="FFFF00"/>
                </a:solidFill>
                <a:latin typeface="Tw Cen MT" panose="020B0602020104020603" pitchFamily="34" charset="77"/>
                <a:ea typeface="ＭＳ Ｐゴシック"/>
              </a:rPr>
              <a:t>*1806</a:t>
            </a:r>
            <a:r>
              <a:rPr lang="es-ES" sz="2000" b="0" strike="noStrike" spc="-1" dirty="0">
                <a:solidFill>
                  <a:srgbClr val="FFFFFF"/>
                </a:solidFill>
                <a:latin typeface="Tw Cen MT" panose="020B0602020104020603" pitchFamily="34" charset="77"/>
                <a:ea typeface="ＭＳ Ｐゴシック"/>
              </a:rPr>
              <a:t>.- La iglesia inaugura el siglo con obras de remodelación tapiando la Puerta de los Carpinteros con el fin de trasladar allí el coro. En este momento se dispondría la pila bautismal en la ubicación actual, así como la escalera para subir al coro.</a:t>
            </a:r>
            <a:endParaRPr lang="es-ES" sz="2000" b="0" strike="noStrike" spc="-1" dirty="0">
              <a:solidFill>
                <a:srgbClr val="FFFFFF"/>
              </a:solidFill>
              <a:latin typeface="Tw Cen MT" panose="020B0602020104020603" pitchFamily="34" charset="77"/>
            </a:endParaRPr>
          </a:p>
          <a:p>
            <a:pPr algn="just">
              <a:lnSpc>
                <a:spcPct val="100000"/>
              </a:lnSpc>
            </a:pPr>
            <a:r>
              <a:rPr lang="es-ES" sz="2000" b="0" strike="noStrike" spc="-1" dirty="0">
                <a:solidFill>
                  <a:srgbClr val="FFFFFF"/>
                </a:solidFill>
                <a:latin typeface="Tw Cen MT" panose="020B0602020104020603" pitchFamily="34" charset="77"/>
                <a:ea typeface="ＭＳ Ｐゴシック"/>
              </a:rPr>
              <a:t>	La Parroquia debido a su privilegiada posición nunca vio peligrar su status tras la reorganización parroquial, acogiendo las feligresías de Santo Tomás y San Millán. Sin embargo sí son abundantes las referencias sobre el mal estado de conservación del templo y la necesidad de reparación de la torre.</a:t>
            </a:r>
            <a:endParaRPr lang="es-ES" sz="2000" b="0" strike="noStrike" spc="-1" dirty="0">
              <a:solidFill>
                <a:srgbClr val="FFFFFF"/>
              </a:solidFill>
              <a:latin typeface="Tw Cen MT" panose="020B0602020104020603" pitchFamily="34" charset="77"/>
            </a:endParaRPr>
          </a:p>
        </p:txBody>
      </p:sp>
      <p:sp>
        <p:nvSpPr>
          <p:cNvPr id="3" name="CuadroTexto 2">
            <a:extLst>
              <a:ext uri="{FF2B5EF4-FFF2-40B4-BE49-F238E27FC236}">
                <a16:creationId xmlns:a16="http://schemas.microsoft.com/office/drawing/2014/main" id="{43F3ED74-DC85-7A85-0022-12D61818931E}"/>
              </a:ext>
            </a:extLst>
          </p:cNvPr>
          <p:cNvSpPr txBox="1"/>
          <p:nvPr/>
        </p:nvSpPr>
        <p:spPr>
          <a:xfrm>
            <a:off x="395281" y="4059953"/>
            <a:ext cx="6064896" cy="2554545"/>
          </a:xfrm>
          <a:prstGeom prst="rect">
            <a:avLst/>
          </a:prstGeom>
          <a:noFill/>
        </p:spPr>
        <p:txBody>
          <a:bodyPr wrap="square">
            <a:spAutoFit/>
          </a:bodyPr>
          <a:lstStyle/>
          <a:p>
            <a:pPr algn="just">
              <a:lnSpc>
                <a:spcPct val="100000"/>
              </a:lnSpc>
            </a:pPr>
            <a:r>
              <a:rPr lang="es-ES" sz="2000" b="0" u="sng" strike="noStrike" spc="-1" dirty="0">
                <a:solidFill>
                  <a:srgbClr val="FFFF00"/>
                </a:solidFill>
                <a:latin typeface="Tw Cen MT" panose="020B0602020104020603" pitchFamily="34" charset="77"/>
                <a:ea typeface="ＭＳ Ｐゴシック"/>
              </a:rPr>
              <a:t>*1838</a:t>
            </a:r>
            <a:r>
              <a:rPr lang="es-ES" sz="2000" b="0" strike="noStrike" spc="-1" dirty="0">
                <a:solidFill>
                  <a:srgbClr val="FFFFFF"/>
                </a:solidFill>
                <a:latin typeface="Tw Cen MT" panose="020B0602020104020603" pitchFamily="34" charset="77"/>
                <a:ea typeface="ＭＳ Ｐゴシック"/>
              </a:rPr>
              <a:t>: Reconstrucción  de  las bóvedas por Juan Casado.</a:t>
            </a:r>
            <a:endParaRPr lang="es-ES" sz="2000" b="0" strike="noStrike" spc="-1" dirty="0">
              <a:solidFill>
                <a:srgbClr val="FFFFFF"/>
              </a:solidFill>
              <a:latin typeface="Tw Cen MT" panose="020B0602020104020603" pitchFamily="34" charset="77"/>
            </a:endParaRPr>
          </a:p>
          <a:p>
            <a:pPr algn="just">
              <a:lnSpc>
                <a:spcPct val="100000"/>
              </a:lnSpc>
            </a:pPr>
            <a:r>
              <a:rPr lang="es-ES" sz="2000" b="0" u="sng" strike="noStrike" spc="-1" dirty="0">
                <a:solidFill>
                  <a:srgbClr val="FFFF00"/>
                </a:solidFill>
                <a:latin typeface="Tw Cen MT" panose="020B0602020104020603" pitchFamily="34" charset="77"/>
                <a:ea typeface="ＭＳ Ｐゴシック"/>
              </a:rPr>
              <a:t>*1864</a:t>
            </a:r>
            <a:r>
              <a:rPr lang="es-ES" sz="2000" b="0" strike="noStrike" spc="-1" dirty="0">
                <a:solidFill>
                  <a:srgbClr val="FFFFFF"/>
                </a:solidFill>
                <a:latin typeface="Tw Cen MT" panose="020B0602020104020603" pitchFamily="34" charset="77"/>
                <a:ea typeface="ＭＳ Ｐゴシック"/>
              </a:rPr>
              <a:t>: Se produce la demolición de la capilla del Encaje </a:t>
            </a:r>
            <a:r>
              <a:rPr lang="es-ES" sz="2000" spc="-1" dirty="0">
                <a:solidFill>
                  <a:srgbClr val="FFFFFF"/>
                </a:solidFill>
                <a:latin typeface="Tw Cen MT" panose="020B0602020104020603" pitchFamily="34" charset="77"/>
                <a:ea typeface="ＭＳ Ｐゴシック"/>
              </a:rPr>
              <a:t>    	</a:t>
            </a:r>
            <a:r>
              <a:rPr lang="es-ES" sz="2000" b="0" strike="noStrike" spc="-1" dirty="0">
                <a:solidFill>
                  <a:srgbClr val="FFFFFF"/>
                </a:solidFill>
                <a:latin typeface="Tw Cen MT" panose="020B0602020104020603" pitchFamily="34" charset="77"/>
                <a:ea typeface="ＭＳ Ｐゴシック"/>
              </a:rPr>
              <a:t>o de la Merced, vinculada al patronazgo del  	Ayuntamiento, ya que en ella se custodiaban los 	archivos del municipio, hasta que fueron 	trasladados a las Antiguas Casas Consistoriales. </a:t>
            </a:r>
            <a:endParaRPr lang="es-ES" sz="2000" b="0" strike="noStrike" spc="-1" dirty="0">
              <a:solidFill>
                <a:srgbClr val="FFFFFF"/>
              </a:solidFill>
              <a:latin typeface="Tw Cen MT" panose="020B0602020104020603" pitchFamily="34" charset="77"/>
            </a:endParaRPr>
          </a:p>
          <a:p>
            <a:pPr algn="just">
              <a:lnSpc>
                <a:spcPct val="100000"/>
              </a:lnSpc>
            </a:pPr>
            <a:r>
              <a:rPr lang="es-ES" sz="2000" spc="-1" dirty="0">
                <a:solidFill>
                  <a:srgbClr val="FFFFFF"/>
                </a:solidFill>
                <a:latin typeface="Tw Cen MT" panose="020B0602020104020603" pitchFamily="34" charset="77"/>
                <a:ea typeface="ＭＳ Ｐゴシック"/>
              </a:rPr>
              <a:t>R</a:t>
            </a:r>
            <a:r>
              <a:rPr lang="es-ES" sz="2000" b="0" strike="noStrike" spc="-1" dirty="0">
                <a:solidFill>
                  <a:srgbClr val="FFFFFF"/>
                </a:solidFill>
                <a:latin typeface="Tw Cen MT" panose="020B0602020104020603" pitchFamily="34" charset="77"/>
                <a:ea typeface="ＭＳ Ｐゴシック"/>
              </a:rPr>
              <a:t>emodelación de la plaza del Mercado y la instalación del Ayuntamiento en el convento de las Cadenas</a:t>
            </a:r>
            <a:r>
              <a:rPr lang="es-ES" sz="2000" spc="-1" dirty="0">
                <a:solidFill>
                  <a:srgbClr val="FFFFFF"/>
                </a:solidFill>
                <a:latin typeface="Tw Cen MT" panose="020B0602020104020603" pitchFamily="34" charset="77"/>
                <a:ea typeface="ＭＳ Ｐゴシック"/>
              </a:rPr>
              <a:t>.</a:t>
            </a:r>
            <a:endParaRPr lang="es-ES" sz="2000" b="0" strike="noStrike" spc="-1" dirty="0">
              <a:solidFill>
                <a:srgbClr val="FFFFFF"/>
              </a:solidFill>
              <a:latin typeface="Tw Cen MT" panose="020B0602020104020603" pitchFamily="34" charset="77"/>
            </a:endParaRPr>
          </a:p>
        </p:txBody>
      </p:sp>
      <p:sp>
        <p:nvSpPr>
          <p:cNvPr id="4" name="CuadroTexto 3">
            <a:extLst>
              <a:ext uri="{FF2B5EF4-FFF2-40B4-BE49-F238E27FC236}">
                <a16:creationId xmlns:a16="http://schemas.microsoft.com/office/drawing/2014/main" id="{F910431D-EBED-EE5D-EE95-F390EEAC2168}"/>
              </a:ext>
            </a:extLst>
          </p:cNvPr>
          <p:cNvSpPr txBox="1"/>
          <p:nvPr/>
        </p:nvSpPr>
        <p:spPr>
          <a:xfrm>
            <a:off x="6783977" y="3428999"/>
            <a:ext cx="1964742" cy="369332"/>
          </a:xfrm>
          <a:prstGeom prst="rect">
            <a:avLst/>
          </a:prstGeom>
          <a:noFill/>
        </p:spPr>
        <p:txBody>
          <a:bodyPr wrap="square">
            <a:spAutoFit/>
          </a:bodyPr>
          <a:lstStyle/>
          <a:p>
            <a:pPr algn="ctr">
              <a:lnSpc>
                <a:spcPct val="100000"/>
              </a:lnSpc>
            </a:pPr>
            <a:r>
              <a:rPr lang="es-ES" sz="1800" b="0" strike="noStrike" spc="-1" dirty="0">
                <a:solidFill>
                  <a:srgbClr val="FFFF00"/>
                </a:solidFill>
                <a:latin typeface="Tw Cen MT" panose="020B0602020104020603" pitchFamily="34" charset="77"/>
                <a:ea typeface="ＭＳ Ｐゴシック"/>
              </a:rPr>
              <a:t>SAN PABLO </a:t>
            </a:r>
            <a:endParaRPr lang="es-ES" sz="1600" b="0" strike="noStrike" spc="-1" dirty="0">
              <a:solidFill>
                <a:srgbClr val="FFFFFF"/>
              </a:solidFill>
              <a:latin typeface="Tw Cen MT" panose="020B0602020104020603" pitchFamily="34" charset="77"/>
              <a:ea typeface="ＭＳ Ｐゴシック"/>
            </a:endParaRPr>
          </a:p>
        </p:txBody>
      </p:sp>
      <p:pic>
        <p:nvPicPr>
          <p:cNvPr id="6" name="Imagen 5">
            <a:extLst>
              <a:ext uri="{FF2B5EF4-FFF2-40B4-BE49-F238E27FC236}">
                <a16:creationId xmlns:a16="http://schemas.microsoft.com/office/drawing/2014/main" id="{893F0BDE-0B8A-7071-85F4-2AAB8A512294}"/>
              </a:ext>
            </a:extLst>
          </p:cNvPr>
          <p:cNvPicPr>
            <a:picLocks noChangeAspect="1"/>
          </p:cNvPicPr>
          <p:nvPr/>
        </p:nvPicPr>
        <p:blipFill rotWithShape="1">
          <a:blip r:embed="rId2">
            <a:extLst>
              <a:ext uri="{28A0092B-C50C-407E-A947-70E740481C1C}">
                <a14:useLocalDpi xmlns:a14="http://schemas.microsoft.com/office/drawing/2010/main" val="0"/>
              </a:ext>
            </a:extLst>
          </a:blip>
          <a:srcRect l="4117" r="14977"/>
          <a:stretch/>
        </p:blipFill>
        <p:spPr>
          <a:xfrm>
            <a:off x="6928338" y="3904823"/>
            <a:ext cx="1945514" cy="2709675"/>
          </a:xfrm>
          <a:prstGeom prst="rect">
            <a:avLst/>
          </a:prstGeom>
        </p:spPr>
      </p:pic>
      <p:pic>
        <p:nvPicPr>
          <p:cNvPr id="7" name="Imagen 3">
            <a:extLst>
              <a:ext uri="{FF2B5EF4-FFF2-40B4-BE49-F238E27FC236}">
                <a16:creationId xmlns:a16="http://schemas.microsoft.com/office/drawing/2014/main" id="{FAD932FF-E334-E662-67AE-C0346C94CFFC}"/>
              </a:ext>
            </a:extLst>
          </p:cNvPr>
          <p:cNvPicPr/>
          <p:nvPr/>
        </p:nvPicPr>
        <p:blipFill>
          <a:blip r:embed="rId3"/>
          <a:stretch/>
        </p:blipFill>
        <p:spPr>
          <a:xfrm flipH="1">
            <a:off x="6928338" y="476639"/>
            <a:ext cx="1964742" cy="2831543"/>
          </a:xfrm>
          <a:prstGeom prst="rect">
            <a:avLst/>
          </a:prstGeom>
          <a:ln w="0">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fade">
                                      <p:cBhvr>
                                        <p:cTn id="7" dur="3000"/>
                                        <p:tgtEl>
                                          <p:spTgt spid="190"/>
                                        </p:tgtEl>
                                      </p:cBhvr>
                                    </p:animEffect>
                                    <p:anim calcmode="lin" valueType="num">
                                      <p:cBhvr>
                                        <p:cTn id="8" dur="3000" fill="hold"/>
                                        <p:tgtEl>
                                          <p:spTgt spid="190"/>
                                        </p:tgtEl>
                                        <p:attrNameLst>
                                          <p:attrName>ppt_x</p:attrName>
                                        </p:attrNameLst>
                                      </p:cBhvr>
                                      <p:tavLst>
                                        <p:tav tm="0">
                                          <p:val>
                                            <p:strVal val="#ppt_x"/>
                                          </p:val>
                                        </p:tav>
                                        <p:tav tm="100000">
                                          <p:val>
                                            <p:strVal val="#ppt_x"/>
                                          </p:val>
                                        </p:tav>
                                      </p:tavLst>
                                    </p:anim>
                                    <p:anim calcmode="lin" valueType="num">
                                      <p:cBhvr>
                                        <p:cTn id="9" dur="3000" fill="hold"/>
                                        <p:tgtEl>
                                          <p:spTgt spid="1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rotWithShape="0">
          <a:gsLst>
            <a:gs pos="95000">
              <a:srgbClr val="990000"/>
            </a:gs>
            <a:gs pos="100000">
              <a:srgbClr val="2B0000"/>
            </a:gs>
          </a:gsLst>
          <a:lin ang="10800000"/>
        </a:gradFill>
        <a:effectLst/>
      </p:bgPr>
    </p:bg>
    <p:spTree>
      <p:nvGrpSpPr>
        <p:cNvPr id="1" name=""/>
        <p:cNvGrpSpPr/>
        <p:nvPr/>
      </p:nvGrpSpPr>
      <p:grpSpPr>
        <a:xfrm>
          <a:off x="0" y="0"/>
          <a:ext cx="0" cy="0"/>
          <a:chOff x="0" y="0"/>
          <a:chExt cx="0" cy="0"/>
        </a:xfrm>
      </p:grpSpPr>
      <p:sp>
        <p:nvSpPr>
          <p:cNvPr id="192"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sp>
        <p:nvSpPr>
          <p:cNvPr id="193" name="CuadroTexto 2"/>
          <p:cNvSpPr/>
          <p:nvPr/>
        </p:nvSpPr>
        <p:spPr>
          <a:xfrm>
            <a:off x="510639" y="214200"/>
            <a:ext cx="6163294" cy="630796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es-ES" sz="2400" b="0" strike="noStrike" spc="-1" dirty="0">
                <a:solidFill>
                  <a:srgbClr val="FFFF00"/>
                </a:solidFill>
                <a:latin typeface="Tw Cen MT" panose="020B0602020104020603" pitchFamily="34" charset="77"/>
                <a:ea typeface="ＭＳ Ｐゴシック"/>
              </a:rPr>
              <a:t>SAN NICOLÁS DE BARI</a:t>
            </a:r>
            <a:endParaRPr lang="es-ES" sz="24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ＭＳ Ｐゴシック"/>
              </a:rPr>
              <a:t>A pesar de los diferentes reajustes, esta Parroquia </a:t>
            </a:r>
          </a:p>
          <a:p>
            <a:pPr algn="ctr">
              <a:lnSpc>
                <a:spcPct val="100000"/>
              </a:lnSpc>
            </a:pPr>
            <a:r>
              <a:rPr lang="es-ES" sz="2000" b="0" strike="noStrike" spc="-1" dirty="0">
                <a:solidFill>
                  <a:srgbClr val="FFFFFF"/>
                </a:solidFill>
                <a:latin typeface="Tw Cen MT" panose="020B0602020104020603" pitchFamily="34" charset="77"/>
                <a:ea typeface="ＭＳ Ｐゴシック"/>
              </a:rPr>
              <a:t>fue siempre una de las más importantes.</a:t>
            </a:r>
            <a:endParaRPr lang="es-ES" sz="2000" b="0" strike="noStrike" spc="-1" dirty="0">
              <a:solidFill>
                <a:srgbClr val="FFFFFF"/>
              </a:solidFill>
              <a:latin typeface="Tw Cen MT" panose="020B0602020104020603" pitchFamily="34" charset="77"/>
            </a:endParaRPr>
          </a:p>
          <a:p>
            <a:pPr>
              <a:lnSpc>
                <a:spcPct val="100000"/>
              </a:lnSpc>
            </a:pPr>
            <a:endParaRPr lang="es-ES" sz="2000" b="0" u="sng" strike="noStrike" spc="-1" dirty="0">
              <a:solidFill>
                <a:srgbClr val="FFFF00"/>
              </a:solidFill>
              <a:latin typeface="Tw Cen MT" panose="020B0602020104020603" pitchFamily="34" charset="77"/>
              <a:ea typeface="ＭＳ Ｐゴシック"/>
            </a:endParaRPr>
          </a:p>
          <a:p>
            <a:pPr>
              <a:lnSpc>
                <a:spcPct val="100000"/>
              </a:lnSpc>
            </a:pPr>
            <a:r>
              <a:rPr lang="es-ES" sz="2000" b="0" u="sng" strike="noStrike" spc="-1" dirty="0">
                <a:solidFill>
                  <a:srgbClr val="FFFF00"/>
                </a:solidFill>
                <a:latin typeface="Tw Cen MT" panose="020B0602020104020603" pitchFamily="34" charset="77"/>
                <a:ea typeface="ＭＳ Ｐゴシック"/>
              </a:rPr>
              <a:t>*1832</a:t>
            </a:r>
            <a:r>
              <a:rPr lang="es-ES" sz="2000" b="0" strike="noStrike" spc="-1" dirty="0">
                <a:solidFill>
                  <a:srgbClr val="FFFFFF"/>
                </a:solidFill>
                <a:latin typeface="Tw Cen MT" panose="020B0602020104020603" pitchFamily="34" charset="77"/>
                <a:ea typeface="ＭＳ Ｐゴシック"/>
              </a:rPr>
              <a:t>: El prior don Marcos </a:t>
            </a:r>
            <a:r>
              <a:rPr lang="es-ES" sz="2000" b="0" strike="noStrike" spc="-1" dirty="0" err="1">
                <a:solidFill>
                  <a:srgbClr val="FFFFFF"/>
                </a:solidFill>
                <a:latin typeface="Tw Cen MT" panose="020B0602020104020603" pitchFamily="34" charset="77"/>
                <a:ea typeface="ＭＳ Ｐゴシック"/>
              </a:rPr>
              <a:t>Anguís</a:t>
            </a:r>
            <a:r>
              <a:rPr lang="es-ES" sz="2000" b="0" strike="noStrike" spc="-1" dirty="0">
                <a:solidFill>
                  <a:srgbClr val="FFFFFF"/>
                </a:solidFill>
                <a:latin typeface="Tw Cen MT" panose="020B0602020104020603" pitchFamily="34" charset="77"/>
                <a:ea typeface="ＭＳ Ｐゴシック"/>
              </a:rPr>
              <a:t> sustituye el chapitel de    </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ＭＳ Ｐゴシック"/>
              </a:rPr>
              <a:t>           azulejos de la torre, por planchas de plomo. </a:t>
            </a:r>
            <a:endParaRPr lang="es-ES" sz="2000" b="0" strike="noStrike" spc="-1" dirty="0">
              <a:solidFill>
                <a:srgbClr val="FFFFFF"/>
              </a:solidFill>
              <a:latin typeface="Tw Cen MT" panose="020B0602020104020603" pitchFamily="34" charset="77"/>
            </a:endParaRPr>
          </a:p>
          <a:p>
            <a:pPr>
              <a:lnSpc>
                <a:spcPct val="100000"/>
              </a:lnSpc>
            </a:pPr>
            <a:r>
              <a:rPr lang="es-ES" sz="2000" b="0" u="sng" strike="noStrike" spc="-1" dirty="0">
                <a:solidFill>
                  <a:srgbClr val="FFFF00"/>
                </a:solidFill>
                <a:latin typeface="Tw Cen MT" panose="020B0602020104020603" pitchFamily="34" charset="77"/>
                <a:ea typeface="ＭＳ Ｐゴシック"/>
              </a:rPr>
              <a:t>*1836</a:t>
            </a:r>
            <a:r>
              <a:rPr lang="es-ES" sz="2000" b="0" strike="noStrike" spc="-1" dirty="0">
                <a:solidFill>
                  <a:srgbClr val="FFFFFF"/>
                </a:solidFill>
                <a:latin typeface="Tw Cen MT" panose="020B0602020104020603" pitchFamily="34" charset="77"/>
                <a:ea typeface="ＭＳ Ｐゴシック"/>
              </a:rPr>
              <a:t>: Sus bienes  fueron enajenados  y  a partir de  este   </a:t>
            </a:r>
            <a:endParaRPr lang="es-ES" sz="2000" spc="-1" dirty="0">
              <a:solidFill>
                <a:srgbClr val="FFFFFF"/>
              </a:solidFill>
              <a:latin typeface="Tw Cen MT" panose="020B0602020104020603" pitchFamily="34" charset="77"/>
              <a:ea typeface="ＭＳ Ｐゴシック"/>
            </a:endParaRPr>
          </a:p>
          <a:p>
            <a:pPr>
              <a:lnSpc>
                <a:spcPct val="100000"/>
              </a:lnSpc>
            </a:pPr>
            <a:r>
              <a:rPr lang="es-ES" sz="2000" spc="-1" dirty="0">
                <a:solidFill>
                  <a:srgbClr val="FFFFFF"/>
                </a:solidFill>
                <a:latin typeface="Tw Cen MT" panose="020B0602020104020603" pitchFamily="34" charset="77"/>
                <a:ea typeface="ＭＳ Ｐゴシック"/>
              </a:rPr>
              <a:t>           m</a:t>
            </a:r>
            <a:r>
              <a:rPr lang="es-ES" sz="2000" b="0" strike="noStrike" spc="-1" dirty="0">
                <a:solidFill>
                  <a:srgbClr val="FFFFFF"/>
                </a:solidFill>
                <a:latin typeface="Tw Cen MT" panose="020B0602020104020603" pitchFamily="34" charset="77"/>
                <a:ea typeface="ＭＳ Ｐゴシック"/>
              </a:rPr>
              <a:t>omento</a:t>
            </a:r>
            <a:r>
              <a:rPr lang="es-ES" sz="2000" spc="-1" dirty="0">
                <a:solidFill>
                  <a:srgbClr val="FFFFFF"/>
                </a:solidFill>
                <a:latin typeface="Tw Cen MT" panose="020B0602020104020603" pitchFamily="34" charset="77"/>
                <a:ea typeface="ＭＳ Ｐゴシック"/>
              </a:rPr>
              <a:t> </a:t>
            </a:r>
            <a:r>
              <a:rPr lang="es-ES" sz="2000" b="0" strike="noStrike" spc="-1" dirty="0">
                <a:solidFill>
                  <a:srgbClr val="FFFFFF"/>
                </a:solidFill>
                <a:latin typeface="Tw Cen MT" panose="020B0602020104020603" pitchFamily="34" charset="77"/>
                <a:ea typeface="ＭＳ Ｐゴシック"/>
              </a:rPr>
              <a:t>su conservación corrió a cargo del Estado.</a:t>
            </a:r>
            <a:endParaRPr lang="es-ES" sz="2000" b="0" strike="noStrike" spc="-1" dirty="0">
              <a:solidFill>
                <a:srgbClr val="FFFFFF"/>
              </a:solidFill>
              <a:latin typeface="Tw Cen MT" panose="020B0602020104020603" pitchFamily="34" charset="77"/>
            </a:endParaRPr>
          </a:p>
          <a:p>
            <a:pPr>
              <a:lnSpc>
                <a:spcPct val="100000"/>
              </a:lnSpc>
            </a:pPr>
            <a:r>
              <a:rPr lang="es-ES" sz="2000" b="0" u="sng" strike="noStrike" spc="-1" dirty="0">
                <a:solidFill>
                  <a:srgbClr val="FFFF00"/>
                </a:solidFill>
                <a:latin typeface="Tw Cen MT" panose="020B0602020104020603" pitchFamily="34" charset="77"/>
                <a:ea typeface="ＭＳ Ｐゴシック"/>
              </a:rPr>
              <a:t>*1840</a:t>
            </a:r>
            <a:r>
              <a:rPr lang="es-ES" sz="2000" b="0" strike="noStrike" spc="-1" dirty="0">
                <a:solidFill>
                  <a:srgbClr val="FFFFFF"/>
                </a:solidFill>
                <a:latin typeface="Tw Cen MT" panose="020B0602020104020603" pitchFamily="34" charset="77"/>
                <a:ea typeface="ＭＳ Ｐゴシック"/>
              </a:rPr>
              <a:t>: Sustituyen  el retablo  renacentista  de  Sancho del   </a:t>
            </a:r>
            <a:endParaRPr lang="es-ES" sz="2000" spc="-1" dirty="0">
              <a:solidFill>
                <a:srgbClr val="FFFFFF"/>
              </a:solidFill>
              <a:latin typeface="Tw Cen MT" panose="020B0602020104020603" pitchFamily="34" charset="77"/>
              <a:ea typeface="ＭＳ Ｐゴシック"/>
            </a:endParaRPr>
          </a:p>
          <a:p>
            <a:pPr>
              <a:lnSpc>
                <a:spcPct val="100000"/>
              </a:lnSpc>
            </a:pPr>
            <a:r>
              <a:rPr lang="es-ES" sz="2000" b="0" strike="noStrike" spc="-1" dirty="0">
                <a:solidFill>
                  <a:srgbClr val="FFFFFF"/>
                </a:solidFill>
                <a:latin typeface="Tw Cen MT" panose="020B0602020104020603" pitchFamily="34" charset="77"/>
                <a:ea typeface="ＭＳ Ｐゴシック"/>
              </a:rPr>
              <a:t>           Cerro y Lucas </a:t>
            </a:r>
            <a:r>
              <a:rPr lang="es-ES" sz="2000" b="0" strike="noStrike" spc="-1" dirty="0" err="1">
                <a:solidFill>
                  <a:srgbClr val="FFFFFF"/>
                </a:solidFill>
                <a:latin typeface="Tw Cen MT" panose="020B0602020104020603" pitchFamily="34" charset="77"/>
                <a:ea typeface="ＭＳ Ｐゴシック"/>
              </a:rPr>
              <a:t>Quintarión</a:t>
            </a:r>
            <a:r>
              <a:rPr lang="es-ES" sz="2000" b="0" strike="noStrike" spc="-1" dirty="0">
                <a:solidFill>
                  <a:srgbClr val="FFFFFF"/>
                </a:solidFill>
                <a:latin typeface="Tw Cen MT" panose="020B0602020104020603" pitchFamily="34" charset="77"/>
                <a:ea typeface="ＭＳ Ｐゴシック"/>
              </a:rPr>
              <a:t>, por otro carente de valor</a:t>
            </a:r>
            <a:endParaRPr lang="es-ES" sz="2000" b="0" strike="noStrike" spc="-1" dirty="0">
              <a:solidFill>
                <a:srgbClr val="FFFFFF"/>
              </a:solidFill>
              <a:latin typeface="Tw Cen MT" panose="020B0602020104020603" pitchFamily="34" charset="77"/>
            </a:endParaRPr>
          </a:p>
          <a:p>
            <a:pPr>
              <a:lnSpc>
                <a:spcPct val="100000"/>
              </a:lnSpc>
            </a:pPr>
            <a:r>
              <a:rPr lang="es-ES" sz="2000" b="0" u="sng" strike="noStrike" spc="-1" dirty="0">
                <a:solidFill>
                  <a:srgbClr val="FFFF00"/>
                </a:solidFill>
                <a:latin typeface="Tw Cen MT" panose="020B0602020104020603" pitchFamily="34" charset="77"/>
                <a:ea typeface="ＭＳ Ｐゴシック"/>
              </a:rPr>
              <a:t>*1842: </a:t>
            </a:r>
            <a:r>
              <a:rPr lang="es-ES" sz="2000" b="0" strike="noStrike" spc="-1" dirty="0">
                <a:solidFill>
                  <a:srgbClr val="FFFFFF"/>
                </a:solidFill>
                <a:latin typeface="Tw Cen MT" panose="020B0602020104020603" pitchFamily="34" charset="77"/>
                <a:ea typeface="ＭＳ Ｐゴシック"/>
              </a:rPr>
              <a:t>Ante  la   amenaza    de  ruina  de  la  sacristía  se  </a:t>
            </a:r>
            <a:endParaRPr lang="es-ES" sz="2000" spc="-1" dirty="0">
              <a:solidFill>
                <a:srgbClr val="FFFFFF"/>
              </a:solidFill>
              <a:latin typeface="Tw Cen MT" panose="020B0602020104020603" pitchFamily="34" charset="77"/>
              <a:ea typeface="ＭＳ Ｐゴシック"/>
            </a:endParaRPr>
          </a:p>
          <a:p>
            <a:pPr>
              <a:lnSpc>
                <a:spcPct val="100000"/>
              </a:lnSpc>
            </a:pPr>
            <a:r>
              <a:rPr lang="es-ES" sz="2000" b="0" strike="noStrike" spc="-1" dirty="0">
                <a:solidFill>
                  <a:srgbClr val="FFFFFF"/>
                </a:solidFill>
                <a:latin typeface="Tw Cen MT" panose="020B0602020104020603" pitchFamily="34" charset="77"/>
                <a:ea typeface="ＭＳ Ｐゴシック"/>
              </a:rPr>
              <a:t>           procede  a su consolidación.</a:t>
            </a:r>
            <a:endParaRPr lang="es-ES" sz="2000" b="0" strike="noStrike" spc="-1" dirty="0">
              <a:solidFill>
                <a:srgbClr val="FFFFFF"/>
              </a:solidFill>
              <a:latin typeface="Tw Cen MT" panose="020B0602020104020603" pitchFamily="34" charset="77"/>
            </a:endParaRPr>
          </a:p>
          <a:p>
            <a:pPr>
              <a:lnSpc>
                <a:spcPct val="100000"/>
              </a:lnSpc>
            </a:pPr>
            <a:r>
              <a:rPr lang="es-ES" sz="2000" b="0" u="sng" strike="noStrike" spc="-1" dirty="0">
                <a:solidFill>
                  <a:srgbClr val="FFFF00"/>
                </a:solidFill>
                <a:latin typeface="Tw Cen MT" panose="020B0602020104020603" pitchFamily="34" charset="77"/>
                <a:ea typeface="ＭＳ Ｐゴシック"/>
              </a:rPr>
              <a:t>*1843: </a:t>
            </a:r>
            <a:r>
              <a:rPr lang="es-ES" sz="2000" b="0" strike="noStrike" spc="-1" dirty="0">
                <a:solidFill>
                  <a:srgbClr val="FFFFFF"/>
                </a:solidFill>
                <a:latin typeface="Tw Cen MT" panose="020B0602020104020603" pitchFamily="34" charset="77"/>
                <a:ea typeface="ＭＳ Ｐゴシック"/>
              </a:rPr>
              <a:t>El párroco Luis  de  la Mota Hidalgo  demanda  la </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ＭＳ Ｐゴシック"/>
              </a:rPr>
              <a:t>           intervención  inmediata  ya  que se  había roto una </a:t>
            </a:r>
            <a:endParaRPr lang="es-ES" sz="2000" spc="-1" dirty="0">
              <a:solidFill>
                <a:srgbClr val="FFFFFF"/>
              </a:solidFill>
              <a:latin typeface="Tw Cen MT" panose="020B0602020104020603" pitchFamily="34" charset="77"/>
              <a:ea typeface="ＭＳ Ｐゴシック"/>
            </a:endParaRPr>
          </a:p>
          <a:p>
            <a:pPr>
              <a:lnSpc>
                <a:spcPct val="100000"/>
              </a:lnSpc>
            </a:pPr>
            <a:r>
              <a:rPr lang="es-ES" sz="2000" b="0" strike="noStrike" spc="-1" dirty="0">
                <a:solidFill>
                  <a:srgbClr val="FFFFFF"/>
                </a:solidFill>
                <a:latin typeface="Tw Cen MT" panose="020B0602020104020603" pitchFamily="34" charset="77"/>
                <a:ea typeface="ＭＳ Ｐゴシック"/>
              </a:rPr>
              <a:t>           viga, en el punto más principal de la bóveda.</a:t>
            </a:r>
            <a:endParaRPr lang="es-ES" sz="2000" b="0" strike="noStrike" spc="-1" dirty="0">
              <a:solidFill>
                <a:srgbClr val="FFFFFF"/>
              </a:solidFill>
              <a:latin typeface="Tw Cen MT" panose="020B0602020104020603" pitchFamily="34" charset="77"/>
            </a:endParaRPr>
          </a:p>
          <a:p>
            <a:pPr>
              <a:lnSpc>
                <a:spcPct val="100000"/>
              </a:lnSpc>
            </a:pPr>
            <a:r>
              <a:rPr lang="es-ES" sz="2000" b="0" u="sng" strike="noStrike" spc="-1" dirty="0">
                <a:solidFill>
                  <a:srgbClr val="FFFF00"/>
                </a:solidFill>
                <a:latin typeface="Tw Cen MT" panose="020B0602020104020603" pitchFamily="34" charset="77"/>
                <a:ea typeface="ＭＳ Ｐゴシック"/>
              </a:rPr>
              <a:t>*1844</a:t>
            </a:r>
            <a:r>
              <a:rPr lang="es-ES" sz="2000" b="0" strike="noStrike" spc="-1" dirty="0">
                <a:solidFill>
                  <a:srgbClr val="FFFFFF"/>
                </a:solidFill>
                <a:latin typeface="Tw Cen MT" panose="020B0602020104020603" pitchFamily="34" charset="77"/>
                <a:ea typeface="ＭＳ Ｐゴシック"/>
              </a:rPr>
              <a:t>: Debido a los huracanes, el emplomado de chapitel </a:t>
            </a:r>
            <a:endParaRPr lang="es-ES" sz="2000" spc="-1" dirty="0">
              <a:solidFill>
                <a:srgbClr val="FFFFFF"/>
              </a:solidFill>
              <a:latin typeface="Tw Cen MT" panose="020B0602020104020603" pitchFamily="34" charset="77"/>
              <a:ea typeface="ＭＳ Ｐゴシック"/>
            </a:endParaRPr>
          </a:p>
          <a:p>
            <a:pPr>
              <a:lnSpc>
                <a:spcPct val="100000"/>
              </a:lnSpc>
            </a:pPr>
            <a:r>
              <a:rPr lang="es-ES" sz="2000" b="0" strike="noStrike" spc="-1" dirty="0">
                <a:solidFill>
                  <a:srgbClr val="FFFFFF"/>
                </a:solidFill>
                <a:latin typeface="Tw Cen MT" panose="020B0602020104020603" pitchFamily="34" charset="77"/>
                <a:ea typeface="ＭＳ Ｐゴシック"/>
              </a:rPr>
              <a:t>           de la torre, cae sobre  el tejado  que  al  romperlo </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ＭＳ Ｐゴシック"/>
              </a:rPr>
              <a:t>           permite la entrada de agua. </a:t>
            </a:r>
          </a:p>
          <a:p>
            <a:pPr>
              <a:lnSpc>
                <a:spcPct val="100000"/>
              </a:lnSpc>
            </a:pPr>
            <a:r>
              <a:rPr lang="es-ES" sz="2000" spc="-1" dirty="0">
                <a:solidFill>
                  <a:srgbClr val="FFFFFF"/>
                </a:solidFill>
                <a:latin typeface="Tw Cen MT" panose="020B0602020104020603" pitchFamily="34" charset="77"/>
              </a:rPr>
              <a:t>*</a:t>
            </a:r>
            <a:r>
              <a:rPr lang="es-ES" sz="2000" b="0" u="sng" strike="noStrike" spc="-1" dirty="0">
                <a:solidFill>
                  <a:srgbClr val="FFFF00"/>
                </a:solidFill>
                <a:latin typeface="Tw Cen MT" panose="020B0602020104020603" pitchFamily="34" charset="77"/>
                <a:ea typeface="ＭＳ Ｐゴシック"/>
              </a:rPr>
              <a:t>1869</a:t>
            </a:r>
            <a:r>
              <a:rPr lang="es-ES" sz="2000" b="0" strike="noStrike" spc="-1" dirty="0">
                <a:solidFill>
                  <a:srgbClr val="FFFFFF"/>
                </a:solidFill>
                <a:latin typeface="Tw Cen MT" panose="020B0602020104020603" pitchFamily="34" charset="77"/>
                <a:ea typeface="ＭＳ Ｐゴシック"/>
              </a:rPr>
              <a:t>: Las nuevas dificultades  plantean  la  necesidad de     </a:t>
            </a:r>
            <a:endParaRPr lang="es-ES" sz="2000" spc="-1" dirty="0">
              <a:solidFill>
                <a:srgbClr val="FFFFFF"/>
              </a:solidFill>
              <a:latin typeface="Tw Cen MT" panose="020B0602020104020603" pitchFamily="34" charset="77"/>
              <a:ea typeface="ＭＳ Ｐゴシック"/>
            </a:endParaRPr>
          </a:p>
          <a:p>
            <a:pPr>
              <a:lnSpc>
                <a:spcPct val="100000"/>
              </a:lnSpc>
            </a:pPr>
            <a:r>
              <a:rPr lang="es-ES" sz="2000" b="0" strike="noStrike" spc="-1" dirty="0">
                <a:solidFill>
                  <a:srgbClr val="FFFFFF"/>
                </a:solidFill>
                <a:latin typeface="Tw Cen MT" panose="020B0602020104020603" pitchFamily="34" charset="77"/>
                <a:ea typeface="ＭＳ Ｐゴシック"/>
              </a:rPr>
              <a:t>           reparar o demoler la torre.</a:t>
            </a:r>
            <a:endParaRPr lang="es-ES" sz="2000" b="0" strike="noStrike" spc="-1" dirty="0">
              <a:solidFill>
                <a:srgbClr val="FFFFFF"/>
              </a:solidFill>
              <a:latin typeface="Tw Cen MT" panose="020B0602020104020603" pitchFamily="34" charset="77"/>
            </a:endParaRPr>
          </a:p>
        </p:txBody>
      </p:sp>
      <p:pic>
        <p:nvPicPr>
          <p:cNvPr id="194" name="Imagen 3"/>
          <p:cNvPicPr/>
          <p:nvPr/>
        </p:nvPicPr>
        <p:blipFill>
          <a:blip r:embed="rId2"/>
          <a:stretch/>
        </p:blipFill>
        <p:spPr>
          <a:xfrm>
            <a:off x="6873120" y="334800"/>
            <a:ext cx="2163960" cy="3322080"/>
          </a:xfrm>
          <a:prstGeom prst="rect">
            <a:avLst/>
          </a:prstGeom>
          <a:ln w="0">
            <a:noFill/>
          </a:ln>
        </p:spPr>
      </p:pic>
      <p:sp>
        <p:nvSpPr>
          <p:cNvPr id="3" name="CuadroTexto 2">
            <a:extLst>
              <a:ext uri="{FF2B5EF4-FFF2-40B4-BE49-F238E27FC236}">
                <a16:creationId xmlns:a16="http://schemas.microsoft.com/office/drawing/2014/main" id="{D782E09E-94F7-4820-4386-9024F26CDB14}"/>
              </a:ext>
            </a:extLst>
          </p:cNvPr>
          <p:cNvSpPr txBox="1"/>
          <p:nvPr/>
        </p:nvSpPr>
        <p:spPr>
          <a:xfrm>
            <a:off x="7163280" y="4232366"/>
            <a:ext cx="1560600" cy="646331"/>
          </a:xfrm>
          <a:prstGeom prst="rect">
            <a:avLst/>
          </a:prstGeom>
          <a:noFill/>
        </p:spPr>
        <p:txBody>
          <a:bodyPr wrap="square">
            <a:spAutoFit/>
          </a:bodyPr>
          <a:lstStyle/>
          <a:p>
            <a:pPr algn="ctr">
              <a:lnSpc>
                <a:spcPct val="100000"/>
              </a:lnSpc>
            </a:pPr>
            <a:r>
              <a:rPr lang="es-ES" sz="1800" b="0" strike="noStrike" spc="-1" dirty="0">
                <a:solidFill>
                  <a:srgbClr val="FFFF00"/>
                </a:solidFill>
                <a:latin typeface="Tw Cen MT" panose="020B0602020104020603" pitchFamily="34" charset="77"/>
                <a:ea typeface="ＭＳ Ｐゴシック"/>
              </a:rPr>
              <a:t>SAN NICOLÁS DE BARI</a:t>
            </a:r>
            <a:endParaRPr lang="es-ES" sz="1800" b="0" strike="noStrike" spc="-1" dirty="0">
              <a:solidFill>
                <a:srgbClr val="FFFFFF"/>
              </a:solidFill>
              <a:latin typeface="Tw Cen MT" panose="020B0602020104020603" pitchFamily="34" charset="7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93"/>
                                        </p:tgtEl>
                                        <p:attrNameLst>
                                          <p:attrName>style.visibility</p:attrName>
                                        </p:attrNameLst>
                                      </p:cBhvr>
                                      <p:to>
                                        <p:strVal val="visible"/>
                                      </p:to>
                                    </p:set>
                                    <p:animEffect transition="in" filter="fade">
                                      <p:cBhvr>
                                        <p:cTn id="7" dur="3000"/>
                                        <p:tgtEl>
                                          <p:spTgt spid="193"/>
                                        </p:tgtEl>
                                      </p:cBhvr>
                                    </p:animEffect>
                                    <p:anim calcmode="lin" valueType="num">
                                      <p:cBhvr>
                                        <p:cTn id="8" dur="3000" fill="hold"/>
                                        <p:tgtEl>
                                          <p:spTgt spid="193"/>
                                        </p:tgtEl>
                                        <p:attrNameLst>
                                          <p:attrName>ppt_x</p:attrName>
                                        </p:attrNameLst>
                                      </p:cBhvr>
                                      <p:tavLst>
                                        <p:tav tm="0">
                                          <p:val>
                                            <p:strVal val="#ppt_x"/>
                                          </p:val>
                                        </p:tav>
                                        <p:tav tm="100000">
                                          <p:val>
                                            <p:strVal val="#ppt_x"/>
                                          </p:val>
                                        </p:tav>
                                      </p:tavLst>
                                    </p:anim>
                                    <p:anim calcmode="lin" valueType="num">
                                      <p:cBhvr>
                                        <p:cTn id="9" dur="3000" fill="hold"/>
                                        <p:tgtEl>
                                          <p:spTgt spid="19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rotWithShape="0">
          <a:gsLst>
            <a:gs pos="95000">
              <a:srgbClr val="990000"/>
            </a:gs>
            <a:gs pos="100000">
              <a:srgbClr val="2B0000"/>
            </a:gs>
          </a:gsLst>
          <a:lin ang="10800000"/>
        </a:gradFill>
        <a:effectLst/>
      </p:bgPr>
    </p:bg>
    <p:spTree>
      <p:nvGrpSpPr>
        <p:cNvPr id="1" name=""/>
        <p:cNvGrpSpPr/>
        <p:nvPr/>
      </p:nvGrpSpPr>
      <p:grpSpPr>
        <a:xfrm>
          <a:off x="0" y="0"/>
          <a:ext cx="0" cy="0"/>
          <a:chOff x="0" y="0"/>
          <a:chExt cx="0" cy="0"/>
        </a:xfrm>
      </p:grpSpPr>
      <p:sp>
        <p:nvSpPr>
          <p:cNvPr id="195"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sp>
        <p:nvSpPr>
          <p:cNvPr id="196" name="CuadroTexto 2"/>
          <p:cNvSpPr/>
          <p:nvPr/>
        </p:nvSpPr>
        <p:spPr>
          <a:xfrm>
            <a:off x="712519" y="4191841"/>
            <a:ext cx="7968344" cy="224531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pPr>
            <a:r>
              <a:rPr lang="es-ES" sz="2000" u="sng" spc="-1" dirty="0">
                <a:solidFill>
                  <a:srgbClr val="FFFF00"/>
                </a:solidFill>
                <a:latin typeface="Tw Cen MT" panose="020B0602020104020603" pitchFamily="34" charset="77"/>
                <a:ea typeface="ＭＳ Ｐゴシック"/>
              </a:rPr>
              <a:t>*</a:t>
            </a:r>
            <a:r>
              <a:rPr lang="es-ES" sz="2000" b="0" u="sng" strike="noStrike" spc="-1" dirty="0">
                <a:solidFill>
                  <a:srgbClr val="FFFF00"/>
                </a:solidFill>
                <a:latin typeface="Tw Cen MT" panose="020B0602020104020603" pitchFamily="34" charset="77"/>
                <a:ea typeface="ＭＳ Ｐゴシック"/>
              </a:rPr>
              <a:t>1634</a:t>
            </a:r>
            <a:r>
              <a:rPr lang="es-ES" sz="2000" b="0" strike="noStrike" spc="-1" dirty="0">
                <a:solidFill>
                  <a:srgbClr val="FFFFFF"/>
                </a:solidFill>
                <a:latin typeface="Tw Cen MT" panose="020B0602020104020603" pitchFamily="34" charset="77"/>
                <a:ea typeface="ＭＳ Ｐゴシック"/>
              </a:rPr>
              <a:t>. Siendo una de las más esbeltas de la ciudad,  fue reparada  por  el </a:t>
            </a:r>
            <a:r>
              <a:rPr lang="es-ES" sz="2000" spc="-1" dirty="0">
                <a:solidFill>
                  <a:srgbClr val="FFFFFF"/>
                </a:solidFill>
                <a:latin typeface="Tw Cen MT" panose="020B0602020104020603" pitchFamily="34" charset="77"/>
                <a:ea typeface="ＭＳ Ｐゴシック"/>
              </a:rPr>
              <a:t>   </a:t>
            </a:r>
            <a:endParaRPr lang="es-ES" sz="2000" b="0" strike="noStrike" spc="-1" dirty="0">
              <a:solidFill>
                <a:srgbClr val="FFFFFF"/>
              </a:solidFill>
              <a:latin typeface="Tw Cen MT" panose="020B0602020104020603" pitchFamily="34" charset="77"/>
              <a:ea typeface="ＭＳ Ｐゴシック"/>
            </a:endParaRPr>
          </a:p>
          <a:p>
            <a:pPr>
              <a:lnSpc>
                <a:spcPct val="100000"/>
              </a:lnSpc>
            </a:pPr>
            <a:r>
              <a:rPr lang="es-ES" sz="2000" spc="-1" dirty="0">
                <a:solidFill>
                  <a:srgbClr val="FFFFFF"/>
                </a:solidFill>
                <a:latin typeface="Tw Cen MT" panose="020B0602020104020603" pitchFamily="34" charset="77"/>
                <a:ea typeface="ＭＳ Ｐゴシック"/>
              </a:rPr>
              <a:t>           </a:t>
            </a:r>
            <a:r>
              <a:rPr lang="es-ES" sz="2000" b="0" strike="noStrike" spc="-1" dirty="0">
                <a:solidFill>
                  <a:srgbClr val="FFFFFF"/>
                </a:solidFill>
                <a:latin typeface="Tw Cen MT" panose="020B0602020104020603" pitchFamily="34" charset="77"/>
                <a:ea typeface="ＭＳ Ｐゴシック"/>
              </a:rPr>
              <a:t>maestro Cristóbal del Pozo en tiempos del obispo Moscoso Sandoval.</a:t>
            </a:r>
            <a:endParaRPr lang="es-ES" sz="2000" b="0" strike="noStrike" spc="-1" dirty="0">
              <a:solidFill>
                <a:srgbClr val="FFFFFF"/>
              </a:solidFill>
              <a:latin typeface="Tw Cen MT" panose="020B0602020104020603" pitchFamily="34" charset="77"/>
            </a:endParaRPr>
          </a:p>
          <a:p>
            <a:pPr>
              <a:lnSpc>
                <a:spcPct val="100000"/>
              </a:lnSpc>
            </a:pPr>
            <a:r>
              <a:rPr lang="es-ES" sz="2000" b="0" u="sng" strike="noStrike" spc="-1" dirty="0">
                <a:solidFill>
                  <a:srgbClr val="FFFF00"/>
                </a:solidFill>
                <a:latin typeface="Tw Cen MT" panose="020B0602020104020603" pitchFamily="34" charset="77"/>
                <a:ea typeface="ＭＳ Ｐゴシック"/>
              </a:rPr>
              <a:t>*1755</a:t>
            </a:r>
            <a:r>
              <a:rPr lang="es-ES" sz="2000" b="0" strike="noStrike" spc="-1" dirty="0">
                <a:solidFill>
                  <a:srgbClr val="FFFFFF"/>
                </a:solidFill>
                <a:latin typeface="Tw Cen MT" panose="020B0602020104020603" pitchFamily="34" charset="77"/>
                <a:ea typeface="ＭＳ Ｐゴシック"/>
              </a:rPr>
              <a:t>. Seriamente dañada por el terremoto de Lisboa es reparada.</a:t>
            </a:r>
            <a:endParaRPr lang="es-ES" sz="2000" b="0" strike="noStrike" spc="-1" dirty="0">
              <a:solidFill>
                <a:srgbClr val="FFFFFF"/>
              </a:solidFill>
              <a:latin typeface="Tw Cen MT" panose="020B0602020104020603" pitchFamily="34" charset="77"/>
            </a:endParaRPr>
          </a:p>
          <a:p>
            <a:pPr>
              <a:lnSpc>
                <a:spcPct val="100000"/>
              </a:lnSpc>
            </a:pPr>
            <a:r>
              <a:rPr lang="es-ES" sz="2000" b="0" u="sng" strike="noStrike" spc="-1" dirty="0">
                <a:solidFill>
                  <a:srgbClr val="FFFF00"/>
                </a:solidFill>
                <a:latin typeface="Tw Cen MT" panose="020B0602020104020603" pitchFamily="34" charset="77"/>
                <a:ea typeface="ＭＳ Ｐゴシック"/>
              </a:rPr>
              <a:t>*1862</a:t>
            </a:r>
            <a:r>
              <a:rPr lang="es-ES" sz="2000" b="0" strike="noStrike" spc="-1" dirty="0">
                <a:solidFill>
                  <a:srgbClr val="FFFFFF"/>
                </a:solidFill>
                <a:latin typeface="Tw Cen MT" panose="020B0602020104020603" pitchFamily="34" charset="77"/>
                <a:ea typeface="ＭＳ Ｐゴシック"/>
              </a:rPr>
              <a:t>.  Se demuele parte de la torre y el campanario, y se construye en su </a:t>
            </a:r>
            <a:r>
              <a:rPr lang="es-ES" sz="2000" spc="-1" dirty="0">
                <a:solidFill>
                  <a:srgbClr val="FFFFFF"/>
                </a:solidFill>
                <a:latin typeface="Tw Cen MT" panose="020B0602020104020603" pitchFamily="34" charset="77"/>
                <a:ea typeface="ＭＳ Ｐゴシック"/>
              </a:rPr>
              <a:t>  </a:t>
            </a:r>
          </a:p>
          <a:p>
            <a:pPr>
              <a:lnSpc>
                <a:spcPct val="100000"/>
              </a:lnSpc>
            </a:pPr>
            <a:r>
              <a:rPr lang="es-ES" sz="2000" b="0" strike="noStrike" spc="-1" dirty="0">
                <a:solidFill>
                  <a:srgbClr val="FFFFFF"/>
                </a:solidFill>
                <a:latin typeface="Tw Cen MT" panose="020B0602020104020603" pitchFamily="34" charset="77"/>
                <a:ea typeface="ＭＳ Ｐゴシック"/>
              </a:rPr>
              <a:t>	lugar  la  espadaña que  aún hoy podemos contemplar:  tres vanos 	para sendas  campanas y rematado con dos </a:t>
            </a:r>
            <a:r>
              <a:rPr lang="es-ES" sz="2000" b="0" strike="noStrike" spc="-1" dirty="0" err="1">
                <a:solidFill>
                  <a:srgbClr val="FFFFFF"/>
                </a:solidFill>
                <a:latin typeface="Tw Cen MT" panose="020B0602020104020603" pitchFamily="34" charset="77"/>
                <a:ea typeface="ＭＳ Ｐゴシック"/>
              </a:rPr>
              <a:t>aletones</a:t>
            </a:r>
            <a:r>
              <a:rPr lang="es-ES" sz="2000" b="0" strike="noStrike" spc="-1" dirty="0">
                <a:solidFill>
                  <a:srgbClr val="FFFFFF"/>
                </a:solidFill>
                <a:latin typeface="Tw Cen MT" panose="020B0602020104020603" pitchFamily="34" charset="77"/>
                <a:ea typeface="ＭＳ Ｐゴシック"/>
              </a:rPr>
              <a:t>  triangulares, 	pináculos y  un frontón  partido en donde  se aloja una campana. </a:t>
            </a:r>
            <a:endParaRPr lang="es-ES" sz="2000" b="0" strike="noStrike" spc="-1" dirty="0">
              <a:solidFill>
                <a:srgbClr val="FFFFFF"/>
              </a:solidFill>
              <a:latin typeface="Tw Cen MT" panose="020B0602020104020603" pitchFamily="34" charset="77"/>
            </a:endParaRPr>
          </a:p>
        </p:txBody>
      </p:sp>
      <p:pic>
        <p:nvPicPr>
          <p:cNvPr id="197" name="Imagen 3"/>
          <p:cNvPicPr/>
          <p:nvPr/>
        </p:nvPicPr>
        <p:blipFill>
          <a:blip r:embed="rId2"/>
          <a:srcRect l="32667" r="3091" b="9399"/>
          <a:stretch/>
        </p:blipFill>
        <p:spPr>
          <a:xfrm>
            <a:off x="6847892" y="214200"/>
            <a:ext cx="2161828" cy="3072710"/>
          </a:xfrm>
          <a:prstGeom prst="rect">
            <a:avLst/>
          </a:prstGeom>
          <a:ln w="0">
            <a:noFill/>
          </a:ln>
        </p:spPr>
      </p:pic>
      <p:sp>
        <p:nvSpPr>
          <p:cNvPr id="3" name="CuadroTexto 2">
            <a:extLst>
              <a:ext uri="{FF2B5EF4-FFF2-40B4-BE49-F238E27FC236}">
                <a16:creationId xmlns:a16="http://schemas.microsoft.com/office/drawing/2014/main" id="{76337F20-8E46-B349-E48C-509C3F566458}"/>
              </a:ext>
            </a:extLst>
          </p:cNvPr>
          <p:cNvSpPr txBox="1"/>
          <p:nvPr/>
        </p:nvSpPr>
        <p:spPr>
          <a:xfrm>
            <a:off x="712518" y="214200"/>
            <a:ext cx="5533903" cy="3847207"/>
          </a:xfrm>
          <a:prstGeom prst="rect">
            <a:avLst/>
          </a:prstGeom>
          <a:noFill/>
        </p:spPr>
        <p:txBody>
          <a:bodyPr wrap="square">
            <a:spAutoFit/>
          </a:bodyPr>
          <a:lstStyle/>
          <a:p>
            <a:pPr algn="ctr">
              <a:lnSpc>
                <a:spcPct val="100000"/>
              </a:lnSpc>
            </a:pPr>
            <a:r>
              <a:rPr lang="es-ES" sz="2400" strike="noStrike" spc="-1" dirty="0">
                <a:solidFill>
                  <a:srgbClr val="FFFF00"/>
                </a:solidFill>
                <a:latin typeface="-apple-system"/>
                <a:ea typeface="ＭＳ Ｐゴシック"/>
              </a:rPr>
              <a:t>SAN ISIDORO</a:t>
            </a:r>
            <a:endParaRPr lang="es-ES" sz="2400" strike="noStrike" spc="-1" dirty="0">
              <a:solidFill>
                <a:srgbClr val="FFFFFF"/>
              </a:solidFill>
              <a:latin typeface="Arial"/>
            </a:endParaRPr>
          </a:p>
          <a:p>
            <a:pPr>
              <a:lnSpc>
                <a:spcPct val="100000"/>
              </a:lnSpc>
            </a:pPr>
            <a:endParaRPr lang="es-ES" sz="2000" b="0" strike="noStrike" spc="-1" dirty="0">
              <a:solidFill>
                <a:srgbClr val="FFFFFF"/>
              </a:solidFill>
              <a:latin typeface="-apple-system"/>
              <a:ea typeface="ＭＳ Ｐゴシック"/>
            </a:endParaRPr>
          </a:p>
          <a:p>
            <a:pPr algn="just">
              <a:lnSpc>
                <a:spcPct val="100000"/>
              </a:lnSpc>
            </a:pPr>
            <a:r>
              <a:rPr lang="es-ES" sz="2000" b="0" strike="noStrike" spc="-1" dirty="0">
                <a:solidFill>
                  <a:srgbClr val="FFFFFF"/>
                </a:solidFill>
                <a:latin typeface="Tw Cen MT" panose="020B0602020104020603" pitchFamily="34" charset="77"/>
                <a:ea typeface="ＭＳ Ｐゴシック"/>
              </a:rPr>
              <a:t>	Ésta ha sido durante siglos la parroquia con más feligresía, debido a su situación en la zona de desarrollo de la ciudad. También recibiría, imágenes y muebles pertenecientes a los cinco conventos desamortizados dentro de su jurisdicción: San Francisco, de la Victoria, de San Juan de Dios, San Nicasio y San Antonio entre otros.</a:t>
            </a:r>
            <a:endParaRPr lang="es-ES" sz="2000" b="0" strike="noStrike" spc="-1" dirty="0">
              <a:solidFill>
                <a:srgbClr val="FFFFFF"/>
              </a:solidFill>
              <a:latin typeface="Tw Cen MT" panose="020B0602020104020603" pitchFamily="34" charset="77"/>
            </a:endParaRPr>
          </a:p>
          <a:p>
            <a:pPr algn="just">
              <a:lnSpc>
                <a:spcPct val="100000"/>
              </a:lnSpc>
            </a:pPr>
            <a:r>
              <a:rPr lang="es-ES" sz="2000" b="0" strike="noStrike" spc="-1" dirty="0">
                <a:solidFill>
                  <a:srgbClr val="FFFFFF"/>
                </a:solidFill>
                <a:latin typeface="Tw Cen MT" panose="020B0602020104020603" pitchFamily="34" charset="77"/>
                <a:ea typeface="ＭＳ Ｐゴシック"/>
              </a:rPr>
              <a:t>	Respecto al templo, los datos más frecuentes que se pueden encontrar en las actas del Cabildo, hacen referencia a la situación de la torre.</a:t>
            </a:r>
            <a:endParaRPr lang="es-ES" sz="2000" b="0" strike="noStrike" spc="-1" dirty="0">
              <a:solidFill>
                <a:srgbClr val="FFFFFF"/>
              </a:solidFill>
              <a:latin typeface="Tw Cen MT" panose="020B0602020104020603" pitchFamily="34" charset="77"/>
            </a:endParaRPr>
          </a:p>
        </p:txBody>
      </p:sp>
      <p:sp>
        <p:nvSpPr>
          <p:cNvPr id="4" name="CuadroTexto 3">
            <a:extLst>
              <a:ext uri="{FF2B5EF4-FFF2-40B4-BE49-F238E27FC236}">
                <a16:creationId xmlns:a16="http://schemas.microsoft.com/office/drawing/2014/main" id="{66D702EF-5A23-1C43-43A9-4E6968D9A0A1}"/>
              </a:ext>
            </a:extLst>
          </p:cNvPr>
          <p:cNvSpPr txBox="1"/>
          <p:nvPr/>
        </p:nvSpPr>
        <p:spPr>
          <a:xfrm>
            <a:off x="6847892" y="3559434"/>
            <a:ext cx="2014754" cy="400110"/>
          </a:xfrm>
          <a:prstGeom prst="rect">
            <a:avLst/>
          </a:prstGeom>
          <a:noFill/>
        </p:spPr>
        <p:txBody>
          <a:bodyPr wrap="square">
            <a:spAutoFit/>
          </a:bodyPr>
          <a:lstStyle/>
          <a:p>
            <a:pPr algn="ctr">
              <a:lnSpc>
                <a:spcPct val="100000"/>
              </a:lnSpc>
            </a:pPr>
            <a:r>
              <a:rPr lang="es-ES" sz="2000" strike="noStrike" spc="-1" dirty="0">
                <a:solidFill>
                  <a:srgbClr val="FFFF00"/>
                </a:solidFill>
                <a:latin typeface="-apple-system"/>
                <a:ea typeface="ＭＳ Ｐゴシック"/>
              </a:rPr>
              <a:t>SAN ISIDORO</a:t>
            </a:r>
            <a:endParaRPr lang="es-ES" sz="2000" strike="noStrike" spc="-1" dirty="0">
              <a:solidFill>
                <a:srgbClr val="FFFFFF"/>
              </a:solidFill>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anim calcmode="lin" valueType="num">
                                      <p:cBhvr>
                                        <p:cTn id="8" dur="3000" fill="hold"/>
                                        <p:tgtEl>
                                          <p:spTgt spid="3"/>
                                        </p:tgtEl>
                                        <p:attrNameLst>
                                          <p:attrName>ppt_x</p:attrName>
                                        </p:attrNameLst>
                                      </p:cBhvr>
                                      <p:tavLst>
                                        <p:tav tm="0">
                                          <p:val>
                                            <p:strVal val="#ppt_x"/>
                                          </p:val>
                                        </p:tav>
                                        <p:tav tm="100000">
                                          <p:val>
                                            <p:strVal val="#ppt_x"/>
                                          </p:val>
                                        </p:tav>
                                      </p:tavLst>
                                    </p:anim>
                                    <p:anim calcmode="lin" valueType="num">
                                      <p:cBhvr>
                                        <p:cTn id="9" dur="3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rotWithShape="0">
          <a:gsLst>
            <a:gs pos="95000">
              <a:srgbClr val="990000"/>
            </a:gs>
            <a:gs pos="100000">
              <a:srgbClr val="2B0000"/>
            </a:gs>
          </a:gsLst>
          <a:lin ang="10800000"/>
        </a:gradFill>
        <a:effectLst/>
      </p:bgPr>
    </p:bg>
    <p:spTree>
      <p:nvGrpSpPr>
        <p:cNvPr id="1" name=""/>
        <p:cNvGrpSpPr/>
        <p:nvPr/>
      </p:nvGrpSpPr>
      <p:grpSpPr>
        <a:xfrm>
          <a:off x="0" y="0"/>
          <a:ext cx="0" cy="0"/>
          <a:chOff x="0" y="0"/>
          <a:chExt cx="0" cy="0"/>
        </a:xfrm>
      </p:grpSpPr>
      <p:sp>
        <p:nvSpPr>
          <p:cNvPr id="198"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sp>
        <p:nvSpPr>
          <p:cNvPr id="199" name="CuadroTexto 2"/>
          <p:cNvSpPr/>
          <p:nvPr/>
        </p:nvSpPr>
        <p:spPr>
          <a:xfrm>
            <a:off x="579960" y="214200"/>
            <a:ext cx="8228880" cy="636952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s-ES" sz="2400" strike="noStrike" spc="-1" dirty="0">
                <a:solidFill>
                  <a:srgbClr val="FFFF00"/>
                </a:solidFill>
                <a:latin typeface="Tw Cen MT" panose="020B0602020104020603" pitchFamily="34" charset="77"/>
              </a:rPr>
              <a:t>DIFICULTADES DENTRO DE LA IGLESIA</a:t>
            </a:r>
          </a:p>
          <a:p>
            <a:pPr algn="ctr">
              <a:lnSpc>
                <a:spcPct val="100000"/>
              </a:lnSpc>
            </a:pPr>
            <a:r>
              <a:rPr lang="es-ES" sz="2400" b="0" strike="noStrike" spc="-1" dirty="0">
                <a:solidFill>
                  <a:srgbClr val="FFFFFF"/>
                </a:solidFill>
                <a:latin typeface="Tw Cen MT" panose="020B0602020104020603" pitchFamily="34" charset="77"/>
                <a:ea typeface="Times New Roman"/>
              </a:rPr>
              <a:t>Normalmente se tiene la idea de una iglesia “uniforme”, donde todos pensasen y sintiesen de igual forma. </a:t>
            </a:r>
            <a:r>
              <a:rPr lang="es-ES" sz="2400" spc="-1" dirty="0">
                <a:solidFill>
                  <a:srgbClr val="FFFFFF"/>
                </a:solidFill>
                <a:latin typeface="Tw Cen MT" panose="020B0602020104020603" pitchFamily="34" charset="77"/>
                <a:ea typeface="Times New Roman"/>
              </a:rPr>
              <a:t>E</a:t>
            </a:r>
            <a:r>
              <a:rPr lang="es-ES" sz="2400" b="0" strike="noStrike" spc="-1" dirty="0">
                <a:solidFill>
                  <a:srgbClr val="FFFFFF"/>
                </a:solidFill>
                <a:latin typeface="Tw Cen MT" panose="020B0602020104020603" pitchFamily="34" charset="77"/>
                <a:ea typeface="Times New Roman"/>
              </a:rPr>
              <a:t>n una época tan convulsa como la que vivió España en este siglo, las diferencias </a:t>
            </a:r>
            <a:r>
              <a:rPr lang="es-ES" sz="2400" spc="-1" dirty="0">
                <a:solidFill>
                  <a:srgbClr val="FFFFFF"/>
                </a:solidFill>
                <a:latin typeface="Tw Cen MT" panose="020B0602020104020603" pitchFamily="34" charset="77"/>
                <a:ea typeface="Times New Roman"/>
              </a:rPr>
              <a:t>dentro</a:t>
            </a:r>
            <a:r>
              <a:rPr lang="es-ES" sz="2400" b="0" strike="noStrike" spc="-1" dirty="0">
                <a:solidFill>
                  <a:srgbClr val="FFFFFF"/>
                </a:solidFill>
                <a:latin typeface="Tw Cen MT" panose="020B0602020104020603" pitchFamily="34" charset="77"/>
                <a:ea typeface="Times New Roman"/>
              </a:rPr>
              <a:t> del clero nos muestran todo lo contrario. </a:t>
            </a:r>
            <a:endParaRPr lang="es-ES" sz="2400" b="0" strike="noStrike" spc="-1" dirty="0">
              <a:solidFill>
                <a:srgbClr val="FFFFFF"/>
              </a:solidFill>
              <a:latin typeface="Tw Cen MT" panose="020B0602020104020603" pitchFamily="34" charset="77"/>
            </a:endParaRPr>
          </a:p>
          <a:p>
            <a:pPr algn="ctr">
              <a:lnSpc>
                <a:spcPct val="100000"/>
              </a:lnSpc>
            </a:pPr>
            <a:r>
              <a:rPr lang="es-ES" sz="2400" b="0" strike="noStrike" spc="-1" dirty="0">
                <a:solidFill>
                  <a:srgbClr val="FFFFFF"/>
                </a:solidFill>
                <a:latin typeface="Tw Cen MT" panose="020B0602020104020603" pitchFamily="34" charset="77"/>
                <a:ea typeface="Times New Roman"/>
              </a:rPr>
              <a:t>Muchos miembros del clero se habían empapado de las ideas ilustradas y reformadoras, abogando por el reformismo regalista que menoscababa el papel del Papa en favor de una mayor intervención del Estado en la vida interna de la Iglesia. </a:t>
            </a:r>
            <a:endParaRPr lang="es-ES" sz="2400" b="0" strike="noStrike" spc="-1" dirty="0">
              <a:solidFill>
                <a:srgbClr val="FFFFFF"/>
              </a:solidFill>
              <a:latin typeface="Tw Cen MT" panose="020B0602020104020603" pitchFamily="34" charset="77"/>
            </a:endParaRPr>
          </a:p>
          <a:p>
            <a:pPr algn="ctr">
              <a:lnSpc>
                <a:spcPct val="100000"/>
              </a:lnSpc>
            </a:pPr>
            <a:r>
              <a:rPr lang="es-ES" sz="2400" b="0" strike="noStrike" spc="-1" dirty="0">
                <a:solidFill>
                  <a:srgbClr val="FFFFFF"/>
                </a:solidFill>
                <a:latin typeface="Tw Cen MT" panose="020B0602020104020603" pitchFamily="34" charset="77"/>
                <a:ea typeface="Times New Roman"/>
              </a:rPr>
              <a:t>No tiene pues nada de extraño  que en la puesta en práctica de estos principios liberales, algunos clérigos tuvieran un notable protagonismo, frente a otros defensores de la jerarquía y de la Iglesia. Este es el caso de dos ilustres ubetenses, de ilustres familias, de sólida formación, canónigos de Jaén, activos y comprometidos con su tiempo:    </a:t>
            </a:r>
            <a:endParaRPr lang="es-ES" sz="2400" b="0" strike="noStrike" spc="-1" dirty="0">
              <a:solidFill>
                <a:srgbClr val="FFFFFF"/>
              </a:solidFill>
              <a:latin typeface="Tw Cen MT" panose="020B0602020104020603" pitchFamily="34" charset="77"/>
            </a:endParaRPr>
          </a:p>
          <a:p>
            <a:pPr algn="ctr">
              <a:lnSpc>
                <a:spcPct val="100000"/>
              </a:lnSpc>
            </a:pPr>
            <a:r>
              <a:rPr lang="es-ES" sz="2400" b="0" strike="noStrike" spc="-1" dirty="0">
                <a:solidFill>
                  <a:srgbClr val="FFFFFF"/>
                </a:solidFill>
                <a:latin typeface="Tw Cen MT" panose="020B0602020104020603" pitchFamily="34" charset="77"/>
                <a:ea typeface="Times New Roman"/>
              </a:rPr>
              <a:t>D. Luis de la Mota Hidalgo (1782-1860) </a:t>
            </a:r>
            <a:endParaRPr lang="es-ES" sz="2400" b="0" strike="noStrike" spc="-1" dirty="0">
              <a:solidFill>
                <a:srgbClr val="FFFFFF"/>
              </a:solidFill>
              <a:latin typeface="Tw Cen MT" panose="020B0602020104020603" pitchFamily="34" charset="77"/>
            </a:endParaRPr>
          </a:p>
          <a:p>
            <a:pPr algn="ctr">
              <a:lnSpc>
                <a:spcPct val="100000"/>
              </a:lnSpc>
            </a:pPr>
            <a:r>
              <a:rPr lang="es-ES" sz="2400" b="0" strike="noStrike" spc="-1" dirty="0">
                <a:solidFill>
                  <a:srgbClr val="FFFFFF"/>
                </a:solidFill>
                <a:latin typeface="Tw Cen MT" panose="020B0602020104020603" pitchFamily="34" charset="77"/>
                <a:ea typeface="Times New Roman"/>
              </a:rPr>
              <a:t>y D. Manuel Muñoz Garnica  (1821-1876).   </a:t>
            </a:r>
            <a:endParaRPr lang="es-ES" sz="2400" b="0" strike="noStrike" spc="-1" dirty="0">
              <a:solidFill>
                <a:srgbClr val="FFFFFF"/>
              </a:solidFill>
              <a:latin typeface="Tw Cen MT" panose="020B0602020104020603" pitchFamily="34" charset="7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99"/>
                                        </p:tgtEl>
                                        <p:attrNameLst>
                                          <p:attrName>style.visibility</p:attrName>
                                        </p:attrNameLst>
                                      </p:cBhvr>
                                      <p:to>
                                        <p:strVal val="visible"/>
                                      </p:to>
                                    </p:set>
                                    <p:animEffect transition="in" filter="fade">
                                      <p:cBhvr>
                                        <p:cTn id="7" dur="3000"/>
                                        <p:tgtEl>
                                          <p:spTgt spid="199"/>
                                        </p:tgtEl>
                                      </p:cBhvr>
                                    </p:animEffect>
                                    <p:anim calcmode="lin" valueType="num">
                                      <p:cBhvr>
                                        <p:cTn id="8" dur="3000" fill="hold"/>
                                        <p:tgtEl>
                                          <p:spTgt spid="199"/>
                                        </p:tgtEl>
                                        <p:attrNameLst>
                                          <p:attrName>ppt_x</p:attrName>
                                        </p:attrNameLst>
                                      </p:cBhvr>
                                      <p:tavLst>
                                        <p:tav tm="0">
                                          <p:val>
                                            <p:strVal val="#ppt_x"/>
                                          </p:val>
                                        </p:tav>
                                        <p:tav tm="100000">
                                          <p:val>
                                            <p:strVal val="#ppt_x"/>
                                          </p:val>
                                        </p:tav>
                                      </p:tavLst>
                                    </p:anim>
                                    <p:anim calcmode="lin" valueType="num">
                                      <p:cBhvr>
                                        <p:cTn id="9" dur="3000" fill="hold"/>
                                        <p:tgtEl>
                                          <p:spTgt spid="1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95000">
              <a:srgbClr val="990000"/>
            </a:gs>
            <a:gs pos="100000">
              <a:srgbClr val="2B0000"/>
            </a:gs>
          </a:gsLst>
          <a:lin ang="10800000"/>
        </a:gradFill>
        <a:effectLst/>
      </p:bgPr>
    </p:bg>
    <p:spTree>
      <p:nvGrpSpPr>
        <p:cNvPr id="1" name=""/>
        <p:cNvGrpSpPr/>
        <p:nvPr/>
      </p:nvGrpSpPr>
      <p:grpSpPr>
        <a:xfrm>
          <a:off x="0" y="0"/>
          <a:ext cx="0" cy="0"/>
          <a:chOff x="0" y="0"/>
          <a:chExt cx="0" cy="0"/>
        </a:xfrm>
      </p:grpSpPr>
      <p:sp>
        <p:nvSpPr>
          <p:cNvPr id="58"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sp>
        <p:nvSpPr>
          <p:cNvPr id="59" name="CuadroTexto 3"/>
          <p:cNvSpPr/>
          <p:nvPr/>
        </p:nvSpPr>
        <p:spPr>
          <a:xfrm>
            <a:off x="451262" y="214200"/>
            <a:ext cx="6040604" cy="636952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es-ES" sz="2400" strike="noStrike" spc="-1" dirty="0">
                <a:solidFill>
                  <a:srgbClr val="FFFF00"/>
                </a:solidFill>
                <a:latin typeface="Tw Cen MT" panose="020B0602020104020603" pitchFamily="34" charset="77"/>
                <a:ea typeface="ＭＳ Ｐゴシック"/>
              </a:rPr>
              <a:t>SITUACIÓN DE LA IGLESIA EN ÚBEDA </a:t>
            </a:r>
          </a:p>
          <a:p>
            <a:pPr algn="ctr">
              <a:lnSpc>
                <a:spcPct val="100000"/>
              </a:lnSpc>
            </a:pPr>
            <a:r>
              <a:rPr lang="es-ES" sz="2400" strike="noStrike" spc="-1" dirty="0">
                <a:solidFill>
                  <a:srgbClr val="FFFF00"/>
                </a:solidFill>
                <a:latin typeface="Tw Cen MT" panose="020B0602020104020603" pitchFamily="34" charset="77"/>
                <a:ea typeface="ＭＳ Ｐゴシック"/>
              </a:rPr>
              <a:t>FINAL XVIII</a:t>
            </a:r>
            <a:endParaRPr lang="es-ES" sz="2400" strike="noStrike" spc="-1" dirty="0">
              <a:solidFill>
                <a:srgbClr val="FFFFFF"/>
              </a:solidFill>
              <a:latin typeface="Tw Cen MT" panose="020B0602020104020603" pitchFamily="34" charset="77"/>
            </a:endParaRPr>
          </a:p>
          <a:p>
            <a:pPr algn="ctr">
              <a:lnSpc>
                <a:spcPct val="100000"/>
              </a:lnSpc>
            </a:pPr>
            <a:r>
              <a:rPr lang="es-ES" sz="2000" strike="noStrike" spc="-1" dirty="0">
                <a:solidFill>
                  <a:srgbClr val="FFFFFF"/>
                </a:solidFill>
                <a:latin typeface="Tw Cen MT" panose="020B0602020104020603" pitchFamily="34" charset="77"/>
                <a:ea typeface="Times New Roman"/>
              </a:rPr>
              <a:t>Catastro marqués de la Ensenada </a:t>
            </a:r>
            <a:endParaRPr lang="es-ES" sz="2000" strike="noStrike" spc="-1" dirty="0">
              <a:solidFill>
                <a:srgbClr val="FFFFFF"/>
              </a:solidFill>
              <a:latin typeface="Tw Cen MT" panose="020B0602020104020603" pitchFamily="34" charset="77"/>
            </a:endParaRPr>
          </a:p>
          <a:p>
            <a:pPr algn="ctr">
              <a:lnSpc>
                <a:spcPct val="100000"/>
              </a:lnSpc>
            </a:pPr>
            <a:r>
              <a:rPr lang="es-ES" sz="2000" strike="noStrike" spc="-1" dirty="0">
                <a:solidFill>
                  <a:srgbClr val="FFFFFF"/>
                </a:solidFill>
                <a:latin typeface="Tw Cen MT" panose="020B0602020104020603" pitchFamily="34" charset="77"/>
                <a:ea typeface="Times New Roman"/>
              </a:rPr>
              <a:t>Úbeda (a.1752)</a:t>
            </a:r>
            <a:endParaRPr lang="es-ES" sz="200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Times New Roman"/>
              </a:rPr>
              <a:t> </a:t>
            </a:r>
            <a:endParaRPr lang="es-ES" sz="2000" b="0" strike="noStrike" spc="-1" dirty="0">
              <a:solidFill>
                <a:srgbClr val="FFFFFF"/>
              </a:solidFill>
              <a:latin typeface="Tw Cen MT" panose="020B0602020104020603" pitchFamily="34" charset="77"/>
            </a:endParaRPr>
          </a:p>
          <a:p>
            <a:pPr>
              <a:lnSpc>
                <a:spcPct val="100000"/>
              </a:lnSpc>
            </a:pPr>
            <a:r>
              <a:rPr lang="es-ES" sz="2000" b="0" u="sng" strike="noStrike" spc="-1" dirty="0">
                <a:solidFill>
                  <a:srgbClr val="FFFF00"/>
                </a:solidFill>
                <a:latin typeface="Tw Cen MT" panose="020B0602020104020603" pitchFamily="34" charset="77"/>
                <a:ea typeface="Times New Roman"/>
              </a:rPr>
              <a:t>73</a:t>
            </a:r>
            <a:r>
              <a:rPr lang="es-ES" sz="2000" b="0" strike="noStrike" spc="-1" dirty="0">
                <a:solidFill>
                  <a:srgbClr val="FFFFFF"/>
                </a:solidFill>
                <a:latin typeface="Tw Cen MT" panose="020B0602020104020603" pitchFamily="34" charset="77"/>
                <a:ea typeface="Times New Roman"/>
              </a:rPr>
              <a:t>:   Sacerdotes (22 dedicados a las 11 parroquias)</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Times New Roman"/>
              </a:rPr>
              <a:t>          + (51: Dignidades, canónigos y capellanes)</a:t>
            </a:r>
            <a:endParaRPr lang="es-ES" sz="2000" b="0" strike="noStrike" spc="-1" dirty="0">
              <a:solidFill>
                <a:srgbClr val="FFFFFF"/>
              </a:solidFill>
              <a:latin typeface="Tw Cen MT" panose="020B0602020104020603" pitchFamily="34" charset="77"/>
            </a:endParaRPr>
          </a:p>
          <a:p>
            <a:pPr>
              <a:lnSpc>
                <a:spcPct val="100000"/>
              </a:lnSpc>
            </a:pPr>
            <a:r>
              <a:rPr lang="es-ES" sz="2000" b="0" u="sng" strike="noStrike" spc="-1" dirty="0">
                <a:solidFill>
                  <a:srgbClr val="FFFF00"/>
                </a:solidFill>
                <a:latin typeface="Tw Cen MT" panose="020B0602020104020603" pitchFamily="34" charset="77"/>
                <a:ea typeface="Times New Roman"/>
              </a:rPr>
              <a:t>50</a:t>
            </a:r>
            <a:r>
              <a:rPr lang="es-ES" sz="2000" b="0" strike="noStrike" spc="-1" dirty="0">
                <a:solidFill>
                  <a:srgbClr val="FFFFFF"/>
                </a:solidFill>
                <a:latin typeface="Tw Cen MT" panose="020B0602020104020603" pitchFamily="34" charset="77"/>
                <a:ea typeface="Times New Roman"/>
              </a:rPr>
              <a:t>:  Clérigos tonsurados de menores, y beneficiados.</a:t>
            </a:r>
            <a:endParaRPr lang="es-ES" sz="2000" b="0" strike="noStrike" spc="-1" dirty="0">
              <a:solidFill>
                <a:srgbClr val="FFFFFF"/>
              </a:solidFill>
              <a:latin typeface="Tw Cen MT" panose="020B0602020104020603" pitchFamily="34" charset="77"/>
            </a:endParaRPr>
          </a:p>
          <a:p>
            <a:pPr>
              <a:lnSpc>
                <a:spcPct val="100000"/>
              </a:lnSpc>
            </a:pPr>
            <a:endParaRPr lang="es-ES" sz="2000" b="0" strike="noStrike" spc="-1" dirty="0">
              <a:solidFill>
                <a:srgbClr val="FFFFFF"/>
              </a:solidFill>
              <a:latin typeface="Tw Cen MT" panose="020B0602020104020603" pitchFamily="34" charset="77"/>
            </a:endParaRPr>
          </a:p>
          <a:p>
            <a:pPr>
              <a:lnSpc>
                <a:spcPct val="100000"/>
              </a:lnSpc>
            </a:pPr>
            <a:r>
              <a:rPr lang="es-ES" sz="2000" b="0" u="sng" strike="noStrike" spc="-1" dirty="0">
                <a:solidFill>
                  <a:srgbClr val="FFFF00"/>
                </a:solidFill>
                <a:latin typeface="Tw Cen MT" panose="020B0602020104020603" pitchFamily="34" charset="77"/>
                <a:ea typeface="Times New Roman"/>
              </a:rPr>
              <a:t>212</a:t>
            </a:r>
            <a:r>
              <a:rPr lang="es-ES" sz="2000" b="0" strike="noStrike" spc="-1" dirty="0">
                <a:solidFill>
                  <a:srgbClr val="FFFFFF"/>
                </a:solidFill>
                <a:latin typeface="Tw Cen MT" panose="020B0602020104020603" pitchFamily="34" charset="77"/>
                <a:ea typeface="Times New Roman"/>
              </a:rPr>
              <a:t>: Total RELIGIOSOS VARONES: (Conventos 10)  </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Times New Roman"/>
              </a:rPr>
              <a:t>     (150: Sacerdotes +22 coristas+ 40 legos).</a:t>
            </a:r>
            <a:endParaRPr lang="es-ES" sz="2000" b="0" strike="noStrike" spc="-1" dirty="0">
              <a:solidFill>
                <a:srgbClr val="FFFFFF"/>
              </a:solidFill>
              <a:latin typeface="Tw Cen MT" panose="020B0602020104020603" pitchFamily="34" charset="77"/>
            </a:endParaRPr>
          </a:p>
          <a:p>
            <a:pPr>
              <a:lnSpc>
                <a:spcPct val="100000"/>
              </a:lnSpc>
            </a:pPr>
            <a:endParaRPr lang="es-ES" sz="2000" b="0" u="sng" strike="noStrike" spc="-1" dirty="0">
              <a:solidFill>
                <a:srgbClr val="FFFF00"/>
              </a:solidFill>
              <a:latin typeface="Tw Cen MT" panose="020B0602020104020603" pitchFamily="34" charset="77"/>
              <a:ea typeface="Times New Roman"/>
            </a:endParaRPr>
          </a:p>
          <a:p>
            <a:pPr>
              <a:lnSpc>
                <a:spcPct val="100000"/>
              </a:lnSpc>
            </a:pPr>
            <a:r>
              <a:rPr lang="es-ES" sz="2000" b="0" u="sng" strike="noStrike" spc="-1" dirty="0">
                <a:solidFill>
                  <a:srgbClr val="FFFF00"/>
                </a:solidFill>
                <a:latin typeface="Tw Cen MT" panose="020B0602020104020603" pitchFamily="34" charset="77"/>
                <a:ea typeface="Times New Roman"/>
              </a:rPr>
              <a:t>161</a:t>
            </a:r>
            <a:r>
              <a:rPr lang="es-ES" sz="2000" b="0" strike="noStrike" spc="-1" dirty="0">
                <a:solidFill>
                  <a:srgbClr val="FFFFFF"/>
                </a:solidFill>
                <a:latin typeface="Tw Cen MT" panose="020B0602020104020603" pitchFamily="34" charset="77"/>
                <a:ea typeface="Times New Roman"/>
              </a:rPr>
              <a:t>: Total RELIGIOSAS: (Conventos 5)</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Times New Roman"/>
              </a:rPr>
              <a:t>        (Las Cadenas 62; Dominicas de la Coronada 33;</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Calibri"/>
              </a:rPr>
              <a:t>        </a:t>
            </a:r>
            <a:r>
              <a:rPr lang="es-ES" sz="2000" b="0" strike="noStrike" spc="-1" dirty="0" err="1">
                <a:solidFill>
                  <a:srgbClr val="FFFFFF"/>
                </a:solidFill>
                <a:latin typeface="Tw Cen MT" panose="020B0602020104020603" pitchFamily="34" charset="77"/>
                <a:ea typeface="Calibri"/>
              </a:rPr>
              <a:t>Sta</a:t>
            </a:r>
            <a:r>
              <a:rPr lang="es-ES" sz="2000" b="0" strike="noStrike" spc="-1" dirty="0">
                <a:solidFill>
                  <a:srgbClr val="FFFFFF"/>
                </a:solidFill>
                <a:latin typeface="Tw Cen MT" panose="020B0602020104020603" pitchFamily="34" charset="77"/>
                <a:ea typeface="Calibri"/>
              </a:rPr>
              <a:t> Clara 24; S. Nicasio 23; MM  Descalzas 19)</a:t>
            </a:r>
            <a:endParaRPr lang="es-ES" sz="2000" b="0" strike="noStrike" spc="-1" dirty="0">
              <a:solidFill>
                <a:srgbClr val="FFFFFF"/>
              </a:solidFill>
              <a:latin typeface="Tw Cen MT" panose="020B0602020104020603" pitchFamily="34" charset="77"/>
            </a:endParaRPr>
          </a:p>
          <a:p>
            <a:pPr>
              <a:lnSpc>
                <a:spcPct val="100000"/>
              </a:lnSpc>
            </a:pPr>
            <a:r>
              <a:rPr lang="es-ES" sz="2000" b="1" strike="noStrike" spc="-1" dirty="0">
                <a:solidFill>
                  <a:srgbClr val="FFFFFF"/>
                </a:solidFill>
                <a:latin typeface="Tw Cen MT" panose="020B0602020104020603" pitchFamily="34" charset="77"/>
                <a:ea typeface="Times New Roman"/>
              </a:rPr>
              <a:t>                  </a:t>
            </a:r>
            <a:r>
              <a:rPr lang="es-ES" sz="2000" b="0" u="sng" strike="noStrike" spc="-1" dirty="0">
                <a:solidFill>
                  <a:srgbClr val="FFFF00"/>
                </a:solidFill>
                <a:latin typeface="Tw Cen MT" panose="020B0602020104020603" pitchFamily="34" charset="77"/>
                <a:ea typeface="Times New Roman"/>
              </a:rPr>
              <a:t>Total de clérigos y religiosas </a:t>
            </a:r>
            <a:r>
              <a:rPr lang="es-ES" sz="2000" u="sng" spc="-1" dirty="0">
                <a:solidFill>
                  <a:srgbClr val="FFFF00"/>
                </a:solidFill>
                <a:latin typeface="Tw Cen MT" panose="020B0602020104020603" pitchFamily="34" charset="77"/>
                <a:ea typeface="Times New Roman"/>
              </a:rPr>
              <a:t>496</a:t>
            </a:r>
            <a:r>
              <a:rPr lang="es-ES" sz="2000" b="0" strike="noStrike" spc="-1" dirty="0">
                <a:solidFill>
                  <a:srgbClr val="FFFFFF"/>
                </a:solidFill>
                <a:latin typeface="Tw Cen MT" panose="020B0602020104020603" pitchFamily="34" charset="77"/>
                <a:ea typeface="Times New Roman"/>
              </a:rPr>
              <a:t>;  </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Times New Roman"/>
              </a:rPr>
              <a:t>4% del total de habitantes, 12.400.</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Calibri"/>
              </a:rPr>
              <a:t>20% del suelo urbano era de uso religioso.¿?</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Calibri"/>
              </a:rPr>
              <a:t>En manos de la Iglesia está la enseñanza</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Calibri"/>
              </a:rPr>
              <a:t>y la asistencia sanitaria, hospitales…</a:t>
            </a:r>
            <a:endParaRPr lang="es-ES" sz="2000" b="0" strike="noStrike" spc="-1" dirty="0">
              <a:solidFill>
                <a:srgbClr val="FFFFFF"/>
              </a:solidFill>
              <a:latin typeface="Tw Cen MT" panose="020B0602020104020603" pitchFamily="34" charset="77"/>
            </a:endParaRPr>
          </a:p>
        </p:txBody>
      </p:sp>
      <p:pic>
        <p:nvPicPr>
          <p:cNvPr id="60" name="Imagen 5"/>
          <p:cNvPicPr/>
          <p:nvPr/>
        </p:nvPicPr>
        <p:blipFill>
          <a:blip r:embed="rId2"/>
          <a:srcRect l="15328" r="23023"/>
          <a:stretch/>
        </p:blipFill>
        <p:spPr>
          <a:xfrm>
            <a:off x="6733308" y="947880"/>
            <a:ext cx="2161309" cy="2858040"/>
          </a:xfrm>
          <a:prstGeom prst="rect">
            <a:avLst/>
          </a:prstGeom>
          <a:ln w="0">
            <a:noFill/>
          </a:ln>
        </p:spPr>
      </p:pic>
      <p:pic>
        <p:nvPicPr>
          <p:cNvPr id="61" name="Imagen 7"/>
          <p:cNvPicPr/>
          <p:nvPr/>
        </p:nvPicPr>
        <p:blipFill>
          <a:blip r:embed="rId2"/>
          <a:srcRect l="91456" t="91686"/>
          <a:stretch/>
        </p:blipFill>
        <p:spPr>
          <a:xfrm>
            <a:off x="6879058" y="3356125"/>
            <a:ext cx="638280" cy="401760"/>
          </a:xfrm>
          <a:prstGeom prst="rect">
            <a:avLst/>
          </a:prstGeom>
          <a:ln w="0">
            <a:noFill/>
          </a:ln>
        </p:spPr>
      </p:pic>
      <p:sp>
        <p:nvSpPr>
          <p:cNvPr id="62" name="CuadroTexto 1"/>
          <p:cNvSpPr/>
          <p:nvPr/>
        </p:nvSpPr>
        <p:spPr>
          <a:xfrm>
            <a:off x="6733308" y="4215740"/>
            <a:ext cx="2276772" cy="119887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es-ES" sz="2400" b="0" strike="noStrike" spc="-1" dirty="0">
                <a:solidFill>
                  <a:srgbClr val="FFFF00"/>
                </a:solidFill>
                <a:latin typeface="Tw Cen MT" panose="020B0602020104020603" pitchFamily="34" charset="77"/>
                <a:ea typeface="ＭＳ Ｐゴシック"/>
              </a:rPr>
              <a:t>Iglesia</a:t>
            </a:r>
            <a:endParaRPr lang="es-ES" sz="2400" b="0" strike="noStrike" spc="-1" dirty="0">
              <a:solidFill>
                <a:srgbClr val="FFFFFF"/>
              </a:solidFill>
              <a:latin typeface="Tw Cen MT" panose="020B0602020104020603" pitchFamily="34" charset="77"/>
            </a:endParaRPr>
          </a:p>
          <a:p>
            <a:pPr algn="ctr">
              <a:lnSpc>
                <a:spcPct val="100000"/>
              </a:lnSpc>
            </a:pPr>
            <a:r>
              <a:rPr lang="es-ES" sz="2400" spc="-1" dirty="0">
                <a:solidFill>
                  <a:srgbClr val="FFFF00"/>
                </a:solidFill>
                <a:latin typeface="Tw Cen MT" panose="020B0602020104020603" pitchFamily="34" charset="77"/>
                <a:ea typeface="ＭＳ Ｐゴシック"/>
              </a:rPr>
              <a:t>del</a:t>
            </a:r>
          </a:p>
          <a:p>
            <a:pPr algn="ctr">
              <a:lnSpc>
                <a:spcPct val="100000"/>
              </a:lnSpc>
            </a:pPr>
            <a:r>
              <a:rPr lang="es-ES" sz="2400" b="0" strike="noStrike" spc="-1" dirty="0">
                <a:solidFill>
                  <a:srgbClr val="FFFF00"/>
                </a:solidFill>
                <a:latin typeface="Tw Cen MT" panose="020B0602020104020603" pitchFamily="34" charset="77"/>
                <a:ea typeface="ＭＳ Ｐゴシック"/>
              </a:rPr>
              <a:t>Salvador</a:t>
            </a:r>
            <a:endParaRPr lang="es-ES" sz="2400" b="0" strike="noStrike" spc="-1" dirty="0">
              <a:solidFill>
                <a:srgbClr val="FFFFFF"/>
              </a:solidFill>
              <a:latin typeface="Tw Cen MT" panose="020B0602020104020603" pitchFamily="34" charset="7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3000"/>
                                        <p:tgtEl>
                                          <p:spTgt spid="62"/>
                                        </p:tgtEl>
                                      </p:cBhvr>
                                    </p:animEffect>
                                    <p:anim calcmode="lin" valueType="num">
                                      <p:cBhvr>
                                        <p:cTn id="8" dur="3000" fill="hold"/>
                                        <p:tgtEl>
                                          <p:spTgt spid="62"/>
                                        </p:tgtEl>
                                        <p:attrNameLst>
                                          <p:attrName>ppt_x</p:attrName>
                                        </p:attrNameLst>
                                      </p:cBhvr>
                                      <p:tavLst>
                                        <p:tav tm="0">
                                          <p:val>
                                            <p:strVal val="#ppt_x"/>
                                          </p:val>
                                        </p:tav>
                                        <p:tav tm="100000">
                                          <p:val>
                                            <p:strVal val="#ppt_x"/>
                                          </p:val>
                                        </p:tav>
                                      </p:tavLst>
                                    </p:anim>
                                    <p:anim calcmode="lin" valueType="num">
                                      <p:cBhvr>
                                        <p:cTn id="9" dur="3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rotWithShape="0">
          <a:gsLst>
            <a:gs pos="95000">
              <a:srgbClr val="990000"/>
            </a:gs>
            <a:gs pos="100000">
              <a:srgbClr val="2B0000"/>
            </a:gs>
          </a:gsLst>
          <a:lin ang="10800000"/>
        </a:gradFill>
        <a:effectLst/>
      </p:bgPr>
    </p:bg>
    <p:spTree>
      <p:nvGrpSpPr>
        <p:cNvPr id="1" name=""/>
        <p:cNvGrpSpPr/>
        <p:nvPr/>
      </p:nvGrpSpPr>
      <p:grpSpPr>
        <a:xfrm>
          <a:off x="0" y="0"/>
          <a:ext cx="0" cy="0"/>
          <a:chOff x="0" y="0"/>
          <a:chExt cx="0" cy="0"/>
        </a:xfrm>
      </p:grpSpPr>
      <p:sp>
        <p:nvSpPr>
          <p:cNvPr id="200"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sp>
        <p:nvSpPr>
          <p:cNvPr id="201" name="CuadroTexto 2"/>
          <p:cNvSpPr/>
          <p:nvPr/>
        </p:nvSpPr>
        <p:spPr>
          <a:xfrm>
            <a:off x="331076" y="2799523"/>
            <a:ext cx="8679723" cy="378419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pPr>
            <a:r>
              <a:rPr lang="es-ES" sz="2000" b="0" strike="noStrike" spc="-1" dirty="0">
                <a:solidFill>
                  <a:srgbClr val="FFFF00"/>
                </a:solidFill>
                <a:latin typeface="Tw Cen MT" panose="020B0602020104020603" pitchFamily="34" charset="77"/>
                <a:ea typeface="Times New Roman"/>
              </a:rPr>
              <a:t>1806</a:t>
            </a:r>
            <a:r>
              <a:rPr lang="es-ES" sz="2000" b="0" strike="noStrike" spc="-1" dirty="0">
                <a:solidFill>
                  <a:srgbClr val="FFFFFF"/>
                </a:solidFill>
                <a:latin typeface="Tw Cen MT" panose="020B0602020104020603" pitchFamily="34" charset="77"/>
                <a:ea typeface="Times New Roman"/>
              </a:rPr>
              <a:t>: </a:t>
            </a:r>
            <a:r>
              <a:rPr lang="es-ES" sz="2000" b="0" strike="noStrike" spc="-1" dirty="0" err="1">
                <a:solidFill>
                  <a:srgbClr val="FFFFFF"/>
                </a:solidFill>
                <a:latin typeface="Tw Cen MT" panose="020B0602020104020603" pitchFamily="34" charset="77"/>
                <a:ea typeface="Times New Roman"/>
              </a:rPr>
              <a:t>Viceprior</a:t>
            </a:r>
            <a:r>
              <a:rPr lang="es-ES" sz="2000" b="0" strike="noStrike" spc="-1" dirty="0">
                <a:solidFill>
                  <a:srgbClr val="FFFFFF"/>
                </a:solidFill>
                <a:latin typeface="Tw Cen MT" panose="020B0602020104020603" pitchFamily="34" charset="77"/>
                <a:ea typeface="Times New Roman"/>
              </a:rPr>
              <a:t> de Santo Domingo de Úbeda.</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00"/>
                </a:solidFill>
                <a:latin typeface="Tw Cen MT" panose="020B0602020104020603" pitchFamily="34" charset="77"/>
                <a:ea typeface="Times New Roman"/>
              </a:rPr>
              <a:t>1808</a:t>
            </a:r>
            <a:r>
              <a:rPr lang="es-ES" sz="2000" b="0" strike="noStrike" spc="-1" dirty="0">
                <a:solidFill>
                  <a:srgbClr val="FFFFFF"/>
                </a:solidFill>
                <a:latin typeface="Tw Cen MT" panose="020B0602020104020603" pitchFamily="34" charset="77"/>
                <a:ea typeface="Times New Roman"/>
              </a:rPr>
              <a:t>: Cooperó con la guerrilla contra los invasores franceses.</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00"/>
                </a:solidFill>
                <a:latin typeface="Tw Cen MT" panose="020B0602020104020603" pitchFamily="34" charset="77"/>
                <a:ea typeface="Times New Roman"/>
              </a:rPr>
              <a:t>1812</a:t>
            </a:r>
            <a:r>
              <a:rPr lang="es-ES" sz="2000" b="0" strike="noStrike" spc="-1" dirty="0">
                <a:solidFill>
                  <a:srgbClr val="FFFFFF"/>
                </a:solidFill>
                <a:latin typeface="Tw Cen MT" panose="020B0602020104020603" pitchFamily="34" charset="77"/>
                <a:ea typeface="Times New Roman"/>
              </a:rPr>
              <a:t>: Después de la Constitución se adhirió a la lucha por la libertad.</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00"/>
                </a:solidFill>
                <a:latin typeface="Tw Cen MT" panose="020B0602020104020603" pitchFamily="34" charset="77"/>
                <a:ea typeface="Times New Roman"/>
              </a:rPr>
              <a:t>1813</a:t>
            </a:r>
            <a:r>
              <a:rPr lang="es-ES" sz="2000" b="0" strike="noStrike" spc="-1" dirty="0">
                <a:solidFill>
                  <a:srgbClr val="FFFFFF"/>
                </a:solidFill>
                <a:latin typeface="Tw Cen MT" panose="020B0602020104020603" pitchFamily="34" charset="77"/>
                <a:ea typeface="Times New Roman"/>
              </a:rPr>
              <a:t>: Párroco de </a:t>
            </a:r>
            <a:r>
              <a:rPr lang="es-ES" sz="2000" b="0" strike="noStrike" spc="-1" dirty="0" err="1">
                <a:solidFill>
                  <a:srgbClr val="FFFFFF"/>
                </a:solidFill>
                <a:latin typeface="Tw Cen MT" panose="020B0602020104020603" pitchFamily="34" charset="77"/>
                <a:ea typeface="Times New Roman"/>
              </a:rPr>
              <a:t>Sto</a:t>
            </a:r>
            <a:r>
              <a:rPr lang="es-ES" sz="2000" b="0" strike="noStrike" spc="-1" dirty="0">
                <a:solidFill>
                  <a:srgbClr val="FFFFFF"/>
                </a:solidFill>
                <a:latin typeface="Tw Cen MT" panose="020B0602020104020603" pitchFamily="34" charset="77"/>
                <a:ea typeface="Times New Roman"/>
              </a:rPr>
              <a:t> Tomás, S. Nicolás </a:t>
            </a:r>
            <a:r>
              <a:rPr lang="es-ES" sz="2000" spc="-1" dirty="0">
                <a:solidFill>
                  <a:srgbClr val="FFFFFF"/>
                </a:solidFill>
                <a:latin typeface="Tw Cen MT" panose="020B0602020104020603" pitchFamily="34" charset="77"/>
              </a:rPr>
              <a:t>(</a:t>
            </a:r>
            <a:r>
              <a:rPr lang="es-ES" sz="2000" b="0" strike="noStrike" spc="-1" dirty="0">
                <a:solidFill>
                  <a:srgbClr val="FFFFFF"/>
                </a:solidFill>
                <a:latin typeface="Tw Cen MT" panose="020B0602020104020603" pitchFamily="34" charset="77"/>
                <a:ea typeface="Times New Roman"/>
              </a:rPr>
              <a:t>de San Pablo en propiedad en1850).</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00"/>
                </a:solidFill>
                <a:latin typeface="Tw Cen MT" panose="020B0602020104020603" pitchFamily="34" charset="77"/>
                <a:ea typeface="Times New Roman"/>
              </a:rPr>
              <a:t>1823</a:t>
            </a:r>
            <a:r>
              <a:rPr lang="es-ES" sz="2000" b="0" strike="noStrike" spc="-1" dirty="0">
                <a:solidFill>
                  <a:srgbClr val="FFFFFF"/>
                </a:solidFill>
                <a:latin typeface="Tw Cen MT" panose="020B0602020104020603" pitchFamily="34" charset="77"/>
                <a:ea typeface="Times New Roman"/>
              </a:rPr>
              <a:t>: Se le acusa de haber predicado en favor del constitucionalista. </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00"/>
                </a:solidFill>
                <a:latin typeface="Tw Cen MT" panose="020B0602020104020603" pitchFamily="34" charset="77"/>
                <a:ea typeface="Times New Roman"/>
              </a:rPr>
              <a:t>1831</a:t>
            </a:r>
            <a:r>
              <a:rPr lang="es-ES" sz="2000" b="0" strike="noStrike" spc="-1" dirty="0">
                <a:solidFill>
                  <a:srgbClr val="FFFFFF"/>
                </a:solidFill>
                <a:latin typeface="Tw Cen MT" panose="020B0602020104020603" pitchFamily="34" charset="77"/>
                <a:ea typeface="Times New Roman"/>
              </a:rPr>
              <a:t>: Elegido Abad de la Universidad de Priores y Beneficiados.</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00"/>
                </a:solidFill>
                <a:latin typeface="Tw Cen MT" panose="020B0602020104020603" pitchFamily="34" charset="77"/>
                <a:ea typeface="Times New Roman"/>
              </a:rPr>
              <a:t>1837</a:t>
            </a:r>
            <a:r>
              <a:rPr lang="es-ES" sz="2000" b="0" strike="noStrike" spc="-1" dirty="0">
                <a:solidFill>
                  <a:srgbClr val="FFFFFF"/>
                </a:solidFill>
                <a:latin typeface="Tw Cen MT" panose="020B0602020104020603" pitchFamily="34" charset="77"/>
                <a:ea typeface="Times New Roman"/>
              </a:rPr>
              <a:t>: Elegido a Cortes por los sufragios de Úbeda y Baeza.</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Times New Roman"/>
              </a:rPr>
              <a:t>          Votó a favor de las reformas de Mendizábal. </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Times New Roman"/>
              </a:rPr>
              <a:t>          Enfrentado al Obispo fue confinado en </a:t>
            </a:r>
            <a:r>
              <a:rPr lang="es-ES" sz="2000" spc="-1" dirty="0">
                <a:solidFill>
                  <a:srgbClr val="FFFFFF"/>
                </a:solidFill>
                <a:latin typeface="Tw Cen MT" panose="020B0602020104020603" pitchFamily="34" charset="77"/>
                <a:ea typeface="Times New Roman"/>
              </a:rPr>
              <a:t>el convento franciscano de Linares.</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00"/>
                </a:solidFill>
                <a:latin typeface="Tw Cen MT" panose="020B0602020104020603" pitchFamily="34" charset="77"/>
                <a:ea typeface="Times New Roman"/>
              </a:rPr>
              <a:t>1840</a:t>
            </a:r>
            <a:r>
              <a:rPr lang="es-ES" sz="2000" b="0" strike="noStrike" spc="-1" dirty="0">
                <a:solidFill>
                  <a:srgbClr val="FFFFFF"/>
                </a:solidFill>
                <a:latin typeface="Tw Cen MT" panose="020B0602020104020603" pitchFamily="34" charset="77"/>
                <a:ea typeface="Times New Roman"/>
              </a:rPr>
              <a:t>: Diputado provincial</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Times New Roman"/>
              </a:rPr>
              <a:t>1</a:t>
            </a:r>
            <a:r>
              <a:rPr lang="es-ES" sz="2000" b="0" strike="noStrike" spc="-1" dirty="0">
                <a:solidFill>
                  <a:srgbClr val="FFFF00"/>
                </a:solidFill>
                <a:latin typeface="Tw Cen MT" panose="020B0602020104020603" pitchFamily="34" charset="77"/>
                <a:ea typeface="Times New Roman"/>
              </a:rPr>
              <a:t>855</a:t>
            </a:r>
            <a:r>
              <a:rPr lang="es-ES" sz="2000" b="0" strike="noStrike" spc="-1" dirty="0">
                <a:solidFill>
                  <a:srgbClr val="FFFFFF"/>
                </a:solidFill>
                <a:latin typeface="Tw Cen MT" panose="020B0602020104020603" pitchFamily="34" charset="77"/>
                <a:ea typeface="Times New Roman"/>
              </a:rPr>
              <a:t>: Arcediano de la catedral de Jaén, trasladado a Baeza (1859).</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00"/>
                </a:solidFill>
                <a:latin typeface="Tw Cen MT" panose="020B0602020104020603" pitchFamily="34" charset="77"/>
                <a:ea typeface="Times New Roman"/>
              </a:rPr>
              <a:t>1860</a:t>
            </a:r>
            <a:r>
              <a:rPr lang="es-ES" sz="2000" b="0" strike="noStrike" spc="-1" dirty="0">
                <a:solidFill>
                  <a:srgbClr val="FFFFFF"/>
                </a:solidFill>
                <a:latin typeface="Tw Cen MT" panose="020B0602020104020603" pitchFamily="34" charset="77"/>
                <a:ea typeface="Times New Roman"/>
              </a:rPr>
              <a:t>. Muere el 10 de agosto. Despidió el duelo  el Sr. Muñoz Garnica.</a:t>
            </a:r>
            <a:endParaRPr lang="es-ES" sz="2000" b="0" strike="noStrike" spc="-1" dirty="0">
              <a:solidFill>
                <a:srgbClr val="FFFFFF"/>
              </a:solidFill>
              <a:latin typeface="Tw Cen MT" panose="020B0602020104020603" pitchFamily="34" charset="77"/>
            </a:endParaRPr>
          </a:p>
        </p:txBody>
      </p:sp>
      <p:pic>
        <p:nvPicPr>
          <p:cNvPr id="3" name="Imagen 2">
            <a:extLst>
              <a:ext uri="{FF2B5EF4-FFF2-40B4-BE49-F238E27FC236}">
                <a16:creationId xmlns:a16="http://schemas.microsoft.com/office/drawing/2014/main" id="{195CC78F-8403-CC07-2BA2-05FA2FB46157}"/>
              </a:ext>
            </a:extLst>
          </p:cNvPr>
          <p:cNvPicPr>
            <a:picLocks noChangeAspect="1"/>
          </p:cNvPicPr>
          <p:nvPr/>
        </p:nvPicPr>
        <p:blipFill rotWithShape="1">
          <a:blip r:embed="rId2">
            <a:extLst>
              <a:ext uri="{28A0092B-C50C-407E-A947-70E740481C1C}">
                <a14:useLocalDpi xmlns:a14="http://schemas.microsoft.com/office/drawing/2010/main" val="0"/>
              </a:ext>
            </a:extLst>
          </a:blip>
          <a:srcRect t="38680" r="13284" b="7081"/>
          <a:stretch/>
        </p:blipFill>
        <p:spPr>
          <a:xfrm>
            <a:off x="7217799" y="214199"/>
            <a:ext cx="1818921" cy="2292517"/>
          </a:xfrm>
          <a:prstGeom prst="rect">
            <a:avLst/>
          </a:prstGeom>
        </p:spPr>
      </p:pic>
      <p:sp>
        <p:nvSpPr>
          <p:cNvPr id="4" name="CuadroTexto 3">
            <a:extLst>
              <a:ext uri="{FF2B5EF4-FFF2-40B4-BE49-F238E27FC236}">
                <a16:creationId xmlns:a16="http://schemas.microsoft.com/office/drawing/2014/main" id="{93B33017-F2ED-733E-B1CE-C1864F016647}"/>
              </a:ext>
            </a:extLst>
          </p:cNvPr>
          <p:cNvSpPr txBox="1"/>
          <p:nvPr/>
        </p:nvSpPr>
        <p:spPr>
          <a:xfrm>
            <a:off x="866899" y="214200"/>
            <a:ext cx="5593278" cy="2369880"/>
          </a:xfrm>
          <a:prstGeom prst="rect">
            <a:avLst/>
          </a:prstGeom>
          <a:noFill/>
        </p:spPr>
        <p:txBody>
          <a:bodyPr wrap="square">
            <a:spAutoFit/>
          </a:bodyPr>
          <a:lstStyle/>
          <a:p>
            <a:pPr algn="ctr">
              <a:lnSpc>
                <a:spcPct val="100000"/>
              </a:lnSpc>
            </a:pPr>
            <a:r>
              <a:rPr lang="es-ES" sz="1800" b="0" strike="noStrike" spc="-1" dirty="0">
                <a:solidFill>
                  <a:srgbClr val="FFFF00"/>
                </a:solidFill>
                <a:latin typeface="Times New Roman"/>
                <a:ea typeface="Times New Roman"/>
              </a:rPr>
              <a:t> </a:t>
            </a:r>
            <a:r>
              <a:rPr lang="es-ES" sz="2400" strike="noStrike" spc="-1" dirty="0">
                <a:solidFill>
                  <a:srgbClr val="FFFF00"/>
                </a:solidFill>
                <a:latin typeface="Tw Cen MT" panose="020B0602020104020603" pitchFamily="34" charset="77"/>
                <a:ea typeface="Times New Roman"/>
              </a:rPr>
              <a:t>D. LUIS DE LA MOTA HIDALGO</a:t>
            </a:r>
            <a:r>
              <a:rPr lang="es-ES" sz="2400" strike="noStrike" spc="-1" dirty="0">
                <a:solidFill>
                  <a:srgbClr val="FFFFFF"/>
                </a:solidFill>
                <a:latin typeface="Tw Cen MT" panose="020B0602020104020603" pitchFamily="34" charset="77"/>
                <a:ea typeface="Times New Roman"/>
              </a:rPr>
              <a:t>:</a:t>
            </a:r>
            <a:endParaRPr lang="es-ES" sz="2400" strike="noStrike" spc="-1" dirty="0">
              <a:solidFill>
                <a:srgbClr val="FFFFFF"/>
              </a:solidFill>
              <a:latin typeface="Tw Cen MT" panose="020B0602020104020603" pitchFamily="34" charset="77"/>
            </a:endParaRPr>
          </a:p>
          <a:p>
            <a:pPr algn="just">
              <a:lnSpc>
                <a:spcPct val="100000"/>
              </a:lnSpc>
            </a:pPr>
            <a:r>
              <a:rPr lang="es-ES" sz="2400" b="0" strike="noStrike" spc="-1" dirty="0">
                <a:solidFill>
                  <a:srgbClr val="FFFFFF"/>
                </a:solidFill>
                <a:latin typeface="Tw Cen MT" panose="020B0602020104020603" pitchFamily="34" charset="77"/>
                <a:ea typeface="Times New Roman"/>
              </a:rPr>
              <a:t>	</a:t>
            </a:r>
            <a:r>
              <a:rPr lang="es-ES" sz="2000" b="0" strike="noStrike" spc="-1" dirty="0">
                <a:solidFill>
                  <a:srgbClr val="FFFFFF"/>
                </a:solidFill>
                <a:latin typeface="Tw Cen MT" panose="020B0602020104020603" pitchFamily="34" charset="77"/>
                <a:ea typeface="Times New Roman"/>
              </a:rPr>
              <a:t>Nace en Úbeda el 3 de enero de 1782, hijodalgo de noble ascendencia. Protegido  por su tío don Juan Miguel del Rox, canónigo de la Colegial, estudia en el Seminario y Universidad de Baeza, mostrando talento y fogosidad. Catedrático de filosofía y teología en Baeza. </a:t>
            </a:r>
            <a:endParaRPr lang="es-ES" sz="2000" b="0" strike="noStrike" spc="-1" dirty="0">
              <a:solidFill>
                <a:srgbClr val="FFFFFF"/>
              </a:solidFill>
              <a:latin typeface="Tw Cen MT" panose="020B0602020104020603" pitchFamily="34" charset="7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anim calcmode="lin" valueType="num">
                                      <p:cBhvr>
                                        <p:cTn id="8" dur="3000" fill="hold"/>
                                        <p:tgtEl>
                                          <p:spTgt spid="4"/>
                                        </p:tgtEl>
                                        <p:attrNameLst>
                                          <p:attrName>ppt_x</p:attrName>
                                        </p:attrNameLst>
                                      </p:cBhvr>
                                      <p:tavLst>
                                        <p:tav tm="0">
                                          <p:val>
                                            <p:strVal val="#ppt_x"/>
                                          </p:val>
                                        </p:tav>
                                        <p:tav tm="100000">
                                          <p:val>
                                            <p:strVal val="#ppt_x"/>
                                          </p:val>
                                        </p:tav>
                                      </p:tavLst>
                                    </p:anim>
                                    <p:anim calcmode="lin" valueType="num">
                                      <p:cBhvr>
                                        <p:cTn id="9" dur="3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rotWithShape="0">
          <a:gsLst>
            <a:gs pos="95000">
              <a:srgbClr val="990000"/>
            </a:gs>
            <a:gs pos="100000">
              <a:srgbClr val="2B0000"/>
            </a:gs>
          </a:gsLst>
          <a:lin ang="10800000"/>
        </a:gradFill>
        <a:effectLst/>
      </p:bgPr>
    </p:bg>
    <p:spTree>
      <p:nvGrpSpPr>
        <p:cNvPr id="1" name=""/>
        <p:cNvGrpSpPr/>
        <p:nvPr/>
      </p:nvGrpSpPr>
      <p:grpSpPr>
        <a:xfrm>
          <a:off x="0" y="0"/>
          <a:ext cx="0" cy="0"/>
          <a:chOff x="0" y="0"/>
          <a:chExt cx="0" cy="0"/>
        </a:xfrm>
      </p:grpSpPr>
      <p:sp>
        <p:nvSpPr>
          <p:cNvPr id="202"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sp>
        <p:nvSpPr>
          <p:cNvPr id="203" name="CuadroTexto 2"/>
          <p:cNvSpPr/>
          <p:nvPr/>
        </p:nvSpPr>
        <p:spPr>
          <a:xfrm>
            <a:off x="570015" y="214200"/>
            <a:ext cx="7992093" cy="624641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endParaRPr lang="es-ES" sz="2000" b="0" strike="noStrike" spc="-1" dirty="0">
              <a:solidFill>
                <a:srgbClr val="FFFFFF"/>
              </a:solidFill>
              <a:latin typeface="Tw Cen MT" panose="020B0602020104020603" pitchFamily="34" charset="77"/>
              <a:ea typeface="ＭＳ Ｐゴシック"/>
            </a:endParaRPr>
          </a:p>
          <a:p>
            <a:pPr algn="just">
              <a:lnSpc>
                <a:spcPct val="100000"/>
              </a:lnSpc>
            </a:pPr>
            <a:r>
              <a:rPr lang="es-ES" sz="2000" b="0" strike="noStrike" spc="-1" dirty="0">
                <a:solidFill>
                  <a:srgbClr val="FFFF00"/>
                </a:solidFill>
                <a:latin typeface="Tw Cen MT" panose="020B0602020104020603" pitchFamily="34" charset="77"/>
                <a:ea typeface="ＭＳ Ｐゴシック"/>
              </a:rPr>
              <a:t>	* 1814</a:t>
            </a:r>
            <a:r>
              <a:rPr lang="es-ES" sz="2000" b="0" strike="noStrike" spc="-1" dirty="0">
                <a:solidFill>
                  <a:srgbClr val="FFFFFF"/>
                </a:solidFill>
                <a:latin typeface="Tw Cen MT" panose="020B0602020104020603" pitchFamily="34" charset="77"/>
                <a:ea typeface="ＭＳ Ｐゴシック"/>
              </a:rPr>
              <a:t>. 24 de abril. Predicando en los Carmelitas en la fiesta de </a:t>
            </a:r>
            <a:r>
              <a:rPr lang="es-ES" sz="2000" b="0" strike="noStrike" spc="-1" dirty="0" err="1">
                <a:solidFill>
                  <a:srgbClr val="FFFFFF"/>
                </a:solidFill>
                <a:latin typeface="Tw Cen MT" panose="020B0602020104020603" pitchFamily="34" charset="77"/>
                <a:ea typeface="ＭＳ Ｐゴシック"/>
              </a:rPr>
              <a:t>Ntro</a:t>
            </a:r>
            <a:r>
              <a:rPr lang="es-ES" sz="2000" b="0" strike="noStrike" spc="-1" dirty="0">
                <a:solidFill>
                  <a:srgbClr val="FFFFFF"/>
                </a:solidFill>
                <a:latin typeface="Tw Cen MT" panose="020B0602020104020603" pitchFamily="34" charset="77"/>
                <a:ea typeface="ＭＳ Ｐゴシック"/>
              </a:rPr>
              <a:t> Padre Jesús Nazareno con asistencia del Ayuntamiento y de las Corporaciones de la ciudad, al creer que el juramento hecho por el rey Fernando VII, acerca de su acatamiento a la Constitución era sincero y definitivo, desarrolló su sermón como político y patriota en defensa del rey, aplicándole a él las palabras con que Pilato presentó a Jesús al pueblo de Jerusalén: ”he  aquí a vuestro rey”. En defensa del rey alabó tanto su religiosidad como su adhesión a la Constitución. Siguió dando consejos a las autoridades, recomendando que oyeran las quejas de los ciudadanos.</a:t>
            </a:r>
            <a:endParaRPr lang="es-ES" sz="2000" b="0" strike="noStrike" spc="-1" dirty="0">
              <a:solidFill>
                <a:srgbClr val="FFFFFF"/>
              </a:solidFill>
              <a:latin typeface="Tw Cen MT" panose="020B0602020104020603" pitchFamily="34" charset="77"/>
            </a:endParaRPr>
          </a:p>
          <a:p>
            <a:pPr algn="just">
              <a:lnSpc>
                <a:spcPct val="100000"/>
              </a:lnSpc>
            </a:pPr>
            <a:endParaRPr lang="es-ES" sz="2000" b="0" strike="noStrike" spc="-1" dirty="0">
              <a:solidFill>
                <a:srgbClr val="FFFFFF"/>
              </a:solidFill>
              <a:latin typeface="Tw Cen MT" panose="020B0602020104020603" pitchFamily="34" charset="77"/>
              <a:ea typeface="ＭＳ Ｐゴシック"/>
            </a:endParaRPr>
          </a:p>
          <a:p>
            <a:pPr algn="just">
              <a:lnSpc>
                <a:spcPct val="100000"/>
              </a:lnSpc>
            </a:pPr>
            <a:r>
              <a:rPr lang="es-ES" sz="2000" b="0" strike="noStrike" spc="-1" dirty="0">
                <a:solidFill>
                  <a:srgbClr val="FFFFFF"/>
                </a:solidFill>
                <a:latin typeface="Tw Cen MT" panose="020B0602020104020603" pitchFamily="34" charset="77"/>
                <a:ea typeface="ＭＳ Ｐゴシック"/>
              </a:rPr>
              <a:t>	* Contrariado por el cambio político, se vio perseguido, indultado, separado de sus responsabilidades pastorales, enfrentado el Sr. Obispo de Jaén, que llegó a decir de él, “que tenía una cabeza de hierro”.</a:t>
            </a:r>
            <a:endParaRPr lang="es-ES" sz="2000" b="0" strike="noStrike" spc="-1" dirty="0">
              <a:solidFill>
                <a:srgbClr val="FFFFFF"/>
              </a:solidFill>
              <a:latin typeface="Tw Cen MT" panose="020B0602020104020603" pitchFamily="34" charset="77"/>
            </a:endParaRPr>
          </a:p>
          <a:p>
            <a:pPr algn="just">
              <a:lnSpc>
                <a:spcPct val="100000"/>
              </a:lnSpc>
            </a:pPr>
            <a:r>
              <a:rPr lang="es-ES" sz="2000" b="0" strike="noStrike" spc="-1" dirty="0">
                <a:solidFill>
                  <a:srgbClr val="FFFFFF"/>
                </a:solidFill>
                <a:latin typeface="Tw Cen MT" panose="020B0602020104020603" pitchFamily="34" charset="77"/>
                <a:ea typeface="ＭＳ Ｐゴシック"/>
              </a:rPr>
              <a:t>	* Lo que todos siempre reconocieron fue su gran inteligencia, su fogosidad y valentía y sobre todo su gran honradez buscando por encima de todo el bien de la gente. </a:t>
            </a:r>
            <a:endParaRPr lang="es-ES" sz="2000" b="0" strike="noStrike" spc="-1" dirty="0">
              <a:solidFill>
                <a:srgbClr val="FFFFFF"/>
              </a:solidFill>
              <a:latin typeface="Tw Cen MT" panose="020B0602020104020603" pitchFamily="34" charset="77"/>
            </a:endParaRPr>
          </a:p>
          <a:p>
            <a:pPr algn="just">
              <a:lnSpc>
                <a:spcPct val="100000"/>
              </a:lnSpc>
            </a:pPr>
            <a:r>
              <a:rPr lang="es-ES" sz="2000" b="0" strike="noStrike" spc="-1" dirty="0">
                <a:solidFill>
                  <a:srgbClr val="FFFFFF"/>
                </a:solidFill>
                <a:latin typeface="Tw Cen MT" panose="020B0602020104020603" pitchFamily="34" charset="77"/>
                <a:ea typeface="ＭＳ Ｐゴシック"/>
              </a:rPr>
              <a:t>	“Antes que sacerdote, soy hombre”, dijo en una ocasión, y a esta afirmación atribuyó él, todos las persecuciones  que había sufrido a lo largo de su ajetreada vida.</a:t>
            </a:r>
            <a:endParaRPr lang="es-ES" sz="2000" b="0" strike="noStrike" spc="-1" dirty="0">
              <a:solidFill>
                <a:srgbClr val="FFFFFF"/>
              </a:solidFill>
              <a:latin typeface="Tw Cen MT" panose="020B0602020104020603" pitchFamily="34" charset="7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fade">
                                      <p:cBhvr>
                                        <p:cTn id="7" dur="3000"/>
                                        <p:tgtEl>
                                          <p:spTgt spid="203"/>
                                        </p:tgtEl>
                                      </p:cBhvr>
                                    </p:animEffect>
                                    <p:anim calcmode="lin" valueType="num">
                                      <p:cBhvr>
                                        <p:cTn id="8" dur="3000" fill="hold"/>
                                        <p:tgtEl>
                                          <p:spTgt spid="203"/>
                                        </p:tgtEl>
                                        <p:attrNameLst>
                                          <p:attrName>ppt_x</p:attrName>
                                        </p:attrNameLst>
                                      </p:cBhvr>
                                      <p:tavLst>
                                        <p:tav tm="0">
                                          <p:val>
                                            <p:strVal val="#ppt_x"/>
                                          </p:val>
                                        </p:tav>
                                        <p:tav tm="100000">
                                          <p:val>
                                            <p:strVal val="#ppt_x"/>
                                          </p:val>
                                        </p:tav>
                                      </p:tavLst>
                                    </p:anim>
                                    <p:anim calcmode="lin" valueType="num">
                                      <p:cBhvr>
                                        <p:cTn id="9" dur="3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rotWithShape="0">
          <a:gsLst>
            <a:gs pos="95000">
              <a:srgbClr val="990000"/>
            </a:gs>
            <a:gs pos="100000">
              <a:srgbClr val="2B0000"/>
            </a:gs>
          </a:gsLst>
          <a:lin ang="10800000"/>
        </a:gradFill>
        <a:effectLst/>
      </p:bgPr>
    </p:bg>
    <p:spTree>
      <p:nvGrpSpPr>
        <p:cNvPr id="1" name=""/>
        <p:cNvGrpSpPr/>
        <p:nvPr/>
      </p:nvGrpSpPr>
      <p:grpSpPr>
        <a:xfrm>
          <a:off x="0" y="0"/>
          <a:ext cx="0" cy="0"/>
          <a:chOff x="0" y="0"/>
          <a:chExt cx="0" cy="0"/>
        </a:xfrm>
      </p:grpSpPr>
      <p:sp>
        <p:nvSpPr>
          <p:cNvPr id="204"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sp>
        <p:nvSpPr>
          <p:cNvPr id="205" name="CuadroTexto 2"/>
          <p:cNvSpPr/>
          <p:nvPr/>
        </p:nvSpPr>
        <p:spPr>
          <a:xfrm>
            <a:off x="335520" y="214200"/>
            <a:ext cx="6860927" cy="292242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es-ES" sz="2400" strike="noStrike" spc="-1" dirty="0">
                <a:solidFill>
                  <a:srgbClr val="FFFF00"/>
                </a:solidFill>
                <a:latin typeface="Tw Cen MT" panose="020B0602020104020603" pitchFamily="34" charset="77"/>
                <a:ea typeface="Times New Roman"/>
              </a:rPr>
              <a:t>MANUEL MUÑOZ GARNICA</a:t>
            </a:r>
            <a:endParaRPr lang="es-ES" sz="2400" strike="noStrike" spc="-1" dirty="0">
              <a:solidFill>
                <a:srgbClr val="FFFFFF"/>
              </a:solidFill>
              <a:latin typeface="Tw Cen MT" panose="020B0602020104020603" pitchFamily="34" charset="77"/>
            </a:endParaRPr>
          </a:p>
          <a:p>
            <a:pPr>
              <a:lnSpc>
                <a:spcPct val="100000"/>
              </a:lnSpc>
            </a:pPr>
            <a:r>
              <a:rPr lang="es-ES" sz="2000" strike="noStrike" spc="-1" dirty="0">
                <a:solidFill>
                  <a:srgbClr val="FFFF00"/>
                </a:solidFill>
                <a:latin typeface="Tw Cen MT" panose="020B0602020104020603" pitchFamily="34" charset="77"/>
                <a:ea typeface="Times New Roman"/>
              </a:rPr>
              <a:t>*1821</a:t>
            </a:r>
            <a:r>
              <a:rPr lang="es-ES" sz="2000" strike="noStrike" spc="-1" dirty="0">
                <a:solidFill>
                  <a:srgbClr val="FFFFFF"/>
                </a:solidFill>
                <a:latin typeface="Tw Cen MT" panose="020B0602020104020603" pitchFamily="34" charset="77"/>
                <a:ea typeface="Times New Roman"/>
              </a:rPr>
              <a:t>: Nace en Úbeda, hijo de Pedro Muñoz y </a:t>
            </a:r>
            <a:r>
              <a:rPr lang="es-ES" sz="2000" strike="noStrike" spc="-1" dirty="0" err="1">
                <a:solidFill>
                  <a:srgbClr val="FFFFFF"/>
                </a:solidFill>
                <a:latin typeface="Tw Cen MT" panose="020B0602020104020603" pitchFamily="34" charset="77"/>
                <a:ea typeface="Times New Roman"/>
              </a:rPr>
              <a:t>Mª</a:t>
            </a:r>
            <a:r>
              <a:rPr lang="es-ES" sz="2000" strike="noStrike" spc="-1" dirty="0">
                <a:solidFill>
                  <a:srgbClr val="FFFFFF"/>
                </a:solidFill>
                <a:latin typeface="Tw Cen MT" panose="020B0602020104020603" pitchFamily="34" charset="77"/>
                <a:ea typeface="Times New Roman"/>
              </a:rPr>
              <a:t>  Encarnación </a:t>
            </a:r>
            <a:r>
              <a:rPr lang="es-ES" sz="2000" spc="-1" dirty="0">
                <a:solidFill>
                  <a:srgbClr val="FFFFFF"/>
                </a:solidFill>
                <a:latin typeface="Tw Cen MT" panose="020B0602020104020603" pitchFamily="34" charset="77"/>
                <a:ea typeface="Times New Roman"/>
              </a:rPr>
              <a:t> </a:t>
            </a:r>
            <a:endParaRPr lang="es-ES" sz="2000" strike="noStrike" spc="-1" dirty="0">
              <a:solidFill>
                <a:srgbClr val="FFFFFF"/>
              </a:solidFill>
              <a:latin typeface="Tw Cen MT" panose="020B0602020104020603" pitchFamily="34" charset="77"/>
              <a:ea typeface="Times New Roman"/>
            </a:endParaRPr>
          </a:p>
          <a:p>
            <a:pPr>
              <a:lnSpc>
                <a:spcPct val="100000"/>
              </a:lnSpc>
            </a:pPr>
            <a:r>
              <a:rPr lang="es-ES" sz="2000" spc="-1" dirty="0">
                <a:solidFill>
                  <a:srgbClr val="FFFFFF"/>
                </a:solidFill>
                <a:latin typeface="Tw Cen MT" panose="020B0602020104020603" pitchFamily="34" charset="77"/>
                <a:ea typeface="Times New Roman"/>
              </a:rPr>
              <a:t>          </a:t>
            </a:r>
            <a:r>
              <a:rPr lang="es-ES" sz="2000" b="0" strike="noStrike" spc="-1" dirty="0">
                <a:solidFill>
                  <a:srgbClr val="FFFFFF"/>
                </a:solidFill>
                <a:latin typeface="Tw Cen MT" panose="020B0602020104020603" pitchFamily="34" charset="77"/>
                <a:ea typeface="Times New Roman"/>
              </a:rPr>
              <a:t>Garnica, ambos de ilustre cuna pero aún más ilustres por   </a:t>
            </a:r>
            <a:endParaRPr lang="es-ES" sz="2000" spc="-1" dirty="0">
              <a:solidFill>
                <a:srgbClr val="FFFFFF"/>
              </a:solidFill>
              <a:latin typeface="Tw Cen MT" panose="020B0602020104020603" pitchFamily="34" charset="77"/>
              <a:ea typeface="Times New Roman"/>
            </a:endParaRPr>
          </a:p>
          <a:p>
            <a:pPr>
              <a:lnSpc>
                <a:spcPct val="100000"/>
              </a:lnSpc>
            </a:pPr>
            <a:r>
              <a:rPr lang="es-ES" sz="2000" b="0" strike="noStrike" spc="-1" dirty="0">
                <a:solidFill>
                  <a:srgbClr val="FFFFFF"/>
                </a:solidFill>
                <a:latin typeface="Tw Cen MT" panose="020B0602020104020603" pitchFamily="34" charset="77"/>
                <a:ea typeface="Times New Roman"/>
              </a:rPr>
              <a:t>          sus virtudes cristianas.  Desde su más  corta  edad  dio  a  </a:t>
            </a:r>
            <a:endParaRPr lang="es-ES" sz="2000" spc="-1" dirty="0">
              <a:solidFill>
                <a:srgbClr val="FFFFFF"/>
              </a:solidFill>
              <a:latin typeface="Tw Cen MT" panose="020B0602020104020603" pitchFamily="34" charset="77"/>
              <a:ea typeface="Times New Roman"/>
            </a:endParaRPr>
          </a:p>
          <a:p>
            <a:pPr>
              <a:lnSpc>
                <a:spcPct val="100000"/>
              </a:lnSpc>
            </a:pPr>
            <a:r>
              <a:rPr lang="es-ES" sz="2000" b="0" strike="noStrike" spc="-1" dirty="0">
                <a:solidFill>
                  <a:srgbClr val="FFFFFF"/>
                </a:solidFill>
                <a:latin typeface="Tw Cen MT" panose="020B0602020104020603" pitchFamily="34" charset="77"/>
                <a:ea typeface="Times New Roman"/>
              </a:rPr>
              <a:t>          conocer  su  talento y excepcionales cualidades.</a:t>
            </a:r>
            <a:endParaRPr lang="es-ES" sz="2000" b="0" strike="noStrike" spc="-1" dirty="0">
              <a:solidFill>
                <a:srgbClr val="FFFFFF"/>
              </a:solidFill>
              <a:latin typeface="Tw Cen MT" panose="020B0602020104020603" pitchFamily="34" charset="77"/>
            </a:endParaRPr>
          </a:p>
          <a:p>
            <a:pPr>
              <a:lnSpc>
                <a:spcPct val="100000"/>
              </a:lnSpc>
            </a:pPr>
            <a:r>
              <a:rPr lang="es-ES" sz="2000" spc="-1" dirty="0">
                <a:solidFill>
                  <a:srgbClr val="FFFFFF"/>
                </a:solidFill>
                <a:latin typeface="Tw Cen MT" panose="020B0602020104020603" pitchFamily="34" charset="77"/>
                <a:ea typeface="Times New Roman"/>
              </a:rPr>
              <a:t>          </a:t>
            </a:r>
            <a:r>
              <a:rPr lang="es-ES" sz="2000" b="0" strike="noStrike" spc="-1" dirty="0">
                <a:solidFill>
                  <a:srgbClr val="FFFFFF"/>
                </a:solidFill>
                <a:latin typeface="Tw Cen MT" panose="020B0602020104020603" pitchFamily="34" charset="77"/>
                <a:ea typeface="Times New Roman"/>
              </a:rPr>
              <a:t>Estudió en el Seminario de San Felipe Neri de Baeza. </a:t>
            </a:r>
            <a:endParaRPr lang="es-ES" sz="2000" b="0" strike="noStrike" spc="-1" dirty="0">
              <a:solidFill>
                <a:srgbClr val="FFFFFF"/>
              </a:solidFill>
              <a:latin typeface="Tw Cen MT" panose="020B0602020104020603" pitchFamily="34" charset="77"/>
            </a:endParaRPr>
          </a:p>
          <a:p>
            <a:pPr>
              <a:lnSpc>
                <a:spcPct val="100000"/>
              </a:lnSpc>
            </a:pPr>
            <a:r>
              <a:rPr lang="es-ES" sz="2000" spc="-1" dirty="0">
                <a:solidFill>
                  <a:srgbClr val="FFFFFF"/>
                </a:solidFill>
                <a:latin typeface="Tw Cen MT" panose="020B0602020104020603" pitchFamily="34" charset="77"/>
                <a:ea typeface="Times New Roman"/>
              </a:rPr>
              <a:t>          </a:t>
            </a:r>
            <a:r>
              <a:rPr lang="es-ES" sz="2000" b="0" strike="noStrike" spc="-1" dirty="0">
                <a:solidFill>
                  <a:srgbClr val="FFFFFF"/>
                </a:solidFill>
                <a:latin typeface="Tw Cen MT" panose="020B0602020104020603" pitchFamily="34" charset="77"/>
                <a:ea typeface="Times New Roman"/>
              </a:rPr>
              <a:t>Doctor en Teología por Granada, y Filosofía  por Madrid.</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Times New Roman"/>
              </a:rPr>
              <a:t>          Ordenado sacerdote  ejerció como catedrático de Lógica, </a:t>
            </a:r>
          </a:p>
          <a:p>
            <a:pPr>
              <a:lnSpc>
                <a:spcPct val="100000"/>
              </a:lnSpc>
            </a:pPr>
            <a:r>
              <a:rPr lang="es-ES" sz="2000" b="0" strike="noStrike" spc="-1" dirty="0">
                <a:solidFill>
                  <a:srgbClr val="FFFFFF"/>
                </a:solidFill>
                <a:latin typeface="Tw Cen MT" panose="020B0602020104020603" pitchFamily="34" charset="77"/>
                <a:ea typeface="Times New Roman"/>
              </a:rPr>
              <a:t>          creando sus propios textos. </a:t>
            </a:r>
            <a:endParaRPr lang="es-ES" sz="2000" b="0" strike="noStrike" spc="-1" dirty="0">
              <a:solidFill>
                <a:srgbClr val="FFFFFF"/>
              </a:solidFill>
              <a:latin typeface="Tw Cen MT" panose="020B0602020104020603" pitchFamily="34" charset="77"/>
            </a:endParaRPr>
          </a:p>
        </p:txBody>
      </p:sp>
      <p:pic>
        <p:nvPicPr>
          <p:cNvPr id="206" name="Imagen 3"/>
          <p:cNvPicPr/>
          <p:nvPr/>
        </p:nvPicPr>
        <p:blipFill>
          <a:blip r:embed="rId2"/>
          <a:stretch/>
        </p:blipFill>
        <p:spPr>
          <a:xfrm>
            <a:off x="7463520" y="577440"/>
            <a:ext cx="1473120" cy="1996560"/>
          </a:xfrm>
          <a:prstGeom prst="rect">
            <a:avLst/>
          </a:prstGeom>
          <a:ln w="0">
            <a:noFill/>
          </a:ln>
        </p:spPr>
      </p:pic>
      <p:sp>
        <p:nvSpPr>
          <p:cNvPr id="3" name="CuadroTexto 2">
            <a:extLst>
              <a:ext uri="{FF2B5EF4-FFF2-40B4-BE49-F238E27FC236}">
                <a16:creationId xmlns:a16="http://schemas.microsoft.com/office/drawing/2014/main" id="{70ECE378-3EFB-1759-D45D-7BF130EDAF61}"/>
              </a:ext>
            </a:extLst>
          </p:cNvPr>
          <p:cNvSpPr txBox="1"/>
          <p:nvPr/>
        </p:nvSpPr>
        <p:spPr>
          <a:xfrm>
            <a:off x="335520" y="3136624"/>
            <a:ext cx="8345342" cy="3477875"/>
          </a:xfrm>
          <a:prstGeom prst="rect">
            <a:avLst/>
          </a:prstGeom>
          <a:noFill/>
        </p:spPr>
        <p:txBody>
          <a:bodyPr wrap="square">
            <a:spAutoFit/>
          </a:bodyPr>
          <a:lstStyle/>
          <a:p>
            <a:pPr>
              <a:lnSpc>
                <a:spcPct val="100000"/>
              </a:lnSpc>
            </a:pPr>
            <a:r>
              <a:rPr lang="es-ES" sz="2000" b="0" strike="noStrike" spc="-1" dirty="0">
                <a:solidFill>
                  <a:srgbClr val="FFFF00"/>
                </a:solidFill>
                <a:latin typeface="Tw Cen MT" panose="020B0602020104020603" pitchFamily="34" charset="77"/>
                <a:ea typeface="Times New Roman"/>
              </a:rPr>
              <a:t>1847</a:t>
            </a:r>
            <a:r>
              <a:rPr lang="es-ES" sz="2000" b="0" strike="noStrike" spc="-1" dirty="0">
                <a:solidFill>
                  <a:srgbClr val="FFFFFF"/>
                </a:solidFill>
                <a:latin typeface="Tw Cen MT" panose="020B0602020104020603" pitchFamily="34" charset="77"/>
                <a:ea typeface="Times New Roman"/>
              </a:rPr>
              <a:t>. En Jaén llegó ser Director del Instituto. </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Times New Roman"/>
              </a:rPr>
              <a:t>          Fue destituido por negarse a jurar la Constitución de 1869.</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00"/>
                </a:solidFill>
                <a:latin typeface="Tw Cen MT" panose="020B0602020104020603" pitchFamily="34" charset="77"/>
                <a:ea typeface="Times New Roman"/>
              </a:rPr>
              <a:t>1856</a:t>
            </a:r>
            <a:r>
              <a:rPr lang="es-ES" sz="2000" b="0" strike="noStrike" spc="-1" dirty="0">
                <a:solidFill>
                  <a:srgbClr val="FFFFFF"/>
                </a:solidFill>
                <a:latin typeface="Tw Cen MT" panose="020B0602020104020603" pitchFamily="34" charset="77"/>
                <a:ea typeface="Times New Roman"/>
              </a:rPr>
              <a:t>: Lectoral de la Catedral, publicó una edición de Sermones sobre la Virgen    </a:t>
            </a:r>
            <a:endParaRPr lang="es-ES" sz="2000" spc="-1" dirty="0">
              <a:solidFill>
                <a:srgbClr val="FFFFFF"/>
              </a:solidFill>
              <a:latin typeface="Tw Cen MT" panose="020B0602020104020603" pitchFamily="34" charset="77"/>
              <a:ea typeface="Times New Roman"/>
            </a:endParaRPr>
          </a:p>
          <a:p>
            <a:pPr>
              <a:lnSpc>
                <a:spcPct val="100000"/>
              </a:lnSpc>
            </a:pPr>
            <a:r>
              <a:rPr lang="es-ES" sz="2000" b="0" strike="noStrike" spc="-1" dirty="0">
                <a:solidFill>
                  <a:srgbClr val="FFFFFF"/>
                </a:solidFill>
                <a:latin typeface="Tw Cen MT" panose="020B0602020104020603" pitchFamily="34" charset="77"/>
                <a:ea typeface="Times New Roman"/>
              </a:rPr>
              <a:t>          Inmaculada, y  una  Colección de Sermones Panegíricos,  que justifican  su   </a:t>
            </a:r>
            <a:endParaRPr lang="es-ES" sz="2000" spc="-1" dirty="0">
              <a:solidFill>
                <a:srgbClr val="FFFFFF"/>
              </a:solidFill>
              <a:latin typeface="Tw Cen MT" panose="020B0602020104020603" pitchFamily="34" charset="77"/>
              <a:ea typeface="Times New Roman"/>
            </a:endParaRPr>
          </a:p>
          <a:p>
            <a:pPr>
              <a:lnSpc>
                <a:spcPct val="100000"/>
              </a:lnSpc>
            </a:pPr>
            <a:r>
              <a:rPr lang="es-ES" sz="2000" b="0" strike="noStrike" spc="-1" dirty="0">
                <a:solidFill>
                  <a:srgbClr val="FFFFFF"/>
                </a:solidFill>
                <a:latin typeface="Tw Cen MT" panose="020B0602020104020603" pitchFamily="34" charset="77"/>
                <a:ea typeface="Times New Roman"/>
              </a:rPr>
              <a:t>          celebridad como orador sagrado. </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Times New Roman"/>
              </a:rPr>
              <a:t>          Publicó  multitud  de libros destacando  su “Retórica Sagrada”  y</a:t>
            </a:r>
            <a:r>
              <a:rPr lang="es-ES" sz="2000" spc="-1" dirty="0">
                <a:solidFill>
                  <a:srgbClr val="FFFFFF"/>
                </a:solidFill>
                <a:latin typeface="Tw Cen MT" panose="020B0602020104020603" pitchFamily="34" charset="77"/>
              </a:rPr>
              <a:t> </a:t>
            </a:r>
            <a:r>
              <a:rPr lang="es-ES" sz="2000" b="0" strike="noStrike" spc="-1" dirty="0">
                <a:solidFill>
                  <a:srgbClr val="FFFFFF"/>
                </a:solidFill>
                <a:latin typeface="Tw Cen MT" panose="020B0602020104020603" pitchFamily="34" charset="77"/>
                <a:ea typeface="Times New Roman"/>
              </a:rPr>
              <a:t>un libro   </a:t>
            </a:r>
            <a:endParaRPr lang="es-ES" sz="2000" spc="-1" dirty="0">
              <a:solidFill>
                <a:srgbClr val="FFFFFF"/>
              </a:solidFill>
              <a:latin typeface="Tw Cen MT" panose="020B0602020104020603" pitchFamily="34" charset="77"/>
              <a:ea typeface="Times New Roman"/>
            </a:endParaRPr>
          </a:p>
          <a:p>
            <a:pPr>
              <a:lnSpc>
                <a:spcPct val="100000"/>
              </a:lnSpc>
            </a:pPr>
            <a:r>
              <a:rPr lang="es-ES" sz="2000" b="0" strike="noStrike" spc="-1" dirty="0">
                <a:solidFill>
                  <a:srgbClr val="FFFFFF"/>
                </a:solidFill>
                <a:latin typeface="Tw Cen MT" panose="020B0602020104020603" pitchFamily="34" charset="77"/>
                <a:ea typeface="Times New Roman"/>
              </a:rPr>
              <a:t>          que le hizo famoso: ”Ensayo histórico sobre S. Juan de la Cruz”.</a:t>
            </a:r>
            <a:endParaRPr lang="es-ES" sz="2000" spc="-1" dirty="0">
              <a:solidFill>
                <a:srgbClr val="FFFFFF"/>
              </a:solidFill>
              <a:latin typeface="Tw Cen MT" panose="020B0602020104020603" pitchFamily="34" charset="77"/>
              <a:ea typeface="Times New Roman"/>
            </a:endParaRPr>
          </a:p>
          <a:p>
            <a:pPr>
              <a:lnSpc>
                <a:spcPct val="100000"/>
              </a:lnSpc>
            </a:pPr>
            <a:r>
              <a:rPr lang="es-ES" sz="2000" b="0" strike="noStrike" spc="-1" dirty="0">
                <a:solidFill>
                  <a:srgbClr val="FFFFFF"/>
                </a:solidFill>
                <a:latin typeface="Tw Cen MT" panose="020B0602020104020603" pitchFamily="34" charset="77"/>
                <a:ea typeface="Times New Roman"/>
              </a:rPr>
              <a:t>          También abordó con valentía la cuestión social.</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Times New Roman"/>
              </a:rPr>
              <a:t>          Capellán de Honor de la Capilla Real. </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Times New Roman"/>
              </a:rPr>
              <a:t>          Condecorado con las medallas de Isabel la Católica y Carlos III.</a:t>
            </a:r>
            <a:endParaRPr lang="es-ES" sz="2000" b="0" strike="noStrike" spc="-1" dirty="0">
              <a:solidFill>
                <a:srgbClr val="FFFFFF"/>
              </a:solidFill>
              <a:latin typeface="Tw Cen MT" panose="020B0602020104020603" pitchFamily="34" charset="77"/>
            </a:endParaRPr>
          </a:p>
          <a:p>
            <a:pPr>
              <a:lnSpc>
                <a:spcPct val="100000"/>
              </a:lnSpc>
            </a:pPr>
            <a:r>
              <a:rPr lang="es-ES" sz="2000" b="1" strike="noStrike" spc="-1" dirty="0">
                <a:solidFill>
                  <a:srgbClr val="FFFF00"/>
                </a:solidFill>
                <a:latin typeface="Tw Cen MT" panose="020B0602020104020603" pitchFamily="34" charset="77"/>
                <a:ea typeface="Times New Roman"/>
              </a:rPr>
              <a:t>+ 1876</a:t>
            </a:r>
            <a:r>
              <a:rPr lang="es-ES" sz="2000" b="0" strike="noStrike" spc="-1" dirty="0">
                <a:solidFill>
                  <a:srgbClr val="FFFFFF"/>
                </a:solidFill>
                <a:latin typeface="Tw Cen MT" panose="020B0602020104020603" pitchFamily="34" charset="77"/>
                <a:ea typeface="Times New Roman"/>
              </a:rPr>
              <a:t>. 14 febrero. Muere en Jaén.</a:t>
            </a:r>
            <a:endParaRPr lang="es-ES" sz="2000" dirty="0"/>
          </a:p>
        </p:txBody>
      </p:sp>
      <p:sp>
        <p:nvSpPr>
          <p:cNvPr id="5" name="CuadroTexto 4">
            <a:extLst>
              <a:ext uri="{FF2B5EF4-FFF2-40B4-BE49-F238E27FC236}">
                <a16:creationId xmlns:a16="http://schemas.microsoft.com/office/drawing/2014/main" id="{6FD0C020-D2BE-2EF8-F2B7-3BC4FD3795C4}"/>
              </a:ext>
            </a:extLst>
          </p:cNvPr>
          <p:cNvSpPr txBox="1"/>
          <p:nvPr/>
        </p:nvSpPr>
        <p:spPr>
          <a:xfrm>
            <a:off x="7410062" y="2598092"/>
            <a:ext cx="1473120" cy="923330"/>
          </a:xfrm>
          <a:prstGeom prst="rect">
            <a:avLst/>
          </a:prstGeom>
          <a:noFill/>
        </p:spPr>
        <p:txBody>
          <a:bodyPr wrap="square">
            <a:spAutoFit/>
          </a:bodyPr>
          <a:lstStyle/>
          <a:p>
            <a:pPr algn="ctr">
              <a:lnSpc>
                <a:spcPct val="100000"/>
              </a:lnSpc>
            </a:pPr>
            <a:r>
              <a:rPr lang="es-ES" sz="1800" strike="noStrike" spc="-1" dirty="0">
                <a:solidFill>
                  <a:srgbClr val="FFFF00"/>
                </a:solidFill>
                <a:latin typeface="Tw Cen MT" panose="020B0602020104020603" pitchFamily="34" charset="77"/>
                <a:ea typeface="Times New Roman"/>
              </a:rPr>
              <a:t>MANUEL MUÑOZ GARNICA</a:t>
            </a:r>
            <a:endParaRPr lang="es-ES" sz="1800" strike="noStrike" spc="-1" dirty="0">
              <a:solidFill>
                <a:srgbClr val="FFFFFF"/>
              </a:solidFill>
              <a:latin typeface="Tw Cen MT" panose="020B0602020104020603" pitchFamily="34" charset="7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05"/>
                                        </p:tgtEl>
                                        <p:attrNameLst>
                                          <p:attrName>style.visibility</p:attrName>
                                        </p:attrNameLst>
                                      </p:cBhvr>
                                      <p:to>
                                        <p:strVal val="visible"/>
                                      </p:to>
                                    </p:set>
                                    <p:animEffect transition="in" filter="fade">
                                      <p:cBhvr>
                                        <p:cTn id="7" dur="3000"/>
                                        <p:tgtEl>
                                          <p:spTgt spid="205"/>
                                        </p:tgtEl>
                                      </p:cBhvr>
                                    </p:animEffect>
                                    <p:anim calcmode="lin" valueType="num">
                                      <p:cBhvr>
                                        <p:cTn id="8" dur="3000" fill="hold"/>
                                        <p:tgtEl>
                                          <p:spTgt spid="205"/>
                                        </p:tgtEl>
                                        <p:attrNameLst>
                                          <p:attrName>ppt_x</p:attrName>
                                        </p:attrNameLst>
                                      </p:cBhvr>
                                      <p:tavLst>
                                        <p:tav tm="0">
                                          <p:val>
                                            <p:strVal val="#ppt_x"/>
                                          </p:val>
                                        </p:tav>
                                        <p:tav tm="100000">
                                          <p:val>
                                            <p:strVal val="#ppt_x"/>
                                          </p:val>
                                        </p:tav>
                                      </p:tavLst>
                                    </p:anim>
                                    <p:anim calcmode="lin" valueType="num">
                                      <p:cBhvr>
                                        <p:cTn id="9" dur="3000" fill="hold"/>
                                        <p:tgtEl>
                                          <p:spTgt spid="2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rotWithShape="0">
          <a:gsLst>
            <a:gs pos="95000">
              <a:srgbClr val="990000"/>
            </a:gs>
            <a:gs pos="100000">
              <a:srgbClr val="2B0000"/>
            </a:gs>
          </a:gsLst>
          <a:lin ang="10800000"/>
        </a:gradFill>
        <a:effectLst/>
      </p:bgPr>
    </p:bg>
    <p:spTree>
      <p:nvGrpSpPr>
        <p:cNvPr id="1" name=""/>
        <p:cNvGrpSpPr/>
        <p:nvPr/>
      </p:nvGrpSpPr>
      <p:grpSpPr>
        <a:xfrm>
          <a:off x="0" y="0"/>
          <a:ext cx="0" cy="0"/>
          <a:chOff x="0" y="0"/>
          <a:chExt cx="0" cy="0"/>
        </a:xfrm>
      </p:grpSpPr>
      <p:sp>
        <p:nvSpPr>
          <p:cNvPr id="207"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sp>
        <p:nvSpPr>
          <p:cNvPr id="208" name="CuadroTexto 2"/>
          <p:cNvSpPr/>
          <p:nvPr/>
        </p:nvSpPr>
        <p:spPr>
          <a:xfrm>
            <a:off x="385010" y="513346"/>
            <a:ext cx="8390021" cy="5938634"/>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es-ES" sz="2000" b="0" strike="noStrike" spc="-1" dirty="0">
                <a:solidFill>
                  <a:srgbClr val="FFFFFF"/>
                </a:solidFill>
                <a:latin typeface="Tw Cen MT" panose="020B0602020104020603" pitchFamily="34" charset="77"/>
                <a:ea typeface="Times New Roman"/>
              </a:rPr>
              <a:t>*Canónigo Lectoral de la Catedral de Jaén acompañó al Obispo D. Antolín </a:t>
            </a:r>
            <a:r>
              <a:rPr lang="es-ES" sz="2000" b="0" strike="noStrike" spc="-1" dirty="0" err="1">
                <a:solidFill>
                  <a:srgbClr val="FFFFFF"/>
                </a:solidFill>
                <a:latin typeface="Tw Cen MT" panose="020B0602020104020603" pitchFamily="34" charset="77"/>
                <a:ea typeface="Times New Roman"/>
              </a:rPr>
              <a:t>Monescillo</a:t>
            </a:r>
            <a:r>
              <a:rPr lang="es-ES" sz="2000" b="0" strike="noStrike" spc="-1" dirty="0">
                <a:solidFill>
                  <a:srgbClr val="FFFFFF"/>
                </a:solidFill>
                <a:latin typeface="Tw Cen MT" panose="020B0602020104020603" pitchFamily="34" charset="77"/>
                <a:ea typeface="Times New Roman"/>
              </a:rPr>
              <a:t> al Concilio Vaticano I, en calidad de teólogo consultor.</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Times New Roman"/>
              </a:rPr>
              <a:t>Con motivo de haber acompañado al Obispo </a:t>
            </a:r>
            <a:r>
              <a:rPr lang="es-ES" sz="2000" b="0" strike="noStrike" spc="-1" dirty="0" err="1">
                <a:solidFill>
                  <a:srgbClr val="FFFFFF"/>
                </a:solidFill>
                <a:latin typeface="Tw Cen MT" panose="020B0602020104020603" pitchFamily="34" charset="77"/>
                <a:ea typeface="Times New Roman"/>
              </a:rPr>
              <a:t>Monescillo</a:t>
            </a:r>
            <a:r>
              <a:rPr lang="es-ES" sz="2000" b="0" strike="noStrike" spc="-1" dirty="0">
                <a:solidFill>
                  <a:srgbClr val="FFFFFF"/>
                </a:solidFill>
                <a:latin typeface="Tw Cen MT" panose="020B0602020104020603" pitchFamily="34" charset="77"/>
                <a:ea typeface="Times New Roman"/>
              </a:rPr>
              <a:t> a las Cortes Constituyentes de 1869, escribió y publicó en Jaén unos diálogos sobre “la Moral y el Derecho”, denunciando erróneos principios </a:t>
            </a:r>
          </a:p>
          <a:p>
            <a:pPr algn="ctr">
              <a:lnSpc>
                <a:spcPct val="100000"/>
              </a:lnSpc>
            </a:pPr>
            <a:r>
              <a:rPr lang="es-ES" sz="2000" b="0" strike="noStrike" spc="-1" dirty="0">
                <a:solidFill>
                  <a:srgbClr val="FFFFFF"/>
                </a:solidFill>
                <a:latin typeface="Tw Cen MT" panose="020B0602020104020603" pitchFamily="34" charset="77"/>
                <a:ea typeface="Times New Roman"/>
              </a:rPr>
              <a:t>de la “Moral Universal” en boga.</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Times New Roman"/>
              </a:rPr>
              <a:t>Como hombre comprometido con su tiempo expone con valentía sus ideas: </a:t>
            </a:r>
          </a:p>
          <a:p>
            <a:pPr algn="ctr">
              <a:lnSpc>
                <a:spcPct val="100000"/>
              </a:lnSpc>
            </a:pPr>
            <a:r>
              <a:rPr lang="es-ES" sz="2000" b="0" strike="noStrike" spc="-1" dirty="0">
                <a:solidFill>
                  <a:srgbClr val="FFFFFF"/>
                </a:solidFill>
                <a:latin typeface="Tw Cen MT" panose="020B0602020104020603" pitchFamily="34" charset="77"/>
                <a:ea typeface="Times New Roman"/>
              </a:rPr>
              <a:t>Carta abierta “Dos palabras sobre las últimas revoluciones”, y  </a:t>
            </a:r>
          </a:p>
          <a:p>
            <a:pPr algn="ctr">
              <a:lnSpc>
                <a:spcPct val="100000"/>
              </a:lnSpc>
            </a:pPr>
            <a:r>
              <a:rPr lang="es-ES" sz="2000" b="0" strike="noStrike" spc="-1" dirty="0">
                <a:solidFill>
                  <a:srgbClr val="FFFFFF"/>
                </a:solidFill>
                <a:latin typeface="Tw Cen MT" panose="020B0602020104020603" pitchFamily="34" charset="77"/>
                <a:ea typeface="Times New Roman"/>
              </a:rPr>
              <a:t>“Sermones con motivo de las presentes calamidades”(1872).</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Times New Roman"/>
              </a:rPr>
              <a:t>*En Úbeda consiguió con su influencia evitar la ruina y restaurar </a:t>
            </a:r>
          </a:p>
          <a:p>
            <a:pPr algn="ctr">
              <a:lnSpc>
                <a:spcPct val="100000"/>
              </a:lnSpc>
            </a:pPr>
            <a:r>
              <a:rPr lang="es-ES" sz="2000" b="0" strike="noStrike" spc="-1" dirty="0">
                <a:solidFill>
                  <a:srgbClr val="FFFFFF"/>
                </a:solidFill>
                <a:latin typeface="Tw Cen MT" panose="020B0602020104020603" pitchFamily="34" charset="77"/>
                <a:ea typeface="Times New Roman"/>
              </a:rPr>
              <a:t>el Oratorio de S. Juan de la Cruz, ya que la iglesia de S. Miguel y </a:t>
            </a:r>
          </a:p>
          <a:p>
            <a:pPr algn="ctr">
              <a:lnSpc>
                <a:spcPct val="100000"/>
              </a:lnSpc>
            </a:pPr>
            <a:r>
              <a:rPr lang="es-ES" sz="2000" b="0" strike="noStrike" spc="-1" dirty="0">
                <a:solidFill>
                  <a:srgbClr val="FFFFFF"/>
                </a:solidFill>
                <a:latin typeface="Tw Cen MT" panose="020B0602020104020603" pitchFamily="34" charset="77"/>
                <a:ea typeface="Times New Roman"/>
              </a:rPr>
              <a:t>el convento habían sido enajenados.</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Times New Roman"/>
              </a:rPr>
              <a:t>Nombrado Visitador de El Salvador, supo salvarlo de la ruina con la colaboración del Marqués de Camarasa, y la reforma </a:t>
            </a:r>
          </a:p>
          <a:p>
            <a:pPr algn="ctr">
              <a:lnSpc>
                <a:spcPct val="100000"/>
              </a:lnSpc>
            </a:pPr>
            <a:r>
              <a:rPr lang="es-ES" sz="2000" b="0" strike="noStrike" spc="-1" dirty="0">
                <a:solidFill>
                  <a:srgbClr val="FFFFFF"/>
                </a:solidFill>
                <a:latin typeface="Tw Cen MT" panose="020B0602020104020603" pitchFamily="34" charset="77"/>
                <a:ea typeface="Times New Roman"/>
              </a:rPr>
              <a:t>de los estatutos del Patronato.</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Times New Roman"/>
              </a:rPr>
              <a:t> * Preocupado  por los más desfavorecidos, se le nombró vicepresidente </a:t>
            </a:r>
          </a:p>
          <a:p>
            <a:pPr algn="ctr">
              <a:lnSpc>
                <a:spcPct val="100000"/>
              </a:lnSpc>
            </a:pPr>
            <a:r>
              <a:rPr lang="es-ES" sz="2000" b="0" strike="noStrike" spc="-1" dirty="0">
                <a:solidFill>
                  <a:srgbClr val="FFFFFF"/>
                </a:solidFill>
                <a:latin typeface="Tw Cen MT" panose="020B0602020104020603" pitchFamily="34" charset="77"/>
                <a:ea typeface="Times New Roman"/>
              </a:rPr>
              <a:t>de la Junta Provincial de Beneficencia y gracias a su gestión </a:t>
            </a:r>
          </a:p>
          <a:p>
            <a:pPr algn="ctr">
              <a:lnSpc>
                <a:spcPct val="100000"/>
              </a:lnSpc>
            </a:pPr>
            <a:r>
              <a:rPr lang="es-ES" sz="2000" b="0" strike="noStrike" spc="-1" dirty="0">
                <a:solidFill>
                  <a:srgbClr val="FFFFFF"/>
                </a:solidFill>
                <a:latin typeface="Tw Cen MT" panose="020B0602020104020603" pitchFamily="34" charset="77"/>
                <a:ea typeface="Times New Roman"/>
              </a:rPr>
              <a:t>las Hermanitas de los Pobres abrieron un Asilo en la capital </a:t>
            </a:r>
          </a:p>
          <a:p>
            <a:pPr algn="ctr">
              <a:lnSpc>
                <a:spcPct val="100000"/>
              </a:lnSpc>
            </a:pPr>
            <a:r>
              <a:rPr lang="es-ES" sz="2000" b="0" strike="noStrike" spc="-1" dirty="0">
                <a:solidFill>
                  <a:srgbClr val="FFFFFF"/>
                </a:solidFill>
                <a:latin typeface="Tw Cen MT" panose="020B0602020104020603" pitchFamily="34" charset="77"/>
                <a:ea typeface="Times New Roman"/>
              </a:rPr>
              <a:t>y otro en Úbeda 1867.</a:t>
            </a:r>
            <a:endParaRPr lang="es-ES" sz="2000" b="0" strike="noStrike" spc="-1" dirty="0">
              <a:solidFill>
                <a:srgbClr val="FFFFFF"/>
              </a:solidFill>
              <a:latin typeface="Tw Cen MT" panose="020B0602020104020603" pitchFamily="34" charset="7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08"/>
                                        </p:tgtEl>
                                        <p:attrNameLst>
                                          <p:attrName>style.visibility</p:attrName>
                                        </p:attrNameLst>
                                      </p:cBhvr>
                                      <p:to>
                                        <p:strVal val="visible"/>
                                      </p:to>
                                    </p:set>
                                    <p:animEffect transition="in" filter="fade">
                                      <p:cBhvr>
                                        <p:cTn id="7" dur="3000"/>
                                        <p:tgtEl>
                                          <p:spTgt spid="208"/>
                                        </p:tgtEl>
                                      </p:cBhvr>
                                    </p:animEffect>
                                    <p:anim calcmode="lin" valueType="num">
                                      <p:cBhvr>
                                        <p:cTn id="8" dur="3000" fill="hold"/>
                                        <p:tgtEl>
                                          <p:spTgt spid="208"/>
                                        </p:tgtEl>
                                        <p:attrNameLst>
                                          <p:attrName>ppt_x</p:attrName>
                                        </p:attrNameLst>
                                      </p:cBhvr>
                                      <p:tavLst>
                                        <p:tav tm="0">
                                          <p:val>
                                            <p:strVal val="#ppt_x"/>
                                          </p:val>
                                        </p:tav>
                                        <p:tav tm="100000">
                                          <p:val>
                                            <p:strVal val="#ppt_x"/>
                                          </p:val>
                                        </p:tav>
                                      </p:tavLst>
                                    </p:anim>
                                    <p:anim calcmode="lin" valueType="num">
                                      <p:cBhvr>
                                        <p:cTn id="9" dur="3000" fill="hold"/>
                                        <p:tgtEl>
                                          <p:spTgt spid="2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gradFill rotWithShape="0">
          <a:gsLst>
            <a:gs pos="95000">
              <a:srgbClr val="990000"/>
            </a:gs>
            <a:gs pos="100000">
              <a:srgbClr val="2B0000"/>
            </a:gs>
          </a:gsLst>
          <a:lin ang="10800000"/>
        </a:gradFill>
        <a:effectLst/>
      </p:bgPr>
    </p:bg>
    <p:spTree>
      <p:nvGrpSpPr>
        <p:cNvPr id="1" name=""/>
        <p:cNvGrpSpPr/>
        <p:nvPr/>
      </p:nvGrpSpPr>
      <p:grpSpPr>
        <a:xfrm>
          <a:off x="0" y="0"/>
          <a:ext cx="0" cy="0"/>
          <a:chOff x="0" y="0"/>
          <a:chExt cx="0" cy="0"/>
        </a:xfrm>
      </p:grpSpPr>
      <p:sp>
        <p:nvSpPr>
          <p:cNvPr id="209"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sp>
        <p:nvSpPr>
          <p:cNvPr id="210" name="CuadroTexto 3"/>
          <p:cNvSpPr/>
          <p:nvPr/>
        </p:nvSpPr>
        <p:spPr>
          <a:xfrm>
            <a:off x="534390" y="214200"/>
            <a:ext cx="6527370" cy="630796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es-ES" sz="2400" strike="noStrike" spc="-1" dirty="0">
                <a:solidFill>
                  <a:srgbClr val="FFFF00"/>
                </a:solidFill>
                <a:latin typeface="Tw Cen MT" panose="020B0602020104020603" pitchFamily="34" charset="77"/>
                <a:ea typeface="Calibri"/>
              </a:rPr>
              <a:t>PINTOR JOSÉ ELBO</a:t>
            </a:r>
            <a:endParaRPr lang="es-ES" sz="2400" strike="noStrike" spc="-1" dirty="0">
              <a:solidFill>
                <a:srgbClr val="FFFFFF"/>
              </a:solidFill>
              <a:latin typeface="Tw Cen MT" panose="020B0602020104020603" pitchFamily="34" charset="77"/>
            </a:endParaRPr>
          </a:p>
          <a:p>
            <a:pPr algn="just">
              <a:lnSpc>
                <a:spcPct val="100000"/>
              </a:lnSpc>
            </a:pPr>
            <a:r>
              <a:rPr lang="es-ES" sz="2000" b="1" strike="noStrike" spc="-1" dirty="0">
                <a:solidFill>
                  <a:srgbClr val="FFFF00"/>
                </a:solidFill>
                <a:latin typeface="Tw Cen MT" panose="020B0602020104020603" pitchFamily="34" charset="77"/>
                <a:ea typeface="Calibri"/>
              </a:rPr>
              <a:t>* 1804</a:t>
            </a:r>
            <a:r>
              <a:rPr lang="es-ES" sz="2000" b="1" strike="noStrike" spc="-1" dirty="0">
                <a:solidFill>
                  <a:srgbClr val="FFFFFF"/>
                </a:solidFill>
                <a:latin typeface="Tw Cen MT" panose="020B0602020104020603" pitchFamily="34" charset="77"/>
                <a:ea typeface="Calibri"/>
              </a:rPr>
              <a:t>. </a:t>
            </a:r>
            <a:r>
              <a:rPr lang="es-ES" sz="2000" b="0" strike="noStrike" spc="-1" dirty="0">
                <a:solidFill>
                  <a:srgbClr val="FFFFFF"/>
                </a:solidFill>
                <a:latin typeface="Tw Cen MT" panose="020B0602020104020603" pitchFamily="34" charset="77"/>
                <a:ea typeface="Calibri"/>
              </a:rPr>
              <a:t>26 de Marzo. Nace en Úbeda en el seno de una 	familia liberal. Apenas tenía 6 años ya trazaba 	con carbón el perfil de frailes y de mendigos. </a:t>
            </a:r>
            <a:r>
              <a:rPr lang="es-ES" sz="2000" spc="-1" dirty="0">
                <a:solidFill>
                  <a:srgbClr val="FFFFFF"/>
                </a:solidFill>
                <a:latin typeface="Tw Cen MT" panose="020B0602020104020603" pitchFamily="34" charset="77"/>
                <a:ea typeface="Calibri"/>
              </a:rPr>
              <a:t>    	</a:t>
            </a:r>
            <a:r>
              <a:rPr lang="es-ES" sz="2000" b="0" strike="noStrike" spc="-1" dirty="0">
                <a:solidFill>
                  <a:srgbClr val="FFFFFF"/>
                </a:solidFill>
                <a:latin typeface="Tw Cen MT" panose="020B0602020104020603" pitchFamily="34" charset="77"/>
                <a:ea typeface="Calibri"/>
              </a:rPr>
              <a:t>Conoció los horrores de la invasión francesa.</a:t>
            </a:r>
            <a:endParaRPr lang="es-ES" sz="2000" b="0" strike="noStrike" spc="-1" dirty="0">
              <a:solidFill>
                <a:srgbClr val="FFFFFF"/>
              </a:solidFill>
              <a:latin typeface="Tw Cen MT" panose="020B0602020104020603" pitchFamily="34" charset="77"/>
            </a:endParaRPr>
          </a:p>
          <a:p>
            <a:pPr algn="just">
              <a:lnSpc>
                <a:spcPct val="100000"/>
              </a:lnSpc>
            </a:pPr>
            <a:r>
              <a:rPr lang="es-ES" sz="2000" b="0" strike="noStrike" spc="-1" dirty="0">
                <a:solidFill>
                  <a:srgbClr val="FFFF00"/>
                </a:solidFill>
                <a:latin typeface="Tw Cen MT" panose="020B0602020104020603" pitchFamily="34" charset="77"/>
                <a:ea typeface="Calibri"/>
              </a:rPr>
              <a:t>*1811</a:t>
            </a:r>
            <a:r>
              <a:rPr lang="es-ES" sz="2000" b="0" strike="noStrike" spc="-1" dirty="0">
                <a:solidFill>
                  <a:srgbClr val="FFFFFF"/>
                </a:solidFill>
                <a:latin typeface="Tw Cen MT" panose="020B0602020104020603" pitchFamily="34" charset="77"/>
                <a:ea typeface="Calibri"/>
              </a:rPr>
              <a:t>. Con </a:t>
            </a:r>
            <a:r>
              <a:rPr lang="es-ES" sz="2000" spc="-1" dirty="0">
                <a:solidFill>
                  <a:srgbClr val="FFFFFF"/>
                </a:solidFill>
                <a:latin typeface="Tw Cen MT" panose="020B0602020104020603" pitchFamily="34" charset="77"/>
                <a:ea typeface="Calibri"/>
              </a:rPr>
              <a:t>7</a:t>
            </a:r>
            <a:r>
              <a:rPr lang="es-ES" sz="2000" b="0" strike="noStrike" spc="-1" dirty="0">
                <a:solidFill>
                  <a:srgbClr val="FFFFFF"/>
                </a:solidFill>
                <a:latin typeface="Tw Cen MT" panose="020B0602020104020603" pitchFamily="34" charset="77"/>
                <a:ea typeface="Calibri"/>
              </a:rPr>
              <a:t> años tuvo una experiencia traumática</a:t>
            </a:r>
            <a:r>
              <a:rPr lang="es-ES" sz="2000" spc="-1" dirty="0">
                <a:solidFill>
                  <a:srgbClr val="FFFFFF"/>
                </a:solidFill>
                <a:latin typeface="Tw Cen MT" panose="020B0602020104020603" pitchFamily="34" charset="77"/>
                <a:ea typeface="Calibri"/>
              </a:rPr>
              <a:t> en Úbeda</a:t>
            </a:r>
            <a:endParaRPr lang="es-ES" sz="2000" b="0" strike="noStrike" spc="-1" dirty="0">
              <a:solidFill>
                <a:srgbClr val="FFFFFF"/>
              </a:solidFill>
              <a:latin typeface="Tw Cen MT" panose="020B0602020104020603" pitchFamily="34" charset="77"/>
            </a:endParaRPr>
          </a:p>
          <a:p>
            <a:pPr algn="just">
              <a:lnSpc>
                <a:spcPct val="100000"/>
              </a:lnSpc>
            </a:pPr>
            <a:r>
              <a:rPr lang="es-ES" sz="2000" b="0" strike="noStrike" spc="-1" dirty="0">
                <a:solidFill>
                  <a:srgbClr val="FFFFFF"/>
                </a:solidFill>
                <a:latin typeface="Tw Cen MT" panose="020B0602020104020603" pitchFamily="34" charset="77"/>
                <a:ea typeface="Calibri"/>
              </a:rPr>
              <a:t>	En medio de la calle se vio inmerso en una refriega 	militar. Un labriego lo recogió y lo metió en su casa 	mientras hacia fuego contra el invasor. Poco después 	cayó abatido ante la mirada atónita del niño, que 	nunca olvidaría los rasgos de su rostro, que después 	reproduciría en algunos cuadros. </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Calibri"/>
              </a:rPr>
              <a:t>*Se trasladó muy joven a Madrid siendo  protegido del duque de Osuna y discípulo aventajado de Goya. </a:t>
            </a:r>
            <a:r>
              <a:rPr lang="es-ES" sz="2000" spc="-1" dirty="0">
                <a:solidFill>
                  <a:srgbClr val="FFFFFF"/>
                </a:solidFill>
                <a:latin typeface="Tw Cen MT" panose="020B0602020104020603" pitchFamily="34" charset="77"/>
                <a:ea typeface="Calibri"/>
              </a:rPr>
              <a:t>A</a:t>
            </a:r>
            <a:r>
              <a:rPr lang="es-ES" sz="2000" b="0" strike="noStrike" spc="-1" dirty="0">
                <a:solidFill>
                  <a:srgbClr val="FFFFFF"/>
                </a:solidFill>
                <a:latin typeface="Tw Cen MT" panose="020B0602020104020603" pitchFamily="34" charset="77"/>
                <a:ea typeface="Calibri"/>
              </a:rPr>
              <a:t>cadémico de San Fernando. Y una  de las  figuras  más sugestivas de  la pintura. </a:t>
            </a:r>
          </a:p>
          <a:p>
            <a:pPr>
              <a:lnSpc>
                <a:spcPct val="100000"/>
              </a:lnSpc>
            </a:pPr>
            <a:r>
              <a:rPr lang="es-ES" sz="2000" b="0" strike="noStrike" spc="-1" dirty="0">
                <a:solidFill>
                  <a:srgbClr val="FFFFFF"/>
                </a:solidFill>
                <a:latin typeface="Tw Cen MT" panose="020B0602020104020603" pitchFamily="34" charset="77"/>
                <a:ea typeface="Calibri"/>
              </a:rPr>
              <a:t>	El  Museo  Romántico   de  Madrid  conserva 	 varios 	lienzos suyos. Entre sus cuadros famosos figuran: “Don 	Cayetano Fuentes” (1837) y “Vaqueros con ganado”. </a:t>
            </a:r>
            <a:endParaRPr lang="es-ES" sz="2000" b="0" strike="noStrike" spc="-1" dirty="0">
              <a:solidFill>
                <a:srgbClr val="FFFFFF"/>
              </a:solidFill>
              <a:latin typeface="Tw Cen MT" panose="020B0602020104020603" pitchFamily="34" charset="77"/>
            </a:endParaRPr>
          </a:p>
          <a:p>
            <a:pPr>
              <a:lnSpc>
                <a:spcPct val="100000"/>
              </a:lnSpc>
            </a:pPr>
            <a:r>
              <a:rPr lang="es-ES" sz="2000" b="1" strike="noStrike" spc="-1" dirty="0">
                <a:solidFill>
                  <a:srgbClr val="FFFF00"/>
                </a:solidFill>
                <a:latin typeface="Tw Cen MT" panose="020B0602020104020603" pitchFamily="34" charset="77"/>
                <a:ea typeface="Calibri"/>
              </a:rPr>
              <a:t>+1844</a:t>
            </a:r>
            <a:r>
              <a:rPr lang="es-ES" sz="2000" b="0" strike="noStrike" spc="-1" dirty="0">
                <a:solidFill>
                  <a:srgbClr val="FFFFFF"/>
                </a:solidFill>
                <a:latin typeface="Tw Cen MT" panose="020B0602020104020603" pitchFamily="34" charset="77"/>
                <a:ea typeface="Calibri"/>
              </a:rPr>
              <a:t>. </a:t>
            </a:r>
            <a:r>
              <a:rPr lang="es-ES" sz="2000" spc="-1" dirty="0">
                <a:solidFill>
                  <a:srgbClr val="FFFFFF"/>
                </a:solidFill>
                <a:latin typeface="Tw Cen MT" panose="020B0602020104020603" pitchFamily="34" charset="77"/>
                <a:ea typeface="Calibri"/>
              </a:rPr>
              <a:t>Día 4 de</a:t>
            </a:r>
            <a:r>
              <a:rPr lang="es-ES" sz="2000" b="0" strike="noStrike" spc="-1" dirty="0">
                <a:solidFill>
                  <a:srgbClr val="FFFFFF"/>
                </a:solidFill>
                <a:latin typeface="Tw Cen MT" panose="020B0602020104020603" pitchFamily="34" charset="77"/>
                <a:ea typeface="Calibri"/>
              </a:rPr>
              <a:t> noviembre. Murió en Madrid donde había 	vivido gran parte de su vida.</a:t>
            </a:r>
            <a:endParaRPr lang="es-ES" sz="2000" b="0" strike="noStrike" spc="-1" dirty="0">
              <a:solidFill>
                <a:srgbClr val="FFFFFF"/>
              </a:solidFill>
              <a:latin typeface="Tw Cen MT" panose="020B0602020104020603" pitchFamily="34" charset="77"/>
            </a:endParaRPr>
          </a:p>
        </p:txBody>
      </p:sp>
      <p:pic>
        <p:nvPicPr>
          <p:cNvPr id="211" name="Imagen 5"/>
          <p:cNvPicPr/>
          <p:nvPr/>
        </p:nvPicPr>
        <p:blipFill>
          <a:blip r:embed="rId2"/>
          <a:stretch/>
        </p:blipFill>
        <p:spPr>
          <a:xfrm>
            <a:off x="7315200" y="3067920"/>
            <a:ext cx="1619640" cy="2072160"/>
          </a:xfrm>
          <a:prstGeom prst="rect">
            <a:avLst/>
          </a:prstGeom>
          <a:ln w="0">
            <a:noFill/>
          </a:ln>
        </p:spPr>
      </p:pic>
      <p:sp>
        <p:nvSpPr>
          <p:cNvPr id="212" name="CuadroTexto 1"/>
          <p:cNvSpPr/>
          <p:nvPr/>
        </p:nvSpPr>
        <p:spPr>
          <a:xfrm>
            <a:off x="7163640" y="5151240"/>
            <a:ext cx="1873080" cy="156820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s-ES" sz="1600" b="0" strike="noStrike" spc="-1" dirty="0">
                <a:solidFill>
                  <a:srgbClr val="FFFF00"/>
                </a:solidFill>
                <a:latin typeface="Tw Cen MT" panose="020B0602020104020603" pitchFamily="34" charset="77"/>
                <a:ea typeface="ＭＳ Ｐゴシック"/>
              </a:rPr>
              <a:t>Con este cuadro. ”Jesús y la Samaritana”</a:t>
            </a:r>
            <a:endParaRPr lang="es-ES" sz="1600" b="0" strike="noStrike" spc="-1" dirty="0">
              <a:solidFill>
                <a:srgbClr val="FFFFFF"/>
              </a:solidFill>
              <a:latin typeface="Tw Cen MT" panose="020B0602020104020603" pitchFamily="34" charset="77"/>
            </a:endParaRPr>
          </a:p>
          <a:p>
            <a:pPr algn="ctr">
              <a:lnSpc>
                <a:spcPct val="100000"/>
              </a:lnSpc>
            </a:pPr>
            <a:r>
              <a:rPr lang="es-ES" sz="1600" b="0" strike="noStrike" spc="-1" dirty="0">
                <a:solidFill>
                  <a:srgbClr val="FFFF00"/>
                </a:solidFill>
                <a:latin typeface="Tw Cen MT" panose="020B0602020104020603" pitchFamily="34" charset="77"/>
                <a:ea typeface="ＭＳ Ｐゴシック"/>
              </a:rPr>
              <a:t>  Obtiene el título   de académico</a:t>
            </a:r>
            <a:endParaRPr lang="es-ES" sz="1600" b="0" strike="noStrike" spc="-1" dirty="0">
              <a:solidFill>
                <a:srgbClr val="FFFFFF"/>
              </a:solidFill>
              <a:latin typeface="Tw Cen MT" panose="020B0602020104020603" pitchFamily="34" charset="77"/>
            </a:endParaRPr>
          </a:p>
          <a:p>
            <a:pPr algn="ctr">
              <a:lnSpc>
                <a:spcPct val="100000"/>
              </a:lnSpc>
            </a:pPr>
            <a:r>
              <a:rPr lang="es-ES" sz="1600" b="0" strike="noStrike" spc="-1" dirty="0">
                <a:solidFill>
                  <a:srgbClr val="FFFF00"/>
                </a:solidFill>
                <a:latin typeface="Tw Cen MT" panose="020B0602020104020603" pitchFamily="34" charset="77"/>
                <a:ea typeface="ＭＳ Ｐゴシック"/>
              </a:rPr>
              <a:t>8-XI-1835</a:t>
            </a:r>
            <a:endParaRPr lang="es-ES" sz="1600" b="0" strike="noStrike" spc="-1" dirty="0">
              <a:solidFill>
                <a:srgbClr val="FFFFFF"/>
              </a:solidFill>
              <a:latin typeface="Tw Cen MT" panose="020B0602020104020603" pitchFamily="34" charset="77"/>
            </a:endParaRPr>
          </a:p>
        </p:txBody>
      </p:sp>
      <p:sp>
        <p:nvSpPr>
          <p:cNvPr id="213" name="CuadroTexto 2"/>
          <p:cNvSpPr/>
          <p:nvPr/>
        </p:nvSpPr>
        <p:spPr>
          <a:xfrm>
            <a:off x="8147880" y="-783720"/>
            <a:ext cx="183960" cy="460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endParaRPr lang="es-ES" sz="2400" b="0" strike="noStrike" spc="-1">
              <a:solidFill>
                <a:srgbClr val="000000"/>
              </a:solidFill>
              <a:latin typeface="Calibri"/>
              <a:ea typeface="ＭＳ Ｐゴシック"/>
            </a:endParaRPr>
          </a:p>
        </p:txBody>
      </p:sp>
      <p:sp>
        <p:nvSpPr>
          <p:cNvPr id="214" name="CuadroTexto 7"/>
          <p:cNvSpPr/>
          <p:nvPr/>
        </p:nvSpPr>
        <p:spPr>
          <a:xfrm>
            <a:off x="7163640" y="2638080"/>
            <a:ext cx="1873080" cy="36787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s-ES" sz="1800" b="0" strike="noStrike" spc="-1" dirty="0">
                <a:solidFill>
                  <a:srgbClr val="FFFF00"/>
                </a:solidFill>
                <a:latin typeface="Calibri"/>
                <a:ea typeface="ＭＳ Ｐゴシック"/>
              </a:rPr>
              <a:t>Autorretrato</a:t>
            </a:r>
            <a:endParaRPr lang="es-ES" sz="1800" b="0" strike="noStrike" spc="-1" dirty="0">
              <a:solidFill>
                <a:srgbClr val="FFFFFF"/>
              </a:solidFill>
              <a:latin typeface="Arial"/>
            </a:endParaRPr>
          </a:p>
        </p:txBody>
      </p:sp>
      <p:pic>
        <p:nvPicPr>
          <p:cNvPr id="215" name="Imagen 9"/>
          <p:cNvPicPr/>
          <p:nvPr/>
        </p:nvPicPr>
        <p:blipFill>
          <a:blip r:embed="rId3"/>
          <a:stretch/>
        </p:blipFill>
        <p:spPr>
          <a:xfrm>
            <a:off x="7315200" y="292680"/>
            <a:ext cx="1694880" cy="2102040"/>
          </a:xfrm>
          <a:prstGeom prst="rect">
            <a:avLst/>
          </a:prstGeom>
          <a:ln w="0">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10"/>
                                        </p:tgtEl>
                                        <p:attrNameLst>
                                          <p:attrName>style.visibility</p:attrName>
                                        </p:attrNameLst>
                                      </p:cBhvr>
                                      <p:to>
                                        <p:strVal val="visible"/>
                                      </p:to>
                                    </p:set>
                                    <p:animEffect transition="in" filter="fade">
                                      <p:cBhvr>
                                        <p:cTn id="7" dur="3000"/>
                                        <p:tgtEl>
                                          <p:spTgt spid="210"/>
                                        </p:tgtEl>
                                      </p:cBhvr>
                                    </p:animEffect>
                                    <p:anim calcmode="lin" valueType="num">
                                      <p:cBhvr>
                                        <p:cTn id="8" dur="3000" fill="hold"/>
                                        <p:tgtEl>
                                          <p:spTgt spid="210"/>
                                        </p:tgtEl>
                                        <p:attrNameLst>
                                          <p:attrName>ppt_x</p:attrName>
                                        </p:attrNameLst>
                                      </p:cBhvr>
                                      <p:tavLst>
                                        <p:tav tm="0">
                                          <p:val>
                                            <p:strVal val="#ppt_x"/>
                                          </p:val>
                                        </p:tav>
                                        <p:tav tm="100000">
                                          <p:val>
                                            <p:strVal val="#ppt_x"/>
                                          </p:val>
                                        </p:tav>
                                      </p:tavLst>
                                    </p:anim>
                                    <p:anim calcmode="lin" valueType="num">
                                      <p:cBhvr>
                                        <p:cTn id="9" dur="3000" fill="hold"/>
                                        <p:tgtEl>
                                          <p:spTgt spid="2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rotWithShape="0">
          <a:gsLst>
            <a:gs pos="95000">
              <a:srgbClr val="990000"/>
            </a:gs>
            <a:gs pos="100000">
              <a:srgbClr val="2B0000"/>
            </a:gs>
          </a:gsLst>
          <a:lin ang="10800000"/>
        </a:gradFill>
        <a:effectLst/>
      </p:bgPr>
    </p:bg>
    <p:spTree>
      <p:nvGrpSpPr>
        <p:cNvPr id="1" name=""/>
        <p:cNvGrpSpPr/>
        <p:nvPr/>
      </p:nvGrpSpPr>
      <p:grpSpPr>
        <a:xfrm>
          <a:off x="0" y="0"/>
          <a:ext cx="0" cy="0"/>
          <a:chOff x="0" y="0"/>
          <a:chExt cx="0" cy="0"/>
        </a:xfrm>
      </p:grpSpPr>
      <p:sp>
        <p:nvSpPr>
          <p:cNvPr id="216"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sp>
        <p:nvSpPr>
          <p:cNvPr id="217" name="CuadroTexto 3"/>
          <p:cNvSpPr/>
          <p:nvPr/>
        </p:nvSpPr>
        <p:spPr>
          <a:xfrm>
            <a:off x="284760" y="214200"/>
            <a:ext cx="6746760" cy="2614647"/>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s-ES" sz="2400" strike="noStrike" spc="-1" dirty="0">
                <a:solidFill>
                  <a:srgbClr val="FFFF00"/>
                </a:solidFill>
                <a:latin typeface="Tw Cen MT" panose="020B0602020104020603" pitchFamily="34" charset="77"/>
                <a:ea typeface="ＭＳ Ｐゴシック"/>
              </a:rPr>
              <a:t>FIESTA RELIGIOSA CURIOSA</a:t>
            </a:r>
            <a:r>
              <a:rPr lang="es-ES" sz="2400" b="1" strike="noStrike" spc="-1" dirty="0">
                <a:solidFill>
                  <a:srgbClr val="FFFF00"/>
                </a:solidFill>
                <a:latin typeface="Tw Cen MT" panose="020B0602020104020603" pitchFamily="34" charset="77"/>
                <a:ea typeface="ＭＳ Ｐゴシック"/>
              </a:rPr>
              <a:t>.</a:t>
            </a:r>
            <a:endParaRPr lang="es-ES" sz="2400" b="1" strike="noStrike" spc="-1" dirty="0">
              <a:solidFill>
                <a:srgbClr val="FFFFFF"/>
              </a:solidFill>
              <a:latin typeface="Tw Cen MT" panose="020B0602020104020603" pitchFamily="34" charset="77"/>
            </a:endParaRPr>
          </a:p>
          <a:p>
            <a:pPr algn="ctr">
              <a:lnSpc>
                <a:spcPct val="100000"/>
              </a:lnSpc>
            </a:pPr>
            <a:endParaRPr lang="es-ES" sz="2000" b="0" strike="noStrike" spc="-1" dirty="0">
              <a:solidFill>
                <a:srgbClr val="FFFFFF"/>
              </a:solidFill>
              <a:latin typeface="Tw Cen MT" panose="020B0602020104020603" pitchFamily="34" charset="77"/>
              <a:ea typeface="ＭＳ Ｐゴシック"/>
            </a:endParaRPr>
          </a:p>
          <a:p>
            <a:pPr algn="ctr">
              <a:lnSpc>
                <a:spcPct val="100000"/>
              </a:lnSpc>
            </a:pPr>
            <a:r>
              <a:rPr lang="es-ES" sz="2000" b="0" strike="noStrike" spc="-1" dirty="0">
                <a:solidFill>
                  <a:srgbClr val="FFFFFF"/>
                </a:solidFill>
                <a:latin typeface="Tw Cen MT" panose="020B0602020104020603" pitchFamily="34" charset="77"/>
                <a:ea typeface="ＭＳ Ｐゴシック"/>
              </a:rPr>
              <a:t>El día de la Candelaria se celebraba con gran fervor en todas las parroquias y comunidades religiosas. A nivel popular los protagonistas eran sobre todo el gremio de pastores, </a:t>
            </a:r>
          </a:p>
          <a:p>
            <a:pPr algn="ctr">
              <a:lnSpc>
                <a:spcPct val="100000"/>
              </a:lnSpc>
            </a:pPr>
            <a:r>
              <a:rPr lang="es-ES" sz="2000" b="0" strike="noStrike" spc="-1" dirty="0">
                <a:solidFill>
                  <a:srgbClr val="FFFFFF"/>
                </a:solidFill>
                <a:latin typeface="Tw Cen MT" panose="020B0602020104020603" pitchFamily="34" charset="77"/>
                <a:ea typeface="ＭＳ Ｐゴシック"/>
              </a:rPr>
              <a:t>vestidos como tales con su cayado, y enormes cucharas al cinto formando comparsas que recorrían la población </a:t>
            </a:r>
          </a:p>
          <a:p>
            <a:pPr algn="ctr">
              <a:lnSpc>
                <a:spcPct val="100000"/>
              </a:lnSpc>
            </a:pPr>
            <a:r>
              <a:rPr lang="es-ES" sz="2000" b="0" strike="noStrike" spc="-1" dirty="0">
                <a:solidFill>
                  <a:srgbClr val="FFFFFF"/>
                </a:solidFill>
                <a:latin typeface="Tw Cen MT" panose="020B0602020104020603" pitchFamily="34" charset="77"/>
                <a:ea typeface="ＭＳ Ｐゴシック"/>
              </a:rPr>
              <a:t>ejecutando vistosas danzas. </a:t>
            </a:r>
            <a:endParaRPr lang="es-ES" sz="2000" b="0" strike="noStrike" spc="-1" dirty="0">
              <a:solidFill>
                <a:srgbClr val="FFFFFF"/>
              </a:solidFill>
              <a:latin typeface="Tw Cen MT" panose="020B0602020104020603" pitchFamily="34" charset="77"/>
            </a:endParaRPr>
          </a:p>
        </p:txBody>
      </p:sp>
      <p:pic>
        <p:nvPicPr>
          <p:cNvPr id="218" name="Imagen 4"/>
          <p:cNvPicPr/>
          <p:nvPr/>
        </p:nvPicPr>
        <p:blipFill>
          <a:blip r:embed="rId2"/>
          <a:srcRect l="34724" b="14845"/>
          <a:stretch/>
        </p:blipFill>
        <p:spPr>
          <a:xfrm>
            <a:off x="7032240" y="391680"/>
            <a:ext cx="1918800" cy="2590560"/>
          </a:xfrm>
          <a:prstGeom prst="rect">
            <a:avLst/>
          </a:prstGeom>
          <a:ln w="0">
            <a:noFill/>
          </a:ln>
        </p:spPr>
      </p:pic>
      <p:sp>
        <p:nvSpPr>
          <p:cNvPr id="3" name="CuadroTexto 2">
            <a:extLst>
              <a:ext uri="{FF2B5EF4-FFF2-40B4-BE49-F238E27FC236}">
                <a16:creationId xmlns:a16="http://schemas.microsoft.com/office/drawing/2014/main" id="{03DEC770-A284-2F31-2517-EA1EA961002D}"/>
              </a:ext>
            </a:extLst>
          </p:cNvPr>
          <p:cNvSpPr txBox="1"/>
          <p:nvPr/>
        </p:nvSpPr>
        <p:spPr>
          <a:xfrm>
            <a:off x="284761" y="3159720"/>
            <a:ext cx="8666280" cy="3477875"/>
          </a:xfrm>
          <a:prstGeom prst="rect">
            <a:avLst/>
          </a:prstGeom>
          <a:noFill/>
        </p:spPr>
        <p:txBody>
          <a:bodyPr wrap="square">
            <a:spAutoFit/>
          </a:bodyPr>
          <a:lstStyle/>
          <a:p>
            <a:pPr algn="ctr">
              <a:lnSpc>
                <a:spcPct val="100000"/>
              </a:lnSpc>
            </a:pPr>
            <a:r>
              <a:rPr lang="es-ES" sz="2000" b="0" strike="noStrike" spc="-1" dirty="0">
                <a:solidFill>
                  <a:srgbClr val="FFFFFF"/>
                </a:solidFill>
                <a:latin typeface="Tw Cen MT" panose="020B0602020104020603" pitchFamily="34" charset="77"/>
                <a:ea typeface="ＭＳ Ｐゴシック"/>
              </a:rPr>
              <a:t>Concentrándose todos en la plaza del Mercado, se tendía un cable desde la torre de S. Pablo al tablado construido en medio, por el que deslizaba un pequeño, vestido de ángel, que era recibido por los pastores con grandes muestras de alegría.</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ＭＳ Ｐゴシック"/>
              </a:rPr>
              <a:t>Después por grupos iban por las plazas formando torres humanas de tres círculos superpuestos en forma de pirámide culminada por un niño pequeño, vestido de ángel, que desde la altura recitaba el anuncio a los pastores.</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ＭＳ Ｐゴシック"/>
              </a:rPr>
              <a:t>A partir de 1854, la ceremonia del descenso del Ángel se trasladó a la plaza de Toledo, llevándose a cabo desde la torre del reloj.</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ＭＳ Ｐゴシック"/>
              </a:rPr>
              <a:t>Junto a las fiestas religiosas  también se celebraban con gran suntuosidad, los acontecimientos civiles: nacimiento, proclamación o matrimonio de los reyes.</a:t>
            </a:r>
            <a:endParaRPr lang="es-ES" sz="2000" b="0" strike="noStrike" spc="-1" dirty="0">
              <a:solidFill>
                <a:srgbClr val="FFFFFF"/>
              </a:solidFill>
              <a:latin typeface="Tw Cen MT" panose="020B0602020104020603" pitchFamily="34" charset="7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17"/>
                                        </p:tgtEl>
                                        <p:attrNameLst>
                                          <p:attrName>style.visibility</p:attrName>
                                        </p:attrNameLst>
                                      </p:cBhvr>
                                      <p:to>
                                        <p:strVal val="visible"/>
                                      </p:to>
                                    </p:set>
                                    <p:animEffect transition="in" filter="fade">
                                      <p:cBhvr>
                                        <p:cTn id="7" dur="3000"/>
                                        <p:tgtEl>
                                          <p:spTgt spid="217"/>
                                        </p:tgtEl>
                                      </p:cBhvr>
                                    </p:animEffect>
                                    <p:anim calcmode="lin" valueType="num">
                                      <p:cBhvr>
                                        <p:cTn id="8" dur="3000" fill="hold"/>
                                        <p:tgtEl>
                                          <p:spTgt spid="217"/>
                                        </p:tgtEl>
                                        <p:attrNameLst>
                                          <p:attrName>ppt_x</p:attrName>
                                        </p:attrNameLst>
                                      </p:cBhvr>
                                      <p:tavLst>
                                        <p:tav tm="0">
                                          <p:val>
                                            <p:strVal val="#ppt_x"/>
                                          </p:val>
                                        </p:tav>
                                        <p:tav tm="100000">
                                          <p:val>
                                            <p:strVal val="#ppt_x"/>
                                          </p:val>
                                        </p:tav>
                                      </p:tavLst>
                                    </p:anim>
                                    <p:anim calcmode="lin" valueType="num">
                                      <p:cBhvr>
                                        <p:cTn id="9" dur="3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gradFill rotWithShape="0">
          <a:gsLst>
            <a:gs pos="95000">
              <a:srgbClr val="990000"/>
            </a:gs>
            <a:gs pos="100000">
              <a:srgbClr val="2B0000"/>
            </a:gs>
          </a:gsLst>
          <a:lin ang="10800000"/>
        </a:gradFill>
        <a:effectLst/>
      </p:bgPr>
    </p:bg>
    <p:spTree>
      <p:nvGrpSpPr>
        <p:cNvPr id="1" name=""/>
        <p:cNvGrpSpPr/>
        <p:nvPr/>
      </p:nvGrpSpPr>
      <p:grpSpPr>
        <a:xfrm>
          <a:off x="0" y="0"/>
          <a:ext cx="0" cy="0"/>
          <a:chOff x="0" y="0"/>
          <a:chExt cx="0" cy="0"/>
        </a:xfrm>
      </p:grpSpPr>
      <p:sp>
        <p:nvSpPr>
          <p:cNvPr id="221"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pic>
        <p:nvPicPr>
          <p:cNvPr id="222" name="Imagen 1"/>
          <p:cNvPicPr/>
          <p:nvPr/>
        </p:nvPicPr>
        <p:blipFill>
          <a:blip r:embed="rId2"/>
          <a:srcRect l="72969" t="-1058" r="-325" b="1058"/>
          <a:stretch/>
        </p:blipFill>
        <p:spPr>
          <a:xfrm>
            <a:off x="6824520" y="147600"/>
            <a:ext cx="2144160" cy="6495480"/>
          </a:xfrm>
          <a:prstGeom prst="rect">
            <a:avLst/>
          </a:prstGeom>
          <a:ln w="0">
            <a:noFill/>
          </a:ln>
        </p:spPr>
      </p:pic>
      <p:sp>
        <p:nvSpPr>
          <p:cNvPr id="223" name="CuadroTexto 5"/>
          <p:cNvSpPr/>
          <p:nvPr/>
        </p:nvSpPr>
        <p:spPr>
          <a:xfrm>
            <a:off x="6824520" y="5625360"/>
            <a:ext cx="2098800" cy="819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s-ES" sz="1200" b="0" strike="noStrike" spc="-1">
                <a:solidFill>
                  <a:srgbClr val="FFFF00"/>
                </a:solidFill>
                <a:latin typeface="Segoe UI"/>
                <a:ea typeface="Times New Roman"/>
              </a:rPr>
              <a:t>IGLESIAS </a:t>
            </a:r>
            <a:endParaRPr lang="es-ES" sz="1200" b="0" strike="noStrike" spc="-1">
              <a:solidFill>
                <a:srgbClr val="FFFFFF"/>
              </a:solidFill>
              <a:latin typeface="Arial"/>
            </a:endParaRPr>
          </a:p>
          <a:p>
            <a:pPr algn="ctr">
              <a:lnSpc>
                <a:spcPct val="100000"/>
              </a:lnSpc>
            </a:pPr>
            <a:r>
              <a:rPr lang="es-ES" sz="1200" b="0" strike="noStrike" spc="-1">
                <a:solidFill>
                  <a:srgbClr val="FFFF00"/>
                </a:solidFill>
                <a:latin typeface="Segoe UI"/>
                <a:ea typeface="Times New Roman"/>
              </a:rPr>
              <a:t>Y CAMPANAS</a:t>
            </a:r>
            <a:endParaRPr lang="es-ES" sz="1200" b="0" strike="noStrike" spc="-1">
              <a:solidFill>
                <a:srgbClr val="FFFFFF"/>
              </a:solidFill>
              <a:latin typeface="Arial"/>
            </a:endParaRPr>
          </a:p>
          <a:p>
            <a:pPr algn="ctr">
              <a:lnSpc>
                <a:spcPct val="100000"/>
              </a:lnSpc>
            </a:pPr>
            <a:r>
              <a:rPr lang="es-ES" sz="1200" b="0" strike="noStrike" spc="-1">
                <a:solidFill>
                  <a:srgbClr val="FFFF00"/>
                </a:solidFill>
                <a:latin typeface="Segoe UI"/>
                <a:ea typeface="Times New Roman"/>
              </a:rPr>
              <a:t>Ginés </a:t>
            </a:r>
            <a:endParaRPr lang="es-ES" sz="1200" b="0" strike="noStrike" spc="-1">
              <a:solidFill>
                <a:srgbClr val="FFFFFF"/>
              </a:solidFill>
              <a:latin typeface="Arial"/>
            </a:endParaRPr>
          </a:p>
          <a:p>
            <a:pPr algn="ctr">
              <a:lnSpc>
                <a:spcPct val="100000"/>
              </a:lnSpc>
            </a:pPr>
            <a:r>
              <a:rPr lang="es-ES" sz="1200" b="0" strike="noStrike" spc="-1">
                <a:solidFill>
                  <a:srgbClr val="FFFF00"/>
                </a:solidFill>
                <a:latin typeface="Segoe UI"/>
                <a:ea typeface="Times New Roman"/>
              </a:rPr>
              <a:t>Torres Navarrete </a:t>
            </a:r>
            <a:endParaRPr lang="es-ES" sz="1200" b="0" strike="noStrike" spc="-1">
              <a:solidFill>
                <a:srgbClr val="FFFFFF"/>
              </a:solidFill>
              <a:latin typeface="Arial"/>
            </a:endParaRPr>
          </a:p>
        </p:txBody>
      </p:sp>
      <p:sp>
        <p:nvSpPr>
          <p:cNvPr id="224" name="CuadroTexto 6"/>
          <p:cNvSpPr/>
          <p:nvPr/>
        </p:nvSpPr>
        <p:spPr>
          <a:xfrm>
            <a:off x="513346" y="214200"/>
            <a:ext cx="5775159" cy="5938634"/>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es-ES" sz="2000" b="1" i="1" strike="noStrike" spc="-1" dirty="0">
                <a:solidFill>
                  <a:srgbClr val="FFFF00"/>
                </a:solidFill>
                <a:latin typeface="Tw Cen MT" panose="020B0602020104020603" pitchFamily="34" charset="77"/>
                <a:ea typeface="Times New Roman"/>
              </a:rPr>
              <a:t>¡ POBRES CAMPANAS CONVENTUALES ! </a:t>
            </a:r>
            <a:endParaRPr lang="es-ES" sz="2000" b="0" i="1" strike="noStrike" spc="-1" dirty="0">
              <a:solidFill>
                <a:srgbClr val="FFFF00"/>
              </a:solidFill>
              <a:latin typeface="Tw Cen MT" panose="020B0602020104020603" pitchFamily="34" charset="77"/>
            </a:endParaRPr>
          </a:p>
          <a:p>
            <a:pPr algn="ctr">
              <a:lnSpc>
                <a:spcPct val="100000"/>
              </a:lnSpc>
            </a:pPr>
            <a:endParaRPr lang="es-ES" sz="2000" b="0" i="1" strike="noStrike" spc="-1" dirty="0">
              <a:solidFill>
                <a:srgbClr val="FFFF00"/>
              </a:solidFill>
              <a:latin typeface="Tw Cen MT" panose="020B0602020104020603" pitchFamily="34" charset="77"/>
              <a:ea typeface="Times New Roman"/>
            </a:endParaRPr>
          </a:p>
          <a:p>
            <a:pPr algn="ctr">
              <a:lnSpc>
                <a:spcPct val="100000"/>
              </a:lnSpc>
            </a:pPr>
            <a:r>
              <a:rPr lang="es-ES" sz="2000" b="0" i="1" strike="noStrike" spc="-1" dirty="0">
                <a:solidFill>
                  <a:srgbClr val="FFFF00"/>
                </a:solidFill>
                <a:latin typeface="Tw Cen MT" panose="020B0602020104020603" pitchFamily="34" charset="77"/>
                <a:ea typeface="Times New Roman"/>
              </a:rPr>
              <a:t>¡Cuanto hubiésemos dado por escuchar las voces sonoras de las mil campanas de </a:t>
            </a:r>
            <a:r>
              <a:rPr lang="es-ES" sz="2000" i="1" spc="-1" dirty="0">
                <a:solidFill>
                  <a:srgbClr val="FFFF00"/>
                </a:solidFill>
                <a:latin typeface="Tw Cen MT" panose="020B0602020104020603" pitchFamily="34" charset="77"/>
                <a:ea typeface="Times New Roman"/>
              </a:rPr>
              <a:t>Úb</a:t>
            </a:r>
            <a:r>
              <a:rPr lang="es-ES" sz="2000" b="0" i="1" strike="noStrike" spc="-1" dirty="0">
                <a:solidFill>
                  <a:srgbClr val="FFFF00"/>
                </a:solidFill>
                <a:latin typeface="Tw Cen MT" panose="020B0602020104020603" pitchFamily="34" charset="77"/>
                <a:ea typeface="Times New Roman"/>
              </a:rPr>
              <a:t>eda! </a:t>
            </a:r>
            <a:endParaRPr lang="es-ES" sz="2000" b="0" i="1" strike="noStrike" spc="-1" dirty="0">
              <a:solidFill>
                <a:srgbClr val="FFFF00"/>
              </a:solidFill>
              <a:latin typeface="Tw Cen MT" panose="020B0602020104020603" pitchFamily="34" charset="77"/>
            </a:endParaRPr>
          </a:p>
          <a:p>
            <a:pPr algn="ctr">
              <a:lnSpc>
                <a:spcPct val="100000"/>
              </a:lnSpc>
            </a:pPr>
            <a:r>
              <a:rPr lang="es-ES" sz="2000" b="0" i="1" strike="noStrike" spc="-1" dirty="0">
                <a:solidFill>
                  <a:srgbClr val="FFFF00"/>
                </a:solidFill>
                <a:latin typeface="Tw Cen MT" panose="020B0602020104020603" pitchFamily="34" charset="77"/>
                <a:ea typeface="Times New Roman"/>
              </a:rPr>
              <a:t>¡Cuanto por distinguir el esquilón de San Andrés, </a:t>
            </a:r>
            <a:endParaRPr lang="es-ES" sz="2000" b="0" i="1" strike="noStrike" spc="-1" dirty="0">
              <a:solidFill>
                <a:srgbClr val="FFFF00"/>
              </a:solidFill>
              <a:latin typeface="Tw Cen MT" panose="020B0602020104020603" pitchFamily="34" charset="77"/>
            </a:endParaRPr>
          </a:p>
          <a:p>
            <a:pPr algn="ctr">
              <a:lnSpc>
                <a:spcPct val="100000"/>
              </a:lnSpc>
            </a:pPr>
            <a:r>
              <a:rPr lang="es-ES" sz="2000" b="0" i="1" strike="noStrike" spc="-1" dirty="0">
                <a:solidFill>
                  <a:srgbClr val="FFFF00"/>
                </a:solidFill>
                <a:latin typeface="Tw Cen MT" panose="020B0602020104020603" pitchFamily="34" charset="77"/>
                <a:ea typeface="Times New Roman"/>
              </a:rPr>
              <a:t>de San Antonio, o de la Victoria! </a:t>
            </a:r>
            <a:endParaRPr lang="es-ES" sz="2000" b="0" i="1" strike="noStrike" spc="-1" dirty="0">
              <a:solidFill>
                <a:srgbClr val="FFFF00"/>
              </a:solidFill>
              <a:latin typeface="Tw Cen MT" panose="020B0602020104020603" pitchFamily="34" charset="77"/>
            </a:endParaRPr>
          </a:p>
          <a:p>
            <a:pPr algn="ctr">
              <a:lnSpc>
                <a:spcPct val="100000"/>
              </a:lnSpc>
            </a:pPr>
            <a:r>
              <a:rPr lang="es-ES" sz="2000" b="0" i="1" strike="noStrike" spc="-1" dirty="0">
                <a:solidFill>
                  <a:srgbClr val="FFFF00"/>
                </a:solidFill>
                <a:latin typeface="Tw Cen MT" panose="020B0602020104020603" pitchFamily="34" charset="77"/>
                <a:ea typeface="Times New Roman"/>
              </a:rPr>
              <a:t>¡Cuanto por ver en sus vertiginosos volteos </a:t>
            </a:r>
            <a:endParaRPr lang="es-ES" sz="2000" b="0" i="1" strike="noStrike" spc="-1" dirty="0">
              <a:solidFill>
                <a:srgbClr val="FFFF00"/>
              </a:solidFill>
              <a:latin typeface="Tw Cen MT" panose="020B0602020104020603" pitchFamily="34" charset="77"/>
            </a:endParaRPr>
          </a:p>
          <a:p>
            <a:pPr algn="ctr">
              <a:lnSpc>
                <a:spcPct val="100000"/>
              </a:lnSpc>
            </a:pPr>
            <a:r>
              <a:rPr lang="es-ES" sz="2000" b="0" i="1" strike="noStrike" spc="-1" dirty="0">
                <a:solidFill>
                  <a:srgbClr val="FFFF00"/>
                </a:solidFill>
                <a:latin typeface="Tw Cen MT" panose="020B0602020104020603" pitchFamily="34" charset="77"/>
                <a:ea typeface="Times New Roman"/>
              </a:rPr>
              <a:t>las campanas de plata de sus espigadas torres </a:t>
            </a:r>
            <a:endParaRPr lang="es-ES" sz="2000" b="0" i="1" strike="noStrike" spc="-1" dirty="0">
              <a:solidFill>
                <a:srgbClr val="FFFF00"/>
              </a:solidFill>
              <a:latin typeface="Tw Cen MT" panose="020B0602020104020603" pitchFamily="34" charset="77"/>
            </a:endParaRPr>
          </a:p>
          <a:p>
            <a:pPr algn="ctr">
              <a:lnSpc>
                <a:spcPct val="100000"/>
              </a:lnSpc>
            </a:pPr>
            <a:r>
              <a:rPr lang="es-ES" sz="2000" b="0" i="1" strike="noStrike" spc="-1" dirty="0">
                <a:solidFill>
                  <a:srgbClr val="FFFF00"/>
                </a:solidFill>
                <a:latin typeface="Tw Cen MT" panose="020B0602020104020603" pitchFamily="34" charset="77"/>
                <a:ea typeface="Times New Roman"/>
              </a:rPr>
              <a:t>siempre mirando al cielo! </a:t>
            </a:r>
            <a:endParaRPr lang="es-ES" sz="2000" b="0" i="1" strike="noStrike" spc="-1" dirty="0">
              <a:solidFill>
                <a:srgbClr val="FFFF00"/>
              </a:solidFill>
              <a:latin typeface="Tw Cen MT" panose="020B0602020104020603" pitchFamily="34" charset="77"/>
            </a:endParaRPr>
          </a:p>
          <a:p>
            <a:pPr algn="ctr">
              <a:lnSpc>
                <a:spcPct val="100000"/>
              </a:lnSpc>
            </a:pPr>
            <a:r>
              <a:rPr lang="es-ES" sz="2000" b="0" i="1" strike="noStrike" spc="-1" dirty="0">
                <a:solidFill>
                  <a:srgbClr val="FFFF00"/>
                </a:solidFill>
                <a:latin typeface="Tw Cen MT" panose="020B0602020104020603" pitchFamily="34" charset="77"/>
                <a:ea typeface="Times New Roman"/>
              </a:rPr>
              <a:t>¡Cuanto por conocer sus nombres y su historia !, </a:t>
            </a:r>
            <a:endParaRPr lang="es-ES" sz="2000" b="0" i="1" strike="noStrike" spc="-1" dirty="0">
              <a:solidFill>
                <a:srgbClr val="FFFF00"/>
              </a:solidFill>
              <a:latin typeface="Tw Cen MT" panose="020B0602020104020603" pitchFamily="34" charset="77"/>
            </a:endParaRPr>
          </a:p>
          <a:p>
            <a:pPr algn="ctr">
              <a:lnSpc>
                <a:spcPct val="100000"/>
              </a:lnSpc>
            </a:pPr>
            <a:r>
              <a:rPr lang="es-ES" sz="2000" b="0" i="1" strike="noStrike" spc="-1" dirty="0">
                <a:solidFill>
                  <a:srgbClr val="FFFF00"/>
                </a:solidFill>
                <a:latin typeface="Tw Cen MT" panose="020B0602020104020603" pitchFamily="34" charset="77"/>
                <a:ea typeface="Times New Roman"/>
              </a:rPr>
              <a:t>porque las campanas de </a:t>
            </a:r>
            <a:r>
              <a:rPr lang="es-ES" sz="2000" i="1" spc="-1" dirty="0">
                <a:solidFill>
                  <a:srgbClr val="FFFF00"/>
                </a:solidFill>
                <a:latin typeface="Tw Cen MT" panose="020B0602020104020603" pitchFamily="34" charset="77"/>
                <a:ea typeface="Times New Roman"/>
              </a:rPr>
              <a:t>Úb</a:t>
            </a:r>
            <a:r>
              <a:rPr lang="es-ES" sz="2000" b="0" i="1" strike="noStrike" spc="-1" dirty="0">
                <a:solidFill>
                  <a:srgbClr val="FFFF00"/>
                </a:solidFill>
                <a:latin typeface="Tw Cen MT" panose="020B0602020104020603" pitchFamily="34" charset="77"/>
                <a:ea typeface="Times New Roman"/>
              </a:rPr>
              <a:t>eda tenían su historia, y aunque todas ellas en sus gozos voceaban su alegría, también enviaban a la campiña </a:t>
            </a:r>
            <a:endParaRPr lang="es-ES" sz="2000" b="0" i="1" strike="noStrike" spc="-1" dirty="0">
              <a:solidFill>
                <a:srgbClr val="FFFF00"/>
              </a:solidFill>
              <a:latin typeface="Tw Cen MT" panose="020B0602020104020603" pitchFamily="34" charset="77"/>
            </a:endParaRPr>
          </a:p>
          <a:p>
            <a:pPr algn="ctr">
              <a:lnSpc>
                <a:spcPct val="100000"/>
              </a:lnSpc>
            </a:pPr>
            <a:r>
              <a:rPr lang="es-ES" sz="2000" b="0" i="1" strike="noStrike" spc="-1" dirty="0">
                <a:solidFill>
                  <a:srgbClr val="FFFF00"/>
                </a:solidFill>
                <a:latin typeface="Tw Cen MT" panose="020B0602020104020603" pitchFamily="34" charset="77"/>
                <a:ea typeface="Times New Roman"/>
              </a:rPr>
              <a:t>sus lamentos fúnebres y sentidos. </a:t>
            </a:r>
            <a:endParaRPr lang="es-ES" sz="2000" b="0" i="1" strike="noStrike" spc="-1" dirty="0">
              <a:solidFill>
                <a:srgbClr val="FFFF00"/>
              </a:solidFill>
              <a:latin typeface="Tw Cen MT" panose="020B0602020104020603" pitchFamily="34" charset="77"/>
            </a:endParaRPr>
          </a:p>
          <a:p>
            <a:pPr algn="ctr">
              <a:lnSpc>
                <a:spcPct val="100000"/>
              </a:lnSpc>
            </a:pPr>
            <a:r>
              <a:rPr lang="es-ES" sz="2000" b="0" i="1" strike="noStrike" spc="-1" dirty="0">
                <a:solidFill>
                  <a:srgbClr val="FFFF00"/>
                </a:solidFill>
                <a:latin typeface="Tw Cen MT" panose="020B0602020104020603" pitchFamily="34" charset="77"/>
                <a:ea typeface="Times New Roman"/>
              </a:rPr>
              <a:t>No conocemos vuestra historia pisoteada, pero sí </a:t>
            </a:r>
          </a:p>
          <a:p>
            <a:pPr algn="ctr">
              <a:lnSpc>
                <a:spcPct val="100000"/>
              </a:lnSpc>
            </a:pPr>
            <a:r>
              <a:rPr lang="es-ES" sz="2000" b="0" i="1" strike="noStrike" spc="-1" dirty="0">
                <a:solidFill>
                  <a:srgbClr val="FFFF00"/>
                </a:solidFill>
                <a:latin typeface="Tw Cen MT" panose="020B0602020104020603" pitchFamily="34" charset="77"/>
                <a:ea typeface="Times New Roman"/>
              </a:rPr>
              <a:t>vuestra destrucción y vuestra desgracia.</a:t>
            </a:r>
            <a:endParaRPr lang="es-ES" sz="2000" b="0" i="1" strike="noStrike" spc="-1" dirty="0">
              <a:solidFill>
                <a:srgbClr val="FFFF00"/>
              </a:solidFill>
              <a:latin typeface="Tw Cen MT" panose="020B0602020104020603" pitchFamily="34" charset="77"/>
            </a:endParaRPr>
          </a:p>
          <a:p>
            <a:pPr algn="ctr">
              <a:lnSpc>
                <a:spcPct val="100000"/>
              </a:lnSpc>
            </a:pPr>
            <a:r>
              <a:rPr lang="es-ES" sz="2000" b="0" i="1" strike="noStrike" spc="-1" dirty="0">
                <a:solidFill>
                  <a:srgbClr val="FFFF00"/>
                </a:solidFill>
                <a:latin typeface="Tw Cen MT" panose="020B0602020104020603" pitchFamily="34" charset="77"/>
                <a:ea typeface="Times New Roman"/>
              </a:rPr>
              <a:t>Fuisteis derribadas. </a:t>
            </a:r>
            <a:endParaRPr lang="es-ES" sz="2000" b="0" i="1" strike="noStrike" spc="-1" dirty="0">
              <a:solidFill>
                <a:srgbClr val="FFFF00"/>
              </a:solidFill>
              <a:latin typeface="Tw Cen MT" panose="020B0602020104020603" pitchFamily="34" charset="77"/>
            </a:endParaRPr>
          </a:p>
          <a:p>
            <a:pPr algn="ctr">
              <a:lnSpc>
                <a:spcPct val="100000"/>
              </a:lnSpc>
            </a:pPr>
            <a:r>
              <a:rPr lang="es-ES" sz="2000" b="0" i="1" strike="noStrike" spc="-1" dirty="0">
                <a:solidFill>
                  <a:srgbClr val="FFFF00"/>
                </a:solidFill>
                <a:latin typeface="Tw Cen MT" panose="020B0602020104020603" pitchFamily="34" charset="77"/>
                <a:ea typeface="Times New Roman"/>
              </a:rPr>
              <a:t>Toda una vejación para las más brillantes páginas </a:t>
            </a:r>
            <a:endParaRPr lang="es-ES" sz="2000" b="0" i="1" strike="noStrike" spc="-1" dirty="0">
              <a:solidFill>
                <a:srgbClr val="FFFF00"/>
              </a:solidFill>
              <a:latin typeface="Tw Cen MT" panose="020B0602020104020603" pitchFamily="34" charset="77"/>
            </a:endParaRPr>
          </a:p>
          <a:p>
            <a:pPr algn="ctr">
              <a:lnSpc>
                <a:spcPct val="100000"/>
              </a:lnSpc>
            </a:pPr>
            <a:r>
              <a:rPr lang="es-ES" sz="2000" b="0" i="1" strike="noStrike" spc="-1" dirty="0">
                <a:solidFill>
                  <a:srgbClr val="FFFF00"/>
                </a:solidFill>
                <a:latin typeface="Tw Cen MT" panose="020B0602020104020603" pitchFamily="34" charset="77"/>
                <a:ea typeface="Times New Roman"/>
              </a:rPr>
              <a:t>de la historia religiosa de </a:t>
            </a:r>
            <a:r>
              <a:rPr lang="es-ES" sz="2000" i="1" spc="-1" dirty="0">
                <a:solidFill>
                  <a:srgbClr val="FFFF00"/>
                </a:solidFill>
                <a:latin typeface="Tw Cen MT" panose="020B0602020104020603" pitchFamily="34" charset="77"/>
                <a:ea typeface="Times New Roman"/>
              </a:rPr>
              <a:t>Úb</a:t>
            </a:r>
            <a:r>
              <a:rPr lang="es-ES" sz="2000" b="0" i="1" strike="noStrike" spc="-1" dirty="0">
                <a:solidFill>
                  <a:srgbClr val="FFFF00"/>
                </a:solidFill>
                <a:latin typeface="Tw Cen MT" panose="020B0602020104020603" pitchFamily="34" charset="77"/>
                <a:ea typeface="Times New Roman"/>
              </a:rPr>
              <a:t>eda</a:t>
            </a:r>
            <a:r>
              <a:rPr lang="es-ES" sz="2000" b="0" i="1" strike="noStrike" spc="-1" dirty="0">
                <a:solidFill>
                  <a:srgbClr val="000000"/>
                </a:solidFill>
                <a:latin typeface="Tw Cen MT" panose="020B0602020104020603" pitchFamily="34" charset="77"/>
                <a:ea typeface="Times New Roman"/>
              </a:rPr>
              <a:t>. </a:t>
            </a:r>
            <a:endParaRPr lang="es-ES" sz="2000" b="0" i="1" strike="noStrike" spc="-1" dirty="0">
              <a:solidFill>
                <a:srgbClr val="FFFFFF"/>
              </a:solidFill>
              <a:latin typeface="Tw Cen MT" panose="020B0602020104020603" pitchFamily="34" charset="7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fade">
                                      <p:cBhvr>
                                        <p:cTn id="7" dur="3000"/>
                                        <p:tgtEl>
                                          <p:spTgt spid="224"/>
                                        </p:tgtEl>
                                      </p:cBhvr>
                                    </p:animEffect>
                                    <p:anim calcmode="lin" valueType="num">
                                      <p:cBhvr>
                                        <p:cTn id="8" dur="3000" fill="hold"/>
                                        <p:tgtEl>
                                          <p:spTgt spid="224"/>
                                        </p:tgtEl>
                                        <p:attrNameLst>
                                          <p:attrName>ppt_x</p:attrName>
                                        </p:attrNameLst>
                                      </p:cBhvr>
                                      <p:tavLst>
                                        <p:tav tm="0">
                                          <p:val>
                                            <p:strVal val="#ppt_x"/>
                                          </p:val>
                                        </p:tav>
                                        <p:tav tm="100000">
                                          <p:val>
                                            <p:strVal val="#ppt_x"/>
                                          </p:val>
                                        </p:tav>
                                      </p:tavLst>
                                    </p:anim>
                                    <p:anim calcmode="lin" valueType="num">
                                      <p:cBhvr>
                                        <p:cTn id="9" dur="3000" fill="hold"/>
                                        <p:tgtEl>
                                          <p:spTgt spid="2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gradFill rotWithShape="0">
          <a:gsLst>
            <a:gs pos="0">
              <a:srgbClr val="2B0000"/>
            </a:gs>
            <a:gs pos="100000">
              <a:srgbClr val="990000"/>
            </a:gs>
          </a:gsLst>
          <a:lin ang="0"/>
        </a:gradFill>
        <a:effectLst/>
      </p:bgPr>
    </p:bg>
    <p:spTree>
      <p:nvGrpSpPr>
        <p:cNvPr id="1" name=""/>
        <p:cNvGrpSpPr/>
        <p:nvPr/>
      </p:nvGrpSpPr>
      <p:grpSpPr>
        <a:xfrm>
          <a:off x="0" y="0"/>
          <a:ext cx="0" cy="0"/>
          <a:chOff x="0" y="0"/>
          <a:chExt cx="0" cy="0"/>
        </a:xfrm>
      </p:grpSpPr>
      <p:sp>
        <p:nvSpPr>
          <p:cNvPr id="225"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pic>
        <p:nvPicPr>
          <p:cNvPr id="226" name="Imagen 1"/>
          <p:cNvPicPr/>
          <p:nvPr/>
        </p:nvPicPr>
        <p:blipFill>
          <a:blip r:embed="rId2"/>
          <a:srcRect l="72969" t="-1058" r="-325" b="1058"/>
          <a:stretch/>
        </p:blipFill>
        <p:spPr>
          <a:xfrm>
            <a:off x="6579360" y="321840"/>
            <a:ext cx="2389680" cy="6320880"/>
          </a:xfrm>
          <a:prstGeom prst="rect">
            <a:avLst/>
          </a:prstGeom>
          <a:ln w="0">
            <a:noFill/>
          </a:ln>
        </p:spPr>
      </p:pic>
      <p:sp>
        <p:nvSpPr>
          <p:cNvPr id="227" name="CuadroTexto 4"/>
          <p:cNvSpPr/>
          <p:nvPr/>
        </p:nvSpPr>
        <p:spPr>
          <a:xfrm>
            <a:off x="633960" y="633960"/>
            <a:ext cx="5485680" cy="579314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ts val="2160"/>
              </a:lnSpc>
              <a:spcAft>
                <a:spcPts val="1199"/>
              </a:spcAft>
            </a:pPr>
            <a:r>
              <a:rPr lang="es-ES" sz="2400" strike="noStrike" spc="-1" dirty="0">
                <a:solidFill>
                  <a:srgbClr val="FFFF00"/>
                </a:solidFill>
                <a:latin typeface="Tw Cen MT" panose="020B0602020104020603" pitchFamily="34" charset="77"/>
                <a:ea typeface="Times New Roman"/>
              </a:rPr>
              <a:t>-¿En qué cambió la Iglesia española </a:t>
            </a:r>
          </a:p>
          <a:p>
            <a:pPr algn="ctr">
              <a:lnSpc>
                <a:spcPts val="2160"/>
              </a:lnSpc>
              <a:spcAft>
                <a:spcPts val="1199"/>
              </a:spcAft>
            </a:pPr>
            <a:r>
              <a:rPr lang="es-ES" sz="2400" strike="noStrike" spc="-1" dirty="0">
                <a:solidFill>
                  <a:srgbClr val="FFFF00"/>
                </a:solidFill>
                <a:latin typeface="Tw Cen MT" panose="020B0602020104020603" pitchFamily="34" charset="77"/>
                <a:ea typeface="Times New Roman"/>
              </a:rPr>
              <a:t>tras la desamortización?</a:t>
            </a:r>
            <a:endParaRPr lang="es-ES" sz="2400" strike="noStrike" spc="-1" dirty="0">
              <a:solidFill>
                <a:srgbClr val="FFFFFF"/>
              </a:solidFill>
              <a:latin typeface="Tw Cen MT" panose="020B0602020104020603" pitchFamily="34" charset="77"/>
            </a:endParaRPr>
          </a:p>
          <a:p>
            <a:pPr algn="ctr">
              <a:lnSpc>
                <a:spcPts val="2160"/>
              </a:lnSpc>
            </a:pPr>
            <a:r>
              <a:rPr lang="es-ES" sz="2400" b="0" strike="noStrike" spc="-1" dirty="0">
                <a:solidFill>
                  <a:srgbClr val="FFFFFF"/>
                </a:solidFill>
                <a:latin typeface="Tw Cen MT" panose="020B0602020104020603" pitchFamily="34" charset="77"/>
                <a:ea typeface="Times New Roman"/>
              </a:rPr>
              <a:t>-El clero dejó de depender de sus propios recursos -bienes y diezmos- y recibió un sueldo estatal, pues el catolicismo seguía siendo la religión oficial. </a:t>
            </a:r>
            <a:endParaRPr lang="es-ES" sz="2400" b="0" strike="noStrike" spc="-1" dirty="0">
              <a:solidFill>
                <a:srgbClr val="FFFFFF"/>
              </a:solidFill>
              <a:latin typeface="Tw Cen MT" panose="020B0602020104020603" pitchFamily="34" charset="77"/>
            </a:endParaRPr>
          </a:p>
          <a:p>
            <a:pPr>
              <a:lnSpc>
                <a:spcPts val="2160"/>
              </a:lnSpc>
              <a:spcAft>
                <a:spcPts val="1199"/>
              </a:spcAft>
            </a:pPr>
            <a:endParaRPr lang="es-ES" sz="2400" b="0" strike="noStrike" spc="-1" dirty="0">
              <a:solidFill>
                <a:srgbClr val="FFFFFF"/>
              </a:solidFill>
              <a:latin typeface="Tw Cen MT" panose="020B0602020104020603" pitchFamily="34" charset="77"/>
            </a:endParaRPr>
          </a:p>
          <a:p>
            <a:pPr algn="ctr">
              <a:lnSpc>
                <a:spcPts val="2160"/>
              </a:lnSpc>
            </a:pPr>
            <a:r>
              <a:rPr lang="es-ES" sz="2400" b="0" strike="noStrike" spc="-1" dirty="0">
                <a:solidFill>
                  <a:srgbClr val="FFFFFF"/>
                </a:solidFill>
                <a:latin typeface="Tw Cen MT" panose="020B0602020104020603" pitchFamily="34" charset="77"/>
                <a:ea typeface="Times New Roman"/>
              </a:rPr>
              <a:t>Con ello, surgió un clero más pobre, </a:t>
            </a:r>
            <a:r>
              <a:rPr lang="es-ES" sz="2400" spc="-1" dirty="0">
                <a:solidFill>
                  <a:srgbClr val="FFFFFF"/>
                </a:solidFill>
                <a:latin typeface="Tw Cen MT" panose="020B0602020104020603" pitchFamily="34" charset="77"/>
                <a:ea typeface="Times New Roman"/>
              </a:rPr>
              <a:t>       </a:t>
            </a:r>
            <a:r>
              <a:rPr lang="es-ES" sz="2400" b="0" strike="noStrike" spc="-1" dirty="0">
                <a:solidFill>
                  <a:srgbClr val="FFFFFF"/>
                </a:solidFill>
                <a:latin typeface="Tw Cen MT" panose="020B0602020104020603" pitchFamily="34" charset="77"/>
                <a:ea typeface="Times New Roman"/>
              </a:rPr>
              <a:t>con vocaciones más auténticas. </a:t>
            </a:r>
            <a:endParaRPr lang="es-ES" sz="2400" b="0" strike="noStrike" spc="-1" dirty="0">
              <a:solidFill>
                <a:srgbClr val="FFFFFF"/>
              </a:solidFill>
              <a:latin typeface="Tw Cen MT" panose="020B0602020104020603" pitchFamily="34" charset="77"/>
            </a:endParaRPr>
          </a:p>
          <a:p>
            <a:pPr algn="ctr">
              <a:lnSpc>
                <a:spcPts val="2160"/>
              </a:lnSpc>
            </a:pPr>
            <a:r>
              <a:rPr lang="es-ES" sz="2400" b="0" strike="noStrike" spc="-1" dirty="0">
                <a:solidFill>
                  <a:srgbClr val="FFFFFF"/>
                </a:solidFill>
                <a:latin typeface="Tw Cen MT" panose="020B0602020104020603" pitchFamily="34" charset="77"/>
                <a:ea typeface="Times New Roman"/>
              </a:rPr>
              <a:t>El despojo en el plano material ayudó </a:t>
            </a:r>
          </a:p>
          <a:p>
            <a:pPr algn="ctr">
              <a:lnSpc>
                <a:spcPts val="2160"/>
              </a:lnSpc>
            </a:pPr>
            <a:r>
              <a:rPr lang="es-ES" sz="2400" b="0" strike="noStrike" spc="-1" dirty="0">
                <a:solidFill>
                  <a:srgbClr val="FFFFFF"/>
                </a:solidFill>
                <a:latin typeface="Tw Cen MT" panose="020B0602020104020603" pitchFamily="34" charset="77"/>
                <a:ea typeface="Times New Roman"/>
              </a:rPr>
              <a:t>a la Iglesia a centrarse más </a:t>
            </a:r>
          </a:p>
          <a:p>
            <a:pPr algn="ctr">
              <a:lnSpc>
                <a:spcPts val="2160"/>
              </a:lnSpc>
            </a:pPr>
            <a:r>
              <a:rPr lang="es-ES" sz="2400" b="0" strike="noStrike" spc="-1" dirty="0">
                <a:solidFill>
                  <a:srgbClr val="FFFFFF"/>
                </a:solidFill>
                <a:latin typeface="Tw Cen MT" panose="020B0602020104020603" pitchFamily="34" charset="77"/>
                <a:ea typeface="Times New Roman"/>
              </a:rPr>
              <a:t>en su misión espiritual. </a:t>
            </a:r>
            <a:endParaRPr lang="es-ES" sz="2400" b="0" strike="noStrike" spc="-1" dirty="0">
              <a:solidFill>
                <a:srgbClr val="FFFFFF"/>
              </a:solidFill>
              <a:latin typeface="Tw Cen MT" panose="020B0602020104020603" pitchFamily="34" charset="77"/>
            </a:endParaRPr>
          </a:p>
          <a:p>
            <a:pPr>
              <a:lnSpc>
                <a:spcPts val="2160"/>
              </a:lnSpc>
              <a:spcAft>
                <a:spcPts val="1199"/>
              </a:spcAft>
            </a:pPr>
            <a:endParaRPr lang="es-ES" sz="2400" b="1" strike="noStrike" spc="-1" dirty="0">
              <a:solidFill>
                <a:srgbClr val="FFFF00"/>
              </a:solidFill>
              <a:latin typeface="Tw Cen MT" panose="020B0602020104020603" pitchFamily="34" charset="77"/>
              <a:ea typeface="Times New Roman"/>
            </a:endParaRPr>
          </a:p>
          <a:p>
            <a:pPr algn="ctr">
              <a:lnSpc>
                <a:spcPts val="2160"/>
              </a:lnSpc>
            </a:pPr>
            <a:r>
              <a:rPr lang="es-ES" sz="2400" strike="noStrike" spc="-1" dirty="0">
                <a:solidFill>
                  <a:srgbClr val="FFFF00"/>
                </a:solidFill>
                <a:latin typeface="Tw Cen MT" panose="020B0602020104020603" pitchFamily="34" charset="77"/>
                <a:ea typeface="Times New Roman"/>
              </a:rPr>
              <a:t>Jaime Balmes </a:t>
            </a:r>
          </a:p>
          <a:p>
            <a:pPr algn="ctr">
              <a:lnSpc>
                <a:spcPts val="2160"/>
              </a:lnSpc>
            </a:pPr>
            <a:r>
              <a:rPr lang="es-ES" sz="2400" b="0" strike="noStrike" spc="-1" dirty="0">
                <a:solidFill>
                  <a:srgbClr val="FFFFFF"/>
                </a:solidFill>
                <a:latin typeface="Tw Cen MT" panose="020B0602020104020603" pitchFamily="34" charset="77"/>
                <a:ea typeface="Times New Roman"/>
              </a:rPr>
              <a:t>y muchos católicos de la época, lamentaban los ataques que sufría la Iglesia, pero los afrontaban con serenidad, como una purificación esperanzadora.</a:t>
            </a:r>
            <a:endParaRPr lang="es-ES" sz="2400" b="0" strike="noStrike" spc="-1" dirty="0">
              <a:solidFill>
                <a:srgbClr val="FFFFFF"/>
              </a:solidFill>
              <a:latin typeface="Tw Cen MT" panose="020B0602020104020603" pitchFamily="34" charset="77"/>
            </a:endParaRPr>
          </a:p>
        </p:txBody>
      </p:sp>
      <p:pic>
        <p:nvPicPr>
          <p:cNvPr id="228" name="Imagen 3"/>
          <p:cNvPicPr/>
          <p:nvPr/>
        </p:nvPicPr>
        <p:blipFill>
          <a:blip r:embed="rId3"/>
          <a:srcRect l="15122" t="13602" r="13332" b="16311"/>
          <a:stretch/>
        </p:blipFill>
        <p:spPr>
          <a:xfrm>
            <a:off x="7113960" y="866160"/>
            <a:ext cx="1395360" cy="1972440"/>
          </a:xfrm>
          <a:prstGeom prst="rect">
            <a:avLst/>
          </a:prstGeom>
          <a:ln w="0">
            <a:noFill/>
          </a:ln>
        </p:spPr>
      </p:pic>
      <p:sp>
        <p:nvSpPr>
          <p:cNvPr id="3" name="CuadroTexto 2">
            <a:extLst>
              <a:ext uri="{FF2B5EF4-FFF2-40B4-BE49-F238E27FC236}">
                <a16:creationId xmlns:a16="http://schemas.microsoft.com/office/drawing/2014/main" id="{01C43D14-0AD9-D2F0-7EF0-ACE5A758C6A3}"/>
              </a:ext>
            </a:extLst>
          </p:cNvPr>
          <p:cNvSpPr txBox="1"/>
          <p:nvPr/>
        </p:nvSpPr>
        <p:spPr>
          <a:xfrm>
            <a:off x="6620400" y="3200399"/>
            <a:ext cx="2153486" cy="1200329"/>
          </a:xfrm>
          <a:prstGeom prst="rect">
            <a:avLst/>
          </a:prstGeom>
          <a:noFill/>
        </p:spPr>
        <p:txBody>
          <a:bodyPr wrap="square">
            <a:spAutoFit/>
          </a:bodyPr>
          <a:lstStyle/>
          <a:p>
            <a:pPr algn="ctr"/>
            <a:r>
              <a:rPr lang="es-ES" dirty="0">
                <a:solidFill>
                  <a:srgbClr val="FFFF00"/>
                </a:solidFill>
                <a:latin typeface="arial" panose="020B0604020202020204" pitchFamily="34" charset="0"/>
              </a:rPr>
              <a:t>Jaime Balmes</a:t>
            </a:r>
          </a:p>
          <a:p>
            <a:pPr algn="ctr"/>
            <a:r>
              <a:rPr lang="es-ES" b="0" i="0" u="none" strike="noStrike" dirty="0">
                <a:solidFill>
                  <a:srgbClr val="FFFF00"/>
                </a:solidFill>
                <a:effectLst/>
                <a:latin typeface="arial" panose="020B0604020202020204" pitchFamily="34" charset="0"/>
              </a:rPr>
              <a:t>VIC</a:t>
            </a:r>
          </a:p>
          <a:p>
            <a:pPr algn="ctr"/>
            <a:r>
              <a:rPr lang="es-ES" b="0" i="0" u="none" strike="noStrike" dirty="0">
                <a:solidFill>
                  <a:srgbClr val="FFFF00"/>
                </a:solidFill>
                <a:effectLst/>
                <a:latin typeface="arial" panose="020B0604020202020204" pitchFamily="34" charset="0"/>
              </a:rPr>
              <a:t> * 28 </a:t>
            </a:r>
            <a:r>
              <a:rPr lang="es-ES" dirty="0">
                <a:solidFill>
                  <a:srgbClr val="FFFF00"/>
                </a:solidFill>
                <a:latin typeface="arial" panose="020B0604020202020204" pitchFamily="34" charset="0"/>
              </a:rPr>
              <a:t>VIII </a:t>
            </a:r>
            <a:r>
              <a:rPr lang="es-ES" b="0" i="0" u="none" strike="noStrike" dirty="0">
                <a:solidFill>
                  <a:srgbClr val="FFFF00"/>
                </a:solidFill>
                <a:effectLst/>
                <a:latin typeface="arial" panose="020B0604020202020204" pitchFamily="34" charset="0"/>
              </a:rPr>
              <a:t>1810</a:t>
            </a:r>
          </a:p>
          <a:p>
            <a:pPr algn="ctr"/>
            <a:r>
              <a:rPr lang="es-ES" dirty="0">
                <a:solidFill>
                  <a:srgbClr val="FFFF00"/>
                </a:solidFill>
                <a:latin typeface="arial" panose="020B0604020202020204" pitchFamily="34" charset="0"/>
              </a:rPr>
              <a:t>+ </a:t>
            </a:r>
            <a:r>
              <a:rPr lang="es-ES" b="0" i="0" u="none" strike="noStrike" dirty="0">
                <a:solidFill>
                  <a:srgbClr val="FFFF00"/>
                </a:solidFill>
                <a:effectLst/>
                <a:latin typeface="arial" panose="020B0604020202020204" pitchFamily="34" charset="0"/>
              </a:rPr>
              <a:t> 9   </a:t>
            </a:r>
            <a:r>
              <a:rPr lang="es-ES" dirty="0">
                <a:solidFill>
                  <a:srgbClr val="FFFF00"/>
                </a:solidFill>
                <a:latin typeface="arial" panose="020B0604020202020204" pitchFamily="34" charset="0"/>
              </a:rPr>
              <a:t>VII </a:t>
            </a:r>
            <a:r>
              <a:rPr lang="es-ES" b="0" i="0" u="none" strike="noStrike" dirty="0">
                <a:solidFill>
                  <a:srgbClr val="FFFF00"/>
                </a:solidFill>
                <a:effectLst/>
                <a:latin typeface="arial" panose="020B0604020202020204" pitchFamily="34" charset="0"/>
              </a:rPr>
              <a:t>1848</a:t>
            </a:r>
            <a:endParaRPr lang="es-ES"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7"/>
                                        </p:tgtEl>
                                        <p:attrNameLst>
                                          <p:attrName>style.visibility</p:attrName>
                                        </p:attrNameLst>
                                      </p:cBhvr>
                                      <p:to>
                                        <p:strVal val="visible"/>
                                      </p:to>
                                    </p:set>
                                    <p:animEffect transition="in" filter="fade">
                                      <p:cBhvr>
                                        <p:cTn id="7" dur="3000"/>
                                        <p:tgtEl>
                                          <p:spTgt spid="227"/>
                                        </p:tgtEl>
                                      </p:cBhvr>
                                    </p:animEffect>
                                    <p:anim calcmode="lin" valueType="num">
                                      <p:cBhvr>
                                        <p:cTn id="8" dur="3000" fill="hold"/>
                                        <p:tgtEl>
                                          <p:spTgt spid="227"/>
                                        </p:tgtEl>
                                        <p:attrNameLst>
                                          <p:attrName>ppt_x</p:attrName>
                                        </p:attrNameLst>
                                      </p:cBhvr>
                                      <p:tavLst>
                                        <p:tav tm="0">
                                          <p:val>
                                            <p:strVal val="#ppt_x"/>
                                          </p:val>
                                        </p:tav>
                                        <p:tav tm="100000">
                                          <p:val>
                                            <p:strVal val="#ppt_x"/>
                                          </p:val>
                                        </p:tav>
                                      </p:tavLst>
                                    </p:anim>
                                    <p:anim calcmode="lin" valueType="num">
                                      <p:cBhvr>
                                        <p:cTn id="9" dur="3000" fill="hold"/>
                                        <p:tgtEl>
                                          <p:spTgt spid="2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gradFill rotWithShape="0">
          <a:gsLst>
            <a:gs pos="0">
              <a:srgbClr val="2B0000"/>
            </a:gs>
            <a:gs pos="100000">
              <a:srgbClr val="990000"/>
            </a:gs>
          </a:gsLst>
          <a:lin ang="0"/>
        </a:gradFill>
        <a:effectLst/>
      </p:bgPr>
    </p:bg>
    <p:spTree>
      <p:nvGrpSpPr>
        <p:cNvPr id="1" name=""/>
        <p:cNvGrpSpPr/>
        <p:nvPr/>
      </p:nvGrpSpPr>
      <p:grpSpPr>
        <a:xfrm>
          <a:off x="0" y="0"/>
          <a:ext cx="0" cy="0"/>
          <a:chOff x="0" y="0"/>
          <a:chExt cx="0" cy="0"/>
        </a:xfrm>
      </p:grpSpPr>
      <p:sp>
        <p:nvSpPr>
          <p:cNvPr id="229"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pic>
        <p:nvPicPr>
          <p:cNvPr id="230" name="Imagen 1"/>
          <p:cNvPicPr/>
          <p:nvPr/>
        </p:nvPicPr>
        <p:blipFill>
          <a:blip r:embed="rId2"/>
          <a:srcRect l="72969" t="-1058" r="-325" b="1058"/>
          <a:stretch/>
        </p:blipFill>
        <p:spPr>
          <a:xfrm>
            <a:off x="6579360" y="321840"/>
            <a:ext cx="2389680" cy="6320880"/>
          </a:xfrm>
          <a:prstGeom prst="rect">
            <a:avLst/>
          </a:prstGeom>
          <a:ln w="0">
            <a:noFill/>
          </a:ln>
        </p:spPr>
      </p:pic>
      <p:sp>
        <p:nvSpPr>
          <p:cNvPr id="2" name="CuadroTexto 1">
            <a:extLst>
              <a:ext uri="{FF2B5EF4-FFF2-40B4-BE49-F238E27FC236}">
                <a16:creationId xmlns:a16="http://schemas.microsoft.com/office/drawing/2014/main" id="{5E8101F9-0E15-77AA-63E5-33AD8AF1A234}"/>
              </a:ext>
            </a:extLst>
          </p:cNvPr>
          <p:cNvSpPr txBox="1"/>
          <p:nvPr/>
        </p:nvSpPr>
        <p:spPr>
          <a:xfrm>
            <a:off x="882317" y="2181727"/>
            <a:ext cx="4946998" cy="3170099"/>
          </a:xfrm>
          <a:prstGeom prst="rect">
            <a:avLst/>
          </a:prstGeom>
          <a:noFill/>
        </p:spPr>
        <p:txBody>
          <a:bodyPr wrap="square" rtlCol="0">
            <a:spAutoFit/>
          </a:bodyPr>
          <a:lstStyle/>
          <a:p>
            <a:pPr algn="ctr"/>
            <a:r>
              <a:rPr lang="es-ES" sz="7200" dirty="0">
                <a:solidFill>
                  <a:srgbClr val="FFFF00"/>
                </a:solidFill>
                <a:latin typeface="Tw Cen MT" panose="020B0602020104020603" pitchFamily="34" charset="77"/>
              </a:rPr>
              <a:t>FIN</a:t>
            </a:r>
          </a:p>
          <a:p>
            <a:pPr algn="ctr"/>
            <a:endParaRPr lang="es-ES" sz="3200" dirty="0">
              <a:solidFill>
                <a:srgbClr val="FFFF00"/>
              </a:solidFill>
              <a:latin typeface="Tw Cen MT" panose="020B0602020104020603" pitchFamily="34" charset="77"/>
            </a:endParaRPr>
          </a:p>
          <a:p>
            <a:pPr algn="ctr"/>
            <a:endParaRPr lang="es-ES" sz="3200" dirty="0">
              <a:solidFill>
                <a:srgbClr val="FFFF00"/>
              </a:solidFill>
              <a:latin typeface="Tw Cen MT" panose="020B0602020104020603" pitchFamily="34" charset="77"/>
            </a:endParaRPr>
          </a:p>
          <a:p>
            <a:pPr algn="ctr"/>
            <a:endParaRPr lang="es-ES" sz="3200" dirty="0">
              <a:solidFill>
                <a:srgbClr val="FFFF00"/>
              </a:solidFill>
              <a:latin typeface="Tw Cen MT" panose="020B0602020104020603" pitchFamily="34" charset="77"/>
            </a:endParaRPr>
          </a:p>
          <a:p>
            <a:pPr algn="ctr"/>
            <a:r>
              <a:rPr lang="es-ES" sz="3200" dirty="0" err="1">
                <a:solidFill>
                  <a:srgbClr val="FFFF00"/>
                </a:solidFill>
                <a:latin typeface="Tw Cen MT" panose="020B0602020104020603" pitchFamily="34" charset="77"/>
              </a:rPr>
              <a:t>ubedaiglesiadigital.es</a:t>
            </a:r>
            <a:endParaRPr lang="es-ES" sz="3200" dirty="0">
              <a:solidFill>
                <a:srgbClr val="FFFF00"/>
              </a:solidFill>
              <a:latin typeface="Tw Cen MT" panose="020B0602020104020603" pitchFamily="34" charset="77"/>
            </a:endParaRPr>
          </a:p>
        </p:txBody>
      </p:sp>
      <p:sp>
        <p:nvSpPr>
          <p:cNvPr id="3" name="CuadroTexto 2">
            <a:extLst>
              <a:ext uri="{FF2B5EF4-FFF2-40B4-BE49-F238E27FC236}">
                <a16:creationId xmlns:a16="http://schemas.microsoft.com/office/drawing/2014/main" id="{4C8337CF-D9C4-CA0A-720F-6A5806DFE694}"/>
              </a:ext>
            </a:extLst>
          </p:cNvPr>
          <p:cNvSpPr txBox="1"/>
          <p:nvPr/>
        </p:nvSpPr>
        <p:spPr>
          <a:xfrm>
            <a:off x="7267074" y="5678905"/>
            <a:ext cx="784189" cy="523220"/>
          </a:xfrm>
          <a:prstGeom prst="rect">
            <a:avLst/>
          </a:prstGeom>
          <a:noFill/>
        </p:spPr>
        <p:txBody>
          <a:bodyPr wrap="none" rtlCol="0">
            <a:spAutoFit/>
          </a:bodyPr>
          <a:lstStyle/>
          <a:p>
            <a:r>
              <a:rPr lang="es-ES" sz="2800" dirty="0" err="1">
                <a:solidFill>
                  <a:srgbClr val="FFFF00"/>
                </a:solidFill>
              </a:rPr>
              <a:t>efm</a:t>
            </a:r>
            <a:endParaRPr lang="es-ES" sz="28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anim calcmode="lin" valueType="num">
                                      <p:cBhvr>
                                        <p:cTn id="8" dur="3000" fill="hold"/>
                                        <p:tgtEl>
                                          <p:spTgt spid="2"/>
                                        </p:tgtEl>
                                        <p:attrNameLst>
                                          <p:attrName>ppt_x</p:attrName>
                                        </p:attrNameLst>
                                      </p:cBhvr>
                                      <p:tavLst>
                                        <p:tav tm="0">
                                          <p:val>
                                            <p:strVal val="#ppt_x"/>
                                          </p:val>
                                        </p:tav>
                                        <p:tav tm="100000">
                                          <p:val>
                                            <p:strVal val="#ppt_x"/>
                                          </p:val>
                                        </p:tav>
                                      </p:tavLst>
                                    </p:anim>
                                    <p:anim calcmode="lin" valueType="num">
                                      <p:cBhvr>
                                        <p:cTn id="9" dur="3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95000">
              <a:srgbClr val="990000"/>
            </a:gs>
            <a:gs pos="100000">
              <a:srgbClr val="2B0000"/>
            </a:gs>
          </a:gsLst>
          <a:lin ang="10800000"/>
        </a:gradFill>
        <a:effectLst/>
      </p:bgPr>
    </p:bg>
    <p:spTree>
      <p:nvGrpSpPr>
        <p:cNvPr id="1" name=""/>
        <p:cNvGrpSpPr/>
        <p:nvPr/>
      </p:nvGrpSpPr>
      <p:grpSpPr>
        <a:xfrm>
          <a:off x="0" y="0"/>
          <a:ext cx="0" cy="0"/>
          <a:chOff x="0" y="0"/>
          <a:chExt cx="0" cy="0"/>
        </a:xfrm>
      </p:grpSpPr>
      <p:sp>
        <p:nvSpPr>
          <p:cNvPr id="63"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sp>
        <p:nvSpPr>
          <p:cNvPr id="64" name="CuadroTexto 2"/>
          <p:cNvSpPr/>
          <p:nvPr/>
        </p:nvSpPr>
        <p:spPr>
          <a:xfrm>
            <a:off x="277920" y="214200"/>
            <a:ext cx="8609400" cy="630796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s-ES" sz="2400" strike="noStrike" spc="-1" dirty="0">
                <a:solidFill>
                  <a:srgbClr val="FFFF00"/>
                </a:solidFill>
                <a:latin typeface="Tw Cen MT" panose="020B0602020104020603" pitchFamily="34" charset="77"/>
                <a:ea typeface="ＭＳ Ｐゴシック"/>
              </a:rPr>
              <a:t>FUNDACIONES: CAPELLANÍAS  Y CAPELLANES</a:t>
            </a:r>
            <a:endParaRPr lang="es-ES" sz="2400" strike="noStrike" spc="-1" dirty="0">
              <a:solidFill>
                <a:srgbClr val="FFFFFF"/>
              </a:solidFill>
              <a:latin typeface="Tw Cen MT" panose="020B0602020104020603" pitchFamily="34" charset="77"/>
              <a:ea typeface="ＭＳ Ｐゴシック"/>
            </a:endParaRPr>
          </a:p>
          <a:p>
            <a:pPr algn="ctr">
              <a:lnSpc>
                <a:spcPct val="100000"/>
              </a:lnSpc>
            </a:pPr>
            <a:r>
              <a:rPr lang="es-ES" sz="2000" b="0" strike="noStrike" spc="-1" dirty="0">
                <a:solidFill>
                  <a:srgbClr val="FFFFFF"/>
                </a:solidFill>
                <a:latin typeface="Tw Cen MT" panose="020B0602020104020603" pitchFamily="34" charset="77"/>
                <a:ea typeface="ＭＳ Ｐゴシック"/>
              </a:rPr>
              <a:t>Fenómeno importante son las Fundaciones de los nobles y Capellanías.</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ＭＳ Ｐゴシック"/>
              </a:rPr>
              <a:t>Tanto en la Colegiata como en los conventos y en las parroquias, </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ＭＳ Ｐゴシック"/>
              </a:rPr>
              <a:t>con las fundaciones se pretendía enterramiento para los nobles, y también asegurarse indulgencias y misas en sufragio de los difuntos. </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ＭＳ Ｐゴシック"/>
              </a:rPr>
              <a:t>Ejemplos los tenemos en el Salvador y en el Hospital de Santiago </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ＭＳ Ｐゴシック"/>
              </a:rPr>
              <a:t>con 12 capellanes cada uno, con la obligación de participar en el coro </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ＭＳ Ｐゴシック"/>
              </a:rPr>
              <a:t>y de aplicar un determinado número de misas en favor del finado.</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ＭＳ Ｐゴシック"/>
              </a:rPr>
              <a:t>En la Colegiata de </a:t>
            </a:r>
            <a:r>
              <a:rPr lang="es-ES" sz="2000" b="0" strike="noStrike" spc="-1" dirty="0" err="1">
                <a:solidFill>
                  <a:srgbClr val="FFFFFF"/>
                </a:solidFill>
                <a:latin typeface="Tw Cen MT" panose="020B0602020104020603" pitchFamily="34" charset="77"/>
                <a:ea typeface="ＭＳ Ｐゴシック"/>
              </a:rPr>
              <a:t>Sta</a:t>
            </a:r>
            <a:r>
              <a:rPr lang="es-ES" sz="2000" b="0" strike="noStrike" spc="-1" dirty="0">
                <a:solidFill>
                  <a:srgbClr val="FFFFFF"/>
                </a:solidFill>
                <a:latin typeface="Tw Cen MT" panose="020B0602020104020603" pitchFamily="34" charset="77"/>
                <a:ea typeface="ＭＳ Ｐゴシック"/>
              </a:rPr>
              <a:t> María, además de Tesorero, Chantre, Arcipreste y Vicario, había 8 canónigos y  66 capellanías, la de los Becerra con cuatro capellanes. </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ＭＳ Ｐゴシック"/>
              </a:rPr>
              <a:t>La familia de D. Beltrán de la Cueva, adquiere el derecho a enterramiento  junto al altar mayor adornándolo con sus escudos.</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ＭＳ Ｐゴシック"/>
              </a:rPr>
              <a:t>Se enriquecían las capillas con reliquias, indulgencias y celebraciones.</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ＭＳ Ｐゴシック"/>
              </a:rPr>
              <a:t>Ello exigía un soporte económico. Se donaban viviendas y fincas, con cuyo arrendamiento sufragar los gastos del mantenimiento, y sobre todo el sustento de los numerosos beneficiados y capellanes.</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ＭＳ Ｐゴシック"/>
              </a:rPr>
              <a:t>Muchos de estos  beneficiados (familiares) aunque tonsurados no eran sacerdotes, teniéndose que recurrir a los capellanes “servideros”.</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ＭＳ Ｐゴシック"/>
              </a:rPr>
              <a:t>La fundación de los “Salido”,  aporta la Cucharera, con 150 cuerdas en el Donadío. Estos bienes al no poder venderse se llamaban de “manos muertas”.</a:t>
            </a:r>
            <a:endParaRPr lang="es-ES" sz="2000" b="0" strike="noStrike" spc="-1" dirty="0">
              <a:solidFill>
                <a:srgbClr val="FFFFFF"/>
              </a:solidFill>
              <a:latin typeface="Tw Cen MT" panose="020B0602020104020603" pitchFamily="34" charset="7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3000"/>
                                        <p:tgtEl>
                                          <p:spTgt spid="64"/>
                                        </p:tgtEl>
                                      </p:cBhvr>
                                    </p:animEffect>
                                    <p:anim calcmode="lin" valueType="num">
                                      <p:cBhvr>
                                        <p:cTn id="8" dur="3000" fill="hold"/>
                                        <p:tgtEl>
                                          <p:spTgt spid="64"/>
                                        </p:tgtEl>
                                        <p:attrNameLst>
                                          <p:attrName>ppt_x</p:attrName>
                                        </p:attrNameLst>
                                      </p:cBhvr>
                                      <p:tavLst>
                                        <p:tav tm="0">
                                          <p:val>
                                            <p:strVal val="#ppt_x"/>
                                          </p:val>
                                        </p:tav>
                                        <p:tav tm="100000">
                                          <p:val>
                                            <p:strVal val="#ppt_x"/>
                                          </p:val>
                                        </p:tav>
                                      </p:tavLst>
                                    </p:anim>
                                    <p:anim calcmode="lin" valueType="num">
                                      <p:cBhvr>
                                        <p:cTn id="9" dur="3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95000">
              <a:srgbClr val="990000"/>
            </a:gs>
            <a:gs pos="100000">
              <a:srgbClr val="2B0000"/>
            </a:gs>
          </a:gsLst>
          <a:lin ang="10800000"/>
        </a:gradFill>
        <a:effectLst/>
      </p:bgPr>
    </p:bg>
    <p:spTree>
      <p:nvGrpSpPr>
        <p:cNvPr id="1" name=""/>
        <p:cNvGrpSpPr/>
        <p:nvPr/>
      </p:nvGrpSpPr>
      <p:grpSpPr>
        <a:xfrm>
          <a:off x="0" y="0"/>
          <a:ext cx="0" cy="0"/>
          <a:chOff x="0" y="0"/>
          <a:chExt cx="0" cy="0"/>
        </a:xfrm>
      </p:grpSpPr>
      <p:sp>
        <p:nvSpPr>
          <p:cNvPr id="65"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sp>
        <p:nvSpPr>
          <p:cNvPr id="66" name="CuadroTexto 2"/>
          <p:cNvSpPr/>
          <p:nvPr/>
        </p:nvSpPr>
        <p:spPr>
          <a:xfrm>
            <a:off x="498764" y="214200"/>
            <a:ext cx="8348353" cy="323020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pPr>
            <a:r>
              <a:rPr lang="es-ES" sz="2400" strike="noStrike" spc="-1" dirty="0">
                <a:solidFill>
                  <a:srgbClr val="FFFF00"/>
                </a:solidFill>
                <a:latin typeface="Tw Cen MT"/>
                <a:ea typeface="Times New Roman"/>
              </a:rPr>
              <a:t>LAS DESAMORTIZACIONES </a:t>
            </a:r>
            <a:endParaRPr lang="es-ES" sz="2400" strike="noStrike" spc="-1" dirty="0">
              <a:solidFill>
                <a:srgbClr val="FFFFFF"/>
              </a:solidFill>
              <a:latin typeface="Arial"/>
            </a:endParaRPr>
          </a:p>
          <a:p>
            <a:pPr algn="ctr">
              <a:lnSpc>
                <a:spcPct val="100000"/>
              </a:lnSpc>
            </a:pPr>
            <a:r>
              <a:rPr lang="es-ES" sz="2000" b="0" strike="noStrike" spc="-1" dirty="0">
                <a:solidFill>
                  <a:srgbClr val="FFFFFF"/>
                </a:solidFill>
                <a:latin typeface="Tw Cen MT"/>
                <a:ea typeface="Times New Roman"/>
              </a:rPr>
              <a:t>La Iglesia protegida desde siglos atrás, ha acumulado no sólo prestigio y poder </a:t>
            </a:r>
            <a:endParaRPr lang="es-ES" sz="2000" b="0" strike="noStrike" spc="-1" dirty="0">
              <a:solidFill>
                <a:srgbClr val="FFFFFF"/>
              </a:solidFill>
              <a:latin typeface="Arial"/>
            </a:endParaRPr>
          </a:p>
          <a:p>
            <a:pPr algn="ctr">
              <a:lnSpc>
                <a:spcPct val="100000"/>
              </a:lnSpc>
            </a:pPr>
            <a:r>
              <a:rPr lang="es-ES" sz="2000" b="0" strike="noStrike" spc="-1" dirty="0">
                <a:solidFill>
                  <a:srgbClr val="FFFFFF"/>
                </a:solidFill>
                <a:latin typeface="Tw Cen MT"/>
                <a:ea typeface="Times New Roman"/>
              </a:rPr>
              <a:t>sino también bienes materiales. Necesitados los reyes de fondos, </a:t>
            </a:r>
            <a:endParaRPr lang="es-ES" sz="2000" b="0" strike="noStrike" spc="-1" dirty="0">
              <a:solidFill>
                <a:srgbClr val="FFFFFF"/>
              </a:solidFill>
              <a:latin typeface="Arial"/>
            </a:endParaRPr>
          </a:p>
          <a:p>
            <a:pPr algn="ctr">
              <a:lnSpc>
                <a:spcPct val="100000"/>
              </a:lnSpc>
            </a:pPr>
            <a:r>
              <a:rPr lang="es-ES" sz="2000" b="0" strike="noStrike" spc="-1" dirty="0">
                <a:solidFill>
                  <a:srgbClr val="FFFFFF"/>
                </a:solidFill>
                <a:latin typeface="Tw Cen MT"/>
                <a:ea typeface="Times New Roman"/>
              </a:rPr>
              <a:t>emprenden, con la excusa de reformas sociales, el expolio de bienes </a:t>
            </a:r>
            <a:endParaRPr lang="es-ES" sz="2000" b="0" strike="noStrike" spc="-1" dirty="0">
              <a:solidFill>
                <a:srgbClr val="FFFFFF"/>
              </a:solidFill>
              <a:latin typeface="Arial"/>
            </a:endParaRPr>
          </a:p>
          <a:p>
            <a:pPr algn="ctr">
              <a:lnSpc>
                <a:spcPct val="100000"/>
              </a:lnSpc>
            </a:pPr>
            <a:r>
              <a:rPr lang="es-ES" sz="2000" b="0" strike="noStrike" spc="-1" dirty="0">
                <a:solidFill>
                  <a:srgbClr val="FFFFFF"/>
                </a:solidFill>
                <a:latin typeface="Tw Cen MT"/>
                <a:ea typeface="Times New Roman"/>
              </a:rPr>
              <a:t>en primer lugar de las órdenes militares y después de la Iglesia. </a:t>
            </a:r>
            <a:endParaRPr lang="es-ES" sz="2000" b="0" strike="noStrike" spc="-1" dirty="0">
              <a:solidFill>
                <a:srgbClr val="FFFFFF"/>
              </a:solidFill>
              <a:latin typeface="Arial"/>
            </a:endParaRPr>
          </a:p>
          <a:p>
            <a:pPr algn="ctr">
              <a:lnSpc>
                <a:spcPct val="100000"/>
              </a:lnSpc>
            </a:pPr>
            <a:r>
              <a:rPr lang="es-ES" sz="2000" b="0" strike="noStrike" spc="-1" dirty="0">
                <a:solidFill>
                  <a:srgbClr val="FFFFFF"/>
                </a:solidFill>
                <a:latin typeface="Tw Cen MT"/>
                <a:ea typeface="Times New Roman"/>
              </a:rPr>
              <a:t>Esto es posible, gracias a los nuevos aires que vienen de Francia y su Revolución, donde la Iglesia perseguida, ha sido excluida de sus privilegios y sus bienes; pasando los sacerdotes que juraban la “Constitución laica” a ser funcionarios </a:t>
            </a:r>
            <a:endParaRPr lang="es-ES" sz="2000" b="0" strike="noStrike" spc="-1" dirty="0">
              <a:solidFill>
                <a:srgbClr val="FFFFFF"/>
              </a:solidFill>
              <a:latin typeface="Arial"/>
            </a:endParaRPr>
          </a:p>
          <a:p>
            <a:pPr algn="ctr">
              <a:lnSpc>
                <a:spcPct val="100000"/>
              </a:lnSpc>
            </a:pPr>
            <a:r>
              <a:rPr lang="es-ES" sz="2000" b="0" strike="noStrike" spc="-1" dirty="0">
                <a:solidFill>
                  <a:srgbClr val="FFFFFF"/>
                </a:solidFill>
                <a:latin typeface="Tw Cen MT"/>
                <a:ea typeface="Times New Roman"/>
              </a:rPr>
              <a:t>del Estado, y los que se negaban sufrían el destierro o la muerte.</a:t>
            </a:r>
            <a:endParaRPr lang="es-ES" sz="2000" b="0" strike="noStrike" spc="-1" dirty="0">
              <a:solidFill>
                <a:srgbClr val="FFFFFF"/>
              </a:solidFill>
              <a:latin typeface="Arial"/>
            </a:endParaRPr>
          </a:p>
          <a:p>
            <a:pPr>
              <a:lnSpc>
                <a:spcPct val="100000"/>
              </a:lnSpc>
            </a:pPr>
            <a:r>
              <a:rPr lang="es-ES" sz="2000" b="0" strike="noStrike" spc="-1" dirty="0">
                <a:solidFill>
                  <a:srgbClr val="FFFFFF"/>
                </a:solidFill>
                <a:latin typeface="Arial"/>
              </a:rPr>
              <a:t>                                                          ***</a:t>
            </a:r>
          </a:p>
        </p:txBody>
      </p:sp>
      <p:sp>
        <p:nvSpPr>
          <p:cNvPr id="3" name="CuadroTexto 2">
            <a:extLst>
              <a:ext uri="{FF2B5EF4-FFF2-40B4-BE49-F238E27FC236}">
                <a16:creationId xmlns:a16="http://schemas.microsoft.com/office/drawing/2014/main" id="{F8EB61A9-AF83-69AB-B383-6A6B951C04F2}"/>
              </a:ext>
            </a:extLst>
          </p:cNvPr>
          <p:cNvSpPr txBox="1"/>
          <p:nvPr/>
        </p:nvSpPr>
        <p:spPr>
          <a:xfrm>
            <a:off x="1077687" y="3429001"/>
            <a:ext cx="7441354" cy="3170099"/>
          </a:xfrm>
          <a:prstGeom prst="rect">
            <a:avLst/>
          </a:prstGeom>
          <a:noFill/>
        </p:spPr>
        <p:txBody>
          <a:bodyPr wrap="square">
            <a:spAutoFit/>
          </a:bodyPr>
          <a:lstStyle/>
          <a:p>
            <a:pPr>
              <a:lnSpc>
                <a:spcPct val="100000"/>
              </a:lnSpc>
            </a:pPr>
            <a:r>
              <a:rPr lang="es-ES" sz="2000" b="0" strike="noStrike" spc="-1" dirty="0">
                <a:solidFill>
                  <a:srgbClr val="FFFF00"/>
                </a:solidFill>
                <a:latin typeface="Tw Cen MT"/>
                <a:ea typeface="Times New Roman"/>
              </a:rPr>
              <a:t>1798</a:t>
            </a:r>
            <a:r>
              <a:rPr lang="es-ES" sz="2000" b="0" strike="noStrike" spc="-1" dirty="0">
                <a:solidFill>
                  <a:srgbClr val="FFFFFF"/>
                </a:solidFill>
                <a:latin typeface="Tw Cen MT"/>
                <a:ea typeface="Times New Roman"/>
              </a:rPr>
              <a:t>: Carlos IV comienza la enajenación de los bienes eclesiásticos.</a:t>
            </a:r>
            <a:endParaRPr lang="es-ES" sz="2000" b="0" strike="noStrike" spc="-1" dirty="0">
              <a:solidFill>
                <a:srgbClr val="FFFFFF"/>
              </a:solidFill>
              <a:latin typeface="Arial"/>
            </a:endParaRPr>
          </a:p>
          <a:p>
            <a:pPr>
              <a:lnSpc>
                <a:spcPct val="100000"/>
              </a:lnSpc>
            </a:pPr>
            <a:r>
              <a:rPr lang="es-ES" sz="2000" b="0" strike="noStrike" spc="-1" dirty="0">
                <a:solidFill>
                  <a:srgbClr val="FFFF00"/>
                </a:solidFill>
                <a:latin typeface="Tw Cen MT"/>
                <a:ea typeface="Times New Roman"/>
              </a:rPr>
              <a:t>1809</a:t>
            </a:r>
            <a:r>
              <a:rPr lang="es-ES" sz="2000" b="0" strike="noStrike" spc="-1" dirty="0">
                <a:solidFill>
                  <a:srgbClr val="FFFFFF"/>
                </a:solidFill>
                <a:latin typeface="Tw Cen MT"/>
                <a:ea typeface="Times New Roman"/>
              </a:rPr>
              <a:t>: Napoleón y su hermano José I reducen el número de conventos.</a:t>
            </a:r>
            <a:endParaRPr lang="es-ES" sz="2000" b="0" strike="noStrike" spc="-1" dirty="0">
              <a:solidFill>
                <a:srgbClr val="FFFFFF"/>
              </a:solidFill>
              <a:latin typeface="Arial"/>
            </a:endParaRPr>
          </a:p>
          <a:p>
            <a:pPr>
              <a:lnSpc>
                <a:spcPct val="100000"/>
              </a:lnSpc>
            </a:pPr>
            <a:r>
              <a:rPr lang="es-ES" sz="2000" b="0" strike="noStrike" spc="-1" dirty="0">
                <a:solidFill>
                  <a:srgbClr val="FFFF00"/>
                </a:solidFill>
                <a:latin typeface="Tw Cen MT"/>
                <a:ea typeface="Times New Roman"/>
              </a:rPr>
              <a:t>1813</a:t>
            </a:r>
            <a:r>
              <a:rPr lang="es-ES" sz="2000" b="0" strike="noStrike" spc="-1" dirty="0">
                <a:solidFill>
                  <a:srgbClr val="FFFFFF"/>
                </a:solidFill>
                <a:latin typeface="Tw Cen MT"/>
                <a:ea typeface="Times New Roman"/>
              </a:rPr>
              <a:t>: Las Cortes de Cádiz impiden reconstruir los conventos destruidos</a:t>
            </a:r>
            <a:endParaRPr lang="es-ES" sz="2000" b="0" strike="noStrike" spc="-1" dirty="0">
              <a:solidFill>
                <a:srgbClr val="FFFFFF"/>
              </a:solidFill>
              <a:latin typeface="Arial"/>
            </a:endParaRPr>
          </a:p>
          <a:p>
            <a:pPr>
              <a:lnSpc>
                <a:spcPct val="100000"/>
              </a:lnSpc>
            </a:pPr>
            <a:r>
              <a:rPr lang="es-ES" sz="2000" b="0" strike="noStrike" spc="-1" dirty="0">
                <a:solidFill>
                  <a:srgbClr val="FFFFFF"/>
                </a:solidFill>
                <a:latin typeface="Tw Cen MT"/>
                <a:ea typeface="Times New Roman"/>
              </a:rPr>
              <a:t>          y suprimen todos los que no alcancen 12 religiosos profesos.</a:t>
            </a:r>
            <a:endParaRPr lang="es-ES" sz="2000" b="0" strike="noStrike" spc="-1" dirty="0">
              <a:solidFill>
                <a:srgbClr val="FFFFFF"/>
              </a:solidFill>
              <a:latin typeface="Arial"/>
            </a:endParaRPr>
          </a:p>
          <a:p>
            <a:pPr>
              <a:lnSpc>
                <a:spcPct val="100000"/>
              </a:lnSpc>
            </a:pPr>
            <a:r>
              <a:rPr lang="es-ES" sz="2000" b="0" strike="noStrike" spc="-1" dirty="0">
                <a:solidFill>
                  <a:srgbClr val="FFFF00"/>
                </a:solidFill>
                <a:latin typeface="Tw Cen MT"/>
                <a:ea typeface="Times New Roman"/>
              </a:rPr>
              <a:t>1814</a:t>
            </a:r>
            <a:r>
              <a:rPr lang="es-ES" sz="2000" b="0" strike="noStrike" spc="-1" dirty="0">
                <a:solidFill>
                  <a:srgbClr val="FFFFFF"/>
                </a:solidFill>
                <a:latin typeface="Tw Cen MT"/>
                <a:ea typeface="Times New Roman"/>
              </a:rPr>
              <a:t>: Fernando VII restablece las órdenes religiosas.</a:t>
            </a:r>
            <a:endParaRPr lang="es-ES" sz="2000" b="0" strike="noStrike" spc="-1" dirty="0">
              <a:solidFill>
                <a:srgbClr val="FFFFFF"/>
              </a:solidFill>
              <a:latin typeface="Arial"/>
            </a:endParaRPr>
          </a:p>
          <a:p>
            <a:pPr>
              <a:lnSpc>
                <a:spcPct val="100000"/>
              </a:lnSpc>
            </a:pPr>
            <a:r>
              <a:rPr lang="es-ES" sz="2000" b="0" strike="noStrike" spc="-1" dirty="0">
                <a:solidFill>
                  <a:srgbClr val="FFFF00"/>
                </a:solidFill>
                <a:latin typeface="Tw Cen MT"/>
                <a:ea typeface="Times New Roman"/>
              </a:rPr>
              <a:t>1820</a:t>
            </a:r>
            <a:r>
              <a:rPr lang="es-ES" sz="2000" b="0" strike="noStrike" spc="-1" dirty="0">
                <a:solidFill>
                  <a:srgbClr val="FFFFFF"/>
                </a:solidFill>
                <a:latin typeface="Tw Cen MT"/>
                <a:ea typeface="Times New Roman"/>
              </a:rPr>
              <a:t>: El Gobierno Constitucional vuelve a la situación de 1813. </a:t>
            </a:r>
            <a:endParaRPr lang="es-ES" sz="2000" b="0" strike="noStrike" spc="-1" dirty="0">
              <a:solidFill>
                <a:srgbClr val="FFFFFF"/>
              </a:solidFill>
              <a:latin typeface="Arial"/>
            </a:endParaRPr>
          </a:p>
          <a:p>
            <a:pPr>
              <a:lnSpc>
                <a:spcPct val="100000"/>
              </a:lnSpc>
            </a:pPr>
            <a:r>
              <a:rPr lang="es-ES" sz="2000" b="0" strike="noStrike" spc="-1" dirty="0">
                <a:solidFill>
                  <a:srgbClr val="FFFF00"/>
                </a:solidFill>
                <a:latin typeface="Tw Cen MT"/>
                <a:ea typeface="Times New Roman"/>
              </a:rPr>
              <a:t>1823</a:t>
            </a:r>
            <a:r>
              <a:rPr lang="es-ES" sz="2000" b="0" strike="noStrike" spc="-1" dirty="0">
                <a:solidFill>
                  <a:srgbClr val="FFFFFF"/>
                </a:solidFill>
                <a:latin typeface="Tw Cen MT"/>
                <a:ea typeface="Times New Roman"/>
              </a:rPr>
              <a:t>: Fernando VII devuelve al clero los bienes y los conventos.</a:t>
            </a:r>
            <a:endParaRPr lang="es-ES" sz="2000" b="0" strike="noStrike" spc="-1" dirty="0">
              <a:solidFill>
                <a:srgbClr val="FFFFFF"/>
              </a:solidFill>
              <a:latin typeface="Arial"/>
            </a:endParaRPr>
          </a:p>
          <a:p>
            <a:pPr>
              <a:lnSpc>
                <a:spcPct val="100000"/>
              </a:lnSpc>
            </a:pPr>
            <a:r>
              <a:rPr lang="es-ES" sz="2000" b="0" strike="noStrike" spc="-1" dirty="0">
                <a:solidFill>
                  <a:srgbClr val="FFFF00"/>
                </a:solidFill>
                <a:latin typeface="Tw Cen MT"/>
                <a:ea typeface="Times New Roman"/>
              </a:rPr>
              <a:t>1836</a:t>
            </a:r>
            <a:r>
              <a:rPr lang="es-ES" sz="2000" b="0" strike="noStrike" spc="-1" dirty="0">
                <a:solidFill>
                  <a:srgbClr val="FFFFFF"/>
                </a:solidFill>
                <a:latin typeface="Tw Cen MT"/>
                <a:ea typeface="Times New Roman"/>
              </a:rPr>
              <a:t>: Por el decreto de 19 de Febrero, Mendizábal, dispone la venta</a:t>
            </a:r>
            <a:endParaRPr lang="es-ES" sz="2000" b="0" strike="noStrike" spc="-1" dirty="0">
              <a:solidFill>
                <a:srgbClr val="FFFFFF"/>
              </a:solidFill>
              <a:latin typeface="Arial"/>
            </a:endParaRPr>
          </a:p>
          <a:p>
            <a:pPr>
              <a:lnSpc>
                <a:spcPct val="100000"/>
              </a:lnSpc>
            </a:pPr>
            <a:r>
              <a:rPr lang="es-ES" sz="2000" b="0" strike="noStrike" spc="-1" dirty="0">
                <a:solidFill>
                  <a:srgbClr val="FFFFFF"/>
                </a:solidFill>
                <a:latin typeface="Tw Cen MT"/>
                <a:ea typeface="Times New Roman"/>
              </a:rPr>
              <a:t>          de bienes del clero, y la supresión de Conventos. </a:t>
            </a:r>
            <a:endParaRPr lang="es-ES" sz="2000" b="0" strike="noStrike" spc="-1" dirty="0">
              <a:solidFill>
                <a:srgbClr val="FFFFFF"/>
              </a:solidFill>
              <a:latin typeface="Arial"/>
            </a:endParaRPr>
          </a:p>
          <a:p>
            <a:pPr>
              <a:lnSpc>
                <a:spcPct val="100000"/>
              </a:lnSpc>
            </a:pPr>
            <a:r>
              <a:rPr lang="es-ES" sz="2000" b="0" strike="noStrike" spc="-1" dirty="0">
                <a:solidFill>
                  <a:srgbClr val="FFFF00"/>
                </a:solidFill>
                <a:latin typeface="Tw Cen MT"/>
                <a:ea typeface="Times New Roman"/>
              </a:rPr>
              <a:t>1855</a:t>
            </a:r>
            <a:r>
              <a:rPr lang="es-ES" sz="2000" b="0" strike="noStrike" spc="-1" dirty="0">
                <a:solidFill>
                  <a:srgbClr val="FFFFFF"/>
                </a:solidFill>
                <a:latin typeface="Tw Cen MT"/>
                <a:ea typeface="Times New Roman"/>
              </a:rPr>
              <a:t>: </a:t>
            </a:r>
            <a:r>
              <a:rPr lang="es-ES" sz="2000" b="0" strike="noStrike" spc="-1" dirty="0" err="1">
                <a:solidFill>
                  <a:srgbClr val="FFFFFF"/>
                </a:solidFill>
                <a:latin typeface="Tw Cen MT"/>
                <a:ea typeface="Times New Roman"/>
              </a:rPr>
              <a:t>Madóz</a:t>
            </a:r>
            <a:r>
              <a:rPr lang="es-ES" sz="2000" b="0" strike="noStrike" spc="-1" dirty="0">
                <a:solidFill>
                  <a:srgbClr val="FFFFFF"/>
                </a:solidFill>
                <a:latin typeface="Tw Cen MT"/>
                <a:ea typeface="Times New Roman"/>
              </a:rPr>
              <a:t> con su ley de desamortización da el golpe definitivo.</a:t>
            </a:r>
            <a:endParaRPr lang="es-ES" sz="2000" b="0" strike="noStrike" spc="-1" dirty="0">
              <a:solidFill>
                <a:srgbClr val="FFFFFF"/>
              </a:solidFill>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anim calcmode="lin" valueType="num">
                                      <p:cBhvr>
                                        <p:cTn id="8" dur="3000" fill="hold"/>
                                        <p:tgtEl>
                                          <p:spTgt spid="3"/>
                                        </p:tgtEl>
                                        <p:attrNameLst>
                                          <p:attrName>ppt_x</p:attrName>
                                        </p:attrNameLst>
                                      </p:cBhvr>
                                      <p:tavLst>
                                        <p:tav tm="0">
                                          <p:val>
                                            <p:strVal val="#ppt_x"/>
                                          </p:val>
                                        </p:tav>
                                        <p:tav tm="100000">
                                          <p:val>
                                            <p:strVal val="#ppt_x"/>
                                          </p:val>
                                        </p:tav>
                                      </p:tavLst>
                                    </p:anim>
                                    <p:anim calcmode="lin" valueType="num">
                                      <p:cBhvr>
                                        <p:cTn id="9" dur="3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95000">
              <a:srgbClr val="990000"/>
            </a:gs>
            <a:gs pos="100000">
              <a:srgbClr val="2B0000"/>
            </a:gs>
          </a:gsLst>
          <a:lin ang="10800000"/>
        </a:gradFill>
        <a:effectLst/>
      </p:bgPr>
    </p:bg>
    <p:spTree>
      <p:nvGrpSpPr>
        <p:cNvPr id="1" name=""/>
        <p:cNvGrpSpPr/>
        <p:nvPr/>
      </p:nvGrpSpPr>
      <p:grpSpPr>
        <a:xfrm>
          <a:off x="0" y="0"/>
          <a:ext cx="0" cy="0"/>
          <a:chOff x="0" y="0"/>
          <a:chExt cx="0" cy="0"/>
        </a:xfrm>
      </p:grpSpPr>
      <p:sp>
        <p:nvSpPr>
          <p:cNvPr id="67"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sp>
        <p:nvSpPr>
          <p:cNvPr id="68" name="CuadroTexto 2"/>
          <p:cNvSpPr/>
          <p:nvPr/>
        </p:nvSpPr>
        <p:spPr>
          <a:xfrm>
            <a:off x="664920" y="214200"/>
            <a:ext cx="7827120" cy="6188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00000"/>
              </a:lnSpc>
            </a:pPr>
            <a:r>
              <a:rPr lang="es-ES" sz="2000" b="0" strike="noStrike" spc="-1" dirty="0">
                <a:solidFill>
                  <a:srgbClr val="FFFF00"/>
                </a:solidFill>
                <a:latin typeface="Tw Cen MT"/>
                <a:ea typeface="Calibri"/>
              </a:rPr>
              <a:t>*  Durante varias décadas </a:t>
            </a:r>
            <a:r>
              <a:rPr lang="es-ES" sz="2000" b="0" strike="noStrike" spc="-1" dirty="0">
                <a:solidFill>
                  <a:srgbClr val="FFFFFF"/>
                </a:solidFill>
                <a:latin typeface="Tw Cen MT"/>
                <a:ea typeface="Calibri"/>
              </a:rPr>
              <a:t>se van alternando las devoluciones al volver Fernando VII,  con la imposición de nuevas incautaciones, obligando a los religiosos pasar al clero parroquial, o marcharse con su familia. </a:t>
            </a:r>
            <a:endParaRPr lang="es-ES" sz="2000" b="0" strike="noStrike" spc="-1" dirty="0">
              <a:solidFill>
                <a:srgbClr val="FFFFFF"/>
              </a:solidFill>
              <a:latin typeface="Arial"/>
            </a:endParaRPr>
          </a:p>
          <a:p>
            <a:pPr algn="just">
              <a:lnSpc>
                <a:spcPct val="100000"/>
              </a:lnSpc>
            </a:pPr>
            <a:r>
              <a:rPr lang="es-ES" sz="2000" b="0" strike="noStrike" spc="-1" dirty="0">
                <a:solidFill>
                  <a:srgbClr val="FFFFFF"/>
                </a:solidFill>
                <a:latin typeface="Tw Cen MT"/>
                <a:ea typeface="Calibri"/>
              </a:rPr>
              <a:t>         Dueño el Estado de tan ingente masa de bienes, los puso en venta. </a:t>
            </a:r>
            <a:endParaRPr lang="es-ES" sz="2000" b="0" strike="noStrike" spc="-1" dirty="0">
              <a:solidFill>
                <a:srgbClr val="FFFFFF"/>
              </a:solidFill>
              <a:latin typeface="Arial"/>
            </a:endParaRPr>
          </a:p>
          <a:p>
            <a:pPr algn="ctr">
              <a:lnSpc>
                <a:spcPct val="100000"/>
              </a:lnSpc>
              <a:tabLst>
                <a:tab pos="457200" algn="l"/>
              </a:tabLst>
            </a:pPr>
            <a:r>
              <a:rPr lang="es-ES" sz="2000" b="0" strike="noStrike" spc="-1" dirty="0">
                <a:solidFill>
                  <a:srgbClr val="FFFFFF"/>
                </a:solidFill>
                <a:latin typeface="Tw Cen MT"/>
                <a:ea typeface="Calibri"/>
              </a:rPr>
              <a:t>         Las nuevas tierras fueron a parar a manos de los ricos </a:t>
            </a:r>
            <a:endParaRPr lang="es-ES" sz="2000" b="0" strike="noStrike" spc="-1" dirty="0">
              <a:solidFill>
                <a:srgbClr val="FFFFFF"/>
              </a:solidFill>
              <a:latin typeface="Arial"/>
            </a:endParaRPr>
          </a:p>
          <a:p>
            <a:pPr algn="ctr">
              <a:lnSpc>
                <a:spcPct val="100000"/>
              </a:lnSpc>
              <a:tabLst>
                <a:tab pos="457200" algn="l"/>
              </a:tabLst>
            </a:pPr>
            <a:r>
              <a:rPr lang="es-ES" sz="2000" b="0" strike="noStrike" spc="-1" dirty="0">
                <a:solidFill>
                  <a:srgbClr val="FFFFFF"/>
                </a:solidFill>
                <a:latin typeface="Tw Cen MT"/>
                <a:ea typeface="Calibri"/>
              </a:rPr>
              <a:t>         y a la alta nobleza latifundista. </a:t>
            </a:r>
            <a:endParaRPr lang="es-ES" sz="2000" b="0" strike="noStrike" spc="-1" dirty="0">
              <a:solidFill>
                <a:srgbClr val="FFFFFF"/>
              </a:solidFill>
              <a:latin typeface="Arial"/>
            </a:endParaRPr>
          </a:p>
          <a:p>
            <a:pPr algn="just">
              <a:lnSpc>
                <a:spcPct val="100000"/>
              </a:lnSpc>
              <a:tabLst>
                <a:tab pos="457200" algn="l"/>
              </a:tabLst>
            </a:pPr>
            <a:r>
              <a:rPr lang="es-ES" sz="2000" b="0" strike="noStrike" spc="-1" dirty="0">
                <a:solidFill>
                  <a:srgbClr val="FFFFFF"/>
                </a:solidFill>
                <a:latin typeface="Tw Cen MT"/>
                <a:ea typeface="Times New Roman"/>
              </a:rPr>
              <a:t>*  </a:t>
            </a:r>
            <a:r>
              <a:rPr lang="es-ES" sz="2000" b="0" strike="noStrike" spc="-1" dirty="0">
                <a:solidFill>
                  <a:srgbClr val="FFFF00"/>
                </a:solidFill>
                <a:latin typeface="Tw Cen MT"/>
                <a:ea typeface="Times New Roman"/>
              </a:rPr>
              <a:t>El campesinado </a:t>
            </a:r>
            <a:r>
              <a:rPr lang="es-ES" sz="2000" b="0" strike="noStrike" spc="-1" dirty="0">
                <a:solidFill>
                  <a:srgbClr val="FFFFFF"/>
                </a:solidFill>
                <a:latin typeface="Tw Cen MT"/>
                <a:ea typeface="Times New Roman"/>
              </a:rPr>
              <a:t>fue el gran perjudicado porque, no sólo no pudo acceder a la compra de las tierras que trabajaba, ya que su venta se hacía en grandes lotes, sino que vio cómo los impuestos que debí­a pagar a los nuevos dueños eran superiores. Se perdió así una buena oportunidad para hacer la deseada y necesaria reforma social.</a:t>
            </a:r>
            <a:endParaRPr lang="es-ES" sz="2000" b="0" strike="noStrike" spc="-1" dirty="0">
              <a:solidFill>
                <a:srgbClr val="FFFFFF"/>
              </a:solidFill>
              <a:latin typeface="Arial"/>
            </a:endParaRPr>
          </a:p>
          <a:p>
            <a:pPr algn="just">
              <a:lnSpc>
                <a:spcPct val="100000"/>
              </a:lnSpc>
              <a:tabLst>
                <a:tab pos="457200" algn="l"/>
              </a:tabLst>
            </a:pPr>
            <a:r>
              <a:rPr lang="es-ES" sz="2000" b="0" strike="noStrike" spc="-1" dirty="0">
                <a:solidFill>
                  <a:srgbClr val="FFFFFF"/>
                </a:solidFill>
                <a:latin typeface="Tw Cen MT"/>
                <a:ea typeface="Times New Roman"/>
              </a:rPr>
              <a:t>* </a:t>
            </a:r>
            <a:r>
              <a:rPr lang="es-ES" sz="2000" b="0" strike="noStrike" spc="-1" dirty="0">
                <a:solidFill>
                  <a:srgbClr val="FFFF00"/>
                </a:solidFill>
                <a:latin typeface="Tw Cen MT"/>
                <a:ea typeface="Times New Roman"/>
              </a:rPr>
              <a:t>De los inmuebles </a:t>
            </a:r>
            <a:r>
              <a:rPr lang="es-ES" sz="2000" b="0" strike="noStrike" spc="-1" dirty="0">
                <a:solidFill>
                  <a:srgbClr val="FFFFFF"/>
                </a:solidFill>
                <a:latin typeface="Tw Cen MT"/>
                <a:ea typeface="Times New Roman"/>
              </a:rPr>
              <a:t>se dispuso con total arbitrariedad, dando pie a la profanación y pillaje.  </a:t>
            </a:r>
            <a:r>
              <a:rPr lang="es-ES" sz="2000" b="0" strike="noStrike" spc="-1" dirty="0">
                <a:solidFill>
                  <a:srgbClr val="FFFFFF"/>
                </a:solidFill>
                <a:latin typeface="Tw Cen MT"/>
                <a:ea typeface="Calibri"/>
              </a:rPr>
              <a:t>Se mandaron recoger los cuadros (más de 130, según inventario en Úbeda) y libros de los conventos suprimidos, para cuyo objeto vino un comisionado del gobierno de la provincia cuando ya muchos particulares se habían apropiado de libros y objetos de valor. </a:t>
            </a:r>
            <a:endParaRPr lang="es-ES" sz="2000" b="0" strike="noStrike" spc="-1" dirty="0">
              <a:solidFill>
                <a:srgbClr val="FFFFFF"/>
              </a:solidFill>
              <a:latin typeface="Arial"/>
            </a:endParaRPr>
          </a:p>
          <a:p>
            <a:pPr algn="ctr">
              <a:lnSpc>
                <a:spcPct val="100000"/>
              </a:lnSpc>
              <a:tabLst>
                <a:tab pos="457200" algn="l"/>
              </a:tabLst>
            </a:pPr>
            <a:r>
              <a:rPr lang="es-ES" sz="2000" b="0" strike="noStrike" spc="-1" dirty="0">
                <a:solidFill>
                  <a:srgbClr val="FFFFFF"/>
                </a:solidFill>
                <a:latin typeface="Tw Cen MT"/>
                <a:ea typeface="Calibri"/>
              </a:rPr>
              <a:t>Indignados los ubetenses, el Comisionado tuvo que huir a Jaén.</a:t>
            </a:r>
            <a:endParaRPr lang="es-ES" sz="2000" b="0" strike="noStrike" spc="-1" dirty="0">
              <a:solidFill>
                <a:srgbClr val="FFFFFF"/>
              </a:solidFill>
              <a:latin typeface="Arial"/>
            </a:endParaRPr>
          </a:p>
          <a:p>
            <a:pPr algn="just">
              <a:lnSpc>
                <a:spcPct val="100000"/>
              </a:lnSpc>
              <a:tabLst>
                <a:tab pos="457200" algn="l"/>
              </a:tabLst>
            </a:pPr>
            <a:r>
              <a:rPr lang="es-ES" sz="2000" b="0" i="1" strike="noStrike" spc="-1" dirty="0">
                <a:solidFill>
                  <a:srgbClr val="FFFFFF"/>
                </a:solidFill>
                <a:latin typeface="Tw Cen MT"/>
                <a:ea typeface="Calibri"/>
              </a:rPr>
              <a:t>* </a:t>
            </a:r>
            <a:r>
              <a:rPr lang="es-ES" sz="2000" b="0" i="1" strike="noStrike" spc="-1" dirty="0">
                <a:solidFill>
                  <a:srgbClr val="FFFF00"/>
                </a:solidFill>
                <a:latin typeface="Tw Cen MT"/>
                <a:ea typeface="Calibri"/>
              </a:rPr>
              <a:t>Como consecuencia</a:t>
            </a:r>
            <a:r>
              <a:rPr lang="es-ES" sz="2000" b="0" i="1" strike="noStrike" spc="-1" dirty="0">
                <a:solidFill>
                  <a:srgbClr val="FFFFFF"/>
                </a:solidFill>
                <a:latin typeface="Tw Cen MT"/>
                <a:ea typeface="Calibri"/>
              </a:rPr>
              <a:t>, los conventos con el paso del tiempo se vieron sumidos en el más absoluto abandono y ruina, ante la mirada impasible de los poderes públicos y el asombro de los vecinos.</a:t>
            </a:r>
            <a:endParaRPr lang="es-ES" sz="2000" b="0" strike="noStrike" spc="-1" dirty="0">
              <a:solidFill>
                <a:srgbClr val="FFFFFF"/>
              </a:solidFill>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3000"/>
                                        <p:tgtEl>
                                          <p:spTgt spid="68"/>
                                        </p:tgtEl>
                                      </p:cBhvr>
                                    </p:animEffect>
                                    <p:anim calcmode="lin" valueType="num">
                                      <p:cBhvr>
                                        <p:cTn id="8" dur="3000" fill="hold"/>
                                        <p:tgtEl>
                                          <p:spTgt spid="68"/>
                                        </p:tgtEl>
                                        <p:attrNameLst>
                                          <p:attrName>ppt_x</p:attrName>
                                        </p:attrNameLst>
                                      </p:cBhvr>
                                      <p:tavLst>
                                        <p:tav tm="0">
                                          <p:val>
                                            <p:strVal val="#ppt_x"/>
                                          </p:val>
                                        </p:tav>
                                        <p:tav tm="100000">
                                          <p:val>
                                            <p:strVal val="#ppt_x"/>
                                          </p:val>
                                        </p:tav>
                                      </p:tavLst>
                                    </p:anim>
                                    <p:anim calcmode="lin" valueType="num">
                                      <p:cBhvr>
                                        <p:cTn id="9" dur="3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95000">
              <a:srgbClr val="990000"/>
            </a:gs>
            <a:gs pos="100000">
              <a:srgbClr val="2B0000"/>
            </a:gs>
          </a:gsLst>
          <a:lin ang="10800000"/>
        </a:gradFill>
        <a:effectLst/>
      </p:bgPr>
    </p:bg>
    <p:spTree>
      <p:nvGrpSpPr>
        <p:cNvPr id="1" name=""/>
        <p:cNvGrpSpPr/>
        <p:nvPr/>
      </p:nvGrpSpPr>
      <p:grpSpPr>
        <a:xfrm>
          <a:off x="0" y="0"/>
          <a:ext cx="0" cy="0"/>
          <a:chOff x="0" y="0"/>
          <a:chExt cx="0" cy="0"/>
        </a:xfrm>
      </p:grpSpPr>
      <p:sp>
        <p:nvSpPr>
          <p:cNvPr id="69" name="Rectangle 7"/>
          <p:cNvSpPr/>
          <p:nvPr/>
        </p:nvSpPr>
        <p:spPr>
          <a:xfrm>
            <a:off x="133200" y="214200"/>
            <a:ext cx="8903520" cy="6495480"/>
          </a:xfrm>
          <a:prstGeom prst="rect">
            <a:avLst/>
          </a:prstGeom>
          <a:noFill/>
          <a:ln w="9525">
            <a:solidFill>
              <a:srgbClr val="FFFFFF"/>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lnSpc>
                <a:spcPct val="100000"/>
              </a:lnSpc>
            </a:pPr>
            <a:endParaRPr lang="es-ES" sz="1800" b="0" strike="noStrike" spc="-1">
              <a:solidFill>
                <a:srgbClr val="000000"/>
              </a:solidFill>
              <a:latin typeface="Calibri"/>
              <a:ea typeface="ＭＳ Ｐゴシック"/>
            </a:endParaRPr>
          </a:p>
        </p:txBody>
      </p:sp>
      <p:sp>
        <p:nvSpPr>
          <p:cNvPr id="70" name="CuadroTexto 2"/>
          <p:cNvSpPr/>
          <p:nvPr/>
        </p:nvSpPr>
        <p:spPr>
          <a:xfrm>
            <a:off x="325440" y="325440"/>
            <a:ext cx="7255080" cy="6677297"/>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s-ES" sz="2400" strike="noStrike" spc="-1" dirty="0">
                <a:solidFill>
                  <a:srgbClr val="FFFF00"/>
                </a:solidFill>
                <a:latin typeface="Tw Cen MT" panose="020B0602020104020603" pitchFamily="34" charset="77"/>
                <a:ea typeface="Times New Roman"/>
              </a:rPr>
              <a:t>SITUACIÓN DE LOS CONVENTOS DE ÚBEDA</a:t>
            </a:r>
            <a:endParaRPr lang="es-ES" sz="2400" strike="noStrike" spc="-1" dirty="0">
              <a:solidFill>
                <a:srgbClr val="FFFFFF"/>
              </a:solidFill>
              <a:latin typeface="Tw Cen MT" panose="020B0602020104020603" pitchFamily="34" charset="77"/>
            </a:endParaRPr>
          </a:p>
          <a:p>
            <a:pPr>
              <a:lnSpc>
                <a:spcPct val="100000"/>
              </a:lnSpc>
            </a:pPr>
            <a:endParaRPr lang="es-ES" sz="240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Times New Roman"/>
              </a:rPr>
              <a:t>De los 14 conventos sólo subsisten: </a:t>
            </a:r>
          </a:p>
          <a:p>
            <a:pPr algn="ctr">
              <a:lnSpc>
                <a:spcPct val="100000"/>
              </a:lnSpc>
            </a:pPr>
            <a:r>
              <a:rPr lang="es-ES" sz="2000" b="0" strike="noStrike" spc="-1" dirty="0">
                <a:solidFill>
                  <a:srgbClr val="FFFFFF"/>
                </a:solidFill>
                <a:latin typeface="Tw Cen MT" panose="020B0602020104020603" pitchFamily="34" charset="77"/>
                <a:ea typeface="Times New Roman"/>
              </a:rPr>
              <a:t>Las Clarisas y MM. Carmelitas. </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Times New Roman"/>
              </a:rPr>
              <a:t>     Unos dedicados a cuarteles o dependencias del Estado; </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Times New Roman"/>
              </a:rPr>
              <a:t>     otros fueron vendidos a particulares y </a:t>
            </a:r>
            <a:endParaRPr lang="es-ES" sz="2000" b="0" strike="noStrike" spc="-1" dirty="0">
              <a:solidFill>
                <a:srgbClr val="FFFFFF"/>
              </a:solidFill>
              <a:latin typeface="Tw Cen MT" panose="020B0602020104020603" pitchFamily="34" charset="77"/>
            </a:endParaRPr>
          </a:p>
          <a:p>
            <a:pPr algn="ctr">
              <a:lnSpc>
                <a:spcPct val="100000"/>
              </a:lnSpc>
            </a:pPr>
            <a:r>
              <a:rPr lang="es-ES" sz="2000" b="0" strike="noStrike" spc="-1" dirty="0">
                <a:solidFill>
                  <a:srgbClr val="FFFFFF"/>
                </a:solidFill>
                <a:latin typeface="Tw Cen MT" panose="020B0602020104020603" pitchFamily="34" charset="77"/>
                <a:ea typeface="Times New Roman"/>
              </a:rPr>
              <a:t>     algunos otros a viviendas sociales o destruidos.</a:t>
            </a:r>
            <a:endParaRPr lang="es-ES" sz="2000" b="0" strike="noStrike" spc="-1" dirty="0">
              <a:solidFill>
                <a:srgbClr val="FFFFFF"/>
              </a:solidFill>
              <a:latin typeface="Tw Cen MT" panose="020B0602020104020603" pitchFamily="34" charset="77"/>
            </a:endParaRPr>
          </a:p>
          <a:p>
            <a:pPr>
              <a:lnSpc>
                <a:spcPct val="100000"/>
              </a:lnSpc>
            </a:pP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Times New Roman"/>
              </a:rPr>
              <a:t> 1.- </a:t>
            </a:r>
            <a:r>
              <a:rPr lang="es-ES" sz="2000" b="0" strike="noStrike" spc="-1" dirty="0">
                <a:solidFill>
                  <a:srgbClr val="FFFF00"/>
                </a:solidFill>
                <a:latin typeface="Tw Cen MT" panose="020B0602020104020603" pitchFamily="34" charset="77"/>
                <a:ea typeface="Times New Roman"/>
              </a:rPr>
              <a:t>Franciscanos</a:t>
            </a:r>
            <a:r>
              <a:rPr lang="es-ES" sz="2000" b="0" strike="noStrike" spc="-1" dirty="0">
                <a:solidFill>
                  <a:srgbClr val="FFFFFF"/>
                </a:solidFill>
                <a:latin typeface="Tw Cen MT" panose="020B0602020104020603" pitchFamily="34" charset="77"/>
                <a:ea typeface="Times New Roman"/>
              </a:rPr>
              <a:t>, en el Altozano: Pasó a manos privadas.</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Times New Roman"/>
              </a:rPr>
              <a:t> 2.- </a:t>
            </a:r>
            <a:r>
              <a:rPr lang="es-ES" sz="2000" b="0" strike="noStrike" spc="-1" dirty="0">
                <a:solidFill>
                  <a:srgbClr val="FFFF00"/>
                </a:solidFill>
                <a:latin typeface="Tw Cen MT" panose="020B0602020104020603" pitchFamily="34" charset="77"/>
                <a:ea typeface="Times New Roman"/>
              </a:rPr>
              <a:t>Dominicos</a:t>
            </a:r>
            <a:r>
              <a:rPr lang="es-ES" sz="2000" b="0" strike="noStrike" spc="-1" dirty="0">
                <a:solidFill>
                  <a:srgbClr val="FFFFFF"/>
                </a:solidFill>
                <a:latin typeface="Tw Cen MT" panose="020B0602020104020603" pitchFamily="34" charset="77"/>
                <a:ea typeface="Times New Roman"/>
              </a:rPr>
              <a:t>, S. Andrés: Convertido en Pósito, alhóndiga y posada.</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Times New Roman"/>
              </a:rPr>
              <a:t> 3.- </a:t>
            </a:r>
            <a:r>
              <a:rPr lang="es-ES" sz="2000" b="0" strike="noStrike" spc="-1" dirty="0">
                <a:solidFill>
                  <a:srgbClr val="FFFF00"/>
                </a:solidFill>
                <a:latin typeface="Tw Cen MT" panose="020B0602020104020603" pitchFamily="34" charset="77"/>
                <a:ea typeface="Times New Roman"/>
              </a:rPr>
              <a:t>La Merced</a:t>
            </a:r>
            <a:r>
              <a:rPr lang="es-ES" sz="2000" b="0" strike="noStrike" spc="-1" dirty="0">
                <a:solidFill>
                  <a:srgbClr val="FFFFFF"/>
                </a:solidFill>
                <a:latin typeface="Tw Cen MT" panose="020B0602020104020603" pitchFamily="34" charset="77"/>
                <a:ea typeface="Times New Roman"/>
              </a:rPr>
              <a:t>, de frailes  de Redención de cautivos, se demolió.</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Times New Roman"/>
              </a:rPr>
              <a:t> 4.- </a:t>
            </a:r>
            <a:r>
              <a:rPr lang="es-ES" sz="2000" b="0" strike="noStrike" spc="-1" dirty="0">
                <a:solidFill>
                  <a:srgbClr val="FFFF00"/>
                </a:solidFill>
                <a:latin typeface="Tw Cen MT" panose="020B0602020104020603" pitchFamily="34" charset="77"/>
                <a:ea typeface="Times New Roman"/>
              </a:rPr>
              <a:t>PP. Carmelitas</a:t>
            </a:r>
            <a:r>
              <a:rPr lang="es-ES" sz="2000" b="0" strike="noStrike" spc="-1" dirty="0">
                <a:solidFill>
                  <a:srgbClr val="FFFFFF"/>
                </a:solidFill>
                <a:latin typeface="Tw Cen MT" panose="020B0602020104020603" pitchFamily="34" charset="77"/>
                <a:ea typeface="Times New Roman"/>
              </a:rPr>
              <a:t>, sirvió de cuartel de remonta y casa de vecinos</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Times New Roman"/>
              </a:rPr>
              <a:t> 5.- </a:t>
            </a:r>
            <a:r>
              <a:rPr lang="es-ES" sz="2000" b="0" strike="noStrike" spc="-1" dirty="0">
                <a:solidFill>
                  <a:srgbClr val="FFFF00"/>
                </a:solidFill>
                <a:latin typeface="Tw Cen MT" panose="020B0602020104020603" pitchFamily="34" charset="77"/>
                <a:ea typeface="Times New Roman"/>
              </a:rPr>
              <a:t>Jesuitas</a:t>
            </a:r>
            <a:r>
              <a:rPr lang="es-ES" sz="2000" b="0" strike="noStrike" spc="-1" dirty="0">
                <a:solidFill>
                  <a:srgbClr val="FFFFFF"/>
                </a:solidFill>
                <a:latin typeface="Tw Cen MT" panose="020B0602020104020603" pitchFamily="34" charset="77"/>
                <a:ea typeface="Times New Roman"/>
              </a:rPr>
              <a:t>: Santa Catalina, convertido en casa de vecinos y casino.</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Times New Roman"/>
              </a:rPr>
              <a:t> 6.- </a:t>
            </a:r>
            <a:r>
              <a:rPr lang="es-ES" sz="2000" b="0" strike="noStrike" spc="-1" dirty="0">
                <a:solidFill>
                  <a:srgbClr val="FFFF00"/>
                </a:solidFill>
                <a:latin typeface="Tw Cen MT" panose="020B0602020104020603" pitchFamily="34" charset="77"/>
                <a:ea typeface="Times New Roman"/>
              </a:rPr>
              <a:t>Trinitarios</a:t>
            </a:r>
            <a:r>
              <a:rPr lang="es-ES" sz="2000" b="0" strike="noStrike" spc="-1" dirty="0">
                <a:solidFill>
                  <a:srgbClr val="FFFFFF"/>
                </a:solidFill>
                <a:latin typeface="Tw Cen MT" panose="020B0602020104020603" pitchFamily="34" charset="77"/>
                <a:ea typeface="Times New Roman"/>
              </a:rPr>
              <a:t>:  Dedicado a cuartel y centro de enseñanza municipal.</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Times New Roman"/>
              </a:rPr>
              <a:t> 7.- </a:t>
            </a:r>
            <a:r>
              <a:rPr lang="es-ES" sz="2000" b="0" strike="noStrike" spc="-1" dirty="0">
                <a:solidFill>
                  <a:srgbClr val="FFFF00"/>
                </a:solidFill>
                <a:latin typeface="Tw Cen MT" panose="020B0602020104020603" pitchFamily="34" charset="77"/>
                <a:ea typeface="Times New Roman"/>
              </a:rPr>
              <a:t>Mínimos,</a:t>
            </a:r>
            <a:r>
              <a:rPr lang="es-ES" sz="2000" b="0" strike="noStrike" spc="-1" dirty="0">
                <a:solidFill>
                  <a:srgbClr val="FFFFFF"/>
                </a:solidFill>
                <a:latin typeface="Tw Cen MT" panose="020B0602020104020603" pitchFamily="34" charset="77"/>
                <a:ea typeface="Times New Roman"/>
              </a:rPr>
              <a:t> Ntra. Sra. Victoria pasa a casa vecinos. </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Times New Roman"/>
              </a:rPr>
              <a:t> 8.- </a:t>
            </a:r>
            <a:r>
              <a:rPr lang="es-ES" sz="2000" b="0" strike="noStrike" spc="-1" dirty="0">
                <a:solidFill>
                  <a:srgbClr val="FFFF00"/>
                </a:solidFill>
                <a:latin typeface="Tw Cen MT" panose="020B0602020104020603" pitchFamily="34" charset="77"/>
                <a:ea typeface="Times New Roman"/>
              </a:rPr>
              <a:t>San Juan de Dios</a:t>
            </a:r>
            <a:r>
              <a:rPr lang="es-ES" sz="2000" b="0" strike="noStrike" spc="-1" dirty="0">
                <a:solidFill>
                  <a:srgbClr val="FFFFFF"/>
                </a:solidFill>
                <a:latin typeface="Tw Cen MT" panose="020B0602020104020603" pitchFamily="34" charset="77"/>
                <a:ea typeface="Times New Roman"/>
              </a:rPr>
              <a:t>, convertido en posada.</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Times New Roman"/>
              </a:rPr>
              <a:t> 9.- </a:t>
            </a:r>
            <a:r>
              <a:rPr lang="es-ES" sz="2000" b="0" strike="noStrike" spc="-1" dirty="0">
                <a:solidFill>
                  <a:srgbClr val="FFFF00"/>
                </a:solidFill>
                <a:latin typeface="Tw Cen MT" panose="020B0602020104020603" pitchFamily="34" charset="77"/>
                <a:ea typeface="Times New Roman"/>
              </a:rPr>
              <a:t>San Antonio</a:t>
            </a:r>
            <a:r>
              <a:rPr lang="es-ES" sz="2000" b="0" strike="noStrike" spc="-1" dirty="0">
                <a:solidFill>
                  <a:srgbClr val="FFFFFF"/>
                </a:solidFill>
                <a:latin typeface="Tw Cen MT" panose="020B0602020104020603" pitchFamily="34" charset="77"/>
                <a:ea typeface="Times New Roman"/>
              </a:rPr>
              <a:t>, Franciscanos Recoletos se derribó totalmente.</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Times New Roman"/>
              </a:rPr>
              <a:t>10.- </a:t>
            </a:r>
            <a:r>
              <a:rPr lang="es-ES" sz="2000" b="0" strike="noStrike" spc="-1" dirty="0">
                <a:solidFill>
                  <a:srgbClr val="FFFF00"/>
                </a:solidFill>
                <a:latin typeface="Tw Cen MT" panose="020B0602020104020603" pitchFamily="34" charset="77"/>
                <a:ea typeface="Times New Roman"/>
              </a:rPr>
              <a:t>San Nicasio </a:t>
            </a:r>
            <a:r>
              <a:rPr lang="es-ES" sz="2000" b="0" strike="noStrike" spc="-1" dirty="0">
                <a:solidFill>
                  <a:srgbClr val="FFFFFF"/>
                </a:solidFill>
                <a:latin typeface="Tw Cen MT" panose="020B0602020104020603" pitchFamily="34" charset="77"/>
                <a:ea typeface="Times New Roman"/>
              </a:rPr>
              <a:t>(MM. Franciscanas), convertido en plaza de toros.</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Times New Roman"/>
              </a:rPr>
              <a:t>11.- </a:t>
            </a:r>
            <a:r>
              <a:rPr lang="es-ES" sz="2000" b="0" strike="noStrike" spc="-1" dirty="0">
                <a:solidFill>
                  <a:srgbClr val="FFFF00"/>
                </a:solidFill>
                <a:latin typeface="Tw Cen MT" panose="020B0602020104020603" pitchFamily="34" charset="77"/>
                <a:ea typeface="Times New Roman"/>
              </a:rPr>
              <a:t>La Coronada </a:t>
            </a:r>
            <a:r>
              <a:rPr lang="es-ES" sz="2000" b="0" strike="noStrike" spc="-1" dirty="0">
                <a:solidFill>
                  <a:srgbClr val="FFFFFF"/>
                </a:solidFill>
                <a:latin typeface="Tw Cen MT" panose="020B0602020104020603" pitchFamily="34" charset="77"/>
                <a:ea typeface="Times New Roman"/>
              </a:rPr>
              <a:t>(MM. Dominicas) fue demolido. </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Times New Roman"/>
              </a:rPr>
              <a:t>12.- </a:t>
            </a:r>
            <a:r>
              <a:rPr lang="es-ES" sz="2000" b="0" strike="noStrike" spc="-1" dirty="0">
                <a:solidFill>
                  <a:srgbClr val="FFFF00"/>
                </a:solidFill>
                <a:latin typeface="Tw Cen MT" panose="020B0602020104020603" pitchFamily="34" charset="77"/>
                <a:ea typeface="Times New Roman"/>
              </a:rPr>
              <a:t>Las Cadenas</a:t>
            </a:r>
            <a:r>
              <a:rPr lang="es-ES" sz="2000" b="0" strike="noStrike" spc="-1" dirty="0">
                <a:solidFill>
                  <a:srgbClr val="FFFFFF"/>
                </a:solidFill>
                <a:latin typeface="Tw Cen MT" panose="020B0602020104020603" pitchFamily="34" charset="77"/>
                <a:ea typeface="Times New Roman"/>
              </a:rPr>
              <a:t>: (MM. Dominicas) convertido en Ayuntamiento.</a:t>
            </a:r>
            <a:endParaRPr lang="es-ES" sz="2000" b="0" strike="noStrike" spc="-1" dirty="0">
              <a:solidFill>
                <a:srgbClr val="FFFFFF"/>
              </a:solidFill>
              <a:latin typeface="Tw Cen MT" panose="020B0602020104020603" pitchFamily="34" charset="77"/>
            </a:endParaRPr>
          </a:p>
          <a:p>
            <a:pPr>
              <a:lnSpc>
                <a:spcPct val="100000"/>
              </a:lnSpc>
            </a:pPr>
            <a:r>
              <a:rPr lang="es-ES" sz="2000" b="0" strike="noStrike" spc="-1" dirty="0">
                <a:solidFill>
                  <a:srgbClr val="FFFFFF"/>
                </a:solidFill>
                <a:latin typeface="Tw Cen MT" panose="020B0602020104020603" pitchFamily="34" charset="77"/>
                <a:ea typeface="Times New Roman"/>
              </a:rPr>
              <a:t>      </a:t>
            </a:r>
            <a:endParaRPr lang="es-ES" sz="2000" b="0" strike="noStrike" spc="-1" dirty="0">
              <a:solidFill>
                <a:srgbClr val="FFFFFF"/>
              </a:solidFill>
              <a:latin typeface="Tw Cen MT" panose="020B0602020104020603" pitchFamily="34" charset="77"/>
            </a:endParaRPr>
          </a:p>
        </p:txBody>
      </p:sp>
      <p:pic>
        <p:nvPicPr>
          <p:cNvPr id="71" name="Imagen 3"/>
          <p:cNvPicPr/>
          <p:nvPr/>
        </p:nvPicPr>
        <p:blipFill>
          <a:blip r:embed="rId2"/>
          <a:stretch/>
        </p:blipFill>
        <p:spPr>
          <a:xfrm>
            <a:off x="7197167" y="362590"/>
            <a:ext cx="1813633" cy="2536513"/>
          </a:xfrm>
          <a:prstGeom prst="rect">
            <a:avLst/>
          </a:prstGeom>
          <a:ln w="0">
            <a:noFill/>
          </a:ln>
        </p:spPr>
      </p:pic>
      <p:sp>
        <p:nvSpPr>
          <p:cNvPr id="2" name="CuadroTexto 1">
            <a:extLst>
              <a:ext uri="{FF2B5EF4-FFF2-40B4-BE49-F238E27FC236}">
                <a16:creationId xmlns:a16="http://schemas.microsoft.com/office/drawing/2014/main" id="{28DD11E8-18B8-20CA-1FBA-1D52FC221493}"/>
              </a:ext>
            </a:extLst>
          </p:cNvPr>
          <p:cNvSpPr txBox="1"/>
          <p:nvPr/>
        </p:nvSpPr>
        <p:spPr>
          <a:xfrm>
            <a:off x="7580521" y="3777916"/>
            <a:ext cx="1456200" cy="1231106"/>
          </a:xfrm>
          <a:prstGeom prst="rect">
            <a:avLst/>
          </a:prstGeom>
          <a:noFill/>
        </p:spPr>
        <p:txBody>
          <a:bodyPr wrap="square" rtlCol="0">
            <a:spAutoFit/>
          </a:bodyPr>
          <a:lstStyle/>
          <a:p>
            <a:pPr algn="ctr"/>
            <a:r>
              <a:rPr lang="es-ES" b="1" dirty="0">
                <a:solidFill>
                  <a:srgbClr val="FFFF00"/>
                </a:solidFill>
              </a:rPr>
              <a:t>12</a:t>
            </a:r>
          </a:p>
          <a:p>
            <a:pPr algn="ctr"/>
            <a:endParaRPr lang="es-ES" sz="1400" b="1" dirty="0">
              <a:solidFill>
                <a:srgbClr val="FFFF00"/>
              </a:solidFill>
            </a:endParaRPr>
          </a:p>
          <a:p>
            <a:pPr algn="ctr"/>
            <a:r>
              <a:rPr lang="es-ES" sz="1400" b="1" dirty="0">
                <a:solidFill>
                  <a:srgbClr val="FFFF00"/>
                </a:solidFill>
              </a:rPr>
              <a:t>CONVENTOS</a:t>
            </a:r>
          </a:p>
          <a:p>
            <a:pPr algn="ctr"/>
            <a:endParaRPr lang="es-ES" sz="1400" b="1" dirty="0">
              <a:solidFill>
                <a:srgbClr val="FFFF00"/>
              </a:solidFill>
            </a:endParaRPr>
          </a:p>
          <a:p>
            <a:pPr algn="ctr"/>
            <a:r>
              <a:rPr lang="es-ES" sz="1400" b="1" dirty="0">
                <a:solidFill>
                  <a:srgbClr val="FFFF00"/>
                </a:solidFill>
              </a:rPr>
              <a:t>ARRUINADOS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1000"/>
                                        <p:tgtEl>
                                          <p:spTgt spid="70"/>
                                        </p:tgtEl>
                                      </p:cBhvr>
                                    </p:animEffect>
                                    <p:anim calcmode="lin" valueType="num">
                                      <p:cBhvr>
                                        <p:cTn id="8" dur="1000" fill="hold"/>
                                        <p:tgtEl>
                                          <p:spTgt spid="70"/>
                                        </p:tgtEl>
                                        <p:attrNameLst>
                                          <p:attrName>ppt_x</p:attrName>
                                        </p:attrNameLst>
                                      </p:cBhvr>
                                      <p:tavLst>
                                        <p:tav tm="0">
                                          <p:val>
                                            <p:strVal val="#ppt_x"/>
                                          </p:val>
                                        </p:tav>
                                        <p:tav tm="100000">
                                          <p:val>
                                            <p:strVal val="#ppt_x"/>
                                          </p:val>
                                        </p:tav>
                                      </p:tavLst>
                                    </p:anim>
                                    <p:anim calcmode="lin" valueType="num">
                                      <p:cBhvr>
                                        <p:cTn id="9"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Lst>
  </p:timing>
</p:sld>
</file>

<file path=ppt/theme/theme1.xml><?xml version="1.0" encoding="utf-8"?>
<a:theme xmlns:a="http://schemas.openxmlformats.org/drawingml/2006/main" name="Hábitat">
  <a:themeElements>
    <a:clrScheme name="Hábitat">
      <a:dk1>
        <a:srgbClr val="000000"/>
      </a:dk1>
      <a:lt1>
        <a:srgbClr val="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{1837EF96-5459-7F4E-989B-7CA3B12E5E46}tf10001076</Template>
  <TotalTime>5502</TotalTime>
  <Words>10660</Words>
  <Application>Microsoft Macintosh PowerPoint</Application>
  <PresentationFormat>Presentación en pantalla (4:3)</PresentationFormat>
  <Paragraphs>828</Paragraphs>
  <Slides>58</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58</vt:i4>
      </vt:variant>
    </vt:vector>
  </HeadingPairs>
  <TitlesOfParts>
    <vt:vector size="68" baseType="lpstr">
      <vt:lpstr>-apple-system</vt:lpstr>
      <vt:lpstr>Arial</vt:lpstr>
      <vt:lpstr>Arial</vt:lpstr>
      <vt:lpstr>Calibri</vt:lpstr>
      <vt:lpstr>Segoe UI</vt:lpstr>
      <vt:lpstr>Symbol</vt:lpstr>
      <vt:lpstr>Times New Roman</vt:lpstr>
      <vt:lpstr>Tw Cen MT</vt:lpstr>
      <vt:lpstr>Wingdings</vt:lpstr>
      <vt:lpstr>Hábitat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HAITÍ</dc:title>
  <dc:subject/>
  <dc:creator>Usuario</dc:creator>
  <dc:description/>
  <cp:lastModifiedBy>eusebiofigue@gmail.com</cp:lastModifiedBy>
  <cp:revision>329</cp:revision>
  <dcterms:created xsi:type="dcterms:W3CDTF">2019-01-20T09:23:55Z</dcterms:created>
  <dcterms:modified xsi:type="dcterms:W3CDTF">2023-10-19T15:57:13Z</dcterms:modified>
  <dc:language>es-ES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Presentación en pantalla (4:3)</vt:lpwstr>
  </property>
  <property fmtid="{D5CDD505-2E9C-101B-9397-08002B2CF9AE}" pid="3" name="Slides">
    <vt:i4>58</vt:i4>
  </property>
</Properties>
</file>