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 autoCompressPictures="0">
  <p:sldMasterIdLst>
    <p:sldMasterId id="2147483648" r:id="rId1"/>
  </p:sldMasterIdLst>
  <p:notesMasterIdLst>
    <p:notesMasterId r:id="rId47"/>
  </p:notesMasterIdLst>
  <p:sldIdLst>
    <p:sldId id="256" r:id="rId2"/>
    <p:sldId id="259" r:id="rId3"/>
    <p:sldId id="321" r:id="rId4"/>
    <p:sldId id="320" r:id="rId5"/>
    <p:sldId id="322" r:id="rId6"/>
    <p:sldId id="323" r:id="rId7"/>
    <p:sldId id="325" r:id="rId8"/>
    <p:sldId id="324" r:id="rId9"/>
    <p:sldId id="326" r:id="rId10"/>
    <p:sldId id="371" r:id="rId11"/>
    <p:sldId id="366" r:id="rId12"/>
    <p:sldId id="367" r:id="rId13"/>
    <p:sldId id="334" r:id="rId14"/>
    <p:sldId id="333" r:id="rId15"/>
    <p:sldId id="372" r:id="rId16"/>
    <p:sldId id="332" r:id="rId17"/>
    <p:sldId id="331" r:id="rId18"/>
    <p:sldId id="330" r:id="rId19"/>
    <p:sldId id="329" r:id="rId20"/>
    <p:sldId id="337" r:id="rId21"/>
    <p:sldId id="342" r:id="rId22"/>
    <p:sldId id="341" r:id="rId23"/>
    <p:sldId id="340" r:id="rId24"/>
    <p:sldId id="339" r:id="rId25"/>
    <p:sldId id="338" r:id="rId26"/>
    <p:sldId id="347" r:id="rId27"/>
    <p:sldId id="346" r:id="rId28"/>
    <p:sldId id="345" r:id="rId29"/>
    <p:sldId id="344" r:id="rId30"/>
    <p:sldId id="343" r:id="rId31"/>
    <p:sldId id="353" r:id="rId32"/>
    <p:sldId id="352" r:id="rId33"/>
    <p:sldId id="351" r:id="rId34"/>
    <p:sldId id="350" r:id="rId35"/>
    <p:sldId id="349" r:id="rId36"/>
    <p:sldId id="348" r:id="rId37"/>
    <p:sldId id="359" r:id="rId38"/>
    <p:sldId id="358" r:id="rId39"/>
    <p:sldId id="370" r:id="rId40"/>
    <p:sldId id="368" r:id="rId41"/>
    <p:sldId id="356" r:id="rId42"/>
    <p:sldId id="369" r:id="rId43"/>
    <p:sldId id="354" r:id="rId44"/>
    <p:sldId id="360" r:id="rId45"/>
    <p:sldId id="260" r:id="rId46"/>
  </p:sldIdLst>
  <p:sldSz cx="12192000" cy="6858000"/>
  <p:notesSz cx="6858000" cy="9144000"/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1348"/>
    <p:restoredTop sz="94841"/>
  </p:normalViewPr>
  <p:slideViewPr>
    <p:cSldViewPr snapToGrid="0" snapToObjects="1">
      <p:cViewPr varScale="1">
        <p:scale>
          <a:sx n="108" d="100"/>
          <a:sy n="108" d="100"/>
        </p:scale>
        <p:origin x="272" y="1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97" d="100"/>
        <a:sy n="97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375BF4FA-EDDC-48B3-D012-298B22E2A2B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C8C340F-6F52-5BEF-E29B-1A29D4EC6EE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C1ACC62-EF85-7549-88AC-ECE74A82856D}" type="datetimeFigureOut">
              <a:rPr lang="es-ES"/>
              <a:pPr>
                <a:defRPr/>
              </a:pPr>
              <a:t>11/7/24</a:t>
            </a:fld>
            <a:endParaRPr lang="es-ES"/>
          </a:p>
        </p:txBody>
      </p:sp>
      <p:sp>
        <p:nvSpPr>
          <p:cNvPr id="4" name="Marcador de imagen de diapositiva 3">
            <a:extLst>
              <a:ext uri="{FF2B5EF4-FFF2-40B4-BE49-F238E27FC236}">
                <a16:creationId xmlns:a16="http://schemas.microsoft.com/office/drawing/2014/main" id="{CED5362F-FAA8-FC80-2AC8-433AEA42DF1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ES" noProof="0"/>
          </a:p>
        </p:txBody>
      </p:sp>
      <p:sp>
        <p:nvSpPr>
          <p:cNvPr id="5" name="Marcador de notas 4">
            <a:extLst>
              <a:ext uri="{FF2B5EF4-FFF2-40B4-BE49-F238E27FC236}">
                <a16:creationId xmlns:a16="http://schemas.microsoft.com/office/drawing/2014/main" id="{846495F2-5801-D1CF-47E6-1C4A817558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noProof="0"/>
              <a:t>Haga clic para modificar los estilos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C7A0C-ABD9-16B8-8C70-8A3D131D474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9A02AEF-C487-CD2C-4F94-90913A26FB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C133994-2B12-0E49-A7DD-4C54BDE323A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Marcador de imagen de diapositiva 1">
            <a:extLst>
              <a:ext uri="{FF2B5EF4-FFF2-40B4-BE49-F238E27FC236}">
                <a16:creationId xmlns:a16="http://schemas.microsoft.com/office/drawing/2014/main" id="{1BC70429-8CA6-B121-437F-76394D644D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2" name="Marcador de notas 2">
            <a:extLst>
              <a:ext uri="{FF2B5EF4-FFF2-40B4-BE49-F238E27FC236}">
                <a16:creationId xmlns:a16="http://schemas.microsoft.com/office/drawing/2014/main" id="{F8E24F44-0D7A-3998-2C10-354BD43BBD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/>
          </a:p>
        </p:txBody>
      </p:sp>
      <p:sp>
        <p:nvSpPr>
          <p:cNvPr id="15363" name="Marcador de número de diapositiva 3">
            <a:extLst>
              <a:ext uri="{FF2B5EF4-FFF2-40B4-BE49-F238E27FC236}">
                <a16:creationId xmlns:a16="http://schemas.microsoft.com/office/drawing/2014/main" id="{E74C33C9-CE5E-2ECE-1275-A6B33A46E51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0B02B6F-B1ED-0841-BBD9-F378717CF6FA}" type="slidenum">
              <a:rPr lang="es-ES" altLang="es-E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s-ES" altLang="es-E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Marcador de imagen de diapositiva 1">
            <a:extLst>
              <a:ext uri="{FF2B5EF4-FFF2-40B4-BE49-F238E27FC236}">
                <a16:creationId xmlns:a16="http://schemas.microsoft.com/office/drawing/2014/main" id="{241E4C39-DB5C-4698-B230-315B17FB202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8" name="Marcador de notas 2">
            <a:extLst>
              <a:ext uri="{FF2B5EF4-FFF2-40B4-BE49-F238E27FC236}">
                <a16:creationId xmlns:a16="http://schemas.microsoft.com/office/drawing/2014/main" id="{B75DB5C9-FC36-5166-504C-E145DC4645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/>
          </a:p>
        </p:txBody>
      </p:sp>
      <p:sp>
        <p:nvSpPr>
          <p:cNvPr id="24579" name="Marcador de número de diapositiva 3">
            <a:extLst>
              <a:ext uri="{FF2B5EF4-FFF2-40B4-BE49-F238E27FC236}">
                <a16:creationId xmlns:a16="http://schemas.microsoft.com/office/drawing/2014/main" id="{81FE2619-7016-1F3B-9397-2CFDC61342B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0E56D60-1CC7-0C4D-8497-0EFE5C56CEC8}" type="slidenum">
              <a:rPr lang="es-ES" altLang="es-E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s-ES" altLang="es-E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Marcador de imagen de diapositiva 1">
            <a:extLst>
              <a:ext uri="{FF2B5EF4-FFF2-40B4-BE49-F238E27FC236}">
                <a16:creationId xmlns:a16="http://schemas.microsoft.com/office/drawing/2014/main" id="{25DC15E7-4EE3-652B-42DB-5E717F5823B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0" name="Marcador de notas 2">
            <a:extLst>
              <a:ext uri="{FF2B5EF4-FFF2-40B4-BE49-F238E27FC236}">
                <a16:creationId xmlns:a16="http://schemas.microsoft.com/office/drawing/2014/main" id="{2A94E68F-33F2-D3C0-D597-B8AE04DE9B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/>
          </a:p>
        </p:txBody>
      </p:sp>
      <p:sp>
        <p:nvSpPr>
          <p:cNvPr id="27651" name="Marcador de número de diapositiva 3">
            <a:extLst>
              <a:ext uri="{FF2B5EF4-FFF2-40B4-BE49-F238E27FC236}">
                <a16:creationId xmlns:a16="http://schemas.microsoft.com/office/drawing/2014/main" id="{D9E23F71-E85E-3283-F90F-93BE14E1003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0150B3F-4B86-7042-9790-B63C82091BDB}" type="slidenum">
              <a:rPr lang="es-ES" altLang="es-E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s-ES" altLang="es-E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Marcador de imagen de diapositiva 1">
            <a:extLst>
              <a:ext uri="{FF2B5EF4-FFF2-40B4-BE49-F238E27FC236}">
                <a16:creationId xmlns:a16="http://schemas.microsoft.com/office/drawing/2014/main" id="{29E1A7BE-14C7-68AD-C392-6121AE5B26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6" name="Marcador de notas 2">
            <a:extLst>
              <a:ext uri="{FF2B5EF4-FFF2-40B4-BE49-F238E27FC236}">
                <a16:creationId xmlns:a16="http://schemas.microsoft.com/office/drawing/2014/main" id="{21438461-E778-10FF-9AE1-A5B574C440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/>
          </a:p>
        </p:txBody>
      </p:sp>
      <p:sp>
        <p:nvSpPr>
          <p:cNvPr id="31747" name="Marcador de número de diapositiva 3">
            <a:extLst>
              <a:ext uri="{FF2B5EF4-FFF2-40B4-BE49-F238E27FC236}">
                <a16:creationId xmlns:a16="http://schemas.microsoft.com/office/drawing/2014/main" id="{BFD046B7-658A-AAFA-D4D1-989126D7D62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3DAA3AF-6A12-BB4B-AF97-7A4717FCE7C7}" type="slidenum">
              <a:rPr lang="es-ES" altLang="es-E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s-ES" altLang="es-E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Marcador de imagen de diapositiva 1">
            <a:extLst>
              <a:ext uri="{FF2B5EF4-FFF2-40B4-BE49-F238E27FC236}">
                <a16:creationId xmlns:a16="http://schemas.microsoft.com/office/drawing/2014/main" id="{14815FE6-AE0A-5141-9B4D-681E1B28C88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4" name="Marcador de notas 2">
            <a:extLst>
              <a:ext uri="{FF2B5EF4-FFF2-40B4-BE49-F238E27FC236}">
                <a16:creationId xmlns:a16="http://schemas.microsoft.com/office/drawing/2014/main" id="{FD5A7A72-A6B0-B038-4265-1AAC92418D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/>
          </a:p>
        </p:txBody>
      </p:sp>
      <p:sp>
        <p:nvSpPr>
          <p:cNvPr id="33795" name="Marcador de número de diapositiva 3">
            <a:extLst>
              <a:ext uri="{FF2B5EF4-FFF2-40B4-BE49-F238E27FC236}">
                <a16:creationId xmlns:a16="http://schemas.microsoft.com/office/drawing/2014/main" id="{391A0D8B-1064-B0AD-B406-7D94C5FD142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D2B9577-ECD9-3B44-A3BD-7F548A47B01B}" type="slidenum">
              <a:rPr lang="es-ES" altLang="es-E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s-ES" altLang="es-E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Marcador de imagen de diapositiva 1">
            <a:extLst>
              <a:ext uri="{FF2B5EF4-FFF2-40B4-BE49-F238E27FC236}">
                <a16:creationId xmlns:a16="http://schemas.microsoft.com/office/drawing/2014/main" id="{E082DBED-D06A-E1FD-8D2A-51FF109EB9E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6" name="Marcador de notas 2">
            <a:extLst>
              <a:ext uri="{FF2B5EF4-FFF2-40B4-BE49-F238E27FC236}">
                <a16:creationId xmlns:a16="http://schemas.microsoft.com/office/drawing/2014/main" id="{512F0F78-4C3E-4BEC-983F-2E71339C5F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/>
          </a:p>
        </p:txBody>
      </p:sp>
      <p:sp>
        <p:nvSpPr>
          <p:cNvPr id="36867" name="Marcador de número de diapositiva 3">
            <a:extLst>
              <a:ext uri="{FF2B5EF4-FFF2-40B4-BE49-F238E27FC236}">
                <a16:creationId xmlns:a16="http://schemas.microsoft.com/office/drawing/2014/main" id="{45F95C78-02C1-E051-272B-63F43900A15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7DFF306-B300-2D4C-975F-26E6AAFC0A7F}" type="slidenum">
              <a:rPr lang="es-ES" altLang="es-E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s-ES" altLang="es-E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Marcador de imagen de diapositiva 1">
            <a:extLst>
              <a:ext uri="{FF2B5EF4-FFF2-40B4-BE49-F238E27FC236}">
                <a16:creationId xmlns:a16="http://schemas.microsoft.com/office/drawing/2014/main" id="{39D68555-122C-751C-A2A6-08AFAECEAC4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8" name="Marcador de notas 2">
            <a:extLst>
              <a:ext uri="{FF2B5EF4-FFF2-40B4-BE49-F238E27FC236}">
                <a16:creationId xmlns:a16="http://schemas.microsoft.com/office/drawing/2014/main" id="{7B5381C6-EEE7-5DC0-1300-EB3B195E51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/>
          </a:p>
        </p:txBody>
      </p:sp>
      <p:sp>
        <p:nvSpPr>
          <p:cNvPr id="39939" name="Marcador de número de diapositiva 3">
            <a:extLst>
              <a:ext uri="{FF2B5EF4-FFF2-40B4-BE49-F238E27FC236}">
                <a16:creationId xmlns:a16="http://schemas.microsoft.com/office/drawing/2014/main" id="{C4C7D2AD-02CB-D661-B316-EAE2FC7650B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CAD1D4E-9F4D-9D4A-A780-7F54E905D4FB}" type="slidenum">
              <a:rPr lang="es-ES" altLang="es-E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s-ES" altLang="es-E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Marcador de imagen de diapositiva 1">
            <a:extLst>
              <a:ext uri="{FF2B5EF4-FFF2-40B4-BE49-F238E27FC236}">
                <a16:creationId xmlns:a16="http://schemas.microsoft.com/office/drawing/2014/main" id="{0C555ED0-ED20-EDEF-EB10-5396DFF824F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0" name="Marcador de notas 2">
            <a:extLst>
              <a:ext uri="{FF2B5EF4-FFF2-40B4-BE49-F238E27FC236}">
                <a16:creationId xmlns:a16="http://schemas.microsoft.com/office/drawing/2014/main" id="{836715AB-2455-58B6-4F4E-9D882AF490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/>
          </a:p>
        </p:txBody>
      </p:sp>
      <p:sp>
        <p:nvSpPr>
          <p:cNvPr id="53251" name="Marcador de número de diapositiva 3">
            <a:extLst>
              <a:ext uri="{FF2B5EF4-FFF2-40B4-BE49-F238E27FC236}">
                <a16:creationId xmlns:a16="http://schemas.microsoft.com/office/drawing/2014/main" id="{B5AB6D4E-275E-3198-CE44-B1FCD24BE32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CA448B0-CE7E-B848-B2C0-02FDF6D40ED5}" type="slidenum">
              <a:rPr lang="es-ES" altLang="es-E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s-ES" alt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2171BDD-62D8-EA4A-46C0-DAACCE821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A78676-25A8-5A4B-B09C-14B69934CA47}" type="datetimeFigureOut">
              <a:rPr lang="es-ES"/>
              <a:pPr>
                <a:defRPr/>
              </a:pPr>
              <a:t>11/7/24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5888FA5-2142-5CF8-BCD4-F755FEFDD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AD3E40E-347E-F7B3-07A6-DDA30AD83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D42F2C-A84D-9349-B71A-332CE9E310F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25374088"/>
      </p:ext>
    </p:extLst>
  </p:cSld>
  <p:clrMapOvr>
    <a:masterClrMapping/>
  </p:clrMapOvr>
  <p:transition spd="slow" advTm="30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9004103-3DE6-89AB-0A3C-3E641EA06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24FA2D-F5D6-0047-8F31-E3E3874AE22D}" type="datetimeFigureOut">
              <a:rPr lang="es-ES"/>
              <a:pPr>
                <a:defRPr/>
              </a:pPr>
              <a:t>11/7/24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187BFEB-DFCD-B71A-AA93-0A59B000C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E39C5EA-98CD-E5A2-890E-BB54905DA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A898C8-6D93-B845-B7A3-8351378A655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2464032"/>
      </p:ext>
    </p:extLst>
  </p:cSld>
  <p:clrMapOvr>
    <a:masterClrMapping/>
  </p:clrMapOvr>
  <p:transition spd="slow" advTm="30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2AC24E5-D853-907A-E49D-B7F75FAD6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6B5886-49A1-DC4D-B20B-45303728229C}" type="datetimeFigureOut">
              <a:rPr lang="es-ES"/>
              <a:pPr>
                <a:defRPr/>
              </a:pPr>
              <a:t>11/7/24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1DB93C-E341-BF12-21DE-E92F81933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2E8F26-5718-F7AD-BC7D-E9C0D58D1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C27874-BF15-864E-A05A-5327818C533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0177652"/>
      </p:ext>
    </p:extLst>
  </p:cSld>
  <p:clrMapOvr>
    <a:masterClrMapping/>
  </p:clrMapOvr>
  <p:transition spd="slow" advTm="30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4417053-30A9-89DA-C1A6-106DE8723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6C857C-9FA9-3B4C-BF05-575D20240537}" type="datetimeFigureOut">
              <a:rPr lang="es-ES"/>
              <a:pPr>
                <a:defRPr/>
              </a:pPr>
              <a:t>11/7/24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4784D65-E6CB-B65B-AFB6-C05C0CE73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5187DDF-F667-356D-A1C0-7CDE889FD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C1C4D0-FB54-A44B-866E-BF5571E46AB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854980"/>
      </p:ext>
    </p:extLst>
  </p:cSld>
  <p:clrMapOvr>
    <a:masterClrMapping/>
  </p:clrMapOvr>
  <p:transition spd="slow" advTm="30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27BBC55-D1EC-86D6-AFCF-CDCE20A00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2A5451-0582-CB42-A39E-7679D1D2E68B}" type="datetimeFigureOut">
              <a:rPr lang="es-ES"/>
              <a:pPr>
                <a:defRPr/>
              </a:pPr>
              <a:t>11/7/24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27AC2E8-DB94-296E-1A92-47BD8C99D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14E9D68-68F4-9A6F-5A8E-A508ED1ED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FDFAFD-9AF9-6A43-9DD7-A1A06912D73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6396710"/>
      </p:ext>
    </p:extLst>
  </p:cSld>
  <p:clrMapOvr>
    <a:masterClrMapping/>
  </p:clrMapOvr>
  <p:transition spd="slow" advTm="30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324C027D-67D9-9547-3A95-3CC6DF8A8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8F09FE-6BA7-7E4C-ACCA-3226F80D7BDE}" type="datetimeFigureOut">
              <a:rPr lang="es-ES"/>
              <a:pPr>
                <a:defRPr/>
              </a:pPr>
              <a:t>11/7/24</a:t>
            </a:fld>
            <a:endParaRPr lang="es-ES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E39D177D-FE92-B317-6CC3-D00C7EDBD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5C0BE3D4-E8BF-109C-E5EA-E13654062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7F1EA5-22A2-FB49-AD57-61904F9F0AE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9911438"/>
      </p:ext>
    </p:extLst>
  </p:cSld>
  <p:clrMapOvr>
    <a:masterClrMapping/>
  </p:clrMapOvr>
  <p:transition spd="slow" advTm="30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3">
            <a:extLst>
              <a:ext uri="{FF2B5EF4-FFF2-40B4-BE49-F238E27FC236}">
                <a16:creationId xmlns:a16="http://schemas.microsoft.com/office/drawing/2014/main" id="{9C87E5D2-1D1D-9CC7-CC91-BDA04DB3A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0598D8-4905-6D4F-A504-9BEA2E8A0A08}" type="datetimeFigureOut">
              <a:rPr lang="es-ES"/>
              <a:pPr>
                <a:defRPr/>
              </a:pPr>
              <a:t>11/7/24</a:t>
            </a:fld>
            <a:endParaRPr lang="es-ES"/>
          </a:p>
        </p:txBody>
      </p:sp>
      <p:sp>
        <p:nvSpPr>
          <p:cNvPr id="8" name="Marcador de pie de página 4">
            <a:extLst>
              <a:ext uri="{FF2B5EF4-FFF2-40B4-BE49-F238E27FC236}">
                <a16:creationId xmlns:a16="http://schemas.microsoft.com/office/drawing/2014/main" id="{DAF17A59-7D04-B6CD-1105-54725266C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Marcador de número de diapositiva 5">
            <a:extLst>
              <a:ext uri="{FF2B5EF4-FFF2-40B4-BE49-F238E27FC236}">
                <a16:creationId xmlns:a16="http://schemas.microsoft.com/office/drawing/2014/main" id="{DC47949B-4A5E-3497-950C-865B7D66E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6F0184-DAB0-D34F-82E0-404F4BED1B9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42011712"/>
      </p:ext>
    </p:extLst>
  </p:cSld>
  <p:clrMapOvr>
    <a:masterClrMapping/>
  </p:clrMapOvr>
  <p:transition spd="slow" advTm="30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3">
            <a:extLst>
              <a:ext uri="{FF2B5EF4-FFF2-40B4-BE49-F238E27FC236}">
                <a16:creationId xmlns:a16="http://schemas.microsoft.com/office/drawing/2014/main" id="{E0682C39-C350-0A58-87AD-766B15673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695689-10FA-934A-AFEF-8BDEE53E417A}" type="datetimeFigureOut">
              <a:rPr lang="es-ES"/>
              <a:pPr>
                <a:defRPr/>
              </a:pPr>
              <a:t>11/7/24</a:t>
            </a:fld>
            <a:endParaRPr lang="es-ES"/>
          </a:p>
        </p:txBody>
      </p:sp>
      <p:sp>
        <p:nvSpPr>
          <p:cNvPr id="4" name="Marcador de pie de página 4">
            <a:extLst>
              <a:ext uri="{FF2B5EF4-FFF2-40B4-BE49-F238E27FC236}">
                <a16:creationId xmlns:a16="http://schemas.microsoft.com/office/drawing/2014/main" id="{355431BC-C311-34C2-DFD4-2674B9455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DAFE5B11-8E82-AD4A-342E-D4FD02681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A98BC6-50F1-B643-A362-C5443DD3D5F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488443"/>
      </p:ext>
    </p:extLst>
  </p:cSld>
  <p:clrMapOvr>
    <a:masterClrMapping/>
  </p:clrMapOvr>
  <p:transition spd="slow" advTm="30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3">
            <a:extLst>
              <a:ext uri="{FF2B5EF4-FFF2-40B4-BE49-F238E27FC236}">
                <a16:creationId xmlns:a16="http://schemas.microsoft.com/office/drawing/2014/main" id="{03DA44AE-4318-2175-2E56-54C761799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755936-DFC2-6E40-96CC-A1E64F9369B3}" type="datetimeFigureOut">
              <a:rPr lang="es-ES"/>
              <a:pPr>
                <a:defRPr/>
              </a:pPr>
              <a:t>11/7/24</a:t>
            </a:fld>
            <a:endParaRPr lang="es-ES"/>
          </a:p>
        </p:txBody>
      </p:sp>
      <p:sp>
        <p:nvSpPr>
          <p:cNvPr id="3" name="Marcador de pie de página 4">
            <a:extLst>
              <a:ext uri="{FF2B5EF4-FFF2-40B4-BE49-F238E27FC236}">
                <a16:creationId xmlns:a16="http://schemas.microsoft.com/office/drawing/2014/main" id="{007590EA-2EA9-8A33-3C09-F21406756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Marcador de número de diapositiva 5">
            <a:extLst>
              <a:ext uri="{FF2B5EF4-FFF2-40B4-BE49-F238E27FC236}">
                <a16:creationId xmlns:a16="http://schemas.microsoft.com/office/drawing/2014/main" id="{C07110BD-BBCD-620C-BBB2-88FC1037C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929FBF-A049-A847-AF26-5761BE96CAA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17567692"/>
      </p:ext>
    </p:extLst>
  </p:cSld>
  <p:clrMapOvr>
    <a:masterClrMapping/>
  </p:clrMapOvr>
  <p:transition spd="slow" advTm="30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5B609915-1919-3E52-FBC0-01B730923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668A0E-3990-AA42-A8DF-DFA877109207}" type="datetimeFigureOut">
              <a:rPr lang="es-ES"/>
              <a:pPr>
                <a:defRPr/>
              </a:pPr>
              <a:t>11/7/24</a:t>
            </a:fld>
            <a:endParaRPr lang="es-ES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E164D5CA-BE86-64BF-8359-8D05B652C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84D0CAB8-851C-EDBB-B037-65FB7A57D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16E65F-7EA2-4047-9F6A-436DCDB2804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86889416"/>
      </p:ext>
    </p:extLst>
  </p:cSld>
  <p:clrMapOvr>
    <a:masterClrMapping/>
  </p:clrMapOvr>
  <p:transition spd="slow" advTm="30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E3BF1AC2-2E5B-675C-DD4D-A7389CE61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38AAAA-01C0-984F-8F93-8A63102DEB34}" type="datetimeFigureOut">
              <a:rPr lang="es-ES"/>
              <a:pPr>
                <a:defRPr/>
              </a:pPr>
              <a:t>11/7/24</a:t>
            </a:fld>
            <a:endParaRPr lang="es-ES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C985938A-0666-CE43-5A7F-5D6B6CD3F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969E12D4-FB62-D452-B1D9-0FFB06F61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F54C68-2DD2-C446-926C-CAA71B9E8A3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6638383"/>
      </p:ext>
    </p:extLst>
  </p:cSld>
  <p:clrMapOvr>
    <a:masterClrMapping/>
  </p:clrMapOvr>
  <p:transition spd="slow" advTm="30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Marcador de título 1">
            <a:extLst>
              <a:ext uri="{FF2B5EF4-FFF2-40B4-BE49-F238E27FC236}">
                <a16:creationId xmlns:a16="http://schemas.microsoft.com/office/drawing/2014/main" id="{C8D485D4-EFC3-11F2-B263-8B917DB5B7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el estilo de título del patrón</a:t>
            </a:r>
          </a:p>
        </p:txBody>
      </p:sp>
      <p:sp>
        <p:nvSpPr>
          <p:cNvPr id="1027" name="Marcador de texto 2">
            <a:extLst>
              <a:ext uri="{FF2B5EF4-FFF2-40B4-BE49-F238E27FC236}">
                <a16:creationId xmlns:a16="http://schemas.microsoft.com/office/drawing/2014/main" id="{207501E4-1A6E-328E-823C-D526E4AE68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los estilos de texto del patrón</a:t>
            </a:r>
          </a:p>
          <a:p>
            <a:pPr lvl="1"/>
            <a:r>
              <a:rPr lang="es-ES" altLang="es-ES"/>
              <a:t>Segundo nivel</a:t>
            </a:r>
          </a:p>
          <a:p>
            <a:pPr lvl="2"/>
            <a:r>
              <a:rPr lang="es-ES" altLang="es-ES"/>
              <a:t>Tercer nivel</a:t>
            </a:r>
          </a:p>
          <a:p>
            <a:pPr lvl="3"/>
            <a:r>
              <a:rPr lang="es-ES" altLang="es-ES"/>
              <a:t>Cuarto nivel</a:t>
            </a:r>
          </a:p>
          <a:p>
            <a:pPr lvl="4"/>
            <a:r>
              <a:rPr lang="es-ES" alt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F74F663-5E6E-44A1-35EC-DA552A0CAB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4BCC0A7-AB52-484C-81F2-840E46C8FB38}" type="datetimeFigureOut">
              <a:rPr lang="es-ES"/>
              <a:pPr>
                <a:defRPr/>
              </a:pPr>
              <a:t>11/7/24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AC0F96C-F66B-2CA2-4A7B-0AF1D1197F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61E5D93-4A02-A304-99E1-3333F35AB4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733DEFB-4ADE-C842-A3F0-271C8569E6E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3000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Imagen 4">
            <a:extLst>
              <a:ext uri="{FF2B5EF4-FFF2-40B4-BE49-F238E27FC236}">
                <a16:creationId xmlns:a16="http://schemas.microsoft.com/office/drawing/2014/main" id="{16B1D6EE-576B-6F9A-93EC-A5F45B2FE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A099EFF-8A2D-B3E3-678C-0A5031479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0" y="127000"/>
            <a:ext cx="9271000" cy="579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CuadroTexto 1">
            <a:extLst>
              <a:ext uri="{FF2B5EF4-FFF2-40B4-BE49-F238E27FC236}">
                <a16:creationId xmlns:a16="http://schemas.microsoft.com/office/drawing/2014/main" id="{6239B7EF-834D-AFF6-2F9E-8C262763EC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49963"/>
            <a:ext cx="121920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3200">
                <a:solidFill>
                  <a:srgbClr val="C00000"/>
                </a:solidFill>
                <a:latin typeface="Segoe Print" panose="02000800000000000000" pitchFamily="2" charset="0"/>
              </a:rPr>
              <a:t>Don Francisco de los Cobos y Molina</a:t>
            </a:r>
          </a:p>
        </p:txBody>
      </p:sp>
      <p:pic>
        <p:nvPicPr>
          <p:cNvPr id="2" name="MÚSICABUENA 1,9MB.wav" descr="MÚSICABUENA 1,9MB.wav">
            <a:hlinkClick r:id="" action="ppaction://media"/>
            <a:extLst>
              <a:ext uri="{FF2B5EF4-FFF2-40B4-BE49-F238E27FC236}">
                <a16:creationId xmlns:a16="http://schemas.microsoft.com/office/drawing/2014/main" id="{87424F11-1440-0A7A-C5E1-915FB4570FCB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3022600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3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Imagen 5">
            <a:extLst>
              <a:ext uri="{FF2B5EF4-FFF2-40B4-BE49-F238E27FC236}">
                <a16:creationId xmlns:a16="http://schemas.microsoft.com/office/drawing/2014/main" id="{FE8D7D48-EA04-0ADE-7E6D-B34E8105C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1" r="58669" b="73785"/>
          <a:stretch>
            <a:fillRect/>
          </a:stretch>
        </p:blipFill>
        <p:spPr bwMode="auto">
          <a:xfrm rot="5400000">
            <a:off x="4638675" y="-695325"/>
            <a:ext cx="6858000" cy="824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2" name="Imagen 6">
            <a:extLst>
              <a:ext uri="{FF2B5EF4-FFF2-40B4-BE49-F238E27FC236}">
                <a16:creationId xmlns:a16="http://schemas.microsoft.com/office/drawing/2014/main" id="{FCEA00B9-F119-49DC-24D2-7F89FFD40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662"/>
          <a:stretch>
            <a:fillRect/>
          </a:stretch>
        </p:blipFill>
        <p:spPr bwMode="auto">
          <a:xfrm>
            <a:off x="0" y="0"/>
            <a:ext cx="3943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1B287D9D-4425-A0BA-E1C8-6CA3483812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6488" y="736600"/>
            <a:ext cx="5807075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cs typeface="Times New Roman" panose="02020603050405020304" pitchFamily="18" charset="0"/>
              </a:rPr>
              <a:t>Su estrella política, por fin,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cs typeface="Times New Roman" panose="02020603050405020304" pitchFamily="18" charset="0"/>
              </a:rPr>
              <a:t>comenzará a brillar con luz propia,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cs typeface="Times New Roman" panose="02020603050405020304" pitchFamily="18" charset="0"/>
              </a:rPr>
              <a:t>cuando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cs typeface="Times New Roman" panose="02020603050405020304" pitchFamily="18" charset="0"/>
              </a:rPr>
              <a:t>el 12 de diciembre de 1516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cs typeface="Times New Roman" panose="02020603050405020304" pitchFamily="18" charset="0"/>
              </a:rPr>
              <a:t>y por influencia de Chiévres,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cs typeface="Times New Roman" panose="02020603050405020304" pitchFamily="18" charset="0"/>
              </a:rPr>
              <a:t>es ascendido a Secretario del nuevo Rey,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cs typeface="Times New Roman" panose="02020603050405020304" pitchFamily="18" charset="0"/>
              </a:rPr>
              <a:t>tras haber tomado un determinante partido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cs typeface="Times New Roman" panose="02020603050405020304" pitchFamily="18" charset="0"/>
              </a:rPr>
              <a:t>por la causa del joven Carlos,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cs typeface="Times New Roman" panose="02020603050405020304" pitchFamily="18" charset="0"/>
              </a:rPr>
              <a:t> siendo nombrado posteriormente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cs typeface="Times New Roman" panose="02020603050405020304" pitchFamily="18" charset="0"/>
              </a:rPr>
              <a:t>Miembro del Consejo de su Majestad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cs typeface="Times New Roman" panose="02020603050405020304" pitchFamily="18" charset="0"/>
              </a:rPr>
              <a:t>y Comendador de la Orden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cs typeface="Times New Roman" panose="02020603050405020304" pitchFamily="18" charset="0"/>
              </a:rPr>
              <a:t>de Santiago en León.</a:t>
            </a:r>
            <a:endParaRPr lang="es-ES" altLang="es-ES" sz="2400">
              <a:latin typeface="Tw Cen MT" panose="020B06020201040206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3AE8CB6-9EE7-F2AD-B414-B0885D691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5" t="7677" r="12811" b="14716"/>
          <a:stretch>
            <a:fillRect/>
          </a:stretch>
        </p:blipFill>
        <p:spPr bwMode="auto">
          <a:xfrm>
            <a:off x="246063" y="263525"/>
            <a:ext cx="3451225" cy="532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CuadroTexto 1">
            <a:extLst>
              <a:ext uri="{FF2B5EF4-FFF2-40B4-BE49-F238E27FC236}">
                <a16:creationId xmlns:a16="http://schemas.microsoft.com/office/drawing/2014/main" id="{98AABD6B-D766-DB04-D289-109870F02D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678488"/>
            <a:ext cx="39354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/>
              <a:t>COMENDADOR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/>
              <a:t>DE LA ORDEN DE SANTIAGO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/>
              <a:t>EN LEÓN</a:t>
            </a:r>
          </a:p>
        </p:txBody>
      </p:sp>
    </p:spTree>
  </p:cSld>
  <p:clrMapOvr>
    <a:masterClrMapping/>
  </p:clrMapOvr>
  <p:transition spd="slow" advTm="3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Imagen 5">
            <a:extLst>
              <a:ext uri="{FF2B5EF4-FFF2-40B4-BE49-F238E27FC236}">
                <a16:creationId xmlns:a16="http://schemas.microsoft.com/office/drawing/2014/main" id="{E5DB2817-5325-4D7B-0B68-6B76B377D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1" r="58669" b="73785"/>
          <a:stretch>
            <a:fillRect/>
          </a:stretch>
        </p:blipFill>
        <p:spPr bwMode="auto">
          <a:xfrm rot="5400000">
            <a:off x="4638675" y="-695325"/>
            <a:ext cx="6858000" cy="824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6" name="Imagen 6">
            <a:extLst>
              <a:ext uri="{FF2B5EF4-FFF2-40B4-BE49-F238E27FC236}">
                <a16:creationId xmlns:a16="http://schemas.microsoft.com/office/drawing/2014/main" id="{DBEF82C0-4A91-8E80-4BA1-576E7F9F0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662"/>
          <a:stretch>
            <a:fillRect/>
          </a:stretch>
        </p:blipFill>
        <p:spPr bwMode="auto">
          <a:xfrm>
            <a:off x="0" y="30163"/>
            <a:ext cx="3943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A858463-B9EF-43E8-94DD-ACEEDFEDDB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8425" y="747713"/>
            <a:ext cx="5627688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cs typeface="Times New Roman" panose="02020603050405020304" pitchFamily="18" charset="0"/>
              </a:rPr>
              <a:t>En el año 1522,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cs typeface="Times New Roman" panose="02020603050405020304" pitchFamily="18" charset="0"/>
              </a:rPr>
              <a:t>contrae matrimonio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cs typeface="Times New Roman" panose="02020603050405020304" pitchFamily="18" charset="0"/>
              </a:rPr>
              <a:t>con doña María de Mendoza y Pimentel,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cs typeface="Times New Roman" panose="02020603050405020304" pitchFamily="18" charset="0"/>
              </a:rPr>
              <a:t>hija de los Condes de Rivadavia.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cs typeface="Times New Roman" panose="02020603050405020304" pitchFamily="18" charset="0"/>
              </a:rPr>
              <a:t>Contaba el esposo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cs typeface="Times New Roman" panose="02020603050405020304" pitchFamily="18" charset="0"/>
              </a:rPr>
              <a:t>la edad de 44 años;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cs typeface="Times New Roman" panose="02020603050405020304" pitchFamily="18" charset="0"/>
              </a:rPr>
              <a:t>ella había cumplido los catorce.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s-ES" altLang="es-ES" sz="2400">
              <a:latin typeface="Tw Cen MT" panose="020B0602020104020603" pitchFamily="34" charset="77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cs typeface="Times New Roman" panose="02020603050405020304" pitchFamily="18" charset="0"/>
              </a:rPr>
              <a:t>Según el contrato matrimonial de 1522,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cs typeface="Times New Roman" panose="02020603050405020304" pitchFamily="18" charset="0"/>
              </a:rPr>
              <a:t>sus suegros, los condes de Rivadavia, entregaban a Cobos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cs typeface="Times New Roman" panose="02020603050405020304" pitchFamily="18" charset="0"/>
              </a:rPr>
              <a:t>la mitad de la propiedad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cs typeface="Times New Roman" panose="02020603050405020304" pitchFamily="18" charset="0"/>
              </a:rPr>
              <a:t>que poseían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cs typeface="Times New Roman" panose="02020603050405020304" pitchFamily="18" charset="0"/>
              </a:rPr>
              <a:t>en la corredera de S. Pablo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cs typeface="Times New Roman" panose="02020603050405020304" pitchFamily="18" charset="0"/>
              </a:rPr>
              <a:t>en Valladolid.</a:t>
            </a:r>
            <a:endParaRPr lang="es-ES" altLang="es-ES" sz="2400">
              <a:latin typeface="Tw Cen MT" panose="020B06020201040206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628" name="CuadroTexto 1">
            <a:extLst>
              <a:ext uri="{FF2B5EF4-FFF2-40B4-BE49-F238E27FC236}">
                <a16:creationId xmlns:a16="http://schemas.microsoft.com/office/drawing/2014/main" id="{E0CB09A4-382D-D5E5-64C4-7D47368DA1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10250"/>
            <a:ext cx="39433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/>
              <a:t>1522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/>
              <a:t>VALLADOLID: MATRIMONIO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AA2B562-3BFE-0A4F-CC5A-6CD7CA67D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03" t="18851"/>
          <a:stretch>
            <a:fillRect/>
          </a:stretch>
        </p:blipFill>
        <p:spPr bwMode="auto">
          <a:xfrm>
            <a:off x="109538" y="217488"/>
            <a:ext cx="3724275" cy="537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3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Imagen 5">
            <a:extLst>
              <a:ext uri="{FF2B5EF4-FFF2-40B4-BE49-F238E27FC236}">
                <a16:creationId xmlns:a16="http://schemas.microsoft.com/office/drawing/2014/main" id="{8D30BA9C-7A17-452F-A070-80D94E8FC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1" r="58669" b="73785"/>
          <a:stretch>
            <a:fillRect/>
          </a:stretch>
        </p:blipFill>
        <p:spPr bwMode="auto">
          <a:xfrm rot="5400000">
            <a:off x="4638675" y="-695325"/>
            <a:ext cx="6858000" cy="824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4" name="Imagen 6">
            <a:extLst>
              <a:ext uri="{FF2B5EF4-FFF2-40B4-BE49-F238E27FC236}">
                <a16:creationId xmlns:a16="http://schemas.microsoft.com/office/drawing/2014/main" id="{99F8CB7D-FDD8-70FE-63C1-B94D0D38B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662"/>
          <a:stretch>
            <a:fillRect/>
          </a:stretch>
        </p:blipFill>
        <p:spPr bwMode="auto">
          <a:xfrm>
            <a:off x="0" y="0"/>
            <a:ext cx="3943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B9CA643-BE5F-A2C1-6F95-96B92A6095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9038" y="619125"/>
            <a:ext cx="5772150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cs typeface="Times New Roman" panose="02020603050405020304" pitchFamily="18" charset="0"/>
              </a:rPr>
              <a:t>A finales de 1524,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cs typeface="Times New Roman" panose="02020603050405020304" pitchFamily="18" charset="0"/>
              </a:rPr>
              <a:t>Cobos decidió edificar un palacio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cs typeface="Times New Roman" panose="02020603050405020304" pitchFamily="18" charset="0"/>
              </a:rPr>
              <a:t>de su propiedad, en el solar colindante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cs typeface="Times New Roman" panose="02020603050405020304" pitchFamily="18" charset="0"/>
              </a:rPr>
              <a:t>con la casa de sus suegros, 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cs typeface="Times New Roman" panose="02020603050405020304" pitchFamily="18" charset="0"/>
              </a:rPr>
              <a:t>acorde a su nuevo rango social.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cs typeface="Times New Roman" panose="02020603050405020304" pitchFamily="18" charset="0"/>
              </a:rPr>
              <a:t>Luis de Vega, arquitecto cortesano,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cs typeface="Times New Roman" panose="02020603050405020304" pitchFamily="18" charset="0"/>
              </a:rPr>
              <a:t>hizo las trazas y dirigió las obras, colaborando con él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cs typeface="Times New Roman" panose="02020603050405020304" pitchFamily="18" charset="0"/>
              </a:rPr>
              <a:t>importantes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cs typeface="Times New Roman" panose="02020603050405020304" pitchFamily="18" charset="0"/>
              </a:rPr>
              <a:t>escultores como Esteban Jamette,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cs typeface="Times New Roman" panose="02020603050405020304" pitchFamily="18" charset="0"/>
              </a:rPr>
              <a:t>que realizó los medallones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cs typeface="Times New Roman" panose="02020603050405020304" pitchFamily="18" charset="0"/>
              </a:rPr>
              <a:t>del claustro y patio,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cs typeface="Times New Roman" panose="02020603050405020304" pitchFamily="18" charset="0"/>
              </a:rPr>
              <a:t>y pintores como Julio de Aquiles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cs typeface="Times New Roman" panose="02020603050405020304" pitchFamily="18" charset="0"/>
              </a:rPr>
              <a:t>y Alejandro Mainer, que realizaron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cs typeface="Times New Roman" panose="02020603050405020304" pitchFamily="18" charset="0"/>
              </a:rPr>
              <a:t>los frescos de las estancias palaciegas. </a:t>
            </a:r>
            <a:endParaRPr lang="es-ES" altLang="es-ES" sz="2400">
              <a:latin typeface="Tw Cen MT" panose="020B06020201040206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676" name="CuadroTexto 1">
            <a:extLst>
              <a:ext uri="{FF2B5EF4-FFF2-40B4-BE49-F238E27FC236}">
                <a16:creationId xmlns:a16="http://schemas.microsoft.com/office/drawing/2014/main" id="{EA63CFE7-BE7B-EADE-CEFF-F50BDE2239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657850"/>
            <a:ext cx="39433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/>
              <a:t>1524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/>
              <a:t>PALACIO VALLADOLID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537E3F0-33DC-49CA-5560-01D546612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r="16660"/>
          <a:stretch>
            <a:fillRect/>
          </a:stretch>
        </p:blipFill>
        <p:spPr bwMode="auto">
          <a:xfrm>
            <a:off x="349250" y="619125"/>
            <a:ext cx="3332163" cy="414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3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Imagen 5">
            <a:extLst>
              <a:ext uri="{FF2B5EF4-FFF2-40B4-BE49-F238E27FC236}">
                <a16:creationId xmlns:a16="http://schemas.microsoft.com/office/drawing/2014/main" id="{CF86A6B3-5429-255F-69AC-6515868B5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1" r="58669" b="73785"/>
          <a:stretch>
            <a:fillRect/>
          </a:stretch>
        </p:blipFill>
        <p:spPr bwMode="auto">
          <a:xfrm rot="5400000">
            <a:off x="4638675" y="-695325"/>
            <a:ext cx="6858000" cy="824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8" name="Imagen 6">
            <a:extLst>
              <a:ext uri="{FF2B5EF4-FFF2-40B4-BE49-F238E27FC236}">
                <a16:creationId xmlns:a16="http://schemas.microsoft.com/office/drawing/2014/main" id="{40F14A2E-7632-DAEE-9E7B-9BC55FEED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662"/>
          <a:stretch>
            <a:fillRect/>
          </a:stretch>
        </p:blipFill>
        <p:spPr bwMode="auto">
          <a:xfrm>
            <a:off x="0" y="0"/>
            <a:ext cx="3943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92EE353E-F218-A44B-31AF-F7ACE2D7E0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5225" y="617538"/>
            <a:ext cx="5807075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cs typeface="Times New Roman" panose="02020603050405020304" pitchFamily="18" charset="0"/>
              </a:rPr>
              <a:t>1525.- En la primavera,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cs typeface="Times New Roman" panose="02020603050405020304" pitchFamily="18" charset="0"/>
              </a:rPr>
              <a:t>Cobos deja Madrid y con su mujer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cs typeface="Times New Roman" panose="02020603050405020304" pitchFamily="18" charset="0"/>
              </a:rPr>
              <a:t>se dirigió a Úbeda.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cs typeface="Times New Roman" panose="02020603050405020304" pitchFamily="18" charset="0"/>
              </a:rPr>
              <a:t>Su madre ya había fallecido y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cs typeface="Times New Roman" panose="02020603050405020304" pitchFamily="18" charset="0"/>
              </a:rPr>
              <a:t>no había visto a su anciano padre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cs typeface="Times New Roman" panose="02020603050405020304" pitchFamily="18" charset="0"/>
              </a:rPr>
              <a:t>desde 1515.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cs typeface="Times New Roman" panose="02020603050405020304" pitchFamily="18" charset="0"/>
              </a:rPr>
              <a:t>Era la primera vez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cs typeface="Times New Roman" panose="02020603050405020304" pitchFamily="18" charset="0"/>
              </a:rPr>
              <a:t>que María de Mendoza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cs typeface="Times New Roman" panose="02020603050405020304" pitchFamily="18" charset="0"/>
              </a:rPr>
              <a:t>iba a la casa de su marido.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cs typeface="Times New Roman" panose="02020603050405020304" pitchFamily="18" charset="0"/>
              </a:rPr>
              <a:t>Mientras estuvieron en Úbeda,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cs typeface="Times New Roman" panose="02020603050405020304" pitchFamily="18" charset="0"/>
              </a:rPr>
              <a:t>Cobos compró una parcela contigua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cs typeface="Times New Roman" panose="02020603050405020304" pitchFamily="18" charset="0"/>
              </a:rPr>
              <a:t>con el fin de edificar una capilla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cs typeface="Times New Roman" panose="02020603050405020304" pitchFamily="18" charset="0"/>
              </a:rPr>
              <a:t>dentro del templo de Sto Tomás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cs typeface="Times New Roman" panose="02020603050405020304" pitchFamily="18" charset="0"/>
              </a:rPr>
              <a:t>que sirviese de enterramiento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cs typeface="Times New Roman" panose="02020603050405020304" pitchFamily="18" charset="0"/>
              </a:rPr>
              <a:t>para su familia. </a:t>
            </a:r>
            <a:endParaRPr lang="es-ES" altLang="es-ES" sz="2400">
              <a:latin typeface="Tw Cen MT" panose="020B06020201040206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700" name="CuadroTexto 7">
            <a:extLst>
              <a:ext uri="{FF2B5EF4-FFF2-40B4-BE49-F238E27FC236}">
                <a16:creationId xmlns:a16="http://schemas.microsoft.com/office/drawing/2014/main" id="{6C87D759-DC57-2853-C269-E293F0964D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050" y="5913438"/>
            <a:ext cx="34194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/>
              <a:t>1525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/>
              <a:t>VISITA A ÚBEDA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AE5FD70-669D-82A9-F7F0-4109172B4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3" r="4997" b="15517"/>
          <a:stretch>
            <a:fillRect/>
          </a:stretch>
        </p:blipFill>
        <p:spPr bwMode="auto">
          <a:xfrm>
            <a:off x="273050" y="161925"/>
            <a:ext cx="341947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3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Imagen 5">
            <a:extLst>
              <a:ext uri="{FF2B5EF4-FFF2-40B4-BE49-F238E27FC236}">
                <a16:creationId xmlns:a16="http://schemas.microsoft.com/office/drawing/2014/main" id="{5C3B5875-E29B-3EA0-3ABF-6FCDF1FDA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1" r="58669" b="73785"/>
          <a:stretch>
            <a:fillRect/>
          </a:stretch>
        </p:blipFill>
        <p:spPr bwMode="auto">
          <a:xfrm rot="5400000">
            <a:off x="4638675" y="-695325"/>
            <a:ext cx="6858000" cy="824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2" name="Imagen 6">
            <a:extLst>
              <a:ext uri="{FF2B5EF4-FFF2-40B4-BE49-F238E27FC236}">
                <a16:creationId xmlns:a16="http://schemas.microsoft.com/office/drawing/2014/main" id="{F0D259F3-6E89-FD3B-BB51-8473FC492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662"/>
          <a:stretch>
            <a:fillRect/>
          </a:stretch>
        </p:blipFill>
        <p:spPr bwMode="auto">
          <a:xfrm>
            <a:off x="0" y="0"/>
            <a:ext cx="3943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CuadroTexto 4">
            <a:extLst>
              <a:ext uri="{FF2B5EF4-FFF2-40B4-BE49-F238E27FC236}">
                <a16:creationId xmlns:a16="http://schemas.microsoft.com/office/drawing/2014/main" id="{F5C3255E-C701-C6FB-75B3-651FC74CC6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18188"/>
            <a:ext cx="39433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/>
              <a:t>1525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/>
              <a:t>VISITA AL SANTO ROSTRO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E2CCE9D-27F9-C343-DD77-911EA2AAF1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8863" y="641350"/>
            <a:ext cx="6223000" cy="611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cs typeface="Times New Roman" panose="02020603050405020304" pitchFamily="18" charset="0"/>
              </a:rPr>
              <a:t>El 4 de abril, Viernes Santo, fue a Jaén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cs typeface="Times New Roman" panose="02020603050405020304" pitchFamily="18" charset="0"/>
              </a:rPr>
              <a:t>para venerar la reliquia del “Santo Rostro”;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cs typeface="Times New Roman" panose="02020603050405020304" pitchFamily="18" charset="0"/>
              </a:rPr>
              <a:t>y el Domingo de Resurrección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cs typeface="Times New Roman" panose="02020603050405020304" pitchFamily="18" charset="0"/>
              </a:rPr>
              <a:t>regresó a Úbeda acompañado del Obispo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cs typeface="Times New Roman" panose="02020603050405020304" pitchFamily="18" charset="0"/>
              </a:rPr>
              <a:t>D. Gabriel Merino, que residió en la ciudad durante varios días.</a:t>
            </a: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es-ES" altLang="es-ES" sz="2400" dirty="0">
                <a:latin typeface="Tw Cen MT" panose="020B0602020104020603" pitchFamily="34" charset="77"/>
                <a:ea typeface="Times New Roman" panose="02020603050405020304" pitchFamily="18" charset="0"/>
                <a:cs typeface="Arial" panose="020B0604020202020204" pitchFamily="34" charset="0"/>
              </a:rPr>
              <a:t>Cobos, es sin duda en aquel momento el hombre más influyente ante Carlos V y consigue del Obispo para sí y su familia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cs typeface="Times New Roman" panose="02020603050405020304" pitchFamily="18" charset="0"/>
              </a:rPr>
              <a:t>la fundación de la Capilla de la Concepción,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cs typeface="Times New Roman" panose="02020603050405020304" pitchFamily="18" charset="0"/>
              </a:rPr>
              <a:t>en </a:t>
            </a:r>
            <a:r>
              <a:rPr lang="es-ES" altLang="es-ES" sz="2400" dirty="0" err="1">
                <a:latin typeface="Tw Cen MT" panose="020B0602020104020603" pitchFamily="34" charset="77"/>
                <a:cs typeface="Times New Roman" panose="02020603050405020304" pitchFamily="18" charset="0"/>
              </a:rPr>
              <a:t>Sto</a:t>
            </a:r>
            <a:r>
              <a:rPr lang="es-ES" altLang="es-ES" sz="2400" dirty="0">
                <a:latin typeface="Tw Cen MT" panose="020B0602020104020603" pitchFamily="34" charset="77"/>
                <a:cs typeface="Times New Roman" panose="02020603050405020304" pitchFamily="18" charset="0"/>
              </a:rPr>
              <a:t> Tomás,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 err="1">
                <a:latin typeface="Tw Cen MT" panose="020B0602020104020603" pitchFamily="34" charset="77"/>
                <a:cs typeface="Times New Roman" panose="02020603050405020304" pitchFamily="18" charset="0"/>
              </a:rPr>
              <a:t>concediendose</a:t>
            </a:r>
            <a:r>
              <a:rPr lang="es-ES" altLang="es-ES" sz="2400" dirty="0">
                <a:latin typeface="Tw Cen MT" panose="020B0602020104020603" pitchFamily="34" charset="77"/>
                <a:cs typeface="Times New Roman" panose="02020603050405020304" pitchFamily="18" charset="0"/>
              </a:rPr>
              <a:t> indulgencias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cs typeface="Times New Roman" panose="02020603050405020304" pitchFamily="18" charset="0"/>
              </a:rPr>
              <a:t>y privilegios a dicha fundación.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cs typeface="Times New Roman" panose="02020603050405020304" pitchFamily="18" charset="0"/>
              </a:rPr>
              <a:t>Este encuentro va a suponer un cambio importante en la vida del Obispo.</a:t>
            </a:r>
          </a:p>
          <a:p>
            <a:pPr algn="ctr" eaLnBrk="1" hangingPunct="1"/>
            <a:endParaRPr lang="es-ES" altLang="es-ES" sz="2400" dirty="0">
              <a:latin typeface="Century Schoolbook" panose="020406040505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03C2CAC-869A-006D-AEF2-ED834DA0E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220663"/>
            <a:ext cx="3463925" cy="524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3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Imagen 5">
            <a:extLst>
              <a:ext uri="{FF2B5EF4-FFF2-40B4-BE49-F238E27FC236}">
                <a16:creationId xmlns:a16="http://schemas.microsoft.com/office/drawing/2014/main" id="{AD3D8B94-7C92-75CC-02D1-6951E8DAE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1" r="58669" b="73785"/>
          <a:stretch>
            <a:fillRect/>
          </a:stretch>
        </p:blipFill>
        <p:spPr bwMode="auto">
          <a:xfrm rot="5400000">
            <a:off x="4638675" y="-695325"/>
            <a:ext cx="6858000" cy="824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0" name="Imagen 6">
            <a:extLst>
              <a:ext uri="{FF2B5EF4-FFF2-40B4-BE49-F238E27FC236}">
                <a16:creationId xmlns:a16="http://schemas.microsoft.com/office/drawing/2014/main" id="{D05885EE-E52B-553D-7F63-688C0893B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662"/>
          <a:stretch>
            <a:fillRect/>
          </a:stretch>
        </p:blipFill>
        <p:spPr bwMode="auto">
          <a:xfrm>
            <a:off x="0" y="0"/>
            <a:ext cx="3943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CuadroTexto 3">
            <a:extLst>
              <a:ext uri="{FF2B5EF4-FFF2-40B4-BE49-F238E27FC236}">
                <a16:creationId xmlns:a16="http://schemas.microsoft.com/office/drawing/2014/main" id="{C7C44FA6-0BF3-43D0-CB0B-9F3EBAEE65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6413" y="0"/>
            <a:ext cx="7358062" cy="692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s-ES" altLang="es-ES" sz="1800" dirty="0">
              <a:solidFill>
                <a:srgbClr val="202122"/>
              </a:solidFill>
              <a:latin typeface="Century Schoolbook" panose="020406040505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i="1" dirty="0">
                <a:latin typeface="Tw Cen MT" panose="020B0602020104020603" pitchFamily="34" charset="77"/>
                <a:ea typeface="Times New Roman" panose="02020603050405020304" pitchFamily="18" charset="0"/>
                <a:cs typeface="Arial" panose="020B0604020202020204" pitchFamily="34" charset="0"/>
              </a:rPr>
              <a:t>D. Gabriel Merino Esteban, nacido en Santisteban del Puerto, en su juventud estuvo al servicio de los Sforza, ejerciendo como familiar del Papa Julio II, demostrando grandes cualidades como diplomático y nuncio, siendo nombrado Obispo de Bari en el año 1513.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i="1" dirty="0">
                <a:latin typeface="Tw Cen MT" panose="020B0602020104020603" pitchFamily="34" charset="77"/>
                <a:ea typeface="Times New Roman" panose="02020603050405020304" pitchFamily="18" charset="0"/>
                <a:cs typeface="Arial" panose="020B0604020202020204" pitchFamily="34" charset="0"/>
              </a:rPr>
              <a:t>Como Obispo de León contribuyó a la pacificación de los Comuneros, siendo nombrado Obispo de Jaén  de 1523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202122"/>
                </a:solidFill>
                <a:latin typeface="Tw Cen MT" panose="020B0602020104020603" pitchFamily="34" charset="77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000000"/>
                </a:solidFill>
                <a:latin typeface="Tw Cen MT" panose="020B0602020104020603" pitchFamily="34" charset="77"/>
                <a:ea typeface="Times New Roman" panose="02020603050405020304" pitchFamily="18" charset="0"/>
                <a:cs typeface="Arial" panose="020B0604020202020204" pitchFamily="34" charset="0"/>
              </a:rPr>
              <a:t>Fue celoso y ejemplar en la pastoral,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000000"/>
                </a:solidFill>
                <a:latin typeface="Tw Cen MT" panose="020B0602020104020603" pitchFamily="34" charset="77"/>
                <a:ea typeface="Times New Roman" panose="02020603050405020304" pitchFamily="18" charset="0"/>
                <a:cs typeface="Arial" panose="020B0604020202020204" pitchFamily="34" charset="0"/>
              </a:rPr>
              <a:t>impulsó la renovación del clero e inició la nueva catedral.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202122"/>
                </a:solidFill>
                <a:latin typeface="Tw Cen MT" panose="020B0602020104020603" pitchFamily="34" charset="77"/>
                <a:ea typeface="Times New Roman" panose="02020603050405020304" pitchFamily="18" charset="0"/>
                <a:cs typeface="Arial" panose="020B0604020202020204" pitchFamily="34" charset="0"/>
              </a:rPr>
              <a:t>Merino, acostumbrado a moverse en la corte papal,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202122"/>
                </a:solidFill>
                <a:latin typeface="Tw Cen MT" panose="020B0602020104020603" pitchFamily="34" charset="77"/>
                <a:ea typeface="Times New Roman" panose="02020603050405020304" pitchFamily="18" charset="0"/>
                <a:cs typeface="Arial" panose="020B0604020202020204" pitchFamily="34" charset="0"/>
              </a:rPr>
              <a:t>le mostraría a Cobos su disponibilidad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202122"/>
                </a:solidFill>
                <a:latin typeface="Tw Cen MT" panose="020B0602020104020603" pitchFamily="34" charset="77"/>
                <a:ea typeface="Times New Roman" panose="02020603050405020304" pitchFamily="18" charset="0"/>
                <a:cs typeface="Arial" panose="020B0604020202020204" pitchFamily="34" charset="0"/>
              </a:rPr>
              <a:t>a colaborar más estrechamente con el Emperador,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202122"/>
                </a:solidFill>
                <a:latin typeface="Tw Cen MT" panose="020B0602020104020603" pitchFamily="34" charset="77"/>
                <a:ea typeface="Times New Roman" panose="02020603050405020304" pitchFamily="18" charset="0"/>
                <a:cs typeface="Arial" panose="020B0604020202020204" pitchFamily="34" charset="0"/>
              </a:rPr>
              <a:t>siendo nombrado en el 1526,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202122"/>
                </a:solidFill>
                <a:latin typeface="Tw Cen MT" panose="020B0602020104020603" pitchFamily="34" charset="77"/>
                <a:ea typeface="Times New Roman" panose="02020603050405020304" pitchFamily="18" charset="0"/>
                <a:cs typeface="Arial" panose="020B0604020202020204" pitchFamily="34" charset="0"/>
              </a:rPr>
              <a:t> Miembro del Consejo Real.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202122"/>
                </a:solidFill>
                <a:latin typeface="Tw Cen MT" panose="020B0602020104020603" pitchFamily="34" charset="77"/>
                <a:ea typeface="Times New Roman" panose="02020603050405020304" pitchFamily="18" charset="0"/>
                <a:cs typeface="Arial" panose="020B0604020202020204" pitchFamily="34" charset="0"/>
              </a:rPr>
              <a:t>1529 organiza el viaje de Carlos a Italia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202122"/>
                </a:solidFill>
                <a:latin typeface="Tw Cen MT" panose="020B0602020104020603" pitchFamily="34" charset="77"/>
                <a:ea typeface="Times New Roman" panose="02020603050405020304" pitchFamily="18" charset="0"/>
                <a:cs typeface="Arial" panose="020B0604020202020204" pitchFamily="34" charset="0"/>
              </a:rPr>
              <a:t>y su posterior Coronación en Bolonia 1530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s-ES" altLang="es-ES" sz="1800" dirty="0">
              <a:solidFill>
                <a:srgbClr val="202122"/>
              </a:solidFill>
              <a:latin typeface="Century Schoolbook" panose="020406040505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2772" name="Imagen 1">
            <a:extLst>
              <a:ext uri="{FF2B5EF4-FFF2-40B4-BE49-F238E27FC236}">
                <a16:creationId xmlns:a16="http://schemas.microsoft.com/office/drawing/2014/main" id="{E6379AFC-EF8C-CE27-314C-98D4F00F3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9" t="4831" r="4726" b="5107"/>
          <a:stretch>
            <a:fillRect/>
          </a:stretch>
        </p:blipFill>
        <p:spPr bwMode="auto">
          <a:xfrm>
            <a:off x="373063" y="442913"/>
            <a:ext cx="3197225" cy="435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CuadroTexto 6">
            <a:extLst>
              <a:ext uri="{FF2B5EF4-FFF2-40B4-BE49-F238E27FC236}">
                <a16:creationId xmlns:a16="http://schemas.microsoft.com/office/drawing/2014/main" id="{6A57D67D-AB55-B8A0-3A4B-933DA6369F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675" y="5237163"/>
            <a:ext cx="27559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800" i="1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Gabriel Merino Esteban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800" i="1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Obispo d Jaén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800" i="1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1523-1535</a:t>
            </a:r>
            <a:endParaRPr lang="es-ES" altLang="es-ES" sz="1800"/>
          </a:p>
        </p:txBody>
      </p:sp>
    </p:spTree>
  </p:cSld>
  <p:clrMapOvr>
    <a:masterClrMapping/>
  </p:clrMapOvr>
  <p:transition spd="slow" advTm="35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Imagen 5">
            <a:extLst>
              <a:ext uri="{FF2B5EF4-FFF2-40B4-BE49-F238E27FC236}">
                <a16:creationId xmlns:a16="http://schemas.microsoft.com/office/drawing/2014/main" id="{34A15038-167F-F74E-374E-855D87AB5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1" r="58669" b="73785"/>
          <a:stretch>
            <a:fillRect/>
          </a:stretch>
        </p:blipFill>
        <p:spPr bwMode="auto">
          <a:xfrm rot="5400000">
            <a:off x="4638675" y="-695325"/>
            <a:ext cx="6858000" cy="824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8" name="Imagen 6">
            <a:extLst>
              <a:ext uri="{FF2B5EF4-FFF2-40B4-BE49-F238E27FC236}">
                <a16:creationId xmlns:a16="http://schemas.microsoft.com/office/drawing/2014/main" id="{E44D4E53-5CF1-A85E-49A0-B4FDC1DED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662"/>
          <a:stretch>
            <a:fillRect/>
          </a:stretch>
        </p:blipFill>
        <p:spPr bwMode="auto">
          <a:xfrm>
            <a:off x="0" y="0"/>
            <a:ext cx="3943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E82F6000-CC79-66E3-B672-8F96500CC3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2175" y="487363"/>
            <a:ext cx="5902325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cs typeface="Times New Roman" panose="02020603050405020304" pitchFamily="18" charset="0"/>
              </a:rPr>
              <a:t>El Obispo de Zamora, Antonio Acuña,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cs typeface="Times New Roman" panose="02020603050405020304" pitchFamily="18" charset="0"/>
              </a:rPr>
              <a:t>había sido uno de los más violentos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cs typeface="Times New Roman" panose="02020603050405020304" pitchFamily="18" charset="0"/>
              </a:rPr>
              <a:t>jefes comuneros.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cs typeface="Times New Roman" panose="02020603050405020304" pitchFamily="18" charset="0"/>
              </a:rPr>
              <a:t>Sometido a un juicio sumarísimo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cs typeface="Times New Roman" panose="02020603050405020304" pitchFamily="18" charset="0"/>
              </a:rPr>
              <a:t>fue condenado a muerte,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cs typeface="Times New Roman" panose="02020603050405020304" pitchFamily="18" charset="0"/>
              </a:rPr>
              <a:t>con la aprobación del Emperador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cs typeface="Times New Roman" panose="02020603050405020304" pitchFamily="18" charset="0"/>
              </a:rPr>
              <a:t>y de sus consejeros más inmediatos.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s-ES" altLang="es-ES" sz="2400">
              <a:latin typeface="Tw Cen MT" panose="020B0602020104020603" pitchFamily="34" charset="77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cs typeface="Times New Roman" panose="02020603050405020304" pitchFamily="18" charset="0"/>
              </a:rPr>
              <a:t>Para liberarse de la pena de excomunión, tuvieron que hacer pública penitencia,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cs typeface="Times New Roman" panose="02020603050405020304" pitchFamily="18" charset="0"/>
              </a:rPr>
              <a:t>por lo que D. Francisco,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cs typeface="Times New Roman" panose="02020603050405020304" pitchFamily="18" charset="0"/>
              </a:rPr>
              <a:t>vestido de penitente,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cs typeface="Times New Roman" panose="02020603050405020304" pitchFamily="18" charset="0"/>
              </a:rPr>
              <a:t>con una vela encendida,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cs typeface="Times New Roman" panose="02020603050405020304" pitchFamily="18" charset="0"/>
              </a:rPr>
              <a:t>de pie, ante el altar,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cs typeface="Times New Roman" panose="02020603050405020304" pitchFamily="18" charset="0"/>
              </a:rPr>
              <a:t>acompañó el oficio de Vísperas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cs typeface="Times New Roman" panose="02020603050405020304" pitchFamily="18" charset="0"/>
              </a:rPr>
              <a:t>en la Catedral.</a:t>
            </a:r>
            <a:endParaRPr lang="es-ES" altLang="es-ES" sz="2400">
              <a:latin typeface="Tw Cen MT" panose="020B06020201040206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820" name="CuadroTexto 7">
            <a:extLst>
              <a:ext uri="{FF2B5EF4-FFF2-40B4-BE49-F238E27FC236}">
                <a16:creationId xmlns:a16="http://schemas.microsoft.com/office/drawing/2014/main" id="{93088416-6E2F-BA37-0A67-7FF3D158A9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680075"/>
            <a:ext cx="39433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Helvetica Neue" panose="02000503000000020004" pitchFamily="2" charset="0"/>
                <a:cs typeface="Times New Roman" panose="02020603050405020304" pitchFamily="18" charset="0"/>
              </a:rPr>
              <a:t>1526.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Helvetica Neue" panose="02000503000000020004" pitchFamily="2" charset="0"/>
                <a:cs typeface="Times New Roman" panose="02020603050405020304" pitchFamily="18" charset="0"/>
              </a:rPr>
              <a:t>COBOS PENITENTE</a:t>
            </a:r>
            <a:endParaRPr lang="es-ES" altLang="es-ES" sz="240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1B14AAC0-FF55-EB71-BF38-8533A6E74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07" b="6108"/>
          <a:stretch>
            <a:fillRect/>
          </a:stretch>
        </p:blipFill>
        <p:spPr bwMode="auto">
          <a:xfrm>
            <a:off x="255588" y="184150"/>
            <a:ext cx="3484562" cy="549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3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Imagen 5">
            <a:extLst>
              <a:ext uri="{FF2B5EF4-FFF2-40B4-BE49-F238E27FC236}">
                <a16:creationId xmlns:a16="http://schemas.microsoft.com/office/drawing/2014/main" id="{9F9B0F7B-71F9-8E69-9C44-48DEC4CE9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1" r="58669" b="73785"/>
          <a:stretch>
            <a:fillRect/>
          </a:stretch>
        </p:blipFill>
        <p:spPr bwMode="auto">
          <a:xfrm rot="5400000">
            <a:off x="4638675" y="-695325"/>
            <a:ext cx="6858000" cy="824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2" name="Imagen 6">
            <a:extLst>
              <a:ext uri="{FF2B5EF4-FFF2-40B4-BE49-F238E27FC236}">
                <a16:creationId xmlns:a16="http://schemas.microsoft.com/office/drawing/2014/main" id="{0576F145-DBC3-406C-FE30-60E7BB90A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662"/>
          <a:stretch>
            <a:fillRect/>
          </a:stretch>
        </p:blipFill>
        <p:spPr bwMode="auto">
          <a:xfrm>
            <a:off x="0" y="0"/>
            <a:ext cx="3943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6987B204-6A70-1A0B-43FB-9A455C2238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1375" y="771525"/>
            <a:ext cx="6380163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cs typeface="Times New Roman" panose="02020603050405020304" pitchFamily="18" charset="0"/>
              </a:rPr>
              <a:t>1526.</a:t>
            </a:r>
            <a:endParaRPr lang="es-ES" altLang="es-ES" sz="2400">
              <a:latin typeface="Tw Cen MT" panose="020B06020201040206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cs typeface="Times New Roman" panose="02020603050405020304" pitchFamily="18" charset="0"/>
              </a:rPr>
              <a:t>Los meses de la luna de miel del Emperador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cs typeface="Times New Roman" panose="02020603050405020304" pitchFamily="18" charset="0"/>
              </a:rPr>
              <a:t>y la joven reina Isabel,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cs typeface="Times New Roman" panose="02020603050405020304" pitchFamily="18" charset="0"/>
              </a:rPr>
              <a:t>venida de Portugal,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cs typeface="Times New Roman" panose="02020603050405020304" pitchFamily="18" charset="0"/>
              </a:rPr>
              <a:t>y casados en Sevilla  el 11de marzo,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cs typeface="Times New Roman" panose="02020603050405020304" pitchFamily="18" charset="0"/>
              </a:rPr>
              <a:t>fueron sin duda, en Granada, 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cs typeface="Times New Roman" panose="02020603050405020304" pitchFamily="18" charset="0"/>
              </a:rPr>
              <a:t>los más felices en la vida de Carlos.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cs typeface="Times New Roman" panose="02020603050405020304" pitchFamily="18" charset="0"/>
              </a:rPr>
              <a:t>La noticia del peligro turco que amenaza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cs typeface="Times New Roman" panose="02020603050405020304" pitchFamily="18" charset="0"/>
              </a:rPr>
              <a:t>el corazón de Europa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cs typeface="Times New Roman" panose="02020603050405020304" pitchFamily="18" charset="0"/>
              </a:rPr>
              <a:t>y el estado de gestación de Isabel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cs typeface="Times New Roman" panose="02020603050405020304" pitchFamily="18" charset="0"/>
              </a:rPr>
              <a:t>aconsejan el traslado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cs typeface="Times New Roman" panose="02020603050405020304" pitchFamily="18" charset="0"/>
              </a:rPr>
              <a:t>de la real pareja a Valladolid,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cs typeface="Times New Roman" panose="02020603050405020304" pitchFamily="18" charset="0"/>
              </a:rPr>
              <a:t>donde sería  acogida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cs typeface="Times New Roman" panose="02020603050405020304" pitchFamily="18" charset="0"/>
              </a:rPr>
              <a:t>en el nuevo palacio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cs typeface="Times New Roman" panose="02020603050405020304" pitchFamily="18" charset="0"/>
              </a:rPr>
              <a:t>de D. Francisco de los Cobos.</a:t>
            </a:r>
            <a:endParaRPr lang="es-ES" altLang="es-ES" sz="2400">
              <a:latin typeface="Tw Cen MT" panose="020B0602020104020603" pitchFamily="34" charset="77"/>
            </a:endParaRPr>
          </a:p>
        </p:txBody>
      </p:sp>
      <p:sp>
        <p:nvSpPr>
          <p:cNvPr id="35844" name="CuadroTexto 7">
            <a:extLst>
              <a:ext uri="{FF2B5EF4-FFF2-40B4-BE49-F238E27FC236}">
                <a16:creationId xmlns:a16="http://schemas.microsoft.com/office/drawing/2014/main" id="{3684FECB-E7FA-A8C7-0A93-1123AED90C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650" y="5734050"/>
            <a:ext cx="24574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/>
              <a:t>1526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/>
              <a:t>GRANADA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D70DE2E-4ACC-3389-1FCA-A06AB6AE0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3" r="32620"/>
          <a:stretch>
            <a:fillRect/>
          </a:stretch>
        </p:blipFill>
        <p:spPr bwMode="auto">
          <a:xfrm>
            <a:off x="285750" y="182563"/>
            <a:ext cx="3508375" cy="536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3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Imagen 5">
            <a:extLst>
              <a:ext uri="{FF2B5EF4-FFF2-40B4-BE49-F238E27FC236}">
                <a16:creationId xmlns:a16="http://schemas.microsoft.com/office/drawing/2014/main" id="{3AA0EF5A-C424-F9BA-9015-89EEED420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1" r="58669" b="73785"/>
          <a:stretch>
            <a:fillRect/>
          </a:stretch>
        </p:blipFill>
        <p:spPr bwMode="auto">
          <a:xfrm rot="5400000">
            <a:off x="4638675" y="-695325"/>
            <a:ext cx="6858000" cy="824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0" name="Imagen 6">
            <a:extLst>
              <a:ext uri="{FF2B5EF4-FFF2-40B4-BE49-F238E27FC236}">
                <a16:creationId xmlns:a16="http://schemas.microsoft.com/office/drawing/2014/main" id="{0DB56CEE-0DFC-EF5C-FD4F-9B2220B90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662"/>
          <a:stretch>
            <a:fillRect/>
          </a:stretch>
        </p:blipFill>
        <p:spPr bwMode="auto">
          <a:xfrm>
            <a:off x="0" y="0"/>
            <a:ext cx="3943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018C328-20A8-FF7E-CC37-D02FCE6087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3613" y="522288"/>
            <a:ext cx="6092825" cy="600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El día 10 de diciembre de 1526,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la Corte deja Granada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y llegan a Úbeda el 16.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Era la primera vez que el Emperador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visitaba la ciudad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y fue recibido con gran ceremonia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en la puerta de Toledo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por las autoridades y pueblo.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Mientras Cobos sostenía en sus manos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los Evangelios, el Rey juró,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ante la Virgen de los Remedios,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mantener  los derechos y privilegios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de la Ciudad.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Los ilustres huéspedes se alojaron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en el palacio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de D. Francisco de los Cobos.</a:t>
            </a:r>
          </a:p>
        </p:txBody>
      </p:sp>
      <p:sp>
        <p:nvSpPr>
          <p:cNvPr id="37892" name="CuadroTexto 7">
            <a:extLst>
              <a:ext uri="{FF2B5EF4-FFF2-40B4-BE49-F238E27FC236}">
                <a16:creationId xmlns:a16="http://schemas.microsoft.com/office/drawing/2014/main" id="{3C6FF72C-8D98-AE50-6D89-9D073F4279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3" y="5807075"/>
            <a:ext cx="343852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800"/>
              <a:t>17 DICIEMBRE 1526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800"/>
              <a:t>ÚBEDA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800"/>
              <a:t> VISITA DE CARLOS E ISABEL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EE813F4-0B1E-B550-0F40-D7A5CD7A8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05"/>
          <a:stretch>
            <a:fillRect/>
          </a:stretch>
        </p:blipFill>
        <p:spPr bwMode="auto">
          <a:xfrm>
            <a:off x="252413" y="342900"/>
            <a:ext cx="3451225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3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Imagen 5">
            <a:extLst>
              <a:ext uri="{FF2B5EF4-FFF2-40B4-BE49-F238E27FC236}">
                <a16:creationId xmlns:a16="http://schemas.microsoft.com/office/drawing/2014/main" id="{B0B8CB0E-4AD7-0228-4E5A-D8B247CE1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1" r="58669" b="73785"/>
          <a:stretch>
            <a:fillRect/>
          </a:stretch>
        </p:blipFill>
        <p:spPr bwMode="auto">
          <a:xfrm rot="5400000">
            <a:off x="4638675" y="-695325"/>
            <a:ext cx="6858000" cy="824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4" name="Imagen 6">
            <a:extLst>
              <a:ext uri="{FF2B5EF4-FFF2-40B4-BE49-F238E27FC236}">
                <a16:creationId xmlns:a16="http://schemas.microsoft.com/office/drawing/2014/main" id="{BB801237-F4C9-E4A2-73E9-6D13DF40B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662"/>
          <a:stretch>
            <a:fillRect/>
          </a:stretch>
        </p:blipFill>
        <p:spPr bwMode="auto">
          <a:xfrm>
            <a:off x="0" y="0"/>
            <a:ext cx="3943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C80AF5BA-D802-248A-2988-CAEE2115A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3886" y="498764"/>
            <a:ext cx="5379522" cy="6097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cs typeface="Times New Roman" panose="02020603050405020304" pitchFamily="18" charset="0"/>
              </a:rPr>
              <a:t>Tras una breve estancia en Madrid, llegaron a Valladolid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cs typeface="Times New Roman" panose="02020603050405020304" pitchFamily="18" charset="0"/>
              </a:rPr>
              <a:t>al comienzo del nuevo año,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cs typeface="Times New Roman" panose="02020603050405020304" pitchFamily="18" charset="0"/>
              </a:rPr>
              <a:t>y  D. Francisco pudo alojarlos en su nuevo palacio, convertido así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cs typeface="Times New Roman" panose="02020603050405020304" pitchFamily="18" charset="0"/>
              </a:rPr>
              <a:t>en residencial real,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cs typeface="Times New Roman" panose="02020603050405020304" pitchFamily="18" charset="0"/>
              </a:rPr>
              <a:t>ya que estaba unido 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cs typeface="Times New Roman" panose="02020603050405020304" pitchFamily="18" charset="0"/>
              </a:rPr>
              <a:t>a la casona palacio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cs typeface="Times New Roman" panose="02020603050405020304" pitchFamily="18" charset="0"/>
              </a:rPr>
              <a:t>de Pimentel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cs typeface="Times New Roman" panose="02020603050405020304" pitchFamily="18" charset="0"/>
              </a:rPr>
              <a:t>y en el que vivían también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cs typeface="Times New Roman" panose="02020603050405020304" pitchFamily="18" charset="0"/>
              </a:rPr>
              <a:t>Los Mendoza,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cs typeface="Times New Roman" panose="02020603050405020304" pitchFamily="18" charset="0"/>
              </a:rPr>
              <a:t>padres de </a:t>
            </a:r>
            <a:r>
              <a:rPr lang="es-ES" altLang="es-ES" sz="2400" dirty="0" err="1">
                <a:latin typeface="Tw Cen MT" panose="020B0602020104020603" pitchFamily="34" charset="77"/>
                <a:cs typeface="Times New Roman" panose="02020603050405020304" pitchFamily="18" charset="0"/>
              </a:rPr>
              <a:t>Dñª</a:t>
            </a:r>
            <a:r>
              <a:rPr lang="es-ES" altLang="es-ES" sz="2400" dirty="0">
                <a:latin typeface="Tw Cen MT" panose="020B0602020104020603" pitchFamily="34" charset="77"/>
                <a:cs typeface="Times New Roman" panose="02020603050405020304" pitchFamily="18" charset="0"/>
              </a:rPr>
              <a:t> María. 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cs typeface="Times New Roman" panose="02020603050405020304" pitchFamily="18" charset="0"/>
              </a:rPr>
              <a:t>En él tuvo lugar el nacimiento de Felipe II, heredero del trono, el 21 mayo.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cs typeface="Times New Roman" panose="02020603050405020304" pitchFamily="18" charset="0"/>
              </a:rPr>
              <a:t>La noticia de su nacimiento, fue recibida con regocijo general en toda España. </a:t>
            </a:r>
            <a:endParaRPr lang="es-ES" altLang="es-ES" sz="2400" dirty="0">
              <a:latin typeface="Tw Cen MT" panose="020B06020201040206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3695F1B-DE99-53D5-5C5A-8B4809DAE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6" r="9254"/>
          <a:stretch>
            <a:fillRect/>
          </a:stretch>
        </p:blipFill>
        <p:spPr bwMode="auto">
          <a:xfrm>
            <a:off x="185738" y="923925"/>
            <a:ext cx="3570287" cy="344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CuadroTexto 1">
            <a:extLst>
              <a:ext uri="{FF2B5EF4-FFF2-40B4-BE49-F238E27FC236}">
                <a16:creationId xmlns:a16="http://schemas.microsoft.com/office/drawing/2014/main" id="{30B99E65-46A2-E99E-9061-41F11A1F02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149850"/>
            <a:ext cx="38576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/>
              <a:t>21 MAYO 1527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/>
              <a:t>VALLADOLID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/>
              <a:t>NACE FELIPE II</a:t>
            </a:r>
          </a:p>
        </p:txBody>
      </p:sp>
    </p:spTree>
  </p:cSld>
  <p:clrMapOvr>
    <a:masterClrMapping/>
  </p:clrMapOvr>
  <p:transition spd="slow" advTm="3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Imagen 5">
            <a:extLst>
              <a:ext uri="{FF2B5EF4-FFF2-40B4-BE49-F238E27FC236}">
                <a16:creationId xmlns:a16="http://schemas.microsoft.com/office/drawing/2014/main" id="{3FBB9DDF-4E06-E37A-4A2D-4D55DA170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1" r="58669" b="73785"/>
          <a:stretch>
            <a:fillRect/>
          </a:stretch>
        </p:blipFill>
        <p:spPr bwMode="auto">
          <a:xfrm rot="5400000">
            <a:off x="4638675" y="-695325"/>
            <a:ext cx="6858000" cy="824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Imagen 6">
            <a:extLst>
              <a:ext uri="{FF2B5EF4-FFF2-40B4-BE49-F238E27FC236}">
                <a16:creationId xmlns:a16="http://schemas.microsoft.com/office/drawing/2014/main" id="{3CFB900E-B52C-0E70-99CB-A256F43550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662"/>
          <a:stretch>
            <a:fillRect/>
          </a:stretch>
        </p:blipFill>
        <p:spPr bwMode="auto">
          <a:xfrm>
            <a:off x="0" y="0"/>
            <a:ext cx="3943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706C465-7977-F436-2513-8472310D6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735013"/>
            <a:ext cx="3163888" cy="488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608CA51B-4691-4B59-B882-587CA4338E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7008" y="142505"/>
            <a:ext cx="5736380" cy="637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Uno de los “infanzones” castellanos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establecidos en Úbeda por mediación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de Fernando III el Santo en 1233,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fue Ferrando Rodríguez de los Cobos.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Su casa y las tierras concedidas por el Rey,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estaban situadas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en el extremo este de la ciudad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al norte del Alcázar, sobre la muralla árabe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y en el barrio que más tarde fue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Parroquia de Santo Tomás.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**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Según la leyenda, en 1344 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uno de los 12 caballeros cristianos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de Úbeda vencedores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que se enfrentaron a 12 moros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en Algeciras,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era Lope Rodríguez de los Cobos. </a:t>
            </a:r>
          </a:p>
        </p:txBody>
      </p:sp>
      <p:sp>
        <p:nvSpPr>
          <p:cNvPr id="16389" name="CuadroTexto 9">
            <a:extLst>
              <a:ext uri="{FF2B5EF4-FFF2-40B4-BE49-F238E27FC236}">
                <a16:creationId xmlns:a16="http://schemas.microsoft.com/office/drawing/2014/main" id="{BDA8A61B-E983-3925-5E6D-FF6B3C3C8A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721350"/>
            <a:ext cx="39195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/>
              <a:t>1233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/>
              <a:t>CONQUISTA DE ÚBEDA</a:t>
            </a:r>
          </a:p>
        </p:txBody>
      </p:sp>
    </p:spTree>
  </p:cSld>
  <p:clrMapOvr>
    <a:masterClrMapping/>
  </p:clrMapOvr>
  <p:transition spd="slow" advTm="3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Imagen 5">
            <a:extLst>
              <a:ext uri="{FF2B5EF4-FFF2-40B4-BE49-F238E27FC236}">
                <a16:creationId xmlns:a16="http://schemas.microsoft.com/office/drawing/2014/main" id="{37BCB696-6E27-BEDF-A836-EDE18E181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1" r="58669" b="73785"/>
          <a:stretch>
            <a:fillRect/>
          </a:stretch>
        </p:blipFill>
        <p:spPr bwMode="auto">
          <a:xfrm rot="5400000">
            <a:off x="4638675" y="-695325"/>
            <a:ext cx="6858000" cy="824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2" name="Imagen 6">
            <a:extLst>
              <a:ext uri="{FF2B5EF4-FFF2-40B4-BE49-F238E27FC236}">
                <a16:creationId xmlns:a16="http://schemas.microsoft.com/office/drawing/2014/main" id="{3DBD8204-34FE-E3A0-3EE3-816AE8AD8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662"/>
          <a:stretch>
            <a:fillRect/>
          </a:stretch>
        </p:blipFill>
        <p:spPr bwMode="auto">
          <a:xfrm>
            <a:off x="0" y="0"/>
            <a:ext cx="3943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129528F-0D54-6650-FBA2-50301C19F8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4875" y="277813"/>
            <a:ext cx="6032294" cy="600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cs typeface="Times New Roman" panose="02020603050405020304" pitchFamily="18" charset="0"/>
              </a:rPr>
              <a:t>Según las crónicas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cs typeface="Times New Roman" panose="02020603050405020304" pitchFamily="18" charset="0"/>
              </a:rPr>
              <a:t>el 5 de junio de 1527 por la tarde,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cs typeface="Times New Roman" panose="02020603050405020304" pitchFamily="18" charset="0"/>
              </a:rPr>
              <a:t>se celebró el Bautismo en la iglesia de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cs typeface="Times New Roman" panose="02020603050405020304" pitchFamily="18" charset="0"/>
              </a:rPr>
              <a:t>S. Pablo cercana al Palacio.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cs typeface="Times New Roman" panose="02020603050405020304" pitchFamily="18" charset="0"/>
              </a:rPr>
              <a:t>La procesión tuvo lugar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cs typeface="Times New Roman" panose="02020603050405020304" pitchFamily="18" charset="0"/>
              </a:rPr>
              <a:t>con todo el boato propio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cs typeface="Times New Roman" panose="02020603050405020304" pitchFamily="18" charset="0"/>
              </a:rPr>
              <a:t>de las grandes ceremonias. 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cs typeface="Times New Roman" panose="02020603050405020304" pitchFamily="18" charset="0"/>
              </a:rPr>
              <a:t>Acompañado de la nobleza y los prelados,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cs typeface="Times New Roman" panose="02020603050405020304" pitchFamily="18" charset="0"/>
              </a:rPr>
              <a:t>el Condestable bajó al recién nacido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cs typeface="Times New Roman" panose="02020603050405020304" pitchFamily="18" charset="0"/>
              </a:rPr>
              <a:t>de las habitaciones de los Mendoza,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cs typeface="Times New Roman" panose="02020603050405020304" pitchFamily="18" charset="0"/>
              </a:rPr>
              <a:t>cruzaron la calle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cs typeface="Times New Roman" panose="02020603050405020304" pitchFamily="18" charset="0"/>
              </a:rPr>
              <a:t>acompañados de niños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cs typeface="Times New Roman" panose="02020603050405020304" pitchFamily="18" charset="0"/>
              </a:rPr>
              <a:t>vestidos de ángeles,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cs typeface="Times New Roman" panose="02020603050405020304" pitchFamily="18" charset="0"/>
              </a:rPr>
              <a:t>mientras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cs typeface="Times New Roman" panose="02020603050405020304" pitchFamily="18" charset="0"/>
              </a:rPr>
              <a:t>el coro y los músicos cantaban: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cs typeface="Times New Roman" panose="02020603050405020304" pitchFamily="18" charset="0"/>
              </a:rPr>
              <a:t>“Gloria in </a:t>
            </a:r>
            <a:r>
              <a:rPr lang="es-ES" altLang="es-ES" sz="2400" dirty="0" err="1">
                <a:latin typeface="Tw Cen MT" panose="020B0602020104020603" pitchFamily="34" charset="77"/>
                <a:cs typeface="Times New Roman" panose="02020603050405020304" pitchFamily="18" charset="0"/>
              </a:rPr>
              <a:t>excelsis</a:t>
            </a:r>
            <a:r>
              <a:rPr lang="es-ES" altLang="es-ES" sz="2400" dirty="0">
                <a:latin typeface="Tw Cen MT" panose="020B0602020104020603" pitchFamily="34" charset="77"/>
                <a:cs typeface="Times New Roman" panose="02020603050405020304" pitchFamily="18" charset="0"/>
              </a:rPr>
              <a:t> Deo”. </a:t>
            </a:r>
            <a:endParaRPr lang="es-ES" altLang="es-ES" sz="2400" dirty="0">
              <a:latin typeface="Tw Cen MT" panose="020B06020201040206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0964" name="CuadroTexto 7">
            <a:extLst>
              <a:ext uri="{FF2B5EF4-FFF2-40B4-BE49-F238E27FC236}">
                <a16:creationId xmlns:a16="http://schemas.microsoft.com/office/drawing/2014/main" id="{ED1AECF5-1AAA-CB4A-4BE8-49DB9EA2D6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518150"/>
            <a:ext cx="39433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/>
              <a:t>5 JUNIO 1527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/>
              <a:t>VALLADOLID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/>
              <a:t>BAUTISMO DE FELIPE II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1A77B9CD-8439-DB34-A3EB-7D0CB7ABF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8" r="3802"/>
          <a:stretch>
            <a:fillRect/>
          </a:stretch>
        </p:blipFill>
        <p:spPr bwMode="auto">
          <a:xfrm>
            <a:off x="73025" y="0"/>
            <a:ext cx="3724275" cy="535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3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Imagen 5">
            <a:extLst>
              <a:ext uri="{FF2B5EF4-FFF2-40B4-BE49-F238E27FC236}">
                <a16:creationId xmlns:a16="http://schemas.microsoft.com/office/drawing/2014/main" id="{BD016039-1508-6958-E76C-7974B7177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1" r="58669" b="73785"/>
          <a:stretch>
            <a:fillRect/>
          </a:stretch>
        </p:blipFill>
        <p:spPr bwMode="auto">
          <a:xfrm rot="5400000">
            <a:off x="4638675" y="-695325"/>
            <a:ext cx="6858000" cy="824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6" name="Imagen 6">
            <a:extLst>
              <a:ext uri="{FF2B5EF4-FFF2-40B4-BE49-F238E27FC236}">
                <a16:creationId xmlns:a16="http://schemas.microsoft.com/office/drawing/2014/main" id="{D7F45B9A-DAC2-171C-3C9B-C7980EA73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662"/>
          <a:stretch>
            <a:fillRect/>
          </a:stretch>
        </p:blipFill>
        <p:spPr bwMode="auto">
          <a:xfrm>
            <a:off x="0" y="0"/>
            <a:ext cx="3943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B031E94-E128-1EB7-DC41-8E33D3E1C8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3788" y="182563"/>
            <a:ext cx="6021387" cy="637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cs typeface="Times New Roman" panose="02020603050405020304" pitchFamily="18" charset="0"/>
              </a:rPr>
              <a:t>Con la caída en desgracia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cs typeface="Times New Roman" panose="02020603050405020304" pitchFamily="18" charset="0"/>
              </a:rPr>
              <a:t>del canciller </a:t>
            </a:r>
            <a:r>
              <a:rPr lang="es-ES" altLang="es-ES" sz="2400" dirty="0" err="1">
                <a:latin typeface="Tw Cen MT" panose="020B0602020104020603" pitchFamily="34" charset="77"/>
                <a:cs typeface="Times New Roman" panose="02020603050405020304" pitchFamily="18" charset="0"/>
              </a:rPr>
              <a:t>Gattinara</a:t>
            </a:r>
            <a:r>
              <a:rPr lang="es-ES" altLang="es-ES" sz="2400" dirty="0">
                <a:latin typeface="Tw Cen MT" panose="020B0602020104020603" pitchFamily="34" charset="77"/>
                <a:cs typeface="Times New Roman" panose="02020603050405020304" pitchFamily="18" charset="0"/>
              </a:rPr>
              <a:t> en 1528,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cs typeface="Times New Roman" panose="02020603050405020304" pitchFamily="18" charset="0"/>
              </a:rPr>
              <a:t>el protagonismo político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cs typeface="Times New Roman" panose="02020603050405020304" pitchFamily="18" charset="0"/>
              </a:rPr>
              <a:t>de Cobos alcanza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cs typeface="Times New Roman" panose="02020603050405020304" pitchFamily="18" charset="0"/>
              </a:rPr>
              <a:t>el máximo grado de privanza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cs typeface="Times New Roman" panose="02020603050405020304" pitchFamily="18" charset="0"/>
              </a:rPr>
              <a:t>ante el Emperador.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s-ES" altLang="es-ES" sz="2400" dirty="0">
              <a:latin typeface="Tw Cen MT" panose="020B0602020104020603" pitchFamily="34" charset="77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cs typeface="Times New Roman" panose="02020603050405020304" pitchFamily="18" charset="0"/>
              </a:rPr>
              <a:t>De hecho él, no es ya sólo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cs typeface="Times New Roman" panose="02020603050405020304" pitchFamily="18" charset="0"/>
              </a:rPr>
              <a:t>el responsable de los asuntos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cs typeface="Times New Roman" panose="02020603050405020304" pitchFamily="18" charset="0"/>
              </a:rPr>
              <a:t>castellanos en la corte,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cs typeface="Times New Roman" panose="02020603050405020304" pitchFamily="18" charset="0"/>
              </a:rPr>
              <a:t>sino que su incursión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cs typeface="Times New Roman" panose="02020603050405020304" pitchFamily="18" charset="0"/>
              </a:rPr>
              <a:t>en la política externa,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cs typeface="Times New Roman" panose="02020603050405020304" pitchFamily="18" charset="0"/>
              </a:rPr>
              <a:t>cada vez,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cs typeface="Times New Roman" panose="02020603050405020304" pitchFamily="18" charset="0"/>
              </a:rPr>
              <a:t>es más firme e influyente,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b="1" dirty="0">
                <a:latin typeface="Tw Cen MT" panose="020B0602020104020603" pitchFamily="34" charset="77"/>
                <a:cs typeface="Times New Roman" panose="02020603050405020304" pitchFamily="18" charset="0"/>
              </a:rPr>
              <a:t>siendo el hombre imprescindible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cs typeface="Times New Roman" panose="02020603050405020304" pitchFamily="18" charset="0"/>
              </a:rPr>
              <a:t>de la política financiera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cs typeface="Times New Roman" panose="02020603050405020304" pitchFamily="18" charset="0"/>
              </a:rPr>
              <a:t>del Emperador.</a:t>
            </a:r>
            <a:endParaRPr lang="es-ES" altLang="es-ES" sz="2400" dirty="0">
              <a:latin typeface="Tw Cen MT" panose="020B06020201040206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988" name="CuadroTexto 7">
            <a:extLst>
              <a:ext uri="{FF2B5EF4-FFF2-40B4-BE49-F238E27FC236}">
                <a16:creationId xmlns:a16="http://schemas.microsoft.com/office/drawing/2014/main" id="{D7004F08-5DE2-3F4B-1118-C153D2D7F0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263" y="5708650"/>
            <a:ext cx="35274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/>
              <a:t>1528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/>
              <a:t>PRIVANZA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F055FE0-9EB2-9C5A-AA2A-42B3CAEE2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28"/>
          <a:stretch>
            <a:fillRect/>
          </a:stretch>
        </p:blipFill>
        <p:spPr bwMode="auto">
          <a:xfrm>
            <a:off x="269875" y="373063"/>
            <a:ext cx="3402013" cy="530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3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Imagen 5">
            <a:extLst>
              <a:ext uri="{FF2B5EF4-FFF2-40B4-BE49-F238E27FC236}">
                <a16:creationId xmlns:a16="http://schemas.microsoft.com/office/drawing/2014/main" id="{70004B06-1298-8637-EFD9-B71E075AA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1" r="58669" b="73785"/>
          <a:stretch>
            <a:fillRect/>
          </a:stretch>
        </p:blipFill>
        <p:spPr bwMode="auto">
          <a:xfrm rot="5400000">
            <a:off x="4638675" y="-695325"/>
            <a:ext cx="6858000" cy="824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0" name="Imagen 6">
            <a:extLst>
              <a:ext uri="{FF2B5EF4-FFF2-40B4-BE49-F238E27FC236}">
                <a16:creationId xmlns:a16="http://schemas.microsoft.com/office/drawing/2014/main" id="{81EADB2C-D890-29D2-64F3-96B59556F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662"/>
          <a:stretch>
            <a:fillRect/>
          </a:stretch>
        </p:blipFill>
        <p:spPr bwMode="auto">
          <a:xfrm>
            <a:off x="0" y="0"/>
            <a:ext cx="3943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41C125B9-4F47-D40E-211A-C11422BD1E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5225" y="652463"/>
            <a:ext cx="6080125" cy="554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cs typeface="Times New Roman" panose="02020603050405020304" pitchFamily="18" charset="0"/>
              </a:rPr>
              <a:t>No en vano, a partir de 1530,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cs typeface="Times New Roman" panose="02020603050405020304" pitchFamily="18" charset="0"/>
              </a:rPr>
              <a:t>Cobos junto a Gravella,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cs typeface="Times New Roman" panose="02020603050405020304" pitchFamily="18" charset="0"/>
              </a:rPr>
              <a:t>se convierte en el más prominente,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cs typeface="Times New Roman" panose="02020603050405020304" pitchFamily="18" charset="0"/>
              </a:rPr>
              <a:t>eficaz y todopoderoso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cs typeface="Times New Roman" panose="02020603050405020304" pitchFamily="18" charset="0"/>
              </a:rPr>
              <a:t>Consejero de Carlos V.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s-ES" altLang="es-ES" sz="2400">
              <a:latin typeface="Tw Cen MT" panose="020B0602020104020603" pitchFamily="34" charset="77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cs typeface="Times New Roman" panose="02020603050405020304" pitchFamily="18" charset="0"/>
              </a:rPr>
              <a:t>Ambos, durante los ocho años siguientes, acompañarán al Emperador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cs typeface="Times New Roman" panose="02020603050405020304" pitchFamily="18" charset="0"/>
              </a:rPr>
              <a:t>en todos sus viajes, siendo sus principales agentes en todas las negociaciones diplomáticas: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La tregua con Francisco I de Francia,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La liga con el Papa y Venecia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y en la lucha contra los Turcos.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s-ES" altLang="es-ES" sz="18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012" name="CuadroTexto 1">
            <a:extLst>
              <a:ext uri="{FF2B5EF4-FFF2-40B4-BE49-F238E27FC236}">
                <a16:creationId xmlns:a16="http://schemas.microsoft.com/office/drawing/2014/main" id="{56351B62-C492-C251-E614-98976604E7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72163"/>
            <a:ext cx="39179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/>
              <a:t>1530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/>
              <a:t>CONSEJERO IMPERIAL</a:t>
            </a:r>
          </a:p>
        </p:txBody>
      </p:sp>
      <p:pic>
        <p:nvPicPr>
          <p:cNvPr id="43013" name="Imagen 7">
            <a:extLst>
              <a:ext uri="{FF2B5EF4-FFF2-40B4-BE49-F238E27FC236}">
                <a16:creationId xmlns:a16="http://schemas.microsoft.com/office/drawing/2014/main" id="{53BEB4F5-145B-B6A1-ABC6-5F7E5FCD0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28"/>
          <a:stretch>
            <a:fillRect/>
          </a:stretch>
        </p:blipFill>
        <p:spPr bwMode="auto">
          <a:xfrm>
            <a:off x="269875" y="373063"/>
            <a:ext cx="3402013" cy="530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3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Imagen 5">
            <a:extLst>
              <a:ext uri="{FF2B5EF4-FFF2-40B4-BE49-F238E27FC236}">
                <a16:creationId xmlns:a16="http://schemas.microsoft.com/office/drawing/2014/main" id="{2A36D297-6F5C-95F1-4E07-E3B81A5F5A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1" r="58669" b="73785"/>
          <a:stretch>
            <a:fillRect/>
          </a:stretch>
        </p:blipFill>
        <p:spPr bwMode="auto">
          <a:xfrm rot="5400000">
            <a:off x="4638675" y="-695325"/>
            <a:ext cx="6858000" cy="824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4" name="Imagen 6">
            <a:extLst>
              <a:ext uri="{FF2B5EF4-FFF2-40B4-BE49-F238E27FC236}">
                <a16:creationId xmlns:a16="http://schemas.microsoft.com/office/drawing/2014/main" id="{5F213170-5EC0-B36B-63A9-56DFA2920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662"/>
          <a:stretch>
            <a:fillRect/>
          </a:stretch>
        </p:blipFill>
        <p:spPr bwMode="auto">
          <a:xfrm>
            <a:off x="0" y="0"/>
            <a:ext cx="3943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2E09D163-895C-F530-109F-61ADD481C1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6313" y="771525"/>
            <a:ext cx="6115050" cy="52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cs typeface="Times New Roman" panose="02020603050405020304" pitchFamily="18" charset="0"/>
              </a:rPr>
              <a:t>El embajador veneciano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cs typeface="Times New Roman" panose="02020603050405020304" pitchFamily="18" charset="0"/>
              </a:rPr>
              <a:t>Bernardo Navagero, escribía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cs typeface="Times New Roman" panose="02020603050405020304" pitchFamily="18" charset="0"/>
              </a:rPr>
              <a:t>que Cobos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cs typeface="Times New Roman" panose="02020603050405020304" pitchFamily="18" charset="0"/>
              </a:rPr>
              <a:t>conocía la naturaleza del César;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cs typeface="Times New Roman" panose="02020603050405020304" pitchFamily="18" charset="0"/>
              </a:rPr>
              <a:t>quizá a ello se debe -decía-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cs typeface="Times New Roman" panose="02020603050405020304" pitchFamily="18" charset="0"/>
              </a:rPr>
              <a:t>el predicamento que goza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cs typeface="Times New Roman" panose="02020603050405020304" pitchFamily="18" charset="0"/>
              </a:rPr>
              <a:t>con su Majestad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cs typeface="Times New Roman" panose="02020603050405020304" pitchFamily="18" charset="0"/>
              </a:rPr>
              <a:t>y que éste jamás rechace lo que le pide: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cs typeface="Times New Roman" panose="02020603050405020304" pitchFamily="18" charset="0"/>
              </a:rPr>
              <a:t>“</a:t>
            </a:r>
            <a:r>
              <a:rPr lang="es-ES" altLang="es-ES" sz="2400" i="1">
                <a:latin typeface="Tw Cen MT" panose="020B0602020104020603" pitchFamily="34" charset="77"/>
                <a:cs typeface="Times New Roman" panose="02020603050405020304" pitchFamily="18" charset="0"/>
              </a:rPr>
              <a:t>Cuando se encuentra con el Emperador,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i="1">
                <a:latin typeface="Tw Cen MT" panose="020B0602020104020603" pitchFamily="34" charset="77"/>
                <a:cs typeface="Times New Roman" panose="02020603050405020304" pitchFamily="18" charset="0"/>
              </a:rPr>
              <a:t>-añade- todo pasa por sus manos,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i="1">
                <a:latin typeface="Tw Cen MT" panose="020B0602020104020603" pitchFamily="34" charset="77"/>
                <a:cs typeface="Times New Roman" panose="02020603050405020304" pitchFamily="18" charset="0"/>
              </a:rPr>
              <a:t>y cuando aquel está ausente,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i="1">
                <a:latin typeface="Tw Cen MT" panose="020B0602020104020603" pitchFamily="34" charset="77"/>
                <a:cs typeface="Times New Roman" panose="02020603050405020304" pitchFamily="18" charset="0"/>
              </a:rPr>
              <a:t>D. Francisco es el que dirige todos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i="1">
                <a:latin typeface="Tw Cen MT" panose="020B0602020104020603" pitchFamily="34" charset="77"/>
                <a:cs typeface="Times New Roman" panose="02020603050405020304" pitchFamily="18" charset="0"/>
              </a:rPr>
              <a:t>los asuntos de importancia a través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i="1">
                <a:latin typeface="Tw Cen MT" panose="020B0602020104020603" pitchFamily="34" charset="77"/>
                <a:cs typeface="Times New Roman" panose="02020603050405020304" pitchFamily="18" charset="0"/>
              </a:rPr>
              <a:t>del Consejo y por su propio juicio”. </a:t>
            </a:r>
            <a:endParaRPr lang="es-ES" altLang="es-ES" sz="2400">
              <a:latin typeface="Tw Cen MT" panose="020B06020201040206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4036" name="Imagen 8">
            <a:extLst>
              <a:ext uri="{FF2B5EF4-FFF2-40B4-BE49-F238E27FC236}">
                <a16:creationId xmlns:a16="http://schemas.microsoft.com/office/drawing/2014/main" id="{AC804A07-30E7-5AA1-F7C2-4FA1CEC7A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28"/>
          <a:stretch>
            <a:fillRect/>
          </a:stretch>
        </p:blipFill>
        <p:spPr bwMode="auto">
          <a:xfrm>
            <a:off x="269875" y="373063"/>
            <a:ext cx="3402013" cy="530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7" name="CuadroTexto 7">
            <a:extLst>
              <a:ext uri="{FF2B5EF4-FFF2-40B4-BE49-F238E27FC236}">
                <a16:creationId xmlns:a16="http://schemas.microsoft.com/office/drawing/2014/main" id="{2C593233-A3D4-DECD-1445-334F48B944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919788"/>
            <a:ext cx="39052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RETRATO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Por Jan Gossaert</a:t>
            </a:r>
            <a:endParaRPr lang="es-ES" altLang="es-ES" sz="2400"/>
          </a:p>
        </p:txBody>
      </p:sp>
    </p:spTree>
  </p:cSld>
  <p:clrMapOvr>
    <a:masterClrMapping/>
  </p:clrMapOvr>
  <p:transition spd="slow" advTm="3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Imagen 5">
            <a:extLst>
              <a:ext uri="{FF2B5EF4-FFF2-40B4-BE49-F238E27FC236}">
                <a16:creationId xmlns:a16="http://schemas.microsoft.com/office/drawing/2014/main" id="{DFD9056D-C958-83FB-0448-4A689ACD6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1" r="58669" b="73785"/>
          <a:stretch>
            <a:fillRect/>
          </a:stretch>
        </p:blipFill>
        <p:spPr bwMode="auto">
          <a:xfrm rot="5400000">
            <a:off x="4638675" y="-695325"/>
            <a:ext cx="6858000" cy="824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8" name="Imagen 6">
            <a:extLst>
              <a:ext uri="{FF2B5EF4-FFF2-40B4-BE49-F238E27FC236}">
                <a16:creationId xmlns:a16="http://schemas.microsoft.com/office/drawing/2014/main" id="{3F41F9BA-8D92-FD0B-2517-7B57B451B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662"/>
          <a:stretch>
            <a:fillRect/>
          </a:stretch>
        </p:blipFill>
        <p:spPr bwMode="auto">
          <a:xfrm>
            <a:off x="0" y="0"/>
            <a:ext cx="3943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CuadroTexto 4">
            <a:extLst>
              <a:ext uri="{FF2B5EF4-FFF2-40B4-BE49-F238E27FC236}">
                <a16:creationId xmlns:a16="http://schemas.microsoft.com/office/drawing/2014/main" id="{3255EB3A-E840-4B04-26B5-56FA7988BB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578475"/>
            <a:ext cx="39433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/>
              <a:t>24 Febrero 1530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/>
              <a:t>Coronación  Imperial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/>
              <a:t>Bolonia (Italia)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D24C349-24A1-2D07-3F53-3A0D8F95C7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2500" y="195263"/>
            <a:ext cx="6175375" cy="600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Con tal ocasión,  Bolonia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se hallaba tomada por los Tercios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y engalanada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con leyendas en que se contaban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las gestas imperiales.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En la catedral de S. Petronio,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 Carlos fue recibiendo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sucesivamente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de manos del Papa Clemente VII,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la espada, el globo y el cetro,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símbolos del poder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y finalmente la corona imperial.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Rito que lo constituía en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Defensor de la fe y de la Iglesia Católica,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ante los cardenales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y toda la nobleza de Europa.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28A1E4E-28E2-1868-983F-BE48D0C09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195263"/>
            <a:ext cx="3413125" cy="492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3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Imagen 5">
            <a:extLst>
              <a:ext uri="{FF2B5EF4-FFF2-40B4-BE49-F238E27FC236}">
                <a16:creationId xmlns:a16="http://schemas.microsoft.com/office/drawing/2014/main" id="{8A5BC4CC-B8C1-F400-393F-4910CF4F9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1" r="58669" b="73785"/>
          <a:stretch>
            <a:fillRect/>
          </a:stretch>
        </p:blipFill>
        <p:spPr bwMode="auto">
          <a:xfrm rot="5400000">
            <a:off x="4638675" y="-695325"/>
            <a:ext cx="6858000" cy="824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2" name="Imagen 6">
            <a:extLst>
              <a:ext uri="{FF2B5EF4-FFF2-40B4-BE49-F238E27FC236}">
                <a16:creationId xmlns:a16="http://schemas.microsoft.com/office/drawing/2014/main" id="{6E5B5841-43C9-F4AE-CCB5-66D48C3BC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662"/>
          <a:stretch>
            <a:fillRect/>
          </a:stretch>
        </p:blipFill>
        <p:spPr bwMode="auto">
          <a:xfrm>
            <a:off x="0" y="0"/>
            <a:ext cx="3943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F96EE113-4B5F-FF60-3B96-B819BC9759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5112" y="428178"/>
            <a:ext cx="6567054" cy="600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Sin duda que uno de los grandes artífices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de tan trascendental acontecimiento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fue D. Francisco de los Cobos,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que iba vestido con traje de tela de oro,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forrado de terciopelo y cadena de oro,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que ocupó un lugar preeminente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al lado del Emperador,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durante la ceremonia,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junto a otro ilustre jienense,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D. Gabriel Merino Obispo de Jaén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y Arzobispo de Bari,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y perteneciente al entorno del Emperador.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En agradecimiento, Carlos V, le regaló a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D. Francisco el medallón que lució ese día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y pidió al Papa el Capelo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de Cardenal para Merino.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3E241D4-50FE-148C-4E8D-BCF7285E3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4" r="19058"/>
          <a:stretch>
            <a:fillRect/>
          </a:stretch>
        </p:blipFill>
        <p:spPr bwMode="auto">
          <a:xfrm>
            <a:off x="257175" y="430213"/>
            <a:ext cx="3430588" cy="448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CuadroTexto 9">
            <a:extLst>
              <a:ext uri="{FF2B5EF4-FFF2-40B4-BE49-F238E27FC236}">
                <a16:creationId xmlns:a16="http://schemas.microsoft.com/office/drawing/2014/main" id="{ECDC26B5-4817-C83E-67AA-A9DED74DF6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557838"/>
            <a:ext cx="39433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/>
              <a:t>24 FEBRERO 1530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/>
              <a:t>CORONACIÓN  IMPERIAL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/>
              <a:t>BOLONIA (ITALIA)</a:t>
            </a:r>
          </a:p>
        </p:txBody>
      </p:sp>
    </p:spTree>
  </p:cSld>
  <p:clrMapOvr>
    <a:masterClrMapping/>
  </p:clrMapOvr>
  <p:transition spd="slow" advTm="3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Imagen 5">
            <a:extLst>
              <a:ext uri="{FF2B5EF4-FFF2-40B4-BE49-F238E27FC236}">
                <a16:creationId xmlns:a16="http://schemas.microsoft.com/office/drawing/2014/main" id="{69BF83B6-FAA4-B2AE-0D30-81B58E4BC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1" r="58669" b="73785"/>
          <a:stretch>
            <a:fillRect/>
          </a:stretch>
        </p:blipFill>
        <p:spPr bwMode="auto">
          <a:xfrm rot="5400000">
            <a:off x="4638675" y="-695325"/>
            <a:ext cx="6858000" cy="824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6" name="Imagen 6">
            <a:extLst>
              <a:ext uri="{FF2B5EF4-FFF2-40B4-BE49-F238E27FC236}">
                <a16:creationId xmlns:a16="http://schemas.microsoft.com/office/drawing/2014/main" id="{789CB165-7326-66BA-7F0D-0B96CDEA3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662"/>
          <a:stretch>
            <a:fillRect/>
          </a:stretch>
        </p:blipFill>
        <p:spPr bwMode="auto">
          <a:xfrm>
            <a:off x="0" y="0"/>
            <a:ext cx="3943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18B4BF52-DECD-D2BA-5D52-8168EC0508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8250" y="412750"/>
            <a:ext cx="6803964" cy="629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</a:rPr>
              <a:t>La vida de Cobos va a estar marcada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</a:rPr>
              <a:t>por las grandes ausencias de Carlos V,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</a:rPr>
              <a:t>en permanente deambular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</a:rPr>
              <a:t>por todos los caminos de Europa,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</a:rPr>
              <a:t>junto al Emperador y a </a:t>
            </a:r>
            <a:r>
              <a:rPr lang="es-ES" altLang="es-ES" sz="2400" dirty="0" err="1">
                <a:latin typeface="Tw Cen MT" panose="020B0602020104020603" pitchFamily="34" charset="77"/>
              </a:rPr>
              <a:t>Gravella</a:t>
            </a:r>
            <a:r>
              <a:rPr lang="es-ES" altLang="es-ES" sz="2400" dirty="0">
                <a:latin typeface="Tw Cen MT" panose="020B0602020104020603" pitchFamily="34" charset="77"/>
              </a:rPr>
              <a:t>: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000" i="1" dirty="0">
                <a:latin typeface="Tw Cen MT" panose="020B0602020104020603" pitchFamily="34" charset="77"/>
              </a:rPr>
              <a:t>1ª Ausencia: De 9 /3/1529 hasta el 22/04/ 1533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000" i="1" dirty="0">
                <a:latin typeface="Tw Cen MT" panose="020B0602020104020603" pitchFamily="34" charset="77"/>
              </a:rPr>
              <a:t>2ª Ausencia: De 2 /3/ 1535 hasta el 19/12/ 1536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000" i="1" dirty="0">
                <a:latin typeface="Tw Cen MT" panose="020B0602020104020603" pitchFamily="34" charset="77"/>
              </a:rPr>
              <a:t>3ª Ausencia: De 22 /12/1537 hasta 28/ 07/ 1538</a:t>
            </a:r>
            <a:endParaRPr lang="es-ES" altLang="es-ES" sz="2400" dirty="0">
              <a:latin typeface="Tw Cen MT" panose="020B0602020104020603" pitchFamily="34" charset="77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</a:rPr>
              <a:t>Campaña de </a:t>
            </a:r>
            <a:r>
              <a:rPr lang="es-ES" altLang="es-ES" sz="2400" dirty="0" err="1">
                <a:latin typeface="Tw Cen MT" panose="020B0602020104020603" pitchFamily="34" charset="77"/>
              </a:rPr>
              <a:t>Tunez</a:t>
            </a:r>
            <a:r>
              <a:rPr lang="es-ES" altLang="es-ES" sz="2400" dirty="0">
                <a:latin typeface="Tw Cen MT" panose="020B0602020104020603" pitchFamily="34" charset="77"/>
              </a:rPr>
              <a:t> (1535):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</a:rPr>
              <a:t>Carlos V, se calza las botas de soldado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</a:rPr>
              <a:t>y todos, mal que bien, se convierten en soldados.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</a:rPr>
              <a:t>Ese era el caso del poderoso Cobos.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i="1" dirty="0">
                <a:latin typeface="Tw Cen MT" panose="020B0602020104020603" pitchFamily="34" charset="77"/>
              </a:rPr>
              <a:t>Con gracia, la pluma del embajador Salinas,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i="1" dirty="0">
                <a:latin typeface="Tw Cen MT" panose="020B0602020104020603" pitchFamily="34" charset="77"/>
              </a:rPr>
              <a:t>nos refleja su decaimiento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i="1" dirty="0">
                <a:latin typeface="Tw Cen MT" panose="020B0602020104020603" pitchFamily="34" charset="77"/>
              </a:rPr>
              <a:t>(al tener que embarcar con Carlos..)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i="1" dirty="0">
                <a:latin typeface="Tw Cen MT" panose="020B0602020104020603" pitchFamily="34" charset="77"/>
              </a:rPr>
              <a:t>“está tan desabrido de esta jornada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i="1" dirty="0">
                <a:latin typeface="Tw Cen MT" panose="020B0602020104020603" pitchFamily="34" charset="77"/>
              </a:rPr>
              <a:t>que no sabe donde tiene pies ni cabeza”.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BC560D0-0B1C-6F7F-E9A5-CCC126C68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88" r="7944"/>
          <a:stretch>
            <a:fillRect/>
          </a:stretch>
        </p:blipFill>
        <p:spPr bwMode="auto">
          <a:xfrm>
            <a:off x="109538" y="412750"/>
            <a:ext cx="3724275" cy="496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CuadroTexto 3">
            <a:extLst>
              <a:ext uri="{FF2B5EF4-FFF2-40B4-BE49-F238E27FC236}">
                <a16:creationId xmlns:a16="http://schemas.microsoft.com/office/drawing/2014/main" id="{5EFD307A-A5B5-CFCA-174B-F8940CEBC0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983288"/>
            <a:ext cx="38338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/>
              <a:t>PALACIO DE ÚBEDA</a:t>
            </a:r>
          </a:p>
        </p:txBody>
      </p:sp>
    </p:spTree>
  </p:cSld>
  <p:clrMapOvr>
    <a:masterClrMapping/>
  </p:clrMapOvr>
  <p:transition spd="slow" advTm="3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Imagen 5">
            <a:extLst>
              <a:ext uri="{FF2B5EF4-FFF2-40B4-BE49-F238E27FC236}">
                <a16:creationId xmlns:a16="http://schemas.microsoft.com/office/drawing/2014/main" id="{16C33C97-9160-3511-03B2-2EFF4F9B4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1" r="58669" b="73785"/>
          <a:stretch>
            <a:fillRect/>
          </a:stretch>
        </p:blipFill>
        <p:spPr bwMode="auto">
          <a:xfrm rot="5400000">
            <a:off x="4638675" y="-695325"/>
            <a:ext cx="6858000" cy="824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0" name="Imagen 6">
            <a:extLst>
              <a:ext uri="{FF2B5EF4-FFF2-40B4-BE49-F238E27FC236}">
                <a16:creationId xmlns:a16="http://schemas.microsoft.com/office/drawing/2014/main" id="{5223A3DD-2FB0-B861-2D9E-AE777738F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662"/>
          <a:stretch>
            <a:fillRect/>
          </a:stretch>
        </p:blipFill>
        <p:spPr bwMode="auto">
          <a:xfrm>
            <a:off x="0" y="0"/>
            <a:ext cx="3943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6C48572-970A-FA81-986C-0E7F13EA47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6313" y="625475"/>
            <a:ext cx="6162675" cy="600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cs typeface="Times New Roman" panose="02020603050405020304" pitchFamily="18" charset="0"/>
              </a:rPr>
              <a:t>Esta fidelidad al Rey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cs typeface="Times New Roman" panose="02020603050405020304" pitchFamily="18" charset="0"/>
              </a:rPr>
              <a:t>no le hará olvidar su afán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cs typeface="Times New Roman" panose="02020603050405020304" pitchFamily="18" charset="0"/>
              </a:rPr>
              <a:t>de ennoblecimiento y riquezas. 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cs typeface="Times New Roman" panose="02020603050405020304" pitchFamily="18" charset="0"/>
              </a:rPr>
              <a:t>A lo largo de esta década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cs typeface="Times New Roman" panose="02020603050405020304" pitchFamily="18" charset="0"/>
              </a:rPr>
              <a:t>el Comendador consigue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cs typeface="Times New Roman" panose="02020603050405020304" pitchFamily="18" charset="0"/>
              </a:rPr>
              <a:t>con carácter hereditario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cs typeface="Times New Roman" panose="02020603050405020304" pitchFamily="18" charset="0"/>
              </a:rPr>
              <a:t>el Adelantado de Cazorla.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cs typeface="Times New Roman" panose="02020603050405020304" pitchFamily="18" charset="0"/>
              </a:rPr>
              <a:t>Compra a la Corona, (1537)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cs typeface="Times New Roman" panose="02020603050405020304" pitchFamily="18" charset="0"/>
              </a:rPr>
              <a:t>por un importe de 100.000 ducados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cs typeface="Times New Roman" panose="02020603050405020304" pitchFamily="18" charset="0"/>
              </a:rPr>
              <a:t>las villas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cs typeface="Times New Roman" panose="02020603050405020304" pitchFamily="18" charset="0"/>
              </a:rPr>
              <a:t>de Sabiote, y las de Torres y Canena.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cs typeface="Times New Roman" panose="02020603050405020304" pitchFamily="18" charset="0"/>
              </a:rPr>
              <a:t>Y, sobre todo, el cargo de Ensayador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cs typeface="Times New Roman" panose="02020603050405020304" pitchFamily="18" charset="0"/>
              </a:rPr>
              <a:t>Mayor de los metales preciosos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cs typeface="Times New Roman" panose="02020603050405020304" pitchFamily="18" charset="0"/>
              </a:rPr>
              <a:t>de la Casa de Contratación de la Indias,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cs typeface="Times New Roman" panose="02020603050405020304" pitchFamily="18" charset="0"/>
              </a:rPr>
              <a:t>título que le habría de producir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cs typeface="Times New Roman" panose="02020603050405020304" pitchFamily="18" charset="0"/>
              </a:rPr>
              <a:t>pingües ganancias. </a:t>
            </a:r>
            <a:endParaRPr lang="es-ES" altLang="es-ES" sz="2400">
              <a:latin typeface="Tw Cen MT" panose="020B06020201040206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D8C7A7A-C5EA-33C7-9BA9-6CD0B1E3B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471"/>
          <a:stretch>
            <a:fillRect/>
          </a:stretch>
        </p:blipFill>
        <p:spPr bwMode="auto">
          <a:xfrm>
            <a:off x="190500" y="625475"/>
            <a:ext cx="3605213" cy="459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CuadroTexto 3">
            <a:extLst>
              <a:ext uri="{FF2B5EF4-FFF2-40B4-BE49-F238E27FC236}">
                <a16:creationId xmlns:a16="http://schemas.microsoft.com/office/drawing/2014/main" id="{250F1FDD-108F-A726-82D1-5FF05561AC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26125"/>
            <a:ext cx="4113213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/>
              <a:t>1537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/>
              <a:t>SABIOTE, CANENA, TORRES</a:t>
            </a:r>
          </a:p>
        </p:txBody>
      </p:sp>
    </p:spTree>
  </p:cSld>
  <p:clrMapOvr>
    <a:masterClrMapping/>
  </p:clrMapOvr>
  <p:transition spd="slow" advTm="3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Imagen 5">
            <a:extLst>
              <a:ext uri="{FF2B5EF4-FFF2-40B4-BE49-F238E27FC236}">
                <a16:creationId xmlns:a16="http://schemas.microsoft.com/office/drawing/2014/main" id="{87B89F44-57CB-BA39-6A9E-486A3D198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1" r="58669" b="73785"/>
          <a:stretch>
            <a:fillRect/>
          </a:stretch>
        </p:blipFill>
        <p:spPr bwMode="auto">
          <a:xfrm rot="5400000">
            <a:off x="4638675" y="-695325"/>
            <a:ext cx="6858000" cy="824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4" name="Imagen 6">
            <a:extLst>
              <a:ext uri="{FF2B5EF4-FFF2-40B4-BE49-F238E27FC236}">
                <a16:creationId xmlns:a16="http://schemas.microsoft.com/office/drawing/2014/main" id="{79BFF592-1A3E-3F5B-4B81-345333098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662"/>
          <a:stretch>
            <a:fillRect/>
          </a:stretch>
        </p:blipFill>
        <p:spPr bwMode="auto">
          <a:xfrm>
            <a:off x="0" y="0"/>
            <a:ext cx="3943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2F13E975-174A-4439-81C8-74EDA5450F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9038" y="736600"/>
            <a:ext cx="5594350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cs typeface="Times New Roman" panose="02020603050405020304" pitchFamily="18" charset="0"/>
              </a:rPr>
              <a:t>SU RELACIÓN CON EL ARTE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s-ES" altLang="es-ES" sz="2400" dirty="0">
              <a:latin typeface="Tw Cen MT" panose="020B0602020104020603" pitchFamily="34" charset="77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cs typeface="Times New Roman" panose="02020603050405020304" pitchFamily="18" charset="0"/>
              </a:rPr>
              <a:t>Cobos no es un humanista;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cs typeface="Times New Roman" panose="02020603050405020304" pitchFamily="18" charset="0"/>
              </a:rPr>
              <a:t>tampoco una persona de letras.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cs typeface="Times New Roman" panose="02020603050405020304" pitchFamily="18" charset="0"/>
              </a:rPr>
              <a:t>Es un hombre que se ha forjado a sí mismo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cs typeface="Times New Roman" panose="02020603050405020304" pitchFamily="18" charset="0"/>
              </a:rPr>
              <a:t>en la tenacidad y en la disciplina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cs typeface="Times New Roman" panose="02020603050405020304" pitchFamily="18" charset="0"/>
              </a:rPr>
              <a:t>de sus obligaciones.</a:t>
            </a:r>
            <a:endParaRPr lang="es-ES" altLang="es-ES" sz="2400" dirty="0">
              <a:latin typeface="Tw Cen MT" panose="020B06020201040206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cs typeface="Times New Roman" panose="02020603050405020304" pitchFamily="18" charset="0"/>
              </a:rPr>
              <a:t>Sin embargo,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cs typeface="Times New Roman" panose="02020603050405020304" pitchFamily="18" charset="0"/>
              </a:rPr>
              <a:t>el ejercicio de sus funciones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cs typeface="Times New Roman" panose="02020603050405020304" pitchFamily="18" charset="0"/>
              </a:rPr>
              <a:t>le ha facultado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cs typeface="Times New Roman" panose="02020603050405020304" pitchFamily="18" charset="0"/>
              </a:rPr>
              <a:t>para descubrir directamente Italia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cs typeface="Times New Roman" panose="02020603050405020304" pitchFamily="18" charset="0"/>
              </a:rPr>
              <a:t>y una buena parte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cs typeface="Times New Roman" panose="02020603050405020304" pitchFamily="18" charset="0"/>
              </a:rPr>
              <a:t>de la selecta intelectualidad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cs typeface="Times New Roman" panose="02020603050405020304" pitchFamily="18" charset="0"/>
              </a:rPr>
              <a:t>del momento,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cs typeface="Times New Roman" panose="02020603050405020304" pitchFamily="18" charset="0"/>
              </a:rPr>
              <a:t>influenciada por Erasmo.</a:t>
            </a:r>
            <a:endParaRPr lang="es-ES" altLang="es-ES" sz="2400" dirty="0">
              <a:latin typeface="Tw Cen MT" panose="020B0602020104020603" pitchFamily="34" charset="77"/>
              <a:cs typeface="Calibri" panose="020F050202020403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D726AD9-8438-BCF0-1CD9-FBFDA0E57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215900"/>
            <a:ext cx="3578225" cy="520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7" name="CuadroTexto 3">
            <a:extLst>
              <a:ext uri="{FF2B5EF4-FFF2-40B4-BE49-F238E27FC236}">
                <a16:creationId xmlns:a16="http://schemas.microsoft.com/office/drawing/2014/main" id="{FD6B3E45-11A6-D1EC-7659-E0A1C349D2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724525"/>
            <a:ext cx="39433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/>
              <a:t>ERASMO DE ROTTERDAN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/>
              <a:t>1466-1536</a:t>
            </a:r>
          </a:p>
        </p:txBody>
      </p:sp>
    </p:spTree>
  </p:cSld>
  <p:clrMapOvr>
    <a:masterClrMapping/>
  </p:clrMapOvr>
  <p:transition spd="slow" advTm="3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Imagen 5">
            <a:extLst>
              <a:ext uri="{FF2B5EF4-FFF2-40B4-BE49-F238E27FC236}">
                <a16:creationId xmlns:a16="http://schemas.microsoft.com/office/drawing/2014/main" id="{FB746B3E-659B-E70D-49D1-43F26987E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1" r="58669" b="73785"/>
          <a:stretch>
            <a:fillRect/>
          </a:stretch>
        </p:blipFill>
        <p:spPr bwMode="auto">
          <a:xfrm rot="5400000">
            <a:off x="4638675" y="-695325"/>
            <a:ext cx="6858000" cy="824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8" name="Imagen 6">
            <a:extLst>
              <a:ext uri="{FF2B5EF4-FFF2-40B4-BE49-F238E27FC236}">
                <a16:creationId xmlns:a16="http://schemas.microsoft.com/office/drawing/2014/main" id="{FBE1983E-C603-1F7E-9E32-EA92C8817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662"/>
          <a:stretch>
            <a:fillRect/>
          </a:stretch>
        </p:blipFill>
        <p:spPr bwMode="auto">
          <a:xfrm>
            <a:off x="0" y="0"/>
            <a:ext cx="3943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CuadroTexto 4">
            <a:extLst>
              <a:ext uri="{FF2B5EF4-FFF2-40B4-BE49-F238E27FC236}">
                <a16:creationId xmlns:a16="http://schemas.microsoft.com/office/drawing/2014/main" id="{F7CFDFC3-01C2-9D30-C82F-E82CDD1AB7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38825"/>
            <a:ext cx="39433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/>
              <a:t>CARLOS V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/>
              <a:t>TIZIANO 1532/33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59FD881-5949-E305-2EAC-65AD71CE4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439738"/>
            <a:ext cx="2744788" cy="461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7DE1DADE-A352-E801-C313-C0825052CD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2175" y="688975"/>
            <a:ext cx="6127750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cs typeface="Times New Roman" panose="02020603050405020304" pitchFamily="18" charset="0"/>
              </a:rPr>
              <a:t>Sus relaciones con el mundo del arte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cs typeface="Times New Roman" panose="02020603050405020304" pitchFamily="18" charset="0"/>
              </a:rPr>
              <a:t>en Italia irían acrecentándose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cs typeface="Times New Roman" panose="02020603050405020304" pitchFamily="18" charset="0"/>
              </a:rPr>
              <a:t>con el paso de los años. 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s-ES" altLang="es-ES" sz="2400">
              <a:latin typeface="Tw Cen MT" panose="020B0602020104020603" pitchFamily="34" charset="77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cs typeface="Times New Roman" panose="02020603050405020304" pitchFamily="18" charset="0"/>
              </a:rPr>
              <a:t>Cobos había conocido a Ticiano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cs typeface="Times New Roman" panose="02020603050405020304" pitchFamily="18" charset="0"/>
              </a:rPr>
              <a:t>en Bolonia en su primer viaje a Italia, intercediendo por su causa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cs typeface="Times New Roman" panose="02020603050405020304" pitchFamily="18" charset="0"/>
              </a:rPr>
              <a:t>ante el Emperador.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cs typeface="Times New Roman" panose="02020603050405020304" pitchFamily="18" charset="0"/>
              </a:rPr>
              <a:t>Carlos quedaría tan encantado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cs typeface="Times New Roman" panose="02020603050405020304" pitchFamily="18" charset="0"/>
              </a:rPr>
              <a:t>con su retrato que, a partir de ese momento, pasará a ser su pintor oficioso de cámara.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cs typeface="Times New Roman" panose="02020603050405020304" pitchFamily="18" charset="0"/>
              </a:rPr>
              <a:t>Para Cobos trabajarían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cs typeface="Times New Roman" panose="02020603050405020304" pitchFamily="18" charset="0"/>
              </a:rPr>
              <a:t>arquitectos como Siloé y Vandelvira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cs typeface="Times New Roman" panose="02020603050405020304" pitchFamily="18" charset="0"/>
              </a:rPr>
              <a:t>y artistas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cs typeface="Times New Roman" panose="02020603050405020304" pitchFamily="18" charset="0"/>
              </a:rPr>
              <a:t>como Jamette y Alonso Berruguete.</a:t>
            </a:r>
          </a:p>
        </p:txBody>
      </p:sp>
    </p:spTree>
  </p:cSld>
  <p:clrMapOvr>
    <a:masterClrMapping/>
  </p:clrMapOvr>
  <p:transition spd="slow" advTm="3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Imagen 5">
            <a:extLst>
              <a:ext uri="{FF2B5EF4-FFF2-40B4-BE49-F238E27FC236}">
                <a16:creationId xmlns:a16="http://schemas.microsoft.com/office/drawing/2014/main" id="{C027D2F0-C05A-E6D2-9096-1D66BA68A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1" r="58669" b="73785"/>
          <a:stretch>
            <a:fillRect/>
          </a:stretch>
        </p:blipFill>
        <p:spPr bwMode="auto">
          <a:xfrm rot="5400000">
            <a:off x="4638675" y="-695325"/>
            <a:ext cx="6858000" cy="824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Imagen 6">
            <a:extLst>
              <a:ext uri="{FF2B5EF4-FFF2-40B4-BE49-F238E27FC236}">
                <a16:creationId xmlns:a16="http://schemas.microsoft.com/office/drawing/2014/main" id="{087029C5-BC7D-1F77-63EF-FFB0A3692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662"/>
          <a:stretch>
            <a:fillRect/>
          </a:stretch>
        </p:blipFill>
        <p:spPr bwMode="auto">
          <a:xfrm>
            <a:off x="0" y="0"/>
            <a:ext cx="3943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A3E58C7-F8E7-D85D-333E-5E3A88FE8C6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283705" y="558801"/>
            <a:ext cx="3375198" cy="5110479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9DC3DBC-E9CA-A889-F88F-EA349F044A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1913" y="427038"/>
            <a:ext cx="5308600" cy="600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Entre sus descendientes fue frecuente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su participación en la vida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pública y militar.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Don Diego de los Cobos (1435-1530),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padre de D. Francisco de los Cobos, participó activamente en la toma de Granada (1489-92),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siendo favorecido por los Reyes Católicos con tierras en Benalúa,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y ostentando en su madurez el cargo de Regidor de la ciudad de Úbeda.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 En el momento de su nacimiento,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su familia vivía en unas circunstancias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de apuro económico, de ahí,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que algunos hablen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de la humildad de su origen.</a:t>
            </a:r>
          </a:p>
        </p:txBody>
      </p:sp>
      <p:sp>
        <p:nvSpPr>
          <p:cNvPr id="17413" name="CuadroTexto 1">
            <a:extLst>
              <a:ext uri="{FF2B5EF4-FFF2-40B4-BE49-F238E27FC236}">
                <a16:creationId xmlns:a16="http://schemas.microsoft.com/office/drawing/2014/main" id="{DC9C153E-EFE6-A732-14D9-B3443B4737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49938"/>
            <a:ext cx="39433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800"/>
              <a:t>ANTECEDENTES</a:t>
            </a:r>
          </a:p>
        </p:txBody>
      </p:sp>
    </p:spTree>
  </p:cSld>
  <p:clrMapOvr>
    <a:masterClrMapping/>
  </p:clrMapOvr>
  <p:transition spd="slow" advTm="3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Imagen 5">
            <a:extLst>
              <a:ext uri="{FF2B5EF4-FFF2-40B4-BE49-F238E27FC236}">
                <a16:creationId xmlns:a16="http://schemas.microsoft.com/office/drawing/2014/main" id="{04946912-490D-C351-18A5-92289F191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1" r="58669" b="73785"/>
          <a:stretch>
            <a:fillRect/>
          </a:stretch>
        </p:blipFill>
        <p:spPr bwMode="auto">
          <a:xfrm rot="5400000">
            <a:off x="4638675" y="-695325"/>
            <a:ext cx="6858000" cy="824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2" name="Imagen 6">
            <a:extLst>
              <a:ext uri="{FF2B5EF4-FFF2-40B4-BE49-F238E27FC236}">
                <a16:creationId xmlns:a16="http://schemas.microsoft.com/office/drawing/2014/main" id="{9CBFDD87-687E-7A87-DD3D-232B14FCD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662"/>
          <a:stretch>
            <a:fillRect/>
          </a:stretch>
        </p:blipFill>
        <p:spPr bwMode="auto">
          <a:xfrm>
            <a:off x="0" y="0"/>
            <a:ext cx="3943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8CF9CFE-6219-53D9-3782-5B83FEAC21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4113" y="795338"/>
            <a:ext cx="5865812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Durante esta época los nobles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no sólo se dedicaron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a construir palacios,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sino también a edificar capillas.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Normalmente, éstas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se agregaban a las iglesias,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como ocurrió con la del Condestable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en la Catedral de Burgos,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o incluso como la capilla de Cobos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en la Parroquia de </a:t>
            </a:r>
            <a:r>
              <a:rPr lang="es-ES" altLang="es-ES" sz="2400" dirty="0" err="1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Sto</a:t>
            </a:r>
            <a:r>
              <a:rPr lang="es-ES" altLang="es-ES" sz="2400" dirty="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 Tomás.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s-ES" altLang="es-ES" sz="2400" dirty="0">
              <a:latin typeface="Tw Cen MT" panose="020B0602020104020603" pitchFamily="34" charset="77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También su capellán,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Fernando Ortega,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se construía una, por aquella época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en San Nicolás.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546185C-BF29-FC04-8CAD-6245A8215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165100"/>
            <a:ext cx="3363912" cy="535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5" name="CuadroTexto 3">
            <a:extLst>
              <a:ext uri="{FF2B5EF4-FFF2-40B4-BE49-F238E27FC236}">
                <a16:creationId xmlns:a16="http://schemas.microsoft.com/office/drawing/2014/main" id="{F9CE16A7-4371-2C6E-4D81-9BFAC059C0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775325"/>
            <a:ext cx="39433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/>
              <a:t>SAN NICOLÁS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/>
              <a:t>CAPILLA DEÁN ORTEGA</a:t>
            </a:r>
          </a:p>
        </p:txBody>
      </p:sp>
    </p:spTree>
  </p:cSld>
  <p:clrMapOvr>
    <a:masterClrMapping/>
  </p:clrMapOvr>
  <p:transition spd="slow" advTm="3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Imagen 5">
            <a:extLst>
              <a:ext uri="{FF2B5EF4-FFF2-40B4-BE49-F238E27FC236}">
                <a16:creationId xmlns:a16="http://schemas.microsoft.com/office/drawing/2014/main" id="{98E12F26-63DA-12C5-1091-643AFD5B5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1" r="58669" b="73785"/>
          <a:stretch>
            <a:fillRect/>
          </a:stretch>
        </p:blipFill>
        <p:spPr bwMode="auto">
          <a:xfrm rot="5400000">
            <a:off x="4638675" y="-695325"/>
            <a:ext cx="6858000" cy="824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6" name="Imagen 6">
            <a:extLst>
              <a:ext uri="{FF2B5EF4-FFF2-40B4-BE49-F238E27FC236}">
                <a16:creationId xmlns:a16="http://schemas.microsoft.com/office/drawing/2014/main" id="{2804C53A-C746-C429-0AC5-623056728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662"/>
          <a:stretch>
            <a:fillRect/>
          </a:stretch>
        </p:blipFill>
        <p:spPr bwMode="auto">
          <a:xfrm>
            <a:off x="0" y="0"/>
            <a:ext cx="3943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9C96498F-9956-1E4D-C353-66C40A4F43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0475" y="522288"/>
            <a:ext cx="5783263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Existía una excepción notable: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La capilla Real de Granada,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enterramiento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de los Reyes Católicos.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s-ES" altLang="es-ES" sz="2400">
              <a:latin typeface="Tw Cen MT" panose="020B0602020104020603" pitchFamily="34" charset="77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Sin duda que este hecho suscitó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en D. Francisco el deseo de crear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su propia Capilla,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para su enterramiento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y el de su familia.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El 11 de enero de 1534,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da órdenes a sus representantes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para que adquieran los terrenos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cercanos a su palacio.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C5F2CF1-AEAF-B36D-1FAD-87AC11F2F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8" y="400050"/>
            <a:ext cx="3379787" cy="466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CuadroTexto 1">
            <a:extLst>
              <a:ext uri="{FF2B5EF4-FFF2-40B4-BE49-F238E27FC236}">
                <a16:creationId xmlns:a16="http://schemas.microsoft.com/office/drawing/2014/main" id="{E5A40027-8E6A-6279-FE1B-C64B23613A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30888"/>
            <a:ext cx="39433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800"/>
              <a:t>CAPILLA REAL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800"/>
              <a:t>CATEDRAL DE GRANADA</a:t>
            </a:r>
          </a:p>
        </p:txBody>
      </p:sp>
    </p:spTree>
  </p:cSld>
  <p:clrMapOvr>
    <a:masterClrMapping/>
  </p:clrMapOvr>
  <p:transition spd="slow" advTm="3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Imagen 5">
            <a:extLst>
              <a:ext uri="{FF2B5EF4-FFF2-40B4-BE49-F238E27FC236}">
                <a16:creationId xmlns:a16="http://schemas.microsoft.com/office/drawing/2014/main" id="{1E93FDC6-19C6-DECB-9195-0E0696775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1" r="58669" b="73785"/>
          <a:stretch>
            <a:fillRect/>
          </a:stretch>
        </p:blipFill>
        <p:spPr bwMode="auto">
          <a:xfrm rot="5400000">
            <a:off x="4638675" y="-695325"/>
            <a:ext cx="6858000" cy="824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4" name="Imagen 6">
            <a:extLst>
              <a:ext uri="{FF2B5EF4-FFF2-40B4-BE49-F238E27FC236}">
                <a16:creationId xmlns:a16="http://schemas.microsoft.com/office/drawing/2014/main" id="{D61728E9-838D-5867-2026-51AB6440A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662"/>
          <a:stretch>
            <a:fillRect/>
          </a:stretch>
        </p:blipFill>
        <p:spPr bwMode="auto">
          <a:xfrm>
            <a:off x="0" y="0"/>
            <a:ext cx="3943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Imagen 3">
            <a:extLst>
              <a:ext uri="{FF2B5EF4-FFF2-40B4-BE49-F238E27FC236}">
                <a16:creationId xmlns:a16="http://schemas.microsoft.com/office/drawing/2014/main" id="{B2F22752-8C68-00D9-4F65-5AFF3E514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1" r="58669" b="73785"/>
          <a:stretch>
            <a:fillRect/>
          </a:stretch>
        </p:blipFill>
        <p:spPr bwMode="auto">
          <a:xfrm rot="5400000">
            <a:off x="4638675" y="-695325"/>
            <a:ext cx="6858000" cy="824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8EE68B1-66F0-049C-F153-C6D47B4BFF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6925" y="415925"/>
            <a:ext cx="6270625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cs typeface="Times New Roman" panose="02020603050405020304" pitchFamily="18" charset="0"/>
              </a:rPr>
              <a:t>La Sacra Capilla del Salvador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cs typeface="Times New Roman" panose="02020603050405020304" pitchFamily="18" charset="0"/>
              </a:rPr>
              <a:t>Constituye, sin duda,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cs typeface="Times New Roman" panose="02020603050405020304" pitchFamily="18" charset="0"/>
              </a:rPr>
              <a:t>la expresión más clara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cs typeface="Times New Roman" panose="02020603050405020304" pitchFamily="18" charset="0"/>
              </a:rPr>
              <a:t>del afán del Comendador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cs typeface="Times New Roman" panose="02020603050405020304" pitchFamily="18" charset="0"/>
              </a:rPr>
              <a:t>por mostrar su grandeza,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cs typeface="Times New Roman" panose="02020603050405020304" pitchFamily="18" charset="0"/>
              </a:rPr>
              <a:t>por su asombrosa calidad artística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cs typeface="Times New Roman" panose="02020603050405020304" pitchFamily="18" charset="0"/>
              </a:rPr>
              <a:t>y por el cúmulo de obras de arte.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</a:rPr>
              <a:t>De todas ellas, la más importante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</a:rPr>
              <a:t>y, por fortuna conservada, fue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</a:rPr>
              <a:t>la Pietá del Piombo,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</a:rPr>
              <a:t>con la representación de Nuestra Señora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</a:rPr>
              <a:t>sosteniendo a su Hijo entre los brazos.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</a:rPr>
              <a:t>La pintura está realizada sobre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</a:rPr>
              <a:t>una gran plancha de pizarra.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</a:rPr>
              <a:t>En la actualidad se expone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</a:rPr>
              <a:t>en el Museo del Prado.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EA0B94D-90C4-2B36-B75B-72C535725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50" y="629392"/>
            <a:ext cx="3379788" cy="4464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8" name="CuadroTexto 8">
            <a:extLst>
              <a:ext uri="{FF2B5EF4-FFF2-40B4-BE49-F238E27FC236}">
                <a16:creationId xmlns:a16="http://schemas.microsoft.com/office/drawing/2014/main" id="{FB973891-9701-B47B-0F0A-38DE6D7323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97563"/>
            <a:ext cx="39433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800"/>
              <a:t>PIETÁ DEL PIOMBO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800"/>
              <a:t>MUSEO DEL PRADO</a:t>
            </a:r>
          </a:p>
        </p:txBody>
      </p:sp>
    </p:spTree>
  </p:cSld>
  <p:clrMapOvr>
    <a:masterClrMapping/>
  </p:clrMapOvr>
  <p:transition spd="slow" advTm="3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Imagen 5">
            <a:extLst>
              <a:ext uri="{FF2B5EF4-FFF2-40B4-BE49-F238E27FC236}">
                <a16:creationId xmlns:a16="http://schemas.microsoft.com/office/drawing/2014/main" id="{B33E24F2-B296-4B5F-BEF4-1AADB44F7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1" r="58669" b="73785"/>
          <a:stretch>
            <a:fillRect/>
          </a:stretch>
        </p:blipFill>
        <p:spPr bwMode="auto">
          <a:xfrm rot="5400000">
            <a:off x="4638675" y="-695325"/>
            <a:ext cx="6858000" cy="824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8" name="Imagen 6">
            <a:extLst>
              <a:ext uri="{FF2B5EF4-FFF2-40B4-BE49-F238E27FC236}">
                <a16:creationId xmlns:a16="http://schemas.microsoft.com/office/drawing/2014/main" id="{F8714F93-8ED2-5CDD-04A6-5440D0633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662"/>
          <a:stretch>
            <a:fillRect/>
          </a:stretch>
        </p:blipFill>
        <p:spPr bwMode="auto">
          <a:xfrm>
            <a:off x="0" y="0"/>
            <a:ext cx="3943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28CD8E2-D41F-3386-AA3B-5E2CE34924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0038" y="204788"/>
            <a:ext cx="7854950" cy="637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Mas de todas estas obras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la más preciada será, la mítica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escultura en mármol de Carrara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de San Juan Bautista Niño.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s-ES" altLang="es-ES" sz="2400" dirty="0">
              <a:latin typeface="Tw Cen MT" panose="020B0602020104020603" pitchFamily="34" charset="77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i="1" dirty="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El San Juanito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i="1" dirty="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fue una de las primeras obras,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i="1" dirty="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esculpida por el insigne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i="1" dirty="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Miguel </a:t>
            </a:r>
            <a:r>
              <a:rPr lang="es-ES" altLang="es-ES" sz="2400" i="1" dirty="0" err="1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Angel</a:t>
            </a:r>
            <a:r>
              <a:rPr lang="es-ES" altLang="es-ES" sz="2400" i="1" dirty="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  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i="1" dirty="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al volver de Bolonia a Florencia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i="1" dirty="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en 1495. 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s-ES" altLang="es-ES" sz="2400" i="1" dirty="0">
              <a:latin typeface="Tw Cen MT" panose="020B0602020104020603" pitchFamily="34" charset="77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i="1" dirty="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A mediados del siglo XVI,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i="1" dirty="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Cosme I de Médicis se lo regaló al español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i="1" dirty="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Francisco de los Cobos,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i="1" dirty="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secretario de Carlos V, 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i="1" dirty="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por la ayuda prestada en la política.</a:t>
            </a:r>
            <a:endParaRPr lang="es-ES" altLang="es-ES" sz="2400" i="1" dirty="0">
              <a:latin typeface="Tw Cen MT" panose="020B0602020104020603" pitchFamily="34" charset="77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17E7EFD-40C6-0E9B-CBC1-D163C5824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355600"/>
            <a:ext cx="31877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1" name="CuadroTexto 1">
            <a:extLst>
              <a:ext uri="{FF2B5EF4-FFF2-40B4-BE49-F238E27FC236}">
                <a16:creationId xmlns:a16="http://schemas.microsoft.com/office/drawing/2014/main" id="{395AB3E9-BC85-892A-B4FE-68E1690F9E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710238"/>
            <a:ext cx="39433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800"/>
              <a:t>SAN JUANITO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800"/>
              <a:t>(RESTAURADO)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800"/>
              <a:t>MIGUEL ÁNGEL</a:t>
            </a:r>
          </a:p>
        </p:txBody>
      </p:sp>
    </p:spTree>
  </p:cSld>
  <p:clrMapOvr>
    <a:masterClrMapping/>
  </p:clrMapOvr>
  <p:transition spd="slow" advTm="3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Imagen 5">
            <a:extLst>
              <a:ext uri="{FF2B5EF4-FFF2-40B4-BE49-F238E27FC236}">
                <a16:creationId xmlns:a16="http://schemas.microsoft.com/office/drawing/2014/main" id="{B4C54317-9198-2337-D2BE-83C9B8447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1" r="58669" b="73785"/>
          <a:stretch>
            <a:fillRect/>
          </a:stretch>
        </p:blipFill>
        <p:spPr bwMode="auto">
          <a:xfrm rot="5400000">
            <a:off x="4638675" y="-695325"/>
            <a:ext cx="6858000" cy="824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2" name="Imagen 6">
            <a:extLst>
              <a:ext uri="{FF2B5EF4-FFF2-40B4-BE49-F238E27FC236}">
                <a16:creationId xmlns:a16="http://schemas.microsoft.com/office/drawing/2014/main" id="{579B88B6-6C1F-4CBC-18A5-1ABA0A885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662"/>
          <a:stretch>
            <a:fillRect/>
          </a:stretch>
        </p:blipFill>
        <p:spPr bwMode="auto">
          <a:xfrm>
            <a:off x="0" y="0"/>
            <a:ext cx="3943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CuadroTexto 4">
            <a:extLst>
              <a:ext uri="{FF2B5EF4-FFF2-40B4-BE49-F238E27FC236}">
                <a16:creationId xmlns:a16="http://schemas.microsoft.com/office/drawing/2014/main" id="{690326FD-5442-B30B-696E-24160A1242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5250" y="5616575"/>
            <a:ext cx="4038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/>
              <a:t>30 NOVIEMBRE 1541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/>
              <a:t>TOLEDO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/>
              <a:t>BODA DE SU HIJA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3E29AE2-5A19-0EDF-5B68-C79CED09D4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7008" y="534390"/>
            <a:ext cx="6115792" cy="600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800" dirty="0">
                <a:latin typeface="Helvetica Neue" panose="02000503000000020004" pitchFamily="2" charset="0"/>
                <a:cs typeface="Times New Roman" panose="02020603050405020304" pitchFamily="18" charset="0"/>
              </a:rPr>
              <a:t> </a:t>
            </a:r>
            <a:r>
              <a:rPr lang="es-ES" altLang="es-ES" sz="2400" dirty="0">
                <a:latin typeface="Tw Cen MT" panose="020B0602020104020603" pitchFamily="34" charset="77"/>
                <a:cs typeface="Times New Roman" panose="02020603050405020304" pitchFamily="18" charset="0"/>
              </a:rPr>
              <a:t>Su hija, María Sarmiento, celebró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cs typeface="Times New Roman" panose="02020603050405020304" pitchFamily="18" charset="0"/>
              </a:rPr>
              <a:t>sus esponsales con el joven duque de </a:t>
            </a:r>
            <a:r>
              <a:rPr lang="es-ES" altLang="es-ES" sz="2400" dirty="0" err="1">
                <a:latin typeface="Tw Cen MT" panose="020B0602020104020603" pitchFamily="34" charset="77"/>
                <a:cs typeface="Times New Roman" panose="02020603050405020304" pitchFamily="18" charset="0"/>
              </a:rPr>
              <a:t>Sesa</a:t>
            </a:r>
            <a:r>
              <a:rPr lang="es-ES" altLang="es-ES" sz="2400" dirty="0">
                <a:latin typeface="Tw Cen MT" panose="020B0602020104020603" pitchFamily="34" charset="77"/>
                <a:cs typeface="Times New Roman" panose="02020603050405020304" pitchFamily="18" charset="0"/>
              </a:rPr>
              <a:t>, Gonzalo Fernández de Córdoba,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cs typeface="Times New Roman" panose="02020603050405020304" pitchFamily="18" charset="0"/>
              </a:rPr>
              <a:t>nieto del Gran Capitán, cuyo ducado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cs typeface="Times New Roman" panose="02020603050405020304" pitchFamily="18" charset="0"/>
              </a:rPr>
              <a:t>era tenido como el más rico de España.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s-ES" altLang="es-ES" sz="2400" dirty="0">
              <a:latin typeface="Tw Cen MT" panose="020B0602020104020603" pitchFamily="34" charset="77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cs typeface="Times New Roman" panose="02020603050405020304" pitchFamily="18" charset="0"/>
              </a:rPr>
              <a:t>La ceremonia tuvo lugar en el Palacio Real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cs typeface="Times New Roman" panose="02020603050405020304" pitchFamily="18" charset="0"/>
              </a:rPr>
              <a:t>en Toledo con la presencia del Emperador .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cs typeface="Times New Roman" panose="02020603050405020304" pitchFamily="18" charset="0"/>
              </a:rPr>
              <a:t>El cardenal Tavera bendijo el compromiso.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cs typeface="Times New Roman" panose="02020603050405020304" pitchFamily="18" charset="0"/>
              </a:rPr>
              <a:t>Por la noche, los Grandes de España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cs typeface="Times New Roman" panose="02020603050405020304" pitchFamily="18" charset="0"/>
              </a:rPr>
              <a:t>fueron a cenar a casa de Cobos.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cs typeface="Times New Roman" panose="02020603050405020304" pitchFamily="18" charset="0"/>
              </a:rPr>
              <a:t>Al día siguiente, domingo,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cs typeface="Times New Roman" panose="02020603050405020304" pitchFamily="18" charset="0"/>
              </a:rPr>
              <a:t>se celebró un torneo,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cs typeface="Times New Roman" panose="02020603050405020304" pitchFamily="18" charset="0"/>
              </a:rPr>
              <a:t>corrida de toros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cs typeface="Times New Roman" panose="02020603050405020304" pitchFamily="18" charset="0"/>
              </a:rPr>
              <a:t>y grandes festejos,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cs typeface="Times New Roman" panose="02020603050405020304" pitchFamily="18" charset="0"/>
              </a:rPr>
              <a:t>con motivo del feliz enlace.</a:t>
            </a:r>
            <a:endParaRPr lang="es-ES" altLang="es-ES" sz="2400" dirty="0">
              <a:latin typeface="Tw Cen MT" panose="020B0602020104020603" pitchFamily="34" charset="77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524FDD2-FDA2-6FEE-156A-6737452D7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87" r="2745" b="22636"/>
          <a:stretch>
            <a:fillRect/>
          </a:stretch>
        </p:blipFill>
        <p:spPr bwMode="auto">
          <a:xfrm>
            <a:off x="234950" y="204788"/>
            <a:ext cx="3602038" cy="521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3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Imagen 5">
            <a:extLst>
              <a:ext uri="{FF2B5EF4-FFF2-40B4-BE49-F238E27FC236}">
                <a16:creationId xmlns:a16="http://schemas.microsoft.com/office/drawing/2014/main" id="{47670E9A-EDD4-499F-4AE7-36479EFB0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1" r="58669" b="73785"/>
          <a:stretch>
            <a:fillRect/>
          </a:stretch>
        </p:blipFill>
        <p:spPr bwMode="auto">
          <a:xfrm rot="5400000">
            <a:off x="4638675" y="-695325"/>
            <a:ext cx="6858000" cy="824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6" name="Imagen 6">
            <a:extLst>
              <a:ext uri="{FF2B5EF4-FFF2-40B4-BE49-F238E27FC236}">
                <a16:creationId xmlns:a16="http://schemas.microsoft.com/office/drawing/2014/main" id="{87F69397-94BB-AF71-3761-7472C754E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662"/>
          <a:stretch>
            <a:fillRect/>
          </a:stretch>
        </p:blipFill>
        <p:spPr bwMode="auto">
          <a:xfrm>
            <a:off x="0" y="0"/>
            <a:ext cx="3943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CuadroTexto 4">
            <a:extLst>
              <a:ext uri="{FF2B5EF4-FFF2-40B4-BE49-F238E27FC236}">
                <a16:creationId xmlns:a16="http://schemas.microsoft.com/office/drawing/2014/main" id="{22F8171A-DFEA-EA2A-9AFC-403094E4F7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26125"/>
            <a:ext cx="383222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800"/>
              <a:t>EL MAYORAZGO CREADO 1529-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800"/>
              <a:t>MODIFICADO 1541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800"/>
              <a:t>Cáliz de oro, regalo de Carlos V </a:t>
            </a:r>
          </a:p>
        </p:txBody>
      </p:sp>
      <p:pic>
        <p:nvPicPr>
          <p:cNvPr id="57348" name="Imagen 7">
            <a:extLst>
              <a:ext uri="{FF2B5EF4-FFF2-40B4-BE49-F238E27FC236}">
                <a16:creationId xmlns:a16="http://schemas.microsoft.com/office/drawing/2014/main" id="{1E4B717D-6658-4CA3-1EE8-9A34FA4F9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1" r="58669" b="73785"/>
          <a:stretch>
            <a:fillRect/>
          </a:stretch>
        </p:blipFill>
        <p:spPr bwMode="auto">
          <a:xfrm rot="5400000">
            <a:off x="4638675" y="-695325"/>
            <a:ext cx="6858000" cy="824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C9A40835-BF0E-5441-F050-5704398D8D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7002" y="653143"/>
            <a:ext cx="6222671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cs typeface="Times New Roman" panose="02020603050405020304" pitchFamily="18" charset="0"/>
              </a:rPr>
              <a:t>EL MAYORAZGO: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cs typeface="Times New Roman" panose="02020603050405020304" pitchFamily="18" charset="0"/>
              </a:rPr>
              <a:t>La finalidad, es perpetuar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cs typeface="Times New Roman" panose="02020603050405020304" pitchFamily="18" charset="0"/>
              </a:rPr>
              <a:t>la memoria del Fundador,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cs typeface="Times New Roman" panose="02020603050405020304" pitchFamily="18" charset="0"/>
              </a:rPr>
              <a:t>mediante el mantenimiento de los bienes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cs typeface="Times New Roman" panose="02020603050405020304" pitchFamily="18" charset="0"/>
              </a:rPr>
              <a:t>y riquezas otorgados por Dios,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cs typeface="Times New Roman" panose="02020603050405020304" pitchFamily="18" charset="0"/>
              </a:rPr>
              <a:t>que no se han de disminuir ni disolver:</a:t>
            </a:r>
            <a:endParaRPr lang="es-ES" altLang="es-ES" sz="2400" dirty="0">
              <a:latin typeface="Tw Cen MT" panose="020B06020201040206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cs typeface="Times New Roman" panose="02020603050405020304" pitchFamily="18" charset="0"/>
              </a:rPr>
              <a:t>Los Palacios de Valladolid y Úbeda;</a:t>
            </a:r>
            <a:endParaRPr lang="es-ES" altLang="es-ES" sz="2400" dirty="0">
              <a:latin typeface="Tw Cen MT" panose="020B0602020104020603" pitchFamily="34" charset="77"/>
              <a:cs typeface="Calibri" panose="020F050202020403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cs typeface="Times New Roman" panose="02020603050405020304" pitchFamily="18" charset="0"/>
              </a:rPr>
              <a:t>las ciudades de </a:t>
            </a:r>
            <a:r>
              <a:rPr lang="es-ES" altLang="es-ES" sz="2400" dirty="0" err="1">
                <a:latin typeface="Tw Cen MT" panose="020B0602020104020603" pitchFamily="34" charset="77"/>
                <a:cs typeface="Times New Roman" panose="02020603050405020304" pitchFamily="18" charset="0"/>
              </a:rPr>
              <a:t>Sabiote</a:t>
            </a:r>
            <a:r>
              <a:rPr lang="es-ES" altLang="es-ES" sz="2400" dirty="0">
                <a:latin typeface="Tw Cen MT" panose="020B0602020104020603" pitchFamily="34" charset="77"/>
                <a:cs typeface="Times New Roman" panose="02020603050405020304" pitchFamily="18" charset="0"/>
              </a:rPr>
              <a:t>, Torres y </a:t>
            </a:r>
            <a:r>
              <a:rPr lang="es-ES" altLang="es-ES" sz="2400" dirty="0" err="1">
                <a:latin typeface="Tw Cen MT" panose="020B0602020104020603" pitchFamily="34" charset="77"/>
                <a:cs typeface="Times New Roman" panose="02020603050405020304" pitchFamily="18" charset="0"/>
              </a:rPr>
              <a:t>Canena</a:t>
            </a:r>
            <a:r>
              <a:rPr lang="es-ES" altLang="es-ES" sz="2400" dirty="0">
                <a:latin typeface="Tw Cen MT" panose="020B0602020104020603" pitchFamily="34" charset="77"/>
                <a:cs typeface="Times New Roman" panose="02020603050405020304" pitchFamily="18" charset="0"/>
              </a:rPr>
              <a:t>;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cs typeface="Times New Roman" panose="02020603050405020304" pitchFamily="18" charset="0"/>
              </a:rPr>
              <a:t>bienes en Úbeda, Baeza y Santisteban…;</a:t>
            </a:r>
            <a:endParaRPr lang="es-ES" altLang="es-ES" sz="2400" dirty="0">
              <a:latin typeface="Tw Cen MT" panose="020B0602020104020603" pitchFamily="34" charset="77"/>
              <a:cs typeface="Calibri" panose="020F050202020403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cs typeface="Times New Roman" panose="02020603050405020304" pitchFamily="18" charset="0"/>
              </a:rPr>
              <a:t>minas de alumbre en Cartagena, Pinilla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cs typeface="Times New Roman" panose="02020603050405020304" pitchFamily="18" charset="0"/>
              </a:rPr>
              <a:t>y la parte correspondiente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cs typeface="Times New Roman" panose="02020603050405020304" pitchFamily="18" charset="0"/>
              </a:rPr>
              <a:t>a las aportaciones de las Indias…</a:t>
            </a:r>
            <a:endParaRPr lang="es-ES" altLang="es-ES" sz="2400" dirty="0">
              <a:latin typeface="Tw Cen MT" panose="020B0602020104020603" pitchFamily="34" charset="77"/>
              <a:cs typeface="Calibri" panose="020F050202020403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cs typeface="Times New Roman" panose="02020603050405020304" pitchFamily="18" charset="0"/>
              </a:rPr>
              <a:t>Numerosos objetos de valor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cs typeface="Times New Roman" panose="02020603050405020304" pitchFamily="18" charset="0"/>
              </a:rPr>
              <a:t>como tapices, telas valiosas, etc.</a:t>
            </a:r>
            <a:endParaRPr lang="es-ES" altLang="es-ES" sz="2400" dirty="0">
              <a:latin typeface="Tw Cen MT" panose="020B0602020104020603" pitchFamily="34" charset="77"/>
              <a:cs typeface="Calibri" panose="020F050202020403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4AD9816-894E-8A6A-2953-6A492F6B7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541338"/>
            <a:ext cx="3336925" cy="484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3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Imagen 5">
            <a:extLst>
              <a:ext uri="{FF2B5EF4-FFF2-40B4-BE49-F238E27FC236}">
                <a16:creationId xmlns:a16="http://schemas.microsoft.com/office/drawing/2014/main" id="{0799D1B5-7DBB-466E-FEEE-12E0B5629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1" r="58669" b="73785"/>
          <a:stretch>
            <a:fillRect/>
          </a:stretch>
        </p:blipFill>
        <p:spPr bwMode="auto">
          <a:xfrm rot="5400000">
            <a:off x="4638675" y="-695325"/>
            <a:ext cx="6858000" cy="824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0" name="Imagen 6">
            <a:extLst>
              <a:ext uri="{FF2B5EF4-FFF2-40B4-BE49-F238E27FC236}">
                <a16:creationId xmlns:a16="http://schemas.microsoft.com/office/drawing/2014/main" id="{9F84DD9A-E3C0-4C0A-9514-4F692D223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662"/>
          <a:stretch>
            <a:fillRect/>
          </a:stretch>
        </p:blipFill>
        <p:spPr bwMode="auto">
          <a:xfrm>
            <a:off x="0" y="0"/>
            <a:ext cx="3943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420452CD-5879-CE49-2E36-41FFD31885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4514" y="463550"/>
            <a:ext cx="5842660" cy="600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cs typeface="Times New Roman" panose="02020603050405020304" pitchFamily="18" charset="0"/>
              </a:rPr>
              <a:t>Era incluido en el Mayorazgo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cs typeface="Times New Roman" panose="02020603050405020304" pitchFamily="18" charset="0"/>
              </a:rPr>
              <a:t>un ANILLO DE ORO,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cs typeface="Times New Roman" panose="02020603050405020304" pitchFamily="18" charset="0"/>
              </a:rPr>
              <a:t>con un brillante liso valorado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cs typeface="Times New Roman" panose="02020603050405020304" pitchFamily="18" charset="0"/>
              </a:rPr>
              <a:t>en 1500 ducados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cs typeface="Times New Roman" panose="02020603050405020304" pitchFamily="18" charset="0"/>
              </a:rPr>
              <a:t>que el Emperador había llevado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cs typeface="Times New Roman" panose="02020603050405020304" pitchFamily="18" charset="0"/>
              </a:rPr>
              <a:t>el día de su coronación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cs typeface="Times New Roman" panose="02020603050405020304" pitchFamily="18" charset="0"/>
              </a:rPr>
              <a:t>en Bolonia en 1530,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cs typeface="Times New Roman" panose="02020603050405020304" pitchFamily="18" charset="0"/>
              </a:rPr>
              <a:t>donándoselo a Cobos, constituido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cs typeface="Times New Roman" panose="02020603050405020304" pitchFamily="18" charset="0"/>
              </a:rPr>
              <a:t>Caballero, aquel mismo día. </a:t>
            </a:r>
            <a:endParaRPr lang="es-ES" altLang="es-ES" sz="2400" dirty="0">
              <a:latin typeface="Tw Cen MT" panose="020B06020201040206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cs typeface="Times New Roman" panose="02020603050405020304" pitchFamily="18" charset="0"/>
              </a:rPr>
              <a:t>Todos los objetos de valor deberían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cs typeface="Times New Roman" panose="02020603050405020304" pitchFamily="18" charset="0"/>
              </a:rPr>
              <a:t>ser depositados en el monasterio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cs typeface="Times New Roman" panose="02020603050405020304" pitchFamily="18" charset="0"/>
              </a:rPr>
              <a:t>de San Francisco de Úbeda,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cs typeface="Times New Roman" panose="02020603050405020304" pitchFamily="18" charset="0"/>
              </a:rPr>
              <a:t>en cofre con tres llaves diferentes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cs typeface="Times New Roman" panose="02020603050405020304" pitchFamily="18" charset="0"/>
              </a:rPr>
              <a:t>(familia, Superior de S. Francisco y Prior de </a:t>
            </a:r>
            <a:r>
              <a:rPr lang="es-ES" altLang="es-ES" sz="2400" dirty="0" err="1">
                <a:latin typeface="Tw Cen MT" panose="020B0602020104020603" pitchFamily="34" charset="77"/>
                <a:cs typeface="Times New Roman" panose="02020603050405020304" pitchFamily="18" charset="0"/>
              </a:rPr>
              <a:t>Sto</a:t>
            </a:r>
            <a:r>
              <a:rPr lang="es-ES" altLang="es-ES" sz="2400" dirty="0">
                <a:latin typeface="Tw Cen MT" panose="020B0602020104020603" pitchFamily="34" charset="77"/>
                <a:cs typeface="Times New Roman" panose="02020603050405020304" pitchFamily="18" charset="0"/>
              </a:rPr>
              <a:t> Domingo);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cs typeface="Times New Roman" panose="02020603050405020304" pitchFamily="18" charset="0"/>
              </a:rPr>
              <a:t>los tres tenían que estar presentes.</a:t>
            </a:r>
            <a:endParaRPr lang="es-ES" altLang="es-ES" sz="2400" dirty="0">
              <a:latin typeface="Tw Cen MT" panose="020B0602020104020603" pitchFamily="34" charset="77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F2AAA13-2EDD-2099-7A80-47CD8D413C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8" y="463550"/>
            <a:ext cx="3382962" cy="475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3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Imagen 5">
            <a:extLst>
              <a:ext uri="{FF2B5EF4-FFF2-40B4-BE49-F238E27FC236}">
                <a16:creationId xmlns:a16="http://schemas.microsoft.com/office/drawing/2014/main" id="{9D1C9C45-74A0-29BE-4C35-EDE07C817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1" r="58669" b="73785"/>
          <a:stretch>
            <a:fillRect/>
          </a:stretch>
        </p:blipFill>
        <p:spPr bwMode="auto">
          <a:xfrm rot="5400000">
            <a:off x="4638675" y="-695325"/>
            <a:ext cx="6858000" cy="824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4" name="Imagen 6">
            <a:extLst>
              <a:ext uri="{FF2B5EF4-FFF2-40B4-BE49-F238E27FC236}">
                <a16:creationId xmlns:a16="http://schemas.microsoft.com/office/drawing/2014/main" id="{E4813404-CB6D-CFB9-055A-90E904C6E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662"/>
          <a:stretch>
            <a:fillRect/>
          </a:stretch>
        </p:blipFill>
        <p:spPr bwMode="auto">
          <a:xfrm>
            <a:off x="0" y="0"/>
            <a:ext cx="3943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4085BA52-9588-BDB5-DAC9-B82268CCAE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4509" y="166256"/>
            <a:ext cx="6032666" cy="637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Cobos debía rondar los 70.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Tras su ajetreada vida, y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para reponerse de unas “calenturas”,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decide después de 10 años, volver a Úbeda;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el traslado es penoso.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Su esposa y su hijo Diego, que acababa de ser padre, habían quedado en Zaragoza.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El viejo y achacoso Comendador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reparte su tiempo en largas pláticas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con su capellán mayor y amigo,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don Fernando Ortega.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El Deán ha sido desde hace años,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su confidente y confesor.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También despacha correspondencia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con Felipe II y Carlos.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Pero sobre todo tiene tiempo para repasar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su asombrosa y ajetreada vida.</a:t>
            </a:r>
          </a:p>
        </p:txBody>
      </p:sp>
      <p:sp>
        <p:nvSpPr>
          <p:cNvPr id="59396" name="CuadroTexto 1">
            <a:extLst>
              <a:ext uri="{FF2B5EF4-FFF2-40B4-BE49-F238E27FC236}">
                <a16:creationId xmlns:a16="http://schemas.microsoft.com/office/drawing/2014/main" id="{DF860361-CE9B-C709-1356-C3533BC966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937250"/>
            <a:ext cx="39433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800"/>
              <a:t>VUELTA A ÚBEDA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800"/>
              <a:t>FEBRERO 1547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0D1025A-711F-4777-E6A8-AE8A16F6F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276225"/>
            <a:ext cx="3219450" cy="514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3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Imagen 5">
            <a:extLst>
              <a:ext uri="{FF2B5EF4-FFF2-40B4-BE49-F238E27FC236}">
                <a16:creationId xmlns:a16="http://schemas.microsoft.com/office/drawing/2014/main" id="{535515DE-6AC3-1CB6-404F-1BECB590B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1" r="58669" b="73785"/>
          <a:stretch>
            <a:fillRect/>
          </a:stretch>
        </p:blipFill>
        <p:spPr bwMode="auto">
          <a:xfrm rot="5400000">
            <a:off x="4638675" y="-695325"/>
            <a:ext cx="6858000" cy="824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8" name="Imagen 6">
            <a:extLst>
              <a:ext uri="{FF2B5EF4-FFF2-40B4-BE49-F238E27FC236}">
                <a16:creationId xmlns:a16="http://schemas.microsoft.com/office/drawing/2014/main" id="{68DC062B-0B65-44D9-A2DC-624E57B8E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662"/>
          <a:stretch>
            <a:fillRect/>
          </a:stretch>
        </p:blipFill>
        <p:spPr bwMode="auto">
          <a:xfrm>
            <a:off x="0" y="0"/>
            <a:ext cx="3943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2EEE278C-CC31-D590-A5C3-740257B282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8265" y="641268"/>
            <a:ext cx="5343896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Algunas mañanas visita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las obras del Salvador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en compañía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de su maestro mayor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Andrés de </a:t>
            </a:r>
            <a:r>
              <a:rPr lang="es-ES" altLang="es-ES" sz="2400" dirty="0" err="1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Vandelvira</a:t>
            </a:r>
            <a:r>
              <a:rPr lang="es-ES" altLang="es-ES" sz="2400" dirty="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y del Deán Ortega.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s-ES" altLang="es-ES" sz="2400" dirty="0">
              <a:latin typeface="Tw Cen MT" panose="020B0602020104020603" pitchFamily="34" charset="77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Por las tardes contempla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desde la solana de su palacio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la luz crepuscular cayendo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sobre el paisaje de una de sus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propiedades más apreciadas,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el Adelantado de Cazorla,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que había conseguido, a duras penas,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dejar en herencia a sus hijos.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53A859C-78FF-97D7-1A8F-8F39DD39D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8" y="184150"/>
            <a:ext cx="3659187" cy="547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1" name="CuadroTexto 1">
            <a:extLst>
              <a:ext uri="{FF2B5EF4-FFF2-40B4-BE49-F238E27FC236}">
                <a16:creationId xmlns:a16="http://schemas.microsoft.com/office/drawing/2014/main" id="{FCCB907C-2D28-4176-063F-898A570B3B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42025"/>
            <a:ext cx="39433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800"/>
              <a:t>VISTA DE CAZORLA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800"/>
              <a:t>Desde Úbeda</a:t>
            </a:r>
          </a:p>
        </p:txBody>
      </p:sp>
    </p:spTree>
  </p:cSld>
  <p:clrMapOvr>
    <a:masterClrMapping/>
  </p:clrMapOvr>
  <p:transition spd="slow" advTm="3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Imagen 5">
            <a:extLst>
              <a:ext uri="{FF2B5EF4-FFF2-40B4-BE49-F238E27FC236}">
                <a16:creationId xmlns:a16="http://schemas.microsoft.com/office/drawing/2014/main" id="{2D470394-A82B-E119-D178-9BE513114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1" r="58669" b="73785"/>
          <a:stretch>
            <a:fillRect/>
          </a:stretch>
        </p:blipFill>
        <p:spPr bwMode="auto">
          <a:xfrm rot="5400000">
            <a:off x="4638675" y="-695325"/>
            <a:ext cx="6858000" cy="824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2" name="Imagen 6">
            <a:extLst>
              <a:ext uri="{FF2B5EF4-FFF2-40B4-BE49-F238E27FC236}">
                <a16:creationId xmlns:a16="http://schemas.microsoft.com/office/drawing/2014/main" id="{63AFBA56-B059-85D3-610F-7753053A8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662"/>
          <a:stretch>
            <a:fillRect/>
          </a:stretch>
        </p:blipFill>
        <p:spPr bwMode="auto">
          <a:xfrm>
            <a:off x="0" y="0"/>
            <a:ext cx="3943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0670E972-353B-0014-B118-8B2DC329C8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5761" y="422275"/>
            <a:ext cx="5605153" cy="6986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Es difícil imaginarnos 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el semblante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de este hombre en su vejez.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s-ES" altLang="es-ES" sz="2400" dirty="0">
              <a:latin typeface="Tw Cen MT" panose="020B0602020104020603" pitchFamily="34" charset="77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De su madurez,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podemos recordar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el retrato  realizado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por Jan </a:t>
            </a:r>
            <a:r>
              <a:rPr lang="es-ES" altLang="es-ES" sz="2400" dirty="0" err="1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Gossaert</a:t>
            </a:r>
            <a:r>
              <a:rPr lang="es-ES" altLang="es-ES" sz="2400" dirty="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. 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En él aparece como un caballero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ataviado con el hábito de Santiago,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que porta entre sus manos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unos guantes,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y sobre su pecho,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una venera de oro en la que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se engarza un fabuloso rubí,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semejante a este retrato posterior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s-ES" altLang="es-ES" sz="32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s-ES" altLang="es-ES" sz="32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61444" name="CuadroTexto 8">
            <a:extLst>
              <a:ext uri="{FF2B5EF4-FFF2-40B4-BE49-F238E27FC236}">
                <a16:creationId xmlns:a16="http://schemas.microsoft.com/office/drawing/2014/main" id="{0746DE52-8850-63BD-9CB2-C990F2E3D9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494338"/>
            <a:ext cx="39862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s-ES" altLang="es-ES" sz="1800"/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800"/>
              <a:t>FRANCISCO DE LOS COBOS</a:t>
            </a:r>
          </a:p>
        </p:txBody>
      </p:sp>
      <p:pic>
        <p:nvPicPr>
          <p:cNvPr id="61445" name="Imagen 2">
            <a:extLst>
              <a:ext uri="{FF2B5EF4-FFF2-40B4-BE49-F238E27FC236}">
                <a16:creationId xmlns:a16="http://schemas.microsoft.com/office/drawing/2014/main" id="{544D8359-80CA-790A-97B6-C9C85C2B4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8" y="365125"/>
            <a:ext cx="3508375" cy="494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3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Imagen 5">
            <a:extLst>
              <a:ext uri="{FF2B5EF4-FFF2-40B4-BE49-F238E27FC236}">
                <a16:creationId xmlns:a16="http://schemas.microsoft.com/office/drawing/2014/main" id="{112D7805-BF88-1CE8-0EBC-A3FE249752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1" r="58669" b="73785"/>
          <a:stretch>
            <a:fillRect/>
          </a:stretch>
        </p:blipFill>
        <p:spPr bwMode="auto">
          <a:xfrm rot="5400000">
            <a:off x="4638675" y="-695325"/>
            <a:ext cx="6858000" cy="824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Imagen 6">
            <a:extLst>
              <a:ext uri="{FF2B5EF4-FFF2-40B4-BE49-F238E27FC236}">
                <a16:creationId xmlns:a16="http://schemas.microsoft.com/office/drawing/2014/main" id="{5CF50ACD-D61A-D4C9-F2A4-C7020EC56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662"/>
          <a:stretch>
            <a:fillRect/>
          </a:stretch>
        </p:blipFill>
        <p:spPr bwMode="auto">
          <a:xfrm>
            <a:off x="0" y="0"/>
            <a:ext cx="3943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106D9397-3E39-DDF5-72F8-17563A13E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227013"/>
            <a:ext cx="3571875" cy="562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1575C4F-063A-58AC-3E54-857D066FDD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7925" y="304800"/>
            <a:ext cx="5759450" cy="600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Según datos aproximados,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Francisco nació en torno al año </a:t>
            </a:r>
            <a:r>
              <a:rPr lang="es-ES" altLang="es-ES" sz="2400" u="sng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1477</a:t>
            </a:r>
            <a:r>
              <a:rPr lang="es-ES" altLang="es-ES" sz="240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en la ciudad de Úbeda.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Debió ser bautizado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en la Parroquia de Santo Tomás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situada a unos metros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de la casa paterna, en la misma calle.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Tal vez, al igual que otros niños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de la vecindad, aprendiese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a leer y escribir,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enseñado por el párroco.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Él guardaría con alegría,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como recuerdo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en su niñez un tanto triste,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las fiestas religiosas celebradas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con gran solemnidad en aquellos tiempos.</a:t>
            </a:r>
          </a:p>
        </p:txBody>
      </p:sp>
      <p:sp>
        <p:nvSpPr>
          <p:cNvPr id="18437" name="CuadroTexto 2">
            <a:extLst>
              <a:ext uri="{FF2B5EF4-FFF2-40B4-BE49-F238E27FC236}">
                <a16:creationId xmlns:a16="http://schemas.microsoft.com/office/drawing/2014/main" id="{E0AD6911-7579-D3A2-3628-5378B0732E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53113"/>
            <a:ext cx="39433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/>
              <a:t>1477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/>
              <a:t>NACIMIENTO  </a:t>
            </a:r>
          </a:p>
        </p:txBody>
      </p:sp>
    </p:spTree>
  </p:cSld>
  <p:clrMapOvr>
    <a:masterClrMapping/>
  </p:clrMapOvr>
  <p:transition spd="slow" advTm="3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Imagen 5">
            <a:extLst>
              <a:ext uri="{FF2B5EF4-FFF2-40B4-BE49-F238E27FC236}">
                <a16:creationId xmlns:a16="http://schemas.microsoft.com/office/drawing/2014/main" id="{8C109EC7-5E90-9833-578C-E611B1660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1" r="58669" b="73785"/>
          <a:stretch>
            <a:fillRect/>
          </a:stretch>
        </p:blipFill>
        <p:spPr bwMode="auto">
          <a:xfrm rot="5400000">
            <a:off x="4638675" y="-695325"/>
            <a:ext cx="6858000" cy="824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6" name="Imagen 6">
            <a:extLst>
              <a:ext uri="{FF2B5EF4-FFF2-40B4-BE49-F238E27FC236}">
                <a16:creationId xmlns:a16="http://schemas.microsoft.com/office/drawing/2014/main" id="{2A1A12B4-DF3D-AF40-44D1-E2A89E217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662"/>
          <a:stretch>
            <a:fillRect/>
          </a:stretch>
        </p:blipFill>
        <p:spPr bwMode="auto">
          <a:xfrm>
            <a:off x="0" y="-25400"/>
            <a:ext cx="3943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243B9FD6-B928-845D-3C08-88D0D60E8B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1387" y="165100"/>
            <a:ext cx="5581404" cy="637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En cualquier caso,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D. Francisco, se ha hecho inmortalizar,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de manera alegórica,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en la fachada de su iglesia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y también a su familia,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representada de forma apocalíptica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en las bóvedas de la sacristía,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a la espera del juicio final.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s-ES" altLang="es-ES" sz="2400" dirty="0">
              <a:latin typeface="Tw Cen MT" panose="020B0602020104020603" pitchFamily="34" charset="77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i="1" dirty="0" err="1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Jamette</a:t>
            </a:r>
            <a:r>
              <a:rPr lang="es-ES" altLang="es-ES" sz="2400" i="1" dirty="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,(nacido1515),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i="1" dirty="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ha sido el artista genial que en dos años y medio trabajando incansablemente,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i="1" dirty="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a pesar de su carácter irascible y pendenciero, y compenetrado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i="1" dirty="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con el arquitecto Andrés de </a:t>
            </a:r>
            <a:r>
              <a:rPr lang="es-ES" altLang="es-ES" sz="2400" i="1" dirty="0" err="1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Vandelvira</a:t>
            </a:r>
            <a:r>
              <a:rPr lang="es-ES" altLang="es-ES" sz="2400" i="1" dirty="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i="1" dirty="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de un natural apacible y ordenado,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i="1" dirty="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dan un impulso decisivo al templo. </a:t>
            </a:r>
          </a:p>
        </p:txBody>
      </p:sp>
      <p:sp>
        <p:nvSpPr>
          <p:cNvPr id="62468" name="CuadroTexto 7">
            <a:extLst>
              <a:ext uri="{FF2B5EF4-FFF2-40B4-BE49-F238E27FC236}">
                <a16:creationId xmlns:a16="http://schemas.microsoft.com/office/drawing/2014/main" id="{EDE836F0-6FC6-AAA4-73F4-8EE9F1F151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84888"/>
            <a:ext cx="39433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800"/>
              <a:t>FIGURAS DE LA SACRISTÍA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800"/>
              <a:t>FAMILIARES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2FFE530-F624-1861-D750-B312B763A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250825"/>
            <a:ext cx="3416300" cy="545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3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Imagen 5">
            <a:extLst>
              <a:ext uri="{FF2B5EF4-FFF2-40B4-BE49-F238E27FC236}">
                <a16:creationId xmlns:a16="http://schemas.microsoft.com/office/drawing/2014/main" id="{AF9E3488-0BDF-0E86-E4B7-CC7594B609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1" r="58669" b="73785"/>
          <a:stretch>
            <a:fillRect/>
          </a:stretch>
        </p:blipFill>
        <p:spPr bwMode="auto">
          <a:xfrm rot="5400000">
            <a:off x="4638675" y="-695325"/>
            <a:ext cx="6858000" cy="824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0" name="Imagen 6">
            <a:extLst>
              <a:ext uri="{FF2B5EF4-FFF2-40B4-BE49-F238E27FC236}">
                <a16:creationId xmlns:a16="http://schemas.microsoft.com/office/drawing/2014/main" id="{B1641EC1-D972-DDF2-D0BF-EA0088109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662"/>
          <a:stretch>
            <a:fillRect/>
          </a:stretch>
        </p:blipFill>
        <p:spPr bwMode="auto">
          <a:xfrm>
            <a:off x="0" y="0"/>
            <a:ext cx="3943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FDACF540-4630-E1DA-D88F-C9E30DE7C4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3886" y="0"/>
            <a:ext cx="5747657" cy="6740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Eran las diez horas,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del 10 mayo de1547,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cuando las campanas de </a:t>
            </a:r>
            <a:r>
              <a:rPr lang="es-ES" altLang="es-ES" sz="2400" dirty="0" err="1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Sto</a:t>
            </a:r>
            <a:r>
              <a:rPr lang="es-ES" altLang="es-ES" sz="2400" dirty="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 Tomás,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comenzaron a doblar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la señal de difuntos: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Don Francisco ha muerto.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La sala principal sirvió de velatorio.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Como establecía el ritual de su orden,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se extendió sobre el suelo una alfombra, trazando con ceniza una cruz y depositándolo allí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cubierto con un manto.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Después fue conducido a la capilla de la Concepción “sin pompas ni vanaglorias”, según su voluntad.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Se iniciaron incontables sufragios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en favor de su alma,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tal y como había sido su deseo. </a:t>
            </a:r>
          </a:p>
        </p:txBody>
      </p:sp>
      <p:pic>
        <p:nvPicPr>
          <p:cNvPr id="63492" name="Imagen 7">
            <a:extLst>
              <a:ext uri="{FF2B5EF4-FFF2-40B4-BE49-F238E27FC236}">
                <a16:creationId xmlns:a16="http://schemas.microsoft.com/office/drawing/2014/main" id="{7528D0CF-B3EE-A4EC-79C8-28AAA493C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3" y="165100"/>
            <a:ext cx="3552825" cy="509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3" name="CuadroTexto 8">
            <a:extLst>
              <a:ext uri="{FF2B5EF4-FFF2-40B4-BE49-F238E27FC236}">
                <a16:creationId xmlns:a16="http://schemas.microsoft.com/office/drawing/2014/main" id="{FC1A090A-FB63-A6E1-95FB-5CA8DD75C0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913" y="5978525"/>
            <a:ext cx="35528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800"/>
              <a:t>ESCUDO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800"/>
              <a:t>D. FRANCISCO DE LOS COBOS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293482B-B326-137F-FEF3-922171F4E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319088"/>
            <a:ext cx="3552825" cy="509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3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Imagen 5">
            <a:extLst>
              <a:ext uri="{FF2B5EF4-FFF2-40B4-BE49-F238E27FC236}">
                <a16:creationId xmlns:a16="http://schemas.microsoft.com/office/drawing/2014/main" id="{ECB0AA5E-9F71-0FD5-B1D6-F7EF3CE47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1" r="58669" b="73785"/>
          <a:stretch>
            <a:fillRect/>
          </a:stretch>
        </p:blipFill>
        <p:spPr bwMode="auto">
          <a:xfrm rot="5400000">
            <a:off x="4638675" y="-695325"/>
            <a:ext cx="6858000" cy="824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4" name="Imagen 6">
            <a:extLst>
              <a:ext uri="{FF2B5EF4-FFF2-40B4-BE49-F238E27FC236}">
                <a16:creationId xmlns:a16="http://schemas.microsoft.com/office/drawing/2014/main" id="{4EF977C7-F63A-7085-3914-8F53B3B25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662"/>
          <a:stretch>
            <a:fillRect/>
          </a:stretch>
        </p:blipFill>
        <p:spPr bwMode="auto">
          <a:xfrm>
            <a:off x="0" y="0"/>
            <a:ext cx="3943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5" name="Imagen 3">
            <a:extLst>
              <a:ext uri="{FF2B5EF4-FFF2-40B4-BE49-F238E27FC236}">
                <a16:creationId xmlns:a16="http://schemas.microsoft.com/office/drawing/2014/main" id="{6F5C569F-A928-57C7-4502-CEF257D53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1" r="58669" b="73785"/>
          <a:stretch>
            <a:fillRect/>
          </a:stretch>
        </p:blipFill>
        <p:spPr bwMode="auto">
          <a:xfrm rot="5400000">
            <a:off x="4638675" y="-695325"/>
            <a:ext cx="6858000" cy="824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F47AF090-ACC8-B34E-8FE3-72F5C28E5E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8260" y="0"/>
            <a:ext cx="6008914" cy="637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s-ES" altLang="es-ES" sz="2400" dirty="0">
              <a:latin typeface="Tw Cen MT" panose="020B06020201040206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CONSAGRACIÓN DE LA IGLESIA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DEL SALVADOR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Aquel domingo 8 de octubre de 1559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quedaría señalado en los anales de la ciudad,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al consagrar don Diego Tavera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la Sacra Capilla del Salvador.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La clerecía, los nobles y pueblo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llenaban el barrio de los Cobos. 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Cuando se iniciaba la magna celebración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tras la cruz procesional de </a:t>
            </a:r>
            <a:r>
              <a:rPr lang="es-ES" altLang="es-ES" sz="2400" dirty="0" err="1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Sto</a:t>
            </a:r>
            <a:r>
              <a:rPr lang="es-ES" altLang="es-ES" sz="2400" dirty="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 Tomás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al llegar al nuevo templo, el Celebrante lo aspergió con agua bendita.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Mientras el clero y el pueblo desgranaba las letanías mayores, se consagró el altar mayor presidido por la impresionante talla de la Transfiguración, de Alonso de Berruguete.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74F8409-8199-D891-3B40-5E718B133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168275"/>
            <a:ext cx="3282950" cy="535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8" name="CuadroTexto 8">
            <a:extLst>
              <a:ext uri="{FF2B5EF4-FFF2-40B4-BE49-F238E27FC236}">
                <a16:creationId xmlns:a16="http://schemas.microsoft.com/office/drawing/2014/main" id="{5E5C9F63-EA24-AF9E-9F0A-C10E3A9A61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903913"/>
            <a:ext cx="39433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/>
              <a:t>1559   SACRA CAPILLA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/>
              <a:t> EL SALVADOR</a:t>
            </a:r>
          </a:p>
        </p:txBody>
      </p:sp>
    </p:spTree>
  </p:cSld>
  <p:clrMapOvr>
    <a:masterClrMapping/>
  </p:clrMapOvr>
  <p:transition spd="slow" advTm="3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Imagen 5">
            <a:extLst>
              <a:ext uri="{FF2B5EF4-FFF2-40B4-BE49-F238E27FC236}">
                <a16:creationId xmlns:a16="http://schemas.microsoft.com/office/drawing/2014/main" id="{34449ADE-3D1B-035F-242B-61C819B17D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1" r="58669" b="73785"/>
          <a:stretch>
            <a:fillRect/>
          </a:stretch>
        </p:blipFill>
        <p:spPr bwMode="auto">
          <a:xfrm rot="5400000">
            <a:off x="4638675" y="-695325"/>
            <a:ext cx="6858000" cy="824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38" name="Imagen 6">
            <a:extLst>
              <a:ext uri="{FF2B5EF4-FFF2-40B4-BE49-F238E27FC236}">
                <a16:creationId xmlns:a16="http://schemas.microsoft.com/office/drawing/2014/main" id="{AD647829-02A0-CB41-6BF4-E473A11F0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662"/>
          <a:stretch>
            <a:fillRect/>
          </a:stretch>
        </p:blipFill>
        <p:spPr bwMode="auto">
          <a:xfrm>
            <a:off x="0" y="0"/>
            <a:ext cx="3943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7111FD91-23DF-2F62-2DD3-BE4E6CDC23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8878" y="712519"/>
            <a:ext cx="6198919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TRASLADO DE LOS RESTOS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20 de noviembre de 1559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s-ES" altLang="es-ES" sz="2400" dirty="0">
              <a:latin typeface="Tw Cen MT" panose="020B06020201040206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Los aledaños de la Parroquia de </a:t>
            </a:r>
            <a:r>
              <a:rPr lang="es-ES" altLang="es-ES" sz="2400" dirty="0" err="1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Sto</a:t>
            </a:r>
            <a:r>
              <a:rPr lang="es-ES" altLang="es-ES" sz="2400" dirty="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 Tomás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y del Salvador se vieron desbordados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por una ingente multitud.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Los miembros de las órdenes militares marcharían custodiando a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Doña María, la familia y al Concejo.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Doce caballeros santiaguistas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portaban las andas con el féretro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cubierto con paño de terciopelo negro.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s-ES" altLang="es-ES" sz="2400" dirty="0">
              <a:latin typeface="Tw Cen MT" panose="020B06020201040206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D. Hernando, Capellán Mayor, y el clero 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iniciaron el recorrido entonando el Miserere.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5D0009A-6279-6280-F8AE-99AACE463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3" y="165100"/>
            <a:ext cx="3476625" cy="553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1" name="CuadroTexto 1">
            <a:extLst>
              <a:ext uri="{FF2B5EF4-FFF2-40B4-BE49-F238E27FC236}">
                <a16:creationId xmlns:a16="http://schemas.microsoft.com/office/drawing/2014/main" id="{830EA56C-C87C-B8E5-B8CE-8E76F919E1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935663"/>
            <a:ext cx="363696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/>
              <a:t>INTERIOR 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/>
              <a:t>SACRA CAPILLA</a:t>
            </a:r>
          </a:p>
        </p:txBody>
      </p:sp>
    </p:spTree>
  </p:cSld>
  <p:clrMapOvr>
    <a:masterClrMapping/>
  </p:clrMapOvr>
  <p:transition spd="slow" advTm="3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Imagen 5">
            <a:extLst>
              <a:ext uri="{FF2B5EF4-FFF2-40B4-BE49-F238E27FC236}">
                <a16:creationId xmlns:a16="http://schemas.microsoft.com/office/drawing/2014/main" id="{7BB410CA-B4EB-4B6C-0EBA-0C7B5B518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1" r="58669" b="73785"/>
          <a:stretch>
            <a:fillRect/>
          </a:stretch>
        </p:blipFill>
        <p:spPr bwMode="auto">
          <a:xfrm rot="5400000">
            <a:off x="4638675" y="-695325"/>
            <a:ext cx="6858000" cy="824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2" name="Imagen 6">
            <a:extLst>
              <a:ext uri="{FF2B5EF4-FFF2-40B4-BE49-F238E27FC236}">
                <a16:creationId xmlns:a16="http://schemas.microsoft.com/office/drawing/2014/main" id="{BC059E02-2D4A-6BF7-C993-25C7BD2AC6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662"/>
          <a:stretch>
            <a:fillRect/>
          </a:stretch>
        </p:blipFill>
        <p:spPr bwMode="auto">
          <a:xfrm>
            <a:off x="0" y="0"/>
            <a:ext cx="3943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27A2D59-F794-7051-0B48-58FA990B1D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5132" y="215900"/>
            <a:ext cx="5925787" cy="637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Era la hora de vísperas cuando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el cortejo se introdujo en el templo,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adornado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con tapices valiosos y artísticos.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El sarcófago se colocó en el suelo,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ante el altar. 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Doce capellanes revestidos,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lo rodearon portando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candelas encendidas.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Era tal la densidad de los sentimientos,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que al entonar el “</a:t>
            </a:r>
            <a:r>
              <a:rPr lang="es-ES" altLang="es-ES" sz="2400" dirty="0" err="1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dies</a:t>
            </a:r>
            <a:r>
              <a:rPr lang="es-ES" altLang="es-ES" sz="2400" dirty="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altLang="es-ES" sz="2400" dirty="0" err="1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irae</a:t>
            </a:r>
            <a:r>
              <a:rPr lang="es-ES" altLang="es-ES" sz="2400" dirty="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”, que invita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a pensar en el juicio final,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muchos asistentes llegaron a imaginar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su propia inhumación,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entre sollozos y lágrimas.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A doña María se le escuchó un leve suspiro.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Un capellán susurró: “</a:t>
            </a:r>
            <a:r>
              <a:rPr lang="es-ES" altLang="es-ES" sz="2400" dirty="0" err="1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Finis</a:t>
            </a:r>
            <a:r>
              <a:rPr lang="es-ES" altLang="es-ES" sz="2400" dirty="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altLang="es-ES" sz="2400" dirty="0" err="1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coronat</a:t>
            </a:r>
            <a:r>
              <a:rPr lang="es-ES" altLang="es-ES" sz="2400" dirty="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 opus”. 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6C66C6B-3EBE-6A37-B45C-EDFC40DD5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314325"/>
            <a:ext cx="3635375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5" name="CuadroTexto 1">
            <a:extLst>
              <a:ext uri="{FF2B5EF4-FFF2-40B4-BE49-F238E27FC236}">
                <a16:creationId xmlns:a16="http://schemas.microsoft.com/office/drawing/2014/main" id="{FD684FBA-AB4F-574F-073C-8C6C5195CA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76950"/>
            <a:ext cx="3943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800"/>
              <a:t>”TODO ESTÁ CONCLUIDO”</a:t>
            </a:r>
          </a:p>
        </p:txBody>
      </p:sp>
    </p:spTree>
  </p:cSld>
  <p:clrMapOvr>
    <a:masterClrMapping/>
  </p:clrMapOvr>
  <p:transition spd="slow" advTm="3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Imagen 4">
            <a:extLst>
              <a:ext uri="{FF2B5EF4-FFF2-40B4-BE49-F238E27FC236}">
                <a16:creationId xmlns:a16="http://schemas.microsoft.com/office/drawing/2014/main" id="{E7D1439E-7D3F-F148-851F-BC557C451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C603804-F19B-E3CE-85A7-A9BC64BD5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263" y="1423988"/>
            <a:ext cx="5538787" cy="391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CuadroTexto 3">
            <a:extLst>
              <a:ext uri="{FF2B5EF4-FFF2-40B4-BE49-F238E27FC236}">
                <a16:creationId xmlns:a16="http://schemas.microsoft.com/office/drawing/2014/main" id="{1A6E0707-D7C3-76D4-E10D-3F935B29B5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850" y="1052513"/>
            <a:ext cx="10239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5400"/>
              <a:t>Fin</a:t>
            </a:r>
          </a:p>
        </p:txBody>
      </p:sp>
      <p:sp>
        <p:nvSpPr>
          <p:cNvPr id="67588" name="CuadroTexto 5">
            <a:extLst>
              <a:ext uri="{FF2B5EF4-FFF2-40B4-BE49-F238E27FC236}">
                <a16:creationId xmlns:a16="http://schemas.microsoft.com/office/drawing/2014/main" id="{173D27B1-194E-60C0-3B24-1C1310EA7B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05488"/>
            <a:ext cx="121920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/>
              <a:t>ubedaiglesiadigital.es</a:t>
            </a:r>
          </a:p>
        </p:txBody>
      </p:sp>
      <p:sp>
        <p:nvSpPr>
          <p:cNvPr id="67589" name="CuadroTexto 6">
            <a:extLst>
              <a:ext uri="{FF2B5EF4-FFF2-40B4-BE49-F238E27FC236}">
                <a16:creationId xmlns:a16="http://schemas.microsoft.com/office/drawing/2014/main" id="{AD957799-9B29-10D7-11F5-6A8967E361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28188" y="5183188"/>
            <a:ext cx="7556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/>
              <a:t>efm</a:t>
            </a:r>
          </a:p>
        </p:txBody>
      </p:sp>
    </p:spTree>
  </p:cSld>
  <p:clrMapOvr>
    <a:masterClrMapping/>
  </p:clrMapOvr>
  <p:transition spd="slow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Imagen 5">
            <a:extLst>
              <a:ext uri="{FF2B5EF4-FFF2-40B4-BE49-F238E27FC236}">
                <a16:creationId xmlns:a16="http://schemas.microsoft.com/office/drawing/2014/main" id="{BE0C626A-0D5C-F3DE-28C4-943B1215B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1" r="58669" b="73785"/>
          <a:stretch>
            <a:fillRect/>
          </a:stretch>
        </p:blipFill>
        <p:spPr bwMode="auto">
          <a:xfrm rot="5400000">
            <a:off x="4638675" y="-695325"/>
            <a:ext cx="6858000" cy="824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" name="Imagen 6">
            <a:extLst>
              <a:ext uri="{FF2B5EF4-FFF2-40B4-BE49-F238E27FC236}">
                <a16:creationId xmlns:a16="http://schemas.microsoft.com/office/drawing/2014/main" id="{D32D317F-C308-A6DC-B2FB-9FCE1780A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662"/>
          <a:stretch>
            <a:fillRect/>
          </a:stretch>
        </p:blipFill>
        <p:spPr bwMode="auto">
          <a:xfrm>
            <a:off x="0" y="0"/>
            <a:ext cx="3943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7FDF51ED-E2F2-F9DF-9B31-B7CDE8C90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36"/>
          <a:stretch>
            <a:fillRect/>
          </a:stretch>
        </p:blipFill>
        <p:spPr bwMode="auto">
          <a:xfrm>
            <a:off x="527050" y="211138"/>
            <a:ext cx="2898775" cy="548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9747ECCD-6EB6-2E6F-3F75-BD704E1AC0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7250" y="211138"/>
            <a:ext cx="6175375" cy="637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Y recordaría siempre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los festejos organizados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en 1489, con motivo del paso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de los Reyes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a la conquista de Granada,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Fernando el Católico el 7 de mayo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y el 5 de noviembre la reina Isabel,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que pernoctó en el convento de Santa Clara.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s-ES" altLang="es-ES" sz="2400">
              <a:latin typeface="Tw Cen MT" panose="020B06020201040206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¡Que emocionante debió ser para el niño Francisco, contemplar a la soberana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en su caballo blanco,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entrando por la Puerta de Toledo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rodeada de sus caballeros!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y ¡cuan preocupante sería el verla partir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para enfrentarse a los moros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en la zona de Baza¡</a:t>
            </a:r>
          </a:p>
        </p:txBody>
      </p:sp>
      <p:sp>
        <p:nvSpPr>
          <p:cNvPr id="19461" name="CuadroTexto 2">
            <a:extLst>
              <a:ext uri="{FF2B5EF4-FFF2-40B4-BE49-F238E27FC236}">
                <a16:creationId xmlns:a16="http://schemas.microsoft.com/office/drawing/2014/main" id="{486C2C67-EBD1-D003-F1CB-3094F6910758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0" y="5902325"/>
            <a:ext cx="39433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/>
              <a:t>5 NOVIEMBRE 1489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/>
              <a:t>ISABEL LA CATÓLICA</a:t>
            </a:r>
          </a:p>
        </p:txBody>
      </p:sp>
    </p:spTree>
  </p:cSld>
  <p:clrMapOvr>
    <a:masterClrMapping/>
  </p:clrMapOvr>
  <p:transition spd="slow" advTm="3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Imagen 5">
            <a:extLst>
              <a:ext uri="{FF2B5EF4-FFF2-40B4-BE49-F238E27FC236}">
                <a16:creationId xmlns:a16="http://schemas.microsoft.com/office/drawing/2014/main" id="{E3A44D5C-0859-9DB4-C779-82DAE7A34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1" r="58669" b="73785"/>
          <a:stretch>
            <a:fillRect/>
          </a:stretch>
        </p:blipFill>
        <p:spPr bwMode="auto">
          <a:xfrm rot="5400000">
            <a:off x="4638675" y="-695325"/>
            <a:ext cx="6858000" cy="824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2" name="Imagen 6">
            <a:extLst>
              <a:ext uri="{FF2B5EF4-FFF2-40B4-BE49-F238E27FC236}">
                <a16:creationId xmlns:a16="http://schemas.microsoft.com/office/drawing/2014/main" id="{81EC2149-3A54-DEDC-F8DC-ED8969507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662"/>
          <a:stretch>
            <a:fillRect/>
          </a:stretch>
        </p:blipFill>
        <p:spPr bwMode="auto">
          <a:xfrm>
            <a:off x="0" y="0"/>
            <a:ext cx="3943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46E2FE7-4C7E-786C-05B6-149F5EE99D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8363" y="246063"/>
            <a:ext cx="6353175" cy="637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Su padre Diego de los Cobos,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aunque ya mayor,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se incorporó a la compañía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de soldados formada en Úbeda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y tras implorar la protección de la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Virgen de los Remedios,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durante tres años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estuvo en el campo de batalla,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quedando Francisco, como único varón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en compañía de su madre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y sus tres hermanas.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s-ES" altLang="es-ES" sz="2400">
              <a:latin typeface="Tw Cen MT" panose="020B06020201040206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 A pesar de la recompensa recibida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por la victoria sobre los moros,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la situación económica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y social de la familia,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no era sin duda la más deseable.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9CB1D09-B5A5-CF1E-36C4-5593E94F1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3" r="19417"/>
          <a:stretch>
            <a:fillRect/>
          </a:stretch>
        </p:blipFill>
        <p:spPr bwMode="auto">
          <a:xfrm>
            <a:off x="274638" y="0"/>
            <a:ext cx="3568700" cy="546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CuadroTexto 1">
            <a:extLst>
              <a:ext uri="{FF2B5EF4-FFF2-40B4-BE49-F238E27FC236}">
                <a16:creationId xmlns:a16="http://schemas.microsoft.com/office/drawing/2014/main" id="{CA7FB8F2-4008-9D74-2A9A-F346F4AD94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13" y="5949950"/>
            <a:ext cx="384333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800"/>
              <a:t>VIRGEN DE LOS REMEDIOS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1800"/>
              <a:t>ÚBEDA</a:t>
            </a:r>
          </a:p>
        </p:txBody>
      </p:sp>
    </p:spTree>
  </p:cSld>
  <p:clrMapOvr>
    <a:masterClrMapping/>
  </p:clrMapOvr>
  <p:transition spd="slow" advTm="3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Imagen 5">
            <a:extLst>
              <a:ext uri="{FF2B5EF4-FFF2-40B4-BE49-F238E27FC236}">
                <a16:creationId xmlns:a16="http://schemas.microsoft.com/office/drawing/2014/main" id="{38AF80FA-F398-1B03-DBF6-804963B05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1" r="58669" b="73785"/>
          <a:stretch>
            <a:fillRect/>
          </a:stretch>
        </p:blipFill>
        <p:spPr bwMode="auto">
          <a:xfrm rot="5400000">
            <a:off x="4638675" y="-695325"/>
            <a:ext cx="6858000" cy="824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6" name="Imagen 6">
            <a:extLst>
              <a:ext uri="{FF2B5EF4-FFF2-40B4-BE49-F238E27FC236}">
                <a16:creationId xmlns:a16="http://schemas.microsoft.com/office/drawing/2014/main" id="{81D1D458-BADD-6945-50DB-E7607E93C2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662"/>
          <a:stretch>
            <a:fillRect/>
          </a:stretch>
        </p:blipFill>
        <p:spPr bwMode="auto">
          <a:xfrm>
            <a:off x="0" y="0"/>
            <a:ext cx="3943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7C0968B-5A61-B949-7BAC-3F4DFC274C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1238" y="0"/>
            <a:ext cx="6223000" cy="674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En su juventud, Francisco,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al contemplar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desde la muralla, allá a lo lejos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los atardeceres en la sierra de Cazorla,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soñaría un futuro distinto,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lleno de grandezas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para él, y para los suyos.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Al fin, la oportunidad llegó.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Su tía, Mayor de los Cobos,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había casado con Diego Vela,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nombrado contador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y secretario de la reina Isabel.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Él le ofreció a Francisco un puesto junto a sí.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Esto le permitió familiarizarse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con la Administración Pública,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y adquirir una serie de contactos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con personas influyentes,  Zafra, Conchillos, secretarios de los Reyes.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184639B-FB0E-FDC4-4E65-1A138AA99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8" y="287338"/>
            <a:ext cx="3659187" cy="564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CuadroTexto 2">
            <a:extLst>
              <a:ext uri="{FF2B5EF4-FFF2-40B4-BE49-F238E27FC236}">
                <a16:creationId xmlns:a16="http://schemas.microsoft.com/office/drawing/2014/main" id="{F6430DD9-08BF-A5C8-7591-3A4F5C3442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37263"/>
            <a:ext cx="39433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/>
              <a:t>VISTA DE CAZORLA</a:t>
            </a:r>
          </a:p>
        </p:txBody>
      </p:sp>
    </p:spTree>
  </p:cSld>
  <p:clrMapOvr>
    <a:masterClrMapping/>
  </p:clrMapOvr>
  <p:transition spd="slow" advTm="3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Imagen 5">
            <a:extLst>
              <a:ext uri="{FF2B5EF4-FFF2-40B4-BE49-F238E27FC236}">
                <a16:creationId xmlns:a16="http://schemas.microsoft.com/office/drawing/2014/main" id="{5F6E7B20-DAA5-6E77-2F1D-874DF9D1D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1" r="58669" b="73785"/>
          <a:stretch>
            <a:fillRect/>
          </a:stretch>
        </p:blipFill>
        <p:spPr bwMode="auto">
          <a:xfrm rot="5400000">
            <a:off x="4638675" y="-695325"/>
            <a:ext cx="6858000" cy="824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0" name="Imagen 6">
            <a:extLst>
              <a:ext uri="{FF2B5EF4-FFF2-40B4-BE49-F238E27FC236}">
                <a16:creationId xmlns:a16="http://schemas.microsoft.com/office/drawing/2014/main" id="{2B32298C-E6AE-433B-54C4-659F4D725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662"/>
          <a:stretch>
            <a:fillRect/>
          </a:stretch>
        </p:blipFill>
        <p:spPr bwMode="auto">
          <a:xfrm>
            <a:off x="0" y="0"/>
            <a:ext cx="3943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EBF6FCC-1C7F-0836-AC33-8EE535FEF6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2175" y="125413"/>
            <a:ext cx="6353175" cy="637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Esto le exigía a Francisco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abandonar Úbeda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y acompañar a la Corte,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que al no tener un lugar fijo,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tenía que trasladarse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de una ciudad a otra.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Así comenzó su vida itinerante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que lo acompañó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hasta el final de sus días. 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A partir de 1508, Cobos comienza a tener influencia y a recibir mercedes, entre ellas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Regidor de la ciudad de Úbeda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y Encargado de todas las Concesiones y Nombramientos hechos por el rey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Fernando el Católico.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Su fama comenzó a extenderse dentro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del mundo oficial de la Corte.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DA373E5-905E-EA16-A637-69797A386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3" r="25021"/>
          <a:stretch>
            <a:fillRect/>
          </a:stretch>
        </p:blipFill>
        <p:spPr bwMode="auto">
          <a:xfrm>
            <a:off x="201613" y="125413"/>
            <a:ext cx="3540125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CuadroTexto 1">
            <a:extLst>
              <a:ext uri="{FF2B5EF4-FFF2-40B4-BE49-F238E27FC236}">
                <a16:creationId xmlns:a16="http://schemas.microsoft.com/office/drawing/2014/main" id="{00C23B8A-12F0-9A22-5672-47A9D6C5D5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7425" y="5954713"/>
            <a:ext cx="23669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/>
              <a:t>VIDA ITINERANTE</a:t>
            </a:r>
          </a:p>
        </p:txBody>
      </p:sp>
    </p:spTree>
  </p:cSld>
  <p:clrMapOvr>
    <a:masterClrMapping/>
  </p:clrMapOvr>
  <p:transition spd="slow" advTm="3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Imagen 5">
            <a:extLst>
              <a:ext uri="{FF2B5EF4-FFF2-40B4-BE49-F238E27FC236}">
                <a16:creationId xmlns:a16="http://schemas.microsoft.com/office/drawing/2014/main" id="{6B0E3988-EB1A-DB39-131D-2F5BF829D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1" r="58669" b="73785"/>
          <a:stretch>
            <a:fillRect/>
          </a:stretch>
        </p:blipFill>
        <p:spPr bwMode="auto">
          <a:xfrm rot="5400000">
            <a:off x="4638675" y="-695325"/>
            <a:ext cx="6858000" cy="824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4" name="Imagen 6">
            <a:extLst>
              <a:ext uri="{FF2B5EF4-FFF2-40B4-BE49-F238E27FC236}">
                <a16:creationId xmlns:a16="http://schemas.microsoft.com/office/drawing/2014/main" id="{20E6B352-3B0F-EA86-CA08-5647D55BD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662"/>
          <a:stretch>
            <a:fillRect/>
          </a:stretch>
        </p:blipFill>
        <p:spPr bwMode="auto">
          <a:xfrm>
            <a:off x="0" y="0"/>
            <a:ext cx="3943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E45A705-EA10-95C9-81E8-DA54809D67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3175" y="628650"/>
            <a:ext cx="5948363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1515: Nombrado Secretario del Consejo Real. Esto lleva consigo derechos y regalías sobre minas, explotaciones y riquezas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provenientes sobre todo de América. 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1516:Tras la muerte de Fernando el Católico, movido por el afán de conseguir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más prestigio y un puesto importante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dentro de la camarilla del nuevo rey,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se traslada a Flandes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y se pone al servicio de Carlos.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Las dificultades eran sin duda grandes: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lengua, costumbres, forma de gobierno;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pero sus ansias de triunfo y de grandezas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eran aún mayores. </a:t>
            </a:r>
          </a:p>
        </p:txBody>
      </p:sp>
      <p:sp>
        <p:nvSpPr>
          <p:cNvPr id="23556" name="CuadroTexto 8">
            <a:extLst>
              <a:ext uri="{FF2B5EF4-FFF2-40B4-BE49-F238E27FC236}">
                <a16:creationId xmlns:a16="http://schemas.microsoft.com/office/drawing/2014/main" id="{6F2824AE-9C8D-9CE0-1A94-E989352801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549900"/>
            <a:ext cx="3943350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ea typeface="Calibri" panose="020F0502020204030204" pitchFamily="34" charset="0"/>
                <a:cs typeface="Times New Roman" panose="02020603050405020304" pitchFamily="18" charset="0"/>
              </a:rPr>
              <a:t>1516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ea typeface="Calibri" panose="020F0502020204030204" pitchFamily="34" charset="0"/>
                <a:cs typeface="Times New Roman" panose="02020603050405020304" pitchFamily="18" charset="0"/>
              </a:rPr>
              <a:t> SECRETARIO DE CARLOS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400">
                <a:ea typeface="Calibri" panose="020F0502020204030204" pitchFamily="34" charset="0"/>
                <a:cs typeface="Times New Roman" panose="02020603050405020304" pitchFamily="18" charset="0"/>
              </a:rPr>
              <a:t>CONSEJO REAL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5A37767-A97A-3C6B-75AB-4F39F971B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188913"/>
            <a:ext cx="3470275" cy="501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3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1842</TotalTime>
  <Words>4130</Words>
  <Application>Microsoft Macintosh PowerPoint</Application>
  <PresentationFormat>Panorámica</PresentationFormat>
  <Paragraphs>739</Paragraphs>
  <Slides>45</Slides>
  <Notes>8</Notes>
  <HiddenSlides>0</HiddenSlides>
  <MMClips>1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45</vt:i4>
      </vt:variant>
    </vt:vector>
  </HeadingPairs>
  <TitlesOfParts>
    <vt:vector size="53" baseType="lpstr">
      <vt:lpstr>Arial</vt:lpstr>
      <vt:lpstr>Calibri</vt:lpstr>
      <vt:lpstr>Calibri Light</vt:lpstr>
      <vt:lpstr>Century Schoolbook</vt:lpstr>
      <vt:lpstr>Helvetica Neue</vt:lpstr>
      <vt:lpstr>Segoe Print</vt:lpstr>
      <vt:lpstr>Tw Cen MT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Microsoft Office User</cp:lastModifiedBy>
  <cp:revision>98</cp:revision>
  <dcterms:created xsi:type="dcterms:W3CDTF">2022-06-05T07:37:21Z</dcterms:created>
  <dcterms:modified xsi:type="dcterms:W3CDTF">2024-07-11T15:52:06Z</dcterms:modified>
</cp:coreProperties>
</file>