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313" r:id="rId2"/>
    <p:sldId id="435" r:id="rId3"/>
    <p:sldId id="314" r:id="rId4"/>
    <p:sldId id="391" r:id="rId5"/>
    <p:sldId id="378" r:id="rId6"/>
    <p:sldId id="394" r:id="rId7"/>
    <p:sldId id="312" r:id="rId8"/>
    <p:sldId id="387" r:id="rId9"/>
    <p:sldId id="386" r:id="rId10"/>
    <p:sldId id="385" r:id="rId11"/>
    <p:sldId id="468" r:id="rId12"/>
    <p:sldId id="384" r:id="rId13"/>
    <p:sldId id="383" r:id="rId14"/>
    <p:sldId id="382" r:id="rId15"/>
    <p:sldId id="381" r:id="rId16"/>
    <p:sldId id="380" r:id="rId17"/>
    <p:sldId id="392" r:id="rId18"/>
    <p:sldId id="390" r:id="rId19"/>
    <p:sldId id="389" r:id="rId20"/>
    <p:sldId id="388" r:id="rId21"/>
    <p:sldId id="379" r:id="rId22"/>
    <p:sldId id="466" r:id="rId23"/>
    <p:sldId id="467" r:id="rId24"/>
    <p:sldId id="433" r:id="rId25"/>
    <p:sldId id="464" r:id="rId26"/>
    <p:sldId id="424" r:id="rId27"/>
    <p:sldId id="441" r:id="rId28"/>
    <p:sldId id="429" r:id="rId29"/>
    <p:sldId id="461" r:id="rId30"/>
    <p:sldId id="452" r:id="rId31"/>
    <p:sldId id="454" r:id="rId32"/>
    <p:sldId id="436" r:id="rId33"/>
    <p:sldId id="459" r:id="rId34"/>
    <p:sldId id="463" r:id="rId35"/>
    <p:sldId id="432" r:id="rId36"/>
    <p:sldId id="440" r:id="rId37"/>
    <p:sldId id="439" r:id="rId38"/>
    <p:sldId id="438" r:id="rId39"/>
    <p:sldId id="415" r:id="rId40"/>
    <p:sldId id="427" r:id="rId41"/>
    <p:sldId id="470" r:id="rId42"/>
    <p:sldId id="417" r:id="rId43"/>
    <p:sldId id="443" r:id="rId44"/>
    <p:sldId id="395" r:id="rId45"/>
    <p:sldId id="425" r:id="rId46"/>
    <p:sldId id="426" r:id="rId47"/>
    <p:sldId id="479" r:id="rId48"/>
    <p:sldId id="437" r:id="rId49"/>
    <p:sldId id="489" r:id="rId50"/>
    <p:sldId id="491" r:id="rId51"/>
    <p:sldId id="460" r:id="rId52"/>
    <p:sldId id="490" r:id="rId53"/>
    <p:sldId id="482" r:id="rId54"/>
    <p:sldId id="457" r:id="rId55"/>
    <p:sldId id="469" r:id="rId56"/>
    <p:sldId id="420" r:id="rId57"/>
    <p:sldId id="483" r:id="rId58"/>
    <p:sldId id="475" r:id="rId59"/>
    <p:sldId id="484" r:id="rId60"/>
    <p:sldId id="472" r:id="rId61"/>
    <p:sldId id="450" r:id="rId62"/>
    <p:sldId id="473" r:id="rId63"/>
    <p:sldId id="487" r:id="rId64"/>
    <p:sldId id="485" r:id="rId65"/>
    <p:sldId id="486" r:id="rId66"/>
    <p:sldId id="481" r:id="rId67"/>
    <p:sldId id="442" r:id="rId68"/>
    <p:sldId id="474" r:id="rId69"/>
    <p:sldId id="480" r:id="rId70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09"/>
    <p:restoredTop sz="94689"/>
  </p:normalViewPr>
  <p:slideViewPr>
    <p:cSldViewPr snapToGrid="0" snapToObjects="1">
      <p:cViewPr varScale="1">
        <p:scale>
          <a:sx n="108" d="100"/>
          <a:sy n="108" d="100"/>
        </p:scale>
        <p:origin x="13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0E13D8A-4BB5-AC8C-DE6E-6B6CD25E6F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9FA15E-2683-C271-2428-A5AC7DF1BE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1CAA3E1-DC64-1249-86BF-F005A6C10049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A4CC7028-2B7C-F25B-4A05-3AA55F97C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18D25D47-1804-3C92-2DA1-31E35DAF5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56B092-4627-5957-EDB1-7BAF022D33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D108A3-37CD-9145-B599-8E52FAA70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0EF344D-4507-FF4E-9884-BDEA37AD5A7A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F344D-4507-FF4E-9884-BDEA37AD5A7A}" type="slidenum">
              <a:rPr lang="es-ES" altLang="es-ES" smtClean="0"/>
              <a:pPr/>
              <a:t>14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54227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F344D-4507-FF4E-9884-BDEA37AD5A7A}" type="slidenum">
              <a:rPr lang="es-ES" altLang="es-ES" smtClean="0"/>
              <a:pPr/>
              <a:t>32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5925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7EAB9F-874E-9D6A-E487-213C34AD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40500-6C1F-664B-A39B-429302C67950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9163E3-A616-2E31-3143-3ACABDFC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CB2C85-9430-74D7-91B0-9E515F3CE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3D2A0-A740-9F45-8845-58894259DF6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5303454"/>
      </p:ext>
    </p:extLst>
  </p:cSld>
  <p:clrMapOvr>
    <a:masterClrMapping/>
  </p:clrMapOvr>
  <p:transition spd="slow" advTm="4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B4D883-043A-2260-3D19-9725A91D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D93967-6EC2-8044-AB9E-0CF7DD7C06CF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07CC80-2AA8-7742-18F8-5BF26583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23DB4-0EF2-A41C-0FAB-8C0CA71A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9A8AC-86A8-7742-9528-A4388A24F93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1334972"/>
      </p:ext>
    </p:extLst>
  </p:cSld>
  <p:clrMapOvr>
    <a:masterClrMapping/>
  </p:clrMapOvr>
  <p:transition spd="slow" advTm="4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FA0373-E416-92D2-D0A8-EBBF92AA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B79F03-D886-EA40-8D8E-B57FFD4A68FA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B98E3-8616-A8FF-9F2F-733539702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BF936E-2661-8FB2-B39B-100B63D3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90570-8B1B-794C-B3D1-51948A42CE2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65100653"/>
      </p:ext>
    </p:extLst>
  </p:cSld>
  <p:clrMapOvr>
    <a:masterClrMapping/>
  </p:clrMapOvr>
  <p:transition spd="slow" advTm="4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B1E23B-54D3-7E86-B6C9-8E5ED1CA6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3DDBA1-AC95-C742-90E6-9CB8DC795F6A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D06AEF-48E7-77FC-382A-6888C1A2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9CA4AC-2878-F50A-742C-A03BAA602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25800-72C2-0643-BF5C-DBE0511EFA2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76226289"/>
      </p:ext>
    </p:extLst>
  </p:cSld>
  <p:clrMapOvr>
    <a:masterClrMapping/>
  </p:clrMapOvr>
  <p:transition spd="slow" advTm="4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233525-6C0D-409C-9162-95C7F0FD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43ABB1-8F3B-9F4F-902A-7CA227C272BF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E6ED55-ACDC-5A13-0893-C3F8EA74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E1900F-8C62-0360-212F-108514B70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FC305-5CA2-B146-9476-1286B542A66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93749512"/>
      </p:ext>
    </p:extLst>
  </p:cSld>
  <p:clrMapOvr>
    <a:masterClrMapping/>
  </p:clrMapOvr>
  <p:transition spd="slow" advTm="4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87C2FEF-9A6A-E45C-77B2-59AD82B1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776E38-12DE-0148-8FF7-81AB8700690B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FADEE7A0-CC92-E7C8-FCC4-3C46C2C38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1139A13-6AF0-A98E-5E9B-FBBCEEE52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D63B6-8FBD-F44F-AB68-0C554AFC77C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09396252"/>
      </p:ext>
    </p:extLst>
  </p:cSld>
  <p:clrMapOvr>
    <a:masterClrMapping/>
  </p:clrMapOvr>
  <p:transition spd="slow" advTm="4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BAFC3A81-22D5-94FC-745E-5235262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1E3E8F-E901-DF4B-ACF8-0A4FEE1974AF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B869CE25-0DB0-9CA2-03A4-31567DBF7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AB37B2C4-16DE-D075-89CC-506FD0F4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F9975-CB98-3E4F-B8E2-4741CCB3C7C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30859711"/>
      </p:ext>
    </p:extLst>
  </p:cSld>
  <p:clrMapOvr>
    <a:masterClrMapping/>
  </p:clrMapOvr>
  <p:transition spd="slow" advTm="4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1EE18FD1-E08E-393D-8E1A-823BFEDEF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B61ECE-24F6-E942-A5AF-92704F07ED81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D050B57E-0022-7C2C-8B6C-C64CE3DE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0D578350-6C7F-905D-AB32-7E95DCBE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A956A-93CD-D042-A2D5-9D21DBF598B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54895525"/>
      </p:ext>
    </p:extLst>
  </p:cSld>
  <p:clrMapOvr>
    <a:masterClrMapping/>
  </p:clrMapOvr>
  <p:transition spd="slow" advTm="4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0C917D42-1E25-E040-5B60-D8EC11C7B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E673F2-CA50-D749-8944-78452B2EF309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ABF5F3EE-42BD-8F3A-B30F-0882B3501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CA634A51-FF18-9CDD-17E8-38CBF0B2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A9408-F761-4E42-8FDA-4F4558DDC20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43314258"/>
      </p:ext>
    </p:extLst>
  </p:cSld>
  <p:clrMapOvr>
    <a:masterClrMapping/>
  </p:clrMapOvr>
  <p:transition spd="slow" advTm="4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363D2B4A-8F36-87EA-D7B1-D7D910FB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EB0686-DAAC-1E48-B775-FAFC5539A005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9EB36E66-DEC2-DF89-E6E6-08103FC8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613F115-C612-75B4-CE23-9C89CB2B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64075-265E-FE43-B4CD-859D5C437CE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94106955"/>
      </p:ext>
    </p:extLst>
  </p:cSld>
  <p:clrMapOvr>
    <a:masterClrMapping/>
  </p:clrMapOvr>
  <p:transition spd="slow" advTm="4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4E880A3-1390-78D6-B01B-24E7457E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845BA8-6D77-0443-B73B-CD765E3039AA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879FD07-7FCD-B639-F2B1-E6DA6545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3E4AF27E-B142-BE05-FE9B-C4E75B40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1C91B-9720-D44E-A607-BB362D22108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20402911"/>
      </p:ext>
    </p:extLst>
  </p:cSld>
  <p:clrMapOvr>
    <a:masterClrMapping/>
  </p:clrMapOvr>
  <p:transition spd="slow" advTm="4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030F0EEE-5C13-A3A7-A2D7-C914FA8128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  <a:endParaRPr lang="es-ES" altLang="es-ES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38BC5031-234B-6038-D65F-0ECD2BE837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AC7609-8B8F-4AF8-2643-E559F2DDD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DB90E41E-2065-BF49-A60F-F71DE9851DD3}" type="datetimeFigureOut">
              <a:rPr lang="es-ES" altLang="es-ES"/>
              <a:pPr/>
              <a:t>6/8/24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89FB42-E9DA-0D94-5E3E-54B9133F6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0825AD-005A-4166-38A8-F7B13B0B9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80DB21F-4C98-E144-BA86-87BFCB8494A1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D5A99E7D-A335-A12B-02D6-86A64B973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14345" name="Rectángulo 5">
            <a:extLst>
              <a:ext uri="{FF2B5EF4-FFF2-40B4-BE49-F238E27FC236}">
                <a16:creationId xmlns:a16="http://schemas.microsoft.com/office/drawing/2014/main" id="{C627874B-C6B7-2ED8-353D-27055C4F4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2" y="6294027"/>
            <a:ext cx="3560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dirty="0">
                <a:solidFill>
                  <a:srgbClr val="FF0000"/>
                </a:solidFill>
                <a:latin typeface="Viner Hand ITC" panose="03070502030502020203" pitchFamily="66" charset="77"/>
              </a:rPr>
              <a:t>Carros de fuego (  </a:t>
            </a:r>
            <a:r>
              <a:rPr lang="es-ES" altLang="es-ES" sz="1800" dirty="0" err="1">
                <a:solidFill>
                  <a:srgbClr val="FF0000"/>
                </a:solidFill>
                <a:latin typeface="Viner Hand ITC" panose="03070502030502020203" pitchFamily="66" charset="77"/>
              </a:rPr>
              <a:t>Vángelis</a:t>
            </a:r>
            <a:r>
              <a:rPr lang="es-ES" altLang="es-ES" sz="1800" dirty="0">
                <a:solidFill>
                  <a:srgbClr val="FF0000"/>
                </a:solidFill>
                <a:latin typeface="Viner Hand ITC" panose="03070502030502020203" pitchFamily="66" charset="77"/>
              </a:rPr>
              <a:t> )</a:t>
            </a:r>
          </a:p>
        </p:txBody>
      </p:sp>
      <p:pic>
        <p:nvPicPr>
          <p:cNvPr id="11" name="Picture 8" descr="trebbleCLR_animado">
            <a:extLst>
              <a:ext uri="{FF2B5EF4-FFF2-40B4-BE49-F238E27FC236}">
                <a16:creationId xmlns:a16="http://schemas.microsoft.com/office/drawing/2014/main" id="{E7F485D5-B363-DAAE-0AF2-94D7A1A579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6129338"/>
            <a:ext cx="2794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1B2AD1A-E4D1-4A94-FCB7-C5D765387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29" y="2163171"/>
            <a:ext cx="5173552" cy="389363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2676080-CF61-310D-E5BC-22486DA722A3}"/>
              </a:ext>
            </a:extLst>
          </p:cNvPr>
          <p:cNvSpPr txBox="1"/>
          <p:nvPr/>
        </p:nvSpPr>
        <p:spPr>
          <a:xfrm>
            <a:off x="5807446" y="3916907"/>
            <a:ext cx="2863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FF00"/>
                </a:solidFill>
                <a:latin typeface="Bradley Hand" pitchFamily="2" charset="77"/>
              </a:rPr>
              <a:t>Antonio Gutiérrez</a:t>
            </a:r>
          </a:p>
          <a:p>
            <a:pPr algn="ctr"/>
            <a:r>
              <a:rPr lang="es-ES" dirty="0">
                <a:solidFill>
                  <a:srgbClr val="FFFF00"/>
                </a:solidFill>
                <a:latin typeface="Bradley Hand" pitchFamily="2" charset="77"/>
              </a:rPr>
              <a:t>El Viejo</a:t>
            </a:r>
          </a:p>
          <a:p>
            <a:pPr algn="ctr"/>
            <a:endParaRPr lang="es-ES" dirty="0">
              <a:solidFill>
                <a:srgbClr val="FFFF00"/>
              </a:solidFill>
              <a:latin typeface="Bradley Hand" pitchFamily="2" charset="77"/>
            </a:endParaRPr>
          </a:p>
          <a:p>
            <a:pPr algn="ctr"/>
            <a:r>
              <a:rPr lang="es-ES" dirty="0">
                <a:solidFill>
                  <a:srgbClr val="FFFF00"/>
                </a:solidFill>
                <a:latin typeface="Bradley Hand" pitchFamily="2" charset="77"/>
              </a:rPr>
              <a:t>1924-2024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2FC6ED-545D-9020-18B6-22C799A1F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985" y="488457"/>
            <a:ext cx="2691851" cy="3006802"/>
          </a:xfrm>
          <a:prstGeom prst="rect">
            <a:avLst/>
          </a:prstGeom>
        </p:spPr>
      </p:pic>
      <p:pic>
        <p:nvPicPr>
          <p:cNvPr id="3" name="Carros de fuego Vangelis.mp3">
            <a:hlinkClick r:id="" action="ppaction://media"/>
            <a:extLst>
              <a:ext uri="{FF2B5EF4-FFF2-40B4-BE49-F238E27FC236}">
                <a16:creationId xmlns:a16="http://schemas.microsoft.com/office/drawing/2014/main" id="{17A0BC44-B49E-33FD-6F1C-FEC1A0D2B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300923-420C-1DB0-5919-7EADF06EDC51}"/>
              </a:ext>
            </a:extLst>
          </p:cNvPr>
          <p:cNvSpPr txBox="1"/>
          <p:nvPr/>
        </p:nvSpPr>
        <p:spPr>
          <a:xfrm>
            <a:off x="1075038" y="457201"/>
            <a:ext cx="7202063" cy="6618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“Al poco tiempo me nombraron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Vocal de Deportes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 así me vi rodeado de una nube de chiquillos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que con sus risas y sus voces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 hicieron comprender que yo tenía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una nueva vida por delante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Tuve que organizar campeonatos de futbol,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ajedrez, de ping-pong, </a:t>
            </a:r>
            <a:r>
              <a:rPr lang="es-ES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”..</a:t>
            </a:r>
          </a:p>
          <a:p>
            <a:pPr algn="ctr"/>
            <a:endParaRPr lang="es-ES" dirty="0">
              <a:solidFill>
                <a:srgbClr val="C00000"/>
              </a:solidFill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1952: Delegado de Aspirantes y Vocal de Caridad.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Rodeado de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chiquillos, los llevaba conmigo a ayudar 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los necesitados, tratando de inculcarles el amor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los pobres y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enfermos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Asilo de Ancianos, Hospital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Neveral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los Prados,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manicomio de los locos.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Son experiencias impactantes que nunca olvidaron”.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“He tenido la suerte de ser el amigo de miles de niños, </a:t>
            </a:r>
          </a:p>
          <a:p>
            <a:pPr algn="ctr"/>
            <a:r>
              <a:rPr lang="es-ES" sz="18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ya de </a:t>
            </a:r>
            <a:r>
              <a:rPr lang="es-ES" sz="18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hombres me invitan a sus bodas, y con el tiempo</a:t>
            </a:r>
          </a:p>
          <a:p>
            <a:pPr algn="ctr"/>
            <a:r>
              <a:rPr lang="es-ES" sz="1800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disfruto al ver acercarse también a sus hijos y nietos”.</a:t>
            </a:r>
          </a:p>
          <a:p>
            <a:pPr algn="ctr"/>
            <a:endParaRPr lang="es-E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53993"/>
      </p:ext>
    </p:extLst>
  </p:cSld>
  <p:clrMapOvr>
    <a:masterClrMapping/>
  </p:clrMapOvr>
  <p:transition spd="slow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300923-420C-1DB0-5919-7EADF06EDC51}"/>
              </a:ext>
            </a:extLst>
          </p:cNvPr>
          <p:cNvSpPr txBox="1"/>
          <p:nvPr/>
        </p:nvSpPr>
        <p:spPr>
          <a:xfrm>
            <a:off x="973778" y="333375"/>
            <a:ext cx="730332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1959: VERANO. 1º CAMPAMENTO</a:t>
            </a:r>
            <a:endParaRPr lang="es-ES" sz="2000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 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padre José Fernando, decidimos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llevar un grupo de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niños a un campamento de </a:t>
            </a:r>
          </a:p>
          <a:p>
            <a:pPr algn="ctr"/>
            <a:endParaRPr lang="es-ES" sz="2000" dirty="0">
              <a:solidFill>
                <a:srgbClr val="FF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1959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BURGOS</a:t>
            </a:r>
            <a:r>
              <a:rPr lang="es-ES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Fue una experiencia muy interesante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salió tan bien, que al año siguiente, volvimos a repetirla.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1960: BURGOS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 Se incorpora Antonio Cruz</a:t>
            </a:r>
          </a:p>
          <a:p>
            <a:pPr algn="ctr"/>
            <a:endParaRPr lang="es-ES" sz="2000" dirty="0">
              <a:solidFill>
                <a:srgbClr val="FF0000"/>
              </a:solidFill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1961</a:t>
            </a:r>
            <a:r>
              <a:rPr lang="es-ES" sz="20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MÁLAGA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un colegio parroquial cerca de la playa.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Acrecentamos hasta 50 el número de niños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 incorpora  Manolo Molina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2000" dirty="0">
              <a:solidFill>
                <a:srgbClr val="C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VALENCIA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1962 :</a:t>
            </a:r>
            <a:r>
              <a:rPr lang="es-ES" sz="2000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Mareny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Barraquetes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s-E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 60 niños  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1963-64:  Perelló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120 niños.</a:t>
            </a:r>
          </a:p>
        </p:txBody>
      </p:sp>
    </p:spTree>
    <p:extLst>
      <p:ext uri="{BB962C8B-B14F-4D97-AF65-F5344CB8AC3E}">
        <p14:creationId xmlns:p14="http://schemas.microsoft.com/office/powerpoint/2010/main" val="594756101"/>
      </p:ext>
    </p:extLst>
  </p:cSld>
  <p:clrMapOvr>
    <a:masterClrMapping/>
  </p:clrMapOvr>
  <p:transition spd="slow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DBD2E1B-DBF1-1802-32F4-1BC97874EABF}"/>
              </a:ext>
            </a:extLst>
          </p:cNvPr>
          <p:cNvSpPr txBox="1"/>
          <p:nvPr/>
        </p:nvSpPr>
        <p:spPr>
          <a:xfrm>
            <a:off x="1080654" y="333375"/>
            <a:ext cx="692331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1965: LA BARROSA: Chiclana de la Frontera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Varios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años de tanteo en la playa, entonces virgen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tan solo habitada por unos cuantos chalets solitarios.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generosidad de algunas familias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nos cedían los terrenos gratuitamente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nos permitían abastecernos del agua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imprescindible de sus pozos, permitieron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establecernos en las cercanías del pinar de D. Jesús,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junto a la venta Manuel y la Torre de las Glorias.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 era silencio y pura naturaleza</a:t>
            </a:r>
            <a:r>
              <a:rPr lang="es-ES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¡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Qué fácil era, sobre todo por las noches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percibir el ruido de las olas! !Toda una delicia!.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carencia de medios exigía multiplicar el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esfuerzo;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 había cocina ni aseos.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Desde llenar las colchonetas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paja, hasta buscar un lugar discreto y un momento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adecuado para las necesidades, en el pinar.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nunca se perdió la alegría ni el buen humor. </a:t>
            </a:r>
          </a:p>
          <a:p>
            <a:pPr algn="ctr"/>
            <a:r>
              <a:rPr lang="es-E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Estanislao, coadjutor de San Isidoro, con sus salidas </a:t>
            </a:r>
          </a:p>
          <a:p>
            <a:pPr algn="ctr"/>
            <a:r>
              <a:rPr lang="es-E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ocurrencias se convirtió en una fuente inagotable de </a:t>
            </a:r>
          </a:p>
          <a:p>
            <a:pPr algn="ctr"/>
            <a:r>
              <a:rPr lang="es-E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anécdotas que aumentaron su ya abundante repertorio. </a:t>
            </a:r>
          </a:p>
        </p:txBody>
      </p:sp>
    </p:spTree>
    <p:extLst>
      <p:ext uri="{BB962C8B-B14F-4D97-AF65-F5344CB8AC3E}">
        <p14:creationId xmlns:p14="http://schemas.microsoft.com/office/powerpoint/2010/main" val="2994753748"/>
      </p:ext>
    </p:extLst>
  </p:cSld>
  <p:clrMapOvr>
    <a:masterClrMapping/>
  </p:clrMapOvr>
  <p:transition spd="slow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95FDD9-B0CF-9C55-15D0-1EA0A30EB79E}"/>
              </a:ext>
            </a:extLst>
          </p:cNvPr>
          <p:cNvSpPr txBox="1"/>
          <p:nvPr/>
        </p:nvSpPr>
        <p:spPr>
          <a:xfrm>
            <a:off x="323849" y="333375"/>
            <a:ext cx="856932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1970: ADQUISICIÓN DE TERRENOS: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Carlos Andrade, gran protector del Campamento, conocedor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nuestro interés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Barrosa, facilitó la adquisición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un terreno apartado, cercano a la playa y entre pinos. </a:t>
            </a:r>
            <a:endParaRPr lang="es-E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idieron 600.000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contado; nosotros teníamos tan solo 18,000.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Aceptaron al fin unas letras y se instaló el campamento.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El primer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problema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 la insuficiencia de agua,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adecuación del pozo supuso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gasto de  80.000 pts.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El dinero salía de los donativos, rifas, excursiones, y lotería.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 puso en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práctica la operación “metro cuadrado”.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Úbeda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respondió y sacamos 150.000 pts.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segundo año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Sanidad obligó a construir una nave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duchas y aseos, que supuso otras 215.000 pts.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Año tras año se fue acomodando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cocina y enfermería,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comedor, la cerca etc..  erigiéndose un pequeño altar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la imagen de la 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Virgen de Guadalupe</a:t>
            </a:r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: 9-8-1992</a:t>
            </a:r>
            <a:endParaRPr lang="es-ES" sz="2000" dirty="0">
              <a:solidFill>
                <a:srgbClr val="C00000"/>
              </a:solidFill>
              <a:effectLst/>
              <a:highlight>
                <a:srgbClr val="00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nos serviría de capilla dentro del recinto.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Estas nuevas instalaciones nos permiten acoger cada verano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300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chicos/as  que en tiendas de lona, en torno al mástil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las banderas, siguen ofreciendo la imagen del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ampamento.</a:t>
            </a:r>
          </a:p>
        </p:txBody>
      </p:sp>
    </p:spTree>
    <p:extLst>
      <p:ext uri="{BB962C8B-B14F-4D97-AF65-F5344CB8AC3E}">
        <p14:creationId xmlns:p14="http://schemas.microsoft.com/office/powerpoint/2010/main" val="478023450"/>
      </p:ext>
    </p:extLst>
  </p:cSld>
  <p:clrMapOvr>
    <a:masterClrMapping/>
  </p:clrMapOvr>
  <p:transition spd="slow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1D9CD2-7B24-2FA9-E100-E4901870135D}"/>
              </a:ext>
            </a:extLst>
          </p:cNvPr>
          <p:cNvSpPr txBox="1"/>
          <p:nvPr/>
        </p:nvSpPr>
        <p:spPr>
          <a:xfrm>
            <a:off x="323850" y="333375"/>
            <a:ext cx="814325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+++</a:t>
            </a:r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 Ayuntamiento de Chiclana acordó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poner </a:t>
            </a:r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 nombre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Campamento de Úbeda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calle que nos da acceso a la playa,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recordando</a:t>
            </a:r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todos nuestra presencia.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Pero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nuestra tarea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se ha reducido nunca a estos días de playa.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Acción Católica ha sido mucho más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+++ Comencemos por describir la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“Sala de </a:t>
            </a:r>
            <a:r>
              <a:rPr lang="es-ES" sz="2000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Máquinas”</a:t>
            </a:r>
            <a:r>
              <a:rPr lang="es-ES" sz="2000" dirty="0" err="1">
                <a:solidFill>
                  <a:srgbClr val="C0000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Despacho del Viejo.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 ascender las empinadas escaleras del antiguo convento,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largo pasillo nos conduce a un amplio salón, donde las mesas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ping-pong se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mezclan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los futbolines, hábilmente manejados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una chiquillería que no deja de producir ruidos y sobresaltos;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allí, sí, en un pequeño cuchitril, sin ventilación, donde está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caja fuerte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cartón, y adornadas sus paredes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los décimos de Lotería, allí está el Despacho.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Allí habrás podido encontrarte con el Viejo.</a:t>
            </a:r>
            <a:r>
              <a:rPr lang="es-ES" sz="2000" dirty="0">
                <a:solidFill>
                  <a:schemeClr val="bg1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odas las tardes,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durante muchos años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poniendo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orden.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todos conoce, a todos acoge, con todos se mete,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a todos quiere como si fueran, más que sus hijos,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 nietos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algo es el Viejo.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 entrega, se ve recompensada por el cariño que todos le profesan. </a:t>
            </a:r>
          </a:p>
          <a:p>
            <a:pPr algn="ctr"/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548264"/>
      </p:ext>
    </p:extLst>
  </p:cSld>
  <p:clrMapOvr>
    <a:masterClrMapping/>
  </p:clrMapOvr>
  <p:transition spd="slow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2A95A5A-CC4E-8FB9-2190-C3099FEA7CD4}"/>
              </a:ext>
            </a:extLst>
          </p:cNvPr>
          <p:cNvSpPr txBox="1"/>
          <p:nvPr/>
        </p:nvSpPr>
        <p:spPr>
          <a:xfrm>
            <a:off x="729049" y="469557"/>
            <a:ext cx="766680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¿CÓMO ERA EL VIEJO?: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Hemos hablado de su origen sencillo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circunstancias no le permitieron tener estudios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ya que l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guerra y el trabajo se lo impidieron;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su gran corazón le abrió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páginas del libro de la vida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ues era un hombre que la 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vivía intensamente. </a:t>
            </a:r>
            <a:r>
              <a:rPr lang="es-ES" sz="2000" dirty="0">
                <a:solidFill>
                  <a:schemeClr val="bg1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Sencillamente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importaban los demás.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ahí su capacidad de trabajo y dinamismo,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una cualidad  que agranda su figura: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sabía “enrolar a los demás”.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eso siempre andaba rodeado de gente.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era el líder solitario; era el servidor sencillo,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caminaba con los demás,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procurando “que nadie se quedara atrás”.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tarea con los niños y jóvenes se prolongaba todo el año, </a:t>
            </a:r>
            <a:endParaRPr lang="es-E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facilitando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espacios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el deporte, hasta llegar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conseguir el recinto deportivo actual: La Patera.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Equipaba a los niños, organizaba torneos,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generaba ilusión y facilitaba la convivencia. </a:t>
            </a:r>
          </a:p>
        </p:txBody>
      </p:sp>
    </p:spTree>
    <p:extLst>
      <p:ext uri="{BB962C8B-B14F-4D97-AF65-F5344CB8AC3E}">
        <p14:creationId xmlns:p14="http://schemas.microsoft.com/office/powerpoint/2010/main" val="920104572"/>
      </p:ext>
    </p:extLst>
  </p:cSld>
  <p:clrMapOvr>
    <a:masterClrMapping/>
  </p:clrMapOvr>
  <p:transition spd="slow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1AA8554-A055-3839-A0F2-475713DA2733}"/>
              </a:ext>
            </a:extLst>
          </p:cNvPr>
          <p:cNvSpPr txBox="1"/>
          <p:nvPr/>
        </p:nvSpPr>
        <p:spPr>
          <a:xfrm>
            <a:off x="819398" y="260350"/>
            <a:ext cx="732707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+++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Nombrado Miembro de 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CÁRITAS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la Parroquia de San Isidoro,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formó parte de un grupo muy dinámico a nivel de ciudad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bajo la presidencia de D. Manuel Fuentes. </a:t>
            </a:r>
            <a:endParaRPr lang="es-E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la ayuda de D. Manuel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Pasquau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Esteban el del Estanco, Bernardo de la Rosa, Paco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Saez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.., etc.. emprendieron una tarea ingente: Construcción de viviendas, aportación de medicinas,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facilitar el acceso a pensiones y sobre todo atender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alimentos a los más pobres.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Viejo, desde su atalaya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plaza de Abastos, conocía las verdaderas necesidades, evitando en muchas ocasiones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la ayuda recayera sobre los “falsos pobres”.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bolsas de comida llegaban a los barrios más deprimidos </a:t>
            </a:r>
            <a:endParaRPr lang="es-E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a las aldeas,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donde conocía a mucha gente.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+++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organizador fundó la Hermandad de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DONANTES DE SANGRE(1975);y en 1976 la Sección Juvenil,  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abasteciendo no sólo las necesidades del Hospital de Úbeda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sino también las de El </a:t>
            </a:r>
            <a:r>
              <a:rPr lang="es-ES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Neveral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 otros centros.</a:t>
            </a:r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+++</a:t>
            </a:r>
          </a:p>
        </p:txBody>
      </p:sp>
    </p:spTree>
    <p:extLst>
      <p:ext uri="{BB962C8B-B14F-4D97-AF65-F5344CB8AC3E}">
        <p14:creationId xmlns:p14="http://schemas.microsoft.com/office/powerpoint/2010/main" val="754244060"/>
      </p:ext>
    </p:extLst>
  </p:cSld>
  <p:clrMapOvr>
    <a:masterClrMapping/>
  </p:clrMapOvr>
  <p:transition spd="slow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11175E-EA04-6961-CC32-129BB51B668E}"/>
              </a:ext>
            </a:extLst>
          </p:cNvPr>
          <p:cNvSpPr txBox="1"/>
          <p:nvPr/>
        </p:nvSpPr>
        <p:spPr>
          <a:xfrm>
            <a:off x="323850" y="333375"/>
            <a:ext cx="84963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Llegados aquí, es lógico que nos preguntemos: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¿De dónde este dinamismo tan desinteresado y alegre?</a:t>
            </a:r>
            <a:r>
              <a:rPr lang="es-ES" sz="2000" dirty="0">
                <a:solidFill>
                  <a:schemeClr val="bg1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¿En qué fuente secreta saciaba su sed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 a la vez, lo convertía en manantial de agua fresca,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capaz de saciar la sed de los demás?</a:t>
            </a:r>
          </a:p>
          <a:p>
            <a:pPr algn="ctr"/>
            <a:endParaRPr lang="es-ES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respuesta es fácil y la hemos descubierto todos los que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tuvimos la suerte de tratarlo un poco más de cerca: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Una fe sencilla, profunda y verdadera.</a:t>
            </a:r>
          </a:p>
          <a:p>
            <a:pPr algn="ctr"/>
            <a:endParaRPr lang="es-ES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 sus intervenciones públicas, siempre escasas y breves,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 vamos a encontrar ideas sublimes o doctrinas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laboradas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era básicamente 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un hombre de acción</a:t>
            </a:r>
            <a:r>
              <a:rPr lang="es-ES" sz="2000" dirty="0">
                <a:solidFill>
                  <a:schemeClr val="bg1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su misa diaria y su rezo del rosario,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 hubiera sido posible tanta entrega.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 silueta en la oscuridad de la noche, junto a la Virgen,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rezando solo , mientras se celebraba,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entre ruidos y canciones, el fuego del campamento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 definitiva era toda una lección y un ejemplo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que no pasaba desapercibido.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21829959"/>
      </p:ext>
    </p:extLst>
  </p:cSld>
  <p:clrMapOvr>
    <a:masterClrMapping/>
  </p:clrMapOvr>
  <p:transition spd="slow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A8C81F-D9F2-45AD-6833-7051074688A3}"/>
              </a:ext>
            </a:extLst>
          </p:cNvPr>
          <p:cNvSpPr txBox="1"/>
          <p:nvPr/>
        </p:nvSpPr>
        <p:spPr>
          <a:xfrm>
            <a:off x="1161535" y="333376"/>
            <a:ext cx="674679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Otra clave </a:t>
            </a:r>
            <a:r>
              <a:rPr lang="es-ES" sz="2000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  <a:r>
              <a:rPr lang="es-ES" sz="2000" dirty="0">
                <a:solidFill>
                  <a:schemeClr val="bg1"/>
                </a:solidFill>
              </a:rPr>
              <a:t>de su vida era: </a:t>
            </a:r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“HACER EL BIEN”.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Hay un refrán que dice “haz el bien y no mires a quién”.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En nuestras relaciones predominan los intereses.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Constituidos en “centro de nuestras vidas”,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pensamos solo en “nosotros”: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nuestro bien, nuestra comodidad, nuestro interés.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Los demás pasan a ser “fantasmas”, sombras, objetos, cosas..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Y nuestras relaciones dan paso a la decepción, a la utilización.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“El bien es difusivo</a:t>
            </a:r>
            <a:r>
              <a:rPr lang="es-ES" sz="2000" dirty="0">
                <a:solidFill>
                  <a:schemeClr val="bg1"/>
                </a:solidFill>
              </a:rPr>
              <a:t>”, tiende a expandirse.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La persona realmente buena, ante las necesidades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y los acontecimientos negativos, no sólo no los esquiva,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sino que los considera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como un ”reto, una llamada, una oportunidad”.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Si tiene la suerte de afrontarlos con generosidad,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sin pensar en sí, sino en el otro, 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 pesar del sacrificio y renuncia que supone hacer el bien,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tendrá la satisfacción del bien conseguido.</a:t>
            </a:r>
          </a:p>
          <a:p>
            <a:pPr algn="ctr"/>
            <a:r>
              <a:rPr lang="es-ES" sz="1800" i="1" dirty="0">
                <a:solidFill>
                  <a:srgbClr val="C00000"/>
                </a:solidFill>
                <a:highlight>
                  <a:srgbClr val="FFFF00"/>
                </a:highlight>
              </a:rPr>
              <a:t>Tagore</a:t>
            </a:r>
            <a:r>
              <a:rPr lang="es-ES" sz="1800" i="1" dirty="0">
                <a:solidFill>
                  <a:schemeClr val="bg1"/>
                </a:solidFill>
              </a:rPr>
              <a:t>: “Dormía y soñaba que la vida era alegría/</a:t>
            </a:r>
          </a:p>
          <a:p>
            <a:pPr algn="ctr"/>
            <a:r>
              <a:rPr lang="es-ES" sz="1800" i="1" dirty="0">
                <a:solidFill>
                  <a:schemeClr val="bg1"/>
                </a:solidFill>
              </a:rPr>
              <a:t> Desperté y vi, que la vida era servir/</a:t>
            </a:r>
          </a:p>
          <a:p>
            <a:pPr algn="ctr"/>
            <a:r>
              <a:rPr lang="es-ES" sz="1800" i="1" dirty="0">
                <a:solidFill>
                  <a:schemeClr val="bg1"/>
                </a:solidFill>
              </a:rPr>
              <a:t>Serví y vi, que servir era la alegría.”/</a:t>
            </a:r>
          </a:p>
        </p:txBody>
      </p:sp>
    </p:spTree>
    <p:extLst>
      <p:ext uri="{BB962C8B-B14F-4D97-AF65-F5344CB8AC3E}">
        <p14:creationId xmlns:p14="http://schemas.microsoft.com/office/powerpoint/2010/main" val="2567442050"/>
      </p:ext>
    </p:extLst>
  </p:cSld>
  <p:clrMapOvr>
    <a:masterClrMapping/>
  </p:clrMapOvr>
  <p:transition spd="slow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B471E3C-0EBC-353F-6519-B5BDB893E7C9}"/>
              </a:ext>
            </a:extLst>
          </p:cNvPr>
          <p:cNvSpPr txBox="1"/>
          <p:nvPr/>
        </p:nvSpPr>
        <p:spPr>
          <a:xfrm>
            <a:off x="1025611" y="333375"/>
            <a:ext cx="708042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Una </a:t>
            </a:r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tercera faceta </a:t>
            </a:r>
            <a:r>
              <a:rPr lang="es-ES" sz="2000" dirty="0">
                <a:solidFill>
                  <a:schemeClr val="bg1"/>
                </a:solidFill>
              </a:rPr>
              <a:t>del Viejo: </a:t>
            </a:r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EL HUMOR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No era hombre de “contar chistes y mucho menos chismes”;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sin embargo, su conversación transmitía alegría,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y mostraba siempre el aspecto lúdico de la vida.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Éste es sin duda el motivo del atractivo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que tenía para los jóvenes.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Si hay algo que no soportan los niños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son las caras largas.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Ante él no cabían las máscaras ni los aires de superioridad.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Un mote dicho con todo el cariño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o la creación de situaciones rayanas en el límite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desarmaban al más pintado, dando paso a una relación,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en la que ya no importaba reírse de sí mismo,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que es el comienzo de la verdadera sabiduría.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Esto permite caminar por la vida en compañía de los demás.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!¿Como no recordar las “bromas” sufridas por los novatos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que con sigilo se han ido transmitiendo a lo largo de los años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 y que constituyen la ”comidilla”, entre los acampados!?.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Los lazos de la amistad, nacen, crecen, se estrechan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con la convivencia.  </a:t>
            </a:r>
          </a:p>
        </p:txBody>
      </p:sp>
    </p:spTree>
    <p:extLst>
      <p:ext uri="{BB962C8B-B14F-4D97-AF65-F5344CB8AC3E}">
        <p14:creationId xmlns:p14="http://schemas.microsoft.com/office/powerpoint/2010/main" val="567824670"/>
      </p:ext>
    </p:extLst>
  </p:cSld>
  <p:clrMapOvr>
    <a:masterClrMapping/>
  </p:clrMapOvr>
  <p:transition spd="slow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>
            <a:extLst>
              <a:ext uri="{FF2B5EF4-FFF2-40B4-BE49-F238E27FC236}">
                <a16:creationId xmlns:a16="http://schemas.microsoft.com/office/drawing/2014/main" id="{5C0DADBA-A33F-3D58-0D5D-BA0778810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098" y="503238"/>
            <a:ext cx="1664159" cy="6094412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solidFill>
                <a:srgbClr val="FF9900"/>
              </a:solidFill>
              <a:latin typeface="+mn-lt"/>
              <a:ea typeface="+mn-ea"/>
            </a:endParaRP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59DF056A-F642-5C5D-A2B2-FA2C8DB9E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03238"/>
            <a:ext cx="3210053" cy="60016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00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 sz="1600" b="1" dirty="0">
              <a:solidFill>
                <a:srgbClr val="FF9900"/>
              </a:solidFill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" altLang="es-ES" sz="1600" b="1" dirty="0">
                <a:solidFill>
                  <a:srgbClr val="FF9900"/>
                </a:solidFill>
                <a:latin typeface="Lucida Calligraphy" panose="03010101010101010101" pitchFamily="66" charset="77"/>
              </a:rPr>
              <a:t>+</a:t>
            </a:r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 </a:t>
            </a:r>
            <a:r>
              <a:rPr lang="es-ES" altLang="es-ES" sz="1600" dirty="0">
                <a:solidFill>
                  <a:srgbClr val="FFFF00"/>
                </a:solidFill>
                <a:latin typeface="Lucida Calligraphy" panose="03010101010101010101" pitchFamily="66" charset="77"/>
              </a:rPr>
              <a:t>A lo largo de la historia,</a:t>
            </a:r>
          </a:p>
          <a:p>
            <a:pPr algn="ctr" eaLnBrk="1" hangingPunct="1"/>
            <a:r>
              <a:rPr lang="es-ES" altLang="es-ES" sz="1600" dirty="0">
                <a:solidFill>
                  <a:srgbClr val="FFFF00"/>
                </a:solidFill>
                <a:latin typeface="Lucida Calligraphy" panose="03010101010101010101" pitchFamily="66" charset="77"/>
              </a:rPr>
              <a:t>la Iglesia, ha hecho</a:t>
            </a:r>
          </a:p>
          <a:p>
            <a:pPr algn="ctr" eaLnBrk="1" hangingPunct="1"/>
            <a:r>
              <a:rPr lang="es-ES" altLang="es-ES" sz="1600" dirty="0">
                <a:solidFill>
                  <a:srgbClr val="FFFF00"/>
                </a:solidFill>
                <a:latin typeface="Lucida Calligraphy" panose="03010101010101010101" pitchFamily="66" charset="77"/>
              </a:rPr>
              <a:t>del Arte, un vehículo</a:t>
            </a:r>
          </a:p>
          <a:p>
            <a:pPr algn="ctr" eaLnBrk="1" hangingPunct="1"/>
            <a:r>
              <a:rPr lang="es-ES" altLang="es-ES" sz="1600" dirty="0">
                <a:solidFill>
                  <a:srgbClr val="FFFF00"/>
                </a:solidFill>
                <a:latin typeface="Lucida Calligraphy" panose="03010101010101010101" pitchFamily="66" charset="77"/>
              </a:rPr>
              <a:t>de transmisión de la fe:</a:t>
            </a:r>
          </a:p>
          <a:p>
            <a:pPr eaLnBrk="1" hangingPunct="1"/>
            <a:endParaRPr lang="es-ES" altLang="es-ES" sz="1600" dirty="0">
              <a:solidFill>
                <a:srgbClr val="FFFFFF"/>
              </a:solidFill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Pinturas 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e imágenes en 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catacumbas, 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basílicas,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monasterios, 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claustros 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y catedrales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han contribuido al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ENCUENTRO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con Dios.</a:t>
            </a:r>
          </a:p>
          <a:p>
            <a:pPr algn="ctr" eaLnBrk="1" hangingPunct="1"/>
            <a:endParaRPr lang="es-ES" altLang="es-ES" sz="1600" dirty="0">
              <a:solidFill>
                <a:srgbClr val="FFFFFF"/>
              </a:solidFill>
              <a:latin typeface="Lucida Calligraphy" panose="03010101010101010101" pitchFamily="66" charset="77"/>
            </a:endParaRP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Pero 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nada podrá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compararse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con el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Testimonio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Vivo del</a:t>
            </a:r>
          </a:p>
          <a:p>
            <a:pPr algn="ctr" eaLnBrk="1" hangingPunct="1"/>
            <a:r>
              <a:rPr lang="es-ES" altLang="es-ES" sz="1600" dirty="0">
                <a:solidFill>
                  <a:srgbClr val="FFFFFF"/>
                </a:solidFill>
                <a:latin typeface="Lucida Calligraphy" panose="03010101010101010101" pitchFamily="66" charset="77"/>
              </a:rPr>
              <a:t>Amor Cristiano.</a:t>
            </a: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D5A99E7D-A335-A12B-02D6-86A64B973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14343" name="CuadroTexto 2">
            <a:extLst>
              <a:ext uri="{FF2B5EF4-FFF2-40B4-BE49-F238E27FC236}">
                <a16:creationId xmlns:a16="http://schemas.microsoft.com/office/drawing/2014/main" id="{2DB8D289-E461-CDBD-15A5-DB8E5B25E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031" y="517620"/>
            <a:ext cx="137753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000" dirty="0">
                <a:solidFill>
                  <a:srgbClr val="FFFF00"/>
                </a:solidFill>
                <a:latin typeface="Bradley Hand" pitchFamily="2" charset="77"/>
              </a:rPr>
              <a:t>El Amor</a:t>
            </a:r>
          </a:p>
          <a:p>
            <a:pPr algn="ctr" eaLnBrk="1" hangingPunct="1"/>
            <a:r>
              <a:rPr lang="es-ES" altLang="es-ES" sz="2000" dirty="0">
                <a:solidFill>
                  <a:srgbClr val="FFFF00"/>
                </a:solidFill>
                <a:latin typeface="Bradley Hand" pitchFamily="2" charset="77"/>
              </a:rPr>
              <a:t>salvará</a:t>
            </a:r>
          </a:p>
          <a:p>
            <a:pPr algn="ctr" eaLnBrk="1" hangingPunct="1"/>
            <a:r>
              <a:rPr lang="es-ES" altLang="es-ES" sz="2000" dirty="0">
                <a:solidFill>
                  <a:srgbClr val="FFFF00"/>
                </a:solidFill>
                <a:latin typeface="Bradley Hand" pitchFamily="2" charset="77"/>
              </a:rPr>
              <a:t>al mundo.</a:t>
            </a:r>
          </a:p>
          <a:p>
            <a:pPr algn="r" eaLnBrk="1" hangingPunct="1"/>
            <a:r>
              <a:rPr lang="es-ES" altLang="es-ES" sz="1400" dirty="0">
                <a:solidFill>
                  <a:srgbClr val="FFFF00"/>
                </a:solidFill>
                <a:latin typeface="Cambria" panose="02040503050406030204" pitchFamily="18" charset="0"/>
              </a:rPr>
              <a:t>                      </a:t>
            </a:r>
            <a:endParaRPr lang="es-ES" altLang="es-ES" sz="1200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3320" name="CuadroTexto 4">
            <a:extLst>
              <a:ext uri="{FF2B5EF4-FFF2-40B4-BE49-F238E27FC236}">
                <a16:creationId xmlns:a16="http://schemas.microsoft.com/office/drawing/2014/main" id="{EA3B3818-9FE2-A344-EADB-3AE300C47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098" y="4858602"/>
            <a:ext cx="166415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600" dirty="0">
                <a:solidFill>
                  <a:srgbClr val="FFFF00"/>
                </a:solidFill>
                <a:latin typeface="Bradley Hand" pitchFamily="2" charset="77"/>
              </a:rPr>
              <a:t>El hombre </a:t>
            </a:r>
          </a:p>
          <a:p>
            <a:pPr algn="ctr" eaLnBrk="1" hangingPunct="1"/>
            <a:r>
              <a:rPr lang="es-ES" altLang="es-ES" sz="1600" dirty="0">
                <a:solidFill>
                  <a:srgbClr val="FFFF00"/>
                </a:solidFill>
                <a:latin typeface="Bradley Hand" pitchFamily="2" charset="77"/>
              </a:rPr>
              <a:t>de hoy necesita</a:t>
            </a:r>
          </a:p>
          <a:p>
            <a:pPr algn="ctr" eaLnBrk="1" hangingPunct="1"/>
            <a:r>
              <a:rPr lang="es-ES" altLang="es-ES" sz="1600" dirty="0">
                <a:solidFill>
                  <a:srgbClr val="FFFF00"/>
                </a:solidFill>
                <a:latin typeface="Bradley Hand" pitchFamily="2" charset="77"/>
              </a:rPr>
              <a:t>reconocer</a:t>
            </a:r>
          </a:p>
          <a:p>
            <a:pPr algn="ctr" eaLnBrk="1" hangingPunct="1"/>
            <a:r>
              <a:rPr lang="es-ES" altLang="es-ES" sz="1600" dirty="0">
                <a:solidFill>
                  <a:srgbClr val="FFFF00"/>
                </a:solidFill>
                <a:latin typeface="Bradley Hand" pitchFamily="2" charset="77"/>
              </a:rPr>
              <a:t>el Amor </a:t>
            </a:r>
          </a:p>
          <a:p>
            <a:pPr algn="ctr" eaLnBrk="1" hangingPunct="1"/>
            <a:r>
              <a:rPr lang="es-ES" altLang="es-ES" sz="1600" dirty="0">
                <a:solidFill>
                  <a:srgbClr val="FFFF00"/>
                </a:solidFill>
                <a:latin typeface="Bradley Hand" pitchFamily="2" charset="77"/>
              </a:rPr>
              <a:t>de Dios,</a:t>
            </a:r>
          </a:p>
          <a:p>
            <a:pPr algn="ctr" eaLnBrk="1" hangingPunct="1"/>
            <a:r>
              <a:rPr lang="es-ES" altLang="es-ES" sz="1600" dirty="0">
                <a:solidFill>
                  <a:srgbClr val="FFFF00"/>
                </a:solidFill>
                <a:latin typeface="Bradley Hand" pitchFamily="2" charset="77"/>
              </a:rPr>
              <a:t>en la mano tendida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62CA90-833B-3D34-2B7C-646F3FB6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819" y="1696615"/>
            <a:ext cx="4295962" cy="301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80757"/>
      </p:ext>
    </p:extLst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animBg="1"/>
      <p:bldP spid="14343" grpId="0"/>
      <p:bldP spid="133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BC87533-A958-AB4B-AF5C-D4A5AE6BD883}"/>
              </a:ext>
            </a:extLst>
          </p:cNvPr>
          <p:cNvSpPr txBox="1"/>
          <p:nvPr/>
        </p:nvSpPr>
        <p:spPr>
          <a:xfrm>
            <a:off x="1124465" y="451262"/>
            <a:ext cx="7043351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PARECE MENTIRA..PERO ES VERDAD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Años 60:</a:t>
            </a:r>
            <a:r>
              <a:rPr lang="es-ES" sz="2000" dirty="0">
                <a:solidFill>
                  <a:schemeClr val="bg1"/>
                </a:solidFill>
                <a:highlight>
                  <a:srgbClr val="FFFF00"/>
                </a:highlight>
              </a:rPr>
              <a:t>:</a:t>
            </a:r>
            <a:r>
              <a:rPr lang="es-ES" sz="2000" dirty="0">
                <a:solidFill>
                  <a:schemeClr val="bg1"/>
                </a:solidFill>
              </a:rPr>
              <a:t> Para comenzar, el viaje de noche.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Razón: El calor y los autobuses sobrecargados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de bártulos y de niños.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Primera prueba:</a:t>
            </a:r>
            <a:r>
              <a:rPr lang="es-ES" sz="2000" dirty="0">
                <a:solidFill>
                  <a:schemeClr val="bg1"/>
                </a:solidFill>
              </a:rPr>
              <a:t>  Linares, las calles llenas de gente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y el avispado de turno que inicia el chin chin pum;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cientos de niños gritando y la reacción airada de los paseantes..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Máxima tensión: El semáforo del centro exigía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prolongar por unos minutos la batalla.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Momentos de “zozobra”:</a:t>
            </a:r>
            <a:r>
              <a:rPr lang="es-ES" sz="2000" dirty="0">
                <a:solidFill>
                  <a:schemeClr val="bg1"/>
                </a:solidFill>
              </a:rPr>
              <a:t> En los viajes, el Adriano por ejemplo,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o en Barbate, unos cien niños esperando impacientes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y llega un solo autobús, “todos arriba”,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y “cuerpo a tierra” cuando a alguien se le ocurría decir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en carretera: “policía a la vista”. Y al final “el recochineo”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al bajar, cantando a coro; uno, dos.. hasta el último.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Las entradas al </a:t>
            </a:r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Estadio Carranza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>
                <a:solidFill>
                  <a:schemeClr val="bg1"/>
                </a:solidFill>
              </a:rPr>
              <a:t>del Cádiz, pagadas 70,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en realidad más de 100 niños, y había que ir contando 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uno a uno con el portero de mal humor y provocando equivocaciones hasta poder oír.. ”bueno que pasen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todos los que llevan camisetas”…¡qué alivio! </a:t>
            </a:r>
          </a:p>
          <a:p>
            <a:r>
              <a:rPr lang="es-ES" sz="2000" dirty="0">
                <a:solidFill>
                  <a:schemeClr val="bg1"/>
                </a:solidFill>
              </a:rPr>
              <a:t> 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ERAN OTROS TIEMPOS… OTRAS GENTES</a:t>
            </a:r>
          </a:p>
        </p:txBody>
      </p:sp>
    </p:spTree>
    <p:extLst>
      <p:ext uri="{BB962C8B-B14F-4D97-AF65-F5344CB8AC3E}">
        <p14:creationId xmlns:p14="http://schemas.microsoft.com/office/powerpoint/2010/main" val="2165319883"/>
      </p:ext>
    </p:extLst>
  </p:cSld>
  <p:clrMapOvr>
    <a:masterClrMapping/>
  </p:clrMapOvr>
  <p:transition spd="slow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F9F9A1-39DB-70A9-4059-495F364FEDE3}"/>
              </a:ext>
            </a:extLst>
          </p:cNvPr>
          <p:cNvSpPr txBox="1"/>
          <p:nvPr/>
        </p:nvSpPr>
        <p:spPr>
          <a:xfrm>
            <a:off x="323850" y="439387"/>
            <a:ext cx="84963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Bromas del Viejo:</a:t>
            </a:r>
            <a:r>
              <a:rPr lang="es-ES" sz="2000" dirty="0">
                <a:solidFill>
                  <a:schemeClr val="bg1"/>
                </a:solidFill>
              </a:rPr>
              <a:t>¿Las victimas? Las cocineras.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Cede después de mucho insistirle para una noche de parranda.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Y todas arregladitas en medio de la oscuridad se ven abandonadas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“solas” a la puerta del cementerio con el consiguiente miedo.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Como siempre el final sería feliz y en una churrería.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*No fue cara de risa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>
                <a:solidFill>
                  <a:schemeClr val="bg1"/>
                </a:solidFill>
              </a:rPr>
              <a:t>la que tuvo que poner uno de sus buenos amigos,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que en el día de su Boda, creo que en el Salvador, ante la gente,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se acerca, y al abrir la puerta del coche de la novia, observa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que viene con un gran velo, y al levantarlo descubre horrorizado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la transformación, era el Viejo, !de infarto¡.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Al poco aparece la verdadera novia cómplice.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*</a:t>
            </a:r>
            <a:r>
              <a:rPr lang="es-ES" sz="2000" dirty="0">
                <a:solidFill>
                  <a:schemeClr val="bg1"/>
                </a:solidFill>
              </a:rPr>
              <a:t> También un </a:t>
            </a:r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momento delicado </a:t>
            </a:r>
            <a:r>
              <a:rPr lang="es-ES" sz="2000" dirty="0">
                <a:solidFill>
                  <a:schemeClr val="bg1"/>
                </a:solidFill>
              </a:rPr>
              <a:t>en el Campamento,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fue el vivido con motivo de la visita oficial de “Miss Chiclana”,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para el acto solemne de arriar banderas.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Todos nos lo creímos incluido Antonio Cruz, Jefe de Campamento.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Hubo esmero y sobre todo disciplina a la llegada de la comitiva.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Llegó el Viejo, engalanado, caminando hasta el mástil,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sin que nadie se diera cuenta, recibiendo parabienes y aplausos,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hasta que se descubrió el pastel. En un instante pasó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de la gloria a tener que correr ante la “ira” de los acampados.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06031"/>
      </p:ext>
    </p:extLst>
  </p:cSld>
  <p:clrMapOvr>
    <a:masterClrMapping/>
  </p:clrMapOvr>
  <p:transition spd="slow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9CC139-9980-6107-7252-34645E6DB04E}"/>
              </a:ext>
            </a:extLst>
          </p:cNvPr>
          <p:cNvSpPr txBox="1"/>
          <p:nvPr/>
        </p:nvSpPr>
        <p:spPr>
          <a:xfrm>
            <a:off x="845388" y="333375"/>
            <a:ext cx="734970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Enemigo de etiquetas, honores y protocolos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se dedicó  a servir a todos,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  especialmente a los niños y a los necesitados.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De ahí su interés por recabar ayuda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entre las instituciones e industrias,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para las “ayudas-becas” que hicieran posible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el  participar en el Campamento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 niños sin recursos;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 los que salir de sus casas,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ver el mar y disfrutar de unos días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de vacaciones les era totalmente imposible.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Hubo un intento, bienintencionado,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 en donde se propuso organizar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un campamento con los hijos de los pudientes,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y con el dinero que se sacara de él,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organizar otro para niños pobres.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El Viejo, sensible como siempre a la “dignidad” de los “de abajo”,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se negó en banda, haciendo uno solo para todos;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ejemplo en una sociedad,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aún muy polarizada entre ricos y pobres.</a:t>
            </a:r>
          </a:p>
        </p:txBody>
      </p:sp>
    </p:spTree>
    <p:extLst>
      <p:ext uri="{BB962C8B-B14F-4D97-AF65-F5344CB8AC3E}">
        <p14:creationId xmlns:p14="http://schemas.microsoft.com/office/powerpoint/2010/main" val="1940309588"/>
      </p:ext>
    </p:extLst>
  </p:cSld>
  <p:clrMapOvr>
    <a:masterClrMapping/>
  </p:clrMapOvr>
  <p:transition spd="slow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9CC139-9980-6107-7252-34645E6DB04E}"/>
              </a:ext>
            </a:extLst>
          </p:cNvPr>
          <p:cNvSpPr txBox="1"/>
          <p:nvPr/>
        </p:nvSpPr>
        <p:spPr>
          <a:xfrm>
            <a:off x="323850" y="333375"/>
            <a:ext cx="85693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  RECONOCIMIENTOS</a:t>
            </a:r>
            <a:r>
              <a:rPr lang="es-ES" sz="2000" dirty="0">
                <a:solidFill>
                  <a:schemeClr val="bg1"/>
                </a:solidFill>
                <a:highlight>
                  <a:srgbClr val="FFFF00"/>
                </a:highlight>
              </a:rPr>
              <a:t>:</a:t>
            </a:r>
            <a:endParaRPr lang="es-ES" sz="2000" dirty="0">
              <a:solidFill>
                <a:schemeClr val="bg1"/>
              </a:solidFill>
            </a:endParaRPr>
          </a:p>
          <a:p>
            <a:pPr algn="ctr"/>
            <a:endParaRPr lang="es-ES" sz="2000" dirty="0">
              <a:solidFill>
                <a:srgbClr val="C00000"/>
              </a:solidFill>
              <a:highlight>
                <a:srgbClr val="FFFF00"/>
              </a:highlight>
            </a:endParaRP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7-8-1974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Monumento en el  Campamento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(e Imposición de la Medalla de Oro de la ciudad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de Chiclana de la Frontera.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7-9-1983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Nombramiento como Hijo Adoptivo de Úbeda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………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Presidente de Honor de la Hermandad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de Donantes de Sangre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26-8-1994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Hermanamiento Úbeda-Chiclana)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19-2-2000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1º PREMIO: CORAZON JOVEN JAC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***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Pero su mayor satisfacción era verse rodeado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del cariño de los niños,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que hechos hombres,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venían con sus hijos al Centro de A.C.</a:t>
            </a:r>
          </a:p>
          <a:p>
            <a:pPr algn="ctr"/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03226"/>
      </p:ext>
    </p:extLst>
  </p:cSld>
  <p:clrMapOvr>
    <a:masterClrMapping/>
  </p:clrMapOvr>
  <p:transition spd="slow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17605E-2752-5FB6-AC0C-FBF3FDCD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62" r="17339"/>
          <a:stretch/>
        </p:blipFill>
        <p:spPr>
          <a:xfrm>
            <a:off x="3733800" y="2044699"/>
            <a:ext cx="5086350" cy="44799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01125E9-9C6C-5AA2-3B62-032B7626579E}"/>
              </a:ext>
            </a:extLst>
          </p:cNvPr>
          <p:cNvSpPr txBox="1"/>
          <p:nvPr/>
        </p:nvSpPr>
        <p:spPr>
          <a:xfrm>
            <a:off x="5116749" y="953311"/>
            <a:ext cx="273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1º CAMPAMENTO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BE1A7-54D7-D5C7-08D8-15E8216A3F20}"/>
              </a:ext>
            </a:extLst>
          </p:cNvPr>
          <p:cNvSpPr txBox="1"/>
          <p:nvPr/>
        </p:nvSpPr>
        <p:spPr>
          <a:xfrm>
            <a:off x="1108954" y="4396902"/>
            <a:ext cx="187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BURGOS: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1958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1959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82E2D0-C7A7-45CE-DF7E-9EF1D0CB4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48" y="500379"/>
            <a:ext cx="3091974" cy="28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61652"/>
      </p:ext>
    </p:extLst>
  </p:cSld>
  <p:clrMapOvr>
    <a:masterClrMapping/>
  </p:clrMapOvr>
  <p:transition spd="slow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3F1C86-29EF-DF38-6410-13D70B6F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080" y="899410"/>
            <a:ext cx="3869024" cy="562521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CE5C39A-9AB7-5833-50DF-1C8B6A347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3" r="25158"/>
          <a:stretch/>
        </p:blipFill>
        <p:spPr>
          <a:xfrm>
            <a:off x="396948" y="454370"/>
            <a:ext cx="4175051" cy="53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74336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F3256C-C9E6-7CAB-91EB-349FC4FF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431435"/>
            <a:ext cx="8451008" cy="56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1324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726745-1CE2-ACE5-F7BA-56970E30C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446431"/>
            <a:ext cx="8434946" cy="583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69298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072872-C6A0-2C96-121A-0A1F31D4B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7" b="4702"/>
          <a:stretch/>
        </p:blipFill>
        <p:spPr>
          <a:xfrm>
            <a:off x="323850" y="333375"/>
            <a:ext cx="8475759" cy="54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25197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C7AF37-901A-C0FE-7DFE-84934447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488" y="1508971"/>
            <a:ext cx="3458409" cy="498245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804ED41-F283-1186-78A4-FF8FE268416A}"/>
              </a:ext>
            </a:extLst>
          </p:cNvPr>
          <p:cNvSpPr txBox="1"/>
          <p:nvPr/>
        </p:nvSpPr>
        <p:spPr>
          <a:xfrm>
            <a:off x="899410" y="4347147"/>
            <a:ext cx="2413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MÁLAGA</a:t>
            </a:r>
          </a:p>
          <a:p>
            <a:pPr algn="ctr"/>
            <a:endParaRPr lang="es-ES" dirty="0">
              <a:solidFill>
                <a:srgbClr val="C00000"/>
              </a:solidFill>
              <a:highlight>
                <a:srgbClr val="FFFF00"/>
              </a:highlight>
            </a:endParaRP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1960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1961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9DDE76-210E-1617-BA33-8677E2454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78" y="571861"/>
            <a:ext cx="4717957" cy="32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73679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ext Box 7">
            <a:extLst>
              <a:ext uri="{FF2B5EF4-FFF2-40B4-BE49-F238E27FC236}">
                <a16:creationId xmlns:a16="http://schemas.microsoft.com/office/drawing/2014/main" id="{1FAAE5F0-0891-3076-E1E7-D8130619D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394" y="333375"/>
            <a:ext cx="2702144" cy="60016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00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es-ES" altLang="es-ES" dirty="0">
              <a:solidFill>
                <a:schemeClr val="bg1"/>
              </a:solidFill>
              <a:latin typeface="Lucida Calligraphy" panose="03010101010101010101" pitchFamily="66" charset="77"/>
            </a:endParaRPr>
          </a:p>
          <a:p>
            <a:pPr algn="ctr" eaLnBrk="1" hangingPunct="1">
              <a:spcBef>
                <a:spcPts val="0"/>
              </a:spcBef>
            </a:pPr>
            <a:r>
              <a:rPr lang="es-ES" altLang="es-ES" dirty="0">
                <a:solidFill>
                  <a:schemeClr val="bg1"/>
                </a:solidFill>
                <a:latin typeface="Lucida Calligraphy" panose="03010101010101010101" pitchFamily="66" charset="77"/>
              </a:rPr>
              <a:t>Úbeda, 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ES 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FAMOSA</a:t>
            </a:r>
          </a:p>
          <a:p>
            <a:pPr algn="ctr" eaLnBrk="1" hangingPunct="1">
              <a:spcBef>
                <a:spcPts val="0"/>
              </a:spcBef>
            </a:pPr>
            <a:endParaRPr lang="es-ES" altLang="es-ES" sz="1600" dirty="0">
              <a:solidFill>
                <a:schemeClr val="bg1"/>
              </a:solidFill>
              <a:latin typeface="Lucida Calligraphy" panose="03010101010101010101" pitchFamily="66" charset="77"/>
            </a:endParaRP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 - Por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S. Juan de la Cruz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- Por sus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 Monumentos, 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- Por su 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Semana Santa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* 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Hemos de añadir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una experiencia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singular que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 ha contribuido 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a extender 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también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su fama:</a:t>
            </a:r>
          </a:p>
          <a:p>
            <a:pPr algn="ctr" eaLnBrk="1" hangingPunct="1">
              <a:spcBef>
                <a:spcPts val="0"/>
              </a:spcBef>
            </a:pPr>
            <a:endParaRPr lang="es-ES" altLang="es-ES" sz="1600" dirty="0">
              <a:solidFill>
                <a:schemeClr val="bg1"/>
              </a:solidFill>
              <a:latin typeface="Lucida Calligraphy" panose="03010101010101010101" pitchFamily="66" charset="77"/>
            </a:endParaRP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EL 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CAMPAMENTO </a:t>
            </a:r>
          </a:p>
          <a:p>
            <a:pPr algn="ctr" eaLnBrk="1" hangingPunct="1">
              <a:spcBef>
                <a:spcPts val="0"/>
              </a:spcBef>
            </a:pPr>
            <a:r>
              <a:rPr lang="es-ES" altLang="es-ES" sz="1600" dirty="0">
                <a:solidFill>
                  <a:schemeClr val="bg1"/>
                </a:solidFill>
                <a:latin typeface="Lucida Calligraphy" panose="03010101010101010101" pitchFamily="66" charset="77"/>
              </a:rPr>
              <a:t>DE A.C</a:t>
            </a: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8EB88A02-FBBE-D805-79BC-2476A2F93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6" name="Imagen 1" descr="foto copia.jpg">
            <a:extLst>
              <a:ext uri="{FF2B5EF4-FFF2-40B4-BE49-F238E27FC236}">
                <a16:creationId xmlns:a16="http://schemas.microsoft.com/office/drawing/2014/main" id="{9C974539-5942-C624-E2E8-F303C2C4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3" y="528639"/>
            <a:ext cx="2068058" cy="26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1whiteGulls">
            <a:extLst>
              <a:ext uri="{FF2B5EF4-FFF2-40B4-BE49-F238E27FC236}">
                <a16:creationId xmlns:a16="http://schemas.microsoft.com/office/drawing/2014/main" id="{6E9449BC-2F5E-A2D8-481B-27A7A604A4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50988" y="2173184"/>
            <a:ext cx="988961" cy="69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 descr="Sttttttt.psd">
            <a:extLst>
              <a:ext uri="{FF2B5EF4-FFF2-40B4-BE49-F238E27FC236}">
                <a16:creationId xmlns:a16="http://schemas.microsoft.com/office/drawing/2014/main" id="{565DC1E3-CF5F-59C2-C067-3C364FE0F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 r="50826" b="49680"/>
          <a:stretch>
            <a:fillRect/>
          </a:stretch>
        </p:blipFill>
        <p:spPr bwMode="auto">
          <a:xfrm flipH="1">
            <a:off x="6293921" y="1582262"/>
            <a:ext cx="570017" cy="128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20090227091915img5862.jpg">
            <a:extLst>
              <a:ext uri="{FF2B5EF4-FFF2-40B4-BE49-F238E27FC236}">
                <a16:creationId xmlns:a16="http://schemas.microsoft.com/office/drawing/2014/main" id="{A6667896-ECC5-6F6A-DC9E-F5DB3BAD1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t="11827"/>
          <a:stretch>
            <a:fillRect/>
          </a:stretch>
        </p:blipFill>
        <p:spPr bwMode="auto">
          <a:xfrm>
            <a:off x="7082151" y="528639"/>
            <a:ext cx="135572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 descr="IMG-20160314-WA0009.jpg">
            <a:extLst>
              <a:ext uri="{FF2B5EF4-FFF2-40B4-BE49-F238E27FC236}">
                <a16:creationId xmlns:a16="http://schemas.microsoft.com/office/drawing/2014/main" id="{CD6E186D-0303-CF29-F945-C61A34CDA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4626" r="13190" b="5353"/>
          <a:stretch>
            <a:fillRect/>
          </a:stretch>
        </p:blipFill>
        <p:spPr bwMode="auto">
          <a:xfrm>
            <a:off x="714543" y="3798847"/>
            <a:ext cx="2068648" cy="261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7" descr="1whiteGulls">
            <a:extLst>
              <a:ext uri="{FF2B5EF4-FFF2-40B4-BE49-F238E27FC236}">
                <a16:creationId xmlns:a16="http://schemas.microsoft.com/office/drawing/2014/main" id="{D9C66BD7-BD17-692A-830E-41D4FE0727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39595" y="5394667"/>
            <a:ext cx="431516" cy="59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8CA835F-7271-3C20-CF53-FA97B8A36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0249" y="3727577"/>
            <a:ext cx="1906970" cy="2686006"/>
          </a:xfrm>
          <a:prstGeom prst="rect">
            <a:avLst/>
          </a:prstGeom>
        </p:spPr>
      </p:pic>
      <p:pic>
        <p:nvPicPr>
          <p:cNvPr id="10" name="Picture 7" descr="1whiteGulls">
            <a:extLst>
              <a:ext uri="{FF2B5EF4-FFF2-40B4-BE49-F238E27FC236}">
                <a16:creationId xmlns:a16="http://schemas.microsoft.com/office/drawing/2014/main" id="{07472B5C-1314-ABF7-171E-0B576E02B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942001" y="4839052"/>
            <a:ext cx="827335" cy="8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2472E6-9CAE-5736-8E04-5E7D3703B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9" r="4593" b="6930"/>
          <a:stretch/>
        </p:blipFill>
        <p:spPr>
          <a:xfrm>
            <a:off x="250825" y="333375"/>
            <a:ext cx="4739186" cy="312593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78E4EEF-AAD9-F3D7-DAEB-EDC6D27B7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78" b="14750"/>
          <a:stretch/>
        </p:blipFill>
        <p:spPr>
          <a:xfrm>
            <a:off x="4310744" y="3553473"/>
            <a:ext cx="4509406" cy="29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72199"/>
      </p:ext>
    </p:extLst>
  </p:cSld>
  <p:clrMapOvr>
    <a:masterClrMapping/>
  </p:clrMapOvr>
  <p:transition spd="slow"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375A241-642A-861A-4951-706838F4BD65}"/>
              </a:ext>
            </a:extLst>
          </p:cNvPr>
          <p:cNvSpPr txBox="1"/>
          <p:nvPr/>
        </p:nvSpPr>
        <p:spPr>
          <a:xfrm>
            <a:off x="5205851" y="1225685"/>
            <a:ext cx="271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VALENCIA</a:t>
            </a:r>
          </a:p>
          <a:p>
            <a:pPr algn="ctr"/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844E5E-D1B7-775C-18E8-936D72FA9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151" y="3276448"/>
            <a:ext cx="4578890" cy="31992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39C852-796C-1B64-D5FE-ED95E596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82012"/>
            <a:ext cx="3695083" cy="271480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681E442-4B8F-1861-120F-A3D4F6713CF5}"/>
              </a:ext>
            </a:extLst>
          </p:cNvPr>
          <p:cNvSpPr txBox="1"/>
          <p:nvPr/>
        </p:nvSpPr>
        <p:spPr>
          <a:xfrm>
            <a:off x="250826" y="3429000"/>
            <a:ext cx="36873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2400" dirty="0">
              <a:solidFill>
                <a:srgbClr val="C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1962 :</a:t>
            </a:r>
          </a:p>
          <a:p>
            <a:pPr algn="ctr"/>
            <a:r>
              <a:rPr lang="es-ES" sz="2400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Mareny</a:t>
            </a:r>
            <a:r>
              <a:rPr lang="es-ES" sz="24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Barraquetes</a:t>
            </a:r>
            <a:r>
              <a:rPr lang="es-E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s-ES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 60 niños  </a:t>
            </a:r>
            <a:endParaRPr lang="es-E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2400" dirty="0">
              <a:solidFill>
                <a:srgbClr val="C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1963-64:  </a:t>
            </a:r>
          </a:p>
          <a:p>
            <a:pPr algn="ctr"/>
            <a:r>
              <a:rPr lang="es-ES" sz="24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Perelló</a:t>
            </a:r>
            <a:r>
              <a:rPr lang="es-E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120 niños.</a:t>
            </a:r>
          </a:p>
        </p:txBody>
      </p:sp>
    </p:spTree>
    <p:extLst>
      <p:ext uri="{BB962C8B-B14F-4D97-AF65-F5344CB8AC3E}">
        <p14:creationId xmlns:p14="http://schemas.microsoft.com/office/powerpoint/2010/main" val="2996857756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0903A3-646C-2BDA-9735-28A2B76C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18" t="5403" r="2144" b="25689"/>
          <a:stretch/>
        </p:blipFill>
        <p:spPr>
          <a:xfrm>
            <a:off x="323850" y="333375"/>
            <a:ext cx="4509407" cy="299968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E6A8CFA-5982-B582-E94F-9ED5F6EB09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1" t="3456" r="11502" b="5857"/>
          <a:stretch/>
        </p:blipFill>
        <p:spPr>
          <a:xfrm>
            <a:off x="4396902" y="3441573"/>
            <a:ext cx="4423248" cy="31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1685"/>
      </p:ext>
    </p:extLst>
  </p:cSld>
  <p:clrMapOvr>
    <a:masterClrMapping/>
  </p:clrMapOvr>
  <p:transition spd="slow" advTm="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BE3B06-5B34-4D2D-082D-1BBC9F4CF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15" b="12799"/>
          <a:stretch/>
        </p:blipFill>
        <p:spPr>
          <a:xfrm>
            <a:off x="323850" y="392642"/>
            <a:ext cx="4537682" cy="287984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11467C9-C86D-7C8A-83FF-004B3CCA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863" y="3404782"/>
            <a:ext cx="4483281" cy="30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98890"/>
      </p:ext>
    </p:extLst>
  </p:cSld>
  <p:clrMapOvr>
    <a:masterClrMapping/>
  </p:clrMapOvr>
  <p:transition spd="slow" advTm="5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F31DAC-AF43-9644-F549-AF21BC240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9" t="15716" r="2895"/>
          <a:stretch/>
        </p:blipFill>
        <p:spPr>
          <a:xfrm>
            <a:off x="323850" y="333375"/>
            <a:ext cx="8467321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90357"/>
      </p:ext>
    </p:extLst>
  </p:cSld>
  <p:clrMapOvr>
    <a:masterClrMapping/>
  </p:clrMapOvr>
  <p:transition spd="slow" advTm="8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E75C11B-27CC-1A74-0695-AF861CF9650B}"/>
              </a:ext>
            </a:extLst>
          </p:cNvPr>
          <p:cNvSpPr txBox="1"/>
          <p:nvPr/>
        </p:nvSpPr>
        <p:spPr>
          <a:xfrm>
            <a:off x="5075133" y="3524442"/>
            <a:ext cx="361875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LA BARROSA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</a:rPr>
              <a:t>CHICLANA DE LA FRONTERA</a:t>
            </a:r>
          </a:p>
          <a:p>
            <a:pPr algn="ctr"/>
            <a:endParaRPr lang="es-ES" dirty="0">
              <a:solidFill>
                <a:srgbClr val="C00000"/>
              </a:solidFill>
              <a:highlight>
                <a:srgbClr val="FFFF00"/>
              </a:highlight>
            </a:endParaRP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1965-69 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ERRANTE</a:t>
            </a:r>
          </a:p>
          <a:p>
            <a:pPr algn="ctr"/>
            <a:endParaRPr lang="es-ES" dirty="0">
              <a:solidFill>
                <a:srgbClr val="C00000"/>
              </a:solidFill>
              <a:highlight>
                <a:srgbClr val="FFFF00"/>
              </a:highlight>
            </a:endParaRP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1970- 2024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TERRENO PROPIO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8ECB55-0772-149E-C908-6B82A101C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41" y="3004456"/>
            <a:ext cx="4687876" cy="35201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FA5F15-3550-F004-5AC3-F93B5049D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133" y="405415"/>
            <a:ext cx="3618758" cy="27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49280"/>
      </p:ext>
    </p:extLst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84498B-0041-ADCB-AC30-16A8AE8D1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501650"/>
            <a:ext cx="3982327" cy="56487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200262-BF3D-C704-2BA7-8F0628703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05" y="512536"/>
            <a:ext cx="3977469" cy="564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92665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F9509E-5CF9-985A-360B-D5CD24E4C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333375"/>
            <a:ext cx="8496301" cy="53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4247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D7C70F-68B1-69C8-03EC-990915920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333375"/>
            <a:ext cx="8650526" cy="59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44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38852AE-C1B4-E6D7-8045-57520FF9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333375"/>
            <a:ext cx="8578214" cy="58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0173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E82FBC5-C343-A4CE-FBE7-A576FC36C18C}"/>
              </a:ext>
            </a:extLst>
          </p:cNvPr>
          <p:cNvSpPr txBox="1"/>
          <p:nvPr/>
        </p:nvSpPr>
        <p:spPr>
          <a:xfrm>
            <a:off x="558139" y="486888"/>
            <a:ext cx="814647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ABRIMOS ESTA PÁGINA, CAMPAMENTO A.C. </a:t>
            </a:r>
            <a:endParaRPr lang="es-ES" sz="2000" dirty="0">
              <a:solidFill>
                <a:schemeClr val="bg1"/>
              </a:solidFill>
              <a:effectLst/>
              <a:latin typeface="Bradley Han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 el </a:t>
            </a:r>
            <a:r>
              <a:rPr lang="es-ES" sz="2000" dirty="0">
                <a:solidFill>
                  <a:schemeClr val="bg1"/>
                </a:solidFill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FFFF00"/>
                </a:solidFill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CENTENARIO</a:t>
            </a:r>
            <a:r>
              <a:rPr lang="es-ES" sz="2000" dirty="0">
                <a:solidFill>
                  <a:schemeClr val="bg1"/>
                </a:solidFill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</a:t>
            </a:r>
          </a:p>
          <a:p>
            <a:pPr algn="ctr"/>
            <a:r>
              <a:rPr lang="es-ES" sz="28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ANTONIO GUTIÉRREZ, EL VIEJO.</a:t>
            </a:r>
          </a:p>
          <a:p>
            <a:pPr algn="ctr"/>
            <a:r>
              <a:rPr lang="es-ES" sz="2000" dirty="0">
                <a:solidFill>
                  <a:srgbClr val="FFFF00"/>
                </a:solidFill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1924-2024</a:t>
            </a:r>
            <a:endParaRPr lang="es-ES" sz="2000" dirty="0">
              <a:solidFill>
                <a:schemeClr val="bg1"/>
              </a:solidFill>
              <a:effectLst/>
              <a:latin typeface="Bradley Han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A.C. no es sólo el Campamento,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 el Campamento es sólo el Viejo,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bien es cierto, que esta gran obra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ha sobrepasado con creces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límites de su persona,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sólo sigue viva, sino que sigue creciendo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forjando una gran familia.</a:t>
            </a:r>
          </a:p>
          <a:p>
            <a:pPr algn="ctr"/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 largo de </a:t>
            </a:r>
            <a:r>
              <a:rPr lang="es-E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ocho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capítulos, tantos,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decenas de años tiene el Campamento,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pretendemos compartir esta “marcha” 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las blancas arenas y los antaño virginales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acantilados de la playas de Cádiz. 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alentar el esfuerzo y alegrar el camino,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recuerdo y una canción. </a:t>
            </a:r>
          </a:p>
        </p:txBody>
      </p:sp>
    </p:spTree>
    <p:extLst>
      <p:ext uri="{BB962C8B-B14F-4D97-AF65-F5344CB8AC3E}">
        <p14:creationId xmlns:p14="http://schemas.microsoft.com/office/powerpoint/2010/main" val="1474373962"/>
      </p:ext>
    </p:extLst>
  </p:cSld>
  <p:clrMapOvr>
    <a:masterClrMapping/>
  </p:clrMapOvr>
  <p:transition spd="slow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130BD3-716E-E468-A945-78E6B7908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" y="333375"/>
            <a:ext cx="8504967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1903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2EBB57-E751-5D17-BE72-95DE5524F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333375"/>
            <a:ext cx="8566856" cy="597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86473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86047D3-F86D-57B8-BAC6-0B221BA1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" y="333375"/>
            <a:ext cx="8552137" cy="60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4783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5FDFF6-F620-2BED-A986-4AD534E8F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333375"/>
            <a:ext cx="8583512" cy="60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0102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E0260D-C7FE-FFB8-8598-1C805A7E7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333374"/>
            <a:ext cx="8435509" cy="52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5271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3043C1D-3997-0006-DC7B-547C74FE1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333374"/>
            <a:ext cx="8503153" cy="559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83513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73C866-BBDA-C554-630C-53AC9931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333375"/>
            <a:ext cx="8438455" cy="55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18435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1" descr="campamento 003.bmp">
            <a:extLst>
              <a:ext uri="{FF2B5EF4-FFF2-40B4-BE49-F238E27FC236}">
                <a16:creationId xmlns:a16="http://schemas.microsoft.com/office/drawing/2014/main" id="{64814096-F1DB-63B1-A6CE-CCAB837EE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6551"/>
            <a:ext cx="8576428" cy="592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36296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D88877-D983-B110-8121-D9AC7F07A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16" y="432229"/>
            <a:ext cx="8458141" cy="54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88786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EBC587-032C-1340-261F-3DE18D26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4" y="433388"/>
            <a:ext cx="8431792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85823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8005D0-8C73-6407-DCF6-DAEC77408A27}"/>
              </a:ext>
            </a:extLst>
          </p:cNvPr>
          <p:cNvSpPr txBox="1"/>
          <p:nvPr/>
        </p:nvSpPr>
        <p:spPr>
          <a:xfrm>
            <a:off x="1959429" y="1543791"/>
            <a:ext cx="46788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</a:rPr>
              <a:t>¿EL PORQUÉ 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</a:rPr>
              <a:t>DE ESTA MELODÍA?</a:t>
            </a:r>
          </a:p>
          <a:p>
            <a:pPr algn="ctr"/>
            <a:endParaRPr lang="es-ES" dirty="0">
              <a:solidFill>
                <a:srgbClr val="C00000"/>
              </a:solidFill>
              <a:highlight>
                <a:srgbClr val="FFFF00"/>
              </a:highlight>
              <a:latin typeface="Bradley Hand" pitchFamily="2" charset="77"/>
            </a:endParaRP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</a:rPr>
              <a:t>Porque expresa con acierto 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</a:rPr>
              <a:t>el espíritu 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</a:rPr>
              <a:t>de superación 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</a:rPr>
              <a:t>de todos 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</a:rPr>
              <a:t>los que hicieron posible </a:t>
            </a:r>
          </a:p>
          <a:p>
            <a:pPr algn="ctr"/>
            <a:endParaRPr lang="es-ES" dirty="0">
              <a:solidFill>
                <a:srgbClr val="C00000"/>
              </a:solidFill>
              <a:highlight>
                <a:srgbClr val="FFFF00"/>
              </a:highlight>
              <a:latin typeface="Bradley Hand" pitchFamily="2" charset="77"/>
            </a:endParaRP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  <a:latin typeface="Bradley Hand" pitchFamily="2" charset="77"/>
              </a:rPr>
              <a:t>EL CAMPAMENTO</a:t>
            </a:r>
          </a:p>
        </p:txBody>
      </p:sp>
    </p:spTree>
    <p:extLst>
      <p:ext uri="{BB962C8B-B14F-4D97-AF65-F5344CB8AC3E}">
        <p14:creationId xmlns:p14="http://schemas.microsoft.com/office/powerpoint/2010/main" val="1576672909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1" descr="Campa92 005.jpg">
            <a:extLst>
              <a:ext uri="{FF2B5EF4-FFF2-40B4-BE49-F238E27FC236}">
                <a16:creationId xmlns:a16="http://schemas.microsoft.com/office/drawing/2014/main" id="{1B16AC81-A368-B5BB-CC8C-BF7F3FD99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b="2232"/>
          <a:stretch>
            <a:fillRect/>
          </a:stretch>
        </p:blipFill>
        <p:spPr bwMode="auto">
          <a:xfrm>
            <a:off x="250824" y="333375"/>
            <a:ext cx="85693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800717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C477E2-3A62-ABE6-5DBE-29746A82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051" y="334397"/>
            <a:ext cx="4084099" cy="62632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DE7BA1-253A-03E4-F8FD-B9895F499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6" y="340373"/>
            <a:ext cx="4084098" cy="62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9813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0FDBAF-4328-AE51-9665-65740333F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4"/>
          <a:stretch/>
        </p:blipFill>
        <p:spPr>
          <a:xfrm>
            <a:off x="347320" y="428378"/>
            <a:ext cx="8376333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39456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0BE2A3-6C40-8F23-DD28-3E2E9A5A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33375"/>
            <a:ext cx="84963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313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E71182-D7A9-081E-8CFE-9F4D69B3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148" y="1148731"/>
            <a:ext cx="3542002" cy="53848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730BC8C-30E8-FBFD-FB86-1E940021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33375"/>
            <a:ext cx="404051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1481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B0A997-2BEE-B5C4-80D8-D58A16C90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23" r="5233"/>
          <a:stretch/>
        </p:blipFill>
        <p:spPr>
          <a:xfrm>
            <a:off x="5013960" y="390027"/>
            <a:ext cx="3806190" cy="620762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B0EC3A4-6B17-73CB-2E2B-808FF87E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90027"/>
            <a:ext cx="4531386" cy="61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02378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173E70B-1881-81D1-DAD0-3CA6B5AEA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333375"/>
            <a:ext cx="8459787" cy="58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61738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6371C3-7868-2FC0-8E24-10C40C3F9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33375"/>
            <a:ext cx="8472166" cy="55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7563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A64B1C-9C43-6B2B-7DFA-43B46694C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470534"/>
            <a:ext cx="8465161" cy="52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1609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E6E3C9-1A99-8FFD-5BC2-59EEFE47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333374"/>
            <a:ext cx="8412429" cy="59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069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3" descr="!cid_40C5A138AD844F5D809C0413686726AB@Vicent.jpg">
            <a:extLst>
              <a:ext uri="{FF2B5EF4-FFF2-40B4-BE49-F238E27FC236}">
                <a16:creationId xmlns:a16="http://schemas.microsoft.com/office/drawing/2014/main" id="{DAA3E1BF-8333-2E12-F5CD-C0C4B7D84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154379"/>
            <a:ext cx="8569325" cy="655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F443E0A-DFE0-E92C-574E-AB67B906CD11}"/>
              </a:ext>
            </a:extLst>
          </p:cNvPr>
          <p:cNvSpPr txBox="1"/>
          <p:nvPr/>
        </p:nvSpPr>
        <p:spPr>
          <a:xfrm>
            <a:off x="1484416" y="148442"/>
            <a:ext cx="6282046" cy="858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effectLst/>
              </a:rPr>
              <a:t>1ª Etapa: DÉCADA 40-50: ORIGEN</a:t>
            </a:r>
          </a:p>
          <a:p>
            <a:pPr algn="ctr"/>
            <a:endParaRPr lang="es-ES" sz="2800" dirty="0">
              <a:solidFill>
                <a:schemeClr val="bg1"/>
              </a:solidFill>
              <a:effectLst/>
            </a:endParaRPr>
          </a:p>
          <a:p>
            <a:pPr algn="ctr"/>
            <a:r>
              <a:rPr lang="es-ES" sz="2800" dirty="0">
                <a:solidFill>
                  <a:schemeClr val="bg1"/>
                </a:solidFill>
                <a:effectLst/>
              </a:rPr>
              <a:t>2ª Etapa: DÉCADA 60: NACIMIENTO</a:t>
            </a:r>
          </a:p>
          <a:p>
            <a:pPr algn="ctr"/>
            <a:endParaRPr lang="es-E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solidFill>
                  <a:schemeClr val="bg1"/>
                </a:solidFill>
                <a:effectLst/>
              </a:rPr>
              <a:t>3ª Etapa: DÉCADA 70: ADOLESCENCIA</a:t>
            </a:r>
          </a:p>
          <a:p>
            <a:pPr algn="ctr"/>
            <a:endParaRPr lang="es-E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solidFill>
                  <a:schemeClr val="bg1"/>
                </a:solidFill>
                <a:effectLst/>
              </a:rPr>
              <a:t>4ª Etapa: DÉCADA 80: JUVENTUD</a:t>
            </a:r>
          </a:p>
          <a:p>
            <a:pPr algn="ctr"/>
            <a:endParaRPr lang="es-ES" sz="2800" dirty="0">
              <a:solidFill>
                <a:schemeClr val="bg1"/>
              </a:solidFill>
              <a:effectLst/>
            </a:endParaRPr>
          </a:p>
          <a:p>
            <a:pPr algn="ctr"/>
            <a:r>
              <a:rPr lang="es-ES" sz="2800" dirty="0">
                <a:solidFill>
                  <a:schemeClr val="bg1"/>
                </a:solidFill>
                <a:effectLst/>
              </a:rPr>
              <a:t>5ª Etapa: DÉCADA 90: MADUREZ</a:t>
            </a:r>
          </a:p>
          <a:p>
            <a:pPr algn="ctr"/>
            <a:endParaRPr lang="es-ES" sz="2800" dirty="0">
              <a:solidFill>
                <a:schemeClr val="bg1"/>
              </a:solidFill>
              <a:effectLst/>
            </a:endParaRPr>
          </a:p>
          <a:p>
            <a:pPr algn="ctr"/>
            <a:r>
              <a:rPr lang="es-ES" sz="2800" dirty="0">
                <a:solidFill>
                  <a:schemeClr val="bg1"/>
                </a:solidFill>
                <a:effectLst/>
              </a:rPr>
              <a:t>6ª Etapa: AÑOS 2000: LA GRAN PRUEBA</a:t>
            </a:r>
          </a:p>
          <a:p>
            <a:pPr algn="ctr"/>
            <a:endParaRPr lang="es-ES" sz="2800" dirty="0">
              <a:solidFill>
                <a:schemeClr val="bg1"/>
              </a:solidFill>
              <a:effectLst/>
            </a:endParaRPr>
          </a:p>
          <a:p>
            <a:pPr algn="ctr"/>
            <a:r>
              <a:rPr lang="es-ES" sz="2800" dirty="0">
                <a:solidFill>
                  <a:schemeClr val="bg1"/>
                </a:solidFill>
                <a:effectLst/>
              </a:rPr>
              <a:t>7ª Etapa: AÑOS 2010: RENACER</a:t>
            </a:r>
          </a:p>
          <a:p>
            <a:pPr algn="ctr"/>
            <a:endParaRPr lang="es-ES" sz="2800" dirty="0">
              <a:solidFill>
                <a:schemeClr val="bg1"/>
              </a:solidFill>
              <a:effectLst/>
            </a:endParaRPr>
          </a:p>
          <a:p>
            <a:pPr algn="ctr"/>
            <a:r>
              <a:rPr lang="es-ES" sz="2800" dirty="0">
                <a:solidFill>
                  <a:schemeClr val="bg1"/>
                </a:solidFill>
                <a:effectLst/>
              </a:rPr>
              <a:t>8ª Etapa: AÑOS 2020: LA VIDA SIGUE</a:t>
            </a:r>
            <a:endParaRPr lang="es-E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14318"/>
      </p:ext>
    </p:extLst>
  </p:cSld>
  <p:clrMapOvr>
    <a:masterClrMapping/>
  </p:clrMapOvr>
  <p:transition spd="slow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C311DE-539B-7326-BF72-6FB6A9250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12" y="561404"/>
            <a:ext cx="3863855" cy="57351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116E14-05FB-49B5-ED98-33BA87A37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54" y="333374"/>
            <a:ext cx="4381897" cy="41840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07D363B-AE1C-14A2-36D7-C224322F4E52}"/>
              </a:ext>
            </a:extLst>
          </p:cNvPr>
          <p:cNvSpPr txBox="1"/>
          <p:nvPr/>
        </p:nvSpPr>
        <p:spPr>
          <a:xfrm>
            <a:off x="4438254" y="4745408"/>
            <a:ext cx="405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Hijo Adoptivo 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Chiclana dela Frontera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7-8-1974</a:t>
            </a:r>
          </a:p>
        </p:txBody>
      </p:sp>
    </p:spTree>
    <p:extLst>
      <p:ext uri="{BB962C8B-B14F-4D97-AF65-F5344CB8AC3E}">
        <p14:creationId xmlns:p14="http://schemas.microsoft.com/office/powerpoint/2010/main" val="1846777358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3E7B43-146C-FE23-084B-D648853EF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0631"/>
            <a:ext cx="8496300" cy="56964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DD1EB9C-E52D-A6DE-B45B-104EAFF3F4D9}"/>
              </a:ext>
            </a:extLst>
          </p:cNvPr>
          <p:cNvSpPr txBox="1"/>
          <p:nvPr/>
        </p:nvSpPr>
        <p:spPr>
          <a:xfrm>
            <a:off x="2363191" y="6029783"/>
            <a:ext cx="4572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Hijo adoptivo de Úbeda 7-9-1983</a:t>
            </a:r>
          </a:p>
        </p:txBody>
      </p:sp>
    </p:spTree>
    <p:extLst>
      <p:ext uri="{BB962C8B-B14F-4D97-AF65-F5344CB8AC3E}">
        <p14:creationId xmlns:p14="http://schemas.microsoft.com/office/powerpoint/2010/main" val="3133577238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9A93C1-9BC6-2110-54BE-67367DF69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962" y="464170"/>
            <a:ext cx="4710321" cy="32473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92A6C9E-60CD-FDF5-767B-95D85C88A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3834395"/>
            <a:ext cx="4268788" cy="26549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D65D31-C2C7-903B-22E3-820F12F63978}"/>
              </a:ext>
            </a:extLst>
          </p:cNvPr>
          <p:cNvSpPr txBox="1"/>
          <p:nvPr/>
        </p:nvSpPr>
        <p:spPr>
          <a:xfrm>
            <a:off x="5082639" y="4500748"/>
            <a:ext cx="3408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Hermanamiento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Úbeda- Chiclana</a:t>
            </a:r>
          </a:p>
          <a:p>
            <a:pPr algn="ctr"/>
            <a:r>
              <a:rPr lang="es-ES" dirty="0">
                <a:solidFill>
                  <a:srgbClr val="C00000"/>
                </a:solidFill>
                <a:highlight>
                  <a:srgbClr val="FFFF00"/>
                </a:highlight>
              </a:rPr>
              <a:t>26-8-1994</a:t>
            </a:r>
          </a:p>
        </p:txBody>
      </p:sp>
    </p:spTree>
    <p:extLst>
      <p:ext uri="{BB962C8B-B14F-4D97-AF65-F5344CB8AC3E}">
        <p14:creationId xmlns:p14="http://schemas.microsoft.com/office/powerpoint/2010/main" val="1559348001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951D77-31B9-4C2E-715D-E7D5D2DA8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333374"/>
            <a:ext cx="8437023" cy="566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5245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8F35AB-6D3D-0E84-E3F4-1DA2F346C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58775"/>
            <a:ext cx="8496300" cy="53532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FCD1C4F-24DD-598D-B54A-D26982FACA48}"/>
              </a:ext>
            </a:extLst>
          </p:cNvPr>
          <p:cNvSpPr txBox="1"/>
          <p:nvPr/>
        </p:nvSpPr>
        <p:spPr>
          <a:xfrm>
            <a:off x="4381995" y="5937662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Años 70</a:t>
            </a:r>
          </a:p>
        </p:txBody>
      </p:sp>
    </p:spTree>
    <p:extLst>
      <p:ext uri="{BB962C8B-B14F-4D97-AF65-F5344CB8AC3E}">
        <p14:creationId xmlns:p14="http://schemas.microsoft.com/office/powerpoint/2010/main" val="2399150018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037769-9917-35DD-C86B-21CA3DAF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33374"/>
            <a:ext cx="8535882" cy="55553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1C68BB6-CD01-A34F-16D6-FC92E2083177}"/>
              </a:ext>
            </a:extLst>
          </p:cNvPr>
          <p:cNvSpPr txBox="1"/>
          <p:nvPr/>
        </p:nvSpPr>
        <p:spPr>
          <a:xfrm>
            <a:off x="4120738" y="6044541"/>
            <a:ext cx="163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Años 80</a:t>
            </a:r>
          </a:p>
        </p:txBody>
      </p:sp>
    </p:spTree>
    <p:extLst>
      <p:ext uri="{BB962C8B-B14F-4D97-AF65-F5344CB8AC3E}">
        <p14:creationId xmlns:p14="http://schemas.microsoft.com/office/powerpoint/2010/main" val="50542207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7DFF36-55EB-459A-8A85-24F1B7312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333374"/>
            <a:ext cx="8485811" cy="570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30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4D5D17-274F-1D7E-0CD4-29F18FA3C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333374"/>
            <a:ext cx="8382997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50106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448F30-7022-3D40-A8B0-3636C1B4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62" y="647700"/>
            <a:ext cx="4103591" cy="56818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7761B5C-72BD-4519-751B-8E1E18BE5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952" y="647700"/>
            <a:ext cx="3464885" cy="56818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88DCDCB-96CE-01E5-0AAF-9553B98E8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784" y="1585279"/>
            <a:ext cx="2132700" cy="29294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FDC3B9F-799C-6563-1EFD-DFF86AEFD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814" y="1585279"/>
            <a:ext cx="2108949" cy="29294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A988CB-BA97-580D-8513-4F00C20A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799" y="1619297"/>
            <a:ext cx="2084747" cy="29294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E5D1980-1CF6-56C8-9618-60CC557650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29"/>
          <a:stretch/>
        </p:blipFill>
        <p:spPr>
          <a:xfrm>
            <a:off x="5851796" y="1619297"/>
            <a:ext cx="2132701" cy="30167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65C2EFA-7CA8-C42C-811F-168DB8CBD1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206" t="5801"/>
          <a:stretch/>
        </p:blipFill>
        <p:spPr>
          <a:xfrm>
            <a:off x="5836770" y="1630983"/>
            <a:ext cx="2156455" cy="29934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79D143E-8F03-F139-12A1-AAAFBFF9ED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631" t="9536" r="4132" b="7490"/>
          <a:stretch/>
        </p:blipFill>
        <p:spPr>
          <a:xfrm>
            <a:off x="5843068" y="1612564"/>
            <a:ext cx="2120415" cy="305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89475"/>
      </p:ext>
    </p:extLst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75EE0F-5BD3-A86A-E1A5-BE70DC95F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8" y="333375"/>
            <a:ext cx="8511392" cy="62642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712DFF1-0060-5379-B555-E2FD0A1FE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2" t="15238" r="3691" b="9447"/>
          <a:stretch/>
        </p:blipFill>
        <p:spPr>
          <a:xfrm>
            <a:off x="6685808" y="712520"/>
            <a:ext cx="1638795" cy="219693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tx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188A29-1A66-1238-8B8B-7986ABBF5B98}"/>
              </a:ext>
            </a:extLst>
          </p:cNvPr>
          <p:cNvSpPr txBox="1"/>
          <p:nvPr/>
        </p:nvSpPr>
        <p:spPr>
          <a:xfrm>
            <a:off x="2185060" y="1674421"/>
            <a:ext cx="1638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latin typeface="Colonna MT" pitchFamily="82" charset="77"/>
              </a:rPr>
              <a:t>Fin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12FF27-ABBF-0FFC-D73B-76823168B95D}"/>
              </a:ext>
            </a:extLst>
          </p:cNvPr>
          <p:cNvSpPr txBox="1"/>
          <p:nvPr/>
        </p:nvSpPr>
        <p:spPr>
          <a:xfrm>
            <a:off x="5522026" y="5913912"/>
            <a:ext cx="329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FF00"/>
                </a:solidFill>
              </a:rPr>
              <a:t>ubedaiglesiadigital.es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AC6B8B4-898C-2743-6306-C336E14BA8DF}"/>
              </a:ext>
            </a:extLst>
          </p:cNvPr>
          <p:cNvSpPr txBox="1"/>
          <p:nvPr/>
        </p:nvSpPr>
        <p:spPr>
          <a:xfrm>
            <a:off x="4940135" y="4203865"/>
            <a:ext cx="6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FFC000"/>
                </a:solidFill>
              </a:rPr>
              <a:t>efm</a:t>
            </a:r>
            <a:endParaRPr lang="es-E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98042"/>
      </p:ext>
    </p:extLst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41C6365-6232-5F66-3848-E3CFBCD13741}"/>
              </a:ext>
            </a:extLst>
          </p:cNvPr>
          <p:cNvSpPr txBox="1"/>
          <p:nvPr/>
        </p:nvSpPr>
        <p:spPr>
          <a:xfrm>
            <a:off x="250825" y="333376"/>
            <a:ext cx="530927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Arial Hebrew Scholar" pitchFamily="2" charset="-79"/>
              </a:rPr>
              <a:t>AMBIENTE SOCIAL Y ECLESIAL: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Arial Hebrew Scholar" pitchFamily="2" charset="-79"/>
              </a:rPr>
              <a:t>AÑOS 50</a:t>
            </a:r>
          </a:p>
          <a:p>
            <a:endParaRPr lang="es-ES" sz="2000" dirty="0">
              <a:solidFill>
                <a:schemeClr val="bg1"/>
              </a:solidFill>
              <a:effectLst/>
              <a:latin typeface="Tw Cen MT" panose="020B0602020104020603" pitchFamily="34" charset="77"/>
              <a:ea typeface="Calibri" panose="020F0502020204030204" pitchFamily="34" charset="0"/>
              <a:cs typeface="Arial Hebrew Scholar" pitchFamily="2" charset="-79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Arial Hebrew Scholar" pitchFamily="2" charset="-79"/>
              </a:rPr>
              <a:t>La Acción Católica, fundada por el Papa Pio XI,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Arial Hebrew Scholar" pitchFamily="2" charset="-79"/>
              </a:rPr>
              <a:t>por los años 30, como aportación cristiana 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Arial Hebrew Scholar" pitchFamily="2" charset="-79"/>
              </a:rPr>
              <a:t>una sociedad fragmentada y convulsionada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Arial Hebrew Scholar" pitchFamily="2" charset="-79"/>
              </a:rPr>
              <a:t>por la guerra y las grandes ideologías totalitarias, pretende la incorporación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Arial Hebrew Scholar" pitchFamily="2" charset="-79"/>
              </a:rPr>
              <a:t>de los seglares a la vida social y política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Arial Hebrew Scholar" pitchFamily="2" charset="-79"/>
              </a:rPr>
              <a:t>para dar paso a un mundo mejor.</a:t>
            </a:r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811F0C51-7122-8552-454F-512683A52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524" y="869125"/>
            <a:ext cx="2965206" cy="237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EB694D6-4E82-5A15-E6CE-777E91FA6A99}"/>
              </a:ext>
            </a:extLst>
          </p:cNvPr>
          <p:cNvSpPr txBox="1"/>
          <p:nvPr/>
        </p:nvSpPr>
        <p:spPr>
          <a:xfrm>
            <a:off x="1389413" y="3611779"/>
            <a:ext cx="64720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la España de los años 40,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tras el martirio de numerosos seglares,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muchos de ellos Jóvenes de A.C,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como es el caso del José </a:t>
            </a:r>
            <a:r>
              <a:rPr lang="es-ES" sz="20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Mª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Poyatos,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obrero y mártir </a:t>
            </a:r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 los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20 años en Úbeda,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hubo un resurgir, potenciado por el encuentro de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Jóvenes de A.C. en Santiago (1948) Año Compostelano,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del Congreso Eucarístico de Barcelona, 1952,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onde se ordenaron 800 jóvenes como sacerdotes. </a:t>
            </a:r>
            <a:endParaRPr lang="es-ES" sz="2000" dirty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</p:spTree>
  </p:cSld>
  <p:clrMapOvr>
    <a:masterClrMapping/>
  </p:clrMapOvr>
  <p:transition spd="slow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227492D-A566-B5C4-8471-08892D102445}"/>
              </a:ext>
            </a:extLst>
          </p:cNvPr>
          <p:cNvSpPr txBox="1"/>
          <p:nvPr/>
        </p:nvSpPr>
        <p:spPr>
          <a:xfrm>
            <a:off x="323850" y="3503475"/>
            <a:ext cx="815513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Él</a:t>
            </a:r>
            <a:r>
              <a:rPr lang="es-ES" sz="2000" dirty="0">
                <a:solidFill>
                  <a:srgbClr val="C0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 15 años</a:t>
            </a:r>
            <a:r>
              <a:rPr lang="es-ES" sz="2000" dirty="0">
                <a:solidFill>
                  <a:srgbClr val="C0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comenzó a trabajar como “mandadero”,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haciendo recados, llevando agua a los segadores,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guardando cerdos, como él decía- “de jarrillo de mano”.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No hubo tiempo para estudios, ni para vivir la juventud.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1945:</a:t>
            </a:r>
            <a:r>
              <a:rPr lang="es-ES" sz="2000" dirty="0">
                <a:solidFill>
                  <a:srgbClr val="C00000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El largo servicio militar en Sevilla, en el Batallón de Guerra Química,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le ofreció la posibilidad de presentarse como “Licenciado en Química”.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1946:</a:t>
            </a:r>
            <a:r>
              <a:rPr lang="es-ES" sz="2000" dirty="0">
                <a:solidFill>
                  <a:srgbClr val="C0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Adquieren vivienda en Travesía de Chirinos, y comienza a tener       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sus primeros amigos</a:t>
            </a:r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entre ellos Julián Moreno.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1947:</a:t>
            </a:r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raspasa la caseta 103 de la plaza de Abastos, que se convertiría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 el paso del tiempo en su primer “centro de operaciones”.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6EBA4B-67DD-C82F-9961-B088543BE817}"/>
              </a:ext>
            </a:extLst>
          </p:cNvPr>
          <p:cNvSpPr txBox="1"/>
          <p:nvPr/>
        </p:nvSpPr>
        <p:spPr>
          <a:xfrm>
            <a:off x="323850" y="333376"/>
            <a:ext cx="59225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ese ambiente se incorpora, al Centro A.C.</a:t>
            </a:r>
          </a:p>
          <a:p>
            <a:pPr algn="ctr"/>
            <a:r>
              <a:rPr lang="es-ES" sz="20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ANTONIO GUTIÉRREZ</a:t>
            </a:r>
          </a:p>
          <a:p>
            <a:pPr algn="ctr"/>
            <a:r>
              <a:rPr lang="es-ES" sz="20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¿Qué sabemos acerca de él?  </a:t>
            </a:r>
            <a:endParaRPr lang="es-ES" sz="2000" dirty="0">
              <a:solidFill>
                <a:srgbClr val="FF0000"/>
              </a:solidFill>
              <a:effectLst/>
              <a:highlight>
                <a:srgbClr val="FFFF00"/>
              </a:highlight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2000" dirty="0">
              <a:solidFill>
                <a:srgbClr val="C00000"/>
              </a:solidFill>
              <a:effectLst/>
              <a:highlight>
                <a:srgbClr val="FFFF00"/>
              </a:highlight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Jódar: el 10 de Agosto de 1924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Lugar y fecha de su nacimiento.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2000" dirty="0">
                <a:solidFill>
                  <a:srgbClr val="C00000"/>
                </a:solidFill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ino a Úbeda en 1939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Al finalizar la guerra, sus padres comienzan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 trabajar como jornaleros en el cortijo de los Saro,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 Teatino, a unos 5 </a:t>
            </a:r>
            <a:r>
              <a:rPr lang="es-ES" sz="2000" dirty="0" err="1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klm</a:t>
            </a:r>
            <a:r>
              <a:rPr lang="es-ES" sz="2000" dirty="0">
                <a:solidFill>
                  <a:schemeClr val="bg1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de Úbeda.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E48247-D2AA-5F96-5007-CAEAF8803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6" y="492207"/>
            <a:ext cx="1920376" cy="27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4578"/>
      </p:ext>
    </p:extLst>
  </p:cSld>
  <p:clrMapOvr>
    <a:masterClrMapping/>
  </p:clrMapOvr>
  <p:transition spd="slow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3B00"/>
            </a:gs>
            <a:gs pos="50000">
              <a:srgbClr val="808000"/>
            </a:gs>
            <a:gs pos="100000">
              <a:srgbClr val="3B3B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>
            <a:extLst>
              <a:ext uri="{FF2B5EF4-FFF2-40B4-BE49-F238E27FC236}">
                <a16:creationId xmlns:a16="http://schemas.microsoft.com/office/drawing/2014/main" id="{C60487E2-5FCD-D6F9-D2B1-ED984F3A0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569325" cy="62642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latin typeface="+mn-lt"/>
              <a:ea typeface="+mn-e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585835-2747-DCF3-B947-95CBA5CAFC36}"/>
              </a:ext>
            </a:extLst>
          </p:cNvPr>
          <p:cNvSpPr txBox="1"/>
          <p:nvPr/>
        </p:nvSpPr>
        <p:spPr>
          <a:xfrm>
            <a:off x="1099751" y="556054"/>
            <a:ext cx="693984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año 1951</a:t>
            </a:r>
            <a:r>
              <a:rPr lang="es-ES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después de seis años de noviazgo,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muere, tras una larga enfermedad,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Guadalupe,</a:t>
            </a:r>
            <a:r>
              <a:rPr lang="es-ES" sz="200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novia a quien tanto quería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con quien se iba a casar.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 una experiencia dura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lo sumió en unos meses de desconcierto y dolor.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Estas son sus palabras: “Vagaba de un sitio a otro,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encontrándome desplazado y viendo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mi vida había perdido todo sentido”.</a:t>
            </a:r>
          </a:p>
          <a:p>
            <a:pPr algn="ctr"/>
            <a:endParaRPr lang="es-E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“Fue entonces cuando tuve la suerte de encontrar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Bernardo Cano, Luis Monforte, Andrés del Castillo.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llevaron a </a:t>
            </a:r>
            <a:r>
              <a:rPr lang="es-ES" sz="2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Acción Católica</a:t>
            </a:r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donde había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plantel de jóvenes extraordinarios, que siempre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estaban a mi lado, impidiendo con su charla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pudiera pensar en mi reciente desgracia”.</a:t>
            </a:r>
          </a:p>
        </p:txBody>
      </p:sp>
    </p:spTree>
    <p:extLst>
      <p:ext uri="{BB962C8B-B14F-4D97-AF65-F5344CB8AC3E}">
        <p14:creationId xmlns:p14="http://schemas.microsoft.com/office/powerpoint/2010/main" val="1933168393"/>
      </p:ext>
    </p:extLst>
  </p:cSld>
  <p:clrMapOvr>
    <a:masterClrMapping/>
  </p:clrMapOvr>
  <p:transition spd="slow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</TotalTime>
  <Words>3343</Words>
  <Application>Microsoft Macintosh PowerPoint</Application>
  <PresentationFormat>Presentación en pantalla (4:3)</PresentationFormat>
  <Paragraphs>481</Paragraphs>
  <Slides>69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8" baseType="lpstr">
      <vt:lpstr>Arial</vt:lpstr>
      <vt:lpstr>Bradley Hand</vt:lpstr>
      <vt:lpstr>Calibri</vt:lpstr>
      <vt:lpstr>Cambria</vt:lpstr>
      <vt:lpstr>Colonna MT</vt:lpstr>
      <vt:lpstr>Lucida Calligraphy</vt:lpstr>
      <vt:lpstr>Tw Cen MT</vt:lpstr>
      <vt:lpstr>Viner Hand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Microsoft Office User</cp:lastModifiedBy>
  <cp:revision>259</cp:revision>
  <dcterms:created xsi:type="dcterms:W3CDTF">2016-11-09T09:30:39Z</dcterms:created>
  <dcterms:modified xsi:type="dcterms:W3CDTF">2024-08-06T21:32:57Z</dcterms:modified>
</cp:coreProperties>
</file>