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av" ContentType="audio/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omments/comment1.xml" ContentType="application/vnd.openxmlformats-officedocument.presentationml.comments+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5"/>
  </p:notesMasterIdLst>
  <p:sldIdLst>
    <p:sldId id="257" r:id="rId2"/>
    <p:sldId id="256" r:id="rId3"/>
    <p:sldId id="259" r:id="rId4"/>
    <p:sldId id="312" r:id="rId5"/>
    <p:sldId id="336" r:id="rId6"/>
    <p:sldId id="337" r:id="rId7"/>
    <p:sldId id="265" r:id="rId8"/>
    <p:sldId id="260" r:id="rId9"/>
    <p:sldId id="317" r:id="rId10"/>
    <p:sldId id="263" r:id="rId11"/>
    <p:sldId id="258" r:id="rId12"/>
    <p:sldId id="261" r:id="rId13"/>
    <p:sldId id="262" r:id="rId14"/>
    <p:sldId id="326" r:id="rId15"/>
    <p:sldId id="334" r:id="rId16"/>
    <p:sldId id="331" r:id="rId17"/>
    <p:sldId id="268" r:id="rId18"/>
    <p:sldId id="330" r:id="rId19"/>
    <p:sldId id="285" r:id="rId20"/>
    <p:sldId id="284" r:id="rId21"/>
    <p:sldId id="318" r:id="rId22"/>
    <p:sldId id="282" r:id="rId23"/>
    <p:sldId id="281" r:id="rId24"/>
    <p:sldId id="280" r:id="rId25"/>
    <p:sldId id="279" r:id="rId26"/>
    <p:sldId id="278" r:id="rId27"/>
    <p:sldId id="277" r:id="rId28"/>
    <p:sldId id="319" r:id="rId29"/>
    <p:sldId id="294" r:id="rId30"/>
    <p:sldId id="293" r:id="rId31"/>
    <p:sldId id="291" r:id="rId32"/>
    <p:sldId id="289" r:id="rId33"/>
    <p:sldId id="290" r:id="rId34"/>
    <p:sldId id="288" r:id="rId35"/>
    <p:sldId id="302" r:id="rId36"/>
    <p:sldId id="301" r:id="rId37"/>
    <p:sldId id="300" r:id="rId38"/>
    <p:sldId id="299" r:id="rId39"/>
    <p:sldId id="298" r:id="rId40"/>
    <p:sldId id="307" r:id="rId41"/>
    <p:sldId id="295" r:id="rId42"/>
    <p:sldId id="305" r:id="rId43"/>
    <p:sldId id="320" r:id="rId44"/>
    <p:sldId id="303" r:id="rId45"/>
    <p:sldId id="314" r:id="rId46"/>
    <p:sldId id="306" r:id="rId47"/>
    <p:sldId id="322" r:id="rId48"/>
    <p:sldId id="296" r:id="rId49"/>
    <p:sldId id="310" r:id="rId50"/>
    <p:sldId id="321" r:id="rId51"/>
    <p:sldId id="308" r:id="rId52"/>
    <p:sldId id="309" r:id="rId53"/>
    <p:sldId id="323" r:id="rId54"/>
  </p:sldIdLst>
  <p:sldSz cx="12192000" cy="6858000"/>
  <p:notesSz cx="6858000" cy="9144000"/>
  <p:defaultTextStyle>
    <a:defPPr>
      <a:defRPr lang="es-E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usebiofigue@gmail.com" initials="e" lastIdx="1" clrIdx="0"/>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4577"/>
    <p:restoredTop sz="95144"/>
  </p:normalViewPr>
  <p:slideViewPr>
    <p:cSldViewPr snapToGrid="0">
      <p:cViewPr varScale="1">
        <p:scale>
          <a:sx n="105" d="100"/>
          <a:sy n="105" d="100"/>
        </p:scale>
        <p:origin x="200" y="256"/>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commentAuthors" Target="commentAuthor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2-09-12T16:39:23.780" idx="1">
    <p:pos x="10" y="10"/>
    <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Marcador de encabezado 1">
            <a:extLst>
              <a:ext uri="{FF2B5EF4-FFF2-40B4-BE49-F238E27FC236}">
                <a16:creationId xmlns:a16="http://schemas.microsoft.com/office/drawing/2014/main" id="{FE357A35-FE3D-DC23-C3AE-BE96CA027D9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s-ES"/>
          </a:p>
        </p:txBody>
      </p:sp>
      <p:sp>
        <p:nvSpPr>
          <p:cNvPr id="3" name="Marcador de fecha 2">
            <a:extLst>
              <a:ext uri="{FF2B5EF4-FFF2-40B4-BE49-F238E27FC236}">
                <a16:creationId xmlns:a16="http://schemas.microsoft.com/office/drawing/2014/main" id="{06A396FD-149D-C8FB-0A00-C1CAEC54FBA4}"/>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C6FCBC19-A702-AB44-A1C5-C08B9BF96B29}" type="datetimeFigureOut">
              <a:rPr lang="es-ES"/>
              <a:pPr>
                <a:defRPr/>
              </a:pPr>
              <a:t>10/12/24</a:t>
            </a:fld>
            <a:endParaRPr lang="es-ES"/>
          </a:p>
        </p:txBody>
      </p:sp>
      <p:sp>
        <p:nvSpPr>
          <p:cNvPr id="4" name="Marcador de imagen de diapositiva 3">
            <a:extLst>
              <a:ext uri="{FF2B5EF4-FFF2-40B4-BE49-F238E27FC236}">
                <a16:creationId xmlns:a16="http://schemas.microsoft.com/office/drawing/2014/main" id="{B1B06E93-F4D8-0ED0-5736-AD810BE48048}"/>
              </a:ext>
            </a:extLst>
          </p:cNvPr>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es-ES" noProof="0"/>
          </a:p>
        </p:txBody>
      </p:sp>
      <p:sp>
        <p:nvSpPr>
          <p:cNvPr id="5" name="Marcador de notas 4">
            <a:extLst>
              <a:ext uri="{FF2B5EF4-FFF2-40B4-BE49-F238E27FC236}">
                <a16:creationId xmlns:a16="http://schemas.microsoft.com/office/drawing/2014/main" id="{3B713DDA-2E1E-CE6F-0831-E85F42A920FD}"/>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noProof="0"/>
              <a:t>Haga clic para modificar los estilos de texto del patrón</a:t>
            </a:r>
          </a:p>
          <a:p>
            <a:pPr lvl="1"/>
            <a:r>
              <a:rPr lang="es-ES" noProof="0"/>
              <a:t>Segundo nivel</a:t>
            </a:r>
          </a:p>
          <a:p>
            <a:pPr lvl="2"/>
            <a:r>
              <a:rPr lang="es-ES" noProof="0"/>
              <a:t>Tercer nivel</a:t>
            </a:r>
          </a:p>
          <a:p>
            <a:pPr lvl="3"/>
            <a:r>
              <a:rPr lang="es-ES" noProof="0"/>
              <a:t>Cuarto nivel</a:t>
            </a:r>
          </a:p>
          <a:p>
            <a:pPr lvl="4"/>
            <a:r>
              <a:rPr lang="es-ES" noProof="0"/>
              <a:t>Quinto nivel</a:t>
            </a:r>
          </a:p>
        </p:txBody>
      </p:sp>
      <p:sp>
        <p:nvSpPr>
          <p:cNvPr id="6" name="Marcador de pie de página 5">
            <a:extLst>
              <a:ext uri="{FF2B5EF4-FFF2-40B4-BE49-F238E27FC236}">
                <a16:creationId xmlns:a16="http://schemas.microsoft.com/office/drawing/2014/main" id="{BF20E3CF-1A8A-38DF-1BB2-083127148C9F}"/>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s-ES"/>
          </a:p>
        </p:txBody>
      </p:sp>
      <p:sp>
        <p:nvSpPr>
          <p:cNvPr id="7" name="Marcador de número de diapositiva 6">
            <a:extLst>
              <a:ext uri="{FF2B5EF4-FFF2-40B4-BE49-F238E27FC236}">
                <a16:creationId xmlns:a16="http://schemas.microsoft.com/office/drawing/2014/main" id="{67517410-D492-A174-76C3-0C2AC4986C40}"/>
              </a:ext>
            </a:extLst>
          </p:cNvPr>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eaLnBrk="1" fontAlgn="auto" hangingPunct="1">
              <a:spcBef>
                <a:spcPts val="0"/>
              </a:spcBef>
              <a:spcAft>
                <a:spcPts val="0"/>
              </a:spcAft>
              <a:defRPr sz="1200">
                <a:latin typeface="+mn-lt"/>
              </a:defRPr>
            </a:lvl1pPr>
          </a:lstStyle>
          <a:p>
            <a:pPr>
              <a:defRPr/>
            </a:pPr>
            <a:fld id="{471B72F5-68F5-0043-A5A8-A648018617CB}" type="slidenum">
              <a:rPr lang="es-ES"/>
              <a:pPr>
                <a:defRPr/>
              </a:pPr>
              <a:t>‹Nº›</a:t>
            </a:fld>
            <a:endParaRPr lang="es-E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Marcador de imagen de diapositiva 1">
            <a:extLst>
              <a:ext uri="{FF2B5EF4-FFF2-40B4-BE49-F238E27FC236}">
                <a16:creationId xmlns:a16="http://schemas.microsoft.com/office/drawing/2014/main" id="{A43CDC8B-8DFF-9A15-D28B-4E1ADFF1AD3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0" name="Marcador de notas 2">
            <a:extLst>
              <a:ext uri="{FF2B5EF4-FFF2-40B4-BE49-F238E27FC236}">
                <a16:creationId xmlns:a16="http://schemas.microsoft.com/office/drawing/2014/main" id="{7A15ECAF-DA89-09AF-7917-C5B245F5650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ES" altLang="es-ES"/>
          </a:p>
        </p:txBody>
      </p:sp>
      <p:sp>
        <p:nvSpPr>
          <p:cNvPr id="32771" name="Marcador de número de diapositiva 3">
            <a:extLst>
              <a:ext uri="{FF2B5EF4-FFF2-40B4-BE49-F238E27FC236}">
                <a16:creationId xmlns:a16="http://schemas.microsoft.com/office/drawing/2014/main" id="{0C69F698-5607-0E28-13A3-2199B801176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C782241A-20A4-6341-B810-909677FD9262}" type="slidenum">
              <a:rPr lang="es-ES" altLang="es-ES" smtClean="0"/>
              <a:pPr fontAlgn="base">
                <a:spcBef>
                  <a:spcPct val="0"/>
                </a:spcBef>
                <a:spcAft>
                  <a:spcPct val="0"/>
                </a:spcAft>
              </a:pPr>
              <a:t>19</a:t>
            </a:fld>
            <a:endParaRPr lang="es-ES" altLang="es-E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Marcador de imagen de diapositiva 1">
            <a:extLst>
              <a:ext uri="{FF2B5EF4-FFF2-40B4-BE49-F238E27FC236}">
                <a16:creationId xmlns:a16="http://schemas.microsoft.com/office/drawing/2014/main" id="{89364832-8A11-5549-05CB-9ADE164416A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4" name="Marcador de notas 2">
            <a:extLst>
              <a:ext uri="{FF2B5EF4-FFF2-40B4-BE49-F238E27FC236}">
                <a16:creationId xmlns:a16="http://schemas.microsoft.com/office/drawing/2014/main" id="{46BF3C1C-3CCE-4670-BFE9-D147046E064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ES" altLang="es-ES"/>
          </a:p>
        </p:txBody>
      </p:sp>
      <p:sp>
        <p:nvSpPr>
          <p:cNvPr id="38915" name="Marcador de número de diapositiva 3">
            <a:extLst>
              <a:ext uri="{FF2B5EF4-FFF2-40B4-BE49-F238E27FC236}">
                <a16:creationId xmlns:a16="http://schemas.microsoft.com/office/drawing/2014/main" id="{8B01BBC9-708C-78EA-63F9-93728FD466F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46FC22A0-0BD6-D145-8614-4F1565AA8A1E}" type="slidenum">
              <a:rPr lang="es-ES" altLang="es-ES" smtClean="0"/>
              <a:pPr fontAlgn="base">
                <a:spcBef>
                  <a:spcPct val="0"/>
                </a:spcBef>
                <a:spcAft>
                  <a:spcPct val="0"/>
                </a:spcAft>
              </a:pPr>
              <a:t>24</a:t>
            </a:fld>
            <a:endParaRPr lang="es-ES" altLang="es-E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EEEC7787-B882-3514-6F4C-019C7A7E5BA8}"/>
              </a:ext>
            </a:extLst>
          </p:cNvPr>
          <p:cNvSpPr>
            <a:spLocks noGrp="1"/>
          </p:cNvSpPr>
          <p:nvPr>
            <p:ph type="dt" sz="half" idx="10"/>
          </p:nvPr>
        </p:nvSpPr>
        <p:spPr/>
        <p:txBody>
          <a:bodyPr/>
          <a:lstStyle>
            <a:lvl1pPr>
              <a:defRPr/>
            </a:lvl1pPr>
          </a:lstStyle>
          <a:p>
            <a:pPr>
              <a:defRPr/>
            </a:pPr>
            <a:fld id="{42E6348B-4972-C34A-B7E1-4FEBB76993EC}" type="datetimeFigureOut">
              <a:rPr lang="es-ES"/>
              <a:pPr>
                <a:defRPr/>
              </a:pPr>
              <a:t>10/12/24</a:t>
            </a:fld>
            <a:endParaRPr lang="es-ES"/>
          </a:p>
        </p:txBody>
      </p:sp>
      <p:sp>
        <p:nvSpPr>
          <p:cNvPr id="5" name="Marcador de pie de página 4">
            <a:extLst>
              <a:ext uri="{FF2B5EF4-FFF2-40B4-BE49-F238E27FC236}">
                <a16:creationId xmlns:a16="http://schemas.microsoft.com/office/drawing/2014/main" id="{61A60F21-8E2A-14D7-371F-73616E6A58DE}"/>
              </a:ext>
            </a:extLst>
          </p:cNvPr>
          <p:cNvSpPr>
            <a:spLocks noGrp="1"/>
          </p:cNvSpPr>
          <p:nvPr>
            <p:ph type="ftr" sz="quarter" idx="11"/>
          </p:nvPr>
        </p:nvSpPr>
        <p:spPr/>
        <p:txBody>
          <a:bodyPr/>
          <a:lstStyle>
            <a:lvl1pPr>
              <a:defRPr/>
            </a:lvl1pPr>
          </a:lstStyle>
          <a:p>
            <a:pPr>
              <a:defRPr/>
            </a:pPr>
            <a:endParaRPr lang="es-ES"/>
          </a:p>
        </p:txBody>
      </p:sp>
      <p:sp>
        <p:nvSpPr>
          <p:cNvPr id="6" name="Marcador de número de diapositiva 5">
            <a:extLst>
              <a:ext uri="{FF2B5EF4-FFF2-40B4-BE49-F238E27FC236}">
                <a16:creationId xmlns:a16="http://schemas.microsoft.com/office/drawing/2014/main" id="{BD95DCE2-AA82-C1AB-93CC-A8A1F2F88253}"/>
              </a:ext>
            </a:extLst>
          </p:cNvPr>
          <p:cNvSpPr>
            <a:spLocks noGrp="1"/>
          </p:cNvSpPr>
          <p:nvPr>
            <p:ph type="sldNum" sz="quarter" idx="12"/>
          </p:nvPr>
        </p:nvSpPr>
        <p:spPr/>
        <p:txBody>
          <a:bodyPr/>
          <a:lstStyle>
            <a:lvl1pPr>
              <a:defRPr/>
            </a:lvl1pPr>
          </a:lstStyle>
          <a:p>
            <a:pPr>
              <a:defRPr/>
            </a:pPr>
            <a:fld id="{3AAB8D71-DD41-6942-810C-95A26C85E765}" type="slidenum">
              <a:rPr lang="es-ES"/>
              <a:pPr>
                <a:defRPr/>
              </a:pPr>
              <a:t>‹Nº›</a:t>
            </a:fld>
            <a:endParaRPr lang="es-ES"/>
          </a:p>
        </p:txBody>
      </p:sp>
    </p:spTree>
    <p:extLst>
      <p:ext uri="{BB962C8B-B14F-4D97-AF65-F5344CB8AC3E}">
        <p14:creationId xmlns:p14="http://schemas.microsoft.com/office/powerpoint/2010/main" val="22257521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p>
        </p:txBody>
      </p:sp>
      <p:sp>
        <p:nvSpPr>
          <p:cNvPr id="3" name="Marcador de texto vertical 2"/>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0B78A99-85CD-AFB9-5395-4AAEE26E9037}"/>
              </a:ext>
            </a:extLst>
          </p:cNvPr>
          <p:cNvSpPr>
            <a:spLocks noGrp="1"/>
          </p:cNvSpPr>
          <p:nvPr>
            <p:ph type="dt" sz="half" idx="10"/>
          </p:nvPr>
        </p:nvSpPr>
        <p:spPr/>
        <p:txBody>
          <a:bodyPr/>
          <a:lstStyle>
            <a:lvl1pPr>
              <a:defRPr/>
            </a:lvl1pPr>
          </a:lstStyle>
          <a:p>
            <a:pPr>
              <a:defRPr/>
            </a:pPr>
            <a:fld id="{C90CB900-DD3C-844A-8E80-CC67C7CA8537}" type="datetimeFigureOut">
              <a:rPr lang="es-ES"/>
              <a:pPr>
                <a:defRPr/>
              </a:pPr>
              <a:t>10/12/24</a:t>
            </a:fld>
            <a:endParaRPr lang="es-ES"/>
          </a:p>
        </p:txBody>
      </p:sp>
      <p:sp>
        <p:nvSpPr>
          <p:cNvPr id="5" name="Marcador de pie de página 4">
            <a:extLst>
              <a:ext uri="{FF2B5EF4-FFF2-40B4-BE49-F238E27FC236}">
                <a16:creationId xmlns:a16="http://schemas.microsoft.com/office/drawing/2014/main" id="{FA66B6D5-A6CD-D6A7-8402-2FA0375E8176}"/>
              </a:ext>
            </a:extLst>
          </p:cNvPr>
          <p:cNvSpPr>
            <a:spLocks noGrp="1"/>
          </p:cNvSpPr>
          <p:nvPr>
            <p:ph type="ftr" sz="quarter" idx="11"/>
          </p:nvPr>
        </p:nvSpPr>
        <p:spPr/>
        <p:txBody>
          <a:bodyPr/>
          <a:lstStyle>
            <a:lvl1pPr>
              <a:defRPr/>
            </a:lvl1pPr>
          </a:lstStyle>
          <a:p>
            <a:pPr>
              <a:defRPr/>
            </a:pPr>
            <a:endParaRPr lang="es-ES"/>
          </a:p>
        </p:txBody>
      </p:sp>
      <p:sp>
        <p:nvSpPr>
          <p:cNvPr id="6" name="Marcador de número de diapositiva 5">
            <a:extLst>
              <a:ext uri="{FF2B5EF4-FFF2-40B4-BE49-F238E27FC236}">
                <a16:creationId xmlns:a16="http://schemas.microsoft.com/office/drawing/2014/main" id="{B0618610-AAFF-5190-B793-884DF18C4E46}"/>
              </a:ext>
            </a:extLst>
          </p:cNvPr>
          <p:cNvSpPr>
            <a:spLocks noGrp="1"/>
          </p:cNvSpPr>
          <p:nvPr>
            <p:ph type="sldNum" sz="quarter" idx="12"/>
          </p:nvPr>
        </p:nvSpPr>
        <p:spPr/>
        <p:txBody>
          <a:bodyPr/>
          <a:lstStyle>
            <a:lvl1pPr>
              <a:defRPr/>
            </a:lvl1pPr>
          </a:lstStyle>
          <a:p>
            <a:pPr>
              <a:defRPr/>
            </a:pPr>
            <a:fld id="{ABD2F995-655D-9D49-AFEC-999156383C46}" type="slidenum">
              <a:rPr lang="es-ES"/>
              <a:pPr>
                <a:defRPr/>
              </a:pPr>
              <a:t>‹Nº›</a:t>
            </a:fld>
            <a:endParaRPr lang="es-ES"/>
          </a:p>
        </p:txBody>
      </p:sp>
    </p:spTree>
    <p:extLst>
      <p:ext uri="{BB962C8B-B14F-4D97-AF65-F5344CB8AC3E}">
        <p14:creationId xmlns:p14="http://schemas.microsoft.com/office/powerpoint/2010/main" val="39091557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1BC3AB9B-F612-76E6-6354-4902464A2232}"/>
              </a:ext>
            </a:extLst>
          </p:cNvPr>
          <p:cNvSpPr>
            <a:spLocks noGrp="1"/>
          </p:cNvSpPr>
          <p:nvPr>
            <p:ph type="dt" sz="half" idx="10"/>
          </p:nvPr>
        </p:nvSpPr>
        <p:spPr/>
        <p:txBody>
          <a:bodyPr/>
          <a:lstStyle>
            <a:lvl1pPr>
              <a:defRPr/>
            </a:lvl1pPr>
          </a:lstStyle>
          <a:p>
            <a:pPr>
              <a:defRPr/>
            </a:pPr>
            <a:fld id="{C907F28A-1826-0749-B2FD-290EDF7150FA}" type="datetimeFigureOut">
              <a:rPr lang="es-ES"/>
              <a:pPr>
                <a:defRPr/>
              </a:pPr>
              <a:t>10/12/24</a:t>
            </a:fld>
            <a:endParaRPr lang="es-ES"/>
          </a:p>
        </p:txBody>
      </p:sp>
      <p:sp>
        <p:nvSpPr>
          <p:cNvPr id="5" name="Marcador de pie de página 4">
            <a:extLst>
              <a:ext uri="{FF2B5EF4-FFF2-40B4-BE49-F238E27FC236}">
                <a16:creationId xmlns:a16="http://schemas.microsoft.com/office/drawing/2014/main" id="{70037EB0-CAD6-5F91-DF46-B1C4F57611A0}"/>
              </a:ext>
            </a:extLst>
          </p:cNvPr>
          <p:cNvSpPr>
            <a:spLocks noGrp="1"/>
          </p:cNvSpPr>
          <p:nvPr>
            <p:ph type="ftr" sz="quarter" idx="11"/>
          </p:nvPr>
        </p:nvSpPr>
        <p:spPr/>
        <p:txBody>
          <a:bodyPr/>
          <a:lstStyle>
            <a:lvl1pPr>
              <a:defRPr/>
            </a:lvl1pPr>
          </a:lstStyle>
          <a:p>
            <a:pPr>
              <a:defRPr/>
            </a:pPr>
            <a:endParaRPr lang="es-ES"/>
          </a:p>
        </p:txBody>
      </p:sp>
      <p:sp>
        <p:nvSpPr>
          <p:cNvPr id="6" name="Marcador de número de diapositiva 5">
            <a:extLst>
              <a:ext uri="{FF2B5EF4-FFF2-40B4-BE49-F238E27FC236}">
                <a16:creationId xmlns:a16="http://schemas.microsoft.com/office/drawing/2014/main" id="{00059122-6E2B-6CB8-9622-45AB0046607B}"/>
              </a:ext>
            </a:extLst>
          </p:cNvPr>
          <p:cNvSpPr>
            <a:spLocks noGrp="1"/>
          </p:cNvSpPr>
          <p:nvPr>
            <p:ph type="sldNum" sz="quarter" idx="12"/>
          </p:nvPr>
        </p:nvSpPr>
        <p:spPr/>
        <p:txBody>
          <a:bodyPr/>
          <a:lstStyle>
            <a:lvl1pPr>
              <a:defRPr/>
            </a:lvl1pPr>
          </a:lstStyle>
          <a:p>
            <a:pPr>
              <a:defRPr/>
            </a:pPr>
            <a:fld id="{B2EBC609-B584-1E46-B999-8F8E70626F2F}" type="slidenum">
              <a:rPr lang="es-ES"/>
              <a:pPr>
                <a:defRPr/>
              </a:pPr>
              <a:t>‹Nº›</a:t>
            </a:fld>
            <a:endParaRPr lang="es-ES"/>
          </a:p>
        </p:txBody>
      </p:sp>
    </p:spTree>
    <p:extLst>
      <p:ext uri="{BB962C8B-B14F-4D97-AF65-F5344CB8AC3E}">
        <p14:creationId xmlns:p14="http://schemas.microsoft.com/office/powerpoint/2010/main" val="9330508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p>
        </p:txBody>
      </p:sp>
      <p:sp>
        <p:nvSpPr>
          <p:cNvPr id="3" name="Marcador de contenido 2"/>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ACF29A8A-0097-A6DE-7910-4C9100C43DE0}"/>
              </a:ext>
            </a:extLst>
          </p:cNvPr>
          <p:cNvSpPr>
            <a:spLocks noGrp="1"/>
          </p:cNvSpPr>
          <p:nvPr>
            <p:ph type="dt" sz="half" idx="10"/>
          </p:nvPr>
        </p:nvSpPr>
        <p:spPr/>
        <p:txBody>
          <a:bodyPr/>
          <a:lstStyle>
            <a:lvl1pPr>
              <a:defRPr/>
            </a:lvl1pPr>
          </a:lstStyle>
          <a:p>
            <a:pPr>
              <a:defRPr/>
            </a:pPr>
            <a:fld id="{5596B7C0-3231-EC41-A167-2C661D58ACDF}" type="datetimeFigureOut">
              <a:rPr lang="es-ES"/>
              <a:pPr>
                <a:defRPr/>
              </a:pPr>
              <a:t>10/12/24</a:t>
            </a:fld>
            <a:endParaRPr lang="es-ES"/>
          </a:p>
        </p:txBody>
      </p:sp>
      <p:sp>
        <p:nvSpPr>
          <p:cNvPr id="5" name="Marcador de pie de página 4">
            <a:extLst>
              <a:ext uri="{FF2B5EF4-FFF2-40B4-BE49-F238E27FC236}">
                <a16:creationId xmlns:a16="http://schemas.microsoft.com/office/drawing/2014/main" id="{D8451650-772D-4C3A-C863-F6C8D3F3A2B1}"/>
              </a:ext>
            </a:extLst>
          </p:cNvPr>
          <p:cNvSpPr>
            <a:spLocks noGrp="1"/>
          </p:cNvSpPr>
          <p:nvPr>
            <p:ph type="ftr" sz="quarter" idx="11"/>
          </p:nvPr>
        </p:nvSpPr>
        <p:spPr/>
        <p:txBody>
          <a:bodyPr/>
          <a:lstStyle>
            <a:lvl1pPr>
              <a:defRPr/>
            </a:lvl1pPr>
          </a:lstStyle>
          <a:p>
            <a:pPr>
              <a:defRPr/>
            </a:pPr>
            <a:endParaRPr lang="es-ES"/>
          </a:p>
        </p:txBody>
      </p:sp>
      <p:sp>
        <p:nvSpPr>
          <p:cNvPr id="6" name="Marcador de número de diapositiva 5">
            <a:extLst>
              <a:ext uri="{FF2B5EF4-FFF2-40B4-BE49-F238E27FC236}">
                <a16:creationId xmlns:a16="http://schemas.microsoft.com/office/drawing/2014/main" id="{300D7165-CF46-53A1-86E8-76EB60B61224}"/>
              </a:ext>
            </a:extLst>
          </p:cNvPr>
          <p:cNvSpPr>
            <a:spLocks noGrp="1"/>
          </p:cNvSpPr>
          <p:nvPr>
            <p:ph type="sldNum" sz="quarter" idx="12"/>
          </p:nvPr>
        </p:nvSpPr>
        <p:spPr/>
        <p:txBody>
          <a:bodyPr/>
          <a:lstStyle>
            <a:lvl1pPr>
              <a:defRPr/>
            </a:lvl1pPr>
          </a:lstStyle>
          <a:p>
            <a:pPr>
              <a:defRPr/>
            </a:pPr>
            <a:fld id="{0F938009-D08B-3F49-9DBF-CA7F2963027B}" type="slidenum">
              <a:rPr lang="es-ES"/>
              <a:pPr>
                <a:defRPr/>
              </a:pPr>
              <a:t>‹Nº›</a:t>
            </a:fld>
            <a:endParaRPr lang="es-ES"/>
          </a:p>
        </p:txBody>
      </p:sp>
    </p:spTree>
    <p:extLst>
      <p:ext uri="{BB962C8B-B14F-4D97-AF65-F5344CB8AC3E}">
        <p14:creationId xmlns:p14="http://schemas.microsoft.com/office/powerpoint/2010/main" val="37064199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76E57D30-C4C5-5DB4-897E-A531B5FD9A3A}"/>
              </a:ext>
            </a:extLst>
          </p:cNvPr>
          <p:cNvSpPr>
            <a:spLocks noGrp="1"/>
          </p:cNvSpPr>
          <p:nvPr>
            <p:ph type="dt" sz="half" idx="10"/>
          </p:nvPr>
        </p:nvSpPr>
        <p:spPr/>
        <p:txBody>
          <a:bodyPr/>
          <a:lstStyle>
            <a:lvl1pPr>
              <a:defRPr/>
            </a:lvl1pPr>
          </a:lstStyle>
          <a:p>
            <a:pPr>
              <a:defRPr/>
            </a:pPr>
            <a:fld id="{A35BFC7F-8F1E-6440-ADFB-2E8E2024C9AE}" type="datetimeFigureOut">
              <a:rPr lang="es-ES"/>
              <a:pPr>
                <a:defRPr/>
              </a:pPr>
              <a:t>10/12/24</a:t>
            </a:fld>
            <a:endParaRPr lang="es-ES"/>
          </a:p>
        </p:txBody>
      </p:sp>
      <p:sp>
        <p:nvSpPr>
          <p:cNvPr id="5" name="Marcador de pie de página 4">
            <a:extLst>
              <a:ext uri="{FF2B5EF4-FFF2-40B4-BE49-F238E27FC236}">
                <a16:creationId xmlns:a16="http://schemas.microsoft.com/office/drawing/2014/main" id="{B6E31A78-7E9E-D2EA-D2C0-B1F7F9BF8BFC}"/>
              </a:ext>
            </a:extLst>
          </p:cNvPr>
          <p:cNvSpPr>
            <a:spLocks noGrp="1"/>
          </p:cNvSpPr>
          <p:nvPr>
            <p:ph type="ftr" sz="quarter" idx="11"/>
          </p:nvPr>
        </p:nvSpPr>
        <p:spPr/>
        <p:txBody>
          <a:bodyPr/>
          <a:lstStyle>
            <a:lvl1pPr>
              <a:defRPr/>
            </a:lvl1pPr>
          </a:lstStyle>
          <a:p>
            <a:pPr>
              <a:defRPr/>
            </a:pPr>
            <a:endParaRPr lang="es-ES"/>
          </a:p>
        </p:txBody>
      </p:sp>
      <p:sp>
        <p:nvSpPr>
          <p:cNvPr id="6" name="Marcador de número de diapositiva 5">
            <a:extLst>
              <a:ext uri="{FF2B5EF4-FFF2-40B4-BE49-F238E27FC236}">
                <a16:creationId xmlns:a16="http://schemas.microsoft.com/office/drawing/2014/main" id="{16A4F147-D794-2A57-513B-E3E49BA76B4C}"/>
              </a:ext>
            </a:extLst>
          </p:cNvPr>
          <p:cNvSpPr>
            <a:spLocks noGrp="1"/>
          </p:cNvSpPr>
          <p:nvPr>
            <p:ph type="sldNum" sz="quarter" idx="12"/>
          </p:nvPr>
        </p:nvSpPr>
        <p:spPr/>
        <p:txBody>
          <a:bodyPr/>
          <a:lstStyle>
            <a:lvl1pPr>
              <a:defRPr/>
            </a:lvl1pPr>
          </a:lstStyle>
          <a:p>
            <a:pPr>
              <a:defRPr/>
            </a:pPr>
            <a:fld id="{1230BBA4-7628-9F4D-B643-7B2E30E3C0FA}" type="slidenum">
              <a:rPr lang="es-ES"/>
              <a:pPr>
                <a:defRPr/>
              </a:pPr>
              <a:t>‹Nº›</a:t>
            </a:fld>
            <a:endParaRPr lang="es-ES"/>
          </a:p>
        </p:txBody>
      </p:sp>
    </p:spTree>
    <p:extLst>
      <p:ext uri="{BB962C8B-B14F-4D97-AF65-F5344CB8AC3E}">
        <p14:creationId xmlns:p14="http://schemas.microsoft.com/office/powerpoint/2010/main" val="27982455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p>
        </p:txBody>
      </p:sp>
      <p:sp>
        <p:nvSpPr>
          <p:cNvPr id="3" name="Marcador de contenido 2"/>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3">
            <a:extLst>
              <a:ext uri="{FF2B5EF4-FFF2-40B4-BE49-F238E27FC236}">
                <a16:creationId xmlns:a16="http://schemas.microsoft.com/office/drawing/2014/main" id="{FF04670B-5B18-E109-6342-4FBDDDC14818}"/>
              </a:ext>
            </a:extLst>
          </p:cNvPr>
          <p:cNvSpPr>
            <a:spLocks noGrp="1"/>
          </p:cNvSpPr>
          <p:nvPr>
            <p:ph type="dt" sz="half" idx="10"/>
          </p:nvPr>
        </p:nvSpPr>
        <p:spPr/>
        <p:txBody>
          <a:bodyPr/>
          <a:lstStyle>
            <a:lvl1pPr>
              <a:defRPr/>
            </a:lvl1pPr>
          </a:lstStyle>
          <a:p>
            <a:pPr>
              <a:defRPr/>
            </a:pPr>
            <a:fld id="{8B2FE7C8-AF62-D649-A83B-C70E12407CC2}" type="datetimeFigureOut">
              <a:rPr lang="es-ES"/>
              <a:pPr>
                <a:defRPr/>
              </a:pPr>
              <a:t>10/12/24</a:t>
            </a:fld>
            <a:endParaRPr lang="es-ES"/>
          </a:p>
        </p:txBody>
      </p:sp>
      <p:sp>
        <p:nvSpPr>
          <p:cNvPr id="6" name="Marcador de pie de página 4">
            <a:extLst>
              <a:ext uri="{FF2B5EF4-FFF2-40B4-BE49-F238E27FC236}">
                <a16:creationId xmlns:a16="http://schemas.microsoft.com/office/drawing/2014/main" id="{44DA0EBF-830A-09B6-5BAE-6BFD6D9BED83}"/>
              </a:ext>
            </a:extLst>
          </p:cNvPr>
          <p:cNvSpPr>
            <a:spLocks noGrp="1"/>
          </p:cNvSpPr>
          <p:nvPr>
            <p:ph type="ftr" sz="quarter" idx="11"/>
          </p:nvPr>
        </p:nvSpPr>
        <p:spPr/>
        <p:txBody>
          <a:bodyPr/>
          <a:lstStyle>
            <a:lvl1pPr>
              <a:defRPr/>
            </a:lvl1pPr>
          </a:lstStyle>
          <a:p>
            <a:pPr>
              <a:defRPr/>
            </a:pPr>
            <a:endParaRPr lang="es-ES"/>
          </a:p>
        </p:txBody>
      </p:sp>
      <p:sp>
        <p:nvSpPr>
          <p:cNvPr id="7" name="Marcador de número de diapositiva 5">
            <a:extLst>
              <a:ext uri="{FF2B5EF4-FFF2-40B4-BE49-F238E27FC236}">
                <a16:creationId xmlns:a16="http://schemas.microsoft.com/office/drawing/2014/main" id="{CC4DB457-3158-55E6-8F91-C4E91D5C6044}"/>
              </a:ext>
            </a:extLst>
          </p:cNvPr>
          <p:cNvSpPr>
            <a:spLocks noGrp="1"/>
          </p:cNvSpPr>
          <p:nvPr>
            <p:ph type="sldNum" sz="quarter" idx="12"/>
          </p:nvPr>
        </p:nvSpPr>
        <p:spPr/>
        <p:txBody>
          <a:bodyPr/>
          <a:lstStyle>
            <a:lvl1pPr>
              <a:defRPr/>
            </a:lvl1pPr>
          </a:lstStyle>
          <a:p>
            <a:pPr>
              <a:defRPr/>
            </a:pPr>
            <a:fld id="{EE3C3024-B40E-C94C-8951-082595B7FA8F}" type="slidenum">
              <a:rPr lang="es-ES"/>
              <a:pPr>
                <a:defRPr/>
              </a:pPr>
              <a:t>‹Nº›</a:t>
            </a:fld>
            <a:endParaRPr lang="es-ES"/>
          </a:p>
        </p:txBody>
      </p:sp>
    </p:spTree>
    <p:extLst>
      <p:ext uri="{BB962C8B-B14F-4D97-AF65-F5344CB8AC3E}">
        <p14:creationId xmlns:p14="http://schemas.microsoft.com/office/powerpoint/2010/main" val="10146599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3">
            <a:extLst>
              <a:ext uri="{FF2B5EF4-FFF2-40B4-BE49-F238E27FC236}">
                <a16:creationId xmlns:a16="http://schemas.microsoft.com/office/drawing/2014/main" id="{9C9C027A-BA8C-C134-1135-5DBBE711E98B}"/>
              </a:ext>
            </a:extLst>
          </p:cNvPr>
          <p:cNvSpPr>
            <a:spLocks noGrp="1"/>
          </p:cNvSpPr>
          <p:nvPr>
            <p:ph type="dt" sz="half" idx="10"/>
          </p:nvPr>
        </p:nvSpPr>
        <p:spPr/>
        <p:txBody>
          <a:bodyPr/>
          <a:lstStyle>
            <a:lvl1pPr>
              <a:defRPr/>
            </a:lvl1pPr>
          </a:lstStyle>
          <a:p>
            <a:pPr>
              <a:defRPr/>
            </a:pPr>
            <a:fld id="{F75FE429-4337-AE40-925C-C0ED9B2BC4F0}" type="datetimeFigureOut">
              <a:rPr lang="es-ES"/>
              <a:pPr>
                <a:defRPr/>
              </a:pPr>
              <a:t>10/12/24</a:t>
            </a:fld>
            <a:endParaRPr lang="es-ES"/>
          </a:p>
        </p:txBody>
      </p:sp>
      <p:sp>
        <p:nvSpPr>
          <p:cNvPr id="8" name="Marcador de pie de página 4">
            <a:extLst>
              <a:ext uri="{FF2B5EF4-FFF2-40B4-BE49-F238E27FC236}">
                <a16:creationId xmlns:a16="http://schemas.microsoft.com/office/drawing/2014/main" id="{8C84255F-89AE-9929-D12A-AEFEE9EEAAE0}"/>
              </a:ext>
            </a:extLst>
          </p:cNvPr>
          <p:cNvSpPr>
            <a:spLocks noGrp="1"/>
          </p:cNvSpPr>
          <p:nvPr>
            <p:ph type="ftr" sz="quarter" idx="11"/>
          </p:nvPr>
        </p:nvSpPr>
        <p:spPr/>
        <p:txBody>
          <a:bodyPr/>
          <a:lstStyle>
            <a:lvl1pPr>
              <a:defRPr/>
            </a:lvl1pPr>
          </a:lstStyle>
          <a:p>
            <a:pPr>
              <a:defRPr/>
            </a:pPr>
            <a:endParaRPr lang="es-ES"/>
          </a:p>
        </p:txBody>
      </p:sp>
      <p:sp>
        <p:nvSpPr>
          <p:cNvPr id="9" name="Marcador de número de diapositiva 5">
            <a:extLst>
              <a:ext uri="{FF2B5EF4-FFF2-40B4-BE49-F238E27FC236}">
                <a16:creationId xmlns:a16="http://schemas.microsoft.com/office/drawing/2014/main" id="{B92E9F13-6578-D898-7945-95CB50E343F3}"/>
              </a:ext>
            </a:extLst>
          </p:cNvPr>
          <p:cNvSpPr>
            <a:spLocks noGrp="1"/>
          </p:cNvSpPr>
          <p:nvPr>
            <p:ph type="sldNum" sz="quarter" idx="12"/>
          </p:nvPr>
        </p:nvSpPr>
        <p:spPr/>
        <p:txBody>
          <a:bodyPr/>
          <a:lstStyle>
            <a:lvl1pPr>
              <a:defRPr/>
            </a:lvl1pPr>
          </a:lstStyle>
          <a:p>
            <a:pPr>
              <a:defRPr/>
            </a:pPr>
            <a:fld id="{E992868A-5C4F-694D-B5E4-5E4B7562E8CE}" type="slidenum">
              <a:rPr lang="es-ES"/>
              <a:pPr>
                <a:defRPr/>
              </a:pPr>
              <a:t>‹Nº›</a:t>
            </a:fld>
            <a:endParaRPr lang="es-ES"/>
          </a:p>
        </p:txBody>
      </p:sp>
    </p:spTree>
    <p:extLst>
      <p:ext uri="{BB962C8B-B14F-4D97-AF65-F5344CB8AC3E}">
        <p14:creationId xmlns:p14="http://schemas.microsoft.com/office/powerpoint/2010/main" val="2990168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p>
        </p:txBody>
      </p:sp>
      <p:sp>
        <p:nvSpPr>
          <p:cNvPr id="3" name="Marcador de fecha 3">
            <a:extLst>
              <a:ext uri="{FF2B5EF4-FFF2-40B4-BE49-F238E27FC236}">
                <a16:creationId xmlns:a16="http://schemas.microsoft.com/office/drawing/2014/main" id="{5B50BE2C-95E2-986F-CA5C-59C4F533F03B}"/>
              </a:ext>
            </a:extLst>
          </p:cNvPr>
          <p:cNvSpPr>
            <a:spLocks noGrp="1"/>
          </p:cNvSpPr>
          <p:nvPr>
            <p:ph type="dt" sz="half" idx="10"/>
          </p:nvPr>
        </p:nvSpPr>
        <p:spPr/>
        <p:txBody>
          <a:bodyPr/>
          <a:lstStyle>
            <a:lvl1pPr>
              <a:defRPr/>
            </a:lvl1pPr>
          </a:lstStyle>
          <a:p>
            <a:pPr>
              <a:defRPr/>
            </a:pPr>
            <a:fld id="{4F5E3E57-5D8F-5347-8F05-975D803EE52D}" type="datetimeFigureOut">
              <a:rPr lang="es-ES"/>
              <a:pPr>
                <a:defRPr/>
              </a:pPr>
              <a:t>10/12/24</a:t>
            </a:fld>
            <a:endParaRPr lang="es-ES"/>
          </a:p>
        </p:txBody>
      </p:sp>
      <p:sp>
        <p:nvSpPr>
          <p:cNvPr id="4" name="Marcador de pie de página 4">
            <a:extLst>
              <a:ext uri="{FF2B5EF4-FFF2-40B4-BE49-F238E27FC236}">
                <a16:creationId xmlns:a16="http://schemas.microsoft.com/office/drawing/2014/main" id="{E9DCEB22-6671-3792-2E2B-EB48798D2023}"/>
              </a:ext>
            </a:extLst>
          </p:cNvPr>
          <p:cNvSpPr>
            <a:spLocks noGrp="1"/>
          </p:cNvSpPr>
          <p:nvPr>
            <p:ph type="ftr" sz="quarter" idx="11"/>
          </p:nvPr>
        </p:nvSpPr>
        <p:spPr/>
        <p:txBody>
          <a:bodyPr/>
          <a:lstStyle>
            <a:lvl1pPr>
              <a:defRPr/>
            </a:lvl1pPr>
          </a:lstStyle>
          <a:p>
            <a:pPr>
              <a:defRPr/>
            </a:pPr>
            <a:endParaRPr lang="es-ES"/>
          </a:p>
        </p:txBody>
      </p:sp>
      <p:sp>
        <p:nvSpPr>
          <p:cNvPr id="5" name="Marcador de número de diapositiva 5">
            <a:extLst>
              <a:ext uri="{FF2B5EF4-FFF2-40B4-BE49-F238E27FC236}">
                <a16:creationId xmlns:a16="http://schemas.microsoft.com/office/drawing/2014/main" id="{5B7B395E-F31B-2210-967C-0EC328B0B10A}"/>
              </a:ext>
            </a:extLst>
          </p:cNvPr>
          <p:cNvSpPr>
            <a:spLocks noGrp="1"/>
          </p:cNvSpPr>
          <p:nvPr>
            <p:ph type="sldNum" sz="quarter" idx="12"/>
          </p:nvPr>
        </p:nvSpPr>
        <p:spPr/>
        <p:txBody>
          <a:bodyPr/>
          <a:lstStyle>
            <a:lvl1pPr>
              <a:defRPr/>
            </a:lvl1pPr>
          </a:lstStyle>
          <a:p>
            <a:pPr>
              <a:defRPr/>
            </a:pPr>
            <a:fld id="{F230C2EB-EB4D-6843-9ED1-CE69945F5487}" type="slidenum">
              <a:rPr lang="es-ES"/>
              <a:pPr>
                <a:defRPr/>
              </a:pPr>
              <a:t>‹Nº›</a:t>
            </a:fld>
            <a:endParaRPr lang="es-ES"/>
          </a:p>
        </p:txBody>
      </p:sp>
    </p:spTree>
    <p:extLst>
      <p:ext uri="{BB962C8B-B14F-4D97-AF65-F5344CB8AC3E}">
        <p14:creationId xmlns:p14="http://schemas.microsoft.com/office/powerpoint/2010/main" val="13333727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3">
            <a:extLst>
              <a:ext uri="{FF2B5EF4-FFF2-40B4-BE49-F238E27FC236}">
                <a16:creationId xmlns:a16="http://schemas.microsoft.com/office/drawing/2014/main" id="{509ABF86-4180-9F0B-BD5E-E0788F98D2AF}"/>
              </a:ext>
            </a:extLst>
          </p:cNvPr>
          <p:cNvSpPr>
            <a:spLocks noGrp="1"/>
          </p:cNvSpPr>
          <p:nvPr>
            <p:ph type="dt" sz="half" idx="10"/>
          </p:nvPr>
        </p:nvSpPr>
        <p:spPr/>
        <p:txBody>
          <a:bodyPr/>
          <a:lstStyle>
            <a:lvl1pPr>
              <a:defRPr/>
            </a:lvl1pPr>
          </a:lstStyle>
          <a:p>
            <a:pPr>
              <a:defRPr/>
            </a:pPr>
            <a:fld id="{BC1E2AC2-B66C-7946-8F83-79518E1CC52C}" type="datetimeFigureOut">
              <a:rPr lang="es-ES"/>
              <a:pPr>
                <a:defRPr/>
              </a:pPr>
              <a:t>10/12/24</a:t>
            </a:fld>
            <a:endParaRPr lang="es-ES"/>
          </a:p>
        </p:txBody>
      </p:sp>
      <p:sp>
        <p:nvSpPr>
          <p:cNvPr id="3" name="Marcador de pie de página 4">
            <a:extLst>
              <a:ext uri="{FF2B5EF4-FFF2-40B4-BE49-F238E27FC236}">
                <a16:creationId xmlns:a16="http://schemas.microsoft.com/office/drawing/2014/main" id="{1913C43C-859C-E603-88B1-E8989571ED90}"/>
              </a:ext>
            </a:extLst>
          </p:cNvPr>
          <p:cNvSpPr>
            <a:spLocks noGrp="1"/>
          </p:cNvSpPr>
          <p:nvPr>
            <p:ph type="ftr" sz="quarter" idx="11"/>
          </p:nvPr>
        </p:nvSpPr>
        <p:spPr/>
        <p:txBody>
          <a:bodyPr/>
          <a:lstStyle>
            <a:lvl1pPr>
              <a:defRPr/>
            </a:lvl1pPr>
          </a:lstStyle>
          <a:p>
            <a:pPr>
              <a:defRPr/>
            </a:pPr>
            <a:endParaRPr lang="es-ES"/>
          </a:p>
        </p:txBody>
      </p:sp>
      <p:sp>
        <p:nvSpPr>
          <p:cNvPr id="4" name="Marcador de número de diapositiva 5">
            <a:extLst>
              <a:ext uri="{FF2B5EF4-FFF2-40B4-BE49-F238E27FC236}">
                <a16:creationId xmlns:a16="http://schemas.microsoft.com/office/drawing/2014/main" id="{38BD8467-43CD-B092-B77C-B8C570510787}"/>
              </a:ext>
            </a:extLst>
          </p:cNvPr>
          <p:cNvSpPr>
            <a:spLocks noGrp="1"/>
          </p:cNvSpPr>
          <p:nvPr>
            <p:ph type="sldNum" sz="quarter" idx="12"/>
          </p:nvPr>
        </p:nvSpPr>
        <p:spPr/>
        <p:txBody>
          <a:bodyPr/>
          <a:lstStyle>
            <a:lvl1pPr>
              <a:defRPr/>
            </a:lvl1pPr>
          </a:lstStyle>
          <a:p>
            <a:pPr>
              <a:defRPr/>
            </a:pPr>
            <a:fld id="{4D19EAA2-8DCE-0742-8C42-AC5DB192BA54}" type="slidenum">
              <a:rPr lang="es-ES"/>
              <a:pPr>
                <a:defRPr/>
              </a:pPr>
              <a:t>‹Nº›</a:t>
            </a:fld>
            <a:endParaRPr lang="es-ES"/>
          </a:p>
        </p:txBody>
      </p:sp>
    </p:spTree>
    <p:extLst>
      <p:ext uri="{BB962C8B-B14F-4D97-AF65-F5344CB8AC3E}">
        <p14:creationId xmlns:p14="http://schemas.microsoft.com/office/powerpoint/2010/main" val="8674300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3">
            <a:extLst>
              <a:ext uri="{FF2B5EF4-FFF2-40B4-BE49-F238E27FC236}">
                <a16:creationId xmlns:a16="http://schemas.microsoft.com/office/drawing/2014/main" id="{6E14D337-A40A-9822-CBD2-5C6CF6FDBEF3}"/>
              </a:ext>
            </a:extLst>
          </p:cNvPr>
          <p:cNvSpPr>
            <a:spLocks noGrp="1"/>
          </p:cNvSpPr>
          <p:nvPr>
            <p:ph type="dt" sz="half" idx="10"/>
          </p:nvPr>
        </p:nvSpPr>
        <p:spPr/>
        <p:txBody>
          <a:bodyPr/>
          <a:lstStyle>
            <a:lvl1pPr>
              <a:defRPr/>
            </a:lvl1pPr>
          </a:lstStyle>
          <a:p>
            <a:pPr>
              <a:defRPr/>
            </a:pPr>
            <a:fld id="{B7710DD8-8282-3E41-8A13-8C83E7F8C6BD}" type="datetimeFigureOut">
              <a:rPr lang="es-ES"/>
              <a:pPr>
                <a:defRPr/>
              </a:pPr>
              <a:t>10/12/24</a:t>
            </a:fld>
            <a:endParaRPr lang="es-ES"/>
          </a:p>
        </p:txBody>
      </p:sp>
      <p:sp>
        <p:nvSpPr>
          <p:cNvPr id="6" name="Marcador de pie de página 4">
            <a:extLst>
              <a:ext uri="{FF2B5EF4-FFF2-40B4-BE49-F238E27FC236}">
                <a16:creationId xmlns:a16="http://schemas.microsoft.com/office/drawing/2014/main" id="{A2CF89A8-C1F9-1C47-59B5-AD7B3889B434}"/>
              </a:ext>
            </a:extLst>
          </p:cNvPr>
          <p:cNvSpPr>
            <a:spLocks noGrp="1"/>
          </p:cNvSpPr>
          <p:nvPr>
            <p:ph type="ftr" sz="quarter" idx="11"/>
          </p:nvPr>
        </p:nvSpPr>
        <p:spPr/>
        <p:txBody>
          <a:bodyPr/>
          <a:lstStyle>
            <a:lvl1pPr>
              <a:defRPr/>
            </a:lvl1pPr>
          </a:lstStyle>
          <a:p>
            <a:pPr>
              <a:defRPr/>
            </a:pPr>
            <a:endParaRPr lang="es-ES"/>
          </a:p>
        </p:txBody>
      </p:sp>
      <p:sp>
        <p:nvSpPr>
          <p:cNvPr id="7" name="Marcador de número de diapositiva 5">
            <a:extLst>
              <a:ext uri="{FF2B5EF4-FFF2-40B4-BE49-F238E27FC236}">
                <a16:creationId xmlns:a16="http://schemas.microsoft.com/office/drawing/2014/main" id="{4DAE8E3C-83D4-2A8F-2CD5-D2334483722E}"/>
              </a:ext>
            </a:extLst>
          </p:cNvPr>
          <p:cNvSpPr>
            <a:spLocks noGrp="1"/>
          </p:cNvSpPr>
          <p:nvPr>
            <p:ph type="sldNum" sz="quarter" idx="12"/>
          </p:nvPr>
        </p:nvSpPr>
        <p:spPr/>
        <p:txBody>
          <a:bodyPr/>
          <a:lstStyle>
            <a:lvl1pPr>
              <a:defRPr/>
            </a:lvl1pPr>
          </a:lstStyle>
          <a:p>
            <a:pPr>
              <a:defRPr/>
            </a:pPr>
            <a:fld id="{2B4D232A-EA6F-2F4C-8C69-667C40B43830}" type="slidenum">
              <a:rPr lang="es-ES"/>
              <a:pPr>
                <a:defRPr/>
              </a:pPr>
              <a:t>‹Nº›</a:t>
            </a:fld>
            <a:endParaRPr lang="es-ES"/>
          </a:p>
        </p:txBody>
      </p:sp>
    </p:spTree>
    <p:extLst>
      <p:ext uri="{BB962C8B-B14F-4D97-AF65-F5344CB8AC3E}">
        <p14:creationId xmlns:p14="http://schemas.microsoft.com/office/powerpoint/2010/main" val="40379843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ES" noProof="0"/>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3">
            <a:extLst>
              <a:ext uri="{FF2B5EF4-FFF2-40B4-BE49-F238E27FC236}">
                <a16:creationId xmlns:a16="http://schemas.microsoft.com/office/drawing/2014/main" id="{3439F156-8202-A68F-6FAF-78F3E5F51B10}"/>
              </a:ext>
            </a:extLst>
          </p:cNvPr>
          <p:cNvSpPr>
            <a:spLocks noGrp="1"/>
          </p:cNvSpPr>
          <p:nvPr>
            <p:ph type="dt" sz="half" idx="10"/>
          </p:nvPr>
        </p:nvSpPr>
        <p:spPr/>
        <p:txBody>
          <a:bodyPr/>
          <a:lstStyle>
            <a:lvl1pPr>
              <a:defRPr/>
            </a:lvl1pPr>
          </a:lstStyle>
          <a:p>
            <a:pPr>
              <a:defRPr/>
            </a:pPr>
            <a:fld id="{4C399BC2-8F80-7C4A-9EE6-B05BED1AB8C7}" type="datetimeFigureOut">
              <a:rPr lang="es-ES"/>
              <a:pPr>
                <a:defRPr/>
              </a:pPr>
              <a:t>10/12/24</a:t>
            </a:fld>
            <a:endParaRPr lang="es-ES"/>
          </a:p>
        </p:txBody>
      </p:sp>
      <p:sp>
        <p:nvSpPr>
          <p:cNvPr id="6" name="Marcador de pie de página 4">
            <a:extLst>
              <a:ext uri="{FF2B5EF4-FFF2-40B4-BE49-F238E27FC236}">
                <a16:creationId xmlns:a16="http://schemas.microsoft.com/office/drawing/2014/main" id="{A6B0E868-B427-E708-B1E4-B53C53C8686E}"/>
              </a:ext>
            </a:extLst>
          </p:cNvPr>
          <p:cNvSpPr>
            <a:spLocks noGrp="1"/>
          </p:cNvSpPr>
          <p:nvPr>
            <p:ph type="ftr" sz="quarter" idx="11"/>
          </p:nvPr>
        </p:nvSpPr>
        <p:spPr/>
        <p:txBody>
          <a:bodyPr/>
          <a:lstStyle>
            <a:lvl1pPr>
              <a:defRPr/>
            </a:lvl1pPr>
          </a:lstStyle>
          <a:p>
            <a:pPr>
              <a:defRPr/>
            </a:pPr>
            <a:endParaRPr lang="es-ES"/>
          </a:p>
        </p:txBody>
      </p:sp>
      <p:sp>
        <p:nvSpPr>
          <p:cNvPr id="7" name="Marcador de número de diapositiva 5">
            <a:extLst>
              <a:ext uri="{FF2B5EF4-FFF2-40B4-BE49-F238E27FC236}">
                <a16:creationId xmlns:a16="http://schemas.microsoft.com/office/drawing/2014/main" id="{12EC9CC8-6F59-14FD-2865-554CF458ED49}"/>
              </a:ext>
            </a:extLst>
          </p:cNvPr>
          <p:cNvSpPr>
            <a:spLocks noGrp="1"/>
          </p:cNvSpPr>
          <p:nvPr>
            <p:ph type="sldNum" sz="quarter" idx="12"/>
          </p:nvPr>
        </p:nvSpPr>
        <p:spPr/>
        <p:txBody>
          <a:bodyPr/>
          <a:lstStyle>
            <a:lvl1pPr>
              <a:defRPr/>
            </a:lvl1pPr>
          </a:lstStyle>
          <a:p>
            <a:pPr>
              <a:defRPr/>
            </a:pPr>
            <a:fld id="{52B35113-6AB8-5049-B3B2-D385F216A2FB}" type="slidenum">
              <a:rPr lang="es-ES"/>
              <a:pPr>
                <a:defRPr/>
              </a:pPr>
              <a:t>‹Nº›</a:t>
            </a:fld>
            <a:endParaRPr lang="es-ES"/>
          </a:p>
        </p:txBody>
      </p:sp>
    </p:spTree>
    <p:extLst>
      <p:ext uri="{BB962C8B-B14F-4D97-AF65-F5344CB8AC3E}">
        <p14:creationId xmlns:p14="http://schemas.microsoft.com/office/powerpoint/2010/main" val="30791881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Marcador de título 1">
            <a:extLst>
              <a:ext uri="{FF2B5EF4-FFF2-40B4-BE49-F238E27FC236}">
                <a16:creationId xmlns:a16="http://schemas.microsoft.com/office/drawing/2014/main" id="{AA71E90A-CD72-484F-F096-EB6A82ADFBD6}"/>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s-ES" altLang="es-ES"/>
              <a:t>Haga clic para modificar el estilo de título del patrón</a:t>
            </a:r>
          </a:p>
        </p:txBody>
      </p:sp>
      <p:sp>
        <p:nvSpPr>
          <p:cNvPr id="1027" name="Marcador de texto 2">
            <a:extLst>
              <a:ext uri="{FF2B5EF4-FFF2-40B4-BE49-F238E27FC236}">
                <a16:creationId xmlns:a16="http://schemas.microsoft.com/office/drawing/2014/main" id="{0FFE9440-EB0F-7908-95D9-6B0A7CDEB74E}"/>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s-ES" altLang="es-ES"/>
              <a:t>Haga clic para modificar los estilos de texto del patrón</a:t>
            </a:r>
          </a:p>
          <a:p>
            <a:pPr lvl="1"/>
            <a:r>
              <a:rPr lang="es-ES" altLang="es-ES"/>
              <a:t>Segundo nivel</a:t>
            </a:r>
          </a:p>
          <a:p>
            <a:pPr lvl="2"/>
            <a:r>
              <a:rPr lang="es-ES" altLang="es-ES"/>
              <a:t>Tercer nivel</a:t>
            </a:r>
          </a:p>
          <a:p>
            <a:pPr lvl="3"/>
            <a:r>
              <a:rPr lang="es-ES" altLang="es-ES"/>
              <a:t>Cuarto nivel</a:t>
            </a:r>
          </a:p>
          <a:p>
            <a:pPr lvl="4"/>
            <a:r>
              <a:rPr lang="es-ES" altLang="es-ES"/>
              <a:t>Quinto nivel</a:t>
            </a:r>
          </a:p>
        </p:txBody>
      </p:sp>
      <p:sp>
        <p:nvSpPr>
          <p:cNvPr id="4" name="Marcador de fecha 3">
            <a:extLst>
              <a:ext uri="{FF2B5EF4-FFF2-40B4-BE49-F238E27FC236}">
                <a16:creationId xmlns:a16="http://schemas.microsoft.com/office/drawing/2014/main" id="{9A6301AB-4CF2-B208-4065-0B9F1DDBF13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fld id="{CD9F39E9-4F03-E04F-BF15-5A1AB4BF7F9D}" type="datetimeFigureOut">
              <a:rPr lang="es-ES"/>
              <a:pPr>
                <a:defRPr/>
              </a:pPr>
              <a:t>10/12/24</a:t>
            </a:fld>
            <a:endParaRPr lang="es-ES"/>
          </a:p>
        </p:txBody>
      </p:sp>
      <p:sp>
        <p:nvSpPr>
          <p:cNvPr id="5" name="Marcador de pie de página 4">
            <a:extLst>
              <a:ext uri="{FF2B5EF4-FFF2-40B4-BE49-F238E27FC236}">
                <a16:creationId xmlns:a16="http://schemas.microsoft.com/office/drawing/2014/main" id="{FEBC51EB-F7B4-D8C1-3B70-99D1539AE4A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s-ES"/>
          </a:p>
        </p:txBody>
      </p:sp>
      <p:sp>
        <p:nvSpPr>
          <p:cNvPr id="6" name="Marcador de número de diapositiva 5">
            <a:extLst>
              <a:ext uri="{FF2B5EF4-FFF2-40B4-BE49-F238E27FC236}">
                <a16:creationId xmlns:a16="http://schemas.microsoft.com/office/drawing/2014/main" id="{AFA45D9E-61FB-5B1F-3008-98C8ED2FE29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defRPr>
            </a:lvl1pPr>
          </a:lstStyle>
          <a:p>
            <a:pPr>
              <a:defRPr/>
            </a:pPr>
            <a:fld id="{B85529A8-3BB5-064D-866C-9AA2697D7322}" type="slidenum">
              <a:rPr lang="es-ES"/>
              <a:pPr>
                <a:defRPr/>
              </a:pPr>
              <a:t>‹Nº›</a:t>
            </a:fld>
            <a:endParaRPr lang="es-E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audio" Target="../media/audio1.wav"/><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comments" Target="../comments/comment1.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21.jpeg"/><Relationship Id="rId4" Type="http://schemas.openxmlformats.org/officeDocument/2006/relationships/image" Target="../media/image20.jpe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26.jpeg"/></Relationships>
</file>

<file path=ppt/slides/_rels/slide2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1.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Imagen 4">
            <a:extLst>
              <a:ext uri="{FF2B5EF4-FFF2-40B4-BE49-F238E27FC236}">
                <a16:creationId xmlns:a16="http://schemas.microsoft.com/office/drawing/2014/main" id="{81D23171-E62B-95AA-0599-20D5153381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37683"/>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4" name="Imagen 2">
            <a:extLst>
              <a:ext uri="{FF2B5EF4-FFF2-40B4-BE49-F238E27FC236}">
                <a16:creationId xmlns:a16="http://schemas.microsoft.com/office/drawing/2014/main" id="{68ECF2D5-B87A-A589-1600-AB4F9C332BC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75188" y="1103313"/>
            <a:ext cx="3097212" cy="5160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9" name="CuadroTexto 1">
            <a:extLst>
              <a:ext uri="{FF2B5EF4-FFF2-40B4-BE49-F238E27FC236}">
                <a16:creationId xmlns:a16="http://schemas.microsoft.com/office/drawing/2014/main" id="{7C8EF219-EC2B-43B6-E33D-3EE7045E279C}"/>
              </a:ext>
            </a:extLst>
          </p:cNvPr>
          <p:cNvSpPr txBox="1">
            <a:spLocks noChangeArrowheads="1"/>
          </p:cNvSpPr>
          <p:nvPr/>
        </p:nvSpPr>
        <p:spPr bwMode="auto">
          <a:xfrm>
            <a:off x="1430339" y="1401288"/>
            <a:ext cx="2547896" cy="390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s-ES" altLang="es-ES" sz="4000" dirty="0">
                <a:solidFill>
                  <a:srgbClr val="C00000"/>
                </a:solidFill>
                <a:latin typeface="Herculanum" panose="02000505000000020004" pitchFamily="2" charset="77"/>
              </a:rPr>
              <a:t>HISTORIA</a:t>
            </a:r>
          </a:p>
          <a:p>
            <a:pPr algn="ctr" eaLnBrk="1" hangingPunct="1">
              <a:lnSpc>
                <a:spcPct val="100000"/>
              </a:lnSpc>
              <a:spcBef>
                <a:spcPct val="0"/>
              </a:spcBef>
              <a:buFontTx/>
              <a:buNone/>
            </a:pPr>
            <a:r>
              <a:rPr lang="es-ES" altLang="es-ES" sz="4000" dirty="0">
                <a:solidFill>
                  <a:srgbClr val="C00000"/>
                </a:solidFill>
                <a:latin typeface="Herculanum" panose="02000505000000020004" pitchFamily="2" charset="77"/>
              </a:rPr>
              <a:t>DE LA</a:t>
            </a:r>
          </a:p>
          <a:p>
            <a:pPr algn="ctr" eaLnBrk="1" hangingPunct="1">
              <a:lnSpc>
                <a:spcPct val="100000"/>
              </a:lnSpc>
              <a:spcBef>
                <a:spcPct val="0"/>
              </a:spcBef>
              <a:buFontTx/>
              <a:buNone/>
            </a:pPr>
            <a:r>
              <a:rPr lang="es-ES" altLang="es-ES" sz="4000" dirty="0">
                <a:solidFill>
                  <a:srgbClr val="C00000"/>
                </a:solidFill>
                <a:latin typeface="Herculanum" panose="02000505000000020004" pitchFamily="2" charset="77"/>
              </a:rPr>
              <a:t>IGLESIA</a:t>
            </a:r>
          </a:p>
          <a:p>
            <a:pPr algn="ctr" eaLnBrk="1" hangingPunct="1">
              <a:lnSpc>
                <a:spcPct val="100000"/>
              </a:lnSpc>
              <a:spcBef>
                <a:spcPct val="0"/>
              </a:spcBef>
              <a:buFontTx/>
              <a:buNone/>
            </a:pPr>
            <a:r>
              <a:rPr lang="es-ES" altLang="es-ES" sz="4000" dirty="0">
                <a:solidFill>
                  <a:srgbClr val="C00000"/>
                </a:solidFill>
                <a:latin typeface="Herculanum" panose="02000505000000020004" pitchFamily="2" charset="77"/>
              </a:rPr>
              <a:t>DE </a:t>
            </a:r>
          </a:p>
          <a:p>
            <a:pPr algn="ctr" eaLnBrk="1" hangingPunct="1">
              <a:lnSpc>
                <a:spcPct val="100000"/>
              </a:lnSpc>
              <a:spcBef>
                <a:spcPct val="0"/>
              </a:spcBef>
              <a:buFontTx/>
              <a:buNone/>
            </a:pPr>
            <a:r>
              <a:rPr lang="es-ES" altLang="es-ES" sz="4000" dirty="0">
                <a:solidFill>
                  <a:srgbClr val="C00000"/>
                </a:solidFill>
                <a:latin typeface="Herculanum" panose="02000505000000020004" pitchFamily="2" charset="77"/>
              </a:rPr>
              <a:t>ÚBEDA</a:t>
            </a:r>
          </a:p>
          <a:p>
            <a:pPr algn="ctr" eaLnBrk="1" hangingPunct="1">
              <a:lnSpc>
                <a:spcPct val="100000"/>
              </a:lnSpc>
              <a:spcBef>
                <a:spcPct val="0"/>
              </a:spcBef>
              <a:buFontTx/>
              <a:buNone/>
            </a:pPr>
            <a:endParaRPr lang="es-ES" altLang="es-ES" sz="2400" dirty="0">
              <a:solidFill>
                <a:srgbClr val="C00000"/>
              </a:solidFill>
              <a:latin typeface="Herculanum" panose="02000505000000020004" pitchFamily="2" charset="77"/>
            </a:endParaRPr>
          </a:p>
          <a:p>
            <a:pPr algn="ctr" eaLnBrk="1" hangingPunct="1">
              <a:lnSpc>
                <a:spcPct val="100000"/>
              </a:lnSpc>
              <a:spcBef>
                <a:spcPct val="0"/>
              </a:spcBef>
              <a:buFontTx/>
              <a:buNone/>
            </a:pPr>
            <a:r>
              <a:rPr lang="es-ES" altLang="es-ES" sz="2400" dirty="0">
                <a:solidFill>
                  <a:srgbClr val="C00000"/>
                </a:solidFill>
                <a:latin typeface="Herculanum" panose="02000505000000020004" pitchFamily="2" charset="77"/>
              </a:rPr>
              <a:t>(apuntes)</a:t>
            </a:r>
          </a:p>
        </p:txBody>
      </p:sp>
      <p:sp>
        <p:nvSpPr>
          <p:cNvPr id="14340" name="CuadroTexto 3">
            <a:extLst>
              <a:ext uri="{FF2B5EF4-FFF2-40B4-BE49-F238E27FC236}">
                <a16:creationId xmlns:a16="http://schemas.microsoft.com/office/drawing/2014/main" id="{008DD94D-457E-2014-1ED3-D05DA12EF84A}"/>
              </a:ext>
            </a:extLst>
          </p:cNvPr>
          <p:cNvSpPr txBox="1">
            <a:spLocks noChangeArrowheads="1"/>
          </p:cNvSpPr>
          <p:nvPr/>
        </p:nvSpPr>
        <p:spPr bwMode="auto">
          <a:xfrm>
            <a:off x="7999414" y="3429000"/>
            <a:ext cx="3662156"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s-ES" altLang="es-ES" sz="3600" b="1" dirty="0">
                <a:solidFill>
                  <a:srgbClr val="C00000"/>
                </a:solidFill>
                <a:latin typeface="Herculanum" panose="02000505000000020004" pitchFamily="2" charset="77"/>
              </a:rPr>
              <a:t>ORÍGENES</a:t>
            </a:r>
          </a:p>
          <a:p>
            <a:pPr algn="ctr" eaLnBrk="1" hangingPunct="1">
              <a:lnSpc>
                <a:spcPct val="100000"/>
              </a:lnSpc>
              <a:spcBef>
                <a:spcPct val="0"/>
              </a:spcBef>
              <a:buFontTx/>
              <a:buNone/>
            </a:pPr>
            <a:r>
              <a:rPr lang="es-ES" altLang="es-ES" sz="3600" b="1" dirty="0">
                <a:solidFill>
                  <a:srgbClr val="C00000"/>
                </a:solidFill>
                <a:latin typeface="Herculanum" panose="02000505000000020004" pitchFamily="2" charset="77"/>
              </a:rPr>
              <a:t>Y</a:t>
            </a:r>
          </a:p>
          <a:p>
            <a:pPr algn="ctr" eaLnBrk="1" hangingPunct="1">
              <a:lnSpc>
                <a:spcPct val="100000"/>
              </a:lnSpc>
              <a:spcBef>
                <a:spcPct val="0"/>
              </a:spcBef>
              <a:buFontTx/>
              <a:buNone/>
            </a:pPr>
            <a:r>
              <a:rPr lang="es-ES" altLang="es-ES" sz="3600" b="1" dirty="0">
                <a:solidFill>
                  <a:srgbClr val="C00000"/>
                </a:solidFill>
                <a:latin typeface="Herculanum" panose="02000505000000020004" pitchFamily="2" charset="77"/>
              </a:rPr>
              <a:t>EDAD MEDIA</a:t>
            </a:r>
          </a:p>
          <a:p>
            <a:pPr algn="ctr" eaLnBrk="1" hangingPunct="1">
              <a:lnSpc>
                <a:spcPct val="100000"/>
              </a:lnSpc>
              <a:spcBef>
                <a:spcPct val="0"/>
              </a:spcBef>
              <a:buFontTx/>
              <a:buNone/>
            </a:pPr>
            <a:r>
              <a:rPr lang="es-ES" altLang="es-ES" sz="3600" b="1" dirty="0">
                <a:solidFill>
                  <a:srgbClr val="C00000"/>
                </a:solidFill>
                <a:latin typeface="Herculanum" panose="02000505000000020004" pitchFamily="2" charset="77"/>
              </a:rPr>
              <a:t>1ª parte</a:t>
            </a:r>
          </a:p>
        </p:txBody>
      </p:sp>
      <p:sp>
        <p:nvSpPr>
          <p:cNvPr id="14341" name="CuadroTexto 1">
            <a:extLst>
              <a:ext uri="{FF2B5EF4-FFF2-40B4-BE49-F238E27FC236}">
                <a16:creationId xmlns:a16="http://schemas.microsoft.com/office/drawing/2014/main" id="{93FE6631-CBE7-A89D-DCE9-6383B3677345}"/>
              </a:ext>
            </a:extLst>
          </p:cNvPr>
          <p:cNvSpPr txBox="1">
            <a:spLocks noChangeArrowheads="1"/>
          </p:cNvSpPr>
          <p:nvPr/>
        </p:nvSpPr>
        <p:spPr bwMode="auto">
          <a:xfrm>
            <a:off x="1674421" y="5737225"/>
            <a:ext cx="1828799"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s-ES" altLang="es-ES" sz="2400" dirty="0">
                <a:latin typeface="Tw Cen MT" panose="020B0602020104020603" pitchFamily="34" charset="77"/>
              </a:rPr>
              <a:t>HACER CLIC</a:t>
            </a:r>
          </a:p>
        </p:txBody>
      </p:sp>
    </p:spTree>
  </p:cSld>
  <p:clrMapOvr>
    <a:masterClrMapping/>
  </p:clrMapOvr>
  <p:transition spd="slow" advTm="15000">
    <p:sndAc>
      <p:stSnd loop="1">
        <p:snd r:embed="rId2" name="Musica suave1,9.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after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0" fill="hold"/>
                                        <p:tgtEl>
                                          <p:spTgt spid="3074"/>
                                        </p:tgtEl>
                                        <p:attrNameLst>
                                          <p:attrName>ppt_w</p:attrName>
                                        </p:attrNameLst>
                                      </p:cBhvr>
                                      <p:tavLst>
                                        <p:tav tm="0">
                                          <p:val>
                                            <p:fltVal val="0"/>
                                          </p:val>
                                        </p:tav>
                                        <p:tav tm="100000">
                                          <p:val>
                                            <p:strVal val="#ppt_w"/>
                                          </p:val>
                                        </p:tav>
                                      </p:tavLst>
                                    </p:anim>
                                    <p:anim calcmode="lin" valueType="num">
                                      <p:cBhvr>
                                        <p:cTn id="8" dur="5000" fill="hold"/>
                                        <p:tgtEl>
                                          <p:spTgt spid="3074"/>
                                        </p:tgtEl>
                                        <p:attrNameLst>
                                          <p:attrName>ppt_h</p:attrName>
                                        </p:attrNameLst>
                                      </p:cBhvr>
                                      <p:tavLst>
                                        <p:tav tm="0">
                                          <p:val>
                                            <p:fltVal val="0"/>
                                          </p:val>
                                        </p:tav>
                                        <p:tav tm="100000">
                                          <p:val>
                                            <p:strVal val="#ppt_h"/>
                                          </p:val>
                                        </p:tav>
                                      </p:tavLst>
                                    </p:anim>
                                    <p:animEffect transition="in" filter="fade">
                                      <p:cBhvr>
                                        <p:cTn id="9" dur="50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Imagen 4">
            <a:extLst>
              <a:ext uri="{FF2B5EF4-FFF2-40B4-BE49-F238E27FC236}">
                <a16:creationId xmlns:a16="http://schemas.microsoft.com/office/drawing/2014/main" id="{78D127FF-A0B8-7AED-D43F-92A4BD545AD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37683"/>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0" name="CuadroTexto 2">
            <a:extLst>
              <a:ext uri="{FF2B5EF4-FFF2-40B4-BE49-F238E27FC236}">
                <a16:creationId xmlns:a16="http://schemas.microsoft.com/office/drawing/2014/main" id="{764C2979-88B2-C327-75DD-751ED918A6E5}"/>
              </a:ext>
            </a:extLst>
          </p:cNvPr>
          <p:cNvSpPr txBox="1">
            <a:spLocks noChangeArrowheads="1"/>
          </p:cNvSpPr>
          <p:nvPr/>
        </p:nvSpPr>
        <p:spPr bwMode="auto">
          <a:xfrm>
            <a:off x="114300" y="0"/>
            <a:ext cx="8624888" cy="655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Hacia el año </a:t>
            </a:r>
            <a:r>
              <a:rPr lang="es-ES" altLang="es-ES" dirty="0">
                <a:solidFill>
                  <a:srgbClr val="C00000"/>
                </a:solidFill>
                <a:latin typeface="Tw Cen MT" panose="020B0602020104020603" pitchFamily="34" charset="77"/>
                <a:cs typeface="Times New Roman" panose="02020603050405020304" pitchFamily="18" charset="0"/>
              </a:rPr>
              <a:t>852 </a:t>
            </a:r>
            <a:r>
              <a:rPr lang="es-ES" altLang="es-ES" dirty="0">
                <a:latin typeface="Tw Cen MT" panose="020B0602020104020603" pitchFamily="34" charset="77"/>
                <a:cs typeface="Times New Roman" panose="02020603050405020304" pitchFamily="18" charset="0"/>
              </a:rPr>
              <a:t>se mandó amurallar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Úbeda y Baeza para defenderla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de los mozárabes sublevados.</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También se construyen el Alcázar y la Aljama</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Con la llegada de Abderramán III (</a:t>
            </a:r>
            <a:r>
              <a:rPr lang="es-ES" altLang="es-ES" dirty="0">
                <a:solidFill>
                  <a:srgbClr val="C00000"/>
                </a:solidFill>
                <a:latin typeface="Tw Cen MT" panose="020B0602020104020603" pitchFamily="34" charset="77"/>
                <a:cs typeface="Times New Roman" panose="02020603050405020304" pitchFamily="18" charset="0"/>
              </a:rPr>
              <a:t>890-961</a:t>
            </a:r>
            <a:r>
              <a:rPr lang="es-ES" altLang="es-ES" dirty="0">
                <a:latin typeface="Tw Cen MT" panose="020B0602020104020603" pitchFamily="34" charset="77"/>
                <a:cs typeface="Times New Roman" panose="02020603050405020304" pitchFamily="18" charset="0"/>
              </a:rPr>
              <a:t>),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y tras superar una etapa de luchas internas</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comenzó un periodo de prosperidad y de desarrollo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con notable crecimiento de la población.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También se realizaron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las grandes fortificaciones defensivas. </a:t>
            </a:r>
          </a:p>
          <a:p>
            <a:pPr algn="ctr" eaLnBrk="1" hangingPunct="1">
              <a:lnSpc>
                <a:spcPct val="100000"/>
              </a:lnSpc>
              <a:spcBef>
                <a:spcPct val="0"/>
              </a:spcBef>
              <a:buFontTx/>
              <a:buNone/>
            </a:pPr>
            <a:endParaRPr lang="es-ES" altLang="es-ES" dirty="0">
              <a:latin typeface="Tw Cen MT" panose="020B0602020104020603" pitchFamily="34" charset="77"/>
              <a:cs typeface="Times New Roman" panose="02020603050405020304" pitchFamily="18" charset="0"/>
            </a:endParaRP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Úbeda dejo de ser aldea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y se convirtió en una gran urbe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en la que la cultura y las costumbres árabes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se fueron imponiendo con el paso del tiempo.</a:t>
            </a:r>
          </a:p>
        </p:txBody>
      </p:sp>
      <p:pic>
        <p:nvPicPr>
          <p:cNvPr id="11267" name="Imagen 3">
            <a:extLst>
              <a:ext uri="{FF2B5EF4-FFF2-40B4-BE49-F238E27FC236}">
                <a16:creationId xmlns:a16="http://schemas.microsoft.com/office/drawing/2014/main" id="{7C6D9925-6C5D-ACA8-00F7-6EB2ED43E8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39188" y="282575"/>
            <a:ext cx="3179762" cy="4767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2" name="CuadroTexto 1">
            <a:extLst>
              <a:ext uri="{FF2B5EF4-FFF2-40B4-BE49-F238E27FC236}">
                <a16:creationId xmlns:a16="http://schemas.microsoft.com/office/drawing/2014/main" id="{13799160-2625-5C67-3101-C0E0FA4CDB07}"/>
              </a:ext>
            </a:extLst>
          </p:cNvPr>
          <p:cNvSpPr txBox="1">
            <a:spLocks noChangeArrowheads="1"/>
          </p:cNvSpPr>
          <p:nvPr/>
        </p:nvSpPr>
        <p:spPr bwMode="auto">
          <a:xfrm>
            <a:off x="8739188" y="5332413"/>
            <a:ext cx="3179762"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s-ES" altLang="es-ES" dirty="0">
                <a:solidFill>
                  <a:srgbClr val="C00000"/>
                </a:solidFill>
                <a:latin typeface="Tw Cen MT" panose="020B0602020104020603" pitchFamily="34" charset="77"/>
              </a:rPr>
              <a:t>PUERTA </a:t>
            </a:r>
          </a:p>
          <a:p>
            <a:pPr algn="ctr">
              <a:lnSpc>
                <a:spcPct val="100000"/>
              </a:lnSpc>
              <a:spcBef>
                <a:spcPct val="0"/>
              </a:spcBef>
              <a:buFontTx/>
              <a:buNone/>
            </a:pPr>
            <a:r>
              <a:rPr lang="es-ES" altLang="es-ES" dirty="0">
                <a:solidFill>
                  <a:srgbClr val="C00000"/>
                </a:solidFill>
                <a:latin typeface="Tw Cen MT" panose="020B0602020104020603" pitchFamily="34" charset="77"/>
              </a:rPr>
              <a:t>DEL LOSAL</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withEffect">
                                  <p:stCondLst>
                                    <p:cond delay="0"/>
                                  </p:stCondLst>
                                  <p:childTnLst>
                                    <p:set>
                                      <p:cBhvr>
                                        <p:cTn id="6" dur="1" fill="hold">
                                          <p:stCondLst>
                                            <p:cond delay="0"/>
                                          </p:stCondLst>
                                        </p:cTn>
                                        <p:tgtEl>
                                          <p:spTgt spid="11267"/>
                                        </p:tgtEl>
                                        <p:attrNameLst>
                                          <p:attrName>style.visibility</p:attrName>
                                        </p:attrNameLst>
                                      </p:cBhvr>
                                      <p:to>
                                        <p:strVal val="visible"/>
                                      </p:to>
                                    </p:set>
                                    <p:animEffect transition="in" filter="fade">
                                      <p:cBhvr>
                                        <p:cTn id="7" dur="3000"/>
                                        <p:tgtEl>
                                          <p:spTgt spid="11267"/>
                                        </p:tgtEl>
                                      </p:cBhvr>
                                    </p:animEffect>
                                    <p:anim calcmode="lin" valueType="num">
                                      <p:cBhvr>
                                        <p:cTn id="8" dur="3000" fill="hold"/>
                                        <p:tgtEl>
                                          <p:spTgt spid="11267"/>
                                        </p:tgtEl>
                                        <p:attrNameLst>
                                          <p:attrName>ppt_x</p:attrName>
                                        </p:attrNameLst>
                                      </p:cBhvr>
                                      <p:tavLst>
                                        <p:tav tm="0">
                                          <p:val>
                                            <p:strVal val="#ppt_x"/>
                                          </p:val>
                                        </p:tav>
                                        <p:tav tm="100000">
                                          <p:val>
                                            <p:strVal val="#ppt_x"/>
                                          </p:val>
                                        </p:tav>
                                      </p:tavLst>
                                    </p:anim>
                                    <p:anim calcmode="lin" valueType="num">
                                      <p:cBhvr>
                                        <p:cTn id="9" dur="3000" fill="hold"/>
                                        <p:tgtEl>
                                          <p:spTgt spid="1126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2530"/>
                                        </p:tgtEl>
                                        <p:attrNameLst>
                                          <p:attrName>style.visibility</p:attrName>
                                        </p:attrNameLst>
                                      </p:cBhvr>
                                      <p:to>
                                        <p:strVal val="visible"/>
                                      </p:to>
                                    </p:set>
                                    <p:animEffect transition="in" filter="fade">
                                      <p:cBhvr>
                                        <p:cTn id="12" dur="3000"/>
                                        <p:tgtEl>
                                          <p:spTgt spid="22530"/>
                                        </p:tgtEl>
                                      </p:cBhvr>
                                    </p:animEffect>
                                    <p:anim calcmode="lin" valueType="num">
                                      <p:cBhvr>
                                        <p:cTn id="13" dur="3000" fill="hold"/>
                                        <p:tgtEl>
                                          <p:spTgt spid="22530"/>
                                        </p:tgtEl>
                                        <p:attrNameLst>
                                          <p:attrName>ppt_x</p:attrName>
                                        </p:attrNameLst>
                                      </p:cBhvr>
                                      <p:tavLst>
                                        <p:tav tm="0">
                                          <p:val>
                                            <p:strVal val="#ppt_x"/>
                                          </p:val>
                                        </p:tav>
                                        <p:tav tm="100000">
                                          <p:val>
                                            <p:strVal val="#ppt_x"/>
                                          </p:val>
                                        </p:tav>
                                      </p:tavLst>
                                    </p:anim>
                                    <p:anim calcmode="lin" valueType="num">
                                      <p:cBhvr>
                                        <p:cTn id="14" dur="3000" fill="hold"/>
                                        <p:tgtEl>
                                          <p:spTgt spid="225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3" name="Imagen 4">
            <a:extLst>
              <a:ext uri="{FF2B5EF4-FFF2-40B4-BE49-F238E27FC236}">
                <a16:creationId xmlns:a16="http://schemas.microsoft.com/office/drawing/2014/main" id="{6C02A18B-AC9E-F799-A815-3087F4BEB8A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37683"/>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4" name="CuadroTexto 2">
            <a:extLst>
              <a:ext uri="{FF2B5EF4-FFF2-40B4-BE49-F238E27FC236}">
                <a16:creationId xmlns:a16="http://schemas.microsoft.com/office/drawing/2014/main" id="{6BCF76F9-1073-CFC2-99B5-2348F2EBAF9F}"/>
              </a:ext>
            </a:extLst>
          </p:cNvPr>
          <p:cNvSpPr txBox="1">
            <a:spLocks noChangeArrowheads="1"/>
          </p:cNvSpPr>
          <p:nvPr/>
        </p:nvSpPr>
        <p:spPr bwMode="auto">
          <a:xfrm>
            <a:off x="233363" y="242888"/>
            <a:ext cx="7956550" cy="6124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Los Musulmanes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respetaron al principio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tanto a los cristianos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como los cultos de los judíos,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que tenían su principal sinagoga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en la actual plaza de los Carbajales.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En toda esta zona cercana al Alcázar,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se conservan abundantes testimonios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iconográficos de su presencia, como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manifiesta la llamada “Sinagoga del Agua”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en la calle Roque Rojas.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La judería de Úbeda pasaba por ser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una de las más importantes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en la época de los godos.</a:t>
            </a:r>
          </a:p>
        </p:txBody>
      </p:sp>
      <p:pic>
        <p:nvPicPr>
          <p:cNvPr id="12291" name="Imagen 3">
            <a:extLst>
              <a:ext uri="{FF2B5EF4-FFF2-40B4-BE49-F238E27FC236}">
                <a16:creationId xmlns:a16="http://schemas.microsoft.com/office/drawing/2014/main" id="{C99A3C52-FEE4-CAC1-10A0-B8D97FD0768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78825" y="422275"/>
            <a:ext cx="3440113" cy="441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6" name="CuadroTexto 1">
            <a:extLst>
              <a:ext uri="{FF2B5EF4-FFF2-40B4-BE49-F238E27FC236}">
                <a16:creationId xmlns:a16="http://schemas.microsoft.com/office/drawing/2014/main" id="{69C1339C-801C-8253-59D7-E0985BFE7EFC}"/>
              </a:ext>
            </a:extLst>
          </p:cNvPr>
          <p:cNvSpPr txBox="1">
            <a:spLocks noChangeArrowheads="1"/>
          </p:cNvSpPr>
          <p:nvPr/>
        </p:nvSpPr>
        <p:spPr bwMode="auto">
          <a:xfrm>
            <a:off x="8377237" y="5029201"/>
            <a:ext cx="3440113"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s-ES" altLang="es-ES" dirty="0">
                <a:solidFill>
                  <a:srgbClr val="C00000"/>
                </a:solidFill>
                <a:latin typeface="Tw Cen MT" panose="020B0602020104020603" pitchFamily="34" charset="77"/>
              </a:rPr>
              <a:t>SINAGOGA </a:t>
            </a:r>
          </a:p>
          <a:p>
            <a:pPr algn="ctr">
              <a:lnSpc>
                <a:spcPct val="100000"/>
              </a:lnSpc>
              <a:spcBef>
                <a:spcPct val="0"/>
              </a:spcBef>
              <a:buFontTx/>
              <a:buNone/>
            </a:pPr>
            <a:r>
              <a:rPr lang="es-ES" altLang="es-ES" dirty="0">
                <a:solidFill>
                  <a:srgbClr val="C00000"/>
                </a:solidFill>
                <a:latin typeface="Tw Cen MT" panose="020B0602020104020603" pitchFamily="34" charset="77"/>
              </a:rPr>
              <a:t>DEL </a:t>
            </a:r>
          </a:p>
          <a:p>
            <a:pPr algn="ctr">
              <a:lnSpc>
                <a:spcPct val="100000"/>
              </a:lnSpc>
              <a:spcBef>
                <a:spcPct val="0"/>
              </a:spcBef>
              <a:buFontTx/>
              <a:buNone/>
            </a:pPr>
            <a:r>
              <a:rPr lang="es-ES" altLang="es-ES" dirty="0">
                <a:solidFill>
                  <a:srgbClr val="C00000"/>
                </a:solidFill>
                <a:latin typeface="Tw Cen MT" panose="020B0602020104020603" pitchFamily="34" charset="77"/>
              </a:rPr>
              <a:t>AGUA</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withEffect">
                                  <p:stCondLst>
                                    <p:cond delay="0"/>
                                  </p:stCondLst>
                                  <p:childTnLst>
                                    <p:set>
                                      <p:cBhvr>
                                        <p:cTn id="6" dur="1" fill="hold">
                                          <p:stCondLst>
                                            <p:cond delay="0"/>
                                          </p:stCondLst>
                                        </p:cTn>
                                        <p:tgtEl>
                                          <p:spTgt spid="12291"/>
                                        </p:tgtEl>
                                        <p:attrNameLst>
                                          <p:attrName>style.visibility</p:attrName>
                                        </p:attrNameLst>
                                      </p:cBhvr>
                                      <p:to>
                                        <p:strVal val="visible"/>
                                      </p:to>
                                    </p:set>
                                    <p:animEffect transition="in" filter="fade">
                                      <p:cBhvr>
                                        <p:cTn id="7" dur="3000"/>
                                        <p:tgtEl>
                                          <p:spTgt spid="12291"/>
                                        </p:tgtEl>
                                      </p:cBhvr>
                                    </p:animEffect>
                                    <p:anim calcmode="lin" valueType="num">
                                      <p:cBhvr>
                                        <p:cTn id="8" dur="3000" fill="hold"/>
                                        <p:tgtEl>
                                          <p:spTgt spid="12291"/>
                                        </p:tgtEl>
                                        <p:attrNameLst>
                                          <p:attrName>ppt_x</p:attrName>
                                        </p:attrNameLst>
                                      </p:cBhvr>
                                      <p:tavLst>
                                        <p:tav tm="0">
                                          <p:val>
                                            <p:strVal val="#ppt_x"/>
                                          </p:val>
                                        </p:tav>
                                        <p:tav tm="100000">
                                          <p:val>
                                            <p:strVal val="#ppt_x"/>
                                          </p:val>
                                        </p:tav>
                                      </p:tavLst>
                                    </p:anim>
                                    <p:anim calcmode="lin" valueType="num">
                                      <p:cBhvr>
                                        <p:cTn id="9" dur="3000" fill="hold"/>
                                        <p:tgtEl>
                                          <p:spTgt spid="1229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3554"/>
                                        </p:tgtEl>
                                        <p:attrNameLst>
                                          <p:attrName>style.visibility</p:attrName>
                                        </p:attrNameLst>
                                      </p:cBhvr>
                                      <p:to>
                                        <p:strVal val="visible"/>
                                      </p:to>
                                    </p:set>
                                    <p:animEffect transition="in" filter="fade">
                                      <p:cBhvr>
                                        <p:cTn id="12" dur="3000"/>
                                        <p:tgtEl>
                                          <p:spTgt spid="23554"/>
                                        </p:tgtEl>
                                      </p:cBhvr>
                                    </p:animEffect>
                                    <p:anim calcmode="lin" valueType="num">
                                      <p:cBhvr>
                                        <p:cTn id="13" dur="3000" fill="hold"/>
                                        <p:tgtEl>
                                          <p:spTgt spid="23554"/>
                                        </p:tgtEl>
                                        <p:attrNameLst>
                                          <p:attrName>ppt_x</p:attrName>
                                        </p:attrNameLst>
                                      </p:cBhvr>
                                      <p:tavLst>
                                        <p:tav tm="0">
                                          <p:val>
                                            <p:strVal val="#ppt_x"/>
                                          </p:val>
                                        </p:tav>
                                        <p:tav tm="100000">
                                          <p:val>
                                            <p:strVal val="#ppt_x"/>
                                          </p:val>
                                        </p:tav>
                                      </p:tavLst>
                                    </p:anim>
                                    <p:anim calcmode="lin" valueType="num">
                                      <p:cBhvr>
                                        <p:cTn id="14" dur="3000" fill="hold"/>
                                        <p:tgtEl>
                                          <p:spTgt spid="2355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7" name="Imagen 4">
            <a:extLst>
              <a:ext uri="{FF2B5EF4-FFF2-40B4-BE49-F238E27FC236}">
                <a16:creationId xmlns:a16="http://schemas.microsoft.com/office/drawing/2014/main" id="{914874AC-19CA-DE0D-3B26-24507B39024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37683"/>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78" name="CuadroTexto 2">
            <a:extLst>
              <a:ext uri="{FF2B5EF4-FFF2-40B4-BE49-F238E27FC236}">
                <a16:creationId xmlns:a16="http://schemas.microsoft.com/office/drawing/2014/main" id="{ADE6D08C-D2DB-90DE-83B1-8FE9A6380E32}"/>
              </a:ext>
            </a:extLst>
          </p:cNvPr>
          <p:cNvSpPr txBox="1">
            <a:spLocks noChangeArrowheads="1"/>
          </p:cNvSpPr>
          <p:nvPr/>
        </p:nvSpPr>
        <p:spPr bwMode="auto">
          <a:xfrm>
            <a:off x="214313" y="301625"/>
            <a:ext cx="7545387" cy="6554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De la tolerancia de la primera época,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en que se permitían a los cristianos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disfrutar de sus propiedades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y también de sus cultos,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se pasó a una mayor rigidez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en contra de ellos,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por lo que muchos emigraron,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quedando concentrados los mozárabes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en las parroquias de extramuros,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san Millán y las dos Sanjuanes,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viendo como los Musulmanes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convertían en mezquitas,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los antiguos templos cristianos</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existentes en la ciudad. </a:t>
            </a:r>
          </a:p>
          <a:p>
            <a:pPr algn="ctr" eaLnBrk="1" hangingPunct="1">
              <a:lnSpc>
                <a:spcPct val="100000"/>
              </a:lnSpc>
              <a:spcBef>
                <a:spcPct val="0"/>
              </a:spcBef>
              <a:buFontTx/>
              <a:buNone/>
            </a:pPr>
            <a:r>
              <a:rPr lang="es-ES" altLang="es-ES" dirty="0">
                <a:latin typeface="Times New Roman" panose="02020603050405020304" pitchFamily="18" charset="0"/>
                <a:cs typeface="Times New Roman" panose="02020603050405020304" pitchFamily="18" charset="0"/>
              </a:rPr>
              <a:t> </a:t>
            </a:r>
          </a:p>
        </p:txBody>
      </p:sp>
      <p:pic>
        <p:nvPicPr>
          <p:cNvPr id="13315" name="Imagen 3">
            <a:extLst>
              <a:ext uri="{FF2B5EF4-FFF2-40B4-BE49-F238E27FC236}">
                <a16:creationId xmlns:a16="http://schemas.microsoft.com/office/drawing/2014/main" id="{01AD180D-5142-E0F0-428E-B6D2B0774DB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36000" y="301625"/>
            <a:ext cx="3341688" cy="466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0" name="CuadroTexto 1">
            <a:extLst>
              <a:ext uri="{FF2B5EF4-FFF2-40B4-BE49-F238E27FC236}">
                <a16:creationId xmlns:a16="http://schemas.microsoft.com/office/drawing/2014/main" id="{A63FFC51-54F9-11D5-5CD4-33E863BBF646}"/>
              </a:ext>
            </a:extLst>
          </p:cNvPr>
          <p:cNvSpPr txBox="1">
            <a:spLocks noChangeArrowheads="1"/>
          </p:cNvSpPr>
          <p:nvPr/>
        </p:nvSpPr>
        <p:spPr bwMode="auto">
          <a:xfrm>
            <a:off x="8636000" y="5270500"/>
            <a:ext cx="3341688"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s-ES" altLang="es-ES" dirty="0">
                <a:solidFill>
                  <a:srgbClr val="C00000"/>
                </a:solidFill>
                <a:latin typeface="Tw Cen MT" panose="020B0602020104020603" pitchFamily="34" charset="77"/>
              </a:rPr>
              <a:t>PUERTA </a:t>
            </a:r>
          </a:p>
          <a:p>
            <a:pPr algn="ctr">
              <a:lnSpc>
                <a:spcPct val="100000"/>
              </a:lnSpc>
              <a:spcBef>
                <a:spcPct val="0"/>
              </a:spcBef>
              <a:buFontTx/>
              <a:buNone/>
            </a:pPr>
            <a:r>
              <a:rPr lang="es-ES" altLang="es-ES" dirty="0">
                <a:solidFill>
                  <a:srgbClr val="C00000"/>
                </a:solidFill>
                <a:latin typeface="Tw Cen MT" panose="020B0602020104020603" pitchFamily="34" charset="77"/>
              </a:rPr>
              <a:t>DE </a:t>
            </a:r>
          </a:p>
          <a:p>
            <a:pPr algn="ctr">
              <a:lnSpc>
                <a:spcPct val="100000"/>
              </a:lnSpc>
              <a:spcBef>
                <a:spcPct val="0"/>
              </a:spcBef>
              <a:buFontTx/>
              <a:buNone/>
            </a:pPr>
            <a:r>
              <a:rPr lang="es-ES" altLang="es-ES" dirty="0">
                <a:solidFill>
                  <a:srgbClr val="C00000"/>
                </a:solidFill>
                <a:latin typeface="Tw Cen MT" panose="020B0602020104020603" pitchFamily="34" charset="77"/>
              </a:rPr>
              <a:t>SANTA LUCÍA</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withEffect">
                                  <p:stCondLst>
                                    <p:cond delay="0"/>
                                  </p:stCondLst>
                                  <p:childTnLst>
                                    <p:set>
                                      <p:cBhvr>
                                        <p:cTn id="6" dur="1" fill="hold">
                                          <p:stCondLst>
                                            <p:cond delay="0"/>
                                          </p:stCondLst>
                                        </p:cTn>
                                        <p:tgtEl>
                                          <p:spTgt spid="13315"/>
                                        </p:tgtEl>
                                        <p:attrNameLst>
                                          <p:attrName>style.visibility</p:attrName>
                                        </p:attrNameLst>
                                      </p:cBhvr>
                                      <p:to>
                                        <p:strVal val="visible"/>
                                      </p:to>
                                    </p:set>
                                    <p:animEffect transition="in" filter="fade">
                                      <p:cBhvr>
                                        <p:cTn id="7" dur="3000"/>
                                        <p:tgtEl>
                                          <p:spTgt spid="13315"/>
                                        </p:tgtEl>
                                      </p:cBhvr>
                                    </p:animEffect>
                                    <p:anim calcmode="lin" valueType="num">
                                      <p:cBhvr>
                                        <p:cTn id="8" dur="3000" fill="hold"/>
                                        <p:tgtEl>
                                          <p:spTgt spid="13315"/>
                                        </p:tgtEl>
                                        <p:attrNameLst>
                                          <p:attrName>ppt_x</p:attrName>
                                        </p:attrNameLst>
                                      </p:cBhvr>
                                      <p:tavLst>
                                        <p:tav tm="0">
                                          <p:val>
                                            <p:strVal val="#ppt_x"/>
                                          </p:val>
                                        </p:tav>
                                        <p:tav tm="100000">
                                          <p:val>
                                            <p:strVal val="#ppt_x"/>
                                          </p:val>
                                        </p:tav>
                                      </p:tavLst>
                                    </p:anim>
                                    <p:anim calcmode="lin" valueType="num">
                                      <p:cBhvr>
                                        <p:cTn id="9" dur="3000" fill="hold"/>
                                        <p:tgtEl>
                                          <p:spTgt spid="1331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4578"/>
                                        </p:tgtEl>
                                        <p:attrNameLst>
                                          <p:attrName>style.visibility</p:attrName>
                                        </p:attrNameLst>
                                      </p:cBhvr>
                                      <p:to>
                                        <p:strVal val="visible"/>
                                      </p:to>
                                    </p:set>
                                    <p:animEffect transition="in" filter="fade">
                                      <p:cBhvr>
                                        <p:cTn id="12" dur="3000"/>
                                        <p:tgtEl>
                                          <p:spTgt spid="24578"/>
                                        </p:tgtEl>
                                      </p:cBhvr>
                                    </p:animEffect>
                                    <p:anim calcmode="lin" valueType="num">
                                      <p:cBhvr>
                                        <p:cTn id="13" dur="3000" fill="hold"/>
                                        <p:tgtEl>
                                          <p:spTgt spid="24578"/>
                                        </p:tgtEl>
                                        <p:attrNameLst>
                                          <p:attrName>ppt_x</p:attrName>
                                        </p:attrNameLst>
                                      </p:cBhvr>
                                      <p:tavLst>
                                        <p:tav tm="0">
                                          <p:val>
                                            <p:strVal val="#ppt_x"/>
                                          </p:val>
                                        </p:tav>
                                        <p:tav tm="100000">
                                          <p:val>
                                            <p:strVal val="#ppt_x"/>
                                          </p:val>
                                        </p:tav>
                                      </p:tavLst>
                                    </p:anim>
                                    <p:anim calcmode="lin" valueType="num">
                                      <p:cBhvr>
                                        <p:cTn id="14" dur="3000" fill="hold"/>
                                        <p:tgtEl>
                                          <p:spTgt spid="2457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7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1" name="Imagen 4">
            <a:extLst>
              <a:ext uri="{FF2B5EF4-FFF2-40B4-BE49-F238E27FC236}">
                <a16:creationId xmlns:a16="http://schemas.microsoft.com/office/drawing/2014/main" id="{A3CE8CBB-CB7D-77D9-E724-011E461A814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37683"/>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2" name="CuadroTexto 2">
            <a:extLst>
              <a:ext uri="{FF2B5EF4-FFF2-40B4-BE49-F238E27FC236}">
                <a16:creationId xmlns:a16="http://schemas.microsoft.com/office/drawing/2014/main" id="{F40CD450-1DF4-BEBF-6383-B29315209FE8}"/>
              </a:ext>
            </a:extLst>
          </p:cNvPr>
          <p:cNvSpPr txBox="1">
            <a:spLocks noChangeArrowheads="1"/>
          </p:cNvSpPr>
          <p:nvPr/>
        </p:nvSpPr>
        <p:spPr bwMode="auto">
          <a:xfrm>
            <a:off x="114300" y="139700"/>
            <a:ext cx="8391525" cy="6124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s-ES" altLang="es-ES" dirty="0">
                <a:solidFill>
                  <a:srgbClr val="C00000"/>
                </a:solidFill>
                <a:latin typeface="Tw Cen MT" panose="020B0602020104020603" pitchFamily="34" charset="77"/>
                <a:cs typeface="Times New Roman" panose="02020603050405020304" pitchFamily="18" charset="0"/>
              </a:rPr>
              <a:t>AÑO 1090 LOS ALMORÁVIDES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Su llegada supuso un nuevo retroceso cultural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y una época de persecución y fanatismo,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propiciando la emigración de los mozárabes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y un cambio significativo de los judíos.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Imbuidos de un nuevo impulso religioso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“la guerra santa”, reconquistaron Al-Ándalus,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mejoraron las defensas y convirtieron a Úbeda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en uno de los reductos más inexpugnables.</a:t>
            </a:r>
            <a:endParaRPr lang="es-ES" altLang="es-ES" dirty="0">
              <a:solidFill>
                <a:srgbClr val="FF0000"/>
              </a:solidFill>
              <a:latin typeface="Tw Cen MT" panose="020B0602020104020603" pitchFamily="34" charset="77"/>
              <a:cs typeface="Times New Roman" panose="02020603050405020304" pitchFamily="18" charset="0"/>
            </a:endParaRPr>
          </a:p>
          <a:p>
            <a:pPr algn="ctr" eaLnBrk="1" hangingPunct="1">
              <a:lnSpc>
                <a:spcPct val="100000"/>
              </a:lnSpc>
              <a:spcBef>
                <a:spcPct val="0"/>
              </a:spcBef>
              <a:buFontTx/>
              <a:buNone/>
            </a:pPr>
            <a:endParaRPr lang="es-ES" altLang="es-ES" dirty="0">
              <a:latin typeface="Tw Cen MT" panose="020B0602020104020603" pitchFamily="34" charset="77"/>
              <a:cs typeface="Times New Roman" panose="02020603050405020304" pitchFamily="18" charset="0"/>
            </a:endParaRP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El deterioro inicial se vería culminado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por la práctica desaparición de las estructuras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de la Iglesia con la llegada de los Almohades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mucho más radicales y fanáticos.</a:t>
            </a:r>
          </a:p>
        </p:txBody>
      </p:sp>
      <p:sp>
        <p:nvSpPr>
          <p:cNvPr id="25603" name="CuadroTexto 1">
            <a:extLst>
              <a:ext uri="{FF2B5EF4-FFF2-40B4-BE49-F238E27FC236}">
                <a16:creationId xmlns:a16="http://schemas.microsoft.com/office/drawing/2014/main" id="{4EFD4993-F82A-3AE2-F20C-5212C14E5B7E}"/>
              </a:ext>
            </a:extLst>
          </p:cNvPr>
          <p:cNvSpPr txBox="1">
            <a:spLocks noChangeArrowheads="1"/>
          </p:cNvSpPr>
          <p:nvPr/>
        </p:nvSpPr>
        <p:spPr bwMode="auto">
          <a:xfrm>
            <a:off x="8778875" y="5006975"/>
            <a:ext cx="3170238"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s-ES" altLang="es-ES" dirty="0">
                <a:solidFill>
                  <a:srgbClr val="C00000"/>
                </a:solidFill>
                <a:latin typeface="Tw Cen MT" panose="020B0602020104020603" pitchFamily="34" charset="77"/>
              </a:rPr>
              <a:t>NUEVAS </a:t>
            </a:r>
          </a:p>
          <a:p>
            <a:pPr algn="ctr">
              <a:lnSpc>
                <a:spcPct val="100000"/>
              </a:lnSpc>
              <a:spcBef>
                <a:spcPct val="0"/>
              </a:spcBef>
              <a:buFontTx/>
              <a:buNone/>
            </a:pPr>
            <a:r>
              <a:rPr lang="es-ES" altLang="es-ES" dirty="0">
                <a:solidFill>
                  <a:srgbClr val="C00000"/>
                </a:solidFill>
                <a:latin typeface="Tw Cen MT" panose="020B0602020104020603" pitchFamily="34" charset="77"/>
              </a:rPr>
              <a:t>INVASIONES</a:t>
            </a:r>
          </a:p>
        </p:txBody>
      </p:sp>
      <p:pic>
        <p:nvPicPr>
          <p:cNvPr id="2" name="Imagen 3">
            <a:extLst>
              <a:ext uri="{FF2B5EF4-FFF2-40B4-BE49-F238E27FC236}">
                <a16:creationId xmlns:a16="http://schemas.microsoft.com/office/drawing/2014/main" id="{F25AD7FC-5382-F9D0-60D6-35932E66A95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48713" y="273050"/>
            <a:ext cx="3170237" cy="446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3000"/>
                                        <p:tgtEl>
                                          <p:spTgt spid="2"/>
                                        </p:tgtEl>
                                      </p:cBhvr>
                                    </p:animEffect>
                                    <p:anim calcmode="lin" valueType="num">
                                      <p:cBhvr>
                                        <p:cTn id="8" dur="3000" fill="hold"/>
                                        <p:tgtEl>
                                          <p:spTgt spid="2"/>
                                        </p:tgtEl>
                                        <p:attrNameLst>
                                          <p:attrName>ppt_x</p:attrName>
                                        </p:attrNameLst>
                                      </p:cBhvr>
                                      <p:tavLst>
                                        <p:tav tm="0">
                                          <p:val>
                                            <p:strVal val="#ppt_x"/>
                                          </p:val>
                                        </p:tav>
                                        <p:tav tm="100000">
                                          <p:val>
                                            <p:strVal val="#ppt_x"/>
                                          </p:val>
                                        </p:tav>
                                      </p:tavLst>
                                    </p:anim>
                                    <p:anim calcmode="lin" valueType="num">
                                      <p:cBhvr>
                                        <p:cTn id="9" dur="3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5602"/>
                                        </p:tgtEl>
                                        <p:attrNameLst>
                                          <p:attrName>style.visibility</p:attrName>
                                        </p:attrNameLst>
                                      </p:cBhvr>
                                      <p:to>
                                        <p:strVal val="visible"/>
                                      </p:to>
                                    </p:set>
                                    <p:animEffect transition="in" filter="fade">
                                      <p:cBhvr>
                                        <p:cTn id="12" dur="3000"/>
                                        <p:tgtEl>
                                          <p:spTgt spid="25602"/>
                                        </p:tgtEl>
                                      </p:cBhvr>
                                    </p:animEffect>
                                    <p:anim calcmode="lin" valueType="num">
                                      <p:cBhvr>
                                        <p:cTn id="13" dur="3000" fill="hold"/>
                                        <p:tgtEl>
                                          <p:spTgt spid="25602"/>
                                        </p:tgtEl>
                                        <p:attrNameLst>
                                          <p:attrName>ppt_x</p:attrName>
                                        </p:attrNameLst>
                                      </p:cBhvr>
                                      <p:tavLst>
                                        <p:tav tm="0">
                                          <p:val>
                                            <p:strVal val="#ppt_x"/>
                                          </p:val>
                                        </p:tav>
                                        <p:tav tm="100000">
                                          <p:val>
                                            <p:strVal val="#ppt_x"/>
                                          </p:val>
                                        </p:tav>
                                      </p:tavLst>
                                    </p:anim>
                                    <p:anim calcmode="lin" valueType="num">
                                      <p:cBhvr>
                                        <p:cTn id="14" dur="3000" fill="hold"/>
                                        <p:tgtEl>
                                          <p:spTgt spid="2560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5" name="Imagen 4">
            <a:extLst>
              <a:ext uri="{FF2B5EF4-FFF2-40B4-BE49-F238E27FC236}">
                <a16:creationId xmlns:a16="http://schemas.microsoft.com/office/drawing/2014/main" id="{B75E0A53-5C4B-C9CA-B93F-1C38349B50A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37683"/>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6" name="CuadroTexto 2">
            <a:extLst>
              <a:ext uri="{FF2B5EF4-FFF2-40B4-BE49-F238E27FC236}">
                <a16:creationId xmlns:a16="http://schemas.microsoft.com/office/drawing/2014/main" id="{2D96C809-AB0D-493C-79C0-16829427A252}"/>
              </a:ext>
            </a:extLst>
          </p:cNvPr>
          <p:cNvSpPr txBox="1">
            <a:spLocks noChangeArrowheads="1"/>
          </p:cNvSpPr>
          <p:nvPr/>
        </p:nvSpPr>
        <p:spPr bwMode="auto">
          <a:xfrm>
            <a:off x="114300" y="139700"/>
            <a:ext cx="8391525" cy="6124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s-ES" altLang="es-ES" dirty="0">
                <a:solidFill>
                  <a:srgbClr val="C00000"/>
                </a:solidFill>
                <a:latin typeface="Tw Cen MT" panose="020B0602020104020603" pitchFamily="34" charset="77"/>
                <a:cs typeface="Times New Roman" panose="02020603050405020304" pitchFamily="18" charset="0"/>
              </a:rPr>
              <a:t>AÑO 1146 LOS ALMOHADES (ALGECIRAS)</a:t>
            </a:r>
          </a:p>
          <a:p>
            <a:pPr algn="ctr" eaLnBrk="1" hangingPunct="1">
              <a:lnSpc>
                <a:spcPct val="100000"/>
              </a:lnSpc>
              <a:spcBef>
                <a:spcPct val="0"/>
              </a:spcBef>
              <a:buFontTx/>
              <a:buNone/>
            </a:pPr>
            <a:r>
              <a:rPr lang="es-ES" altLang="es-ES" b="1" dirty="0">
                <a:solidFill>
                  <a:srgbClr val="C00000"/>
                </a:solidFill>
                <a:latin typeface="Tw Cen MT" panose="020B0602020104020603" pitchFamily="34" charset="77"/>
                <a:cs typeface="Times New Roman" panose="02020603050405020304" pitchFamily="18" charset="0"/>
              </a:rPr>
              <a:t> </a:t>
            </a:r>
            <a:r>
              <a:rPr lang="es-ES" altLang="es-ES" dirty="0">
                <a:latin typeface="Tw Cen MT" panose="020B0602020104020603" pitchFamily="34" charset="77"/>
                <a:ea typeface="Calibri" panose="020F0502020204030204" pitchFamily="34" charset="0"/>
                <a:cs typeface="Times New Roman" panose="02020603050405020304" pitchFamily="18" charset="0"/>
              </a:rPr>
              <a:t>Los Almohades conquistan gran parte de Al-Ándalus, exterminando a nobles y mozárabes también a los judíos. El Obispo de Sevilla huye refugiándose en Baeza. </a:t>
            </a:r>
          </a:p>
          <a:p>
            <a:pPr algn="ctr" eaLnBrk="1" hangingPunct="1">
              <a:lnSpc>
                <a:spcPct val="100000"/>
              </a:lnSpc>
              <a:spcBef>
                <a:spcPct val="0"/>
              </a:spcBef>
              <a:buFontTx/>
              <a:buNone/>
            </a:pPr>
            <a:endParaRPr lang="es-ES" altLang="es-ES" dirty="0">
              <a:latin typeface="Tw Cen MT" panose="020B0602020104020603" pitchFamily="34" charset="77"/>
              <a:ea typeface="Calibri" panose="020F0502020204030204" pitchFamily="34" charset="0"/>
              <a:cs typeface="Times New Roman" panose="02020603050405020304" pitchFamily="18" charset="0"/>
            </a:endParaRPr>
          </a:p>
          <a:p>
            <a:pPr algn="ctr" eaLnBrk="1" hangingPunct="1">
              <a:lnSpc>
                <a:spcPct val="100000"/>
              </a:lnSpc>
              <a:spcBef>
                <a:spcPct val="0"/>
              </a:spcBef>
              <a:buFontTx/>
              <a:buNone/>
            </a:pPr>
            <a:r>
              <a:rPr lang="es-ES" altLang="es-ES" dirty="0">
                <a:solidFill>
                  <a:srgbClr val="C00000"/>
                </a:solidFill>
                <a:latin typeface="Tw Cen MT" panose="020B0602020104020603" pitchFamily="34" charset="77"/>
                <a:ea typeface="Calibri" panose="020F0502020204030204" pitchFamily="34" charset="0"/>
                <a:cs typeface="Times New Roman" panose="02020603050405020304" pitchFamily="18" charset="0"/>
              </a:rPr>
              <a:t>1153</a:t>
            </a:r>
            <a:r>
              <a:rPr lang="es-ES" altLang="es-ES" dirty="0">
                <a:latin typeface="Tw Cen MT" panose="020B0602020104020603" pitchFamily="34" charset="77"/>
                <a:ea typeface="Calibri" panose="020F0502020204030204" pitchFamily="34" charset="0"/>
                <a:cs typeface="Times New Roman" panose="02020603050405020304" pitchFamily="18" charset="0"/>
              </a:rPr>
              <a:t>: El poderío almohade se extendía con gran fuerza. El pendón de los almohades se enseñoreó para más afrenta de los cristianos en muchas ciudades, cuyas disputas internas desolaban la patria. </a:t>
            </a:r>
          </a:p>
          <a:p>
            <a:pPr algn="ctr" eaLnBrk="1" hangingPunct="1">
              <a:lnSpc>
                <a:spcPct val="100000"/>
              </a:lnSpc>
              <a:spcBef>
                <a:spcPct val="0"/>
              </a:spcBef>
              <a:buFontTx/>
              <a:buNone/>
            </a:pPr>
            <a:endParaRPr lang="es-ES" altLang="es-ES" dirty="0">
              <a:latin typeface="Tw Cen MT" panose="020B0602020104020603" pitchFamily="34" charset="77"/>
              <a:ea typeface="Calibri" panose="020F0502020204030204" pitchFamily="34" charset="0"/>
              <a:cs typeface="Times New Roman" panose="02020603050405020304" pitchFamily="18" charset="0"/>
            </a:endParaRPr>
          </a:p>
          <a:p>
            <a:pPr algn="ctr" eaLnBrk="1" hangingPunct="1">
              <a:lnSpc>
                <a:spcPct val="100000"/>
              </a:lnSpc>
              <a:spcBef>
                <a:spcPct val="0"/>
              </a:spcBef>
              <a:buFontTx/>
              <a:buNone/>
            </a:pPr>
            <a:r>
              <a:rPr lang="es-ES" altLang="es-ES" dirty="0">
                <a:latin typeface="Tw Cen MT" panose="020B0602020104020603" pitchFamily="34" charset="77"/>
                <a:ea typeface="Calibri" panose="020F0502020204030204" pitchFamily="34" charset="0"/>
                <a:cs typeface="Times New Roman" panose="02020603050405020304" pitchFamily="18" charset="0"/>
              </a:rPr>
              <a:t>Y es que las guerras de la “Reconquista”, </a:t>
            </a:r>
          </a:p>
          <a:p>
            <a:pPr algn="ctr" eaLnBrk="1" hangingPunct="1">
              <a:lnSpc>
                <a:spcPct val="100000"/>
              </a:lnSpc>
              <a:spcBef>
                <a:spcPct val="0"/>
              </a:spcBef>
              <a:buFontTx/>
              <a:buNone/>
            </a:pPr>
            <a:r>
              <a:rPr lang="es-ES" altLang="es-ES" dirty="0">
                <a:latin typeface="Tw Cen MT" panose="020B0602020104020603" pitchFamily="34" charset="77"/>
                <a:ea typeface="Calibri" panose="020F0502020204030204" pitchFamily="34" charset="0"/>
                <a:cs typeface="Times New Roman" panose="02020603050405020304" pitchFamily="18" charset="0"/>
              </a:rPr>
              <a:t>no fueron sólo de religión, sino también políticas, </a:t>
            </a:r>
          </a:p>
          <a:p>
            <a:pPr algn="ctr" eaLnBrk="1" hangingPunct="1">
              <a:lnSpc>
                <a:spcPct val="100000"/>
              </a:lnSpc>
              <a:spcBef>
                <a:spcPct val="0"/>
              </a:spcBef>
              <a:buFontTx/>
              <a:buNone/>
            </a:pPr>
            <a:r>
              <a:rPr lang="es-ES" altLang="es-ES" dirty="0">
                <a:latin typeface="Tw Cen MT" panose="020B0602020104020603" pitchFamily="34" charset="77"/>
                <a:ea typeface="Calibri" panose="020F0502020204030204" pitchFamily="34" charset="0"/>
                <a:cs typeface="Times New Roman" panose="02020603050405020304" pitchFamily="18" charset="0"/>
              </a:rPr>
              <a:t>donde el interés personal se sobreponía </a:t>
            </a:r>
          </a:p>
          <a:p>
            <a:pPr algn="ctr" eaLnBrk="1" hangingPunct="1">
              <a:lnSpc>
                <a:spcPct val="100000"/>
              </a:lnSpc>
              <a:spcBef>
                <a:spcPct val="0"/>
              </a:spcBef>
              <a:buFontTx/>
              <a:buNone/>
            </a:pPr>
            <a:r>
              <a:rPr lang="es-ES" altLang="es-ES" dirty="0">
                <a:latin typeface="Tw Cen MT" panose="020B0602020104020603" pitchFamily="34" charset="77"/>
                <a:ea typeface="Calibri" panose="020F0502020204030204" pitchFamily="34" charset="0"/>
                <a:cs typeface="Times New Roman" panose="02020603050405020304" pitchFamily="18" charset="0"/>
              </a:rPr>
              <a:t>al proyecto común de la defensa de la fe.</a:t>
            </a:r>
            <a:r>
              <a:rPr lang="es-ES" altLang="es-ES" dirty="0">
                <a:latin typeface="Tw Cen MT" panose="020B0602020104020603" pitchFamily="34" charset="77"/>
              </a:rPr>
              <a:t> </a:t>
            </a:r>
            <a:endParaRPr lang="es-ES" altLang="es-ES" b="1" dirty="0">
              <a:solidFill>
                <a:srgbClr val="C00000"/>
              </a:solidFill>
              <a:latin typeface="Tw Cen MT" panose="020B0602020104020603" pitchFamily="34" charset="77"/>
              <a:cs typeface="Times New Roman" panose="02020603050405020304" pitchFamily="18" charset="0"/>
            </a:endParaRPr>
          </a:p>
        </p:txBody>
      </p:sp>
      <p:sp>
        <p:nvSpPr>
          <p:cNvPr id="26627" name="CuadroTexto 1">
            <a:extLst>
              <a:ext uri="{FF2B5EF4-FFF2-40B4-BE49-F238E27FC236}">
                <a16:creationId xmlns:a16="http://schemas.microsoft.com/office/drawing/2014/main" id="{184B7474-85CA-BA8F-028D-192C48D41CC1}"/>
              </a:ext>
            </a:extLst>
          </p:cNvPr>
          <p:cNvSpPr txBox="1">
            <a:spLocks noChangeArrowheads="1"/>
          </p:cNvSpPr>
          <p:nvPr/>
        </p:nvSpPr>
        <p:spPr bwMode="auto">
          <a:xfrm>
            <a:off x="8778875" y="5006975"/>
            <a:ext cx="3170238"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s-ES" altLang="es-ES" dirty="0">
                <a:solidFill>
                  <a:srgbClr val="C00000"/>
                </a:solidFill>
                <a:latin typeface="Tw Cen MT" panose="020B0602020104020603" pitchFamily="34" charset="77"/>
              </a:rPr>
              <a:t>Arquitectura</a:t>
            </a:r>
          </a:p>
          <a:p>
            <a:pPr algn="ctr">
              <a:lnSpc>
                <a:spcPct val="100000"/>
              </a:lnSpc>
              <a:spcBef>
                <a:spcPct val="0"/>
              </a:spcBef>
              <a:buFontTx/>
              <a:buNone/>
            </a:pPr>
            <a:r>
              <a:rPr lang="es-ES" altLang="es-ES" dirty="0">
                <a:solidFill>
                  <a:srgbClr val="C00000"/>
                </a:solidFill>
                <a:latin typeface="Tw Cen MT" panose="020B0602020104020603" pitchFamily="34" charset="77"/>
              </a:rPr>
              <a:t>ALMOHADE</a:t>
            </a:r>
          </a:p>
        </p:txBody>
      </p:sp>
      <p:pic>
        <p:nvPicPr>
          <p:cNvPr id="26628" name="Imagen 3">
            <a:extLst>
              <a:ext uri="{FF2B5EF4-FFF2-40B4-BE49-F238E27FC236}">
                <a16:creationId xmlns:a16="http://schemas.microsoft.com/office/drawing/2014/main" id="{110C50C4-4BAB-C6CB-7D49-91B540CED65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58263" y="212725"/>
            <a:ext cx="2990850" cy="458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withEffect">
                                  <p:stCondLst>
                                    <p:cond delay="0"/>
                                  </p:stCondLst>
                                  <p:childTnLst>
                                    <p:set>
                                      <p:cBhvr>
                                        <p:cTn id="6" dur="1" fill="hold">
                                          <p:stCondLst>
                                            <p:cond delay="0"/>
                                          </p:stCondLst>
                                        </p:cTn>
                                        <p:tgtEl>
                                          <p:spTgt spid="26628"/>
                                        </p:tgtEl>
                                        <p:attrNameLst>
                                          <p:attrName>style.visibility</p:attrName>
                                        </p:attrNameLst>
                                      </p:cBhvr>
                                      <p:to>
                                        <p:strVal val="visible"/>
                                      </p:to>
                                    </p:set>
                                    <p:animEffect transition="in" filter="fade">
                                      <p:cBhvr>
                                        <p:cTn id="7" dur="3000"/>
                                        <p:tgtEl>
                                          <p:spTgt spid="26628"/>
                                        </p:tgtEl>
                                      </p:cBhvr>
                                    </p:animEffect>
                                    <p:anim calcmode="lin" valueType="num">
                                      <p:cBhvr>
                                        <p:cTn id="8" dur="3000" fill="hold"/>
                                        <p:tgtEl>
                                          <p:spTgt spid="26628"/>
                                        </p:tgtEl>
                                        <p:attrNameLst>
                                          <p:attrName>ppt_x</p:attrName>
                                        </p:attrNameLst>
                                      </p:cBhvr>
                                      <p:tavLst>
                                        <p:tav tm="0">
                                          <p:val>
                                            <p:strVal val="#ppt_x"/>
                                          </p:val>
                                        </p:tav>
                                        <p:tav tm="100000">
                                          <p:val>
                                            <p:strVal val="#ppt_x"/>
                                          </p:val>
                                        </p:tav>
                                      </p:tavLst>
                                    </p:anim>
                                    <p:anim calcmode="lin" valueType="num">
                                      <p:cBhvr>
                                        <p:cTn id="9" dur="3000" fill="hold"/>
                                        <p:tgtEl>
                                          <p:spTgt spid="2662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6626"/>
                                        </p:tgtEl>
                                        <p:attrNameLst>
                                          <p:attrName>style.visibility</p:attrName>
                                        </p:attrNameLst>
                                      </p:cBhvr>
                                      <p:to>
                                        <p:strVal val="visible"/>
                                      </p:to>
                                    </p:set>
                                    <p:animEffect transition="in" filter="fade">
                                      <p:cBhvr>
                                        <p:cTn id="12" dur="3000"/>
                                        <p:tgtEl>
                                          <p:spTgt spid="26626"/>
                                        </p:tgtEl>
                                      </p:cBhvr>
                                    </p:animEffect>
                                    <p:anim calcmode="lin" valueType="num">
                                      <p:cBhvr>
                                        <p:cTn id="13" dur="3000" fill="hold"/>
                                        <p:tgtEl>
                                          <p:spTgt spid="26626"/>
                                        </p:tgtEl>
                                        <p:attrNameLst>
                                          <p:attrName>ppt_x</p:attrName>
                                        </p:attrNameLst>
                                      </p:cBhvr>
                                      <p:tavLst>
                                        <p:tav tm="0">
                                          <p:val>
                                            <p:strVal val="#ppt_x"/>
                                          </p:val>
                                        </p:tav>
                                        <p:tav tm="100000">
                                          <p:val>
                                            <p:strVal val="#ppt_x"/>
                                          </p:val>
                                        </p:tav>
                                      </p:tavLst>
                                    </p:anim>
                                    <p:anim calcmode="lin" valueType="num">
                                      <p:cBhvr>
                                        <p:cTn id="14" dur="3000" fill="hold"/>
                                        <p:tgtEl>
                                          <p:spTgt spid="266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9" name="Imagen 4">
            <a:extLst>
              <a:ext uri="{FF2B5EF4-FFF2-40B4-BE49-F238E27FC236}">
                <a16:creationId xmlns:a16="http://schemas.microsoft.com/office/drawing/2014/main" id="{FE94604E-3EC2-4A6C-17D5-82AFDDC2E96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37683"/>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0" name="CuadroTexto 2">
            <a:extLst>
              <a:ext uri="{FF2B5EF4-FFF2-40B4-BE49-F238E27FC236}">
                <a16:creationId xmlns:a16="http://schemas.microsoft.com/office/drawing/2014/main" id="{E1055F46-76E7-F671-473A-3FAAC12DBC37}"/>
              </a:ext>
            </a:extLst>
          </p:cNvPr>
          <p:cNvSpPr txBox="1">
            <a:spLocks noChangeArrowheads="1"/>
          </p:cNvSpPr>
          <p:nvPr/>
        </p:nvSpPr>
        <p:spPr bwMode="auto">
          <a:xfrm>
            <a:off x="242888" y="273050"/>
            <a:ext cx="7783512" cy="6124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s-ES" altLang="es-ES" dirty="0">
                <a:solidFill>
                  <a:srgbClr val="C00000"/>
                </a:solidFill>
                <a:latin typeface="Tw Cen MT" panose="020B0602020104020603" pitchFamily="34" charset="77"/>
                <a:ea typeface="Calibri" panose="020F0502020204030204" pitchFamily="34" charset="0"/>
                <a:cs typeface="Times New Roman" panose="02020603050405020304" pitchFamily="18" charset="0"/>
              </a:rPr>
              <a:t>1147</a:t>
            </a:r>
            <a:r>
              <a:rPr lang="es-ES" altLang="es-ES" dirty="0">
                <a:latin typeface="Tw Cen MT" panose="020B0602020104020603" pitchFamily="34" charset="77"/>
                <a:ea typeface="Calibri" panose="020F0502020204030204" pitchFamily="34" charset="0"/>
                <a:cs typeface="Times New Roman" panose="02020603050405020304" pitchFamily="18" charset="0"/>
              </a:rPr>
              <a:t>: Entretanto los cristianos con Alfonso VII de Castilla, conquistan Baeza y toda la comarca: </a:t>
            </a:r>
          </a:p>
          <a:p>
            <a:pPr algn="ctr">
              <a:lnSpc>
                <a:spcPct val="100000"/>
              </a:lnSpc>
              <a:spcBef>
                <a:spcPct val="0"/>
              </a:spcBef>
              <a:buFontTx/>
              <a:buNone/>
            </a:pPr>
            <a:r>
              <a:rPr lang="es-ES" altLang="es-ES" dirty="0">
                <a:latin typeface="Tw Cen MT" panose="020B0602020104020603" pitchFamily="34" charset="77"/>
                <a:ea typeface="Calibri" panose="020F0502020204030204" pitchFamily="34" charset="0"/>
                <a:cs typeface="Times New Roman" panose="02020603050405020304" pitchFamily="18" charset="0"/>
              </a:rPr>
              <a:t>Baños, Bailen, Cástulo, Escuderos, </a:t>
            </a:r>
            <a:r>
              <a:rPr lang="es-ES" altLang="es-ES" dirty="0" err="1">
                <a:latin typeface="Tw Cen MT" panose="020B0602020104020603" pitchFamily="34" charset="77"/>
                <a:ea typeface="Calibri" panose="020F0502020204030204" pitchFamily="34" charset="0"/>
                <a:cs typeface="Times New Roman" panose="02020603050405020304" pitchFamily="18" charset="0"/>
              </a:rPr>
              <a:t>Giribaile</a:t>
            </a:r>
            <a:r>
              <a:rPr lang="es-ES" altLang="es-ES" dirty="0">
                <a:latin typeface="Tw Cen MT" panose="020B0602020104020603" pitchFamily="34" charset="77"/>
                <a:ea typeface="Calibri" panose="020F0502020204030204" pitchFamily="34" charset="0"/>
                <a:cs typeface="Times New Roman" panose="02020603050405020304" pitchFamily="18" charset="0"/>
              </a:rPr>
              <a:t>, </a:t>
            </a:r>
          </a:p>
          <a:p>
            <a:pPr algn="ctr">
              <a:lnSpc>
                <a:spcPct val="100000"/>
              </a:lnSpc>
              <a:spcBef>
                <a:spcPct val="0"/>
              </a:spcBef>
              <a:buFontTx/>
              <a:buNone/>
            </a:pPr>
            <a:r>
              <a:rPr lang="es-ES" altLang="es-ES" dirty="0">
                <a:latin typeface="Tw Cen MT" panose="020B0602020104020603" pitchFamily="34" charset="77"/>
                <a:ea typeface="Calibri" panose="020F0502020204030204" pitchFamily="34" charset="0"/>
                <a:cs typeface="Times New Roman" panose="02020603050405020304" pitchFamily="18" charset="0"/>
              </a:rPr>
              <a:t>donde aún pervivían numerosos mozárabes (30%). </a:t>
            </a:r>
            <a:r>
              <a:rPr lang="es-ES" altLang="es-ES" dirty="0">
                <a:solidFill>
                  <a:srgbClr val="C00000"/>
                </a:solidFill>
                <a:latin typeface="Tw Cen MT" panose="020B0602020104020603" pitchFamily="34" charset="77"/>
                <a:ea typeface="Calibri" panose="020F0502020204030204" pitchFamily="34" charset="0"/>
                <a:cs typeface="Times New Roman" panose="02020603050405020304" pitchFamily="18" charset="0"/>
              </a:rPr>
              <a:t>1150</a:t>
            </a:r>
            <a:r>
              <a:rPr lang="es-ES" altLang="es-ES" dirty="0">
                <a:latin typeface="Tw Cen MT" panose="020B0602020104020603" pitchFamily="34" charset="77"/>
                <a:ea typeface="Calibri" panose="020F0502020204030204" pitchFamily="34" charset="0"/>
                <a:cs typeface="Times New Roman" panose="02020603050405020304" pitchFamily="18" charset="0"/>
              </a:rPr>
              <a:t>:  Sitió por segunda vez la ciudad de Jaén sin conseguir su conquista. Por el mismo tiempo, entre </a:t>
            </a:r>
            <a:r>
              <a:rPr lang="es-ES" altLang="es-ES" dirty="0">
                <a:solidFill>
                  <a:srgbClr val="C00000"/>
                </a:solidFill>
                <a:latin typeface="Tw Cen MT" panose="020B0602020104020603" pitchFamily="34" charset="77"/>
                <a:ea typeface="Calibri" panose="020F0502020204030204" pitchFamily="34" charset="0"/>
                <a:cs typeface="Times New Roman" panose="02020603050405020304" pitchFamily="18" charset="0"/>
              </a:rPr>
              <a:t>1168 -1185</a:t>
            </a:r>
            <a:r>
              <a:rPr lang="es-ES" altLang="es-ES" dirty="0">
                <a:latin typeface="Tw Cen MT" panose="020B0602020104020603" pitchFamily="34" charset="77"/>
                <a:ea typeface="Calibri" panose="020F0502020204030204" pitchFamily="34" charset="0"/>
                <a:cs typeface="Times New Roman" panose="02020603050405020304" pitchFamily="18" charset="0"/>
              </a:rPr>
              <a:t>: Los caballeros de Calatrava comenzaban a instalar pequeños oratorios marianos en los lugares y castillos de Sierra Morena ganados durante aquellos años a los almohades. </a:t>
            </a:r>
          </a:p>
          <a:p>
            <a:pPr algn="ctr">
              <a:lnSpc>
                <a:spcPct val="100000"/>
              </a:lnSpc>
              <a:spcBef>
                <a:spcPct val="0"/>
              </a:spcBef>
              <a:buFontTx/>
              <a:buNone/>
            </a:pPr>
            <a:r>
              <a:rPr lang="es-ES" altLang="es-ES" dirty="0">
                <a:solidFill>
                  <a:srgbClr val="C00000"/>
                </a:solidFill>
                <a:latin typeface="Tw Cen MT" panose="020B0602020104020603" pitchFamily="34" charset="77"/>
                <a:ea typeface="Calibri" panose="020F0502020204030204" pitchFamily="34" charset="0"/>
                <a:cs typeface="Times New Roman" panose="02020603050405020304" pitchFamily="18" charset="0"/>
              </a:rPr>
              <a:t>El manto que se estaba desgarrando por un extremo comenzaba a coserse de nuevo por el otro.  </a:t>
            </a:r>
          </a:p>
          <a:p>
            <a:pPr algn="ctr">
              <a:lnSpc>
                <a:spcPct val="100000"/>
              </a:lnSpc>
              <a:spcBef>
                <a:spcPct val="0"/>
              </a:spcBef>
              <a:buFontTx/>
              <a:buNone/>
            </a:pPr>
            <a:r>
              <a:rPr lang="es-ES" altLang="es-ES" dirty="0">
                <a:latin typeface="Tw Cen MT" panose="020B0602020104020603" pitchFamily="34" charset="77"/>
                <a:ea typeface="Calibri" panose="020F0502020204030204" pitchFamily="34" charset="0"/>
                <a:cs typeface="Times New Roman" panose="02020603050405020304" pitchFamily="18" charset="0"/>
              </a:rPr>
              <a:t>Úbeda, como otras ciudades de la provincia, </a:t>
            </a:r>
          </a:p>
          <a:p>
            <a:pPr algn="ctr">
              <a:lnSpc>
                <a:spcPct val="100000"/>
              </a:lnSpc>
              <a:spcBef>
                <a:spcPct val="0"/>
              </a:spcBef>
              <a:buFontTx/>
              <a:buNone/>
            </a:pPr>
            <a:r>
              <a:rPr lang="es-ES" altLang="es-ES" dirty="0">
                <a:latin typeface="Tw Cen MT" panose="020B0602020104020603" pitchFamily="34" charset="77"/>
                <a:ea typeface="Calibri" panose="020F0502020204030204" pitchFamily="34" charset="0"/>
                <a:cs typeface="Times New Roman" panose="02020603050405020304" pitchFamily="18" charset="0"/>
              </a:rPr>
              <a:t>sufrió la ruina y la destrucción varias veces.</a:t>
            </a:r>
          </a:p>
        </p:txBody>
      </p:sp>
      <p:sp>
        <p:nvSpPr>
          <p:cNvPr id="27651" name="CuadroTexto 3">
            <a:extLst>
              <a:ext uri="{FF2B5EF4-FFF2-40B4-BE49-F238E27FC236}">
                <a16:creationId xmlns:a16="http://schemas.microsoft.com/office/drawing/2014/main" id="{3A6C060F-C011-FA1D-594F-67DC8DE3F84E}"/>
              </a:ext>
            </a:extLst>
          </p:cNvPr>
          <p:cNvSpPr txBox="1">
            <a:spLocks noChangeArrowheads="1"/>
          </p:cNvSpPr>
          <p:nvPr/>
        </p:nvSpPr>
        <p:spPr bwMode="auto">
          <a:xfrm>
            <a:off x="8655050" y="5253038"/>
            <a:ext cx="3294063"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s-ES" altLang="es-ES" dirty="0">
                <a:solidFill>
                  <a:srgbClr val="C00000"/>
                </a:solidFill>
                <a:latin typeface="Tw Cen MT" panose="020B0602020104020603" pitchFamily="34" charset="77"/>
              </a:rPr>
              <a:t>Reacción</a:t>
            </a:r>
          </a:p>
          <a:p>
            <a:pPr algn="ctr">
              <a:lnSpc>
                <a:spcPct val="100000"/>
              </a:lnSpc>
              <a:spcBef>
                <a:spcPct val="0"/>
              </a:spcBef>
              <a:buFontTx/>
              <a:buNone/>
            </a:pPr>
            <a:r>
              <a:rPr lang="es-ES" altLang="es-ES" dirty="0">
                <a:solidFill>
                  <a:srgbClr val="C00000"/>
                </a:solidFill>
                <a:latin typeface="Tw Cen MT" panose="020B0602020104020603" pitchFamily="34" charset="77"/>
              </a:rPr>
              <a:t>de los</a:t>
            </a:r>
          </a:p>
          <a:p>
            <a:pPr algn="ctr">
              <a:lnSpc>
                <a:spcPct val="100000"/>
              </a:lnSpc>
              <a:spcBef>
                <a:spcPct val="0"/>
              </a:spcBef>
              <a:buFontTx/>
              <a:buNone/>
            </a:pPr>
            <a:r>
              <a:rPr lang="es-ES" altLang="es-ES" dirty="0">
                <a:solidFill>
                  <a:srgbClr val="C00000"/>
                </a:solidFill>
                <a:latin typeface="Tw Cen MT" panose="020B0602020104020603" pitchFamily="34" charset="77"/>
              </a:rPr>
              <a:t>Cristianos</a:t>
            </a:r>
          </a:p>
        </p:txBody>
      </p:sp>
      <p:pic>
        <p:nvPicPr>
          <p:cNvPr id="3" name="Imagen 2">
            <a:extLst>
              <a:ext uri="{FF2B5EF4-FFF2-40B4-BE49-F238E27FC236}">
                <a16:creationId xmlns:a16="http://schemas.microsoft.com/office/drawing/2014/main" id="{419F1895-6729-822D-E9BC-A4958F5780F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01063" y="107950"/>
            <a:ext cx="3344862" cy="4808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3000"/>
                                        <p:tgtEl>
                                          <p:spTgt spid="3"/>
                                        </p:tgtEl>
                                      </p:cBhvr>
                                    </p:animEffect>
                                    <p:anim calcmode="lin" valueType="num">
                                      <p:cBhvr>
                                        <p:cTn id="8" dur="3000" fill="hold"/>
                                        <p:tgtEl>
                                          <p:spTgt spid="3"/>
                                        </p:tgtEl>
                                        <p:attrNameLst>
                                          <p:attrName>ppt_x</p:attrName>
                                        </p:attrNameLst>
                                      </p:cBhvr>
                                      <p:tavLst>
                                        <p:tav tm="0">
                                          <p:val>
                                            <p:strVal val="#ppt_x"/>
                                          </p:val>
                                        </p:tav>
                                        <p:tav tm="100000">
                                          <p:val>
                                            <p:strVal val="#ppt_x"/>
                                          </p:val>
                                        </p:tav>
                                      </p:tavLst>
                                    </p:anim>
                                    <p:anim calcmode="lin" valueType="num">
                                      <p:cBhvr>
                                        <p:cTn id="9" dur="3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7650"/>
                                        </p:tgtEl>
                                        <p:attrNameLst>
                                          <p:attrName>style.visibility</p:attrName>
                                        </p:attrNameLst>
                                      </p:cBhvr>
                                      <p:to>
                                        <p:strVal val="visible"/>
                                      </p:to>
                                    </p:set>
                                    <p:animEffect transition="in" filter="fade">
                                      <p:cBhvr>
                                        <p:cTn id="12" dur="3000"/>
                                        <p:tgtEl>
                                          <p:spTgt spid="27650"/>
                                        </p:tgtEl>
                                      </p:cBhvr>
                                    </p:animEffect>
                                    <p:anim calcmode="lin" valueType="num">
                                      <p:cBhvr>
                                        <p:cTn id="13" dur="3000" fill="hold"/>
                                        <p:tgtEl>
                                          <p:spTgt spid="27650"/>
                                        </p:tgtEl>
                                        <p:attrNameLst>
                                          <p:attrName>ppt_x</p:attrName>
                                        </p:attrNameLst>
                                      </p:cBhvr>
                                      <p:tavLst>
                                        <p:tav tm="0">
                                          <p:val>
                                            <p:strVal val="#ppt_x"/>
                                          </p:val>
                                        </p:tav>
                                        <p:tav tm="100000">
                                          <p:val>
                                            <p:strVal val="#ppt_x"/>
                                          </p:val>
                                        </p:tav>
                                      </p:tavLst>
                                    </p:anim>
                                    <p:anim calcmode="lin" valueType="num">
                                      <p:cBhvr>
                                        <p:cTn id="14" dur="3000" fill="hold"/>
                                        <p:tgtEl>
                                          <p:spTgt spid="276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3" name="Imagen 4">
            <a:extLst>
              <a:ext uri="{FF2B5EF4-FFF2-40B4-BE49-F238E27FC236}">
                <a16:creationId xmlns:a16="http://schemas.microsoft.com/office/drawing/2014/main" id="{4C359D9A-20E7-6EB5-014F-5180A367DC2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37683"/>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4" name="CuadroTexto 1">
            <a:extLst>
              <a:ext uri="{FF2B5EF4-FFF2-40B4-BE49-F238E27FC236}">
                <a16:creationId xmlns:a16="http://schemas.microsoft.com/office/drawing/2014/main" id="{B38949F0-5381-1662-8CEF-BD7EF09C4219}"/>
              </a:ext>
            </a:extLst>
          </p:cNvPr>
          <p:cNvSpPr txBox="1">
            <a:spLocks noChangeArrowheads="1"/>
          </p:cNvSpPr>
          <p:nvPr/>
        </p:nvSpPr>
        <p:spPr bwMode="auto">
          <a:xfrm>
            <a:off x="9037122" y="4564659"/>
            <a:ext cx="2351314"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s-ES" altLang="es-ES" dirty="0">
                <a:solidFill>
                  <a:srgbClr val="C00000"/>
                </a:solidFill>
                <a:latin typeface="Tw Cen MT" panose="020B0602020104020603" pitchFamily="34" charset="77"/>
              </a:rPr>
              <a:t>FRENO</a:t>
            </a:r>
          </a:p>
          <a:p>
            <a:pPr algn="ctr">
              <a:lnSpc>
                <a:spcPct val="100000"/>
              </a:lnSpc>
              <a:spcBef>
                <a:spcPct val="0"/>
              </a:spcBef>
              <a:buFontTx/>
              <a:buNone/>
            </a:pPr>
            <a:r>
              <a:rPr lang="es-ES" altLang="es-ES" dirty="0">
                <a:solidFill>
                  <a:srgbClr val="C00000"/>
                </a:solidFill>
                <a:latin typeface="Tw Cen MT" panose="020B0602020104020603" pitchFamily="34" charset="77"/>
              </a:rPr>
              <a:t>A  LA</a:t>
            </a:r>
          </a:p>
          <a:p>
            <a:pPr algn="ctr">
              <a:lnSpc>
                <a:spcPct val="100000"/>
              </a:lnSpc>
              <a:spcBef>
                <a:spcPct val="0"/>
              </a:spcBef>
              <a:buFontTx/>
              <a:buNone/>
            </a:pPr>
            <a:r>
              <a:rPr lang="es-ES" altLang="es-ES" dirty="0">
                <a:solidFill>
                  <a:srgbClr val="C00000"/>
                </a:solidFill>
                <a:latin typeface="Tw Cen MT" panose="020B0602020104020603" pitchFamily="34" charset="77"/>
              </a:rPr>
              <a:t>INVASIÓN</a:t>
            </a:r>
          </a:p>
        </p:txBody>
      </p:sp>
      <p:sp>
        <p:nvSpPr>
          <p:cNvPr id="28675" name="CuadroTexto 2">
            <a:extLst>
              <a:ext uri="{FF2B5EF4-FFF2-40B4-BE49-F238E27FC236}">
                <a16:creationId xmlns:a16="http://schemas.microsoft.com/office/drawing/2014/main" id="{A7A2DF07-ADFE-274B-95BF-CF0DC6975DF5}"/>
              </a:ext>
            </a:extLst>
          </p:cNvPr>
          <p:cNvSpPr txBox="1">
            <a:spLocks noChangeArrowheads="1"/>
          </p:cNvSpPr>
          <p:nvPr/>
        </p:nvSpPr>
        <p:spPr bwMode="auto">
          <a:xfrm>
            <a:off x="104775" y="0"/>
            <a:ext cx="8643938" cy="65556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endParaRPr lang="es-ES" altLang="es-ES" dirty="0">
              <a:solidFill>
                <a:srgbClr val="C00000"/>
              </a:solidFill>
              <a:latin typeface="Tw Cen MT" panose="020B0602020104020603" pitchFamily="34" charset="77"/>
              <a:ea typeface="Calibri" panose="020F0502020204030204" pitchFamily="34" charset="0"/>
              <a:cs typeface="Times New Roman" panose="02020603050405020304" pitchFamily="18" charset="0"/>
            </a:endParaRPr>
          </a:p>
          <a:p>
            <a:pPr algn="ctr">
              <a:lnSpc>
                <a:spcPct val="100000"/>
              </a:lnSpc>
              <a:spcBef>
                <a:spcPct val="0"/>
              </a:spcBef>
              <a:buFontTx/>
              <a:buNone/>
            </a:pPr>
            <a:r>
              <a:rPr lang="es-ES" altLang="es-ES" dirty="0">
                <a:solidFill>
                  <a:srgbClr val="C00000"/>
                </a:solidFill>
                <a:latin typeface="Tw Cen MT" panose="020B0602020104020603" pitchFamily="34" charset="77"/>
                <a:ea typeface="Calibri" panose="020F0502020204030204" pitchFamily="34" charset="0"/>
                <a:cs typeface="Times New Roman" panose="02020603050405020304" pitchFamily="18" charset="0"/>
              </a:rPr>
              <a:t>1211.</a:t>
            </a:r>
            <a:r>
              <a:rPr lang="es-ES" altLang="es-ES" dirty="0">
                <a:latin typeface="Tw Cen MT" panose="020B0602020104020603" pitchFamily="34" charset="77"/>
                <a:ea typeface="Calibri" panose="020F0502020204030204" pitchFamily="34" charset="0"/>
                <a:cs typeface="Times New Roman" panose="02020603050405020304" pitchFamily="18" charset="0"/>
              </a:rPr>
              <a:t>- Para poner coto a estos desmanes</a:t>
            </a:r>
          </a:p>
          <a:p>
            <a:pPr algn="ctr">
              <a:lnSpc>
                <a:spcPct val="100000"/>
              </a:lnSpc>
              <a:spcBef>
                <a:spcPct val="0"/>
              </a:spcBef>
              <a:buFontTx/>
              <a:buNone/>
            </a:pPr>
            <a:r>
              <a:rPr lang="es-ES" altLang="es-ES" dirty="0">
                <a:latin typeface="Tw Cen MT" panose="020B0602020104020603" pitchFamily="34" charset="77"/>
                <a:ea typeface="Calibri" panose="020F0502020204030204" pitchFamily="34" charset="0"/>
                <a:cs typeface="Times New Roman" panose="02020603050405020304" pitchFamily="18" charset="0"/>
              </a:rPr>
              <a:t> el nuevo Emir de Marruecos, desembarca </a:t>
            </a:r>
          </a:p>
          <a:p>
            <a:pPr algn="ctr">
              <a:lnSpc>
                <a:spcPct val="100000"/>
              </a:lnSpc>
              <a:spcBef>
                <a:spcPct val="0"/>
              </a:spcBef>
              <a:buFontTx/>
              <a:buNone/>
            </a:pPr>
            <a:r>
              <a:rPr lang="es-ES" altLang="es-ES" dirty="0">
                <a:latin typeface="Tw Cen MT" panose="020B0602020104020603" pitchFamily="34" charset="77"/>
                <a:ea typeface="Calibri" panose="020F0502020204030204" pitchFamily="34" charset="0"/>
                <a:cs typeface="Times New Roman" panose="02020603050405020304" pitchFamily="18" charset="0"/>
              </a:rPr>
              <a:t>en Algeciras con un ejército de 200000 soldados </a:t>
            </a:r>
          </a:p>
          <a:p>
            <a:pPr algn="ctr">
              <a:lnSpc>
                <a:spcPct val="100000"/>
              </a:lnSpc>
              <a:spcBef>
                <a:spcPct val="0"/>
              </a:spcBef>
              <a:buFontTx/>
              <a:buNone/>
            </a:pPr>
            <a:r>
              <a:rPr lang="es-ES" altLang="es-ES" dirty="0">
                <a:latin typeface="Tw Cen MT" panose="020B0602020104020603" pitchFamily="34" charset="77"/>
                <a:ea typeface="Calibri" panose="020F0502020204030204" pitchFamily="34" charset="0"/>
                <a:cs typeface="Times New Roman" panose="02020603050405020304" pitchFamily="18" charset="0"/>
              </a:rPr>
              <a:t>y 300000 voluntarios.</a:t>
            </a:r>
          </a:p>
          <a:p>
            <a:pPr algn="ctr">
              <a:lnSpc>
                <a:spcPct val="100000"/>
              </a:lnSpc>
              <a:spcBef>
                <a:spcPct val="0"/>
              </a:spcBef>
              <a:buFontTx/>
              <a:buNone/>
            </a:pPr>
            <a:endParaRPr lang="es-ES" altLang="es-ES" dirty="0">
              <a:latin typeface="Tw Cen MT" panose="020B0602020104020603" pitchFamily="34" charset="77"/>
              <a:ea typeface="Calibri" panose="020F0502020204030204" pitchFamily="34" charset="0"/>
              <a:cs typeface="Times New Roman" panose="02020603050405020304" pitchFamily="18" charset="0"/>
            </a:endParaRPr>
          </a:p>
          <a:p>
            <a:pPr algn="ctr">
              <a:lnSpc>
                <a:spcPct val="100000"/>
              </a:lnSpc>
              <a:spcBef>
                <a:spcPct val="0"/>
              </a:spcBef>
              <a:buFontTx/>
              <a:buNone/>
            </a:pPr>
            <a:r>
              <a:rPr lang="es-ES" altLang="es-ES" dirty="0">
                <a:latin typeface="Tw Cen MT" panose="020B0602020104020603" pitchFamily="34" charset="77"/>
                <a:ea typeface="Calibri" panose="020F0502020204030204" pitchFamily="34" charset="0"/>
                <a:cs typeface="Times New Roman" panose="02020603050405020304" pitchFamily="18" charset="0"/>
              </a:rPr>
              <a:t>La defensa valerosa de </a:t>
            </a:r>
            <a:r>
              <a:rPr lang="es-ES" altLang="es-ES" u="sng" dirty="0">
                <a:latin typeface="Tw Cen MT" panose="020B0602020104020603" pitchFamily="34" charset="77"/>
                <a:ea typeface="Calibri" panose="020F0502020204030204" pitchFamily="34" charset="0"/>
                <a:cs typeface="Times New Roman" panose="02020603050405020304" pitchFamily="18" charset="0"/>
              </a:rPr>
              <a:t>Salvatierra</a:t>
            </a:r>
            <a:r>
              <a:rPr lang="es-ES" altLang="es-ES" dirty="0">
                <a:latin typeface="Tw Cen MT" panose="020B0602020104020603" pitchFamily="34" charset="77"/>
                <a:ea typeface="Calibri" panose="020F0502020204030204" pitchFamily="34" charset="0"/>
                <a:cs typeface="Times New Roman" panose="02020603050405020304" pitchFamily="18" charset="0"/>
              </a:rPr>
              <a:t> por parte de los calatravos, retuvo durante meses a tan numeroso contingente, ocasionando numerosísimas muertes </a:t>
            </a:r>
          </a:p>
          <a:p>
            <a:pPr algn="ctr">
              <a:lnSpc>
                <a:spcPct val="100000"/>
              </a:lnSpc>
              <a:spcBef>
                <a:spcPct val="0"/>
              </a:spcBef>
              <a:buFontTx/>
              <a:buNone/>
            </a:pPr>
            <a:r>
              <a:rPr lang="es-ES" altLang="es-ES" dirty="0">
                <a:latin typeface="Tw Cen MT" panose="020B0602020104020603" pitchFamily="34" charset="77"/>
                <a:ea typeface="Calibri" panose="020F0502020204030204" pitchFamily="34" charset="0"/>
                <a:cs typeface="Times New Roman" panose="02020603050405020304" pitchFamily="18" charset="0"/>
              </a:rPr>
              <a:t>y gran desaliento entre los almohades </a:t>
            </a:r>
          </a:p>
          <a:p>
            <a:pPr algn="ctr">
              <a:lnSpc>
                <a:spcPct val="100000"/>
              </a:lnSpc>
              <a:spcBef>
                <a:spcPct val="0"/>
              </a:spcBef>
              <a:buFontTx/>
              <a:buNone/>
            </a:pPr>
            <a:r>
              <a:rPr lang="es-ES" altLang="es-ES" dirty="0">
                <a:latin typeface="Tw Cen MT" panose="020B0602020104020603" pitchFamily="34" charset="77"/>
                <a:ea typeface="Calibri" panose="020F0502020204030204" pitchFamily="34" charset="0"/>
                <a:cs typeface="Times New Roman" panose="02020603050405020304" pitchFamily="18" charset="0"/>
              </a:rPr>
              <a:t>por la falta alimentos y la llegada del invierno.</a:t>
            </a:r>
          </a:p>
          <a:p>
            <a:pPr algn="ctr">
              <a:lnSpc>
                <a:spcPct val="100000"/>
              </a:lnSpc>
              <a:spcBef>
                <a:spcPct val="0"/>
              </a:spcBef>
              <a:buFontTx/>
              <a:buNone/>
            </a:pPr>
            <a:r>
              <a:rPr lang="es-ES" altLang="es-ES" dirty="0">
                <a:latin typeface="Tw Cen MT" panose="020B0602020104020603" pitchFamily="34" charset="77"/>
                <a:ea typeface="Calibri" panose="020F0502020204030204" pitchFamily="34" charset="0"/>
                <a:cs typeface="Times New Roman" panose="02020603050405020304" pitchFamily="18" charset="0"/>
              </a:rPr>
              <a:t>Esta detención permitió a los cristianos </a:t>
            </a:r>
          </a:p>
          <a:p>
            <a:pPr algn="ctr">
              <a:lnSpc>
                <a:spcPct val="100000"/>
              </a:lnSpc>
              <a:spcBef>
                <a:spcPct val="0"/>
              </a:spcBef>
              <a:buFontTx/>
              <a:buNone/>
            </a:pPr>
            <a:r>
              <a:rPr lang="es-ES" altLang="es-ES" dirty="0">
                <a:latin typeface="Tw Cen MT" panose="020B0602020104020603" pitchFamily="34" charset="77"/>
                <a:ea typeface="Calibri" panose="020F0502020204030204" pitchFamily="34" charset="0"/>
                <a:cs typeface="Times New Roman" panose="02020603050405020304" pitchFamily="18" charset="0"/>
              </a:rPr>
              <a:t>limar sus diferencias, unir sus fuerzas, teniendo tiempo </a:t>
            </a:r>
          </a:p>
          <a:p>
            <a:pPr algn="ctr">
              <a:lnSpc>
                <a:spcPct val="100000"/>
              </a:lnSpc>
              <a:spcBef>
                <a:spcPct val="0"/>
              </a:spcBef>
              <a:buFontTx/>
              <a:buNone/>
            </a:pPr>
            <a:r>
              <a:rPr lang="es-ES" altLang="es-ES" dirty="0">
                <a:latin typeface="Tw Cen MT" panose="020B0602020104020603" pitchFamily="34" charset="77"/>
                <a:ea typeface="Calibri" panose="020F0502020204030204" pitchFamily="34" charset="0"/>
                <a:cs typeface="Times New Roman" panose="02020603050405020304" pitchFamily="18" charset="0"/>
              </a:rPr>
              <a:t>para recibir ayudas de los países europeos por la proclamación de la Cruzada de Inocencio VIII.</a:t>
            </a:r>
          </a:p>
        </p:txBody>
      </p:sp>
      <p:pic>
        <p:nvPicPr>
          <p:cNvPr id="28676" name="Imagen 4">
            <a:extLst>
              <a:ext uri="{FF2B5EF4-FFF2-40B4-BE49-F238E27FC236}">
                <a16:creationId xmlns:a16="http://schemas.microsoft.com/office/drawing/2014/main" id="{12D5B7EC-3A7C-0464-3B5A-AEDAC5DB324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41177"/>
          <a:stretch>
            <a:fillRect/>
          </a:stretch>
        </p:blipFill>
        <p:spPr bwMode="auto">
          <a:xfrm>
            <a:off x="8415337" y="764763"/>
            <a:ext cx="3665538" cy="3035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withEffect">
                                  <p:stCondLst>
                                    <p:cond delay="0"/>
                                  </p:stCondLst>
                                  <p:childTnLst>
                                    <p:set>
                                      <p:cBhvr>
                                        <p:cTn id="6" dur="1" fill="hold">
                                          <p:stCondLst>
                                            <p:cond delay="0"/>
                                          </p:stCondLst>
                                        </p:cTn>
                                        <p:tgtEl>
                                          <p:spTgt spid="28676"/>
                                        </p:tgtEl>
                                        <p:attrNameLst>
                                          <p:attrName>style.visibility</p:attrName>
                                        </p:attrNameLst>
                                      </p:cBhvr>
                                      <p:to>
                                        <p:strVal val="visible"/>
                                      </p:to>
                                    </p:set>
                                    <p:animEffect transition="in" filter="fade">
                                      <p:cBhvr>
                                        <p:cTn id="7" dur="3000"/>
                                        <p:tgtEl>
                                          <p:spTgt spid="28676"/>
                                        </p:tgtEl>
                                      </p:cBhvr>
                                    </p:animEffect>
                                    <p:anim calcmode="lin" valueType="num">
                                      <p:cBhvr>
                                        <p:cTn id="8" dur="3000" fill="hold"/>
                                        <p:tgtEl>
                                          <p:spTgt spid="28676"/>
                                        </p:tgtEl>
                                        <p:attrNameLst>
                                          <p:attrName>ppt_x</p:attrName>
                                        </p:attrNameLst>
                                      </p:cBhvr>
                                      <p:tavLst>
                                        <p:tav tm="0">
                                          <p:val>
                                            <p:strVal val="#ppt_x"/>
                                          </p:val>
                                        </p:tav>
                                        <p:tav tm="100000">
                                          <p:val>
                                            <p:strVal val="#ppt_x"/>
                                          </p:val>
                                        </p:tav>
                                      </p:tavLst>
                                    </p:anim>
                                    <p:anim calcmode="lin" valueType="num">
                                      <p:cBhvr>
                                        <p:cTn id="9" dur="3000" fill="hold"/>
                                        <p:tgtEl>
                                          <p:spTgt spid="2867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8675"/>
                                        </p:tgtEl>
                                        <p:attrNameLst>
                                          <p:attrName>style.visibility</p:attrName>
                                        </p:attrNameLst>
                                      </p:cBhvr>
                                      <p:to>
                                        <p:strVal val="visible"/>
                                      </p:to>
                                    </p:set>
                                    <p:animEffect transition="in" filter="fade">
                                      <p:cBhvr>
                                        <p:cTn id="12" dur="3000"/>
                                        <p:tgtEl>
                                          <p:spTgt spid="28675"/>
                                        </p:tgtEl>
                                      </p:cBhvr>
                                    </p:animEffect>
                                    <p:anim calcmode="lin" valueType="num">
                                      <p:cBhvr>
                                        <p:cTn id="13" dur="3000" fill="hold"/>
                                        <p:tgtEl>
                                          <p:spTgt spid="28675"/>
                                        </p:tgtEl>
                                        <p:attrNameLst>
                                          <p:attrName>ppt_x</p:attrName>
                                        </p:attrNameLst>
                                      </p:cBhvr>
                                      <p:tavLst>
                                        <p:tav tm="0">
                                          <p:val>
                                            <p:strVal val="#ppt_x"/>
                                          </p:val>
                                        </p:tav>
                                        <p:tav tm="100000">
                                          <p:val>
                                            <p:strVal val="#ppt_x"/>
                                          </p:val>
                                        </p:tav>
                                      </p:tavLst>
                                    </p:anim>
                                    <p:anim calcmode="lin" valueType="num">
                                      <p:cBhvr>
                                        <p:cTn id="14" dur="3000" fill="hold"/>
                                        <p:tgtEl>
                                          <p:spTgt spid="2867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7" name="Imagen 4">
            <a:extLst>
              <a:ext uri="{FF2B5EF4-FFF2-40B4-BE49-F238E27FC236}">
                <a16:creationId xmlns:a16="http://schemas.microsoft.com/office/drawing/2014/main" id="{D910864A-FC7E-1A1A-6F1E-5E432F9C114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37683"/>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698" name="CuadroTexto 3">
            <a:extLst>
              <a:ext uri="{FF2B5EF4-FFF2-40B4-BE49-F238E27FC236}">
                <a16:creationId xmlns:a16="http://schemas.microsoft.com/office/drawing/2014/main" id="{4A80FBD1-34EF-96FF-72DA-ABE97162F02A}"/>
              </a:ext>
            </a:extLst>
          </p:cNvPr>
          <p:cNvSpPr txBox="1">
            <a:spLocks noChangeArrowheads="1"/>
          </p:cNvSpPr>
          <p:nvPr/>
        </p:nvSpPr>
        <p:spPr bwMode="auto">
          <a:xfrm>
            <a:off x="204788" y="0"/>
            <a:ext cx="8197850" cy="655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Los ejércitos cristianos,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imbuidos de un espíritu de exaltación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y de “cruzada”, tratan de impedir</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el dominio musulmán.</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La batalla más decisiva tuvo lugar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el 16 de julio de </a:t>
            </a:r>
            <a:r>
              <a:rPr lang="es-ES" altLang="es-ES" dirty="0">
                <a:solidFill>
                  <a:srgbClr val="C00000"/>
                </a:solidFill>
                <a:latin typeface="Tw Cen MT" panose="020B0602020104020603" pitchFamily="34" charset="77"/>
                <a:cs typeface="Times New Roman" panose="02020603050405020304" pitchFamily="18" charset="0"/>
              </a:rPr>
              <a:t>1212, en las Navas de Tolosa</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con el éxito de Alfonso VIII,</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y el arzobispo de Toledo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Rodrigo Ximénez de Rada…</a:t>
            </a:r>
          </a:p>
          <a:p>
            <a:pPr algn="ctr" eaLnBrk="1" hangingPunct="1">
              <a:lnSpc>
                <a:spcPct val="100000"/>
              </a:lnSpc>
              <a:spcBef>
                <a:spcPct val="0"/>
              </a:spcBef>
              <a:buFontTx/>
              <a:buNone/>
            </a:pPr>
            <a:endParaRPr lang="es-ES" altLang="es-ES" dirty="0">
              <a:latin typeface="Tw Cen MT" panose="020B0602020104020603" pitchFamily="34" charset="77"/>
              <a:cs typeface="Times New Roman" panose="02020603050405020304" pitchFamily="18" charset="0"/>
            </a:endParaRP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Llamada por algunos la batalla de Úbeda,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debido al gran contingente de soldados ubetenses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que participaron en las filas musulmanas,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convirtiéndose en refugio</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para los perdedores.  </a:t>
            </a:r>
          </a:p>
        </p:txBody>
      </p:sp>
      <p:pic>
        <p:nvPicPr>
          <p:cNvPr id="15363" name="Imagen 5">
            <a:extLst>
              <a:ext uri="{FF2B5EF4-FFF2-40B4-BE49-F238E27FC236}">
                <a16:creationId xmlns:a16="http://schemas.microsoft.com/office/drawing/2014/main" id="{BDC5B22B-4292-5E02-5EA2-00C6D931D6A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02638" y="173038"/>
            <a:ext cx="3584575" cy="483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0" name="CuadroTexto 1">
            <a:extLst>
              <a:ext uri="{FF2B5EF4-FFF2-40B4-BE49-F238E27FC236}">
                <a16:creationId xmlns:a16="http://schemas.microsoft.com/office/drawing/2014/main" id="{49B205B7-F7D8-C54B-3596-18E96055D52F}"/>
              </a:ext>
            </a:extLst>
          </p:cNvPr>
          <p:cNvSpPr txBox="1">
            <a:spLocks noChangeArrowheads="1"/>
          </p:cNvSpPr>
          <p:nvPr/>
        </p:nvSpPr>
        <p:spPr bwMode="auto">
          <a:xfrm>
            <a:off x="8402638" y="5005388"/>
            <a:ext cx="3584575"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s-ES" altLang="es-ES" dirty="0">
                <a:solidFill>
                  <a:srgbClr val="C00000"/>
                </a:solidFill>
                <a:latin typeface="Tw Cen MT" panose="020B0602020104020603" pitchFamily="34" charset="77"/>
              </a:rPr>
              <a:t>Año 1212</a:t>
            </a:r>
          </a:p>
          <a:p>
            <a:pPr algn="ctr">
              <a:lnSpc>
                <a:spcPct val="100000"/>
              </a:lnSpc>
              <a:spcBef>
                <a:spcPct val="0"/>
              </a:spcBef>
              <a:buFontTx/>
              <a:buNone/>
            </a:pPr>
            <a:r>
              <a:rPr lang="es-ES" altLang="es-ES" dirty="0">
                <a:solidFill>
                  <a:srgbClr val="C00000"/>
                </a:solidFill>
                <a:latin typeface="Tw Cen MT" panose="020B0602020104020603" pitchFamily="34" charset="77"/>
              </a:rPr>
              <a:t>BATALLA</a:t>
            </a:r>
          </a:p>
          <a:p>
            <a:pPr algn="ctr">
              <a:lnSpc>
                <a:spcPct val="100000"/>
              </a:lnSpc>
              <a:spcBef>
                <a:spcPct val="0"/>
              </a:spcBef>
              <a:buFontTx/>
              <a:buNone/>
            </a:pPr>
            <a:r>
              <a:rPr lang="es-ES" altLang="es-ES" dirty="0">
                <a:solidFill>
                  <a:srgbClr val="C00000"/>
                </a:solidFill>
                <a:latin typeface="Tw Cen MT" panose="020B0602020104020603" pitchFamily="34" charset="77"/>
              </a:rPr>
              <a:t>NAVAS DE TOLOSA</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withEffect">
                                  <p:stCondLst>
                                    <p:cond delay="0"/>
                                  </p:stCondLst>
                                  <p:childTnLst>
                                    <p:set>
                                      <p:cBhvr>
                                        <p:cTn id="6" dur="1" fill="hold">
                                          <p:stCondLst>
                                            <p:cond delay="0"/>
                                          </p:stCondLst>
                                        </p:cTn>
                                        <p:tgtEl>
                                          <p:spTgt spid="15363"/>
                                        </p:tgtEl>
                                        <p:attrNameLst>
                                          <p:attrName>style.visibility</p:attrName>
                                        </p:attrNameLst>
                                      </p:cBhvr>
                                      <p:to>
                                        <p:strVal val="visible"/>
                                      </p:to>
                                    </p:set>
                                    <p:animEffect transition="in" filter="fade">
                                      <p:cBhvr>
                                        <p:cTn id="7" dur="3000"/>
                                        <p:tgtEl>
                                          <p:spTgt spid="15363"/>
                                        </p:tgtEl>
                                      </p:cBhvr>
                                    </p:animEffect>
                                    <p:anim calcmode="lin" valueType="num">
                                      <p:cBhvr>
                                        <p:cTn id="8" dur="3000" fill="hold"/>
                                        <p:tgtEl>
                                          <p:spTgt spid="15363"/>
                                        </p:tgtEl>
                                        <p:attrNameLst>
                                          <p:attrName>ppt_x</p:attrName>
                                        </p:attrNameLst>
                                      </p:cBhvr>
                                      <p:tavLst>
                                        <p:tav tm="0">
                                          <p:val>
                                            <p:strVal val="#ppt_x"/>
                                          </p:val>
                                        </p:tav>
                                        <p:tav tm="100000">
                                          <p:val>
                                            <p:strVal val="#ppt_x"/>
                                          </p:val>
                                        </p:tav>
                                      </p:tavLst>
                                    </p:anim>
                                    <p:anim calcmode="lin" valueType="num">
                                      <p:cBhvr>
                                        <p:cTn id="9" dur="3000" fill="hold"/>
                                        <p:tgtEl>
                                          <p:spTgt spid="1536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9698"/>
                                        </p:tgtEl>
                                        <p:attrNameLst>
                                          <p:attrName>style.visibility</p:attrName>
                                        </p:attrNameLst>
                                      </p:cBhvr>
                                      <p:to>
                                        <p:strVal val="visible"/>
                                      </p:to>
                                    </p:set>
                                    <p:animEffect transition="in" filter="fade">
                                      <p:cBhvr>
                                        <p:cTn id="12" dur="3000"/>
                                        <p:tgtEl>
                                          <p:spTgt spid="29698"/>
                                        </p:tgtEl>
                                      </p:cBhvr>
                                    </p:animEffect>
                                    <p:anim calcmode="lin" valueType="num">
                                      <p:cBhvr>
                                        <p:cTn id="13" dur="3000" fill="hold"/>
                                        <p:tgtEl>
                                          <p:spTgt spid="29698"/>
                                        </p:tgtEl>
                                        <p:attrNameLst>
                                          <p:attrName>ppt_x</p:attrName>
                                        </p:attrNameLst>
                                      </p:cBhvr>
                                      <p:tavLst>
                                        <p:tav tm="0">
                                          <p:val>
                                            <p:strVal val="#ppt_x"/>
                                          </p:val>
                                        </p:tav>
                                        <p:tav tm="100000">
                                          <p:val>
                                            <p:strVal val="#ppt_x"/>
                                          </p:val>
                                        </p:tav>
                                      </p:tavLst>
                                    </p:anim>
                                    <p:anim calcmode="lin" valueType="num">
                                      <p:cBhvr>
                                        <p:cTn id="14" dur="3000" fill="hold"/>
                                        <p:tgtEl>
                                          <p:spTgt spid="2969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69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1" name="Imagen 4">
            <a:extLst>
              <a:ext uri="{FF2B5EF4-FFF2-40B4-BE49-F238E27FC236}">
                <a16:creationId xmlns:a16="http://schemas.microsoft.com/office/drawing/2014/main" id="{F8ADBBE1-8745-DDE4-06B8-A5BD872CB42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37683"/>
          <a:stretch>
            <a:fillRect/>
          </a:stretch>
        </p:blipFill>
        <p:spPr bwMode="auto">
          <a:xfrm>
            <a:off x="0" y="-273050"/>
            <a:ext cx="12192000" cy="713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2" name="CuadroTexto 1">
            <a:extLst>
              <a:ext uri="{FF2B5EF4-FFF2-40B4-BE49-F238E27FC236}">
                <a16:creationId xmlns:a16="http://schemas.microsoft.com/office/drawing/2014/main" id="{B8AFB7AB-D427-7EA7-8ED3-46590EC451D5}"/>
              </a:ext>
            </a:extLst>
          </p:cNvPr>
          <p:cNvSpPr txBox="1">
            <a:spLocks noChangeArrowheads="1"/>
          </p:cNvSpPr>
          <p:nvPr/>
        </p:nvSpPr>
        <p:spPr bwMode="auto">
          <a:xfrm>
            <a:off x="9179626" y="4524499"/>
            <a:ext cx="238694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s-ES" altLang="es-ES" dirty="0">
                <a:solidFill>
                  <a:srgbClr val="C00000"/>
                </a:solidFill>
                <a:latin typeface="Tw Cen MT" panose="020B0602020104020603" pitchFamily="34" charset="77"/>
              </a:rPr>
              <a:t>EXPANSIÓN</a:t>
            </a:r>
          </a:p>
          <a:p>
            <a:pPr algn="ctr">
              <a:lnSpc>
                <a:spcPct val="100000"/>
              </a:lnSpc>
              <a:spcBef>
                <a:spcPct val="0"/>
              </a:spcBef>
              <a:buFontTx/>
              <a:buNone/>
            </a:pPr>
            <a:r>
              <a:rPr lang="es-ES" altLang="es-ES" dirty="0">
                <a:solidFill>
                  <a:srgbClr val="C00000"/>
                </a:solidFill>
                <a:latin typeface="Tw Cen MT" panose="020B0602020104020603" pitchFamily="34" charset="77"/>
              </a:rPr>
              <a:t>CRISTIANA</a:t>
            </a:r>
          </a:p>
        </p:txBody>
      </p:sp>
      <p:sp>
        <p:nvSpPr>
          <p:cNvPr id="30723" name="CuadroTexto 2">
            <a:extLst>
              <a:ext uri="{FF2B5EF4-FFF2-40B4-BE49-F238E27FC236}">
                <a16:creationId xmlns:a16="http://schemas.microsoft.com/office/drawing/2014/main" id="{5E28FA79-B27F-A224-40AD-A3BB43509755}"/>
              </a:ext>
            </a:extLst>
          </p:cNvPr>
          <p:cNvSpPr txBox="1">
            <a:spLocks noChangeArrowheads="1"/>
          </p:cNvSpPr>
          <p:nvPr/>
        </p:nvSpPr>
        <p:spPr bwMode="auto">
          <a:xfrm>
            <a:off x="0" y="-273050"/>
            <a:ext cx="8475663" cy="655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endParaRPr lang="es-ES" altLang="es-ES" dirty="0">
              <a:latin typeface="Tw Cen MT" panose="020B0602020104020603" pitchFamily="34" charset="77"/>
              <a:ea typeface="Calibri" panose="020F0502020204030204" pitchFamily="34" charset="0"/>
              <a:cs typeface="Times New Roman" panose="02020603050405020304" pitchFamily="18" charset="0"/>
            </a:endParaRPr>
          </a:p>
          <a:p>
            <a:pPr algn="ctr">
              <a:lnSpc>
                <a:spcPct val="100000"/>
              </a:lnSpc>
              <a:spcBef>
                <a:spcPct val="0"/>
              </a:spcBef>
              <a:buFontTx/>
              <a:buNone/>
            </a:pPr>
            <a:r>
              <a:rPr lang="es-ES" altLang="es-ES" dirty="0">
                <a:latin typeface="Tw Cen MT" panose="020B0602020104020603" pitchFamily="34" charset="77"/>
                <a:ea typeface="Calibri" panose="020F0502020204030204" pitchFamily="34" charset="0"/>
                <a:cs typeface="Times New Roman" panose="02020603050405020304" pitchFamily="18" charset="0"/>
              </a:rPr>
              <a:t>Tras la victoria de las Navas, era esencial </a:t>
            </a:r>
          </a:p>
          <a:p>
            <a:pPr algn="ctr">
              <a:lnSpc>
                <a:spcPct val="100000"/>
              </a:lnSpc>
              <a:spcBef>
                <a:spcPct val="0"/>
              </a:spcBef>
              <a:buFontTx/>
              <a:buNone/>
            </a:pPr>
            <a:r>
              <a:rPr lang="es-ES" altLang="es-ES" dirty="0">
                <a:latin typeface="Tw Cen MT" panose="020B0602020104020603" pitchFamily="34" charset="77"/>
                <a:ea typeface="Calibri" panose="020F0502020204030204" pitchFamily="34" charset="0"/>
                <a:cs typeface="Times New Roman" panose="02020603050405020304" pitchFamily="18" charset="0"/>
              </a:rPr>
              <a:t>para los cristianos tomar Baeza y Úbeda, </a:t>
            </a:r>
          </a:p>
          <a:p>
            <a:pPr algn="ctr">
              <a:lnSpc>
                <a:spcPct val="100000"/>
              </a:lnSpc>
              <a:spcBef>
                <a:spcPct val="0"/>
              </a:spcBef>
              <a:buFontTx/>
              <a:buNone/>
            </a:pPr>
            <a:r>
              <a:rPr lang="es-ES" altLang="es-ES" dirty="0">
                <a:latin typeface="Tw Cen MT" panose="020B0602020104020603" pitchFamily="34" charset="77"/>
                <a:ea typeface="Calibri" panose="020F0502020204030204" pitchFamily="34" charset="0"/>
                <a:cs typeface="Times New Roman" panose="02020603050405020304" pitchFamily="18" charset="0"/>
              </a:rPr>
              <a:t>llaves del valle del Guadalquivir. </a:t>
            </a:r>
          </a:p>
          <a:p>
            <a:pPr algn="ctr">
              <a:lnSpc>
                <a:spcPct val="100000"/>
              </a:lnSpc>
              <a:spcBef>
                <a:spcPct val="0"/>
              </a:spcBef>
              <a:buFontTx/>
              <a:buNone/>
            </a:pPr>
            <a:endParaRPr lang="es-ES" altLang="es-ES" dirty="0">
              <a:latin typeface="Tw Cen MT" panose="020B0602020104020603" pitchFamily="34" charset="77"/>
              <a:ea typeface="Calibri" panose="020F0502020204030204" pitchFamily="34" charset="0"/>
              <a:cs typeface="Times New Roman" panose="02020603050405020304" pitchFamily="18" charset="0"/>
            </a:endParaRPr>
          </a:p>
          <a:p>
            <a:pPr algn="ctr">
              <a:lnSpc>
                <a:spcPct val="100000"/>
              </a:lnSpc>
              <a:spcBef>
                <a:spcPct val="0"/>
              </a:spcBef>
              <a:buFontTx/>
              <a:buNone/>
            </a:pPr>
            <a:r>
              <a:rPr lang="es-ES" altLang="es-ES" dirty="0">
                <a:latin typeface="Tw Cen MT" panose="020B0602020104020603" pitchFamily="34" charset="77"/>
                <a:ea typeface="Calibri" panose="020F0502020204030204" pitchFamily="34" charset="0"/>
                <a:cs typeface="Times New Roman" panose="02020603050405020304" pitchFamily="18" charset="0"/>
              </a:rPr>
              <a:t>Se reconcentraron los moros en Úbeda, </a:t>
            </a:r>
          </a:p>
          <a:p>
            <a:pPr algn="ctr">
              <a:lnSpc>
                <a:spcPct val="100000"/>
              </a:lnSpc>
              <a:spcBef>
                <a:spcPct val="0"/>
              </a:spcBef>
              <a:buFontTx/>
              <a:buNone/>
            </a:pPr>
            <a:r>
              <a:rPr lang="es-ES" altLang="es-ES" dirty="0">
                <a:latin typeface="Tw Cen MT" panose="020B0602020104020603" pitchFamily="34" charset="77"/>
                <a:ea typeface="Calibri" panose="020F0502020204030204" pitchFamily="34" charset="0"/>
                <a:cs typeface="Times New Roman" panose="02020603050405020304" pitchFamily="18" charset="0"/>
              </a:rPr>
              <a:t>por su mayor seguridad, debida a sus imponentes murallas que incluían una torre albarrana </a:t>
            </a:r>
          </a:p>
          <a:p>
            <a:pPr algn="ctr">
              <a:lnSpc>
                <a:spcPct val="100000"/>
              </a:lnSpc>
              <a:spcBef>
                <a:spcPct val="0"/>
              </a:spcBef>
              <a:buFontTx/>
              <a:buNone/>
            </a:pPr>
            <a:r>
              <a:rPr lang="es-ES" altLang="es-ES" dirty="0">
                <a:latin typeface="Tw Cen MT" panose="020B0602020104020603" pitchFamily="34" charset="77"/>
                <a:ea typeface="Calibri" panose="020F0502020204030204" pitchFamily="34" charset="0"/>
                <a:cs typeface="Times New Roman" panose="02020603050405020304" pitchFamily="18" charset="0"/>
              </a:rPr>
              <a:t>octogonal al norte. </a:t>
            </a:r>
          </a:p>
          <a:p>
            <a:pPr algn="ctr">
              <a:lnSpc>
                <a:spcPct val="100000"/>
              </a:lnSpc>
              <a:spcBef>
                <a:spcPct val="0"/>
              </a:spcBef>
              <a:buFontTx/>
              <a:buNone/>
            </a:pPr>
            <a:endParaRPr lang="es-ES" altLang="es-ES" dirty="0">
              <a:latin typeface="Tw Cen MT" panose="020B0602020104020603" pitchFamily="34" charset="77"/>
              <a:ea typeface="Calibri" panose="020F0502020204030204" pitchFamily="34" charset="0"/>
              <a:cs typeface="Times New Roman" panose="02020603050405020304" pitchFamily="18" charset="0"/>
            </a:endParaRPr>
          </a:p>
          <a:p>
            <a:pPr algn="ctr">
              <a:lnSpc>
                <a:spcPct val="100000"/>
              </a:lnSpc>
              <a:spcBef>
                <a:spcPct val="0"/>
              </a:spcBef>
              <a:buFontTx/>
              <a:buNone/>
            </a:pPr>
            <a:r>
              <a:rPr lang="es-ES" altLang="es-ES" dirty="0">
                <a:latin typeface="Tw Cen MT" panose="020B0602020104020603" pitchFamily="34" charset="77"/>
                <a:ea typeface="Calibri" panose="020F0502020204030204" pitchFamily="34" charset="0"/>
                <a:cs typeface="Times New Roman" panose="02020603050405020304" pitchFamily="18" charset="0"/>
              </a:rPr>
              <a:t>Alfonso VIII y los caballeros del Temple entraron </a:t>
            </a:r>
          </a:p>
          <a:p>
            <a:pPr algn="ctr">
              <a:lnSpc>
                <a:spcPct val="100000"/>
              </a:lnSpc>
              <a:spcBef>
                <a:spcPct val="0"/>
              </a:spcBef>
              <a:buFontTx/>
              <a:buNone/>
            </a:pPr>
            <a:r>
              <a:rPr lang="es-ES" altLang="es-ES" dirty="0">
                <a:latin typeface="Tw Cen MT" panose="020B0602020104020603" pitchFamily="34" charset="77"/>
                <a:ea typeface="Calibri" panose="020F0502020204030204" pitchFamily="34" charset="0"/>
                <a:cs typeface="Times New Roman" panose="02020603050405020304" pitchFamily="18" charset="0"/>
              </a:rPr>
              <a:t>en la ciudad e hicieron una gran mortandad. </a:t>
            </a:r>
          </a:p>
          <a:p>
            <a:pPr algn="ctr">
              <a:lnSpc>
                <a:spcPct val="100000"/>
              </a:lnSpc>
              <a:spcBef>
                <a:spcPct val="0"/>
              </a:spcBef>
              <a:buFontTx/>
              <a:buNone/>
            </a:pPr>
            <a:r>
              <a:rPr lang="es-ES" altLang="es-ES" dirty="0">
                <a:latin typeface="Tw Cen MT" panose="020B0602020104020603" pitchFamily="34" charset="77"/>
                <a:ea typeface="Calibri" panose="020F0502020204030204" pitchFamily="34" charset="0"/>
                <a:cs typeface="Times New Roman" panose="02020603050405020304" pitchFamily="18" charset="0"/>
              </a:rPr>
              <a:t>Siguió conquistando </a:t>
            </a:r>
          </a:p>
          <a:p>
            <a:pPr algn="ctr">
              <a:lnSpc>
                <a:spcPct val="100000"/>
              </a:lnSpc>
              <a:spcBef>
                <a:spcPct val="0"/>
              </a:spcBef>
              <a:buFontTx/>
              <a:buNone/>
            </a:pPr>
            <a:r>
              <a:rPr lang="es-ES" altLang="es-ES" dirty="0">
                <a:latin typeface="Tw Cen MT" panose="020B0602020104020603" pitchFamily="34" charset="77"/>
                <a:ea typeface="Calibri" panose="020F0502020204030204" pitchFamily="34" charset="0"/>
                <a:cs typeface="Times New Roman" panose="02020603050405020304" pitchFamily="18" charset="0"/>
              </a:rPr>
              <a:t>todas las capitales de Andalucía, </a:t>
            </a:r>
          </a:p>
          <a:p>
            <a:pPr algn="ctr">
              <a:lnSpc>
                <a:spcPct val="100000"/>
              </a:lnSpc>
              <a:spcBef>
                <a:spcPct val="0"/>
              </a:spcBef>
              <a:buFontTx/>
              <a:buNone/>
            </a:pPr>
            <a:r>
              <a:rPr lang="es-ES" altLang="es-ES" dirty="0">
                <a:latin typeface="Tw Cen MT" panose="020B0602020104020603" pitchFamily="34" charset="77"/>
                <a:ea typeface="Calibri" panose="020F0502020204030204" pitchFamily="34" charset="0"/>
                <a:cs typeface="Times New Roman" panose="02020603050405020304" pitchFamily="18" charset="0"/>
              </a:rPr>
              <a:t>reduciendo el poder de los almohades.</a:t>
            </a:r>
          </a:p>
        </p:txBody>
      </p:sp>
      <p:pic>
        <p:nvPicPr>
          <p:cNvPr id="30724" name="Imagen 1">
            <a:extLst>
              <a:ext uri="{FF2B5EF4-FFF2-40B4-BE49-F238E27FC236}">
                <a16:creationId xmlns:a16="http://schemas.microsoft.com/office/drawing/2014/main" id="{6762AAC1-88B2-5CF5-920B-BFC9F189291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67000" y="686913"/>
            <a:ext cx="3170238" cy="34254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withEffect">
                                  <p:stCondLst>
                                    <p:cond delay="0"/>
                                  </p:stCondLst>
                                  <p:childTnLst>
                                    <p:set>
                                      <p:cBhvr>
                                        <p:cTn id="6" dur="1" fill="hold">
                                          <p:stCondLst>
                                            <p:cond delay="0"/>
                                          </p:stCondLst>
                                        </p:cTn>
                                        <p:tgtEl>
                                          <p:spTgt spid="30724"/>
                                        </p:tgtEl>
                                        <p:attrNameLst>
                                          <p:attrName>style.visibility</p:attrName>
                                        </p:attrNameLst>
                                      </p:cBhvr>
                                      <p:to>
                                        <p:strVal val="visible"/>
                                      </p:to>
                                    </p:set>
                                    <p:animEffect transition="in" filter="fade">
                                      <p:cBhvr>
                                        <p:cTn id="7" dur="3000"/>
                                        <p:tgtEl>
                                          <p:spTgt spid="30724"/>
                                        </p:tgtEl>
                                      </p:cBhvr>
                                    </p:animEffect>
                                    <p:anim calcmode="lin" valueType="num">
                                      <p:cBhvr>
                                        <p:cTn id="8" dur="3000" fill="hold"/>
                                        <p:tgtEl>
                                          <p:spTgt spid="30724"/>
                                        </p:tgtEl>
                                        <p:attrNameLst>
                                          <p:attrName>ppt_x</p:attrName>
                                        </p:attrNameLst>
                                      </p:cBhvr>
                                      <p:tavLst>
                                        <p:tav tm="0">
                                          <p:val>
                                            <p:strVal val="#ppt_x"/>
                                          </p:val>
                                        </p:tav>
                                        <p:tav tm="100000">
                                          <p:val>
                                            <p:strVal val="#ppt_x"/>
                                          </p:val>
                                        </p:tav>
                                      </p:tavLst>
                                    </p:anim>
                                    <p:anim calcmode="lin" valueType="num">
                                      <p:cBhvr>
                                        <p:cTn id="9" dur="3000" fill="hold"/>
                                        <p:tgtEl>
                                          <p:spTgt spid="3072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0723"/>
                                        </p:tgtEl>
                                        <p:attrNameLst>
                                          <p:attrName>style.visibility</p:attrName>
                                        </p:attrNameLst>
                                      </p:cBhvr>
                                      <p:to>
                                        <p:strVal val="visible"/>
                                      </p:to>
                                    </p:set>
                                    <p:animEffect transition="in" filter="fade">
                                      <p:cBhvr>
                                        <p:cTn id="12" dur="3000"/>
                                        <p:tgtEl>
                                          <p:spTgt spid="30723"/>
                                        </p:tgtEl>
                                      </p:cBhvr>
                                    </p:animEffect>
                                    <p:anim calcmode="lin" valueType="num">
                                      <p:cBhvr>
                                        <p:cTn id="13" dur="3000" fill="hold"/>
                                        <p:tgtEl>
                                          <p:spTgt spid="30723"/>
                                        </p:tgtEl>
                                        <p:attrNameLst>
                                          <p:attrName>ppt_x</p:attrName>
                                        </p:attrNameLst>
                                      </p:cBhvr>
                                      <p:tavLst>
                                        <p:tav tm="0">
                                          <p:val>
                                            <p:strVal val="#ppt_x"/>
                                          </p:val>
                                        </p:tav>
                                        <p:tav tm="100000">
                                          <p:val>
                                            <p:strVal val="#ppt_x"/>
                                          </p:val>
                                        </p:tav>
                                      </p:tavLst>
                                    </p:anim>
                                    <p:anim calcmode="lin" valueType="num">
                                      <p:cBhvr>
                                        <p:cTn id="14" dur="3000" fill="hold"/>
                                        <p:tgtEl>
                                          <p:spTgt spid="307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5" name="Imagen 4">
            <a:extLst>
              <a:ext uri="{FF2B5EF4-FFF2-40B4-BE49-F238E27FC236}">
                <a16:creationId xmlns:a16="http://schemas.microsoft.com/office/drawing/2014/main" id="{2FB881FE-DB07-F196-FF0B-7DABC92831B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37683"/>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6" name="CuadroTexto 2">
            <a:extLst>
              <a:ext uri="{FF2B5EF4-FFF2-40B4-BE49-F238E27FC236}">
                <a16:creationId xmlns:a16="http://schemas.microsoft.com/office/drawing/2014/main" id="{A59D5EC8-77A1-5FC2-4844-053440672F77}"/>
              </a:ext>
            </a:extLst>
          </p:cNvPr>
          <p:cNvSpPr txBox="1">
            <a:spLocks noChangeArrowheads="1"/>
          </p:cNvSpPr>
          <p:nvPr/>
        </p:nvSpPr>
        <p:spPr bwMode="auto">
          <a:xfrm>
            <a:off x="101600" y="0"/>
            <a:ext cx="8616950" cy="655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Tras la Batalla de las Navas 1212,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Úbeda fue juntamente con Baeza varias veces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asediada y conquistada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hasta que definitivamente en </a:t>
            </a:r>
            <a:r>
              <a:rPr lang="es-ES" altLang="es-ES" dirty="0">
                <a:solidFill>
                  <a:srgbClr val="C00000"/>
                </a:solidFill>
                <a:latin typeface="Tw Cen MT" panose="020B0602020104020603" pitchFamily="34" charset="77"/>
                <a:cs typeface="Times New Roman" panose="02020603050405020304" pitchFamily="18" charset="0"/>
              </a:rPr>
              <a:t>1233</a:t>
            </a:r>
            <a:r>
              <a:rPr lang="es-ES" altLang="es-ES" dirty="0">
                <a:latin typeface="Tw Cen MT" panose="020B0602020104020603" pitchFamily="34" charset="77"/>
                <a:cs typeface="Times New Roman" panose="02020603050405020304" pitchFamily="18" charset="0"/>
              </a:rPr>
              <a:t>,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con </a:t>
            </a:r>
            <a:r>
              <a:rPr lang="es-ES" altLang="es-ES" dirty="0">
                <a:solidFill>
                  <a:srgbClr val="C00000"/>
                </a:solidFill>
                <a:latin typeface="Tw Cen MT" panose="020B0602020104020603" pitchFamily="34" charset="77"/>
                <a:cs typeface="Times New Roman" panose="02020603050405020304" pitchFamily="18" charset="0"/>
              </a:rPr>
              <a:t>Fernando III el Santo</a:t>
            </a:r>
            <a:r>
              <a:rPr lang="es-ES" altLang="es-ES" dirty="0">
                <a:latin typeface="Tw Cen MT" panose="020B0602020104020603" pitchFamily="34" charset="77"/>
                <a:cs typeface="Times New Roman" panose="02020603050405020304" pitchFamily="18" charset="0"/>
              </a:rPr>
              <a:t>, prototipo del perfecto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rey medieval: cristiano, guerrero, diplomático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y buen gobernante, pasó a manos cristianas.</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Iniciado el asedio a primeros de junio duró,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según la tradición, hasta el </a:t>
            </a:r>
            <a:r>
              <a:rPr lang="es-ES" altLang="es-ES" dirty="0">
                <a:solidFill>
                  <a:srgbClr val="C00000"/>
                </a:solidFill>
                <a:latin typeface="Tw Cen MT" panose="020B0602020104020603" pitchFamily="34" charset="77"/>
                <a:cs typeface="Times New Roman" panose="02020603050405020304" pitchFamily="18" charset="0"/>
              </a:rPr>
              <a:t>29 de septiembre</a:t>
            </a:r>
            <a:r>
              <a:rPr lang="es-ES" altLang="es-ES" dirty="0">
                <a:latin typeface="Tw Cen MT" panose="020B0602020104020603" pitchFamily="34" charset="77"/>
                <a:cs typeface="Times New Roman" panose="02020603050405020304" pitchFamily="18" charset="0"/>
              </a:rPr>
              <a:t>,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día de S. Miguel, que se convertiría en Patrón.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Las huestes del Rey penetraron por la puerta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de Baeza, situada al inicio de la calle Mesones, atravesaron la ciudad y llegaron a la mezquita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Aljama que convirtieron en templo cristiano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dedicado a la Santísima Virgen.</a:t>
            </a:r>
            <a:endParaRPr lang="es-ES" altLang="es-ES" dirty="0">
              <a:latin typeface="Tw Cen MT" panose="020B0602020104020603" pitchFamily="34" charset="77"/>
            </a:endParaRPr>
          </a:p>
        </p:txBody>
      </p:sp>
      <p:pic>
        <p:nvPicPr>
          <p:cNvPr id="16388" name="Imagen 2">
            <a:extLst>
              <a:ext uri="{FF2B5EF4-FFF2-40B4-BE49-F238E27FC236}">
                <a16:creationId xmlns:a16="http://schemas.microsoft.com/office/drawing/2014/main" id="{94D4A9A0-F36F-AE95-453C-6B212ADFFD6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6208" t="24506" r="23599"/>
          <a:stretch>
            <a:fillRect/>
          </a:stretch>
        </p:blipFill>
        <p:spPr bwMode="auto">
          <a:xfrm>
            <a:off x="9379745" y="215901"/>
            <a:ext cx="2555080" cy="30384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8" name="CuadroTexto 3">
            <a:extLst>
              <a:ext uri="{FF2B5EF4-FFF2-40B4-BE49-F238E27FC236}">
                <a16:creationId xmlns:a16="http://schemas.microsoft.com/office/drawing/2014/main" id="{1FBB2D77-908A-B631-9917-9E5B5254DF89}"/>
              </a:ext>
            </a:extLst>
          </p:cNvPr>
          <p:cNvSpPr txBox="1">
            <a:spLocks noChangeArrowheads="1"/>
          </p:cNvSpPr>
          <p:nvPr/>
        </p:nvSpPr>
        <p:spPr bwMode="auto">
          <a:xfrm>
            <a:off x="9379744" y="3254375"/>
            <a:ext cx="2710655"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s-ES" altLang="es-ES" dirty="0">
                <a:solidFill>
                  <a:srgbClr val="C00000"/>
                </a:solidFill>
                <a:latin typeface="Tw Cen MT" panose="020B0602020104020603" pitchFamily="34" charset="77"/>
              </a:rPr>
              <a:t>29 Septiembre 1233</a:t>
            </a:r>
          </a:p>
        </p:txBody>
      </p:sp>
      <p:pic>
        <p:nvPicPr>
          <p:cNvPr id="31749" name="Imagen 2">
            <a:extLst>
              <a:ext uri="{FF2B5EF4-FFF2-40B4-BE49-F238E27FC236}">
                <a16:creationId xmlns:a16="http://schemas.microsoft.com/office/drawing/2014/main" id="{09D83FA9-9E2C-2F61-4FED-AB10DB65B00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19012" t="7970" r="19919" b="4704"/>
          <a:stretch>
            <a:fillRect/>
          </a:stretch>
        </p:blipFill>
        <p:spPr bwMode="auto">
          <a:xfrm>
            <a:off x="9379744" y="4279900"/>
            <a:ext cx="2555081" cy="2362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withEffect">
                                  <p:stCondLst>
                                    <p:cond delay="0"/>
                                  </p:stCondLst>
                                  <p:childTnLst>
                                    <p:set>
                                      <p:cBhvr>
                                        <p:cTn id="6" dur="1" fill="hold">
                                          <p:stCondLst>
                                            <p:cond delay="0"/>
                                          </p:stCondLst>
                                        </p:cTn>
                                        <p:tgtEl>
                                          <p:spTgt spid="16388"/>
                                        </p:tgtEl>
                                        <p:attrNameLst>
                                          <p:attrName>style.visibility</p:attrName>
                                        </p:attrNameLst>
                                      </p:cBhvr>
                                      <p:to>
                                        <p:strVal val="visible"/>
                                      </p:to>
                                    </p:set>
                                    <p:animEffect transition="in" filter="fade">
                                      <p:cBhvr>
                                        <p:cTn id="7" dur="3000"/>
                                        <p:tgtEl>
                                          <p:spTgt spid="16388"/>
                                        </p:tgtEl>
                                      </p:cBhvr>
                                    </p:animEffect>
                                    <p:anim calcmode="lin" valueType="num">
                                      <p:cBhvr>
                                        <p:cTn id="8" dur="3000" fill="hold"/>
                                        <p:tgtEl>
                                          <p:spTgt spid="16388"/>
                                        </p:tgtEl>
                                        <p:attrNameLst>
                                          <p:attrName>ppt_x</p:attrName>
                                        </p:attrNameLst>
                                      </p:cBhvr>
                                      <p:tavLst>
                                        <p:tav tm="0">
                                          <p:val>
                                            <p:strVal val="#ppt_x"/>
                                          </p:val>
                                        </p:tav>
                                        <p:tav tm="100000">
                                          <p:val>
                                            <p:strVal val="#ppt_x"/>
                                          </p:val>
                                        </p:tav>
                                      </p:tavLst>
                                    </p:anim>
                                    <p:anim calcmode="lin" valueType="num">
                                      <p:cBhvr>
                                        <p:cTn id="9" dur="3000" fill="hold"/>
                                        <p:tgtEl>
                                          <p:spTgt spid="1638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1746"/>
                                        </p:tgtEl>
                                        <p:attrNameLst>
                                          <p:attrName>style.visibility</p:attrName>
                                        </p:attrNameLst>
                                      </p:cBhvr>
                                      <p:to>
                                        <p:strVal val="visible"/>
                                      </p:to>
                                    </p:set>
                                    <p:animEffect transition="in" filter="fade">
                                      <p:cBhvr>
                                        <p:cTn id="12" dur="3000"/>
                                        <p:tgtEl>
                                          <p:spTgt spid="31746"/>
                                        </p:tgtEl>
                                      </p:cBhvr>
                                    </p:animEffect>
                                    <p:anim calcmode="lin" valueType="num">
                                      <p:cBhvr>
                                        <p:cTn id="13" dur="3000" fill="hold"/>
                                        <p:tgtEl>
                                          <p:spTgt spid="31746"/>
                                        </p:tgtEl>
                                        <p:attrNameLst>
                                          <p:attrName>ppt_x</p:attrName>
                                        </p:attrNameLst>
                                      </p:cBhvr>
                                      <p:tavLst>
                                        <p:tav tm="0">
                                          <p:val>
                                            <p:strVal val="#ppt_x"/>
                                          </p:val>
                                        </p:tav>
                                        <p:tav tm="100000">
                                          <p:val>
                                            <p:strVal val="#ppt_x"/>
                                          </p:val>
                                        </p:tav>
                                      </p:tavLst>
                                    </p:anim>
                                    <p:anim calcmode="lin" valueType="num">
                                      <p:cBhvr>
                                        <p:cTn id="14" dur="3000" fill="hold"/>
                                        <p:tgtEl>
                                          <p:spTgt spid="3174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Imagen 4">
            <a:extLst>
              <a:ext uri="{FF2B5EF4-FFF2-40B4-BE49-F238E27FC236}">
                <a16:creationId xmlns:a16="http://schemas.microsoft.com/office/drawing/2014/main" id="{FBD17A82-7446-AF2B-CCD0-C8DD569BC20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37683"/>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2" name="CuadroTexto 2">
            <a:extLst>
              <a:ext uri="{FF2B5EF4-FFF2-40B4-BE49-F238E27FC236}">
                <a16:creationId xmlns:a16="http://schemas.microsoft.com/office/drawing/2014/main" id="{D77B92A1-C6AF-4C58-0465-7D2311693CF2}"/>
              </a:ext>
            </a:extLst>
          </p:cNvPr>
          <p:cNvSpPr txBox="1">
            <a:spLocks noChangeArrowheads="1"/>
          </p:cNvSpPr>
          <p:nvPr/>
        </p:nvSpPr>
        <p:spPr bwMode="auto">
          <a:xfrm>
            <a:off x="195263" y="47625"/>
            <a:ext cx="8491537" cy="65556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A unos 20 </a:t>
            </a:r>
            <a:r>
              <a:rPr lang="es-ES" altLang="es-ES" dirty="0" err="1">
                <a:latin typeface="Tw Cen MT" panose="020B0602020104020603" pitchFamily="34" charset="77"/>
                <a:cs typeface="Times New Roman" panose="02020603050405020304" pitchFamily="18" charset="0"/>
              </a:rPr>
              <a:t>klm</a:t>
            </a:r>
            <a:r>
              <a:rPr lang="es-ES" altLang="es-ES" dirty="0">
                <a:latin typeface="Tw Cen MT" panose="020B0602020104020603" pitchFamily="34" charset="77"/>
                <a:cs typeface="Times New Roman" panose="02020603050405020304" pitchFamily="18" charset="0"/>
              </a:rPr>
              <a:t> de nuestra ciudad, al sur,</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junto al Guadalquivir, frente a la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desembocadura del rio </a:t>
            </a:r>
            <a:r>
              <a:rPr lang="es-ES" altLang="es-ES" dirty="0" err="1">
                <a:latin typeface="Tw Cen MT" panose="020B0602020104020603" pitchFamily="34" charset="77"/>
                <a:cs typeface="Times New Roman" panose="02020603050405020304" pitchFamily="18" charset="0"/>
              </a:rPr>
              <a:t>Jandulilla</a:t>
            </a:r>
            <a:r>
              <a:rPr lang="es-ES" altLang="es-ES" dirty="0">
                <a:latin typeface="Tw Cen MT" panose="020B0602020104020603" pitchFamily="34" charset="77"/>
                <a:cs typeface="Times New Roman" panose="02020603050405020304" pitchFamily="18" charset="0"/>
              </a:rPr>
              <a:t> </a:t>
            </a:r>
            <a:r>
              <a:rPr lang="es-ES" altLang="es-ES" dirty="0">
                <a:solidFill>
                  <a:srgbClr val="202122"/>
                </a:solidFill>
                <a:latin typeface="Tw Cen MT" panose="020B0602020104020603" pitchFamily="34" charset="77"/>
                <a:cs typeface="Times New Roman" panose="02020603050405020304" pitchFamily="18" charset="0"/>
              </a:rPr>
              <a:t>se elevan </a:t>
            </a:r>
          </a:p>
          <a:p>
            <a:pPr algn="ctr" eaLnBrk="1" hangingPunct="1">
              <a:lnSpc>
                <a:spcPct val="100000"/>
              </a:lnSpc>
              <a:spcBef>
                <a:spcPct val="0"/>
              </a:spcBef>
              <a:buFontTx/>
              <a:buNone/>
            </a:pPr>
            <a:r>
              <a:rPr lang="es-ES" altLang="es-ES" dirty="0">
                <a:solidFill>
                  <a:srgbClr val="202122"/>
                </a:solidFill>
                <a:latin typeface="Tw Cen MT" panose="020B0602020104020603" pitchFamily="34" charset="77"/>
                <a:cs typeface="Times New Roman" panose="02020603050405020304" pitchFamily="18" charset="0"/>
              </a:rPr>
              <a:t>las ruinas de una población antigua: </a:t>
            </a:r>
          </a:p>
          <a:p>
            <a:pPr algn="ctr" eaLnBrk="1" hangingPunct="1">
              <a:lnSpc>
                <a:spcPct val="100000"/>
              </a:lnSpc>
              <a:spcBef>
                <a:spcPct val="0"/>
              </a:spcBef>
              <a:buFontTx/>
              <a:buNone/>
            </a:pPr>
            <a:r>
              <a:rPr lang="es-ES" altLang="es-ES" u="sng" dirty="0">
                <a:solidFill>
                  <a:srgbClr val="C00000"/>
                </a:solidFill>
                <a:latin typeface="Tw Cen MT" panose="020B0602020104020603" pitchFamily="34" charset="77"/>
                <a:cs typeface="Times New Roman" panose="02020603050405020304" pitchFamily="18" charset="0"/>
              </a:rPr>
              <a:t>Úbeda la Vieja: </a:t>
            </a:r>
            <a:r>
              <a:rPr lang="es-ES" altLang="es-ES" u="sng" dirty="0" err="1">
                <a:solidFill>
                  <a:srgbClr val="C00000"/>
                </a:solidFill>
                <a:latin typeface="Tw Cen MT" panose="020B0602020104020603" pitchFamily="34" charset="77"/>
                <a:cs typeface="Times New Roman" panose="02020603050405020304" pitchFamily="18" charset="0"/>
              </a:rPr>
              <a:t>Bétula</a:t>
            </a:r>
            <a:r>
              <a:rPr lang="es-ES" altLang="es-ES" u="sng" dirty="0">
                <a:solidFill>
                  <a:srgbClr val="C00000"/>
                </a:solidFill>
                <a:latin typeface="Tw Cen MT" panose="020B0602020104020603" pitchFamily="34" charset="77"/>
                <a:cs typeface="Times New Roman" panose="02020603050405020304" pitchFamily="18" charset="0"/>
              </a:rPr>
              <a:t>, también Salaria. </a:t>
            </a:r>
          </a:p>
          <a:p>
            <a:pPr algn="ctr" eaLnBrk="1" hangingPunct="1">
              <a:lnSpc>
                <a:spcPct val="100000"/>
              </a:lnSpc>
              <a:spcBef>
                <a:spcPct val="0"/>
              </a:spcBef>
              <a:buFontTx/>
              <a:buNone/>
            </a:pPr>
            <a:r>
              <a:rPr lang="es-ES" altLang="es-ES" dirty="0">
                <a:solidFill>
                  <a:srgbClr val="202122"/>
                </a:solidFill>
                <a:latin typeface="Tw Cen MT" panose="020B0602020104020603" pitchFamily="34" charset="77"/>
                <a:cs typeface="Times New Roman" panose="02020603050405020304" pitchFamily="18" charset="0"/>
              </a:rPr>
              <a:t>Los restos muestran un asentamiento íbero </a:t>
            </a:r>
          </a:p>
          <a:p>
            <a:pPr algn="ctr" eaLnBrk="1" hangingPunct="1">
              <a:lnSpc>
                <a:spcPct val="100000"/>
              </a:lnSpc>
              <a:spcBef>
                <a:spcPct val="0"/>
              </a:spcBef>
              <a:buFontTx/>
              <a:buNone/>
            </a:pPr>
            <a:r>
              <a:rPr lang="es-ES" altLang="es-ES" dirty="0">
                <a:solidFill>
                  <a:srgbClr val="202122"/>
                </a:solidFill>
                <a:latin typeface="Tw Cen MT" panose="020B0602020104020603" pitchFamily="34" charset="77"/>
                <a:cs typeface="Times New Roman" panose="02020603050405020304" pitchFamily="18" charset="0"/>
              </a:rPr>
              <a:t>y la existencia de una floreciente y rica ciudad romana.</a:t>
            </a:r>
          </a:p>
          <a:p>
            <a:pPr algn="ctr" eaLnBrk="1" hangingPunct="1">
              <a:lnSpc>
                <a:spcPct val="100000"/>
              </a:lnSpc>
              <a:spcBef>
                <a:spcPct val="0"/>
              </a:spcBef>
              <a:buFontTx/>
              <a:buNone/>
            </a:pPr>
            <a:r>
              <a:rPr lang="es-ES" dirty="0">
                <a:effectLst/>
                <a:latin typeface="Tw Cen MT" panose="020B0602020104020603" pitchFamily="34" charset="77"/>
                <a:ea typeface="Times New Roman" panose="02020603050405020304" pitchFamily="18" charset="0"/>
              </a:rPr>
              <a:t>Era una de las pocas ciudades con el privilegio </a:t>
            </a:r>
          </a:p>
          <a:p>
            <a:pPr algn="ctr" eaLnBrk="1" hangingPunct="1">
              <a:lnSpc>
                <a:spcPct val="100000"/>
              </a:lnSpc>
              <a:spcBef>
                <a:spcPct val="0"/>
              </a:spcBef>
              <a:buFontTx/>
              <a:buNone/>
            </a:pPr>
            <a:r>
              <a:rPr lang="es-ES" dirty="0">
                <a:effectLst/>
                <a:latin typeface="Tw Cen MT" panose="020B0602020104020603" pitchFamily="34" charset="77"/>
                <a:ea typeface="Times New Roman" panose="02020603050405020304" pitchFamily="18" charset="0"/>
              </a:rPr>
              <a:t>de </a:t>
            </a:r>
            <a:r>
              <a:rPr lang="es-ES" dirty="0">
                <a:latin typeface="Tw Cen MT" panose="020B0602020104020603" pitchFamily="34" charset="77"/>
                <a:ea typeface="Times New Roman" panose="02020603050405020304" pitchFamily="18" charset="0"/>
              </a:rPr>
              <a:t>acuñar moneda</a:t>
            </a:r>
            <a:r>
              <a:rPr lang="es-ES" dirty="0">
                <a:effectLst/>
                <a:latin typeface="Tw Cen MT" panose="020B0602020104020603" pitchFamily="34" charset="77"/>
                <a:ea typeface="Times New Roman" panose="02020603050405020304" pitchFamily="18" charset="0"/>
              </a:rPr>
              <a:t> en todo el sur peninsular</a:t>
            </a:r>
            <a:r>
              <a:rPr lang="es-ES" altLang="es-ES" dirty="0">
                <a:solidFill>
                  <a:srgbClr val="202122"/>
                </a:solidFill>
                <a:latin typeface="Tw Cen MT" panose="020B0602020104020603" pitchFamily="34" charset="77"/>
                <a:cs typeface="Times New Roman" panose="02020603050405020304" pitchFamily="18" charset="0"/>
              </a:rPr>
              <a:t>.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Por su situación estratégica, vía de Cartago Nova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a las minas de Cástulo, tuvo siempre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un carácter eminentemente militar,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habiéndose celebrado en sus inmediaciones,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la batalla decisiva en favor de Roma,</a:t>
            </a:r>
          </a:p>
          <a:p>
            <a:pPr algn="ctr" eaLnBrk="1" hangingPunct="1">
              <a:lnSpc>
                <a:spcPct val="100000"/>
              </a:lnSpc>
              <a:spcBef>
                <a:spcPct val="0"/>
              </a:spcBef>
              <a:buFontTx/>
              <a:buNone/>
            </a:pPr>
            <a:r>
              <a:rPr lang="es-ES" altLang="es-ES" dirty="0" err="1">
                <a:latin typeface="Tw Cen MT" panose="020B0602020104020603" pitchFamily="34" charset="77"/>
                <a:cs typeface="Times New Roman" panose="02020603050405020304" pitchFamily="18" charset="0"/>
              </a:rPr>
              <a:t>Baécula</a:t>
            </a:r>
            <a:r>
              <a:rPr lang="es-ES" altLang="es-ES" dirty="0">
                <a:latin typeface="Tw Cen MT" panose="020B0602020104020603" pitchFamily="34" charset="77"/>
                <a:cs typeface="Times New Roman" panose="02020603050405020304" pitchFamily="18" charset="0"/>
              </a:rPr>
              <a:t> (208 </a:t>
            </a:r>
            <a:r>
              <a:rPr lang="es-ES" altLang="es-ES" dirty="0" err="1">
                <a:latin typeface="Tw Cen MT" panose="020B0602020104020603" pitchFamily="34" charset="77"/>
                <a:cs typeface="Times New Roman" panose="02020603050405020304" pitchFamily="18" charset="0"/>
              </a:rPr>
              <a:t>a.C</a:t>
            </a:r>
            <a:r>
              <a:rPr lang="es-ES" altLang="es-ES" dirty="0">
                <a:latin typeface="Tw Cen MT" panose="020B0602020104020603" pitchFamily="34" charset="77"/>
                <a:cs typeface="Times New Roman" panose="02020603050405020304" pitchFamily="18" charset="0"/>
              </a:rPr>
              <a:t>) en el cerro de “Las Albahacas”.</a:t>
            </a:r>
          </a:p>
        </p:txBody>
      </p:sp>
      <p:pic>
        <p:nvPicPr>
          <p:cNvPr id="4099" name="Imagen 3">
            <a:extLst>
              <a:ext uri="{FF2B5EF4-FFF2-40B4-BE49-F238E27FC236}">
                <a16:creationId xmlns:a16="http://schemas.microsoft.com/office/drawing/2014/main" id="{30588584-56F9-DA64-7B2B-B013E89D244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3917" t="3712" r="14859" b="6389"/>
          <a:stretch>
            <a:fillRect/>
          </a:stretch>
        </p:blipFill>
        <p:spPr bwMode="auto">
          <a:xfrm>
            <a:off x="8686800" y="254000"/>
            <a:ext cx="3309938" cy="513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4" name="CuadroTexto 5">
            <a:extLst>
              <a:ext uri="{FF2B5EF4-FFF2-40B4-BE49-F238E27FC236}">
                <a16:creationId xmlns:a16="http://schemas.microsoft.com/office/drawing/2014/main" id="{897584D6-36E3-028A-B93D-A63045B516FA}"/>
              </a:ext>
            </a:extLst>
          </p:cNvPr>
          <p:cNvSpPr txBox="1">
            <a:spLocks noChangeArrowheads="1"/>
          </p:cNvSpPr>
          <p:nvPr/>
        </p:nvSpPr>
        <p:spPr bwMode="auto">
          <a:xfrm>
            <a:off x="8686800" y="5592763"/>
            <a:ext cx="3309938"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s-ES" altLang="es-ES" dirty="0">
                <a:solidFill>
                  <a:srgbClr val="C00000"/>
                </a:solidFill>
                <a:latin typeface="Tw Cen MT" panose="020B0602020104020603" pitchFamily="34" charset="77"/>
                <a:cs typeface="Times New Roman" panose="02020603050405020304" pitchFamily="18" charset="0"/>
              </a:rPr>
              <a:t>ÚBEDA LA VIEJA</a:t>
            </a:r>
          </a:p>
          <a:p>
            <a:pPr algn="ctr" eaLnBrk="1" hangingPunct="1">
              <a:lnSpc>
                <a:spcPct val="100000"/>
              </a:lnSpc>
              <a:spcBef>
                <a:spcPct val="0"/>
              </a:spcBef>
              <a:buFontTx/>
              <a:buNone/>
            </a:pPr>
            <a:r>
              <a:rPr lang="es-ES" altLang="es-ES" dirty="0">
                <a:solidFill>
                  <a:srgbClr val="C00000"/>
                </a:solidFill>
                <a:latin typeface="Tw Cen MT" panose="020B0602020104020603" pitchFamily="34" charset="77"/>
                <a:cs typeface="Times New Roman" panose="02020603050405020304" pitchFamily="18" charset="0"/>
              </a:rPr>
              <a:t>(BÉTULA= SALARIA)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withEffect">
                                  <p:stCondLst>
                                    <p:cond delay="0"/>
                                  </p:stCondLst>
                                  <p:childTnLst>
                                    <p:set>
                                      <p:cBhvr>
                                        <p:cTn id="6" dur="1" fill="hold">
                                          <p:stCondLst>
                                            <p:cond delay="0"/>
                                          </p:stCondLst>
                                        </p:cTn>
                                        <p:tgtEl>
                                          <p:spTgt spid="4099"/>
                                        </p:tgtEl>
                                        <p:attrNameLst>
                                          <p:attrName>style.visibility</p:attrName>
                                        </p:attrNameLst>
                                      </p:cBhvr>
                                      <p:to>
                                        <p:strVal val="visible"/>
                                      </p:to>
                                    </p:set>
                                    <p:animEffect transition="in" filter="fade">
                                      <p:cBhvr>
                                        <p:cTn id="7" dur="3000"/>
                                        <p:tgtEl>
                                          <p:spTgt spid="4099"/>
                                        </p:tgtEl>
                                      </p:cBhvr>
                                    </p:animEffect>
                                    <p:anim calcmode="lin" valueType="num">
                                      <p:cBhvr>
                                        <p:cTn id="8" dur="3000" fill="hold"/>
                                        <p:tgtEl>
                                          <p:spTgt spid="4099"/>
                                        </p:tgtEl>
                                        <p:attrNameLst>
                                          <p:attrName>ppt_x</p:attrName>
                                        </p:attrNameLst>
                                      </p:cBhvr>
                                      <p:tavLst>
                                        <p:tav tm="0">
                                          <p:val>
                                            <p:strVal val="#ppt_x"/>
                                          </p:val>
                                        </p:tav>
                                        <p:tav tm="100000">
                                          <p:val>
                                            <p:strVal val="#ppt_x"/>
                                          </p:val>
                                        </p:tav>
                                      </p:tavLst>
                                    </p:anim>
                                    <p:anim calcmode="lin" valueType="num">
                                      <p:cBhvr>
                                        <p:cTn id="9" dur="3000" fill="hold"/>
                                        <p:tgtEl>
                                          <p:spTgt spid="409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5362"/>
                                        </p:tgtEl>
                                        <p:attrNameLst>
                                          <p:attrName>style.visibility</p:attrName>
                                        </p:attrNameLst>
                                      </p:cBhvr>
                                      <p:to>
                                        <p:strVal val="visible"/>
                                      </p:to>
                                    </p:set>
                                    <p:animEffect transition="in" filter="fade">
                                      <p:cBhvr>
                                        <p:cTn id="12" dur="3000"/>
                                        <p:tgtEl>
                                          <p:spTgt spid="15362"/>
                                        </p:tgtEl>
                                      </p:cBhvr>
                                    </p:animEffect>
                                    <p:anim calcmode="lin" valueType="num">
                                      <p:cBhvr>
                                        <p:cTn id="13" dur="3000" fill="hold"/>
                                        <p:tgtEl>
                                          <p:spTgt spid="15362"/>
                                        </p:tgtEl>
                                        <p:attrNameLst>
                                          <p:attrName>ppt_x</p:attrName>
                                        </p:attrNameLst>
                                      </p:cBhvr>
                                      <p:tavLst>
                                        <p:tav tm="0">
                                          <p:val>
                                            <p:strVal val="#ppt_x"/>
                                          </p:val>
                                        </p:tav>
                                        <p:tav tm="100000">
                                          <p:val>
                                            <p:strVal val="#ppt_x"/>
                                          </p:val>
                                        </p:tav>
                                      </p:tavLst>
                                    </p:anim>
                                    <p:anim calcmode="lin" valueType="num">
                                      <p:cBhvr>
                                        <p:cTn id="14" dur="3000" fill="hold"/>
                                        <p:tgtEl>
                                          <p:spTgt spid="1536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3" name="Imagen 4">
            <a:extLst>
              <a:ext uri="{FF2B5EF4-FFF2-40B4-BE49-F238E27FC236}">
                <a16:creationId xmlns:a16="http://schemas.microsoft.com/office/drawing/2014/main" id="{6450CD1B-F1F8-52A4-10F9-FEBA8B740F1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37683"/>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4" name="CuadroTexto 2">
            <a:extLst>
              <a:ext uri="{FF2B5EF4-FFF2-40B4-BE49-F238E27FC236}">
                <a16:creationId xmlns:a16="http://schemas.microsoft.com/office/drawing/2014/main" id="{37904D00-7EE1-2AC9-5E12-B68FE161E7AE}"/>
              </a:ext>
            </a:extLst>
          </p:cNvPr>
          <p:cNvSpPr txBox="1">
            <a:spLocks noChangeArrowheads="1"/>
          </p:cNvSpPr>
          <p:nvPr/>
        </p:nvSpPr>
        <p:spPr bwMode="auto">
          <a:xfrm>
            <a:off x="0" y="0"/>
            <a:ext cx="9074150" cy="655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s-ES" altLang="es-ES" dirty="0">
                <a:solidFill>
                  <a:srgbClr val="202122"/>
                </a:solidFill>
                <a:latin typeface="Tw Cen MT" panose="020B0602020104020603" pitchFamily="34" charset="77"/>
                <a:cs typeface="Times New Roman" panose="02020603050405020304" pitchFamily="18" charset="0"/>
              </a:rPr>
              <a:t>Un hecho destacable es que la toma de Úbeda </a:t>
            </a:r>
          </a:p>
          <a:p>
            <a:pPr algn="ctr" eaLnBrk="1" hangingPunct="1">
              <a:lnSpc>
                <a:spcPct val="100000"/>
              </a:lnSpc>
              <a:spcBef>
                <a:spcPct val="0"/>
              </a:spcBef>
              <a:buFontTx/>
              <a:buNone/>
            </a:pPr>
            <a:r>
              <a:rPr lang="es-ES" altLang="es-ES" dirty="0">
                <a:solidFill>
                  <a:srgbClr val="202122"/>
                </a:solidFill>
                <a:latin typeface="Tw Cen MT" panose="020B0602020104020603" pitchFamily="34" charset="77"/>
                <a:cs typeface="Times New Roman" panose="02020603050405020304" pitchFamily="18" charset="0"/>
              </a:rPr>
              <a:t>se realizó </a:t>
            </a:r>
            <a:r>
              <a:rPr lang="es-ES" altLang="es-ES" dirty="0">
                <a:solidFill>
                  <a:srgbClr val="C00000"/>
                </a:solidFill>
                <a:latin typeface="Tw Cen MT" panose="020B0602020104020603" pitchFamily="34" charset="77"/>
                <a:cs typeface="Times New Roman" panose="02020603050405020304" pitchFamily="18" charset="0"/>
              </a:rPr>
              <a:t>mediante capitulación, </a:t>
            </a:r>
          </a:p>
          <a:p>
            <a:pPr algn="ctr" eaLnBrk="1" hangingPunct="1">
              <a:lnSpc>
                <a:spcPct val="100000"/>
              </a:lnSpc>
              <a:spcBef>
                <a:spcPct val="0"/>
              </a:spcBef>
              <a:buFontTx/>
              <a:buNone/>
            </a:pPr>
            <a:r>
              <a:rPr lang="es-ES" altLang="es-ES" dirty="0">
                <a:solidFill>
                  <a:srgbClr val="202122"/>
                </a:solidFill>
                <a:latin typeface="Tw Cen MT" panose="020B0602020104020603" pitchFamily="34" charset="77"/>
                <a:cs typeface="Times New Roman" panose="02020603050405020304" pitchFamily="18" charset="0"/>
              </a:rPr>
              <a:t>evitando una nueva matanza y posibilitando </a:t>
            </a:r>
          </a:p>
          <a:p>
            <a:pPr algn="ctr" eaLnBrk="1" hangingPunct="1">
              <a:lnSpc>
                <a:spcPct val="100000"/>
              </a:lnSpc>
              <a:spcBef>
                <a:spcPct val="0"/>
              </a:spcBef>
              <a:buFontTx/>
              <a:buNone/>
            </a:pPr>
            <a:r>
              <a:rPr lang="es-ES" altLang="es-ES" dirty="0">
                <a:solidFill>
                  <a:srgbClr val="202122"/>
                </a:solidFill>
                <a:latin typeface="Tw Cen MT" panose="020B0602020104020603" pitchFamily="34" charset="77"/>
                <a:cs typeface="Times New Roman" panose="02020603050405020304" pitchFamily="18" charset="0"/>
              </a:rPr>
              <a:t>la coexistencia de distintas etnias </a:t>
            </a:r>
          </a:p>
          <a:p>
            <a:pPr algn="ctr" eaLnBrk="1" hangingPunct="1">
              <a:lnSpc>
                <a:spcPct val="100000"/>
              </a:lnSpc>
              <a:spcBef>
                <a:spcPct val="0"/>
              </a:spcBef>
              <a:buFontTx/>
              <a:buNone/>
            </a:pPr>
            <a:r>
              <a:rPr lang="es-ES" altLang="es-ES" dirty="0">
                <a:solidFill>
                  <a:srgbClr val="202122"/>
                </a:solidFill>
                <a:latin typeface="Tw Cen MT" panose="020B0602020104020603" pitchFamily="34" charset="77"/>
                <a:cs typeface="Times New Roman" panose="02020603050405020304" pitchFamily="18" charset="0"/>
              </a:rPr>
              <a:t>que formaban una población de varias culturas </a:t>
            </a:r>
          </a:p>
          <a:p>
            <a:pPr algn="ctr" eaLnBrk="1" hangingPunct="1">
              <a:lnSpc>
                <a:spcPct val="100000"/>
              </a:lnSpc>
              <a:spcBef>
                <a:spcPct val="0"/>
              </a:spcBef>
              <a:buFontTx/>
              <a:buNone/>
            </a:pPr>
            <a:r>
              <a:rPr lang="es-ES" altLang="es-ES" dirty="0">
                <a:solidFill>
                  <a:srgbClr val="202122"/>
                </a:solidFill>
                <a:latin typeface="Tw Cen MT" panose="020B0602020104020603" pitchFamily="34" charset="77"/>
                <a:cs typeface="Times New Roman" panose="02020603050405020304" pitchFamily="18" charset="0"/>
              </a:rPr>
              <a:t>(árabe, judía y cristiana).</a:t>
            </a:r>
            <a:endParaRPr lang="es-ES" altLang="es-ES" dirty="0">
              <a:latin typeface="Tw Cen MT" panose="020B0602020104020603" pitchFamily="34" charset="77"/>
              <a:cs typeface="Times New Roman" panose="02020603050405020304" pitchFamily="18" charset="0"/>
            </a:endParaRPr>
          </a:p>
          <a:p>
            <a:pPr algn="ctr" eaLnBrk="1" hangingPunct="1">
              <a:lnSpc>
                <a:spcPct val="100000"/>
              </a:lnSpc>
              <a:spcBef>
                <a:spcPct val="0"/>
              </a:spcBef>
              <a:buFontTx/>
              <a:buNone/>
            </a:pPr>
            <a:endParaRPr lang="es-ES" altLang="es-ES" dirty="0">
              <a:solidFill>
                <a:srgbClr val="202122"/>
              </a:solidFill>
              <a:latin typeface="Tw Cen MT" panose="020B0602020104020603" pitchFamily="34" charset="77"/>
              <a:cs typeface="Times New Roman" panose="02020603050405020304" pitchFamily="18" charset="0"/>
            </a:endParaRPr>
          </a:p>
          <a:p>
            <a:pPr algn="ctr" eaLnBrk="1" hangingPunct="1">
              <a:lnSpc>
                <a:spcPct val="100000"/>
              </a:lnSpc>
              <a:spcBef>
                <a:spcPct val="0"/>
              </a:spcBef>
              <a:buFontTx/>
              <a:buNone/>
            </a:pPr>
            <a:r>
              <a:rPr lang="es-ES" altLang="es-ES" dirty="0">
                <a:solidFill>
                  <a:srgbClr val="202122"/>
                </a:solidFill>
                <a:latin typeface="Tw Cen MT" panose="020B0602020104020603" pitchFamily="34" charset="77"/>
                <a:cs typeface="Times New Roman" panose="02020603050405020304" pitchFamily="18" charset="0"/>
              </a:rPr>
              <a:t> Durante casi tres siglos Úbeda fue población </a:t>
            </a:r>
          </a:p>
          <a:p>
            <a:pPr algn="ctr" eaLnBrk="1" hangingPunct="1">
              <a:lnSpc>
                <a:spcPct val="100000"/>
              </a:lnSpc>
              <a:spcBef>
                <a:spcPct val="0"/>
              </a:spcBef>
              <a:buFontTx/>
              <a:buNone/>
            </a:pPr>
            <a:r>
              <a:rPr lang="es-ES" altLang="es-ES" dirty="0">
                <a:solidFill>
                  <a:srgbClr val="202122"/>
                </a:solidFill>
                <a:latin typeface="Tw Cen MT" panose="020B0602020104020603" pitchFamily="34" charset="77"/>
                <a:cs typeface="Times New Roman" panose="02020603050405020304" pitchFamily="18" charset="0"/>
              </a:rPr>
              <a:t>fronteriza con el reino de Granada. </a:t>
            </a:r>
          </a:p>
          <a:p>
            <a:pPr algn="ctr" eaLnBrk="1" hangingPunct="1">
              <a:lnSpc>
                <a:spcPct val="100000"/>
              </a:lnSpc>
              <a:spcBef>
                <a:spcPct val="0"/>
              </a:spcBef>
              <a:buFontTx/>
              <a:buNone/>
            </a:pPr>
            <a:r>
              <a:rPr lang="es-ES" altLang="es-ES" dirty="0">
                <a:solidFill>
                  <a:srgbClr val="202122"/>
                </a:solidFill>
                <a:latin typeface="Tw Cen MT" panose="020B0602020104020603" pitchFamily="34" charset="77"/>
                <a:cs typeface="Times New Roman" panose="02020603050405020304" pitchFamily="18" charset="0"/>
              </a:rPr>
              <a:t>Para favorecer la fijación de una población </a:t>
            </a:r>
          </a:p>
          <a:p>
            <a:pPr algn="ctr" eaLnBrk="1" hangingPunct="1">
              <a:lnSpc>
                <a:spcPct val="100000"/>
              </a:lnSpc>
              <a:spcBef>
                <a:spcPct val="0"/>
              </a:spcBef>
              <a:buFontTx/>
              <a:buNone/>
            </a:pPr>
            <a:r>
              <a:rPr lang="es-ES" altLang="es-ES" dirty="0">
                <a:solidFill>
                  <a:srgbClr val="202122"/>
                </a:solidFill>
                <a:latin typeface="Tw Cen MT" panose="020B0602020104020603" pitchFamily="34" charset="77"/>
                <a:cs typeface="Times New Roman" panose="02020603050405020304" pitchFamily="18" charset="0"/>
              </a:rPr>
              <a:t>permanente, formada por castellanos </a:t>
            </a:r>
          </a:p>
          <a:p>
            <a:pPr algn="ctr" eaLnBrk="1" hangingPunct="1">
              <a:lnSpc>
                <a:spcPct val="100000"/>
              </a:lnSpc>
              <a:spcBef>
                <a:spcPct val="0"/>
              </a:spcBef>
              <a:buFontTx/>
              <a:buNone/>
            </a:pPr>
            <a:r>
              <a:rPr lang="es-ES" altLang="es-ES" dirty="0">
                <a:solidFill>
                  <a:srgbClr val="202122"/>
                </a:solidFill>
                <a:latin typeface="Tw Cen MT" panose="020B0602020104020603" pitchFamily="34" charset="77"/>
                <a:cs typeface="Times New Roman" panose="02020603050405020304" pitchFamily="18" charset="0"/>
              </a:rPr>
              <a:t>y navarro-aragoneses en circunstancias tan adversas, </a:t>
            </a:r>
          </a:p>
          <a:p>
            <a:pPr algn="ctr" eaLnBrk="1" hangingPunct="1">
              <a:lnSpc>
                <a:spcPct val="100000"/>
              </a:lnSpc>
              <a:spcBef>
                <a:spcPct val="0"/>
              </a:spcBef>
              <a:buFontTx/>
              <a:buNone/>
            </a:pPr>
            <a:r>
              <a:rPr lang="es-ES" altLang="es-ES" dirty="0">
                <a:solidFill>
                  <a:srgbClr val="202122"/>
                </a:solidFill>
                <a:latin typeface="Tw Cen MT" panose="020B0602020104020603" pitchFamily="34" charset="77"/>
                <a:cs typeface="Times New Roman" panose="02020603050405020304" pitchFamily="18" charset="0"/>
              </a:rPr>
              <a:t>se le colma de privilegios. </a:t>
            </a:r>
          </a:p>
          <a:p>
            <a:pPr algn="ctr" eaLnBrk="1" hangingPunct="1">
              <a:lnSpc>
                <a:spcPct val="100000"/>
              </a:lnSpc>
              <a:spcBef>
                <a:spcPct val="0"/>
              </a:spcBef>
              <a:buFontTx/>
              <a:buNone/>
            </a:pPr>
            <a:r>
              <a:rPr lang="es-ES" altLang="es-ES" dirty="0">
                <a:solidFill>
                  <a:srgbClr val="202122"/>
                </a:solidFill>
                <a:latin typeface="Tw Cen MT" panose="020B0602020104020603" pitchFamily="34" charset="77"/>
                <a:cs typeface="Times New Roman" panose="02020603050405020304" pitchFamily="18" charset="0"/>
              </a:rPr>
              <a:t>Así Úbeda llegó a ser una de las cuatro “ciudades </a:t>
            </a:r>
          </a:p>
          <a:p>
            <a:pPr algn="ctr" eaLnBrk="1" hangingPunct="1">
              <a:lnSpc>
                <a:spcPct val="100000"/>
              </a:lnSpc>
              <a:spcBef>
                <a:spcPct val="0"/>
              </a:spcBef>
              <a:buFontTx/>
              <a:buNone/>
            </a:pPr>
            <a:r>
              <a:rPr lang="es-ES" altLang="es-ES" dirty="0">
                <a:solidFill>
                  <a:srgbClr val="202122"/>
                </a:solidFill>
                <a:latin typeface="Tw Cen MT" panose="020B0602020104020603" pitchFamily="34" charset="77"/>
                <a:cs typeface="Times New Roman" panose="02020603050405020304" pitchFamily="18" charset="0"/>
              </a:rPr>
              <a:t>Mayores” de la Andalucía reconquistada</a:t>
            </a:r>
            <a:r>
              <a:rPr lang="es-ES" altLang="es-ES" dirty="0">
                <a:latin typeface="Tw Cen MT" panose="020B0602020104020603" pitchFamily="34" charset="77"/>
              </a:rPr>
              <a:t> </a:t>
            </a:r>
          </a:p>
        </p:txBody>
      </p:sp>
      <p:pic>
        <p:nvPicPr>
          <p:cNvPr id="18435" name="Imagen 2">
            <a:extLst>
              <a:ext uri="{FF2B5EF4-FFF2-40B4-BE49-F238E27FC236}">
                <a16:creationId xmlns:a16="http://schemas.microsoft.com/office/drawing/2014/main" id="{E50ADB63-1E50-54CC-53CE-1A721475BBA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74150" y="217488"/>
            <a:ext cx="2922588" cy="4379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6" name="CuadroTexto 2">
            <a:extLst>
              <a:ext uri="{FF2B5EF4-FFF2-40B4-BE49-F238E27FC236}">
                <a16:creationId xmlns:a16="http://schemas.microsoft.com/office/drawing/2014/main" id="{819C2A4F-6E4E-4679-A30C-AB3DE85D6E8F}"/>
              </a:ext>
            </a:extLst>
          </p:cNvPr>
          <p:cNvSpPr txBox="1">
            <a:spLocks noChangeArrowheads="1"/>
          </p:cNvSpPr>
          <p:nvPr/>
        </p:nvSpPr>
        <p:spPr bwMode="auto">
          <a:xfrm>
            <a:off x="9074150" y="4992688"/>
            <a:ext cx="2922588"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s-ES" altLang="es-ES" dirty="0">
                <a:solidFill>
                  <a:srgbClr val="C00000"/>
                </a:solidFill>
                <a:latin typeface="Tw Cen MT" panose="020B0602020104020603" pitchFamily="34" charset="77"/>
              </a:rPr>
              <a:t>ÚBEDA</a:t>
            </a:r>
          </a:p>
          <a:p>
            <a:pPr algn="ctr">
              <a:lnSpc>
                <a:spcPct val="100000"/>
              </a:lnSpc>
              <a:spcBef>
                <a:spcPct val="0"/>
              </a:spcBef>
              <a:buFontTx/>
              <a:buNone/>
            </a:pPr>
            <a:r>
              <a:rPr lang="es-ES" altLang="es-ES" dirty="0">
                <a:solidFill>
                  <a:srgbClr val="C00000"/>
                </a:solidFill>
                <a:latin typeface="Tw Cen MT" panose="020B0602020104020603" pitchFamily="34" charset="77"/>
              </a:rPr>
              <a:t>CIUDAD </a:t>
            </a:r>
          </a:p>
          <a:p>
            <a:pPr algn="ctr">
              <a:lnSpc>
                <a:spcPct val="100000"/>
              </a:lnSpc>
              <a:spcBef>
                <a:spcPct val="0"/>
              </a:spcBef>
              <a:buFontTx/>
              <a:buNone/>
            </a:pPr>
            <a:r>
              <a:rPr lang="es-ES" altLang="es-ES" dirty="0">
                <a:solidFill>
                  <a:srgbClr val="C00000"/>
                </a:solidFill>
                <a:latin typeface="Tw Cen MT" panose="020B0602020104020603" pitchFamily="34" charset="77"/>
              </a:rPr>
              <a:t>FRONTERIZA</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withEffect">
                                  <p:stCondLst>
                                    <p:cond delay="0"/>
                                  </p:stCondLst>
                                  <p:childTnLst>
                                    <p:set>
                                      <p:cBhvr>
                                        <p:cTn id="6" dur="1" fill="hold">
                                          <p:stCondLst>
                                            <p:cond delay="0"/>
                                          </p:stCondLst>
                                        </p:cTn>
                                        <p:tgtEl>
                                          <p:spTgt spid="18435"/>
                                        </p:tgtEl>
                                        <p:attrNameLst>
                                          <p:attrName>style.visibility</p:attrName>
                                        </p:attrNameLst>
                                      </p:cBhvr>
                                      <p:to>
                                        <p:strVal val="visible"/>
                                      </p:to>
                                    </p:set>
                                    <p:animEffect transition="in" filter="fade">
                                      <p:cBhvr>
                                        <p:cTn id="7" dur="3000"/>
                                        <p:tgtEl>
                                          <p:spTgt spid="18435"/>
                                        </p:tgtEl>
                                      </p:cBhvr>
                                    </p:animEffect>
                                    <p:anim calcmode="lin" valueType="num">
                                      <p:cBhvr>
                                        <p:cTn id="8" dur="3000" fill="hold"/>
                                        <p:tgtEl>
                                          <p:spTgt spid="18435"/>
                                        </p:tgtEl>
                                        <p:attrNameLst>
                                          <p:attrName>ppt_x</p:attrName>
                                        </p:attrNameLst>
                                      </p:cBhvr>
                                      <p:tavLst>
                                        <p:tav tm="0">
                                          <p:val>
                                            <p:strVal val="#ppt_x"/>
                                          </p:val>
                                        </p:tav>
                                        <p:tav tm="100000">
                                          <p:val>
                                            <p:strVal val="#ppt_x"/>
                                          </p:val>
                                        </p:tav>
                                      </p:tavLst>
                                    </p:anim>
                                    <p:anim calcmode="lin" valueType="num">
                                      <p:cBhvr>
                                        <p:cTn id="9" dur="3000" fill="hold"/>
                                        <p:tgtEl>
                                          <p:spTgt spid="1843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3794"/>
                                        </p:tgtEl>
                                        <p:attrNameLst>
                                          <p:attrName>style.visibility</p:attrName>
                                        </p:attrNameLst>
                                      </p:cBhvr>
                                      <p:to>
                                        <p:strVal val="visible"/>
                                      </p:to>
                                    </p:set>
                                    <p:animEffect transition="in" filter="fade">
                                      <p:cBhvr>
                                        <p:cTn id="12" dur="3000"/>
                                        <p:tgtEl>
                                          <p:spTgt spid="33794"/>
                                        </p:tgtEl>
                                      </p:cBhvr>
                                    </p:animEffect>
                                    <p:anim calcmode="lin" valueType="num">
                                      <p:cBhvr>
                                        <p:cTn id="13" dur="3000" fill="hold"/>
                                        <p:tgtEl>
                                          <p:spTgt spid="33794"/>
                                        </p:tgtEl>
                                        <p:attrNameLst>
                                          <p:attrName>ppt_x</p:attrName>
                                        </p:attrNameLst>
                                      </p:cBhvr>
                                      <p:tavLst>
                                        <p:tav tm="0">
                                          <p:val>
                                            <p:strVal val="#ppt_x"/>
                                          </p:val>
                                        </p:tav>
                                        <p:tav tm="100000">
                                          <p:val>
                                            <p:strVal val="#ppt_x"/>
                                          </p:val>
                                        </p:tav>
                                      </p:tavLst>
                                    </p:anim>
                                    <p:anim calcmode="lin" valueType="num">
                                      <p:cBhvr>
                                        <p:cTn id="14" dur="3000" fill="hold"/>
                                        <p:tgtEl>
                                          <p:spTgt spid="3379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7" name="Imagen 4">
            <a:extLst>
              <a:ext uri="{FF2B5EF4-FFF2-40B4-BE49-F238E27FC236}">
                <a16:creationId xmlns:a16="http://schemas.microsoft.com/office/drawing/2014/main" id="{2830A5D2-36EA-7513-F166-33D5E9992DD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37683"/>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18" name="CuadroTexto 2">
            <a:extLst>
              <a:ext uri="{FF2B5EF4-FFF2-40B4-BE49-F238E27FC236}">
                <a16:creationId xmlns:a16="http://schemas.microsoft.com/office/drawing/2014/main" id="{37B780C3-816A-6B2B-B142-AAC98F3014A3}"/>
              </a:ext>
            </a:extLst>
          </p:cNvPr>
          <p:cNvSpPr txBox="1">
            <a:spLocks noChangeArrowheads="1"/>
          </p:cNvSpPr>
          <p:nvPr/>
        </p:nvSpPr>
        <p:spPr bwMode="auto">
          <a:xfrm>
            <a:off x="0" y="107950"/>
            <a:ext cx="7848600" cy="655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Los nuevos conquistadores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se establecieron en el entorno del Alcázar, concediéndoseles por el Rey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los privilegios del Fuero de Cuenca. </a:t>
            </a:r>
          </a:p>
          <a:p>
            <a:pPr algn="ctr" eaLnBrk="1" hangingPunct="1">
              <a:lnSpc>
                <a:spcPct val="100000"/>
              </a:lnSpc>
              <a:spcBef>
                <a:spcPct val="0"/>
              </a:spcBef>
              <a:buFontTx/>
              <a:buNone/>
            </a:pPr>
            <a:r>
              <a:rPr lang="es-ES" altLang="es-ES" dirty="0">
                <a:latin typeface="Tw Cen MT" panose="020B0602020104020603" pitchFamily="34" charset="77"/>
              </a:rPr>
              <a:t>Sobre ellos pesaba la responsabilidad  </a:t>
            </a:r>
          </a:p>
          <a:p>
            <a:pPr algn="ctr" eaLnBrk="1" hangingPunct="1">
              <a:lnSpc>
                <a:spcPct val="100000"/>
              </a:lnSpc>
              <a:spcBef>
                <a:spcPct val="0"/>
              </a:spcBef>
              <a:buFontTx/>
              <a:buNone/>
            </a:pPr>
            <a:r>
              <a:rPr lang="es-ES" altLang="es-ES" dirty="0">
                <a:latin typeface="Tw Cen MT" panose="020B0602020104020603" pitchFamily="34" charset="77"/>
              </a:rPr>
              <a:t>de mantener en buen estado las murallas, </a:t>
            </a:r>
          </a:p>
          <a:p>
            <a:pPr algn="ctr" eaLnBrk="1" hangingPunct="1">
              <a:lnSpc>
                <a:spcPct val="100000"/>
              </a:lnSpc>
              <a:spcBef>
                <a:spcPct val="0"/>
              </a:spcBef>
              <a:buFontTx/>
              <a:buNone/>
            </a:pPr>
            <a:r>
              <a:rPr lang="es-ES" altLang="es-ES" dirty="0">
                <a:latin typeface="Tw Cen MT" panose="020B0602020104020603" pitchFamily="34" charset="77"/>
              </a:rPr>
              <a:t>pieza vital  en la seguridad,  y de acudir </a:t>
            </a:r>
          </a:p>
          <a:p>
            <a:pPr algn="ctr" eaLnBrk="1" hangingPunct="1">
              <a:lnSpc>
                <a:spcPct val="100000"/>
              </a:lnSpc>
              <a:spcBef>
                <a:spcPct val="0"/>
              </a:spcBef>
              <a:buFontTx/>
              <a:buNone/>
            </a:pPr>
            <a:r>
              <a:rPr lang="es-ES" altLang="es-ES" dirty="0">
                <a:latin typeface="Tw Cen MT" panose="020B0602020104020603" pitchFamily="34" charset="77"/>
              </a:rPr>
              <a:t>a combate siempre que el rey les necesitara.</a:t>
            </a:r>
          </a:p>
          <a:p>
            <a:pPr algn="ctr" eaLnBrk="1" hangingPunct="1">
              <a:lnSpc>
                <a:spcPct val="100000"/>
              </a:lnSpc>
              <a:spcBef>
                <a:spcPct val="0"/>
              </a:spcBef>
              <a:buFontTx/>
              <a:buNone/>
            </a:pPr>
            <a:endParaRPr lang="es-ES" altLang="es-ES" dirty="0">
              <a:latin typeface="Tw Cen MT" panose="020B0602020104020603" pitchFamily="34" charset="77"/>
              <a:cs typeface="Times New Roman" panose="02020603050405020304" pitchFamily="18" charset="0"/>
            </a:endParaRP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Entre los 300 </a:t>
            </a:r>
            <a:r>
              <a:rPr lang="es-ES" altLang="es-ES" dirty="0" err="1">
                <a:latin typeface="Tw Cen MT" panose="020B0602020104020603" pitchFamily="34" charset="77"/>
                <a:cs typeface="Times New Roman" panose="02020603050405020304" pitchFamily="18" charset="0"/>
              </a:rPr>
              <a:t>infantones</a:t>
            </a:r>
            <a:r>
              <a:rPr lang="es-ES" altLang="es-ES" dirty="0">
                <a:latin typeface="Tw Cen MT" panose="020B0602020104020603" pitchFamily="34" charset="77"/>
                <a:cs typeface="Times New Roman" panose="02020603050405020304" pitchFamily="18" charset="0"/>
              </a:rPr>
              <a:t> a los que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se les facilita viviendas y tierras</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aparecen apellidos como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Cobos, Molina, Gil, De la Cueva, etc..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que serán esenciales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en la trama de nuestra historia.</a:t>
            </a:r>
          </a:p>
        </p:txBody>
      </p:sp>
      <p:sp>
        <p:nvSpPr>
          <p:cNvPr id="34819" name="CuadroTexto 1">
            <a:extLst>
              <a:ext uri="{FF2B5EF4-FFF2-40B4-BE49-F238E27FC236}">
                <a16:creationId xmlns:a16="http://schemas.microsoft.com/office/drawing/2014/main" id="{E5213F77-E5F6-5EAE-0D0E-1D67EF0607BF}"/>
              </a:ext>
            </a:extLst>
          </p:cNvPr>
          <p:cNvSpPr txBox="1">
            <a:spLocks noChangeArrowheads="1"/>
          </p:cNvSpPr>
          <p:nvPr/>
        </p:nvSpPr>
        <p:spPr bwMode="auto">
          <a:xfrm>
            <a:off x="8501063" y="5264150"/>
            <a:ext cx="3344862"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s-ES" altLang="es-ES" dirty="0">
                <a:solidFill>
                  <a:srgbClr val="C00000"/>
                </a:solidFill>
                <a:latin typeface="Tw Cen MT" panose="020B0602020104020603" pitchFamily="34" charset="77"/>
              </a:rPr>
              <a:t>CIUDAD </a:t>
            </a:r>
          </a:p>
          <a:p>
            <a:pPr algn="ctr">
              <a:lnSpc>
                <a:spcPct val="100000"/>
              </a:lnSpc>
              <a:spcBef>
                <a:spcPct val="0"/>
              </a:spcBef>
              <a:buFontTx/>
              <a:buNone/>
            </a:pPr>
            <a:r>
              <a:rPr lang="es-ES" altLang="es-ES" dirty="0">
                <a:solidFill>
                  <a:srgbClr val="C00000"/>
                </a:solidFill>
                <a:latin typeface="Tw Cen MT" panose="020B0602020104020603" pitchFamily="34" charset="77"/>
              </a:rPr>
              <a:t>DE</a:t>
            </a:r>
          </a:p>
          <a:p>
            <a:pPr algn="ctr">
              <a:lnSpc>
                <a:spcPct val="100000"/>
              </a:lnSpc>
              <a:spcBef>
                <a:spcPct val="0"/>
              </a:spcBef>
              <a:buFontTx/>
              <a:buNone/>
            </a:pPr>
            <a:r>
              <a:rPr lang="es-ES" altLang="es-ES" dirty="0">
                <a:solidFill>
                  <a:srgbClr val="C00000"/>
                </a:solidFill>
                <a:latin typeface="Tw Cen MT" panose="020B0602020104020603" pitchFamily="34" charset="77"/>
              </a:rPr>
              <a:t>HIJOSDALGOS</a:t>
            </a:r>
          </a:p>
        </p:txBody>
      </p:sp>
      <p:pic>
        <p:nvPicPr>
          <p:cNvPr id="34820" name="Imagen 3">
            <a:extLst>
              <a:ext uri="{FF2B5EF4-FFF2-40B4-BE49-F238E27FC236}">
                <a16:creationId xmlns:a16="http://schemas.microsoft.com/office/drawing/2014/main" id="{02943D05-80CD-F1E4-914A-2273AED8481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01063" y="393700"/>
            <a:ext cx="3357562" cy="447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withEffect">
                                  <p:stCondLst>
                                    <p:cond delay="0"/>
                                  </p:stCondLst>
                                  <p:childTnLst>
                                    <p:set>
                                      <p:cBhvr>
                                        <p:cTn id="6" dur="1" fill="hold">
                                          <p:stCondLst>
                                            <p:cond delay="0"/>
                                          </p:stCondLst>
                                        </p:cTn>
                                        <p:tgtEl>
                                          <p:spTgt spid="34820"/>
                                        </p:tgtEl>
                                        <p:attrNameLst>
                                          <p:attrName>style.visibility</p:attrName>
                                        </p:attrNameLst>
                                      </p:cBhvr>
                                      <p:to>
                                        <p:strVal val="visible"/>
                                      </p:to>
                                    </p:set>
                                    <p:animEffect transition="in" filter="fade">
                                      <p:cBhvr>
                                        <p:cTn id="7" dur="3000"/>
                                        <p:tgtEl>
                                          <p:spTgt spid="34820"/>
                                        </p:tgtEl>
                                      </p:cBhvr>
                                    </p:animEffect>
                                    <p:anim calcmode="lin" valueType="num">
                                      <p:cBhvr>
                                        <p:cTn id="8" dur="3000" fill="hold"/>
                                        <p:tgtEl>
                                          <p:spTgt spid="34820"/>
                                        </p:tgtEl>
                                        <p:attrNameLst>
                                          <p:attrName>ppt_x</p:attrName>
                                        </p:attrNameLst>
                                      </p:cBhvr>
                                      <p:tavLst>
                                        <p:tav tm="0">
                                          <p:val>
                                            <p:strVal val="#ppt_x"/>
                                          </p:val>
                                        </p:tav>
                                        <p:tav tm="100000">
                                          <p:val>
                                            <p:strVal val="#ppt_x"/>
                                          </p:val>
                                        </p:tav>
                                      </p:tavLst>
                                    </p:anim>
                                    <p:anim calcmode="lin" valueType="num">
                                      <p:cBhvr>
                                        <p:cTn id="9" dur="3000" fill="hold"/>
                                        <p:tgtEl>
                                          <p:spTgt spid="3482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4818"/>
                                        </p:tgtEl>
                                        <p:attrNameLst>
                                          <p:attrName>style.visibility</p:attrName>
                                        </p:attrNameLst>
                                      </p:cBhvr>
                                      <p:to>
                                        <p:strVal val="visible"/>
                                      </p:to>
                                    </p:set>
                                    <p:animEffect transition="in" filter="fade">
                                      <p:cBhvr>
                                        <p:cTn id="12" dur="3000"/>
                                        <p:tgtEl>
                                          <p:spTgt spid="34818"/>
                                        </p:tgtEl>
                                      </p:cBhvr>
                                    </p:animEffect>
                                    <p:anim calcmode="lin" valueType="num">
                                      <p:cBhvr>
                                        <p:cTn id="13" dur="3000" fill="hold"/>
                                        <p:tgtEl>
                                          <p:spTgt spid="34818"/>
                                        </p:tgtEl>
                                        <p:attrNameLst>
                                          <p:attrName>ppt_x</p:attrName>
                                        </p:attrNameLst>
                                      </p:cBhvr>
                                      <p:tavLst>
                                        <p:tav tm="0">
                                          <p:val>
                                            <p:strVal val="#ppt_x"/>
                                          </p:val>
                                        </p:tav>
                                        <p:tav tm="100000">
                                          <p:val>
                                            <p:strVal val="#ppt_x"/>
                                          </p:val>
                                        </p:tav>
                                      </p:tavLst>
                                    </p:anim>
                                    <p:anim calcmode="lin" valueType="num">
                                      <p:cBhvr>
                                        <p:cTn id="14" dur="3000" fill="hold"/>
                                        <p:tgtEl>
                                          <p:spTgt spid="348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1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1" name="Imagen 4">
            <a:extLst>
              <a:ext uri="{FF2B5EF4-FFF2-40B4-BE49-F238E27FC236}">
                <a16:creationId xmlns:a16="http://schemas.microsoft.com/office/drawing/2014/main" id="{185B59A0-D5D8-B933-8B8D-457FA60ACF1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37683"/>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2" name="CuadroTexto 2">
            <a:extLst>
              <a:ext uri="{FF2B5EF4-FFF2-40B4-BE49-F238E27FC236}">
                <a16:creationId xmlns:a16="http://schemas.microsoft.com/office/drawing/2014/main" id="{E12FDA60-0ACC-AD0F-B0AB-F030C3473CF8}"/>
              </a:ext>
            </a:extLst>
          </p:cNvPr>
          <p:cNvSpPr txBox="1">
            <a:spLocks noChangeArrowheads="1"/>
          </p:cNvSpPr>
          <p:nvPr/>
        </p:nvSpPr>
        <p:spPr bwMode="auto">
          <a:xfrm>
            <a:off x="0" y="0"/>
            <a:ext cx="8750300" cy="65556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Con la conquista de Jaén, (1246)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la sede episcopal pasa de Baeza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a la nueva capital.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Esta situación fronteriza en primera fila,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marcó la vida y el devenir de los cristianos,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repobladores de las nuevas tierras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y de sus autoridades, siendo continuas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las razias y enfrentamientos, en ambas direcciones:</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 </a:t>
            </a:r>
            <a:r>
              <a:rPr lang="es-ES" altLang="es-ES" dirty="0">
                <a:latin typeface="Tw Cen MT" panose="020B0602020104020603" pitchFamily="34" charset="77"/>
              </a:rPr>
              <a:t> </a:t>
            </a:r>
            <a:r>
              <a:rPr lang="es-ES" altLang="es-ES" dirty="0">
                <a:latin typeface="Tw Cen MT" panose="020B0602020104020603" pitchFamily="34" charset="77"/>
                <a:cs typeface="Arial" panose="020B0604020202020204" pitchFamily="34" charset="0"/>
              </a:rPr>
              <a:t>destrozo de campos, robos de ganados </a:t>
            </a:r>
          </a:p>
          <a:p>
            <a:pPr algn="ctr" eaLnBrk="1" hangingPunct="1">
              <a:lnSpc>
                <a:spcPct val="100000"/>
              </a:lnSpc>
              <a:spcBef>
                <a:spcPct val="0"/>
              </a:spcBef>
              <a:buFontTx/>
              <a:buNone/>
            </a:pPr>
            <a:r>
              <a:rPr lang="es-ES" altLang="es-ES" dirty="0">
                <a:latin typeface="Tw Cen MT" panose="020B0602020104020603" pitchFamily="34" charset="77"/>
                <a:cs typeface="Arial" panose="020B0604020202020204" pitchFamily="34" charset="0"/>
              </a:rPr>
              <a:t>y hacer prisioneros. </a:t>
            </a:r>
          </a:p>
          <a:p>
            <a:pPr algn="ctr" eaLnBrk="1" hangingPunct="1">
              <a:lnSpc>
                <a:spcPct val="100000"/>
              </a:lnSpc>
              <a:spcBef>
                <a:spcPct val="0"/>
              </a:spcBef>
              <a:buFontTx/>
              <a:buNone/>
            </a:pPr>
            <a:r>
              <a:rPr lang="es-ES" altLang="es-ES" dirty="0">
                <a:latin typeface="Tw Cen MT" panose="020B0602020104020603" pitchFamily="34" charset="77"/>
                <a:ea typeface="Times New Roman" panose="02020603050405020304" pitchFamily="18" charset="0"/>
                <a:cs typeface="Arial" panose="020B0604020202020204" pitchFamily="34" charset="0"/>
              </a:rPr>
              <a:t>No obstante </a:t>
            </a:r>
            <a:r>
              <a:rPr lang="es-ES" altLang="es-ES" dirty="0">
                <a:latin typeface="Tw Cen MT" panose="020B0602020104020603" pitchFamily="34" charset="77"/>
                <a:cs typeface="Times New Roman" panose="02020603050405020304" pitchFamily="18" charset="0"/>
              </a:rPr>
              <a:t>la lucha contra los nazaríes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de Granada acompañada de continuas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batallas, secuestros y motines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era para los cristianos una </a:t>
            </a:r>
            <a:r>
              <a:rPr lang="es-ES" altLang="es-ES" dirty="0">
                <a:solidFill>
                  <a:srgbClr val="C00000"/>
                </a:solidFill>
                <a:latin typeface="Tw Cen MT" panose="020B0602020104020603" pitchFamily="34" charset="77"/>
                <a:cs typeface="Times New Roman" panose="02020603050405020304" pitchFamily="18" charset="0"/>
              </a:rPr>
              <a:t>cruzada</a:t>
            </a:r>
            <a:r>
              <a:rPr lang="es-ES" altLang="es-ES" dirty="0">
                <a:latin typeface="Tw Cen MT" panose="020B0602020104020603" pitchFamily="34" charset="77"/>
                <a:cs typeface="Times New Roman" panose="02020603050405020304" pitchFamily="18" charset="0"/>
              </a:rPr>
              <a:t>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en defensa de su fe.</a:t>
            </a:r>
          </a:p>
        </p:txBody>
      </p:sp>
      <p:pic>
        <p:nvPicPr>
          <p:cNvPr id="20483" name="Imagen 3">
            <a:extLst>
              <a:ext uri="{FF2B5EF4-FFF2-40B4-BE49-F238E27FC236}">
                <a16:creationId xmlns:a16="http://schemas.microsoft.com/office/drawing/2014/main" id="{9F459799-852C-E67D-5CAA-71946334B83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50300" y="238397"/>
            <a:ext cx="3252788" cy="47408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4" name="CuadroTexto 5">
            <a:extLst>
              <a:ext uri="{FF2B5EF4-FFF2-40B4-BE49-F238E27FC236}">
                <a16:creationId xmlns:a16="http://schemas.microsoft.com/office/drawing/2014/main" id="{7424A048-D549-EA7D-0A76-0E410EF6E0BA}"/>
              </a:ext>
            </a:extLst>
          </p:cNvPr>
          <p:cNvSpPr txBox="1">
            <a:spLocks noChangeArrowheads="1"/>
          </p:cNvSpPr>
          <p:nvPr/>
        </p:nvSpPr>
        <p:spPr bwMode="auto">
          <a:xfrm>
            <a:off x="8750300" y="5075583"/>
            <a:ext cx="3252788"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s-ES" altLang="es-ES" dirty="0">
                <a:solidFill>
                  <a:srgbClr val="C00000"/>
                </a:solidFill>
                <a:latin typeface="Tw Cen MT" panose="020B0602020104020603" pitchFamily="34" charset="77"/>
                <a:cs typeface="Times New Roman" panose="02020603050405020304" pitchFamily="18" charset="0"/>
              </a:rPr>
              <a:t>JAÉN</a:t>
            </a:r>
          </a:p>
          <a:p>
            <a:pPr algn="ctr" eaLnBrk="1" hangingPunct="1">
              <a:lnSpc>
                <a:spcPct val="100000"/>
              </a:lnSpc>
              <a:spcBef>
                <a:spcPct val="0"/>
              </a:spcBef>
              <a:buFontTx/>
              <a:buNone/>
            </a:pPr>
            <a:r>
              <a:rPr lang="es-ES" altLang="es-ES" dirty="0">
                <a:solidFill>
                  <a:srgbClr val="C00000"/>
                </a:solidFill>
                <a:latin typeface="Tw Cen MT" panose="020B0602020104020603" pitchFamily="34" charset="77"/>
                <a:cs typeface="Times New Roman" panose="02020603050405020304" pitchFamily="18" charset="0"/>
              </a:rPr>
              <a:t>DIOCESIS </a:t>
            </a:r>
          </a:p>
          <a:p>
            <a:pPr algn="ctr" eaLnBrk="1" hangingPunct="1">
              <a:lnSpc>
                <a:spcPct val="100000"/>
              </a:lnSpc>
              <a:spcBef>
                <a:spcPct val="0"/>
              </a:spcBef>
              <a:buFontTx/>
              <a:buNone/>
            </a:pPr>
            <a:r>
              <a:rPr lang="es-ES" altLang="es-ES" dirty="0">
                <a:solidFill>
                  <a:srgbClr val="C00000"/>
                </a:solidFill>
                <a:latin typeface="Tw Cen MT" panose="020B0602020104020603" pitchFamily="34" charset="77"/>
                <a:cs typeface="Times New Roman" panose="02020603050405020304" pitchFamily="18" charset="0"/>
              </a:rPr>
              <a:t>DE FRONTERA</a:t>
            </a:r>
            <a:endParaRPr lang="es-ES" altLang="es-ES" dirty="0">
              <a:solidFill>
                <a:srgbClr val="C00000"/>
              </a:solidFill>
              <a:latin typeface="Tw Cen MT" panose="020B0602020104020603" pitchFamily="34" charset="77"/>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withEffect">
                                  <p:stCondLst>
                                    <p:cond delay="0"/>
                                  </p:stCondLst>
                                  <p:childTnLst>
                                    <p:set>
                                      <p:cBhvr>
                                        <p:cTn id="6" dur="1" fill="hold">
                                          <p:stCondLst>
                                            <p:cond delay="0"/>
                                          </p:stCondLst>
                                        </p:cTn>
                                        <p:tgtEl>
                                          <p:spTgt spid="20483"/>
                                        </p:tgtEl>
                                        <p:attrNameLst>
                                          <p:attrName>style.visibility</p:attrName>
                                        </p:attrNameLst>
                                      </p:cBhvr>
                                      <p:to>
                                        <p:strVal val="visible"/>
                                      </p:to>
                                    </p:set>
                                    <p:animEffect transition="in" filter="fade">
                                      <p:cBhvr>
                                        <p:cTn id="7" dur="3000"/>
                                        <p:tgtEl>
                                          <p:spTgt spid="20483"/>
                                        </p:tgtEl>
                                      </p:cBhvr>
                                    </p:animEffect>
                                    <p:anim calcmode="lin" valueType="num">
                                      <p:cBhvr>
                                        <p:cTn id="8" dur="3000" fill="hold"/>
                                        <p:tgtEl>
                                          <p:spTgt spid="20483"/>
                                        </p:tgtEl>
                                        <p:attrNameLst>
                                          <p:attrName>ppt_x</p:attrName>
                                        </p:attrNameLst>
                                      </p:cBhvr>
                                      <p:tavLst>
                                        <p:tav tm="0">
                                          <p:val>
                                            <p:strVal val="#ppt_x"/>
                                          </p:val>
                                        </p:tav>
                                        <p:tav tm="100000">
                                          <p:val>
                                            <p:strVal val="#ppt_x"/>
                                          </p:val>
                                        </p:tav>
                                      </p:tavLst>
                                    </p:anim>
                                    <p:anim calcmode="lin" valueType="num">
                                      <p:cBhvr>
                                        <p:cTn id="9" dur="3000" fill="hold"/>
                                        <p:tgtEl>
                                          <p:spTgt spid="2048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5842"/>
                                        </p:tgtEl>
                                        <p:attrNameLst>
                                          <p:attrName>style.visibility</p:attrName>
                                        </p:attrNameLst>
                                      </p:cBhvr>
                                      <p:to>
                                        <p:strVal val="visible"/>
                                      </p:to>
                                    </p:set>
                                    <p:animEffect transition="in" filter="fade">
                                      <p:cBhvr>
                                        <p:cTn id="12" dur="3000"/>
                                        <p:tgtEl>
                                          <p:spTgt spid="35842"/>
                                        </p:tgtEl>
                                      </p:cBhvr>
                                    </p:animEffect>
                                    <p:anim calcmode="lin" valueType="num">
                                      <p:cBhvr>
                                        <p:cTn id="13" dur="3000" fill="hold"/>
                                        <p:tgtEl>
                                          <p:spTgt spid="35842"/>
                                        </p:tgtEl>
                                        <p:attrNameLst>
                                          <p:attrName>ppt_x</p:attrName>
                                        </p:attrNameLst>
                                      </p:cBhvr>
                                      <p:tavLst>
                                        <p:tav tm="0">
                                          <p:val>
                                            <p:strVal val="#ppt_x"/>
                                          </p:val>
                                        </p:tav>
                                        <p:tav tm="100000">
                                          <p:val>
                                            <p:strVal val="#ppt_x"/>
                                          </p:val>
                                        </p:tav>
                                      </p:tavLst>
                                    </p:anim>
                                    <p:anim calcmode="lin" valueType="num">
                                      <p:cBhvr>
                                        <p:cTn id="14" dur="3000" fill="hold"/>
                                        <p:tgtEl>
                                          <p:spTgt spid="3584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5" name="Imagen 4">
            <a:extLst>
              <a:ext uri="{FF2B5EF4-FFF2-40B4-BE49-F238E27FC236}">
                <a16:creationId xmlns:a16="http://schemas.microsoft.com/office/drawing/2014/main" id="{8C982BF6-7173-B05F-1289-C99E0AB7E73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37683"/>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6" name="CuadroTexto 2">
            <a:extLst>
              <a:ext uri="{FF2B5EF4-FFF2-40B4-BE49-F238E27FC236}">
                <a16:creationId xmlns:a16="http://schemas.microsoft.com/office/drawing/2014/main" id="{89DB20C1-3492-9065-F67B-3037D47F7BFE}"/>
              </a:ext>
            </a:extLst>
          </p:cNvPr>
          <p:cNvSpPr txBox="1">
            <a:spLocks noChangeArrowheads="1"/>
          </p:cNvSpPr>
          <p:nvPr/>
        </p:nvSpPr>
        <p:spPr bwMode="auto">
          <a:xfrm>
            <a:off x="0" y="0"/>
            <a:ext cx="8734425" cy="655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Es digno de admiración el ejemplo de San Pedro Pascual, hijo de cristianos mozárabes,  nacido en Valencia 1227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y obispo de Jaén, desde 1296.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Como pastor movido por el celo se arriesgó más allá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de los recintos amurallados, y sorprendido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por los nazaríes, (cerca de Cambil) fue conducido, juntamente con varios canónigos, preso hasta Granada, pidiendo para su rescate una cantidad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muy considerable, 5.000 doblas de oro.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Conseguida la cantidad y una vez en sus manos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prefirió con ella la liberación de unas mujeres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con niños que habían sido capturadas.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Él murió en Granada, decapitado 6-XII-1300,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dando ejemplo a los otros cautivos.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Sus restos se pueden venerar en la catedral de Baeza.</a:t>
            </a:r>
          </a:p>
        </p:txBody>
      </p:sp>
      <p:pic>
        <p:nvPicPr>
          <p:cNvPr id="21507" name="Imagen 5">
            <a:extLst>
              <a:ext uri="{FF2B5EF4-FFF2-40B4-BE49-F238E27FC236}">
                <a16:creationId xmlns:a16="http://schemas.microsoft.com/office/drawing/2014/main" id="{6DDFAFC6-24D1-D808-C80B-DE28B8E98A4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24950" y="350838"/>
            <a:ext cx="2782888" cy="3944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8" name="CuadroTexto 1">
            <a:extLst>
              <a:ext uri="{FF2B5EF4-FFF2-40B4-BE49-F238E27FC236}">
                <a16:creationId xmlns:a16="http://schemas.microsoft.com/office/drawing/2014/main" id="{1A0155BE-9924-847C-4A82-0DBE0F86467F}"/>
              </a:ext>
            </a:extLst>
          </p:cNvPr>
          <p:cNvSpPr txBox="1">
            <a:spLocks noChangeArrowheads="1"/>
          </p:cNvSpPr>
          <p:nvPr/>
        </p:nvSpPr>
        <p:spPr bwMode="auto">
          <a:xfrm>
            <a:off x="9124950" y="4295775"/>
            <a:ext cx="2782888"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s-ES" altLang="es-ES" dirty="0">
                <a:solidFill>
                  <a:srgbClr val="C00000"/>
                </a:solidFill>
                <a:latin typeface="Tw Cen MT" panose="020B0602020104020603" pitchFamily="34" charset="77"/>
              </a:rPr>
              <a:t>SAN PEDRO PASCUAL</a:t>
            </a:r>
          </a:p>
          <a:p>
            <a:pPr algn="ctr">
              <a:lnSpc>
                <a:spcPct val="100000"/>
              </a:lnSpc>
              <a:spcBef>
                <a:spcPct val="0"/>
              </a:spcBef>
              <a:buFontTx/>
              <a:buNone/>
            </a:pPr>
            <a:r>
              <a:rPr lang="es-ES" altLang="es-ES" dirty="0">
                <a:solidFill>
                  <a:srgbClr val="C00000"/>
                </a:solidFill>
                <a:latin typeface="Tw Cen MT" panose="020B0602020104020603" pitchFamily="34" charset="77"/>
              </a:rPr>
              <a:t>Mercedario Mártir</a:t>
            </a:r>
          </a:p>
          <a:p>
            <a:pPr algn="ctr">
              <a:lnSpc>
                <a:spcPct val="100000"/>
              </a:lnSpc>
              <a:spcBef>
                <a:spcPct val="0"/>
              </a:spcBef>
              <a:buFontTx/>
              <a:buNone/>
            </a:pPr>
            <a:r>
              <a:rPr lang="es-ES" altLang="es-ES" dirty="0">
                <a:solidFill>
                  <a:srgbClr val="C00000"/>
                </a:solidFill>
                <a:latin typeface="Tw Cen MT" panose="020B0602020104020603" pitchFamily="34" charset="77"/>
              </a:rPr>
              <a:t>2-XII -1300</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withEffect">
                                  <p:stCondLst>
                                    <p:cond delay="0"/>
                                  </p:stCondLst>
                                  <p:childTnLst>
                                    <p:set>
                                      <p:cBhvr>
                                        <p:cTn id="6" dur="1" fill="hold">
                                          <p:stCondLst>
                                            <p:cond delay="0"/>
                                          </p:stCondLst>
                                        </p:cTn>
                                        <p:tgtEl>
                                          <p:spTgt spid="21507"/>
                                        </p:tgtEl>
                                        <p:attrNameLst>
                                          <p:attrName>style.visibility</p:attrName>
                                        </p:attrNameLst>
                                      </p:cBhvr>
                                      <p:to>
                                        <p:strVal val="visible"/>
                                      </p:to>
                                    </p:set>
                                    <p:animEffect transition="in" filter="fade">
                                      <p:cBhvr>
                                        <p:cTn id="7" dur="3000"/>
                                        <p:tgtEl>
                                          <p:spTgt spid="21507"/>
                                        </p:tgtEl>
                                      </p:cBhvr>
                                    </p:animEffect>
                                    <p:anim calcmode="lin" valueType="num">
                                      <p:cBhvr>
                                        <p:cTn id="8" dur="3000" fill="hold"/>
                                        <p:tgtEl>
                                          <p:spTgt spid="21507"/>
                                        </p:tgtEl>
                                        <p:attrNameLst>
                                          <p:attrName>ppt_x</p:attrName>
                                        </p:attrNameLst>
                                      </p:cBhvr>
                                      <p:tavLst>
                                        <p:tav tm="0">
                                          <p:val>
                                            <p:strVal val="#ppt_x"/>
                                          </p:val>
                                        </p:tav>
                                        <p:tav tm="100000">
                                          <p:val>
                                            <p:strVal val="#ppt_x"/>
                                          </p:val>
                                        </p:tav>
                                      </p:tavLst>
                                    </p:anim>
                                    <p:anim calcmode="lin" valueType="num">
                                      <p:cBhvr>
                                        <p:cTn id="9" dur="3000" fill="hold"/>
                                        <p:tgtEl>
                                          <p:spTgt spid="2150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6866"/>
                                        </p:tgtEl>
                                        <p:attrNameLst>
                                          <p:attrName>style.visibility</p:attrName>
                                        </p:attrNameLst>
                                      </p:cBhvr>
                                      <p:to>
                                        <p:strVal val="visible"/>
                                      </p:to>
                                    </p:set>
                                    <p:animEffect transition="in" filter="fade">
                                      <p:cBhvr>
                                        <p:cTn id="12" dur="3000"/>
                                        <p:tgtEl>
                                          <p:spTgt spid="36866"/>
                                        </p:tgtEl>
                                      </p:cBhvr>
                                    </p:animEffect>
                                    <p:anim calcmode="lin" valueType="num">
                                      <p:cBhvr>
                                        <p:cTn id="13" dur="3000" fill="hold"/>
                                        <p:tgtEl>
                                          <p:spTgt spid="36866"/>
                                        </p:tgtEl>
                                        <p:attrNameLst>
                                          <p:attrName>ppt_x</p:attrName>
                                        </p:attrNameLst>
                                      </p:cBhvr>
                                      <p:tavLst>
                                        <p:tav tm="0">
                                          <p:val>
                                            <p:strVal val="#ppt_x"/>
                                          </p:val>
                                        </p:tav>
                                        <p:tav tm="100000">
                                          <p:val>
                                            <p:strVal val="#ppt_x"/>
                                          </p:val>
                                        </p:tav>
                                      </p:tavLst>
                                    </p:anim>
                                    <p:anim calcmode="lin" valueType="num">
                                      <p:cBhvr>
                                        <p:cTn id="14" dur="3000" fill="hold"/>
                                        <p:tgtEl>
                                          <p:spTgt spid="3686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6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89" name="Imagen 4">
            <a:extLst>
              <a:ext uri="{FF2B5EF4-FFF2-40B4-BE49-F238E27FC236}">
                <a16:creationId xmlns:a16="http://schemas.microsoft.com/office/drawing/2014/main" id="{31DC88FB-343A-C859-0FD9-B06D0F7995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37683"/>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0" name="CuadroTexto 2">
            <a:extLst>
              <a:ext uri="{FF2B5EF4-FFF2-40B4-BE49-F238E27FC236}">
                <a16:creationId xmlns:a16="http://schemas.microsoft.com/office/drawing/2014/main" id="{F0BA16FF-F46E-45FF-7622-45D9DD708DAA}"/>
              </a:ext>
            </a:extLst>
          </p:cNvPr>
          <p:cNvSpPr txBox="1">
            <a:spLocks noChangeArrowheads="1"/>
          </p:cNvSpPr>
          <p:nvPr/>
        </p:nvSpPr>
        <p:spPr bwMode="auto">
          <a:xfrm>
            <a:off x="315913" y="361950"/>
            <a:ext cx="8434387" cy="6124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s-ES" altLang="es-ES" dirty="0">
                <a:solidFill>
                  <a:srgbClr val="C00000"/>
                </a:solidFill>
                <a:latin typeface="Tw Cen MT" panose="020B0602020104020603" pitchFamily="34" charset="77"/>
                <a:cs typeface="Times New Roman" panose="02020603050405020304" pitchFamily="18" charset="0"/>
              </a:rPr>
              <a:t>PRESENCIA DE RELIGIOSOS EN ÚBEDA</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La presencia de los Trinitarios está atestiguada desde el principio, siendo digno de admiración su dedicación a los enfermos tanto cristianos como moros en circunstancias difíciles como la peste que azotó la comarca.</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En 1250 Fernando III les asignó rentas suficientes para construir un convento junto a una ermita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dedicada a S. Sebastián, por la Torre Nueva.</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Cuando en 1368, las huestes moras, al servicio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de Pedro I de Castilla asaltan la ciudad,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el convento de los Trinitarios es incendiado,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y a pesar de intentar Pero Gil contener a los moros,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49 religiosos murieron, y 9 cautivos a Granada.</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Enrique II reedifica el convento y vuelven los Trinitarios.</a:t>
            </a:r>
            <a:endParaRPr lang="es-ES" altLang="es-ES" dirty="0">
              <a:latin typeface="Tw Cen MT" panose="020B0602020104020603" pitchFamily="34" charset="77"/>
            </a:endParaRPr>
          </a:p>
        </p:txBody>
      </p:sp>
      <p:pic>
        <p:nvPicPr>
          <p:cNvPr id="22531" name="Imagen 3">
            <a:extLst>
              <a:ext uri="{FF2B5EF4-FFF2-40B4-BE49-F238E27FC236}">
                <a16:creationId xmlns:a16="http://schemas.microsoft.com/office/drawing/2014/main" id="{F5BB8170-DDA9-CA54-9051-F660CD997D4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97950" y="623888"/>
            <a:ext cx="2946400" cy="3654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2" name="CuadroTexto 5">
            <a:extLst>
              <a:ext uri="{FF2B5EF4-FFF2-40B4-BE49-F238E27FC236}">
                <a16:creationId xmlns:a16="http://schemas.microsoft.com/office/drawing/2014/main" id="{3E00D131-5721-AD24-8120-548999793C67}"/>
              </a:ext>
            </a:extLst>
          </p:cNvPr>
          <p:cNvSpPr txBox="1">
            <a:spLocks noChangeArrowheads="1"/>
          </p:cNvSpPr>
          <p:nvPr/>
        </p:nvSpPr>
        <p:spPr bwMode="auto">
          <a:xfrm>
            <a:off x="9064625" y="4984750"/>
            <a:ext cx="312737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s-ES" altLang="es-ES" dirty="0">
                <a:solidFill>
                  <a:srgbClr val="C00000"/>
                </a:solidFill>
                <a:latin typeface="Tw Cen MT" panose="020B0602020104020603" pitchFamily="34" charset="77"/>
                <a:cs typeface="Times New Roman" panose="02020603050405020304" pitchFamily="18" charset="0"/>
              </a:rPr>
              <a:t>TRINITARIOS</a:t>
            </a:r>
            <a:endParaRPr lang="es-ES" altLang="es-ES" dirty="0">
              <a:solidFill>
                <a:srgbClr val="C00000"/>
              </a:solidFill>
              <a:latin typeface="Tw Cen MT" panose="020B0602020104020603" pitchFamily="34" charset="77"/>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withEffect">
                                  <p:stCondLst>
                                    <p:cond delay="0"/>
                                  </p:stCondLst>
                                  <p:childTnLst>
                                    <p:set>
                                      <p:cBhvr>
                                        <p:cTn id="6" dur="1" fill="hold">
                                          <p:stCondLst>
                                            <p:cond delay="0"/>
                                          </p:stCondLst>
                                        </p:cTn>
                                        <p:tgtEl>
                                          <p:spTgt spid="22531"/>
                                        </p:tgtEl>
                                        <p:attrNameLst>
                                          <p:attrName>style.visibility</p:attrName>
                                        </p:attrNameLst>
                                      </p:cBhvr>
                                      <p:to>
                                        <p:strVal val="visible"/>
                                      </p:to>
                                    </p:set>
                                    <p:animEffect transition="in" filter="fade">
                                      <p:cBhvr>
                                        <p:cTn id="7" dur="3000"/>
                                        <p:tgtEl>
                                          <p:spTgt spid="22531"/>
                                        </p:tgtEl>
                                      </p:cBhvr>
                                    </p:animEffect>
                                    <p:anim calcmode="lin" valueType="num">
                                      <p:cBhvr>
                                        <p:cTn id="8" dur="3000" fill="hold"/>
                                        <p:tgtEl>
                                          <p:spTgt spid="22531"/>
                                        </p:tgtEl>
                                        <p:attrNameLst>
                                          <p:attrName>ppt_x</p:attrName>
                                        </p:attrNameLst>
                                      </p:cBhvr>
                                      <p:tavLst>
                                        <p:tav tm="0">
                                          <p:val>
                                            <p:strVal val="#ppt_x"/>
                                          </p:val>
                                        </p:tav>
                                        <p:tav tm="100000">
                                          <p:val>
                                            <p:strVal val="#ppt_x"/>
                                          </p:val>
                                        </p:tav>
                                      </p:tavLst>
                                    </p:anim>
                                    <p:anim calcmode="lin" valueType="num">
                                      <p:cBhvr>
                                        <p:cTn id="9" dur="3000" fill="hold"/>
                                        <p:tgtEl>
                                          <p:spTgt spid="225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7" name="Imagen 4">
            <a:extLst>
              <a:ext uri="{FF2B5EF4-FFF2-40B4-BE49-F238E27FC236}">
                <a16:creationId xmlns:a16="http://schemas.microsoft.com/office/drawing/2014/main" id="{EB5B6AF5-D8FA-3ECF-AF72-521CFAD6CE4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37683"/>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2">
            <a:extLst>
              <a:ext uri="{FF2B5EF4-FFF2-40B4-BE49-F238E27FC236}">
                <a16:creationId xmlns:a16="http://schemas.microsoft.com/office/drawing/2014/main" id="{82F0397B-7370-1BCC-0F5A-D0D7B216991D}"/>
              </a:ext>
            </a:extLst>
          </p:cNvPr>
          <p:cNvSpPr txBox="1"/>
          <p:nvPr/>
        </p:nvSpPr>
        <p:spPr>
          <a:xfrm>
            <a:off x="0" y="0"/>
            <a:ext cx="8559800" cy="6556375"/>
          </a:xfrm>
          <a:prstGeom prst="rect">
            <a:avLst/>
          </a:prstGeom>
          <a:noFill/>
        </p:spPr>
        <p:txBody>
          <a:bodyPr>
            <a:spAutoFit/>
          </a:bodyPr>
          <a:lstStyle/>
          <a:p>
            <a:pPr algn="ctr" eaLnBrk="1" fontAlgn="auto" hangingPunct="1">
              <a:spcBef>
                <a:spcPts val="0"/>
              </a:spcBef>
              <a:spcAft>
                <a:spcPts val="0"/>
              </a:spcAft>
              <a:defRPr/>
            </a:pPr>
            <a:r>
              <a:rPr lang="es-ES" sz="2800" spc="40" dirty="0">
                <a:solidFill>
                  <a:srgbClr val="C00000"/>
                </a:solidFill>
                <a:latin typeface="Tw Cen MT" panose="020B0602020104020603" pitchFamily="34" charset="77"/>
                <a:ea typeface="Times New Roman" panose="02020603050405020304" pitchFamily="18" charset="0"/>
              </a:rPr>
              <a:t>CONVENTO DE LA MERCED </a:t>
            </a:r>
            <a:br>
              <a:rPr lang="es-ES" sz="2800" spc="40" dirty="0">
                <a:solidFill>
                  <a:srgbClr val="222222"/>
                </a:solidFill>
                <a:latin typeface="Tw Cen MT" panose="020B0602020104020603" pitchFamily="34" charset="77"/>
                <a:ea typeface="Times New Roman" panose="02020603050405020304" pitchFamily="18" charset="0"/>
              </a:rPr>
            </a:br>
            <a:r>
              <a:rPr lang="es-ES" sz="2800" spc="40" dirty="0">
                <a:solidFill>
                  <a:srgbClr val="222222"/>
                </a:solidFill>
                <a:latin typeface="Tw Cen MT" panose="020B0602020104020603" pitchFamily="34" charset="77"/>
                <a:ea typeface="Times New Roman" panose="02020603050405020304" pitchFamily="18" charset="0"/>
              </a:rPr>
              <a:t>Fue fundado en el S. XIII por los Caballeros Mercedarios, que acompañaron al rey Fernando III </a:t>
            </a:r>
          </a:p>
          <a:p>
            <a:pPr algn="ctr" eaLnBrk="1" fontAlgn="auto" hangingPunct="1">
              <a:spcBef>
                <a:spcPts val="0"/>
              </a:spcBef>
              <a:spcAft>
                <a:spcPts val="0"/>
              </a:spcAft>
              <a:defRPr/>
            </a:pPr>
            <a:r>
              <a:rPr lang="es-ES" sz="2800" spc="40" dirty="0">
                <a:solidFill>
                  <a:srgbClr val="222222"/>
                </a:solidFill>
                <a:latin typeface="Tw Cen MT" panose="020B0602020104020603" pitchFamily="34" charset="77"/>
                <a:ea typeface="Times New Roman" panose="02020603050405020304" pitchFamily="18" charset="0"/>
              </a:rPr>
              <a:t>en la conquista de Úbeda. </a:t>
            </a:r>
          </a:p>
          <a:p>
            <a:pPr algn="ctr" eaLnBrk="1" fontAlgn="auto" hangingPunct="1">
              <a:spcBef>
                <a:spcPts val="0"/>
              </a:spcBef>
              <a:spcAft>
                <a:spcPts val="0"/>
              </a:spcAft>
              <a:defRPr/>
            </a:pPr>
            <a:r>
              <a:rPr lang="es-ES" sz="2800" dirty="0">
                <a:solidFill>
                  <a:srgbClr val="333333"/>
                </a:solidFill>
                <a:latin typeface="Tw Cen MT" panose="020B0602020104020603" pitchFamily="34" charset="77"/>
                <a:ea typeface="Times New Roman" panose="02020603050405020304" pitchFamily="18" charset="0"/>
              </a:rPr>
              <a:t>Algunas fuentes datan la fundación en 1297, </a:t>
            </a:r>
          </a:p>
          <a:p>
            <a:pPr algn="ctr" eaLnBrk="1" fontAlgn="auto" hangingPunct="1">
              <a:spcBef>
                <a:spcPts val="0"/>
              </a:spcBef>
              <a:spcAft>
                <a:spcPts val="0"/>
              </a:spcAft>
              <a:defRPr/>
            </a:pPr>
            <a:r>
              <a:rPr lang="es-ES" sz="2800" dirty="0">
                <a:solidFill>
                  <a:srgbClr val="333333"/>
                </a:solidFill>
                <a:latin typeface="Tw Cen MT" panose="020B0602020104020603" pitchFamily="34" charset="77"/>
                <a:ea typeface="Times New Roman" panose="02020603050405020304" pitchFamily="18" charset="0"/>
              </a:rPr>
              <a:t>siendo Obispo Fray Pedro Pascual, valenciano, </a:t>
            </a:r>
          </a:p>
          <a:p>
            <a:pPr algn="ctr" eaLnBrk="1" fontAlgn="auto" hangingPunct="1">
              <a:spcBef>
                <a:spcPts val="0"/>
              </a:spcBef>
              <a:spcAft>
                <a:spcPts val="0"/>
              </a:spcAft>
              <a:defRPr/>
            </a:pPr>
            <a:r>
              <a:rPr lang="es-ES" sz="2800" dirty="0">
                <a:solidFill>
                  <a:srgbClr val="333333"/>
                </a:solidFill>
                <a:latin typeface="Tw Cen MT" panose="020B0602020104020603" pitchFamily="34" charset="77"/>
                <a:ea typeface="Times New Roman" panose="02020603050405020304" pitchFamily="18" charset="0"/>
              </a:rPr>
              <a:t>religioso de esta orden que moriría mártir en 1300. </a:t>
            </a:r>
          </a:p>
          <a:p>
            <a:pPr algn="ctr" eaLnBrk="1" fontAlgn="auto" hangingPunct="1">
              <a:spcBef>
                <a:spcPts val="0"/>
              </a:spcBef>
              <a:spcAft>
                <a:spcPts val="0"/>
              </a:spcAft>
              <a:defRPr/>
            </a:pPr>
            <a:endParaRPr lang="es-ES" sz="2800" dirty="0">
              <a:solidFill>
                <a:srgbClr val="333333"/>
              </a:solidFill>
              <a:latin typeface="Tw Cen MT" panose="020B0602020104020603" pitchFamily="34" charset="77"/>
              <a:ea typeface="Times New Roman" panose="02020603050405020304" pitchFamily="18" charset="0"/>
            </a:endParaRPr>
          </a:p>
          <a:p>
            <a:pPr algn="ctr" eaLnBrk="1" fontAlgn="auto" hangingPunct="1">
              <a:spcBef>
                <a:spcPts val="0"/>
              </a:spcBef>
              <a:spcAft>
                <a:spcPts val="0"/>
              </a:spcAft>
              <a:defRPr/>
            </a:pPr>
            <a:r>
              <a:rPr lang="es-ES" sz="2800" dirty="0">
                <a:solidFill>
                  <a:srgbClr val="333333"/>
                </a:solidFill>
                <a:latin typeface="Tw Cen MT" panose="020B0602020104020603" pitchFamily="34" charset="77"/>
                <a:ea typeface="Times New Roman" panose="02020603050405020304" pitchFamily="18" charset="0"/>
              </a:rPr>
              <a:t>El emplazamiento de la Merced estaba </a:t>
            </a:r>
          </a:p>
          <a:p>
            <a:pPr algn="ctr" eaLnBrk="1" fontAlgn="auto" hangingPunct="1">
              <a:spcBef>
                <a:spcPts val="0"/>
              </a:spcBef>
              <a:spcAft>
                <a:spcPts val="0"/>
              </a:spcAft>
              <a:defRPr/>
            </a:pPr>
            <a:r>
              <a:rPr lang="es-ES" sz="2800" dirty="0">
                <a:solidFill>
                  <a:srgbClr val="333333"/>
                </a:solidFill>
                <a:latin typeface="Tw Cen MT" panose="020B0602020104020603" pitchFamily="34" charset="77"/>
                <a:ea typeface="Times New Roman" panose="02020603050405020304" pitchFamily="18" charset="0"/>
              </a:rPr>
              <a:t>cerca de S. Millán. Quedan del convento, unos muros, parte de la huerta y una portada en ruinas. </a:t>
            </a:r>
          </a:p>
          <a:p>
            <a:pPr algn="ctr" eaLnBrk="1" fontAlgn="auto" hangingPunct="1">
              <a:spcBef>
                <a:spcPts val="0"/>
              </a:spcBef>
              <a:spcAft>
                <a:spcPts val="0"/>
              </a:spcAft>
              <a:defRPr/>
            </a:pPr>
            <a:r>
              <a:rPr lang="es-ES" sz="2800" dirty="0">
                <a:solidFill>
                  <a:srgbClr val="333333"/>
                </a:solidFill>
                <a:latin typeface="Tw Cen MT" panose="020B0602020104020603" pitchFamily="34" charset="77"/>
                <a:ea typeface="Times New Roman" panose="02020603050405020304" pitchFamily="18" charset="0"/>
              </a:rPr>
              <a:t>Comenzó a venerarse en ella la imagen </a:t>
            </a:r>
          </a:p>
          <a:p>
            <a:pPr algn="ctr" eaLnBrk="1" fontAlgn="auto" hangingPunct="1">
              <a:spcBef>
                <a:spcPts val="0"/>
              </a:spcBef>
              <a:spcAft>
                <a:spcPts val="0"/>
              </a:spcAft>
              <a:defRPr/>
            </a:pPr>
            <a:r>
              <a:rPr lang="es-ES" sz="2800" dirty="0">
                <a:solidFill>
                  <a:srgbClr val="333333"/>
                </a:solidFill>
                <a:latin typeface="Tw Cen MT" panose="020B0602020104020603" pitchFamily="34" charset="77"/>
                <a:ea typeface="Times New Roman" panose="02020603050405020304" pitchFamily="18" charset="0"/>
              </a:rPr>
              <a:t>antiquísima de </a:t>
            </a:r>
            <a:r>
              <a:rPr lang="es-ES" sz="2800" dirty="0" err="1">
                <a:solidFill>
                  <a:srgbClr val="333333"/>
                </a:solidFill>
                <a:latin typeface="Tw Cen MT" panose="020B0602020104020603" pitchFamily="34" charset="77"/>
                <a:ea typeface="Times New Roman" panose="02020603050405020304" pitchFamily="18" charset="0"/>
              </a:rPr>
              <a:t>Ntra</a:t>
            </a:r>
            <a:r>
              <a:rPr lang="es-ES" sz="2800" dirty="0">
                <a:solidFill>
                  <a:srgbClr val="333333"/>
                </a:solidFill>
                <a:latin typeface="Tw Cen MT" panose="020B0602020104020603" pitchFamily="34" charset="77"/>
                <a:ea typeface="Times New Roman" panose="02020603050405020304" pitchFamily="18" charset="0"/>
              </a:rPr>
              <a:t> </a:t>
            </a:r>
            <a:r>
              <a:rPr lang="es-ES" sz="2800" dirty="0" err="1">
                <a:solidFill>
                  <a:srgbClr val="333333"/>
                </a:solidFill>
                <a:latin typeface="Tw Cen MT" panose="020B0602020104020603" pitchFamily="34" charset="77"/>
                <a:ea typeface="Times New Roman" panose="02020603050405020304" pitchFamily="18" charset="0"/>
              </a:rPr>
              <a:t>Sra</a:t>
            </a:r>
            <a:r>
              <a:rPr lang="es-ES" sz="2800" dirty="0">
                <a:solidFill>
                  <a:srgbClr val="333333"/>
                </a:solidFill>
                <a:latin typeface="Tw Cen MT" panose="020B0602020104020603" pitchFamily="34" charset="77"/>
                <a:ea typeface="Times New Roman" panose="02020603050405020304" pitchFamily="18" charset="0"/>
              </a:rPr>
              <a:t> de la Soledad, </a:t>
            </a:r>
          </a:p>
          <a:p>
            <a:pPr algn="ctr" eaLnBrk="1" fontAlgn="auto" hangingPunct="1">
              <a:spcBef>
                <a:spcPts val="0"/>
              </a:spcBef>
              <a:spcAft>
                <a:spcPts val="0"/>
              </a:spcAft>
              <a:defRPr/>
            </a:pPr>
            <a:r>
              <a:rPr lang="es-ES" sz="2800" dirty="0">
                <a:solidFill>
                  <a:srgbClr val="333333"/>
                </a:solidFill>
                <a:latin typeface="Tw Cen MT" panose="020B0602020104020603" pitchFamily="34" charset="77"/>
                <a:ea typeface="Times New Roman" panose="02020603050405020304" pitchFamily="18" charset="0"/>
              </a:rPr>
              <a:t>traída de la Cruz de Herrera </a:t>
            </a:r>
          </a:p>
          <a:p>
            <a:pPr algn="ctr" eaLnBrk="1" fontAlgn="auto" hangingPunct="1">
              <a:spcBef>
                <a:spcPts val="0"/>
              </a:spcBef>
              <a:spcAft>
                <a:spcPts val="0"/>
              </a:spcAft>
              <a:defRPr/>
            </a:pPr>
            <a:r>
              <a:rPr lang="es-ES" sz="2800" dirty="0">
                <a:solidFill>
                  <a:srgbClr val="333333"/>
                </a:solidFill>
                <a:latin typeface="Tw Cen MT" panose="020B0602020104020603" pitchFamily="34" charset="77"/>
                <a:ea typeface="Times New Roman" panose="02020603050405020304" pitchFamily="18" charset="0"/>
              </a:rPr>
              <a:t>y trasladada posteriormente a S. Millán.</a:t>
            </a:r>
            <a:endParaRPr lang="es-ES" sz="2800" dirty="0">
              <a:latin typeface="Tw Cen MT" panose="020B0602020104020603" pitchFamily="34" charset="77"/>
              <a:ea typeface="Times New Roman" panose="02020603050405020304" pitchFamily="18" charset="0"/>
            </a:endParaRPr>
          </a:p>
        </p:txBody>
      </p:sp>
      <p:pic>
        <p:nvPicPr>
          <p:cNvPr id="24579" name="Imagen 3">
            <a:extLst>
              <a:ext uri="{FF2B5EF4-FFF2-40B4-BE49-F238E27FC236}">
                <a16:creationId xmlns:a16="http://schemas.microsoft.com/office/drawing/2014/main" id="{B0EFD705-C920-9DC4-150A-4964585B921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8763" y="822325"/>
            <a:ext cx="2727325"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uadroTexto 5">
            <a:extLst>
              <a:ext uri="{FF2B5EF4-FFF2-40B4-BE49-F238E27FC236}">
                <a16:creationId xmlns:a16="http://schemas.microsoft.com/office/drawing/2014/main" id="{53A8DB87-3E21-83A6-3986-C6EB82093AFA}"/>
              </a:ext>
            </a:extLst>
          </p:cNvPr>
          <p:cNvSpPr txBox="1"/>
          <p:nvPr/>
        </p:nvSpPr>
        <p:spPr>
          <a:xfrm>
            <a:off x="8890000" y="5303838"/>
            <a:ext cx="3302000" cy="523220"/>
          </a:xfrm>
          <a:prstGeom prst="rect">
            <a:avLst/>
          </a:prstGeom>
          <a:noFill/>
        </p:spPr>
        <p:txBody>
          <a:bodyPr>
            <a:spAutoFit/>
          </a:bodyPr>
          <a:lstStyle/>
          <a:p>
            <a:pPr algn="ctr" eaLnBrk="1" fontAlgn="auto" hangingPunct="1">
              <a:spcBef>
                <a:spcPts val="0"/>
              </a:spcBef>
              <a:spcAft>
                <a:spcPts val="0"/>
              </a:spcAft>
              <a:defRPr/>
            </a:pPr>
            <a:r>
              <a:rPr lang="es-ES" sz="2800" spc="40" dirty="0">
                <a:solidFill>
                  <a:srgbClr val="C00000"/>
                </a:solidFill>
                <a:latin typeface="Tw Cen MT" panose="020B0602020104020603" pitchFamily="34" charset="77"/>
                <a:ea typeface="Times New Roman" panose="02020603050405020304" pitchFamily="18" charset="0"/>
              </a:rPr>
              <a:t>MERCEDARIOS</a:t>
            </a:r>
            <a:endParaRPr lang="es-ES" sz="2800" dirty="0">
              <a:solidFill>
                <a:srgbClr val="C00000"/>
              </a:solidFill>
              <a:latin typeface="Tw Cen MT" panose="020B0602020104020603" pitchFamily="34" charset="77"/>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withEffect">
                                  <p:stCondLst>
                                    <p:cond delay="0"/>
                                  </p:stCondLst>
                                  <p:childTnLst>
                                    <p:set>
                                      <p:cBhvr>
                                        <p:cTn id="6" dur="1" fill="hold">
                                          <p:stCondLst>
                                            <p:cond delay="0"/>
                                          </p:stCondLst>
                                        </p:cTn>
                                        <p:tgtEl>
                                          <p:spTgt spid="24579"/>
                                        </p:tgtEl>
                                        <p:attrNameLst>
                                          <p:attrName>style.visibility</p:attrName>
                                        </p:attrNameLst>
                                      </p:cBhvr>
                                      <p:to>
                                        <p:strVal val="visible"/>
                                      </p:to>
                                    </p:set>
                                    <p:animEffect transition="in" filter="fade">
                                      <p:cBhvr>
                                        <p:cTn id="7" dur="3000"/>
                                        <p:tgtEl>
                                          <p:spTgt spid="24579"/>
                                        </p:tgtEl>
                                      </p:cBhvr>
                                    </p:animEffect>
                                    <p:anim calcmode="lin" valueType="num">
                                      <p:cBhvr>
                                        <p:cTn id="8" dur="3000" fill="hold"/>
                                        <p:tgtEl>
                                          <p:spTgt spid="24579"/>
                                        </p:tgtEl>
                                        <p:attrNameLst>
                                          <p:attrName>ppt_x</p:attrName>
                                        </p:attrNameLst>
                                      </p:cBhvr>
                                      <p:tavLst>
                                        <p:tav tm="0">
                                          <p:val>
                                            <p:strVal val="#ppt_x"/>
                                          </p:val>
                                        </p:tav>
                                        <p:tav tm="100000">
                                          <p:val>
                                            <p:strVal val="#ppt_x"/>
                                          </p:val>
                                        </p:tav>
                                      </p:tavLst>
                                    </p:anim>
                                    <p:anim calcmode="lin" valueType="num">
                                      <p:cBhvr>
                                        <p:cTn id="9" dur="3000" fill="hold"/>
                                        <p:tgtEl>
                                          <p:spTgt spid="2457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1" name="Imagen 4">
            <a:extLst>
              <a:ext uri="{FF2B5EF4-FFF2-40B4-BE49-F238E27FC236}">
                <a16:creationId xmlns:a16="http://schemas.microsoft.com/office/drawing/2014/main" id="{3D466336-B0F7-A11F-0466-4D7EAF89202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37683"/>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2" name="CuadroTexto 2">
            <a:extLst>
              <a:ext uri="{FF2B5EF4-FFF2-40B4-BE49-F238E27FC236}">
                <a16:creationId xmlns:a16="http://schemas.microsoft.com/office/drawing/2014/main" id="{BB474056-7052-9386-2EAC-6B5FE90DA0E2}"/>
              </a:ext>
            </a:extLst>
          </p:cNvPr>
          <p:cNvSpPr txBox="1">
            <a:spLocks noChangeArrowheads="1"/>
          </p:cNvSpPr>
          <p:nvPr/>
        </p:nvSpPr>
        <p:spPr bwMode="auto">
          <a:xfrm>
            <a:off x="300038" y="0"/>
            <a:ext cx="7866062" cy="65556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s-ES" altLang="es-ES" dirty="0">
                <a:solidFill>
                  <a:srgbClr val="C00000"/>
                </a:solidFill>
                <a:latin typeface="Tw Cen MT" panose="020B0602020104020603" pitchFamily="34" charset="77"/>
                <a:ea typeface="Times New Roman" panose="02020603050405020304" pitchFamily="18" charset="0"/>
                <a:cs typeface="Arial" panose="020B0604020202020204" pitchFamily="34" charset="0"/>
              </a:rPr>
              <a:t>FRANCISCANOS</a:t>
            </a:r>
          </a:p>
          <a:p>
            <a:pPr algn="ctr" eaLnBrk="1" hangingPunct="1">
              <a:lnSpc>
                <a:spcPct val="100000"/>
              </a:lnSpc>
              <a:spcBef>
                <a:spcPct val="0"/>
              </a:spcBef>
              <a:buFontTx/>
              <a:buNone/>
            </a:pPr>
            <a:r>
              <a:rPr lang="es-ES" altLang="es-ES" dirty="0">
                <a:latin typeface="Tw Cen MT" panose="020B0602020104020603" pitchFamily="34" charset="77"/>
                <a:ea typeface="Times New Roman" panose="02020603050405020304" pitchFamily="18" charset="0"/>
                <a:cs typeface="Arial" panose="020B0604020202020204" pitchFamily="34" charset="0"/>
              </a:rPr>
              <a:t>El convento San Francisco</a:t>
            </a:r>
            <a:r>
              <a:rPr lang="es-ES" altLang="es-ES" dirty="0">
                <a:solidFill>
                  <a:srgbClr val="202124"/>
                </a:solidFill>
                <a:latin typeface="Tw Cen MT" panose="020B0602020104020603" pitchFamily="34" charset="77"/>
                <a:ea typeface="Times New Roman" panose="02020603050405020304" pitchFamily="18" charset="0"/>
                <a:cs typeface="Arial" panose="020B0604020202020204" pitchFamily="34" charset="0"/>
              </a:rPr>
              <a:t> </a:t>
            </a:r>
          </a:p>
          <a:p>
            <a:pPr algn="ctr" eaLnBrk="1" hangingPunct="1">
              <a:lnSpc>
                <a:spcPct val="100000"/>
              </a:lnSpc>
              <a:spcBef>
                <a:spcPct val="0"/>
              </a:spcBef>
              <a:buFontTx/>
              <a:buNone/>
            </a:pPr>
            <a:r>
              <a:rPr lang="es-ES" altLang="es-ES" dirty="0">
                <a:solidFill>
                  <a:srgbClr val="202124"/>
                </a:solidFill>
                <a:latin typeface="Tw Cen MT" panose="020B0602020104020603" pitchFamily="34" charset="77"/>
                <a:ea typeface="Times New Roman" panose="02020603050405020304" pitchFamily="18" charset="0"/>
                <a:cs typeface="Arial" panose="020B0604020202020204" pitchFamily="34" charset="0"/>
              </a:rPr>
              <a:t>fundado por S. Fernando III </a:t>
            </a:r>
            <a:r>
              <a:rPr lang="es-ES" altLang="es-ES" dirty="0">
                <a:latin typeface="Tw Cen MT" panose="020B0602020104020603" pitchFamily="34" charset="77"/>
                <a:ea typeface="Times New Roman" panose="02020603050405020304" pitchFamily="18" charset="0"/>
                <a:cs typeface="Arial" panose="020B0604020202020204" pitchFamily="34" charset="0"/>
              </a:rPr>
              <a:t>fue sin duda el más importante de la ciudad. </a:t>
            </a:r>
          </a:p>
          <a:p>
            <a:pPr algn="ctr" eaLnBrk="1" hangingPunct="1">
              <a:lnSpc>
                <a:spcPct val="100000"/>
              </a:lnSpc>
              <a:spcBef>
                <a:spcPct val="0"/>
              </a:spcBef>
              <a:buFontTx/>
              <a:buNone/>
            </a:pPr>
            <a:r>
              <a:rPr lang="es-ES" altLang="es-ES" dirty="0">
                <a:solidFill>
                  <a:srgbClr val="202124"/>
                </a:solidFill>
                <a:latin typeface="Tw Cen MT" panose="020B0602020104020603" pitchFamily="34" charset="77"/>
                <a:ea typeface="Times New Roman" panose="02020603050405020304" pitchFamily="18" charset="0"/>
                <a:cs typeface="Arial" panose="020B0604020202020204" pitchFamily="34" charset="0"/>
              </a:rPr>
              <a:t>Levantado en el Altozano, </a:t>
            </a:r>
          </a:p>
          <a:p>
            <a:pPr algn="ctr" eaLnBrk="1" hangingPunct="1">
              <a:lnSpc>
                <a:spcPct val="100000"/>
              </a:lnSpc>
              <a:spcBef>
                <a:spcPct val="0"/>
              </a:spcBef>
              <a:buFontTx/>
              <a:buNone/>
            </a:pPr>
            <a:r>
              <a:rPr lang="es-ES" altLang="es-ES" dirty="0">
                <a:solidFill>
                  <a:srgbClr val="202124"/>
                </a:solidFill>
                <a:latin typeface="Tw Cen MT" panose="020B0602020104020603" pitchFamily="34" charset="77"/>
                <a:ea typeface="Times New Roman" panose="02020603050405020304" pitchFamily="18" charset="0"/>
                <a:cs typeface="Arial" panose="020B0604020202020204" pitchFamily="34" charset="0"/>
              </a:rPr>
              <a:t>al final del Arroyo de la Cava, </a:t>
            </a:r>
          </a:p>
          <a:p>
            <a:pPr algn="ctr" eaLnBrk="1" hangingPunct="1">
              <a:lnSpc>
                <a:spcPct val="100000"/>
              </a:lnSpc>
              <a:spcBef>
                <a:spcPct val="0"/>
              </a:spcBef>
              <a:buFontTx/>
              <a:buNone/>
            </a:pPr>
            <a:r>
              <a:rPr lang="es-ES" altLang="es-ES" dirty="0">
                <a:solidFill>
                  <a:srgbClr val="202124"/>
                </a:solidFill>
                <a:latin typeface="Tw Cen MT" panose="020B0602020104020603" pitchFamily="34" charset="77"/>
                <a:ea typeface="Times New Roman" panose="02020603050405020304" pitchFamily="18" charset="0"/>
                <a:cs typeface="Arial" panose="020B0604020202020204" pitchFamily="34" charset="0"/>
              </a:rPr>
              <a:t>a escasa distancia del recinto amurallado.</a:t>
            </a:r>
            <a:r>
              <a:rPr lang="es-ES" altLang="es-ES" dirty="0">
                <a:latin typeface="Tw Cen MT" panose="020B0602020104020603" pitchFamily="34" charset="77"/>
                <a:ea typeface="Times New Roman" panose="02020603050405020304" pitchFamily="18" charset="0"/>
                <a:cs typeface="Arial" panose="020B0604020202020204" pitchFamily="34" charset="0"/>
              </a:rPr>
              <a:t> </a:t>
            </a:r>
          </a:p>
          <a:p>
            <a:pPr algn="ctr" eaLnBrk="1" hangingPunct="1">
              <a:lnSpc>
                <a:spcPct val="100000"/>
              </a:lnSpc>
              <a:spcBef>
                <a:spcPct val="0"/>
              </a:spcBef>
              <a:buFontTx/>
              <a:buNone/>
            </a:pPr>
            <a:r>
              <a:rPr lang="es-ES" altLang="es-ES" dirty="0">
                <a:latin typeface="Tw Cen MT" panose="020B0602020104020603" pitchFamily="34" charset="77"/>
                <a:ea typeface="Times New Roman" panose="02020603050405020304" pitchFamily="18" charset="0"/>
                <a:cs typeface="Arial" panose="020B0604020202020204" pitchFamily="34" charset="0"/>
              </a:rPr>
              <a:t>Tenía un templo y dos claustros </a:t>
            </a:r>
          </a:p>
          <a:p>
            <a:pPr algn="ctr" eaLnBrk="1" hangingPunct="1">
              <a:lnSpc>
                <a:spcPct val="100000"/>
              </a:lnSpc>
              <a:spcBef>
                <a:spcPct val="0"/>
              </a:spcBef>
              <a:buFontTx/>
              <a:buNone/>
            </a:pPr>
            <a:r>
              <a:rPr lang="es-ES" altLang="es-ES" dirty="0">
                <a:latin typeface="Tw Cen MT" panose="020B0602020104020603" pitchFamily="34" charset="77"/>
                <a:ea typeface="Times New Roman" panose="02020603050405020304" pitchFamily="18" charset="0"/>
                <a:cs typeface="Arial" panose="020B0604020202020204" pitchFamily="34" charset="0"/>
              </a:rPr>
              <a:t>con capillas pertenecientes </a:t>
            </a:r>
          </a:p>
          <a:p>
            <a:pPr algn="ctr" eaLnBrk="1" hangingPunct="1">
              <a:lnSpc>
                <a:spcPct val="100000"/>
              </a:lnSpc>
              <a:spcBef>
                <a:spcPct val="0"/>
              </a:spcBef>
              <a:buFontTx/>
              <a:buNone/>
            </a:pPr>
            <a:r>
              <a:rPr lang="es-ES" altLang="es-ES" dirty="0">
                <a:latin typeface="Tw Cen MT" panose="020B0602020104020603" pitchFamily="34" charset="77"/>
                <a:ea typeface="Times New Roman" panose="02020603050405020304" pitchFamily="18" charset="0"/>
                <a:cs typeface="Arial" panose="020B0604020202020204" pitchFamily="34" charset="0"/>
              </a:rPr>
              <a:t>a las más importantes familias ubetenses. </a:t>
            </a:r>
          </a:p>
          <a:p>
            <a:pPr algn="ctr" eaLnBrk="1" hangingPunct="1">
              <a:lnSpc>
                <a:spcPct val="100000"/>
              </a:lnSpc>
              <a:spcBef>
                <a:spcPct val="0"/>
              </a:spcBef>
              <a:buFontTx/>
              <a:buNone/>
            </a:pPr>
            <a:r>
              <a:rPr lang="es-ES" altLang="es-ES" dirty="0">
                <a:latin typeface="Tw Cen MT" panose="020B0602020104020603" pitchFamily="34" charset="77"/>
                <a:ea typeface="Times New Roman" panose="02020603050405020304" pitchFamily="18" charset="0"/>
                <a:cs typeface="Arial" panose="020B0604020202020204" pitchFamily="34" charset="0"/>
              </a:rPr>
              <a:t>En este convento se custodiaba el archivo </a:t>
            </a:r>
          </a:p>
          <a:p>
            <a:pPr algn="ctr" eaLnBrk="1" hangingPunct="1">
              <a:lnSpc>
                <a:spcPct val="100000"/>
              </a:lnSpc>
              <a:spcBef>
                <a:spcPct val="0"/>
              </a:spcBef>
              <a:buFontTx/>
              <a:buNone/>
            </a:pPr>
            <a:r>
              <a:rPr lang="es-ES" altLang="es-ES" dirty="0">
                <a:latin typeface="Tw Cen MT" panose="020B0602020104020603" pitchFamily="34" charset="77"/>
                <a:ea typeface="Times New Roman" panose="02020603050405020304" pitchFamily="18" charset="0"/>
                <a:cs typeface="Arial" panose="020B0604020202020204" pitchFamily="34" charset="0"/>
              </a:rPr>
              <a:t>de la ciudad desde su fundación y se</a:t>
            </a:r>
          </a:p>
          <a:p>
            <a:pPr algn="ctr" eaLnBrk="1" hangingPunct="1">
              <a:lnSpc>
                <a:spcPct val="100000"/>
              </a:lnSpc>
              <a:spcBef>
                <a:spcPct val="0"/>
              </a:spcBef>
              <a:buFontTx/>
              <a:buNone/>
            </a:pPr>
            <a:r>
              <a:rPr lang="es-ES" altLang="es-ES" dirty="0">
                <a:latin typeface="Tw Cen MT" panose="020B0602020104020603" pitchFamily="34" charset="77"/>
                <a:ea typeface="Times New Roman" panose="02020603050405020304" pitchFamily="18" charset="0"/>
                <a:cs typeface="Arial" panose="020B0604020202020204" pitchFamily="34" charset="0"/>
              </a:rPr>
              <a:t>celebraban algunas reuniones del Concejo. </a:t>
            </a:r>
          </a:p>
          <a:p>
            <a:pPr algn="ctr" eaLnBrk="1" hangingPunct="1">
              <a:lnSpc>
                <a:spcPct val="100000"/>
              </a:lnSpc>
              <a:spcBef>
                <a:spcPct val="0"/>
              </a:spcBef>
              <a:buFontTx/>
              <a:buNone/>
            </a:pPr>
            <a:r>
              <a:rPr lang="es-ES" altLang="es-ES" dirty="0">
                <a:latin typeface="Tw Cen MT" panose="020B0602020104020603" pitchFamily="34" charset="77"/>
                <a:ea typeface="Times New Roman" panose="02020603050405020304" pitchFamily="18" charset="0"/>
                <a:cs typeface="Arial" panose="020B0604020202020204" pitchFamily="34" charset="0"/>
              </a:rPr>
              <a:t>Acogió desde el principio una gran comunidad. </a:t>
            </a:r>
          </a:p>
          <a:p>
            <a:pPr algn="ctr" eaLnBrk="1" hangingPunct="1">
              <a:lnSpc>
                <a:spcPct val="100000"/>
              </a:lnSpc>
              <a:spcBef>
                <a:spcPct val="0"/>
              </a:spcBef>
              <a:buFontTx/>
              <a:buNone/>
            </a:pPr>
            <a:r>
              <a:rPr lang="es-ES" altLang="es-ES" dirty="0">
                <a:latin typeface="Tw Cen MT" panose="020B0602020104020603" pitchFamily="34" charset="77"/>
                <a:ea typeface="Times New Roman" panose="02020603050405020304" pitchFamily="18" charset="0"/>
                <a:cs typeface="Arial" panose="020B0604020202020204" pitchFamily="34" charset="0"/>
              </a:rPr>
              <a:t>También sufrió la razia de Pero Gil en 1368.</a:t>
            </a:r>
          </a:p>
        </p:txBody>
      </p:sp>
      <p:pic>
        <p:nvPicPr>
          <p:cNvPr id="25603" name="Imagen 3">
            <a:extLst>
              <a:ext uri="{FF2B5EF4-FFF2-40B4-BE49-F238E27FC236}">
                <a16:creationId xmlns:a16="http://schemas.microsoft.com/office/drawing/2014/main" id="{134470E8-842C-1011-83D1-2B665917416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86838" y="493713"/>
            <a:ext cx="2905125" cy="399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4" name="CuadroTexto 5">
            <a:extLst>
              <a:ext uri="{FF2B5EF4-FFF2-40B4-BE49-F238E27FC236}">
                <a16:creationId xmlns:a16="http://schemas.microsoft.com/office/drawing/2014/main" id="{664C3B6C-4EFE-8101-BAF2-47C615FA38E2}"/>
              </a:ext>
            </a:extLst>
          </p:cNvPr>
          <p:cNvSpPr txBox="1">
            <a:spLocks noChangeArrowheads="1"/>
          </p:cNvSpPr>
          <p:nvPr/>
        </p:nvSpPr>
        <p:spPr bwMode="auto">
          <a:xfrm>
            <a:off x="8986838" y="4954588"/>
            <a:ext cx="290512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s-ES" altLang="es-ES" dirty="0">
                <a:solidFill>
                  <a:srgbClr val="C00000"/>
                </a:solidFill>
                <a:latin typeface="Tw Cen MT" panose="020B0602020104020603" pitchFamily="34" charset="77"/>
                <a:cs typeface="Times New Roman" panose="02020603050405020304" pitchFamily="18" charset="0"/>
              </a:rPr>
              <a:t>FRANCISCANOS</a:t>
            </a:r>
            <a:endParaRPr lang="es-ES" altLang="es-ES" dirty="0">
              <a:solidFill>
                <a:srgbClr val="C00000"/>
              </a:solidFill>
              <a:latin typeface="Tw Cen MT" panose="020B0602020104020603" pitchFamily="34" charset="77"/>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withEffect">
                                  <p:stCondLst>
                                    <p:cond delay="0"/>
                                  </p:stCondLst>
                                  <p:childTnLst>
                                    <p:set>
                                      <p:cBhvr>
                                        <p:cTn id="6" dur="1" fill="hold">
                                          <p:stCondLst>
                                            <p:cond delay="0"/>
                                          </p:stCondLst>
                                        </p:cTn>
                                        <p:tgtEl>
                                          <p:spTgt spid="25603"/>
                                        </p:tgtEl>
                                        <p:attrNameLst>
                                          <p:attrName>style.visibility</p:attrName>
                                        </p:attrNameLst>
                                      </p:cBhvr>
                                      <p:to>
                                        <p:strVal val="visible"/>
                                      </p:to>
                                    </p:set>
                                    <p:animEffect transition="in" filter="fade">
                                      <p:cBhvr>
                                        <p:cTn id="7" dur="3000"/>
                                        <p:tgtEl>
                                          <p:spTgt spid="25603"/>
                                        </p:tgtEl>
                                      </p:cBhvr>
                                    </p:animEffect>
                                    <p:anim calcmode="lin" valueType="num">
                                      <p:cBhvr>
                                        <p:cTn id="8" dur="3000" fill="hold"/>
                                        <p:tgtEl>
                                          <p:spTgt spid="25603"/>
                                        </p:tgtEl>
                                        <p:attrNameLst>
                                          <p:attrName>ppt_x</p:attrName>
                                        </p:attrNameLst>
                                      </p:cBhvr>
                                      <p:tavLst>
                                        <p:tav tm="0">
                                          <p:val>
                                            <p:strVal val="#ppt_x"/>
                                          </p:val>
                                        </p:tav>
                                        <p:tav tm="100000">
                                          <p:val>
                                            <p:strVal val="#ppt_x"/>
                                          </p:val>
                                        </p:tav>
                                      </p:tavLst>
                                    </p:anim>
                                    <p:anim calcmode="lin" valueType="num">
                                      <p:cBhvr>
                                        <p:cTn id="9" dur="3000" fill="hold"/>
                                        <p:tgtEl>
                                          <p:spTgt spid="2560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5" name="Imagen 4">
            <a:extLst>
              <a:ext uri="{FF2B5EF4-FFF2-40B4-BE49-F238E27FC236}">
                <a16:creationId xmlns:a16="http://schemas.microsoft.com/office/drawing/2014/main" id="{68307B58-F763-1A3C-2A90-A00A09848B6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37683"/>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6" name="CuadroTexto 2">
            <a:extLst>
              <a:ext uri="{FF2B5EF4-FFF2-40B4-BE49-F238E27FC236}">
                <a16:creationId xmlns:a16="http://schemas.microsoft.com/office/drawing/2014/main" id="{4338B3B2-5C49-5F6E-C196-3F9E1071B3E7}"/>
              </a:ext>
            </a:extLst>
          </p:cNvPr>
          <p:cNvSpPr txBox="1">
            <a:spLocks noChangeArrowheads="1"/>
          </p:cNvSpPr>
          <p:nvPr/>
        </p:nvSpPr>
        <p:spPr bwMode="auto">
          <a:xfrm>
            <a:off x="198438" y="0"/>
            <a:ext cx="9110662" cy="65556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None/>
            </a:pPr>
            <a:r>
              <a:rPr lang="es-ES" altLang="es-ES" dirty="0">
                <a:solidFill>
                  <a:srgbClr val="C00000"/>
                </a:solidFill>
                <a:latin typeface="Tw Cen MT" panose="020B0602020104020603" pitchFamily="34" charset="77"/>
                <a:cs typeface="Times New Roman" panose="02020603050405020304" pitchFamily="18" charset="0"/>
              </a:rPr>
              <a:t>RELIGIOSAS CLARISAS</a:t>
            </a:r>
          </a:p>
          <a:p>
            <a:pPr algn="ctr" eaLnBrk="1" hangingPunct="1">
              <a:lnSpc>
                <a:spcPct val="100000"/>
              </a:lnSpc>
              <a:spcBef>
                <a:spcPct val="0"/>
              </a:spcBef>
              <a:buFontTx/>
              <a:buNone/>
            </a:pPr>
            <a:r>
              <a:rPr lang="es-ES" altLang="es-ES" dirty="0">
                <a:solidFill>
                  <a:srgbClr val="000000"/>
                </a:solidFill>
                <a:latin typeface="Tw Cen MT" panose="020B0602020104020603" pitchFamily="34" charset="77"/>
                <a:cs typeface="Times New Roman" panose="02020603050405020304" pitchFamily="18" charset="0"/>
              </a:rPr>
              <a:t>Santa Clara es el primer convento de monjas </a:t>
            </a:r>
          </a:p>
          <a:p>
            <a:pPr algn="ctr" eaLnBrk="1" hangingPunct="1">
              <a:lnSpc>
                <a:spcPct val="100000"/>
              </a:lnSpc>
              <a:spcBef>
                <a:spcPct val="0"/>
              </a:spcBef>
              <a:buFontTx/>
              <a:buNone/>
            </a:pPr>
            <a:r>
              <a:rPr lang="es-ES" altLang="es-ES" dirty="0">
                <a:solidFill>
                  <a:srgbClr val="000000"/>
                </a:solidFill>
                <a:latin typeface="Tw Cen MT" panose="020B0602020104020603" pitchFamily="34" charset="77"/>
                <a:cs typeface="Times New Roman" panose="02020603050405020304" pitchFamily="18" charset="0"/>
              </a:rPr>
              <a:t>que hubo en Úbeda después de la Reconquista. </a:t>
            </a:r>
          </a:p>
          <a:p>
            <a:pPr algn="ctr" eaLnBrk="1" hangingPunct="1">
              <a:lnSpc>
                <a:spcPct val="100000"/>
              </a:lnSpc>
              <a:spcBef>
                <a:spcPct val="0"/>
              </a:spcBef>
              <a:buFontTx/>
              <a:buNone/>
            </a:pPr>
            <a:r>
              <a:rPr lang="es-ES" altLang="es-ES" dirty="0">
                <a:solidFill>
                  <a:srgbClr val="000000"/>
                </a:solidFill>
                <a:latin typeface="Tw Cen MT" panose="020B0602020104020603" pitchFamily="34" charset="77"/>
                <a:cs typeface="Times New Roman" panose="02020603050405020304" pitchFamily="18" charset="0"/>
              </a:rPr>
              <a:t>Un documento fechado en Úbeda a </a:t>
            </a:r>
          </a:p>
          <a:p>
            <a:pPr algn="ctr" eaLnBrk="1" hangingPunct="1">
              <a:lnSpc>
                <a:spcPct val="100000"/>
              </a:lnSpc>
              <a:spcBef>
                <a:spcPct val="0"/>
              </a:spcBef>
              <a:buFontTx/>
              <a:buNone/>
            </a:pPr>
            <a:r>
              <a:rPr lang="es-ES" altLang="es-ES" dirty="0">
                <a:solidFill>
                  <a:srgbClr val="000000"/>
                </a:solidFill>
                <a:latin typeface="Tw Cen MT" panose="020B0602020104020603" pitchFamily="34" charset="77"/>
                <a:cs typeface="Times New Roman" panose="02020603050405020304" pitchFamily="18" charset="0"/>
              </a:rPr>
              <a:t>“martes, doce días de septiembre de 1290”, </a:t>
            </a:r>
          </a:p>
          <a:p>
            <a:pPr algn="ctr" eaLnBrk="1" hangingPunct="1">
              <a:lnSpc>
                <a:spcPct val="100000"/>
              </a:lnSpc>
              <a:spcBef>
                <a:spcPct val="0"/>
              </a:spcBef>
              <a:buFontTx/>
              <a:buNone/>
            </a:pPr>
            <a:r>
              <a:rPr lang="es-ES" altLang="es-ES" dirty="0">
                <a:solidFill>
                  <a:srgbClr val="000000"/>
                </a:solidFill>
                <a:latin typeface="Tw Cen MT" panose="020B0602020104020603" pitchFamily="34" charset="77"/>
                <a:cs typeface="Times New Roman" panose="02020603050405020304" pitchFamily="18" charset="0"/>
              </a:rPr>
              <a:t>testimonia su existencia. </a:t>
            </a:r>
          </a:p>
          <a:p>
            <a:pPr algn="ctr" eaLnBrk="1" hangingPunct="1">
              <a:lnSpc>
                <a:spcPct val="100000"/>
              </a:lnSpc>
              <a:spcBef>
                <a:spcPct val="0"/>
              </a:spcBef>
              <a:buFontTx/>
              <a:buNone/>
            </a:pPr>
            <a:r>
              <a:rPr lang="es-ES" altLang="es-ES" dirty="0">
                <a:solidFill>
                  <a:srgbClr val="000000"/>
                </a:solidFill>
                <a:latin typeface="Tw Cen MT" panose="020B0602020104020603" pitchFamily="34" charset="77"/>
                <a:cs typeface="Times New Roman" panose="02020603050405020304" pitchFamily="18" charset="0"/>
              </a:rPr>
              <a:t>La Reina Isabel la Católica se hospedó en él, </a:t>
            </a:r>
          </a:p>
          <a:p>
            <a:pPr algn="ctr" eaLnBrk="1" hangingPunct="1">
              <a:lnSpc>
                <a:spcPct val="100000"/>
              </a:lnSpc>
              <a:spcBef>
                <a:spcPct val="0"/>
              </a:spcBef>
              <a:buFontTx/>
              <a:buNone/>
            </a:pPr>
            <a:r>
              <a:rPr lang="es-ES" altLang="es-ES" dirty="0">
                <a:solidFill>
                  <a:srgbClr val="000000"/>
                </a:solidFill>
                <a:latin typeface="Tw Cen MT" panose="020B0602020104020603" pitchFamily="34" charset="77"/>
                <a:cs typeface="Times New Roman" panose="02020603050405020304" pitchFamily="18" charset="0"/>
              </a:rPr>
              <a:t>el 5 de noviembre de 1489, cuando se dirigía a Baza. </a:t>
            </a:r>
          </a:p>
          <a:p>
            <a:pPr algn="ctr" eaLnBrk="1" hangingPunct="1">
              <a:lnSpc>
                <a:spcPct val="100000"/>
              </a:lnSpc>
              <a:spcBef>
                <a:spcPct val="0"/>
              </a:spcBef>
              <a:buFontTx/>
              <a:buNone/>
            </a:pPr>
            <a:r>
              <a:rPr lang="es-ES" altLang="es-ES" dirty="0">
                <a:solidFill>
                  <a:srgbClr val="000000"/>
                </a:solidFill>
                <a:latin typeface="Tw Cen MT" panose="020B0602020104020603" pitchFamily="34" charset="77"/>
                <a:cs typeface="Times New Roman" panose="02020603050405020304" pitchFamily="18" charset="0"/>
              </a:rPr>
              <a:t>Las religiosas de Santa Clara disfrutaron en todo </a:t>
            </a:r>
          </a:p>
          <a:p>
            <a:pPr algn="ctr" eaLnBrk="1" hangingPunct="1">
              <a:lnSpc>
                <a:spcPct val="100000"/>
              </a:lnSpc>
              <a:spcBef>
                <a:spcPct val="0"/>
              </a:spcBef>
              <a:buFontTx/>
              <a:buNone/>
            </a:pPr>
            <a:r>
              <a:rPr lang="es-ES" altLang="es-ES" dirty="0">
                <a:solidFill>
                  <a:srgbClr val="000000"/>
                </a:solidFill>
                <a:latin typeface="Tw Cen MT" panose="020B0602020104020603" pitchFamily="34" charset="77"/>
                <a:cs typeface="Times New Roman" panose="02020603050405020304" pitchFamily="18" charset="0"/>
              </a:rPr>
              <a:t>tiempo de privilegios, gracias y mercedes, </a:t>
            </a:r>
          </a:p>
          <a:p>
            <a:pPr algn="ctr" eaLnBrk="1" hangingPunct="1">
              <a:lnSpc>
                <a:spcPct val="100000"/>
              </a:lnSpc>
              <a:spcBef>
                <a:spcPct val="0"/>
              </a:spcBef>
              <a:buFontTx/>
              <a:buNone/>
            </a:pPr>
            <a:r>
              <a:rPr lang="es-ES" altLang="es-ES" dirty="0">
                <a:solidFill>
                  <a:srgbClr val="000000"/>
                </a:solidFill>
                <a:latin typeface="Tw Cen MT" panose="020B0602020104020603" pitchFamily="34" charset="77"/>
                <a:cs typeface="Times New Roman" panose="02020603050405020304" pitchFamily="18" charset="0"/>
              </a:rPr>
              <a:t>ya que muchas familias ilustres de Úbeda </a:t>
            </a:r>
          </a:p>
          <a:p>
            <a:pPr algn="ctr" eaLnBrk="1" hangingPunct="1">
              <a:lnSpc>
                <a:spcPct val="100000"/>
              </a:lnSpc>
              <a:spcBef>
                <a:spcPct val="0"/>
              </a:spcBef>
              <a:buFontTx/>
              <a:buNone/>
            </a:pPr>
            <a:r>
              <a:rPr lang="es-ES" altLang="es-ES" dirty="0">
                <a:solidFill>
                  <a:srgbClr val="000000"/>
                </a:solidFill>
                <a:latin typeface="Tw Cen MT" panose="020B0602020104020603" pitchFamily="34" charset="77"/>
                <a:cs typeface="Times New Roman" panose="02020603050405020304" pitchFamily="18" charset="0"/>
              </a:rPr>
              <a:t>tuvieron en este Convento, religiosas profesas. </a:t>
            </a:r>
          </a:p>
          <a:p>
            <a:pPr algn="ctr" eaLnBrk="1" hangingPunct="1">
              <a:lnSpc>
                <a:spcPct val="100000"/>
              </a:lnSpc>
              <a:spcBef>
                <a:spcPct val="0"/>
              </a:spcBef>
              <a:buFontTx/>
              <a:buNone/>
            </a:pPr>
            <a:r>
              <a:rPr lang="es-ES" altLang="es-ES" dirty="0">
                <a:solidFill>
                  <a:srgbClr val="000000"/>
                </a:solidFill>
                <a:latin typeface="Tw Cen MT" panose="020B0602020104020603" pitchFamily="34" charset="77"/>
                <a:cs typeface="Times New Roman" panose="02020603050405020304" pitchFamily="18" charset="0"/>
              </a:rPr>
              <a:t>La portada de acceso al interior de la iglesia, </a:t>
            </a:r>
          </a:p>
          <a:p>
            <a:pPr algn="ctr" eaLnBrk="1" hangingPunct="1">
              <a:lnSpc>
                <a:spcPct val="100000"/>
              </a:lnSpc>
              <a:spcBef>
                <a:spcPct val="0"/>
              </a:spcBef>
              <a:buFontTx/>
              <a:buNone/>
            </a:pPr>
            <a:r>
              <a:rPr lang="es-ES" altLang="es-ES" dirty="0">
                <a:solidFill>
                  <a:srgbClr val="000000"/>
                </a:solidFill>
                <a:latin typeface="Tw Cen MT" panose="020B0602020104020603" pitchFamily="34" charset="77"/>
                <a:cs typeface="Times New Roman" panose="02020603050405020304" pitchFamily="18" charset="0"/>
              </a:rPr>
              <a:t>es muy notable, decorada con puntas de diamante; </a:t>
            </a:r>
          </a:p>
          <a:p>
            <a:pPr algn="ctr" eaLnBrk="1" hangingPunct="1">
              <a:lnSpc>
                <a:spcPct val="100000"/>
              </a:lnSpc>
              <a:spcBef>
                <a:spcPct val="0"/>
              </a:spcBef>
              <a:buFontTx/>
              <a:buNone/>
            </a:pPr>
            <a:r>
              <a:rPr lang="es-ES" altLang="es-ES" dirty="0">
                <a:solidFill>
                  <a:srgbClr val="000000"/>
                </a:solidFill>
                <a:latin typeface="Tw Cen MT" panose="020B0602020104020603" pitchFamily="34" charset="77"/>
                <a:cs typeface="Times New Roman" panose="02020603050405020304" pitchFamily="18" charset="0"/>
              </a:rPr>
              <a:t>pueden apreciarse en ella reminiscencias mudéjares. </a:t>
            </a:r>
            <a:endParaRPr lang="es-ES" altLang="es-ES" dirty="0">
              <a:latin typeface="Tw Cen MT" panose="020B0602020104020603" pitchFamily="34" charset="77"/>
              <a:cs typeface="Times New Roman" panose="02020603050405020304" pitchFamily="18" charset="0"/>
            </a:endParaRPr>
          </a:p>
        </p:txBody>
      </p:sp>
      <p:pic>
        <p:nvPicPr>
          <p:cNvPr id="26627" name="Imagen 3">
            <a:extLst>
              <a:ext uri="{FF2B5EF4-FFF2-40B4-BE49-F238E27FC236}">
                <a16:creationId xmlns:a16="http://schemas.microsoft.com/office/drawing/2014/main" id="{5D79D7B2-8A34-6AEC-85F5-CD6FD76E2F8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63113" y="457200"/>
            <a:ext cx="2330450" cy="385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8" name="CuadroTexto 5">
            <a:extLst>
              <a:ext uri="{FF2B5EF4-FFF2-40B4-BE49-F238E27FC236}">
                <a16:creationId xmlns:a16="http://schemas.microsoft.com/office/drawing/2014/main" id="{59AD8880-C625-91AF-E95D-41F852B1096C}"/>
              </a:ext>
            </a:extLst>
          </p:cNvPr>
          <p:cNvSpPr txBox="1">
            <a:spLocks noChangeArrowheads="1"/>
          </p:cNvSpPr>
          <p:nvPr/>
        </p:nvSpPr>
        <p:spPr bwMode="auto">
          <a:xfrm>
            <a:off x="9663113" y="4572000"/>
            <a:ext cx="2330450"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s-ES" altLang="es-ES" dirty="0">
                <a:solidFill>
                  <a:srgbClr val="C00000"/>
                </a:solidFill>
                <a:latin typeface="Tw Cen MT" panose="020B0602020104020603" pitchFamily="34" charset="77"/>
                <a:cs typeface="Times New Roman" panose="02020603050405020304" pitchFamily="18" charset="0"/>
              </a:rPr>
              <a:t>CONVENTO</a:t>
            </a:r>
          </a:p>
          <a:p>
            <a:pPr algn="ctr" eaLnBrk="1" hangingPunct="1">
              <a:lnSpc>
                <a:spcPct val="100000"/>
              </a:lnSpc>
              <a:spcBef>
                <a:spcPct val="0"/>
              </a:spcBef>
              <a:buFontTx/>
              <a:buNone/>
            </a:pPr>
            <a:r>
              <a:rPr lang="es-ES" altLang="es-ES" dirty="0">
                <a:solidFill>
                  <a:srgbClr val="C00000"/>
                </a:solidFill>
                <a:latin typeface="Tw Cen MT" panose="020B0602020104020603" pitchFamily="34" charset="77"/>
                <a:cs typeface="Times New Roman" panose="02020603050405020304" pitchFamily="18" charset="0"/>
              </a:rPr>
              <a:t>SANTA CLARA</a:t>
            </a:r>
          </a:p>
          <a:p>
            <a:pPr algn="ctr" eaLnBrk="1" hangingPunct="1">
              <a:lnSpc>
                <a:spcPct val="100000"/>
              </a:lnSpc>
              <a:spcBef>
                <a:spcPct val="0"/>
              </a:spcBef>
              <a:buFontTx/>
              <a:buNone/>
            </a:pPr>
            <a:endParaRPr lang="es-ES" altLang="es-ES" dirty="0">
              <a:solidFill>
                <a:srgbClr val="C00000"/>
              </a:solidFill>
              <a:latin typeface="Tw Cen MT" panose="020B0602020104020603" pitchFamily="34" charset="77"/>
              <a:cs typeface="Times New Roman" panose="02020603050405020304" pitchFamily="18" charset="0"/>
            </a:endParaRPr>
          </a:p>
          <a:p>
            <a:pPr algn="ctr" eaLnBrk="1" hangingPunct="1">
              <a:lnSpc>
                <a:spcPct val="100000"/>
              </a:lnSpc>
              <a:spcBef>
                <a:spcPct val="0"/>
              </a:spcBef>
              <a:buFontTx/>
              <a:buNone/>
            </a:pPr>
            <a:r>
              <a:rPr lang="es-ES" altLang="es-ES" dirty="0">
                <a:solidFill>
                  <a:srgbClr val="C00000"/>
                </a:solidFill>
                <a:latin typeface="Tw Cen MT" panose="020B0602020104020603" pitchFamily="34" charset="77"/>
                <a:cs typeface="Times New Roman" panose="02020603050405020304" pitchFamily="18" charset="0"/>
              </a:rPr>
              <a:t>CLARISAS</a:t>
            </a:r>
            <a:endParaRPr lang="es-ES" altLang="es-ES" dirty="0">
              <a:solidFill>
                <a:srgbClr val="C00000"/>
              </a:solidFill>
              <a:latin typeface="Tw Cen MT" panose="020B0602020104020603" pitchFamily="34" charset="77"/>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withEffect">
                                  <p:stCondLst>
                                    <p:cond delay="0"/>
                                  </p:stCondLst>
                                  <p:childTnLst>
                                    <p:set>
                                      <p:cBhvr>
                                        <p:cTn id="6" dur="1" fill="hold">
                                          <p:stCondLst>
                                            <p:cond delay="0"/>
                                          </p:stCondLst>
                                        </p:cTn>
                                        <p:tgtEl>
                                          <p:spTgt spid="26627"/>
                                        </p:tgtEl>
                                        <p:attrNameLst>
                                          <p:attrName>style.visibility</p:attrName>
                                        </p:attrNameLst>
                                      </p:cBhvr>
                                      <p:to>
                                        <p:strVal val="visible"/>
                                      </p:to>
                                    </p:set>
                                    <p:animEffect transition="in" filter="fade">
                                      <p:cBhvr>
                                        <p:cTn id="7" dur="3000"/>
                                        <p:tgtEl>
                                          <p:spTgt spid="26627"/>
                                        </p:tgtEl>
                                      </p:cBhvr>
                                    </p:animEffect>
                                    <p:anim calcmode="lin" valueType="num">
                                      <p:cBhvr>
                                        <p:cTn id="8" dur="3000" fill="hold"/>
                                        <p:tgtEl>
                                          <p:spTgt spid="26627"/>
                                        </p:tgtEl>
                                        <p:attrNameLst>
                                          <p:attrName>ppt_x</p:attrName>
                                        </p:attrNameLst>
                                      </p:cBhvr>
                                      <p:tavLst>
                                        <p:tav tm="0">
                                          <p:val>
                                            <p:strVal val="#ppt_x"/>
                                          </p:val>
                                        </p:tav>
                                        <p:tav tm="100000">
                                          <p:val>
                                            <p:strVal val="#ppt_x"/>
                                          </p:val>
                                        </p:tav>
                                      </p:tavLst>
                                    </p:anim>
                                    <p:anim calcmode="lin" valueType="num">
                                      <p:cBhvr>
                                        <p:cTn id="9" dur="3000" fill="hold"/>
                                        <p:tgtEl>
                                          <p:spTgt spid="266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09" name="Imagen 4">
            <a:extLst>
              <a:ext uri="{FF2B5EF4-FFF2-40B4-BE49-F238E27FC236}">
                <a16:creationId xmlns:a16="http://schemas.microsoft.com/office/drawing/2014/main" id="{3E8FC320-AA68-E8F1-0918-9B79D027D96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37683"/>
          <a:stretch>
            <a:fillRect/>
          </a:stretch>
        </p:blipFill>
        <p:spPr bwMode="auto">
          <a:xfrm>
            <a:off x="0" y="0"/>
            <a:ext cx="12192000" cy="694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0" name="CuadroTexto 5">
            <a:extLst>
              <a:ext uri="{FF2B5EF4-FFF2-40B4-BE49-F238E27FC236}">
                <a16:creationId xmlns:a16="http://schemas.microsoft.com/office/drawing/2014/main" id="{AD9BFD66-1213-A3A9-80CB-09A7557ED6FA}"/>
              </a:ext>
            </a:extLst>
          </p:cNvPr>
          <p:cNvSpPr txBox="1">
            <a:spLocks noChangeArrowheads="1"/>
          </p:cNvSpPr>
          <p:nvPr/>
        </p:nvSpPr>
        <p:spPr bwMode="auto">
          <a:xfrm>
            <a:off x="0" y="142875"/>
            <a:ext cx="8204200" cy="64940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s-ES" altLang="es-ES" dirty="0">
                <a:solidFill>
                  <a:srgbClr val="C00000"/>
                </a:solidFill>
                <a:latin typeface="Tw Cen MT" panose="020B0602020104020603" pitchFamily="34" charset="77"/>
                <a:cs typeface="Times New Roman" panose="02020603050405020304" pitchFamily="18" charset="0"/>
              </a:rPr>
              <a:t>LOS SEÑORES DE LA GUERRA</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Toda la Edad Media está llena de luchas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contra los moros y de los nobles entre sí.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Es el telón de fondo en un escenario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con demasiada frecuencia lleno de sangre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que hizo describir a la ciudad de Úbeda,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en boca de la reina Isabel, como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“vaso de oro lleno de ponzoña”,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mandando destruir las defensas del Alcázar.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Pero también tiempo de gestas de valentía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y grandeza que mereció para Úbeda el título de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“Muy Noble y Muy Leal Ciudad”,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quedando su escudo jalonado con la Corona Real</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y 12 Leones de plata, que representan a los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12 bravos ubetenses en el cerco de Algeciras.</a:t>
            </a:r>
          </a:p>
        </p:txBody>
      </p:sp>
      <p:pic>
        <p:nvPicPr>
          <p:cNvPr id="27651" name="Imagen 2">
            <a:extLst>
              <a:ext uri="{FF2B5EF4-FFF2-40B4-BE49-F238E27FC236}">
                <a16:creationId xmlns:a16="http://schemas.microsoft.com/office/drawing/2014/main" id="{F765C713-27A0-CB98-BB7A-43D2891F62E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7927" t="5025" r="28085" b="23619"/>
          <a:stretch>
            <a:fillRect/>
          </a:stretch>
        </p:blipFill>
        <p:spPr bwMode="auto">
          <a:xfrm>
            <a:off x="8943975" y="758825"/>
            <a:ext cx="2900363" cy="3613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2" name="CuadroTexto 1">
            <a:extLst>
              <a:ext uri="{FF2B5EF4-FFF2-40B4-BE49-F238E27FC236}">
                <a16:creationId xmlns:a16="http://schemas.microsoft.com/office/drawing/2014/main" id="{4CD23671-BE80-97FC-E79B-65A0BF78B1F6}"/>
              </a:ext>
            </a:extLst>
          </p:cNvPr>
          <p:cNvSpPr txBox="1">
            <a:spLocks noChangeArrowheads="1"/>
          </p:cNvSpPr>
          <p:nvPr/>
        </p:nvSpPr>
        <p:spPr bwMode="auto">
          <a:xfrm>
            <a:off x="8943975" y="4664075"/>
            <a:ext cx="2900363"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s-ES" altLang="es-ES" dirty="0">
                <a:solidFill>
                  <a:srgbClr val="C00000"/>
                </a:solidFill>
                <a:latin typeface="Tw Cen MT" panose="020B0602020104020603" pitchFamily="34" charset="77"/>
              </a:rPr>
              <a:t>ÚBEDA</a:t>
            </a:r>
          </a:p>
          <a:p>
            <a:pPr algn="ctr">
              <a:lnSpc>
                <a:spcPct val="100000"/>
              </a:lnSpc>
              <a:spcBef>
                <a:spcPct val="0"/>
              </a:spcBef>
              <a:buFontTx/>
              <a:buNone/>
            </a:pPr>
            <a:r>
              <a:rPr lang="es-ES" altLang="es-ES" dirty="0">
                <a:solidFill>
                  <a:srgbClr val="C00000"/>
                </a:solidFill>
                <a:latin typeface="Tw Cen MT" panose="020B0602020104020603" pitchFamily="34" charset="77"/>
              </a:rPr>
              <a:t>ESCUDO </a:t>
            </a:r>
          </a:p>
          <a:p>
            <a:pPr algn="ctr">
              <a:lnSpc>
                <a:spcPct val="100000"/>
              </a:lnSpc>
              <a:spcBef>
                <a:spcPct val="0"/>
              </a:spcBef>
              <a:buFontTx/>
              <a:buNone/>
            </a:pPr>
            <a:r>
              <a:rPr lang="es-ES" altLang="es-ES" dirty="0">
                <a:solidFill>
                  <a:srgbClr val="C00000"/>
                </a:solidFill>
                <a:latin typeface="Tw Cen MT" panose="020B0602020104020603" pitchFamily="34" charset="77"/>
              </a:rPr>
              <a:t>DE LA CIUDAD</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withEffect">
                                  <p:stCondLst>
                                    <p:cond delay="0"/>
                                  </p:stCondLst>
                                  <p:childTnLst>
                                    <p:set>
                                      <p:cBhvr>
                                        <p:cTn id="6" dur="1" fill="hold">
                                          <p:stCondLst>
                                            <p:cond delay="0"/>
                                          </p:stCondLst>
                                        </p:cTn>
                                        <p:tgtEl>
                                          <p:spTgt spid="27651"/>
                                        </p:tgtEl>
                                        <p:attrNameLst>
                                          <p:attrName>style.visibility</p:attrName>
                                        </p:attrNameLst>
                                      </p:cBhvr>
                                      <p:to>
                                        <p:strVal val="visible"/>
                                      </p:to>
                                    </p:set>
                                    <p:anim calcmode="lin" valueType="num">
                                      <p:cBhvr>
                                        <p:cTn id="7" dur="5000" fill="hold"/>
                                        <p:tgtEl>
                                          <p:spTgt spid="27651"/>
                                        </p:tgtEl>
                                        <p:attrNameLst>
                                          <p:attrName>ppt_w</p:attrName>
                                        </p:attrNameLst>
                                      </p:cBhvr>
                                      <p:tavLst>
                                        <p:tav tm="0">
                                          <p:val>
                                            <p:fltVal val="0"/>
                                          </p:val>
                                        </p:tav>
                                        <p:tav tm="100000">
                                          <p:val>
                                            <p:strVal val="#ppt_w"/>
                                          </p:val>
                                        </p:tav>
                                      </p:tavLst>
                                    </p:anim>
                                    <p:anim calcmode="lin" valueType="num">
                                      <p:cBhvr>
                                        <p:cTn id="8" dur="5000" fill="hold"/>
                                        <p:tgtEl>
                                          <p:spTgt spid="27651"/>
                                        </p:tgtEl>
                                        <p:attrNameLst>
                                          <p:attrName>ppt_h</p:attrName>
                                        </p:attrNameLst>
                                      </p:cBhvr>
                                      <p:tavLst>
                                        <p:tav tm="0">
                                          <p:val>
                                            <p:fltVal val="0"/>
                                          </p:val>
                                        </p:tav>
                                        <p:tav tm="100000">
                                          <p:val>
                                            <p:strVal val="#ppt_h"/>
                                          </p:val>
                                        </p:tav>
                                      </p:tavLst>
                                    </p:anim>
                                    <p:animEffect transition="in" filter="fade">
                                      <p:cBhvr>
                                        <p:cTn id="9" dur="5000"/>
                                        <p:tgtEl>
                                          <p:spTgt spid="276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3" name="Imagen 4">
            <a:extLst>
              <a:ext uri="{FF2B5EF4-FFF2-40B4-BE49-F238E27FC236}">
                <a16:creationId xmlns:a16="http://schemas.microsoft.com/office/drawing/2014/main" id="{C3825EDD-EFC4-8014-1B27-3B01552BD15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37683"/>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4" name="CuadroTexto 2">
            <a:extLst>
              <a:ext uri="{FF2B5EF4-FFF2-40B4-BE49-F238E27FC236}">
                <a16:creationId xmlns:a16="http://schemas.microsoft.com/office/drawing/2014/main" id="{C3AE2B43-5ABB-A003-478D-14444C7EDAAB}"/>
              </a:ext>
            </a:extLst>
          </p:cNvPr>
          <p:cNvSpPr txBox="1">
            <a:spLocks noChangeArrowheads="1"/>
          </p:cNvSpPr>
          <p:nvPr/>
        </p:nvSpPr>
        <p:spPr bwMode="auto">
          <a:xfrm>
            <a:off x="0" y="404813"/>
            <a:ext cx="9018588" cy="655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El fuero de Úbeda habla de una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clase aristocrática dominante,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los llamados caballeros,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“señores de la guerra”.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Siendo grandes propietarios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están libres de impuestos,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siendo su única obligación,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cuidar la muralla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y salir con sus caballos y servidores,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en defensa del rey en momentos de conflicto. </a:t>
            </a:r>
          </a:p>
          <a:p>
            <a:pPr algn="ctr" eaLnBrk="1" hangingPunct="1">
              <a:lnSpc>
                <a:spcPct val="100000"/>
              </a:lnSpc>
              <a:spcBef>
                <a:spcPct val="0"/>
              </a:spcBef>
              <a:buFontTx/>
              <a:buNone/>
            </a:pPr>
            <a:endParaRPr lang="es-ES" altLang="es-ES" dirty="0">
              <a:latin typeface="Tw Cen MT" panose="020B0602020104020603" pitchFamily="34" charset="77"/>
              <a:cs typeface="Times New Roman" panose="02020603050405020304" pitchFamily="18" charset="0"/>
            </a:endParaRP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De esta función nacería luego el derecho a gobernar,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siendo elegidos jueces o alcaldes cada año,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el primer domingo después de S. Miguel.</a:t>
            </a:r>
          </a:p>
          <a:p>
            <a:pPr algn="ctr" eaLnBrk="1" hangingPunct="1">
              <a:lnSpc>
                <a:spcPct val="100000"/>
              </a:lnSpc>
              <a:spcBef>
                <a:spcPct val="0"/>
              </a:spcBef>
              <a:buFontTx/>
              <a:buNone/>
            </a:pPr>
            <a:r>
              <a:rPr lang="es-ES" altLang="es-ES" dirty="0">
                <a:latin typeface="Times New Roman" panose="02020603050405020304" pitchFamily="18" charset="0"/>
                <a:cs typeface="Times New Roman" panose="02020603050405020304" pitchFamily="18" charset="0"/>
              </a:rPr>
              <a:t> </a:t>
            </a:r>
          </a:p>
        </p:txBody>
      </p:sp>
      <p:sp>
        <p:nvSpPr>
          <p:cNvPr id="44035" name="CuadroTexto 1">
            <a:extLst>
              <a:ext uri="{FF2B5EF4-FFF2-40B4-BE49-F238E27FC236}">
                <a16:creationId xmlns:a16="http://schemas.microsoft.com/office/drawing/2014/main" id="{2045168E-45F8-683C-A21F-FA56DC473422}"/>
              </a:ext>
            </a:extLst>
          </p:cNvPr>
          <p:cNvSpPr txBox="1">
            <a:spLocks noChangeArrowheads="1"/>
          </p:cNvSpPr>
          <p:nvPr/>
        </p:nvSpPr>
        <p:spPr bwMode="auto">
          <a:xfrm>
            <a:off x="9339262" y="4359964"/>
            <a:ext cx="2522537"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s-ES" altLang="es-ES" dirty="0">
                <a:solidFill>
                  <a:srgbClr val="C00000"/>
                </a:solidFill>
                <a:latin typeface="Tw Cen MT" panose="020B0602020104020603" pitchFamily="34" charset="77"/>
              </a:rPr>
              <a:t>CABALLEROS:</a:t>
            </a:r>
          </a:p>
          <a:p>
            <a:pPr algn="ctr">
              <a:lnSpc>
                <a:spcPct val="100000"/>
              </a:lnSpc>
              <a:spcBef>
                <a:spcPct val="0"/>
              </a:spcBef>
              <a:buFontTx/>
              <a:buNone/>
            </a:pPr>
            <a:r>
              <a:rPr lang="es-ES" altLang="es-ES" dirty="0">
                <a:solidFill>
                  <a:srgbClr val="C00000"/>
                </a:solidFill>
                <a:latin typeface="Tw Cen MT" panose="020B0602020104020603" pitchFamily="34" charset="77"/>
              </a:rPr>
              <a:t>SEÑORES </a:t>
            </a:r>
          </a:p>
          <a:p>
            <a:pPr algn="ctr">
              <a:lnSpc>
                <a:spcPct val="100000"/>
              </a:lnSpc>
              <a:spcBef>
                <a:spcPct val="0"/>
              </a:spcBef>
              <a:buFontTx/>
              <a:buNone/>
            </a:pPr>
            <a:r>
              <a:rPr lang="es-ES" altLang="es-ES" dirty="0">
                <a:solidFill>
                  <a:srgbClr val="C00000"/>
                </a:solidFill>
                <a:latin typeface="Tw Cen MT" panose="020B0602020104020603" pitchFamily="34" charset="77"/>
              </a:rPr>
              <a:t>DE LA GUERRA</a:t>
            </a:r>
          </a:p>
        </p:txBody>
      </p:sp>
      <p:pic>
        <p:nvPicPr>
          <p:cNvPr id="2" name="Imagen 5">
            <a:extLst>
              <a:ext uri="{FF2B5EF4-FFF2-40B4-BE49-F238E27FC236}">
                <a16:creationId xmlns:a16="http://schemas.microsoft.com/office/drawing/2014/main" id="{FF0CB926-487C-0525-C929-F517064C277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39263" y="315913"/>
            <a:ext cx="2624137" cy="3630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3000"/>
                                        <p:tgtEl>
                                          <p:spTgt spid="2"/>
                                        </p:tgtEl>
                                      </p:cBhvr>
                                    </p:animEffect>
                                    <p:anim calcmode="lin" valueType="num">
                                      <p:cBhvr>
                                        <p:cTn id="8" dur="3000" fill="hold"/>
                                        <p:tgtEl>
                                          <p:spTgt spid="2"/>
                                        </p:tgtEl>
                                        <p:attrNameLst>
                                          <p:attrName>ppt_x</p:attrName>
                                        </p:attrNameLst>
                                      </p:cBhvr>
                                      <p:tavLst>
                                        <p:tav tm="0">
                                          <p:val>
                                            <p:strVal val="#ppt_x"/>
                                          </p:val>
                                        </p:tav>
                                        <p:tav tm="100000">
                                          <p:val>
                                            <p:strVal val="#ppt_x"/>
                                          </p:val>
                                        </p:tav>
                                      </p:tavLst>
                                    </p:anim>
                                    <p:anim calcmode="lin" valueType="num">
                                      <p:cBhvr>
                                        <p:cTn id="9" dur="3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Imagen 4">
            <a:extLst>
              <a:ext uri="{FF2B5EF4-FFF2-40B4-BE49-F238E27FC236}">
                <a16:creationId xmlns:a16="http://schemas.microsoft.com/office/drawing/2014/main" id="{D25CDBA3-FBE6-CDFC-2C72-95A85D4F82F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37683"/>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0" name="CuadroTexto 2">
            <a:extLst>
              <a:ext uri="{FF2B5EF4-FFF2-40B4-BE49-F238E27FC236}">
                <a16:creationId xmlns:a16="http://schemas.microsoft.com/office/drawing/2014/main" id="{F7D91A74-3B13-7977-E0B7-9E33004684DC}"/>
              </a:ext>
            </a:extLst>
          </p:cNvPr>
          <p:cNvSpPr txBox="1">
            <a:spLocks noChangeArrowheads="1"/>
          </p:cNvSpPr>
          <p:nvPr/>
        </p:nvSpPr>
        <p:spPr bwMode="auto">
          <a:xfrm>
            <a:off x="174625" y="204788"/>
            <a:ext cx="7227888" cy="6986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Según una piadosa tradición,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de comienzos de la edad media,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el origen de las comunidades cristianas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de Andalucía Oriental, está vinculado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a la leyenda de los siete Varones,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enviados por los Apóstoles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para evangelizar Hispania,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desembarcando en Cartagena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y poniendo como punto inicial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de su apostolado Guadix</a:t>
            </a:r>
            <a:r>
              <a:rPr lang="es-ES" altLang="es-ES" b="1" dirty="0">
                <a:latin typeface="Tw Cen MT" panose="020B0602020104020603" pitchFamily="34" charset="77"/>
                <a:cs typeface="Times New Roman" panose="02020603050405020304" pitchFamily="18" charset="0"/>
              </a:rPr>
              <a:t>: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Torcuato, </a:t>
            </a:r>
            <a:r>
              <a:rPr lang="es-ES" altLang="es-ES" dirty="0" err="1">
                <a:latin typeface="Tw Cen MT" panose="020B0602020104020603" pitchFamily="34" charset="77"/>
                <a:cs typeface="Times New Roman" panose="02020603050405020304" pitchFamily="18" charset="0"/>
              </a:rPr>
              <a:t>Tesifonte</a:t>
            </a:r>
            <a:r>
              <a:rPr lang="es-ES" altLang="es-ES" dirty="0">
                <a:latin typeface="Tw Cen MT" panose="020B0602020104020603" pitchFamily="34" charset="77"/>
                <a:cs typeface="Times New Roman" panose="02020603050405020304" pitchFamily="18" charset="0"/>
              </a:rPr>
              <a:t>, Indalecio, Segundo</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Eufrasio, Cecilio y Hesiquio o </a:t>
            </a:r>
            <a:r>
              <a:rPr lang="es-ES" altLang="es-ES" dirty="0" err="1">
                <a:latin typeface="Tw Cen MT" panose="020B0602020104020603" pitchFamily="34" charset="77"/>
                <a:cs typeface="Times New Roman" panose="02020603050405020304" pitchFamily="18" charset="0"/>
              </a:rPr>
              <a:t>Isicio</a:t>
            </a:r>
            <a:r>
              <a:rPr lang="es-ES" altLang="es-ES" dirty="0">
                <a:latin typeface="Tw Cen MT" panose="020B0602020104020603" pitchFamily="34" charset="77"/>
                <a:cs typeface="Times New Roman" panose="02020603050405020304" pitchFamily="18" charset="0"/>
              </a:rPr>
              <a:t>.</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San Eufrasio anunciaría el Evangelio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en </a:t>
            </a:r>
            <a:r>
              <a:rPr lang="es-ES" altLang="es-ES" dirty="0" err="1">
                <a:latin typeface="Tw Cen MT" panose="020B0602020104020603" pitchFamily="34" charset="77"/>
                <a:cs typeface="Times New Roman" panose="02020603050405020304" pitchFamily="18" charset="0"/>
              </a:rPr>
              <a:t>Iliturgi</a:t>
            </a:r>
            <a:r>
              <a:rPr lang="es-ES" altLang="es-ES" dirty="0">
                <a:latin typeface="Tw Cen MT" panose="020B0602020104020603" pitchFamily="34" charset="77"/>
                <a:cs typeface="Times New Roman" panose="02020603050405020304" pitchFamily="18" charset="0"/>
              </a:rPr>
              <a:t> (Andújar),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por eso es el Patrón de toda la Diócesis.</a:t>
            </a:r>
          </a:p>
          <a:p>
            <a:pPr eaLnBrk="1" hangingPunct="1">
              <a:lnSpc>
                <a:spcPct val="100000"/>
              </a:lnSpc>
              <a:spcBef>
                <a:spcPct val="0"/>
              </a:spcBef>
              <a:buFontTx/>
              <a:buNone/>
            </a:pPr>
            <a:r>
              <a:rPr lang="es-ES" altLang="es-ES" dirty="0">
                <a:solidFill>
                  <a:srgbClr val="FF0000"/>
                </a:solidFill>
                <a:latin typeface="Tw Cen MT" panose="020B0602020104020603" pitchFamily="34" charset="77"/>
                <a:cs typeface="Times New Roman" panose="02020603050405020304" pitchFamily="18" charset="0"/>
              </a:rPr>
              <a:t> </a:t>
            </a:r>
            <a:endParaRPr lang="es-ES" altLang="es-ES" dirty="0">
              <a:latin typeface="Tw Cen MT" panose="020B0602020104020603" pitchFamily="34" charset="77"/>
              <a:cs typeface="Times New Roman" panose="02020603050405020304" pitchFamily="18" charset="0"/>
            </a:endParaRPr>
          </a:p>
        </p:txBody>
      </p:sp>
      <p:sp>
        <p:nvSpPr>
          <p:cNvPr id="17411" name="CuadroTexto 7">
            <a:extLst>
              <a:ext uri="{FF2B5EF4-FFF2-40B4-BE49-F238E27FC236}">
                <a16:creationId xmlns:a16="http://schemas.microsoft.com/office/drawing/2014/main" id="{5B1E0DA0-E24C-9C77-3087-0581D65208F6}"/>
              </a:ext>
            </a:extLst>
          </p:cNvPr>
          <p:cNvSpPr txBox="1">
            <a:spLocks noChangeArrowheads="1"/>
          </p:cNvSpPr>
          <p:nvPr/>
        </p:nvSpPr>
        <p:spPr bwMode="auto">
          <a:xfrm>
            <a:off x="9004300" y="5957889"/>
            <a:ext cx="275431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s-ES" altLang="es-ES" dirty="0">
                <a:solidFill>
                  <a:srgbClr val="C00000"/>
                </a:solidFill>
                <a:latin typeface="Tw Cen MT" panose="020B0602020104020603" pitchFamily="34" charset="77"/>
              </a:rPr>
              <a:t>SAN EUFRASIO</a:t>
            </a:r>
          </a:p>
        </p:txBody>
      </p:sp>
      <p:pic>
        <p:nvPicPr>
          <p:cNvPr id="6148" name="Imagen 3">
            <a:extLst>
              <a:ext uri="{FF2B5EF4-FFF2-40B4-BE49-F238E27FC236}">
                <a16:creationId xmlns:a16="http://schemas.microsoft.com/office/drawing/2014/main" id="{487F9362-904E-CC67-4354-79ACC4D7225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54501" t="7713" b="18475"/>
          <a:stretch>
            <a:fillRect/>
          </a:stretch>
        </p:blipFill>
        <p:spPr bwMode="auto">
          <a:xfrm>
            <a:off x="8763000" y="204788"/>
            <a:ext cx="3114675" cy="5548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withEffect">
                                  <p:stCondLst>
                                    <p:cond delay="0"/>
                                  </p:stCondLst>
                                  <p:childTnLst>
                                    <p:set>
                                      <p:cBhvr>
                                        <p:cTn id="6" dur="1" fill="hold">
                                          <p:stCondLst>
                                            <p:cond delay="0"/>
                                          </p:stCondLst>
                                        </p:cTn>
                                        <p:tgtEl>
                                          <p:spTgt spid="6148"/>
                                        </p:tgtEl>
                                        <p:attrNameLst>
                                          <p:attrName>style.visibility</p:attrName>
                                        </p:attrNameLst>
                                      </p:cBhvr>
                                      <p:to>
                                        <p:strVal val="visible"/>
                                      </p:to>
                                    </p:set>
                                    <p:animEffect transition="in" filter="fade">
                                      <p:cBhvr>
                                        <p:cTn id="7" dur="3000"/>
                                        <p:tgtEl>
                                          <p:spTgt spid="6148"/>
                                        </p:tgtEl>
                                      </p:cBhvr>
                                    </p:animEffect>
                                    <p:anim calcmode="lin" valueType="num">
                                      <p:cBhvr>
                                        <p:cTn id="8" dur="3000" fill="hold"/>
                                        <p:tgtEl>
                                          <p:spTgt spid="6148"/>
                                        </p:tgtEl>
                                        <p:attrNameLst>
                                          <p:attrName>ppt_x</p:attrName>
                                        </p:attrNameLst>
                                      </p:cBhvr>
                                      <p:tavLst>
                                        <p:tav tm="0">
                                          <p:val>
                                            <p:strVal val="#ppt_x"/>
                                          </p:val>
                                        </p:tav>
                                        <p:tav tm="100000">
                                          <p:val>
                                            <p:strVal val="#ppt_x"/>
                                          </p:val>
                                        </p:tav>
                                      </p:tavLst>
                                    </p:anim>
                                    <p:anim calcmode="lin" valueType="num">
                                      <p:cBhvr>
                                        <p:cTn id="9" dur="3000" fill="hold"/>
                                        <p:tgtEl>
                                          <p:spTgt spid="614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7410"/>
                                        </p:tgtEl>
                                        <p:attrNameLst>
                                          <p:attrName>style.visibility</p:attrName>
                                        </p:attrNameLst>
                                      </p:cBhvr>
                                      <p:to>
                                        <p:strVal val="visible"/>
                                      </p:to>
                                    </p:set>
                                    <p:animEffect transition="in" filter="fade">
                                      <p:cBhvr>
                                        <p:cTn id="12" dur="3000"/>
                                        <p:tgtEl>
                                          <p:spTgt spid="17410"/>
                                        </p:tgtEl>
                                      </p:cBhvr>
                                    </p:animEffect>
                                    <p:anim calcmode="lin" valueType="num">
                                      <p:cBhvr>
                                        <p:cTn id="13" dur="3000" fill="hold"/>
                                        <p:tgtEl>
                                          <p:spTgt spid="17410"/>
                                        </p:tgtEl>
                                        <p:attrNameLst>
                                          <p:attrName>ppt_x</p:attrName>
                                        </p:attrNameLst>
                                      </p:cBhvr>
                                      <p:tavLst>
                                        <p:tav tm="0">
                                          <p:val>
                                            <p:strVal val="#ppt_x"/>
                                          </p:val>
                                        </p:tav>
                                        <p:tav tm="100000">
                                          <p:val>
                                            <p:strVal val="#ppt_x"/>
                                          </p:val>
                                        </p:tav>
                                      </p:tavLst>
                                    </p:anim>
                                    <p:anim calcmode="lin" valueType="num">
                                      <p:cBhvr>
                                        <p:cTn id="14" dur="3000" fill="hold"/>
                                        <p:tgtEl>
                                          <p:spTgt spid="174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0"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7" name="Imagen 4">
            <a:extLst>
              <a:ext uri="{FF2B5EF4-FFF2-40B4-BE49-F238E27FC236}">
                <a16:creationId xmlns:a16="http://schemas.microsoft.com/office/drawing/2014/main" id="{3B9D1C07-2A67-1BB1-F48D-23AA5A004BF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37683"/>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58" name="CuadroTexto 2">
            <a:extLst>
              <a:ext uri="{FF2B5EF4-FFF2-40B4-BE49-F238E27FC236}">
                <a16:creationId xmlns:a16="http://schemas.microsoft.com/office/drawing/2014/main" id="{2E5363C9-59F1-217B-44E1-5BABA9F021DF}"/>
              </a:ext>
            </a:extLst>
          </p:cNvPr>
          <p:cNvSpPr txBox="1">
            <a:spLocks noChangeArrowheads="1"/>
          </p:cNvSpPr>
          <p:nvPr/>
        </p:nvSpPr>
        <p:spPr bwMode="auto">
          <a:xfrm>
            <a:off x="228600" y="131763"/>
            <a:ext cx="8496300" cy="655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Otro sector privilegiado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era el alto clero,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perteneciente en su mayoría a la aristocracia,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que ocupaban las dignidades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al frente de las 11 parroquias (colaciones),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o como es el caso de Santa María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elevada a la categoría de Colegiata (1259),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con privilegios especiales.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Junto a ellos los altos cargos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de las fundaciones conventuales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predominando las de carácter militar,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los de la Merced, junto a S. Millán;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los Trinitarios Calzados,</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(Convento de S. Sebastián)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los Franciscanos en el Altozano. </a:t>
            </a:r>
          </a:p>
        </p:txBody>
      </p:sp>
      <p:sp>
        <p:nvSpPr>
          <p:cNvPr id="45059" name="CuadroTexto 1">
            <a:extLst>
              <a:ext uri="{FF2B5EF4-FFF2-40B4-BE49-F238E27FC236}">
                <a16:creationId xmlns:a16="http://schemas.microsoft.com/office/drawing/2014/main" id="{1AF45F60-91F8-2515-79AA-9010D0AF5664}"/>
              </a:ext>
            </a:extLst>
          </p:cNvPr>
          <p:cNvSpPr txBox="1">
            <a:spLocks noChangeArrowheads="1"/>
          </p:cNvSpPr>
          <p:nvPr/>
        </p:nvSpPr>
        <p:spPr bwMode="auto">
          <a:xfrm>
            <a:off x="8953500" y="4559300"/>
            <a:ext cx="281463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s-ES" altLang="es-ES" dirty="0">
                <a:solidFill>
                  <a:srgbClr val="C00000"/>
                </a:solidFill>
                <a:latin typeface="Tw Cen MT" panose="020B0602020104020603" pitchFamily="34" charset="77"/>
              </a:rPr>
              <a:t>ARISTOCRACIA</a:t>
            </a:r>
          </a:p>
        </p:txBody>
      </p:sp>
      <p:pic>
        <p:nvPicPr>
          <p:cNvPr id="45060" name="Imagen 2">
            <a:extLst>
              <a:ext uri="{FF2B5EF4-FFF2-40B4-BE49-F238E27FC236}">
                <a16:creationId xmlns:a16="http://schemas.microsoft.com/office/drawing/2014/main" id="{33C2639B-09FD-E770-9042-EED6BFC96D9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3920" r="22182"/>
          <a:stretch>
            <a:fillRect/>
          </a:stretch>
        </p:blipFill>
        <p:spPr bwMode="auto">
          <a:xfrm>
            <a:off x="8724900" y="131763"/>
            <a:ext cx="3197225" cy="4103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withEffect">
                                  <p:stCondLst>
                                    <p:cond delay="0"/>
                                  </p:stCondLst>
                                  <p:childTnLst>
                                    <p:set>
                                      <p:cBhvr>
                                        <p:cTn id="6" dur="1" fill="hold">
                                          <p:stCondLst>
                                            <p:cond delay="0"/>
                                          </p:stCondLst>
                                        </p:cTn>
                                        <p:tgtEl>
                                          <p:spTgt spid="45060"/>
                                        </p:tgtEl>
                                        <p:attrNameLst>
                                          <p:attrName>style.visibility</p:attrName>
                                        </p:attrNameLst>
                                      </p:cBhvr>
                                      <p:to>
                                        <p:strVal val="visible"/>
                                      </p:to>
                                    </p:set>
                                    <p:animEffect transition="in" filter="fade">
                                      <p:cBhvr>
                                        <p:cTn id="7" dur="3000"/>
                                        <p:tgtEl>
                                          <p:spTgt spid="45060"/>
                                        </p:tgtEl>
                                      </p:cBhvr>
                                    </p:animEffect>
                                    <p:anim calcmode="lin" valueType="num">
                                      <p:cBhvr>
                                        <p:cTn id="8" dur="3000" fill="hold"/>
                                        <p:tgtEl>
                                          <p:spTgt spid="45060"/>
                                        </p:tgtEl>
                                        <p:attrNameLst>
                                          <p:attrName>ppt_x</p:attrName>
                                        </p:attrNameLst>
                                      </p:cBhvr>
                                      <p:tavLst>
                                        <p:tav tm="0">
                                          <p:val>
                                            <p:strVal val="#ppt_x"/>
                                          </p:val>
                                        </p:tav>
                                        <p:tav tm="100000">
                                          <p:val>
                                            <p:strVal val="#ppt_x"/>
                                          </p:val>
                                        </p:tav>
                                      </p:tavLst>
                                    </p:anim>
                                    <p:anim calcmode="lin" valueType="num">
                                      <p:cBhvr>
                                        <p:cTn id="9" dur="3000" fill="hold"/>
                                        <p:tgtEl>
                                          <p:spTgt spid="4506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1" name="Imagen 4">
            <a:extLst>
              <a:ext uri="{FF2B5EF4-FFF2-40B4-BE49-F238E27FC236}">
                <a16:creationId xmlns:a16="http://schemas.microsoft.com/office/drawing/2014/main" id="{496B2113-E1A4-4C15-5CB9-B7A69E643E5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37683"/>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2" name="CuadroTexto 2">
            <a:extLst>
              <a:ext uri="{FF2B5EF4-FFF2-40B4-BE49-F238E27FC236}">
                <a16:creationId xmlns:a16="http://schemas.microsoft.com/office/drawing/2014/main" id="{D8A4B7C5-426A-272E-B0D7-79657332E7B6}"/>
              </a:ext>
            </a:extLst>
          </p:cNvPr>
          <p:cNvSpPr txBox="1">
            <a:spLocks noChangeArrowheads="1"/>
          </p:cNvSpPr>
          <p:nvPr/>
        </p:nvSpPr>
        <p:spPr bwMode="auto">
          <a:xfrm>
            <a:off x="201613" y="87313"/>
            <a:ext cx="8537575" cy="655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s-ES" altLang="es-ES">
                <a:latin typeface="Tw Cen MT" panose="020B0602020104020603" pitchFamily="34" charset="77"/>
                <a:cs typeface="Times New Roman" panose="02020603050405020304" pitchFamily="18" charset="0"/>
              </a:rPr>
              <a:t>Junto a estos caballeros, tenían también </a:t>
            </a:r>
          </a:p>
          <a:p>
            <a:pPr algn="ctr" eaLnBrk="1" hangingPunct="1">
              <a:lnSpc>
                <a:spcPct val="100000"/>
              </a:lnSpc>
              <a:spcBef>
                <a:spcPct val="0"/>
              </a:spcBef>
              <a:buFontTx/>
              <a:buNone/>
            </a:pPr>
            <a:r>
              <a:rPr lang="es-ES" altLang="es-ES">
                <a:latin typeface="Tw Cen MT" panose="020B0602020104020603" pitchFamily="34" charset="77"/>
                <a:cs typeface="Times New Roman" panose="02020603050405020304" pitchFamily="18" charset="0"/>
              </a:rPr>
              <a:t>funciones militares los llamados “peones”, </a:t>
            </a:r>
          </a:p>
          <a:p>
            <a:pPr algn="ctr" eaLnBrk="1" hangingPunct="1">
              <a:lnSpc>
                <a:spcPct val="100000"/>
              </a:lnSpc>
              <a:spcBef>
                <a:spcPct val="0"/>
              </a:spcBef>
              <a:buFontTx/>
              <a:buNone/>
            </a:pPr>
            <a:r>
              <a:rPr lang="es-ES" altLang="es-ES">
                <a:latin typeface="Tw Cen MT" panose="020B0602020104020603" pitchFamily="34" charset="77"/>
                <a:cs typeface="Times New Roman" panose="02020603050405020304" pitchFamily="18" charset="0"/>
              </a:rPr>
              <a:t>mucho más numerosos. </a:t>
            </a:r>
          </a:p>
          <a:p>
            <a:pPr algn="ctr" eaLnBrk="1" hangingPunct="1">
              <a:lnSpc>
                <a:spcPct val="100000"/>
              </a:lnSpc>
              <a:spcBef>
                <a:spcPct val="0"/>
              </a:spcBef>
              <a:buFontTx/>
              <a:buNone/>
            </a:pPr>
            <a:r>
              <a:rPr lang="es-ES" altLang="es-ES">
                <a:latin typeface="Tw Cen MT" panose="020B0602020104020603" pitchFamily="34" charset="77"/>
                <a:cs typeface="Times New Roman" panose="02020603050405020304" pitchFamily="18" charset="0"/>
              </a:rPr>
              <a:t>Acudían a la guerra a pie, </a:t>
            </a:r>
          </a:p>
          <a:p>
            <a:pPr algn="ctr" eaLnBrk="1" hangingPunct="1">
              <a:lnSpc>
                <a:spcPct val="100000"/>
              </a:lnSpc>
              <a:spcBef>
                <a:spcPct val="0"/>
              </a:spcBef>
              <a:buFontTx/>
              <a:buNone/>
            </a:pPr>
            <a:r>
              <a:rPr lang="es-ES" altLang="es-ES">
                <a:latin typeface="Tw Cen MT" panose="020B0602020104020603" pitchFamily="34" charset="77"/>
                <a:cs typeface="Times New Roman" panose="02020603050405020304" pitchFamily="18" charset="0"/>
              </a:rPr>
              <a:t>al servicio de los caballeros, </a:t>
            </a:r>
          </a:p>
          <a:p>
            <a:pPr algn="ctr" eaLnBrk="1" hangingPunct="1">
              <a:lnSpc>
                <a:spcPct val="100000"/>
              </a:lnSpc>
              <a:spcBef>
                <a:spcPct val="0"/>
              </a:spcBef>
              <a:buFontTx/>
              <a:buNone/>
            </a:pPr>
            <a:r>
              <a:rPr lang="es-ES" altLang="es-ES">
                <a:latin typeface="Tw Cen MT" panose="020B0602020104020603" pitchFamily="34" charset="77"/>
                <a:cs typeface="Times New Roman" panose="02020603050405020304" pitchFamily="18" charset="0"/>
              </a:rPr>
              <a:t>la carencia de medios le impedía </a:t>
            </a:r>
          </a:p>
          <a:p>
            <a:pPr algn="ctr" eaLnBrk="1" hangingPunct="1">
              <a:lnSpc>
                <a:spcPct val="100000"/>
              </a:lnSpc>
              <a:spcBef>
                <a:spcPct val="0"/>
              </a:spcBef>
              <a:buFontTx/>
              <a:buNone/>
            </a:pPr>
            <a:r>
              <a:rPr lang="es-ES" altLang="es-ES">
                <a:latin typeface="Tw Cen MT" panose="020B0602020104020603" pitchFamily="34" charset="77"/>
                <a:cs typeface="Times New Roman" panose="02020603050405020304" pitchFamily="18" charset="0"/>
              </a:rPr>
              <a:t> tener cabalgadura para combatir. </a:t>
            </a:r>
          </a:p>
          <a:p>
            <a:pPr algn="ctr" eaLnBrk="1" hangingPunct="1">
              <a:lnSpc>
                <a:spcPct val="100000"/>
              </a:lnSpc>
              <a:spcBef>
                <a:spcPct val="0"/>
              </a:spcBef>
              <a:buFontTx/>
              <a:buNone/>
            </a:pPr>
            <a:r>
              <a:rPr lang="es-ES" altLang="es-ES">
                <a:latin typeface="Tw Cen MT" panose="020B0602020104020603" pitchFamily="34" charset="77"/>
                <a:cs typeface="Times New Roman" panose="02020603050405020304" pitchFamily="18" charset="0"/>
              </a:rPr>
              <a:t>Juntamente con los comerciantes </a:t>
            </a:r>
          </a:p>
          <a:p>
            <a:pPr algn="ctr" eaLnBrk="1" hangingPunct="1">
              <a:lnSpc>
                <a:spcPct val="100000"/>
              </a:lnSpc>
              <a:spcBef>
                <a:spcPct val="0"/>
              </a:spcBef>
              <a:buFontTx/>
              <a:buNone/>
            </a:pPr>
            <a:r>
              <a:rPr lang="es-ES" altLang="es-ES">
                <a:latin typeface="Tw Cen MT" panose="020B0602020104020603" pitchFamily="34" charset="77"/>
                <a:cs typeface="Times New Roman" panose="02020603050405020304" pitchFamily="18" charset="0"/>
              </a:rPr>
              <a:t>y artesanos constituían la base del pueblo, </a:t>
            </a:r>
          </a:p>
          <a:p>
            <a:pPr algn="ctr" eaLnBrk="1" hangingPunct="1">
              <a:lnSpc>
                <a:spcPct val="100000"/>
              </a:lnSpc>
              <a:spcBef>
                <a:spcPct val="0"/>
              </a:spcBef>
              <a:buFontTx/>
              <a:buNone/>
            </a:pPr>
            <a:r>
              <a:rPr lang="es-ES" altLang="es-ES">
                <a:latin typeface="Tw Cen MT" panose="020B0602020104020603" pitchFamily="34" charset="77"/>
                <a:cs typeface="Times New Roman" panose="02020603050405020304" pitchFamily="18" charset="0"/>
              </a:rPr>
              <a:t>obligados a trabajar y servir a los “señores” </a:t>
            </a:r>
          </a:p>
          <a:p>
            <a:pPr algn="ctr" eaLnBrk="1" hangingPunct="1">
              <a:lnSpc>
                <a:spcPct val="100000"/>
              </a:lnSpc>
              <a:spcBef>
                <a:spcPct val="0"/>
              </a:spcBef>
              <a:buFontTx/>
              <a:buNone/>
            </a:pPr>
            <a:r>
              <a:rPr lang="es-ES" altLang="es-ES">
                <a:latin typeface="Tw Cen MT" panose="020B0602020104020603" pitchFamily="34" charset="77"/>
                <a:cs typeface="Times New Roman" panose="02020603050405020304" pitchFamily="18" charset="0"/>
              </a:rPr>
              <a:t>y sobre todo a pagar los impuestos:</a:t>
            </a:r>
          </a:p>
          <a:p>
            <a:pPr algn="ctr" eaLnBrk="1" hangingPunct="1">
              <a:lnSpc>
                <a:spcPct val="100000"/>
              </a:lnSpc>
              <a:spcBef>
                <a:spcPct val="0"/>
              </a:spcBef>
              <a:buFontTx/>
              <a:buNone/>
            </a:pPr>
            <a:r>
              <a:rPr lang="es-ES" altLang="es-ES">
                <a:latin typeface="Tw Cen MT" panose="020B0602020104020603" pitchFamily="34" charset="77"/>
                <a:cs typeface="Times New Roman" panose="02020603050405020304" pitchFamily="18" charset="0"/>
              </a:rPr>
              <a:t>pecheros o villanos.</a:t>
            </a:r>
          </a:p>
          <a:p>
            <a:pPr algn="ctr" eaLnBrk="1" hangingPunct="1">
              <a:lnSpc>
                <a:spcPct val="100000"/>
              </a:lnSpc>
              <a:spcBef>
                <a:spcPct val="0"/>
              </a:spcBef>
              <a:buFontTx/>
              <a:buNone/>
            </a:pPr>
            <a:endParaRPr lang="es-ES" altLang="es-ES">
              <a:latin typeface="Tw Cen MT" panose="020B0602020104020603" pitchFamily="34" charset="77"/>
              <a:cs typeface="Times New Roman" panose="02020603050405020304" pitchFamily="18" charset="0"/>
            </a:endParaRPr>
          </a:p>
          <a:p>
            <a:pPr algn="ctr" eaLnBrk="1" hangingPunct="1">
              <a:lnSpc>
                <a:spcPct val="100000"/>
              </a:lnSpc>
              <a:spcBef>
                <a:spcPct val="0"/>
              </a:spcBef>
              <a:buFontTx/>
              <a:buNone/>
            </a:pPr>
            <a:r>
              <a:rPr lang="es-ES" altLang="es-ES">
                <a:latin typeface="Tw Cen MT" panose="020B0602020104020603" pitchFamily="34" charset="77"/>
                <a:cs typeface="Times New Roman" panose="02020603050405020304" pitchFamily="18" charset="0"/>
              </a:rPr>
              <a:t>En una escala aún inferior estaban los siervos </a:t>
            </a:r>
          </a:p>
          <a:p>
            <a:pPr algn="ctr" eaLnBrk="1" hangingPunct="1">
              <a:lnSpc>
                <a:spcPct val="100000"/>
              </a:lnSpc>
              <a:spcBef>
                <a:spcPct val="0"/>
              </a:spcBef>
              <a:buFontTx/>
              <a:buNone/>
            </a:pPr>
            <a:r>
              <a:rPr lang="es-ES" altLang="es-ES">
                <a:latin typeface="Tw Cen MT" panose="020B0602020104020603" pitchFamily="34" charset="77"/>
                <a:cs typeface="Times New Roman" panose="02020603050405020304" pitchFamily="18" charset="0"/>
              </a:rPr>
              <a:t>y esclavos en su mayoría de origen musulmán.</a:t>
            </a:r>
          </a:p>
        </p:txBody>
      </p:sp>
      <p:pic>
        <p:nvPicPr>
          <p:cNvPr id="30723" name="Imagen 3">
            <a:extLst>
              <a:ext uri="{FF2B5EF4-FFF2-40B4-BE49-F238E27FC236}">
                <a16:creationId xmlns:a16="http://schemas.microsoft.com/office/drawing/2014/main" id="{5CEF9CB2-C7A4-8FE6-BA51-21829E61501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48775" y="371475"/>
            <a:ext cx="2741613" cy="3586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4" name="CuadroTexto 1">
            <a:extLst>
              <a:ext uri="{FF2B5EF4-FFF2-40B4-BE49-F238E27FC236}">
                <a16:creationId xmlns:a16="http://schemas.microsoft.com/office/drawing/2014/main" id="{C8F54F85-3CE2-94F8-1AA1-C1F5FFCFD66D}"/>
              </a:ext>
            </a:extLst>
          </p:cNvPr>
          <p:cNvSpPr txBox="1">
            <a:spLocks noChangeArrowheads="1"/>
          </p:cNvSpPr>
          <p:nvPr/>
        </p:nvSpPr>
        <p:spPr bwMode="auto">
          <a:xfrm>
            <a:off x="9118600" y="4741863"/>
            <a:ext cx="2871788" cy="1661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s-ES" altLang="es-ES" dirty="0">
                <a:solidFill>
                  <a:srgbClr val="C00000"/>
                </a:solidFill>
                <a:latin typeface="Tw Cen MT" panose="020B0602020104020603" pitchFamily="34" charset="77"/>
              </a:rPr>
              <a:t>PEONES </a:t>
            </a:r>
          </a:p>
          <a:p>
            <a:pPr algn="ctr">
              <a:lnSpc>
                <a:spcPct val="100000"/>
              </a:lnSpc>
              <a:spcBef>
                <a:spcPct val="0"/>
              </a:spcBef>
              <a:buFontTx/>
              <a:buNone/>
            </a:pPr>
            <a:r>
              <a:rPr lang="es-ES" altLang="es-ES" dirty="0">
                <a:solidFill>
                  <a:srgbClr val="C00000"/>
                </a:solidFill>
                <a:latin typeface="Tw Cen MT" panose="020B0602020104020603" pitchFamily="34" charset="77"/>
              </a:rPr>
              <a:t>Y</a:t>
            </a:r>
          </a:p>
          <a:p>
            <a:pPr algn="ctr">
              <a:lnSpc>
                <a:spcPct val="100000"/>
              </a:lnSpc>
              <a:spcBef>
                <a:spcPct val="0"/>
              </a:spcBef>
              <a:buFontTx/>
              <a:buNone/>
            </a:pPr>
            <a:r>
              <a:rPr lang="es-ES" altLang="es-ES" dirty="0">
                <a:solidFill>
                  <a:srgbClr val="C00000"/>
                </a:solidFill>
                <a:latin typeface="Tw Cen MT" panose="020B0602020104020603" pitchFamily="34" charset="77"/>
              </a:rPr>
              <a:t> VILLANOS</a:t>
            </a:r>
          </a:p>
          <a:p>
            <a:pPr>
              <a:lnSpc>
                <a:spcPct val="100000"/>
              </a:lnSpc>
              <a:spcBef>
                <a:spcPct val="0"/>
              </a:spcBef>
              <a:buFontTx/>
              <a:buNone/>
            </a:pPr>
            <a:endParaRPr lang="es-ES" altLang="es-ES" sz="1800"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withEffect">
                                  <p:stCondLst>
                                    <p:cond delay="0"/>
                                  </p:stCondLst>
                                  <p:childTnLst>
                                    <p:set>
                                      <p:cBhvr>
                                        <p:cTn id="6" dur="1" fill="hold">
                                          <p:stCondLst>
                                            <p:cond delay="0"/>
                                          </p:stCondLst>
                                        </p:cTn>
                                        <p:tgtEl>
                                          <p:spTgt spid="30723"/>
                                        </p:tgtEl>
                                        <p:attrNameLst>
                                          <p:attrName>style.visibility</p:attrName>
                                        </p:attrNameLst>
                                      </p:cBhvr>
                                      <p:to>
                                        <p:strVal val="visible"/>
                                      </p:to>
                                    </p:set>
                                    <p:animEffect transition="in" filter="fade">
                                      <p:cBhvr>
                                        <p:cTn id="7" dur="3000"/>
                                        <p:tgtEl>
                                          <p:spTgt spid="30723"/>
                                        </p:tgtEl>
                                      </p:cBhvr>
                                    </p:animEffect>
                                    <p:anim calcmode="lin" valueType="num">
                                      <p:cBhvr>
                                        <p:cTn id="8" dur="3000" fill="hold"/>
                                        <p:tgtEl>
                                          <p:spTgt spid="30723"/>
                                        </p:tgtEl>
                                        <p:attrNameLst>
                                          <p:attrName>ppt_x</p:attrName>
                                        </p:attrNameLst>
                                      </p:cBhvr>
                                      <p:tavLst>
                                        <p:tav tm="0">
                                          <p:val>
                                            <p:strVal val="#ppt_x"/>
                                          </p:val>
                                        </p:tav>
                                        <p:tav tm="100000">
                                          <p:val>
                                            <p:strVal val="#ppt_x"/>
                                          </p:val>
                                        </p:tav>
                                      </p:tavLst>
                                    </p:anim>
                                    <p:anim calcmode="lin" valueType="num">
                                      <p:cBhvr>
                                        <p:cTn id="9" dur="3000" fill="hold"/>
                                        <p:tgtEl>
                                          <p:spTgt spid="307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5" name="Imagen 4">
            <a:extLst>
              <a:ext uri="{FF2B5EF4-FFF2-40B4-BE49-F238E27FC236}">
                <a16:creationId xmlns:a16="http://schemas.microsoft.com/office/drawing/2014/main" id="{F5F2746B-2199-EF0C-B729-D23C2878A2A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37683"/>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6" name="CuadroTexto 2">
            <a:extLst>
              <a:ext uri="{FF2B5EF4-FFF2-40B4-BE49-F238E27FC236}">
                <a16:creationId xmlns:a16="http://schemas.microsoft.com/office/drawing/2014/main" id="{AFC1B2C3-77A4-FCE2-7A19-35BBDC4A3FEC}"/>
              </a:ext>
            </a:extLst>
          </p:cNvPr>
          <p:cNvSpPr txBox="1">
            <a:spLocks noChangeArrowheads="1"/>
          </p:cNvSpPr>
          <p:nvPr/>
        </p:nvSpPr>
        <p:spPr bwMode="auto">
          <a:xfrm>
            <a:off x="0" y="349250"/>
            <a:ext cx="8239125" cy="640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s-ES" altLang="es-ES">
                <a:latin typeface="Tw Cen MT" panose="020B0602020104020603" pitchFamily="34" charset="77"/>
                <a:cs typeface="Times New Roman" panose="02020603050405020304" pitchFamily="18" charset="0"/>
              </a:rPr>
              <a:t>Como minoría étnica y religiosa </a:t>
            </a:r>
          </a:p>
          <a:p>
            <a:pPr algn="ctr" eaLnBrk="1" hangingPunct="1">
              <a:lnSpc>
                <a:spcPct val="100000"/>
              </a:lnSpc>
              <a:spcBef>
                <a:spcPct val="0"/>
              </a:spcBef>
              <a:buFontTx/>
              <a:buNone/>
            </a:pPr>
            <a:r>
              <a:rPr lang="es-ES" altLang="es-ES">
                <a:latin typeface="Tw Cen MT" panose="020B0602020104020603" pitchFamily="34" charset="77"/>
                <a:cs typeface="Times New Roman" panose="02020603050405020304" pitchFamily="18" charset="0"/>
              </a:rPr>
              <a:t>que convivían tanto con los musulmanes </a:t>
            </a:r>
          </a:p>
          <a:p>
            <a:pPr algn="ctr" eaLnBrk="1" hangingPunct="1">
              <a:lnSpc>
                <a:spcPct val="100000"/>
              </a:lnSpc>
              <a:spcBef>
                <a:spcPct val="0"/>
              </a:spcBef>
              <a:buFontTx/>
              <a:buNone/>
            </a:pPr>
            <a:r>
              <a:rPr lang="es-ES" altLang="es-ES">
                <a:latin typeface="Tw Cen MT" panose="020B0602020104020603" pitchFamily="34" charset="77"/>
                <a:cs typeface="Times New Roman" panose="02020603050405020304" pitchFamily="18" charset="0"/>
              </a:rPr>
              <a:t>como con los cristianos, </a:t>
            </a:r>
          </a:p>
          <a:p>
            <a:pPr algn="ctr" eaLnBrk="1" hangingPunct="1">
              <a:lnSpc>
                <a:spcPct val="100000"/>
              </a:lnSpc>
              <a:spcBef>
                <a:spcPct val="0"/>
              </a:spcBef>
              <a:buFontTx/>
              <a:buNone/>
            </a:pPr>
            <a:r>
              <a:rPr lang="es-ES" altLang="es-ES">
                <a:latin typeface="Tw Cen MT" panose="020B0602020104020603" pitchFamily="34" charset="77"/>
                <a:cs typeface="Times New Roman" panose="02020603050405020304" pitchFamily="18" charset="0"/>
              </a:rPr>
              <a:t>cumpliendo funciones sociales específicas </a:t>
            </a:r>
          </a:p>
          <a:p>
            <a:pPr algn="ctr" eaLnBrk="1" hangingPunct="1">
              <a:lnSpc>
                <a:spcPct val="100000"/>
              </a:lnSpc>
              <a:spcBef>
                <a:spcPct val="0"/>
              </a:spcBef>
              <a:buFontTx/>
              <a:buNone/>
            </a:pPr>
            <a:r>
              <a:rPr lang="es-ES" altLang="es-ES">
                <a:latin typeface="Tw Cen MT" panose="020B0602020104020603" pitchFamily="34" charset="77"/>
                <a:cs typeface="Times New Roman" panose="02020603050405020304" pitchFamily="18" charset="0"/>
              </a:rPr>
              <a:t>como la artesanía, el comercio y los préstamos, </a:t>
            </a:r>
          </a:p>
          <a:p>
            <a:pPr algn="ctr" eaLnBrk="1" hangingPunct="1">
              <a:lnSpc>
                <a:spcPct val="100000"/>
              </a:lnSpc>
              <a:spcBef>
                <a:spcPct val="0"/>
              </a:spcBef>
              <a:buFontTx/>
              <a:buNone/>
            </a:pPr>
            <a:r>
              <a:rPr lang="es-ES" altLang="es-ES">
                <a:latin typeface="Tw Cen MT" panose="020B0602020104020603" pitchFamily="34" charset="77"/>
                <a:cs typeface="Times New Roman" panose="02020603050405020304" pitchFamily="18" charset="0"/>
              </a:rPr>
              <a:t>los judíos formaron sus propias comunidades, </a:t>
            </a:r>
          </a:p>
          <a:p>
            <a:pPr algn="ctr" eaLnBrk="1" hangingPunct="1">
              <a:lnSpc>
                <a:spcPct val="100000"/>
              </a:lnSpc>
              <a:spcBef>
                <a:spcPct val="0"/>
              </a:spcBef>
              <a:buFontTx/>
              <a:buNone/>
            </a:pPr>
            <a:r>
              <a:rPr lang="es-ES" altLang="es-ES">
                <a:latin typeface="Tw Cen MT" panose="020B0602020104020603" pitchFamily="34" charset="77"/>
                <a:cs typeface="Times New Roman" panose="02020603050405020304" pitchFamily="18" charset="0"/>
              </a:rPr>
              <a:t>rigiéndose por sus propias leyes </a:t>
            </a:r>
          </a:p>
          <a:p>
            <a:pPr algn="ctr" eaLnBrk="1" hangingPunct="1">
              <a:lnSpc>
                <a:spcPct val="100000"/>
              </a:lnSpc>
              <a:spcBef>
                <a:spcPct val="0"/>
              </a:spcBef>
              <a:buFontTx/>
              <a:buNone/>
            </a:pPr>
            <a:r>
              <a:rPr lang="es-ES" altLang="es-ES">
                <a:latin typeface="Tw Cen MT" panose="020B0602020104020603" pitchFamily="34" charset="77"/>
                <a:cs typeface="Times New Roman" panose="02020603050405020304" pitchFamily="18" charset="0"/>
              </a:rPr>
              <a:t>y a veces viviendo en barrios separados. </a:t>
            </a:r>
          </a:p>
          <a:p>
            <a:pPr algn="ctr" eaLnBrk="1" hangingPunct="1">
              <a:lnSpc>
                <a:spcPct val="100000"/>
              </a:lnSpc>
              <a:spcBef>
                <a:spcPct val="0"/>
              </a:spcBef>
              <a:buFontTx/>
              <a:buNone/>
            </a:pPr>
            <a:endParaRPr lang="es-ES" altLang="es-ES">
              <a:latin typeface="Tw Cen MT" panose="020B0602020104020603" pitchFamily="34" charset="77"/>
              <a:cs typeface="Times New Roman" panose="02020603050405020304" pitchFamily="18" charset="0"/>
            </a:endParaRPr>
          </a:p>
          <a:p>
            <a:pPr algn="ctr" eaLnBrk="1" hangingPunct="1">
              <a:lnSpc>
                <a:spcPct val="100000"/>
              </a:lnSpc>
              <a:spcBef>
                <a:spcPct val="0"/>
              </a:spcBef>
              <a:buFontTx/>
              <a:buNone/>
            </a:pPr>
            <a:r>
              <a:rPr lang="es-ES" altLang="es-ES">
                <a:latin typeface="Tw Cen MT" panose="020B0602020104020603" pitchFamily="34" charset="77"/>
                <a:cs typeface="Times New Roman" panose="02020603050405020304" pitchFamily="18" charset="0"/>
              </a:rPr>
              <a:t>Por desgracia también en Úbeda </a:t>
            </a:r>
          </a:p>
          <a:p>
            <a:pPr algn="ctr" eaLnBrk="1" hangingPunct="1">
              <a:lnSpc>
                <a:spcPct val="100000"/>
              </a:lnSpc>
              <a:spcBef>
                <a:spcPct val="0"/>
              </a:spcBef>
              <a:buFontTx/>
              <a:buNone/>
            </a:pPr>
            <a:r>
              <a:rPr lang="es-ES" altLang="es-ES">
                <a:latin typeface="Tw Cen MT" panose="020B0602020104020603" pitchFamily="34" charset="77"/>
                <a:cs typeface="Times New Roman" panose="02020603050405020304" pitchFamily="18" charset="0"/>
              </a:rPr>
              <a:t>en circunstancias sociales adversas </a:t>
            </a:r>
          </a:p>
          <a:p>
            <a:pPr algn="ctr" eaLnBrk="1" hangingPunct="1">
              <a:lnSpc>
                <a:spcPct val="100000"/>
              </a:lnSpc>
              <a:spcBef>
                <a:spcPct val="0"/>
              </a:spcBef>
              <a:buFontTx/>
              <a:buNone/>
            </a:pPr>
            <a:r>
              <a:rPr lang="es-ES" altLang="es-ES">
                <a:latin typeface="Tw Cen MT" panose="020B0602020104020603" pitchFamily="34" charset="77"/>
                <a:cs typeface="Times New Roman" panose="02020603050405020304" pitchFamily="18" charset="0"/>
              </a:rPr>
              <a:t>fueron víctima del rechazo </a:t>
            </a:r>
          </a:p>
          <a:p>
            <a:pPr algn="ctr" eaLnBrk="1" hangingPunct="1">
              <a:lnSpc>
                <a:spcPct val="100000"/>
              </a:lnSpc>
              <a:spcBef>
                <a:spcPct val="0"/>
              </a:spcBef>
              <a:buFontTx/>
              <a:buNone/>
            </a:pPr>
            <a:r>
              <a:rPr lang="es-ES" altLang="es-ES">
                <a:latin typeface="Tw Cen MT" panose="020B0602020104020603" pitchFamily="34" charset="77"/>
                <a:cs typeface="Times New Roman" panose="02020603050405020304" pitchFamily="18" charset="0"/>
              </a:rPr>
              <a:t>y de la persecución.</a:t>
            </a:r>
          </a:p>
          <a:p>
            <a:pPr algn="ctr" eaLnBrk="1" hangingPunct="1">
              <a:lnSpc>
                <a:spcPct val="100000"/>
              </a:lnSpc>
              <a:spcBef>
                <a:spcPct val="0"/>
              </a:spcBef>
              <a:buFontTx/>
              <a:buNone/>
            </a:pPr>
            <a:r>
              <a:rPr lang="es-ES" altLang="es-ES">
                <a:latin typeface="Tw Cen MT" panose="020B0602020104020603" pitchFamily="34" charset="77"/>
                <a:cs typeface="Times New Roman" panose="02020603050405020304" pitchFamily="18" charset="0"/>
              </a:rPr>
              <a:t>Años 1391- 1473</a:t>
            </a:r>
          </a:p>
          <a:p>
            <a:pPr eaLnBrk="1" hangingPunct="1">
              <a:lnSpc>
                <a:spcPct val="100000"/>
              </a:lnSpc>
              <a:spcBef>
                <a:spcPct val="0"/>
              </a:spcBef>
              <a:buFontTx/>
              <a:buNone/>
            </a:pPr>
            <a:r>
              <a:rPr lang="es-ES" altLang="es-ES" sz="1800">
                <a:solidFill>
                  <a:srgbClr val="FF0000"/>
                </a:solidFill>
                <a:latin typeface="Times New Roman" panose="02020603050405020304" pitchFamily="18" charset="0"/>
                <a:cs typeface="Times New Roman" panose="02020603050405020304" pitchFamily="18" charset="0"/>
              </a:rPr>
              <a:t> </a:t>
            </a:r>
            <a:endParaRPr lang="es-ES" altLang="es-ES" sz="1600">
              <a:solidFill>
                <a:srgbClr val="FF0000"/>
              </a:solidFill>
              <a:latin typeface="Times New Roman" panose="02020603050405020304" pitchFamily="18" charset="0"/>
              <a:cs typeface="Times New Roman" panose="02020603050405020304" pitchFamily="18" charset="0"/>
            </a:endParaRPr>
          </a:p>
        </p:txBody>
      </p:sp>
      <p:pic>
        <p:nvPicPr>
          <p:cNvPr id="31747" name="Imagen 3">
            <a:extLst>
              <a:ext uri="{FF2B5EF4-FFF2-40B4-BE49-F238E27FC236}">
                <a16:creationId xmlns:a16="http://schemas.microsoft.com/office/drawing/2014/main" id="{415B09C1-6624-3071-6B30-C16EE843D1E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7359" r="24451"/>
          <a:stretch>
            <a:fillRect/>
          </a:stretch>
        </p:blipFill>
        <p:spPr bwMode="auto">
          <a:xfrm>
            <a:off x="8529638" y="400050"/>
            <a:ext cx="3346450" cy="417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8" name="CuadroTexto 1">
            <a:extLst>
              <a:ext uri="{FF2B5EF4-FFF2-40B4-BE49-F238E27FC236}">
                <a16:creationId xmlns:a16="http://schemas.microsoft.com/office/drawing/2014/main" id="{8CDC6E3C-00C4-5764-DEFD-2E2DE42CB52A}"/>
              </a:ext>
            </a:extLst>
          </p:cNvPr>
          <p:cNvSpPr txBox="1">
            <a:spLocks noChangeArrowheads="1"/>
          </p:cNvSpPr>
          <p:nvPr/>
        </p:nvSpPr>
        <p:spPr bwMode="auto">
          <a:xfrm>
            <a:off x="8613775" y="5368925"/>
            <a:ext cx="320357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s-ES" altLang="es-ES" dirty="0">
                <a:solidFill>
                  <a:srgbClr val="C00000"/>
                </a:solidFill>
                <a:latin typeface="Tw Cen MT" panose="020B0602020104020603" pitchFamily="34" charset="77"/>
              </a:rPr>
              <a:t>COMUNIDAD JUDÍA</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withEffect">
                                  <p:stCondLst>
                                    <p:cond delay="0"/>
                                  </p:stCondLst>
                                  <p:childTnLst>
                                    <p:set>
                                      <p:cBhvr>
                                        <p:cTn id="6" dur="1" fill="hold">
                                          <p:stCondLst>
                                            <p:cond delay="0"/>
                                          </p:stCondLst>
                                        </p:cTn>
                                        <p:tgtEl>
                                          <p:spTgt spid="31747"/>
                                        </p:tgtEl>
                                        <p:attrNameLst>
                                          <p:attrName>style.visibility</p:attrName>
                                        </p:attrNameLst>
                                      </p:cBhvr>
                                      <p:to>
                                        <p:strVal val="visible"/>
                                      </p:to>
                                    </p:set>
                                    <p:animEffect transition="in" filter="fade">
                                      <p:cBhvr>
                                        <p:cTn id="7" dur="3000"/>
                                        <p:tgtEl>
                                          <p:spTgt spid="31747"/>
                                        </p:tgtEl>
                                      </p:cBhvr>
                                    </p:animEffect>
                                    <p:anim calcmode="lin" valueType="num">
                                      <p:cBhvr>
                                        <p:cTn id="8" dur="3000" fill="hold"/>
                                        <p:tgtEl>
                                          <p:spTgt spid="31747"/>
                                        </p:tgtEl>
                                        <p:attrNameLst>
                                          <p:attrName>ppt_x</p:attrName>
                                        </p:attrNameLst>
                                      </p:cBhvr>
                                      <p:tavLst>
                                        <p:tav tm="0">
                                          <p:val>
                                            <p:strVal val="#ppt_x"/>
                                          </p:val>
                                        </p:tav>
                                        <p:tav tm="100000">
                                          <p:val>
                                            <p:strVal val="#ppt_x"/>
                                          </p:val>
                                        </p:tav>
                                      </p:tavLst>
                                    </p:anim>
                                    <p:anim calcmode="lin" valueType="num">
                                      <p:cBhvr>
                                        <p:cTn id="9" dur="3000" fill="hold"/>
                                        <p:tgtEl>
                                          <p:spTgt spid="3174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29" name="Imagen 4">
            <a:extLst>
              <a:ext uri="{FF2B5EF4-FFF2-40B4-BE49-F238E27FC236}">
                <a16:creationId xmlns:a16="http://schemas.microsoft.com/office/drawing/2014/main" id="{56840A63-4C86-105D-5CE3-33BF7AFF07E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37683"/>
          <a:stretch>
            <a:fillRect/>
          </a:stretch>
        </p:blipFill>
        <p:spPr bwMode="auto">
          <a:xfrm>
            <a:off x="0" y="7938"/>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0" name="CuadroTexto 2">
            <a:extLst>
              <a:ext uri="{FF2B5EF4-FFF2-40B4-BE49-F238E27FC236}">
                <a16:creationId xmlns:a16="http://schemas.microsoft.com/office/drawing/2014/main" id="{02AF1E15-791D-1D36-A6D0-973241FC48C5}"/>
              </a:ext>
            </a:extLst>
          </p:cNvPr>
          <p:cNvSpPr txBox="1">
            <a:spLocks noChangeArrowheads="1"/>
          </p:cNvSpPr>
          <p:nvPr/>
        </p:nvSpPr>
        <p:spPr bwMode="auto">
          <a:xfrm>
            <a:off x="0" y="139700"/>
            <a:ext cx="8724900" cy="655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La conflictividad local aumentó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en los reinados siguientes debido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a la poca autoridad de los monarcas.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Los bandos de los Traperas y los Aranda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se enfrentaron por el dominio del Alcázar. </a:t>
            </a:r>
          </a:p>
          <a:p>
            <a:pPr algn="ctr" eaLnBrk="1" hangingPunct="1">
              <a:lnSpc>
                <a:spcPct val="100000"/>
              </a:lnSpc>
              <a:spcBef>
                <a:spcPct val="0"/>
              </a:spcBef>
              <a:buFontTx/>
              <a:buNone/>
            </a:pPr>
            <a:endParaRPr lang="es-ES" altLang="es-ES" dirty="0">
              <a:latin typeface="Tw Cen MT" panose="020B0602020104020603" pitchFamily="34" charset="77"/>
              <a:cs typeface="Times New Roman" panose="02020603050405020304" pitchFamily="18" charset="0"/>
            </a:endParaRP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En 1439 se produjo una revuelta popular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para protestar contra los abusos de los nobles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ahora divididos entre los Cuevas y los Molina. </a:t>
            </a:r>
          </a:p>
          <a:p>
            <a:pPr algn="ctr" eaLnBrk="1" hangingPunct="1">
              <a:lnSpc>
                <a:spcPct val="100000"/>
              </a:lnSpc>
              <a:spcBef>
                <a:spcPct val="0"/>
              </a:spcBef>
              <a:buFontTx/>
              <a:buNone/>
            </a:pPr>
            <a:endParaRPr lang="es-ES" altLang="es-ES" dirty="0">
              <a:latin typeface="Tw Cen MT" panose="020B0602020104020603" pitchFamily="34" charset="77"/>
              <a:cs typeface="Times New Roman" panose="02020603050405020304" pitchFamily="18" charset="0"/>
            </a:endParaRP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El abuso de los privilegiados hizo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que el pueblo se rebelase, a veces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de forma violenta contra ellos,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pagando con sus vidas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los principales protagonistas su rebelión.</a:t>
            </a:r>
          </a:p>
        </p:txBody>
      </p:sp>
      <p:pic>
        <p:nvPicPr>
          <p:cNvPr id="32771" name="Imagen 3">
            <a:extLst>
              <a:ext uri="{FF2B5EF4-FFF2-40B4-BE49-F238E27FC236}">
                <a16:creationId xmlns:a16="http://schemas.microsoft.com/office/drawing/2014/main" id="{6929C288-0E38-7A72-540E-AD8CC113B78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69363" y="358775"/>
            <a:ext cx="3111500" cy="4135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2" name="CuadroTexto 1">
            <a:extLst>
              <a:ext uri="{FF2B5EF4-FFF2-40B4-BE49-F238E27FC236}">
                <a16:creationId xmlns:a16="http://schemas.microsoft.com/office/drawing/2014/main" id="{905C2DB2-772C-5162-9C47-789A377B16B8}"/>
              </a:ext>
            </a:extLst>
          </p:cNvPr>
          <p:cNvSpPr txBox="1">
            <a:spLocks noChangeArrowheads="1"/>
          </p:cNvSpPr>
          <p:nvPr/>
        </p:nvSpPr>
        <p:spPr bwMode="auto">
          <a:xfrm>
            <a:off x="8869363" y="5029200"/>
            <a:ext cx="31115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s-ES" altLang="es-ES" sz="2400" dirty="0">
                <a:solidFill>
                  <a:srgbClr val="C00000"/>
                </a:solidFill>
                <a:latin typeface="Tw Cen MT" panose="020B0602020104020603" pitchFamily="34" charset="77"/>
              </a:rPr>
              <a:t>ENFRENTAMIENTOS</a:t>
            </a:r>
          </a:p>
          <a:p>
            <a:pPr algn="ctr">
              <a:lnSpc>
                <a:spcPct val="100000"/>
              </a:lnSpc>
              <a:spcBef>
                <a:spcPct val="0"/>
              </a:spcBef>
              <a:buFontTx/>
              <a:buNone/>
            </a:pPr>
            <a:r>
              <a:rPr lang="es-ES" altLang="es-ES" sz="2400" dirty="0">
                <a:solidFill>
                  <a:srgbClr val="C00000"/>
                </a:solidFill>
                <a:latin typeface="Tw Cen MT" panose="020B0602020104020603" pitchFamily="34" charset="77"/>
              </a:rPr>
              <a:t>FAMILIARES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withEffect">
                                  <p:stCondLst>
                                    <p:cond delay="0"/>
                                  </p:stCondLst>
                                  <p:childTnLst>
                                    <p:set>
                                      <p:cBhvr>
                                        <p:cTn id="6" dur="1" fill="hold">
                                          <p:stCondLst>
                                            <p:cond delay="0"/>
                                          </p:stCondLst>
                                        </p:cTn>
                                        <p:tgtEl>
                                          <p:spTgt spid="32771"/>
                                        </p:tgtEl>
                                        <p:attrNameLst>
                                          <p:attrName>style.visibility</p:attrName>
                                        </p:attrNameLst>
                                      </p:cBhvr>
                                      <p:to>
                                        <p:strVal val="visible"/>
                                      </p:to>
                                    </p:set>
                                    <p:animEffect transition="in" filter="fade">
                                      <p:cBhvr>
                                        <p:cTn id="7" dur="3000"/>
                                        <p:tgtEl>
                                          <p:spTgt spid="32771"/>
                                        </p:tgtEl>
                                      </p:cBhvr>
                                    </p:animEffect>
                                    <p:anim calcmode="lin" valueType="num">
                                      <p:cBhvr>
                                        <p:cTn id="8" dur="3000" fill="hold"/>
                                        <p:tgtEl>
                                          <p:spTgt spid="32771"/>
                                        </p:tgtEl>
                                        <p:attrNameLst>
                                          <p:attrName>ppt_x</p:attrName>
                                        </p:attrNameLst>
                                      </p:cBhvr>
                                      <p:tavLst>
                                        <p:tav tm="0">
                                          <p:val>
                                            <p:strVal val="#ppt_x"/>
                                          </p:val>
                                        </p:tav>
                                        <p:tav tm="100000">
                                          <p:val>
                                            <p:strVal val="#ppt_x"/>
                                          </p:val>
                                        </p:tav>
                                      </p:tavLst>
                                    </p:anim>
                                    <p:anim calcmode="lin" valueType="num">
                                      <p:cBhvr>
                                        <p:cTn id="9" dur="3000" fill="hold"/>
                                        <p:tgtEl>
                                          <p:spTgt spid="3277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3" name="Imagen 4">
            <a:extLst>
              <a:ext uri="{FF2B5EF4-FFF2-40B4-BE49-F238E27FC236}">
                <a16:creationId xmlns:a16="http://schemas.microsoft.com/office/drawing/2014/main" id="{A740BE4B-69C2-D746-57D3-CA02BE1CCD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37683"/>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4" name="CuadroTexto 2">
            <a:extLst>
              <a:ext uri="{FF2B5EF4-FFF2-40B4-BE49-F238E27FC236}">
                <a16:creationId xmlns:a16="http://schemas.microsoft.com/office/drawing/2014/main" id="{DEBAEF1C-B40C-F4A0-1D1F-C3E77C0011A0}"/>
              </a:ext>
            </a:extLst>
          </p:cNvPr>
          <p:cNvSpPr txBox="1">
            <a:spLocks noChangeArrowheads="1"/>
          </p:cNvSpPr>
          <p:nvPr/>
        </p:nvSpPr>
        <p:spPr bwMode="auto">
          <a:xfrm>
            <a:off x="0" y="187325"/>
            <a:ext cx="8504238" cy="6124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En otras ocasiones la política nacional,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provocaba la división y el enfrentamiento,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como es el caso de la guerra civil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por la sucesión en Castilla.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El año 1368, trajo la desgracia a la ciudad.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Pero Gil partidario de Pedro I busca ayuda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y con el ejercito del rey moro de Granada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ataca a la ciudad partidaria de Enrique Trastámara,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entrando a saco en conventos, palacios e iglesias,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destruyendo sobre todo S. Pablo,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e incendiando archivos parroquiales y municipales,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dejando un gran vacío acerca de nuestro pasado.</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Como premio a su fidelidad, Enrique II le otorgó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a Úbeda el título oficial de “Ciudad”.</a:t>
            </a:r>
          </a:p>
        </p:txBody>
      </p:sp>
      <p:pic>
        <p:nvPicPr>
          <p:cNvPr id="33795" name="Imagen 2">
            <a:extLst>
              <a:ext uri="{FF2B5EF4-FFF2-40B4-BE49-F238E27FC236}">
                <a16:creationId xmlns:a16="http://schemas.microsoft.com/office/drawing/2014/main" id="{84CBA05B-E3DC-ED69-04CA-98B92CE7F10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59888" y="187326"/>
            <a:ext cx="2806700" cy="2940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6" name="CuadroTexto 3">
            <a:extLst>
              <a:ext uri="{FF2B5EF4-FFF2-40B4-BE49-F238E27FC236}">
                <a16:creationId xmlns:a16="http://schemas.microsoft.com/office/drawing/2014/main" id="{31620945-0AD3-7657-B221-B6B394C0568B}"/>
              </a:ext>
            </a:extLst>
          </p:cNvPr>
          <p:cNvSpPr txBox="1">
            <a:spLocks noChangeArrowheads="1"/>
          </p:cNvSpPr>
          <p:nvPr/>
        </p:nvSpPr>
        <p:spPr bwMode="auto">
          <a:xfrm>
            <a:off x="9259888" y="4253948"/>
            <a:ext cx="2806700" cy="2523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s-ES" altLang="es-ES" dirty="0">
                <a:solidFill>
                  <a:srgbClr val="C00000"/>
                </a:solidFill>
                <a:latin typeface="Tw Cen MT" panose="020B0602020104020603" pitchFamily="34" charset="77"/>
              </a:rPr>
              <a:t>1368</a:t>
            </a:r>
          </a:p>
          <a:p>
            <a:pPr algn="ctr">
              <a:lnSpc>
                <a:spcPct val="100000"/>
              </a:lnSpc>
              <a:spcBef>
                <a:spcPct val="0"/>
              </a:spcBef>
              <a:buFontTx/>
              <a:buNone/>
            </a:pPr>
            <a:r>
              <a:rPr lang="es-ES" altLang="es-ES" dirty="0">
                <a:solidFill>
                  <a:srgbClr val="C00000"/>
                </a:solidFill>
                <a:latin typeface="Tw Cen MT" panose="020B0602020104020603" pitchFamily="34" charset="77"/>
              </a:rPr>
              <a:t>AÑO FATÍDICO</a:t>
            </a:r>
          </a:p>
          <a:p>
            <a:pPr algn="ctr">
              <a:lnSpc>
                <a:spcPct val="100000"/>
              </a:lnSpc>
              <a:spcBef>
                <a:spcPct val="0"/>
              </a:spcBef>
              <a:buFontTx/>
              <a:buNone/>
            </a:pPr>
            <a:r>
              <a:rPr lang="es-ES" altLang="es-ES" dirty="0">
                <a:solidFill>
                  <a:srgbClr val="C00000"/>
                </a:solidFill>
                <a:latin typeface="Tw Cen MT" panose="020B0602020104020603" pitchFamily="34" charset="77"/>
              </a:rPr>
              <a:t>SAQUEO </a:t>
            </a:r>
          </a:p>
          <a:p>
            <a:pPr algn="ctr">
              <a:lnSpc>
                <a:spcPct val="100000"/>
              </a:lnSpc>
              <a:spcBef>
                <a:spcPct val="0"/>
              </a:spcBef>
              <a:buFontTx/>
              <a:buNone/>
            </a:pPr>
            <a:r>
              <a:rPr lang="es-ES" altLang="es-ES" dirty="0">
                <a:solidFill>
                  <a:srgbClr val="C00000"/>
                </a:solidFill>
                <a:latin typeface="Tw Cen MT" panose="020B0602020104020603" pitchFamily="34" charset="77"/>
              </a:rPr>
              <a:t>DE </a:t>
            </a:r>
          </a:p>
          <a:p>
            <a:pPr algn="ctr">
              <a:lnSpc>
                <a:spcPct val="100000"/>
              </a:lnSpc>
              <a:spcBef>
                <a:spcPct val="0"/>
              </a:spcBef>
              <a:buFontTx/>
              <a:buNone/>
            </a:pPr>
            <a:r>
              <a:rPr lang="es-ES" altLang="es-ES" dirty="0">
                <a:solidFill>
                  <a:srgbClr val="C00000"/>
                </a:solidFill>
                <a:latin typeface="Tw Cen MT" panose="020B0602020104020603" pitchFamily="34" charset="77"/>
              </a:rPr>
              <a:t>PERO GIL</a:t>
            </a:r>
          </a:p>
          <a:p>
            <a:pPr>
              <a:lnSpc>
                <a:spcPct val="100000"/>
              </a:lnSpc>
              <a:spcBef>
                <a:spcPct val="0"/>
              </a:spcBef>
              <a:buFontTx/>
              <a:buNone/>
            </a:pPr>
            <a:endParaRPr lang="es-ES" altLang="es-ES" sz="1800"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withEffect">
                                  <p:stCondLst>
                                    <p:cond delay="0"/>
                                  </p:stCondLst>
                                  <p:childTnLst>
                                    <p:set>
                                      <p:cBhvr>
                                        <p:cTn id="6" dur="1" fill="hold">
                                          <p:stCondLst>
                                            <p:cond delay="0"/>
                                          </p:stCondLst>
                                        </p:cTn>
                                        <p:tgtEl>
                                          <p:spTgt spid="33795"/>
                                        </p:tgtEl>
                                        <p:attrNameLst>
                                          <p:attrName>style.visibility</p:attrName>
                                        </p:attrNameLst>
                                      </p:cBhvr>
                                      <p:to>
                                        <p:strVal val="visible"/>
                                      </p:to>
                                    </p:set>
                                    <p:animEffect transition="in" filter="fade">
                                      <p:cBhvr>
                                        <p:cTn id="7" dur="3000"/>
                                        <p:tgtEl>
                                          <p:spTgt spid="33795"/>
                                        </p:tgtEl>
                                      </p:cBhvr>
                                    </p:animEffect>
                                    <p:anim calcmode="lin" valueType="num">
                                      <p:cBhvr>
                                        <p:cTn id="8" dur="3000" fill="hold"/>
                                        <p:tgtEl>
                                          <p:spTgt spid="33795"/>
                                        </p:tgtEl>
                                        <p:attrNameLst>
                                          <p:attrName>ppt_x</p:attrName>
                                        </p:attrNameLst>
                                      </p:cBhvr>
                                      <p:tavLst>
                                        <p:tav tm="0">
                                          <p:val>
                                            <p:strVal val="#ppt_x"/>
                                          </p:val>
                                        </p:tav>
                                        <p:tav tm="100000">
                                          <p:val>
                                            <p:strVal val="#ppt_x"/>
                                          </p:val>
                                        </p:tav>
                                      </p:tavLst>
                                    </p:anim>
                                    <p:anim calcmode="lin" valueType="num">
                                      <p:cBhvr>
                                        <p:cTn id="9" dur="3000" fill="hold"/>
                                        <p:tgtEl>
                                          <p:spTgt spid="3379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7" name="Imagen 4">
            <a:extLst>
              <a:ext uri="{FF2B5EF4-FFF2-40B4-BE49-F238E27FC236}">
                <a16:creationId xmlns:a16="http://schemas.microsoft.com/office/drawing/2014/main" id="{37BB9DBF-FBF4-CDA0-0283-501A5B3726F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37683"/>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18" name="Imagen 1">
            <a:extLst>
              <a:ext uri="{FF2B5EF4-FFF2-40B4-BE49-F238E27FC236}">
                <a16:creationId xmlns:a16="http://schemas.microsoft.com/office/drawing/2014/main" id="{13B37262-3175-B88E-2806-975B7D741B6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38288" y="0"/>
            <a:ext cx="91138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 presetClass="entr" presetSubtype="16" fill="hold" nodeType="withEffect">
                                  <p:stCondLst>
                                    <p:cond delay="0"/>
                                  </p:stCondLst>
                                  <p:childTnLst>
                                    <p:set>
                                      <p:cBhvr>
                                        <p:cTn id="6" dur="1" fill="hold">
                                          <p:stCondLst>
                                            <p:cond delay="0"/>
                                          </p:stCondLst>
                                        </p:cTn>
                                        <p:tgtEl>
                                          <p:spTgt spid="34818"/>
                                        </p:tgtEl>
                                        <p:attrNameLst>
                                          <p:attrName>style.visibility</p:attrName>
                                        </p:attrNameLst>
                                      </p:cBhvr>
                                      <p:to>
                                        <p:strVal val="visible"/>
                                      </p:to>
                                    </p:set>
                                    <p:animEffect transition="in" filter="circle(in)">
                                      <p:cBhvr>
                                        <p:cTn id="7" dur="5000"/>
                                        <p:tgtEl>
                                          <p:spTgt spid="348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1" name="Imagen 4">
            <a:extLst>
              <a:ext uri="{FF2B5EF4-FFF2-40B4-BE49-F238E27FC236}">
                <a16:creationId xmlns:a16="http://schemas.microsoft.com/office/drawing/2014/main" id="{EEE6B5E7-D2EA-5D45-8B33-3EB70425A67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37683"/>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2" name="CuadroTexto 2">
            <a:extLst>
              <a:ext uri="{FF2B5EF4-FFF2-40B4-BE49-F238E27FC236}">
                <a16:creationId xmlns:a16="http://schemas.microsoft.com/office/drawing/2014/main" id="{BCFFAA3D-27FF-F69B-1300-29EADF8A1403}"/>
              </a:ext>
            </a:extLst>
          </p:cNvPr>
          <p:cNvSpPr txBox="1">
            <a:spLocks noChangeArrowheads="1"/>
          </p:cNvSpPr>
          <p:nvPr/>
        </p:nvSpPr>
        <p:spPr bwMode="auto">
          <a:xfrm>
            <a:off x="0" y="79375"/>
            <a:ext cx="12192000" cy="655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s-ES" altLang="es-ES" dirty="0">
                <a:solidFill>
                  <a:srgbClr val="000000"/>
                </a:solidFill>
                <a:latin typeface="Tw Cen MT" panose="020B0602020104020603" pitchFamily="34" charset="77"/>
                <a:cs typeface="Times New Roman" panose="02020603050405020304" pitchFamily="18" charset="0"/>
              </a:rPr>
              <a:t>Tras la conquista cristiana de Úbeda en 1233</a:t>
            </a:r>
          </a:p>
          <a:p>
            <a:pPr algn="ctr" eaLnBrk="1" hangingPunct="1">
              <a:lnSpc>
                <a:spcPct val="100000"/>
              </a:lnSpc>
              <a:spcBef>
                <a:spcPct val="0"/>
              </a:spcBef>
              <a:buFontTx/>
              <a:buNone/>
            </a:pPr>
            <a:r>
              <a:rPr lang="es-ES" altLang="es-ES" dirty="0">
                <a:solidFill>
                  <a:srgbClr val="000000"/>
                </a:solidFill>
                <a:latin typeface="Tw Cen MT" panose="020B0602020104020603" pitchFamily="34" charset="77"/>
                <a:cs typeface="Times New Roman" panose="02020603050405020304" pitchFamily="18" charset="0"/>
              </a:rPr>
              <a:t>por las tropas de Fernando III el Santo, se procede </a:t>
            </a:r>
          </a:p>
          <a:p>
            <a:pPr algn="ctr" eaLnBrk="1" hangingPunct="1">
              <a:lnSpc>
                <a:spcPct val="100000"/>
              </a:lnSpc>
              <a:spcBef>
                <a:spcPct val="0"/>
              </a:spcBef>
              <a:buFontTx/>
              <a:buNone/>
            </a:pPr>
            <a:r>
              <a:rPr lang="es-ES" altLang="es-ES" dirty="0">
                <a:solidFill>
                  <a:srgbClr val="000000"/>
                </a:solidFill>
                <a:latin typeface="Tw Cen MT" panose="020B0602020104020603" pitchFamily="34" charset="77"/>
                <a:cs typeface="Times New Roman" panose="02020603050405020304" pitchFamily="18" charset="0"/>
              </a:rPr>
              <a:t>a la transformación de la ciudad musulmana. </a:t>
            </a:r>
          </a:p>
          <a:p>
            <a:pPr algn="ctr" eaLnBrk="1" hangingPunct="1">
              <a:lnSpc>
                <a:spcPct val="100000"/>
              </a:lnSpc>
              <a:spcBef>
                <a:spcPct val="0"/>
              </a:spcBef>
              <a:buFontTx/>
              <a:buNone/>
            </a:pPr>
            <a:r>
              <a:rPr lang="es-ES" altLang="es-ES" dirty="0">
                <a:solidFill>
                  <a:srgbClr val="000000"/>
                </a:solidFill>
                <a:latin typeface="Tw Cen MT" panose="020B0602020104020603" pitchFamily="34" charset="77"/>
                <a:cs typeface="Times New Roman" panose="02020603050405020304" pitchFamily="18" charset="0"/>
              </a:rPr>
              <a:t>Este proceso tiene una fuerte carga simbólica. </a:t>
            </a:r>
          </a:p>
          <a:p>
            <a:pPr algn="ctr" eaLnBrk="1" hangingPunct="1">
              <a:lnSpc>
                <a:spcPct val="100000"/>
              </a:lnSpc>
              <a:spcBef>
                <a:spcPct val="0"/>
              </a:spcBef>
              <a:buFontTx/>
              <a:buNone/>
            </a:pPr>
            <a:r>
              <a:rPr lang="es-ES" altLang="es-ES" dirty="0">
                <a:solidFill>
                  <a:srgbClr val="000000"/>
                </a:solidFill>
                <a:latin typeface="Tw Cen MT" panose="020B0602020104020603" pitchFamily="34" charset="77"/>
                <a:cs typeface="Times New Roman" panose="02020603050405020304" pitchFamily="18" charset="0"/>
              </a:rPr>
              <a:t>Todo nos hace pensar que algunas de las mezquitas de barrio, </a:t>
            </a:r>
          </a:p>
          <a:p>
            <a:pPr algn="ctr" eaLnBrk="1" hangingPunct="1">
              <a:lnSpc>
                <a:spcPct val="100000"/>
              </a:lnSpc>
              <a:spcBef>
                <a:spcPct val="0"/>
              </a:spcBef>
              <a:buFontTx/>
              <a:buNone/>
            </a:pPr>
            <a:r>
              <a:rPr lang="es-ES" altLang="es-ES" dirty="0">
                <a:solidFill>
                  <a:srgbClr val="000000"/>
                </a:solidFill>
                <a:latin typeface="Tw Cen MT" panose="020B0602020104020603" pitchFamily="34" charset="77"/>
                <a:cs typeface="Times New Roman" panose="02020603050405020304" pitchFamily="18" charset="0"/>
              </a:rPr>
              <a:t>incluyendo la aljama, debieron ser convertidas </a:t>
            </a:r>
          </a:p>
          <a:p>
            <a:pPr algn="ctr" eaLnBrk="1" hangingPunct="1">
              <a:lnSpc>
                <a:spcPct val="100000"/>
              </a:lnSpc>
              <a:spcBef>
                <a:spcPct val="0"/>
              </a:spcBef>
              <a:buFontTx/>
              <a:buNone/>
            </a:pPr>
            <a:r>
              <a:rPr lang="es-ES" altLang="es-ES" dirty="0">
                <a:solidFill>
                  <a:srgbClr val="000000"/>
                </a:solidFill>
                <a:latin typeface="Tw Cen MT" panose="020B0602020104020603" pitchFamily="34" charset="77"/>
                <a:cs typeface="Times New Roman" panose="02020603050405020304" pitchFamily="18" charset="0"/>
              </a:rPr>
              <a:t>desde un primer momento en iglesias parroquiales. </a:t>
            </a:r>
          </a:p>
          <a:p>
            <a:pPr algn="ctr" eaLnBrk="1" hangingPunct="1">
              <a:lnSpc>
                <a:spcPct val="100000"/>
              </a:lnSpc>
              <a:spcBef>
                <a:spcPct val="0"/>
              </a:spcBef>
              <a:buFontTx/>
              <a:buNone/>
            </a:pPr>
            <a:r>
              <a:rPr lang="es-ES" altLang="es-ES" dirty="0">
                <a:solidFill>
                  <a:srgbClr val="000000"/>
                </a:solidFill>
                <a:latin typeface="Tw Cen MT" panose="020B0602020104020603" pitchFamily="34" charset="77"/>
                <a:cs typeface="Times New Roman" panose="02020603050405020304" pitchFamily="18" charset="0"/>
              </a:rPr>
              <a:t>Otras, sin duda alguna, fueron creadas de nueva planta. </a:t>
            </a:r>
            <a:endParaRPr lang="es-ES" altLang="es-ES" dirty="0">
              <a:latin typeface="Tw Cen MT" panose="020B0602020104020603" pitchFamily="34" charset="77"/>
              <a:cs typeface="Times New Roman" panose="02020603050405020304" pitchFamily="18" charset="0"/>
            </a:endParaRPr>
          </a:p>
          <a:p>
            <a:pPr algn="ctr" eaLnBrk="1" hangingPunct="1">
              <a:lnSpc>
                <a:spcPct val="100000"/>
              </a:lnSpc>
              <a:spcBef>
                <a:spcPct val="0"/>
              </a:spcBef>
              <a:buFontTx/>
              <a:buNone/>
            </a:pPr>
            <a:r>
              <a:rPr lang="es-ES" altLang="es-ES" dirty="0">
                <a:solidFill>
                  <a:srgbClr val="000000"/>
                </a:solidFill>
                <a:latin typeface="Tw Cen MT" panose="020B0602020104020603" pitchFamily="34" charset="77"/>
                <a:cs typeface="Times New Roman" panose="02020603050405020304" pitchFamily="18" charset="0"/>
              </a:rPr>
              <a:t>En los tiempos del obispo don Pascual (16 años después de la conquista de la ciudad), ya se citan estas iglesias, que por orden de dignidad son las siguientes: Santa María, San Pablo, San Pedro, Santo Domingo, Santo Tomás, San Lorenzo, </a:t>
            </a:r>
          </a:p>
          <a:p>
            <a:pPr algn="ctr" eaLnBrk="1" hangingPunct="1">
              <a:lnSpc>
                <a:spcPct val="100000"/>
              </a:lnSpc>
              <a:spcBef>
                <a:spcPct val="0"/>
              </a:spcBef>
              <a:buFontTx/>
              <a:buNone/>
            </a:pPr>
            <a:r>
              <a:rPr lang="es-ES" altLang="es-ES" dirty="0">
                <a:solidFill>
                  <a:srgbClr val="000000"/>
                </a:solidFill>
                <a:latin typeface="Tw Cen MT" panose="020B0602020104020603" pitchFamily="34" charset="77"/>
                <a:cs typeface="Times New Roman" panose="02020603050405020304" pitchFamily="18" charset="0"/>
              </a:rPr>
              <a:t>San Juan Evangelista, San Juan Bautista, San Millán, San Nicolás y San Isidoro. </a:t>
            </a:r>
          </a:p>
          <a:p>
            <a:pPr algn="ctr" eaLnBrk="1" hangingPunct="1">
              <a:lnSpc>
                <a:spcPct val="100000"/>
              </a:lnSpc>
              <a:spcBef>
                <a:spcPct val="0"/>
              </a:spcBef>
              <a:buFontTx/>
              <a:buNone/>
            </a:pPr>
            <a:endParaRPr lang="es-ES" altLang="es-ES" dirty="0">
              <a:solidFill>
                <a:srgbClr val="000000"/>
              </a:solidFill>
              <a:latin typeface="Tw Cen MT" panose="020B0602020104020603" pitchFamily="34" charset="77"/>
              <a:cs typeface="Times New Roman" panose="02020603050405020304" pitchFamily="18" charset="0"/>
            </a:endParaRPr>
          </a:p>
          <a:p>
            <a:pPr algn="ctr" eaLnBrk="1" hangingPunct="1">
              <a:lnSpc>
                <a:spcPct val="100000"/>
              </a:lnSpc>
              <a:spcBef>
                <a:spcPct val="0"/>
              </a:spcBef>
              <a:buFontTx/>
              <a:buNone/>
            </a:pPr>
            <a:r>
              <a:rPr lang="es-ES" altLang="es-ES" dirty="0">
                <a:solidFill>
                  <a:srgbClr val="000000"/>
                </a:solidFill>
                <a:latin typeface="Tw Cen MT" panose="020B0602020104020603" pitchFamily="34" charset="77"/>
                <a:cs typeface="Times New Roman" panose="02020603050405020304" pitchFamily="18" charset="0"/>
              </a:rPr>
              <a:t>De todas ellas, las seis primeras se ubicaban en el interior del perímetro amurallado, mientras que las restantes se diseminaban por sus arrabales. </a:t>
            </a:r>
            <a:endParaRPr lang="es-ES" altLang="es-ES" dirty="0">
              <a:latin typeface="Tw Cen MT" panose="020B0602020104020603" pitchFamily="34" charset="77"/>
              <a:cs typeface="Times New Roman" panose="02020603050405020304" pitchFamily="18" charset="0"/>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5" name="Imagen 4">
            <a:extLst>
              <a:ext uri="{FF2B5EF4-FFF2-40B4-BE49-F238E27FC236}">
                <a16:creationId xmlns:a16="http://schemas.microsoft.com/office/drawing/2014/main" id="{01A1C597-B3E8-5F46-B777-0FB7AAFDF7C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37683"/>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26" name="CuadroTexto 2">
            <a:extLst>
              <a:ext uri="{FF2B5EF4-FFF2-40B4-BE49-F238E27FC236}">
                <a16:creationId xmlns:a16="http://schemas.microsoft.com/office/drawing/2014/main" id="{A208E7FF-DACB-3C05-7472-6B507D62BE71}"/>
              </a:ext>
            </a:extLst>
          </p:cNvPr>
          <p:cNvSpPr txBox="1">
            <a:spLocks noChangeArrowheads="1"/>
          </p:cNvSpPr>
          <p:nvPr/>
        </p:nvSpPr>
        <p:spPr bwMode="auto">
          <a:xfrm>
            <a:off x="214313" y="90488"/>
            <a:ext cx="10529887" cy="655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s-ES" altLang="es-ES">
                <a:solidFill>
                  <a:srgbClr val="000000"/>
                </a:solidFill>
                <a:latin typeface="Tw Cen MT" panose="020B0602020104020603" pitchFamily="34" charset="77"/>
                <a:cs typeface="Times New Roman" panose="02020603050405020304" pitchFamily="18" charset="0"/>
              </a:rPr>
              <a:t>Las once iglesias parroquiales, fundadas tras la conquista cristiana </a:t>
            </a:r>
          </a:p>
          <a:p>
            <a:pPr algn="ctr" eaLnBrk="1" hangingPunct="1">
              <a:lnSpc>
                <a:spcPct val="100000"/>
              </a:lnSpc>
              <a:spcBef>
                <a:spcPct val="0"/>
              </a:spcBef>
              <a:buFontTx/>
              <a:buNone/>
            </a:pPr>
            <a:r>
              <a:rPr lang="es-ES" altLang="es-ES">
                <a:solidFill>
                  <a:srgbClr val="000000"/>
                </a:solidFill>
                <a:latin typeface="Tw Cen MT" panose="020B0602020104020603" pitchFamily="34" charset="77"/>
                <a:cs typeface="Times New Roman" panose="02020603050405020304" pitchFamily="18" charset="0"/>
              </a:rPr>
              <a:t>de Úbeda, sufrirán distinta suerte durante los siguientes siglos. </a:t>
            </a:r>
            <a:endParaRPr lang="es-ES" altLang="es-ES">
              <a:latin typeface="Tw Cen MT" panose="020B0602020104020603" pitchFamily="34" charset="77"/>
              <a:cs typeface="Times New Roman" panose="02020603050405020304" pitchFamily="18" charset="0"/>
            </a:endParaRPr>
          </a:p>
          <a:p>
            <a:pPr algn="ctr" eaLnBrk="1" hangingPunct="1">
              <a:lnSpc>
                <a:spcPct val="100000"/>
              </a:lnSpc>
              <a:spcBef>
                <a:spcPct val="0"/>
              </a:spcBef>
              <a:buFontTx/>
              <a:buNone/>
            </a:pPr>
            <a:r>
              <a:rPr lang="es-ES" altLang="es-ES">
                <a:solidFill>
                  <a:srgbClr val="000000"/>
                </a:solidFill>
                <a:latin typeface="Tw Cen MT" panose="020B0602020104020603" pitchFamily="34" charset="77"/>
                <a:cs typeface="Times New Roman" panose="02020603050405020304" pitchFamily="18" charset="0"/>
              </a:rPr>
              <a:t>La demarcación geográfica de las primeras parroquias</a:t>
            </a:r>
          </a:p>
          <a:p>
            <a:pPr algn="ctr" eaLnBrk="1" hangingPunct="1">
              <a:lnSpc>
                <a:spcPct val="100000"/>
              </a:lnSpc>
              <a:spcBef>
                <a:spcPct val="0"/>
              </a:spcBef>
              <a:buFontTx/>
              <a:buNone/>
            </a:pPr>
            <a:r>
              <a:rPr lang="es-ES" altLang="es-ES">
                <a:solidFill>
                  <a:srgbClr val="000000"/>
                </a:solidFill>
                <a:latin typeface="Tw Cen MT" panose="020B0602020104020603" pitchFamily="34" charset="77"/>
                <a:cs typeface="Times New Roman" panose="02020603050405020304" pitchFamily="18" charset="0"/>
              </a:rPr>
              <a:t> -aquellas que permanecieron intramuros- </a:t>
            </a:r>
          </a:p>
          <a:p>
            <a:pPr algn="ctr" eaLnBrk="1" hangingPunct="1">
              <a:lnSpc>
                <a:spcPct val="100000"/>
              </a:lnSpc>
              <a:spcBef>
                <a:spcPct val="0"/>
              </a:spcBef>
              <a:buFontTx/>
              <a:buNone/>
            </a:pPr>
            <a:r>
              <a:rPr lang="es-ES" altLang="es-ES">
                <a:solidFill>
                  <a:srgbClr val="000000"/>
                </a:solidFill>
                <a:latin typeface="Tw Cen MT" panose="020B0602020104020603" pitchFamily="34" charset="77"/>
                <a:cs typeface="Times New Roman" panose="02020603050405020304" pitchFamily="18" charset="0"/>
              </a:rPr>
              <a:t>supuso crear una superficie urbana bastante equilibrada </a:t>
            </a:r>
          </a:p>
          <a:p>
            <a:pPr algn="ctr" eaLnBrk="1" hangingPunct="1">
              <a:lnSpc>
                <a:spcPct val="100000"/>
              </a:lnSpc>
              <a:spcBef>
                <a:spcPct val="0"/>
              </a:spcBef>
              <a:buFontTx/>
              <a:buNone/>
            </a:pPr>
            <a:r>
              <a:rPr lang="es-ES" altLang="es-ES">
                <a:solidFill>
                  <a:srgbClr val="000000"/>
                </a:solidFill>
                <a:latin typeface="Tw Cen MT" panose="020B0602020104020603" pitchFamily="34" charset="77"/>
                <a:cs typeface="Times New Roman" panose="02020603050405020304" pitchFamily="18" charset="0"/>
              </a:rPr>
              <a:t>y sin posibilidad alguna de crecimiento. </a:t>
            </a:r>
          </a:p>
          <a:p>
            <a:pPr algn="ctr" eaLnBrk="1" hangingPunct="1">
              <a:lnSpc>
                <a:spcPct val="100000"/>
              </a:lnSpc>
              <a:spcBef>
                <a:spcPct val="0"/>
              </a:spcBef>
              <a:buFontTx/>
              <a:buNone/>
            </a:pPr>
            <a:r>
              <a:rPr lang="es-ES" altLang="es-ES">
                <a:solidFill>
                  <a:srgbClr val="000000"/>
                </a:solidFill>
                <a:latin typeface="Tw Cen MT" panose="020B0602020104020603" pitchFamily="34" charset="77"/>
                <a:cs typeface="Times New Roman" panose="02020603050405020304" pitchFamily="18" charset="0"/>
              </a:rPr>
              <a:t>Todo lo contrario ocurrió con las parroquias extramuros, </a:t>
            </a:r>
          </a:p>
          <a:p>
            <a:pPr algn="ctr" eaLnBrk="1" hangingPunct="1">
              <a:lnSpc>
                <a:spcPct val="100000"/>
              </a:lnSpc>
              <a:spcBef>
                <a:spcPct val="0"/>
              </a:spcBef>
              <a:buFontTx/>
              <a:buNone/>
            </a:pPr>
            <a:r>
              <a:rPr lang="es-ES" altLang="es-ES">
                <a:solidFill>
                  <a:srgbClr val="000000"/>
                </a:solidFill>
                <a:latin typeface="Tw Cen MT" panose="020B0602020104020603" pitchFamily="34" charset="77"/>
                <a:cs typeface="Times New Roman" panose="02020603050405020304" pitchFamily="18" charset="0"/>
              </a:rPr>
              <a:t>en donde se produjo un crecimiento asimétrico; </a:t>
            </a:r>
          </a:p>
          <a:p>
            <a:pPr algn="ctr" eaLnBrk="1" hangingPunct="1">
              <a:lnSpc>
                <a:spcPct val="100000"/>
              </a:lnSpc>
              <a:spcBef>
                <a:spcPct val="0"/>
              </a:spcBef>
              <a:buFontTx/>
              <a:buNone/>
            </a:pPr>
            <a:r>
              <a:rPr lang="es-ES" altLang="es-ES">
                <a:solidFill>
                  <a:srgbClr val="000000"/>
                </a:solidFill>
                <a:latin typeface="Tw Cen MT" panose="020B0602020104020603" pitchFamily="34" charset="77"/>
                <a:cs typeface="Times New Roman" panose="02020603050405020304" pitchFamily="18" charset="0"/>
              </a:rPr>
              <a:t>así, mientras algunas parroquias como San Juan Bautista </a:t>
            </a:r>
          </a:p>
          <a:p>
            <a:pPr algn="ctr" eaLnBrk="1" hangingPunct="1">
              <a:lnSpc>
                <a:spcPct val="100000"/>
              </a:lnSpc>
              <a:spcBef>
                <a:spcPct val="0"/>
              </a:spcBef>
              <a:buFontTx/>
              <a:buNone/>
            </a:pPr>
            <a:r>
              <a:rPr lang="es-ES" altLang="es-ES">
                <a:solidFill>
                  <a:srgbClr val="000000"/>
                </a:solidFill>
                <a:latin typeface="Tw Cen MT" panose="020B0602020104020603" pitchFamily="34" charset="77"/>
                <a:cs typeface="Times New Roman" panose="02020603050405020304" pitchFamily="18" charset="0"/>
              </a:rPr>
              <a:t>o San Juan Evangelista –los Sanjuanes– </a:t>
            </a:r>
          </a:p>
          <a:p>
            <a:pPr algn="ctr" eaLnBrk="1" hangingPunct="1">
              <a:lnSpc>
                <a:spcPct val="100000"/>
              </a:lnSpc>
              <a:spcBef>
                <a:spcPct val="0"/>
              </a:spcBef>
              <a:buFontTx/>
              <a:buNone/>
            </a:pPr>
            <a:r>
              <a:rPr lang="es-ES" altLang="es-ES">
                <a:solidFill>
                  <a:srgbClr val="000000"/>
                </a:solidFill>
                <a:latin typeface="Tw Cen MT" panose="020B0602020104020603" pitchFamily="34" charset="77"/>
                <a:cs typeface="Times New Roman" panose="02020603050405020304" pitchFamily="18" charset="0"/>
              </a:rPr>
              <a:t>tienden a perder su feligresía </a:t>
            </a:r>
          </a:p>
          <a:p>
            <a:pPr algn="ctr" eaLnBrk="1" hangingPunct="1">
              <a:lnSpc>
                <a:spcPct val="100000"/>
              </a:lnSpc>
              <a:spcBef>
                <a:spcPct val="0"/>
              </a:spcBef>
              <a:buFontTx/>
              <a:buNone/>
            </a:pPr>
            <a:r>
              <a:rPr lang="es-ES" altLang="es-ES">
                <a:solidFill>
                  <a:srgbClr val="000000"/>
                </a:solidFill>
                <a:latin typeface="Tw Cen MT" panose="020B0602020104020603" pitchFamily="34" charset="77"/>
                <a:cs typeface="Times New Roman" panose="02020603050405020304" pitchFamily="18" charset="0"/>
              </a:rPr>
              <a:t>por su escarpada ubicación entre las huertas, </a:t>
            </a:r>
          </a:p>
          <a:p>
            <a:pPr algn="ctr" eaLnBrk="1" hangingPunct="1">
              <a:lnSpc>
                <a:spcPct val="100000"/>
              </a:lnSpc>
              <a:spcBef>
                <a:spcPct val="0"/>
              </a:spcBef>
              <a:buFontTx/>
              <a:buNone/>
            </a:pPr>
            <a:r>
              <a:rPr lang="es-ES" altLang="es-ES">
                <a:solidFill>
                  <a:srgbClr val="000000"/>
                </a:solidFill>
                <a:latin typeface="Tw Cen MT" panose="020B0602020104020603" pitchFamily="34" charset="77"/>
                <a:cs typeface="Times New Roman" panose="02020603050405020304" pitchFamily="18" charset="0"/>
              </a:rPr>
              <a:t>otras como San Nicolás y San Isidoro, ya en el siglo XV, </a:t>
            </a:r>
          </a:p>
          <a:p>
            <a:pPr algn="ctr" eaLnBrk="1" hangingPunct="1">
              <a:lnSpc>
                <a:spcPct val="100000"/>
              </a:lnSpc>
              <a:spcBef>
                <a:spcPct val="0"/>
              </a:spcBef>
              <a:buFontTx/>
              <a:buNone/>
            </a:pPr>
            <a:r>
              <a:rPr lang="es-ES" altLang="es-ES">
                <a:solidFill>
                  <a:srgbClr val="000000"/>
                </a:solidFill>
                <a:latin typeface="Tw Cen MT" panose="020B0602020104020603" pitchFamily="34" charset="77"/>
                <a:cs typeface="Times New Roman" panose="02020603050405020304" pitchFamily="18" charset="0"/>
              </a:rPr>
              <a:t>llegan a agrupar tantos habitantes como el conjunto </a:t>
            </a:r>
          </a:p>
          <a:p>
            <a:pPr algn="ctr" eaLnBrk="1" hangingPunct="1">
              <a:lnSpc>
                <a:spcPct val="100000"/>
              </a:lnSpc>
              <a:spcBef>
                <a:spcPct val="0"/>
              </a:spcBef>
              <a:buFontTx/>
              <a:buNone/>
            </a:pPr>
            <a:r>
              <a:rPr lang="es-ES" altLang="es-ES">
                <a:solidFill>
                  <a:srgbClr val="000000"/>
                </a:solidFill>
                <a:latin typeface="Tw Cen MT" panose="020B0602020104020603" pitchFamily="34" charset="77"/>
                <a:cs typeface="Times New Roman" panose="02020603050405020304" pitchFamily="18" charset="0"/>
              </a:rPr>
              <a:t>de todas las restantes. </a:t>
            </a:r>
            <a:endParaRPr lang="es-ES" altLang="es-ES">
              <a:latin typeface="Tw Cen MT" panose="020B0602020104020603" pitchFamily="34" charset="77"/>
              <a:cs typeface="Times New Roman" panose="02020603050405020304" pitchFamily="18" charset="0"/>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49" name="Imagen 4">
            <a:extLst>
              <a:ext uri="{FF2B5EF4-FFF2-40B4-BE49-F238E27FC236}">
                <a16:creationId xmlns:a16="http://schemas.microsoft.com/office/drawing/2014/main" id="{D22E82FB-0F7D-BB5C-CC22-AFB5DCD98CE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37683"/>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0" name="CuadroTexto 2">
            <a:extLst>
              <a:ext uri="{FF2B5EF4-FFF2-40B4-BE49-F238E27FC236}">
                <a16:creationId xmlns:a16="http://schemas.microsoft.com/office/drawing/2014/main" id="{BF6A964C-54BD-BB1E-945F-183A3A26B921}"/>
              </a:ext>
            </a:extLst>
          </p:cNvPr>
          <p:cNvSpPr txBox="1">
            <a:spLocks noChangeArrowheads="1"/>
          </p:cNvSpPr>
          <p:nvPr/>
        </p:nvSpPr>
        <p:spPr bwMode="auto">
          <a:xfrm>
            <a:off x="349250" y="304800"/>
            <a:ext cx="7858125" cy="65556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s-ES" altLang="es-ES" dirty="0">
                <a:solidFill>
                  <a:srgbClr val="C00000"/>
                </a:solidFill>
                <a:latin typeface="Tw Cen MT" panose="020B0602020104020603" pitchFamily="34" charset="77"/>
                <a:cs typeface="Times New Roman" panose="02020603050405020304" pitchFamily="18" charset="0"/>
              </a:rPr>
              <a:t>1.-IGLESIA DE SANTA MARÍA</a:t>
            </a:r>
          </a:p>
          <a:p>
            <a:pPr algn="ctr" eaLnBrk="1" hangingPunct="1">
              <a:lnSpc>
                <a:spcPct val="100000"/>
              </a:lnSpc>
              <a:spcBef>
                <a:spcPct val="0"/>
              </a:spcBef>
              <a:buFontTx/>
              <a:buNone/>
            </a:pPr>
            <a:r>
              <a:rPr lang="es-ES" altLang="es-ES" dirty="0">
                <a:solidFill>
                  <a:srgbClr val="000000"/>
                </a:solidFill>
                <a:latin typeface="Tw Cen MT" panose="020B0602020104020603" pitchFamily="34" charset="77"/>
                <a:cs typeface="Times New Roman" panose="02020603050405020304" pitchFamily="18" charset="0"/>
              </a:rPr>
              <a:t>Fue constituida en el momento de la reconquista por S. Fernando como Iglesia Principal dedicada a la Asunción de la Virgen, llamada también del Alcázar.</a:t>
            </a:r>
          </a:p>
          <a:p>
            <a:pPr algn="ctr" eaLnBrk="1" hangingPunct="1">
              <a:lnSpc>
                <a:spcPct val="100000"/>
              </a:lnSpc>
              <a:spcBef>
                <a:spcPct val="0"/>
              </a:spcBef>
              <a:buFontTx/>
              <a:buNone/>
            </a:pPr>
            <a:r>
              <a:rPr lang="es-ES" altLang="es-ES" dirty="0">
                <a:solidFill>
                  <a:srgbClr val="000000"/>
                </a:solidFill>
                <a:latin typeface="Tw Cen MT" panose="020B0602020104020603" pitchFamily="34" charset="77"/>
                <a:cs typeface="Times New Roman" panose="02020603050405020304" pitchFamily="18" charset="0"/>
              </a:rPr>
              <a:t>Está erigida donde estuvo en su tiempo </a:t>
            </a:r>
          </a:p>
          <a:p>
            <a:pPr algn="ctr" eaLnBrk="1" hangingPunct="1">
              <a:lnSpc>
                <a:spcPct val="100000"/>
              </a:lnSpc>
              <a:spcBef>
                <a:spcPct val="0"/>
              </a:spcBef>
              <a:buFontTx/>
              <a:buNone/>
            </a:pPr>
            <a:r>
              <a:rPr lang="es-ES" altLang="es-ES" dirty="0">
                <a:solidFill>
                  <a:srgbClr val="000000"/>
                </a:solidFill>
                <a:latin typeface="Tw Cen MT" panose="020B0602020104020603" pitchFamily="34" charset="77"/>
                <a:cs typeface="Times New Roman" panose="02020603050405020304" pitchFamily="18" charset="0"/>
              </a:rPr>
              <a:t>la Aljama, mezquita principal árabe. </a:t>
            </a:r>
          </a:p>
          <a:p>
            <a:pPr algn="ctr" eaLnBrk="1" hangingPunct="1">
              <a:lnSpc>
                <a:spcPct val="100000"/>
              </a:lnSpc>
              <a:spcBef>
                <a:spcPct val="0"/>
              </a:spcBef>
              <a:buFontTx/>
              <a:buNone/>
            </a:pPr>
            <a:r>
              <a:rPr lang="es-ES" altLang="es-ES" dirty="0">
                <a:solidFill>
                  <a:srgbClr val="000000"/>
                </a:solidFill>
                <a:latin typeface="Tw Cen MT" panose="020B0602020104020603" pitchFamily="34" charset="77"/>
                <a:cs typeface="Times New Roman" panose="02020603050405020304" pitchFamily="18" charset="0"/>
              </a:rPr>
              <a:t>De la edificación islámica queda una puerta que servía de comunicación entre el Alcázar y la Mezquita y un pequeño patio rodeado </a:t>
            </a:r>
          </a:p>
          <a:p>
            <a:pPr algn="ctr" eaLnBrk="1" hangingPunct="1">
              <a:lnSpc>
                <a:spcPct val="100000"/>
              </a:lnSpc>
              <a:spcBef>
                <a:spcPct val="0"/>
              </a:spcBef>
              <a:buFontTx/>
              <a:buNone/>
            </a:pPr>
            <a:r>
              <a:rPr lang="es-ES" altLang="es-ES" dirty="0">
                <a:solidFill>
                  <a:srgbClr val="000000"/>
                </a:solidFill>
                <a:latin typeface="Tw Cen MT" panose="020B0602020104020603" pitchFamily="34" charset="77"/>
                <a:cs typeface="Times New Roman" panose="02020603050405020304" pitchFamily="18" charset="0"/>
              </a:rPr>
              <a:t>por un claustro gótico de gran belleza, </a:t>
            </a:r>
          </a:p>
          <a:p>
            <a:pPr algn="ctr" eaLnBrk="1" hangingPunct="1">
              <a:lnSpc>
                <a:spcPct val="100000"/>
              </a:lnSpc>
              <a:spcBef>
                <a:spcPct val="0"/>
              </a:spcBef>
              <a:buFontTx/>
              <a:buNone/>
            </a:pPr>
            <a:r>
              <a:rPr lang="es-ES" altLang="es-ES" dirty="0">
                <a:solidFill>
                  <a:srgbClr val="000000"/>
                </a:solidFill>
                <a:latin typeface="Tw Cen MT" panose="020B0602020104020603" pitchFamily="34" charset="77"/>
                <a:cs typeface="Times New Roman" panose="02020603050405020304" pitchFamily="18" charset="0"/>
              </a:rPr>
              <a:t>verdadero remanso de paz que predispone </a:t>
            </a:r>
          </a:p>
          <a:p>
            <a:pPr algn="ctr" eaLnBrk="1" hangingPunct="1">
              <a:lnSpc>
                <a:spcPct val="100000"/>
              </a:lnSpc>
              <a:spcBef>
                <a:spcPct val="0"/>
              </a:spcBef>
              <a:buFontTx/>
              <a:buNone/>
            </a:pPr>
            <a:r>
              <a:rPr lang="es-ES" altLang="es-ES" dirty="0">
                <a:solidFill>
                  <a:srgbClr val="000000"/>
                </a:solidFill>
                <a:latin typeface="Tw Cen MT" panose="020B0602020104020603" pitchFamily="34" charset="77"/>
                <a:cs typeface="Times New Roman" panose="02020603050405020304" pitchFamily="18" charset="0"/>
              </a:rPr>
              <a:t>al encuentro con Dios. </a:t>
            </a:r>
          </a:p>
          <a:p>
            <a:pPr algn="ctr" eaLnBrk="1" hangingPunct="1">
              <a:lnSpc>
                <a:spcPct val="100000"/>
              </a:lnSpc>
              <a:spcBef>
                <a:spcPct val="0"/>
              </a:spcBef>
              <a:buFontTx/>
              <a:buNone/>
            </a:pPr>
            <a:r>
              <a:rPr lang="es-ES" altLang="es-ES" dirty="0">
                <a:solidFill>
                  <a:srgbClr val="000000"/>
                </a:solidFill>
                <a:latin typeface="Tw Cen MT" panose="020B0602020104020603" pitchFamily="34" charset="77"/>
                <a:cs typeface="Times New Roman" panose="02020603050405020304" pitchFamily="18" charset="0"/>
              </a:rPr>
              <a:t>Es sin duda uno de los templos ubetenses </a:t>
            </a:r>
          </a:p>
          <a:p>
            <a:pPr algn="ctr" eaLnBrk="1" hangingPunct="1">
              <a:lnSpc>
                <a:spcPct val="100000"/>
              </a:lnSpc>
              <a:spcBef>
                <a:spcPct val="0"/>
              </a:spcBef>
              <a:buFontTx/>
              <a:buNone/>
            </a:pPr>
            <a:r>
              <a:rPr lang="es-ES" altLang="es-ES" dirty="0">
                <a:solidFill>
                  <a:srgbClr val="000000"/>
                </a:solidFill>
                <a:latin typeface="Tw Cen MT" panose="020B0602020104020603" pitchFamily="34" charset="77"/>
                <a:cs typeface="Times New Roman" panose="02020603050405020304" pitchFamily="18" charset="0"/>
              </a:rPr>
              <a:t>que más transformaciones </a:t>
            </a:r>
          </a:p>
          <a:p>
            <a:pPr algn="ctr" eaLnBrk="1" hangingPunct="1">
              <a:lnSpc>
                <a:spcPct val="100000"/>
              </a:lnSpc>
              <a:spcBef>
                <a:spcPct val="0"/>
              </a:spcBef>
              <a:buFontTx/>
              <a:buNone/>
            </a:pPr>
            <a:r>
              <a:rPr lang="es-ES" altLang="es-ES" dirty="0">
                <a:solidFill>
                  <a:srgbClr val="000000"/>
                </a:solidFill>
                <a:latin typeface="Tw Cen MT" panose="020B0602020104020603" pitchFamily="34" charset="77"/>
                <a:cs typeface="Times New Roman" panose="02020603050405020304" pitchFamily="18" charset="0"/>
              </a:rPr>
              <a:t>y reconstrucciones ha sufrido.</a:t>
            </a:r>
            <a:endParaRPr lang="es-ES" altLang="es-ES" dirty="0">
              <a:latin typeface="Tw Cen MT" panose="020B0602020104020603" pitchFamily="34" charset="77"/>
              <a:cs typeface="Times New Roman" panose="02020603050405020304" pitchFamily="18" charset="0"/>
            </a:endParaRPr>
          </a:p>
        </p:txBody>
      </p:sp>
      <p:pic>
        <p:nvPicPr>
          <p:cNvPr id="37891" name="Imagen 2">
            <a:extLst>
              <a:ext uri="{FF2B5EF4-FFF2-40B4-BE49-F238E27FC236}">
                <a16:creationId xmlns:a16="http://schemas.microsoft.com/office/drawing/2014/main" id="{C0ADB5BE-B10D-C53C-E1E4-AFD6AA65D3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86850" y="152400"/>
            <a:ext cx="29464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2" name="CuadroTexto 1">
            <a:extLst>
              <a:ext uri="{FF2B5EF4-FFF2-40B4-BE49-F238E27FC236}">
                <a16:creationId xmlns:a16="http://schemas.microsoft.com/office/drawing/2014/main" id="{945A148C-6BFD-77DF-1063-44F3BF613929}"/>
              </a:ext>
            </a:extLst>
          </p:cNvPr>
          <p:cNvSpPr txBox="1">
            <a:spLocks noChangeArrowheads="1"/>
          </p:cNvSpPr>
          <p:nvPr/>
        </p:nvSpPr>
        <p:spPr bwMode="auto">
          <a:xfrm>
            <a:off x="8896350" y="5049078"/>
            <a:ext cx="3136900"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s-ES" altLang="es-ES" b="1" dirty="0">
                <a:solidFill>
                  <a:srgbClr val="C00000"/>
                </a:solidFill>
              </a:rPr>
              <a:t> </a:t>
            </a:r>
            <a:r>
              <a:rPr lang="es-ES" altLang="es-ES" dirty="0">
                <a:solidFill>
                  <a:srgbClr val="C00000"/>
                </a:solidFill>
                <a:latin typeface="Tw Cen MT" panose="020B0602020104020603" pitchFamily="34" charset="77"/>
              </a:rPr>
              <a:t>1259</a:t>
            </a:r>
          </a:p>
          <a:p>
            <a:pPr algn="ctr">
              <a:lnSpc>
                <a:spcPct val="100000"/>
              </a:lnSpc>
              <a:spcBef>
                <a:spcPct val="0"/>
              </a:spcBef>
              <a:buFontTx/>
              <a:buNone/>
            </a:pPr>
            <a:r>
              <a:rPr lang="es-ES" altLang="es-ES" dirty="0">
                <a:solidFill>
                  <a:srgbClr val="C00000"/>
                </a:solidFill>
                <a:latin typeface="Tw Cen MT" panose="020B0602020104020603" pitchFamily="34" charset="77"/>
              </a:rPr>
              <a:t>6 de junio</a:t>
            </a:r>
          </a:p>
          <a:p>
            <a:pPr algn="ctr">
              <a:lnSpc>
                <a:spcPct val="100000"/>
              </a:lnSpc>
              <a:spcBef>
                <a:spcPct val="0"/>
              </a:spcBef>
              <a:buFontTx/>
              <a:buNone/>
            </a:pPr>
            <a:r>
              <a:rPr lang="es-ES" altLang="es-ES" dirty="0">
                <a:solidFill>
                  <a:srgbClr val="C00000"/>
                </a:solidFill>
                <a:latin typeface="Tw Cen MT" panose="020B0602020104020603" pitchFamily="34" charset="77"/>
              </a:rPr>
              <a:t>ERIGIDA COLEGIA</a:t>
            </a:r>
            <a:r>
              <a:rPr lang="es-ES" altLang="es-ES" dirty="0">
                <a:solidFill>
                  <a:srgbClr val="C00000"/>
                </a:solidFill>
              </a:rPr>
              <a:t>L</a:t>
            </a:r>
          </a:p>
          <a:p>
            <a:pPr algn="ctr">
              <a:lnSpc>
                <a:spcPct val="100000"/>
              </a:lnSpc>
              <a:spcBef>
                <a:spcPct val="0"/>
              </a:spcBef>
              <a:buFontTx/>
              <a:buNone/>
            </a:pPr>
            <a:endParaRPr lang="es-ES" altLang="es-ES" b="1" dirty="0">
              <a:solidFill>
                <a:srgbClr val="C0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withEffect">
                                  <p:stCondLst>
                                    <p:cond delay="0"/>
                                  </p:stCondLst>
                                  <p:childTnLst>
                                    <p:set>
                                      <p:cBhvr>
                                        <p:cTn id="6" dur="1" fill="hold">
                                          <p:stCondLst>
                                            <p:cond delay="0"/>
                                          </p:stCondLst>
                                        </p:cTn>
                                        <p:tgtEl>
                                          <p:spTgt spid="37891"/>
                                        </p:tgtEl>
                                        <p:attrNameLst>
                                          <p:attrName>style.visibility</p:attrName>
                                        </p:attrNameLst>
                                      </p:cBhvr>
                                      <p:to>
                                        <p:strVal val="visible"/>
                                      </p:to>
                                    </p:set>
                                    <p:animEffect transition="in" filter="fade">
                                      <p:cBhvr>
                                        <p:cTn id="7" dur="3000"/>
                                        <p:tgtEl>
                                          <p:spTgt spid="37891"/>
                                        </p:tgtEl>
                                      </p:cBhvr>
                                    </p:animEffect>
                                    <p:anim calcmode="lin" valueType="num">
                                      <p:cBhvr>
                                        <p:cTn id="8" dur="3000" fill="hold"/>
                                        <p:tgtEl>
                                          <p:spTgt spid="37891"/>
                                        </p:tgtEl>
                                        <p:attrNameLst>
                                          <p:attrName>ppt_x</p:attrName>
                                        </p:attrNameLst>
                                      </p:cBhvr>
                                      <p:tavLst>
                                        <p:tav tm="0">
                                          <p:val>
                                            <p:strVal val="#ppt_x"/>
                                          </p:val>
                                        </p:tav>
                                        <p:tav tm="100000">
                                          <p:val>
                                            <p:strVal val="#ppt_x"/>
                                          </p:val>
                                        </p:tav>
                                      </p:tavLst>
                                    </p:anim>
                                    <p:anim calcmode="lin" valueType="num">
                                      <p:cBhvr>
                                        <p:cTn id="9" dur="3000" fill="hold"/>
                                        <p:tgtEl>
                                          <p:spTgt spid="3789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3" name="Imagen 4">
            <a:extLst>
              <a:ext uri="{FF2B5EF4-FFF2-40B4-BE49-F238E27FC236}">
                <a16:creationId xmlns:a16="http://schemas.microsoft.com/office/drawing/2014/main" id="{C5A9F88C-4683-9E65-44CC-DFF8F9B936E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37683"/>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4" name="CuadroTexto 2">
            <a:extLst>
              <a:ext uri="{FF2B5EF4-FFF2-40B4-BE49-F238E27FC236}">
                <a16:creationId xmlns:a16="http://schemas.microsoft.com/office/drawing/2014/main" id="{F5486537-977E-37B8-5697-C6C60FB1A202}"/>
              </a:ext>
            </a:extLst>
          </p:cNvPr>
          <p:cNvSpPr txBox="1">
            <a:spLocks noChangeArrowheads="1"/>
          </p:cNvSpPr>
          <p:nvPr/>
        </p:nvSpPr>
        <p:spPr bwMode="auto">
          <a:xfrm>
            <a:off x="0" y="0"/>
            <a:ext cx="8185150" cy="655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s-ES" altLang="es-ES" dirty="0">
                <a:solidFill>
                  <a:srgbClr val="C00000"/>
                </a:solidFill>
                <a:latin typeface="Tw Cen MT" panose="020B0602020104020603" pitchFamily="34" charset="77"/>
                <a:cs typeface="Times New Roman" panose="02020603050405020304" pitchFamily="18" charset="0"/>
              </a:rPr>
              <a:t>2.- IGLESIA DE SAN PABLO</a:t>
            </a:r>
            <a:r>
              <a:rPr lang="es-ES" altLang="es-ES" b="1" dirty="0">
                <a:solidFill>
                  <a:srgbClr val="C00000"/>
                </a:solidFill>
                <a:latin typeface="Tw Cen MT" panose="020B0602020104020603" pitchFamily="34" charset="77"/>
                <a:cs typeface="Times New Roman" panose="02020603050405020304" pitchFamily="18" charset="0"/>
              </a:rPr>
              <a:t>:</a:t>
            </a:r>
          </a:p>
          <a:p>
            <a:pPr algn="ctr" eaLnBrk="1" hangingPunct="1">
              <a:lnSpc>
                <a:spcPct val="100000"/>
              </a:lnSpc>
              <a:spcBef>
                <a:spcPct val="0"/>
              </a:spcBef>
              <a:buFontTx/>
              <a:buNone/>
            </a:pPr>
            <a:r>
              <a:rPr lang="es-ES" altLang="es-ES" dirty="0">
                <a:solidFill>
                  <a:srgbClr val="000000"/>
                </a:solidFill>
                <a:latin typeface="Tw Cen MT" panose="020B0602020104020603" pitchFamily="34" charset="77"/>
                <a:cs typeface="Times New Roman" panose="02020603050405020304" pitchFamily="18" charset="0"/>
              </a:rPr>
              <a:t>En el lugar de otra antigua mezquita, </a:t>
            </a:r>
          </a:p>
          <a:p>
            <a:pPr algn="ctr" eaLnBrk="1" hangingPunct="1">
              <a:lnSpc>
                <a:spcPct val="100000"/>
              </a:lnSpc>
              <a:spcBef>
                <a:spcPct val="0"/>
              </a:spcBef>
              <a:buFontTx/>
              <a:buNone/>
            </a:pPr>
            <a:r>
              <a:rPr lang="es-ES" altLang="es-ES" dirty="0">
                <a:solidFill>
                  <a:srgbClr val="000000"/>
                </a:solidFill>
                <a:latin typeface="Tw Cen MT" panose="020B0602020104020603" pitchFamily="34" charset="77"/>
                <a:cs typeface="Times New Roman" panose="02020603050405020304" pitchFamily="18" charset="0"/>
              </a:rPr>
              <a:t>admiramos hoy a San Pablo. La fundación </a:t>
            </a:r>
          </a:p>
          <a:p>
            <a:pPr algn="ctr" eaLnBrk="1" hangingPunct="1">
              <a:lnSpc>
                <a:spcPct val="100000"/>
              </a:lnSpc>
              <a:spcBef>
                <a:spcPct val="0"/>
              </a:spcBef>
              <a:buFontTx/>
              <a:buNone/>
            </a:pPr>
            <a:r>
              <a:rPr lang="es-ES" altLang="es-ES" dirty="0">
                <a:solidFill>
                  <a:srgbClr val="000000"/>
                </a:solidFill>
                <a:latin typeface="Tw Cen MT" panose="020B0602020104020603" pitchFamily="34" charset="77"/>
                <a:cs typeface="Times New Roman" panose="02020603050405020304" pitchFamily="18" charset="0"/>
              </a:rPr>
              <a:t>de esta iglesia puede darse como segura </a:t>
            </a:r>
          </a:p>
          <a:p>
            <a:pPr algn="ctr" eaLnBrk="1" hangingPunct="1">
              <a:lnSpc>
                <a:spcPct val="100000"/>
              </a:lnSpc>
              <a:spcBef>
                <a:spcPct val="0"/>
              </a:spcBef>
              <a:buFontTx/>
              <a:buNone/>
            </a:pPr>
            <a:r>
              <a:rPr lang="es-ES" altLang="es-ES" dirty="0">
                <a:solidFill>
                  <a:srgbClr val="000000"/>
                </a:solidFill>
                <a:latin typeface="Tw Cen MT" panose="020B0602020104020603" pitchFamily="34" charset="77"/>
                <a:cs typeface="Times New Roman" panose="02020603050405020304" pitchFamily="18" charset="0"/>
              </a:rPr>
              <a:t>a mediados del siglo XIII, </a:t>
            </a:r>
          </a:p>
          <a:p>
            <a:pPr algn="ctr" eaLnBrk="1" hangingPunct="1">
              <a:lnSpc>
                <a:spcPct val="100000"/>
              </a:lnSpc>
              <a:spcBef>
                <a:spcPct val="0"/>
              </a:spcBef>
              <a:buFontTx/>
              <a:buNone/>
            </a:pPr>
            <a:r>
              <a:rPr lang="es-ES" altLang="es-ES" dirty="0">
                <a:solidFill>
                  <a:srgbClr val="000000"/>
                </a:solidFill>
                <a:latin typeface="Tw Cen MT" panose="020B0602020104020603" pitchFamily="34" charset="77"/>
                <a:cs typeface="Times New Roman" panose="02020603050405020304" pitchFamily="18" charset="0"/>
              </a:rPr>
              <a:t>pudiendo también asegurarse, que la primitiva construcción fue puramente románica por </a:t>
            </a:r>
          </a:p>
          <a:p>
            <a:pPr algn="ctr" eaLnBrk="1" hangingPunct="1">
              <a:lnSpc>
                <a:spcPct val="100000"/>
              </a:lnSpc>
              <a:spcBef>
                <a:spcPct val="0"/>
              </a:spcBef>
              <a:buFontTx/>
              <a:buNone/>
            </a:pPr>
            <a:r>
              <a:rPr lang="es-ES" altLang="es-ES" dirty="0">
                <a:solidFill>
                  <a:srgbClr val="000000"/>
                </a:solidFill>
                <a:latin typeface="Tw Cen MT" panose="020B0602020104020603" pitchFamily="34" charset="77"/>
                <a:cs typeface="Times New Roman" panose="02020603050405020304" pitchFamily="18" charset="0"/>
              </a:rPr>
              <a:t>los restos que de ella subsisten: la Portada </a:t>
            </a:r>
          </a:p>
          <a:p>
            <a:pPr algn="ctr" eaLnBrk="1" hangingPunct="1">
              <a:lnSpc>
                <a:spcPct val="100000"/>
              </a:lnSpc>
              <a:spcBef>
                <a:spcPct val="0"/>
              </a:spcBef>
              <a:buFontTx/>
              <a:buNone/>
            </a:pPr>
            <a:r>
              <a:rPr lang="es-ES" altLang="es-ES" dirty="0">
                <a:solidFill>
                  <a:srgbClr val="000000"/>
                </a:solidFill>
                <a:latin typeface="Tw Cen MT" panose="020B0602020104020603" pitchFamily="34" charset="77"/>
                <a:cs typeface="Times New Roman" panose="02020603050405020304" pitchFamily="18" charset="0"/>
              </a:rPr>
              <a:t>del Poniente, llamada “de los Carpinteros” </a:t>
            </a:r>
          </a:p>
          <a:p>
            <a:pPr algn="ctr" eaLnBrk="1" hangingPunct="1">
              <a:lnSpc>
                <a:spcPct val="100000"/>
              </a:lnSpc>
              <a:spcBef>
                <a:spcPct val="0"/>
              </a:spcBef>
              <a:buFontTx/>
              <a:buNone/>
            </a:pPr>
            <a:r>
              <a:rPr lang="es-ES" altLang="es-ES" dirty="0">
                <a:solidFill>
                  <a:srgbClr val="000000"/>
                </a:solidFill>
                <a:latin typeface="Tw Cen MT" panose="020B0602020104020603" pitchFamily="34" charset="77"/>
                <a:cs typeface="Times New Roman" panose="02020603050405020304" pitchFamily="18" charset="0"/>
              </a:rPr>
              <a:t>y la configuración del ábside, año 1380. </a:t>
            </a:r>
          </a:p>
          <a:p>
            <a:pPr algn="ctr" eaLnBrk="1" hangingPunct="1">
              <a:lnSpc>
                <a:spcPct val="100000"/>
              </a:lnSpc>
              <a:spcBef>
                <a:spcPct val="0"/>
              </a:spcBef>
              <a:buFontTx/>
              <a:buNone/>
            </a:pPr>
            <a:r>
              <a:rPr lang="es-ES" altLang="es-ES" dirty="0">
                <a:solidFill>
                  <a:srgbClr val="000000"/>
                </a:solidFill>
                <a:latin typeface="Tw Cen MT" panose="020B0602020104020603" pitchFamily="34" charset="77"/>
                <a:cs typeface="Times New Roman" panose="02020603050405020304" pitchFamily="18" charset="0"/>
              </a:rPr>
              <a:t>Pero es sobre todo el gótico el que nos deja un muestrario variado desde la sencillez y austeridad </a:t>
            </a:r>
          </a:p>
          <a:p>
            <a:pPr algn="ctr" eaLnBrk="1" hangingPunct="1">
              <a:lnSpc>
                <a:spcPct val="100000"/>
              </a:lnSpc>
              <a:spcBef>
                <a:spcPct val="0"/>
              </a:spcBef>
              <a:buFontTx/>
              <a:buNone/>
            </a:pPr>
            <a:r>
              <a:rPr lang="es-ES" altLang="es-ES" dirty="0">
                <a:solidFill>
                  <a:srgbClr val="000000"/>
                </a:solidFill>
                <a:latin typeface="Tw Cen MT" panose="020B0602020104020603" pitchFamily="34" charset="77"/>
                <a:cs typeface="Times New Roman" panose="02020603050405020304" pitchFamily="18" charset="0"/>
              </a:rPr>
              <a:t>a la profusión de adornos y cresterías.</a:t>
            </a:r>
          </a:p>
          <a:p>
            <a:pPr algn="ctr" eaLnBrk="1" hangingPunct="1">
              <a:lnSpc>
                <a:spcPct val="100000"/>
              </a:lnSpc>
              <a:spcBef>
                <a:spcPct val="0"/>
              </a:spcBef>
              <a:buFontTx/>
              <a:buNone/>
            </a:pPr>
            <a:r>
              <a:rPr lang="es-ES" altLang="es-ES" dirty="0">
                <a:solidFill>
                  <a:srgbClr val="000000"/>
                </a:solidFill>
                <a:latin typeface="Tw Cen MT" panose="020B0602020104020603" pitchFamily="34" charset="77"/>
                <a:cs typeface="Times New Roman" panose="02020603050405020304" pitchFamily="18" charset="0"/>
              </a:rPr>
              <a:t>Sufrió más que ninguna otra, la destrucción</a:t>
            </a:r>
          </a:p>
          <a:p>
            <a:pPr algn="ctr" eaLnBrk="1" hangingPunct="1">
              <a:lnSpc>
                <a:spcPct val="100000"/>
              </a:lnSpc>
              <a:spcBef>
                <a:spcPct val="0"/>
              </a:spcBef>
              <a:buFontTx/>
              <a:buNone/>
            </a:pPr>
            <a:r>
              <a:rPr lang="es-ES" altLang="es-ES" dirty="0">
                <a:solidFill>
                  <a:srgbClr val="000000"/>
                </a:solidFill>
                <a:latin typeface="Tw Cen MT" panose="020B0602020104020603" pitchFamily="34" charset="77"/>
                <a:cs typeface="Times New Roman" panose="02020603050405020304" pitchFamily="18" charset="0"/>
              </a:rPr>
              <a:t>de los moros y Pero Gil en el año 1386.</a:t>
            </a:r>
            <a:endParaRPr lang="es-ES" altLang="es-ES" dirty="0">
              <a:latin typeface="Tw Cen MT" panose="020B0602020104020603" pitchFamily="34" charset="77"/>
              <a:cs typeface="Times New Roman" panose="02020603050405020304" pitchFamily="18" charset="0"/>
            </a:endParaRPr>
          </a:p>
        </p:txBody>
      </p:sp>
      <p:pic>
        <p:nvPicPr>
          <p:cNvPr id="38915" name="Imagen 3">
            <a:extLst>
              <a:ext uri="{FF2B5EF4-FFF2-40B4-BE49-F238E27FC236}">
                <a16:creationId xmlns:a16="http://schemas.microsoft.com/office/drawing/2014/main" id="{05E04F27-251F-6251-80C9-537C83B5B76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16963" y="260350"/>
            <a:ext cx="3249612" cy="461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6" name="CuadroTexto 1">
            <a:extLst>
              <a:ext uri="{FF2B5EF4-FFF2-40B4-BE49-F238E27FC236}">
                <a16:creationId xmlns:a16="http://schemas.microsoft.com/office/drawing/2014/main" id="{B36AB2D8-AFA0-223A-17A1-B075B236C05B}"/>
              </a:ext>
            </a:extLst>
          </p:cNvPr>
          <p:cNvSpPr txBox="1">
            <a:spLocks noChangeArrowheads="1"/>
          </p:cNvSpPr>
          <p:nvPr/>
        </p:nvSpPr>
        <p:spPr bwMode="auto">
          <a:xfrm>
            <a:off x="8716963" y="5009322"/>
            <a:ext cx="3249612"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s-ES" altLang="es-ES" dirty="0">
                <a:solidFill>
                  <a:srgbClr val="C00000"/>
                </a:solidFill>
                <a:latin typeface="Tw Cen MT" panose="020B0602020104020603" pitchFamily="34" charset="77"/>
              </a:rPr>
              <a:t>PUERTA</a:t>
            </a:r>
          </a:p>
          <a:p>
            <a:pPr algn="ctr">
              <a:lnSpc>
                <a:spcPct val="100000"/>
              </a:lnSpc>
              <a:spcBef>
                <a:spcPct val="0"/>
              </a:spcBef>
              <a:buFontTx/>
              <a:buNone/>
            </a:pPr>
            <a:r>
              <a:rPr lang="es-ES" altLang="es-ES" dirty="0">
                <a:solidFill>
                  <a:srgbClr val="C00000"/>
                </a:solidFill>
                <a:latin typeface="Tw Cen MT" panose="020B0602020104020603" pitchFamily="34" charset="77"/>
              </a:rPr>
              <a:t>DE LOS </a:t>
            </a:r>
          </a:p>
          <a:p>
            <a:pPr algn="ctr">
              <a:lnSpc>
                <a:spcPct val="100000"/>
              </a:lnSpc>
              <a:spcBef>
                <a:spcPct val="0"/>
              </a:spcBef>
              <a:buFontTx/>
              <a:buNone/>
            </a:pPr>
            <a:r>
              <a:rPr lang="es-ES" altLang="es-ES" dirty="0">
                <a:solidFill>
                  <a:srgbClr val="C00000"/>
                </a:solidFill>
                <a:latin typeface="Tw Cen MT" panose="020B0602020104020603" pitchFamily="34" charset="77"/>
              </a:rPr>
              <a:t>CARPINTEROS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withEffect">
                                  <p:stCondLst>
                                    <p:cond delay="0"/>
                                  </p:stCondLst>
                                  <p:childTnLst>
                                    <p:set>
                                      <p:cBhvr>
                                        <p:cTn id="6" dur="1" fill="hold">
                                          <p:stCondLst>
                                            <p:cond delay="0"/>
                                          </p:stCondLst>
                                        </p:cTn>
                                        <p:tgtEl>
                                          <p:spTgt spid="38915"/>
                                        </p:tgtEl>
                                        <p:attrNameLst>
                                          <p:attrName>style.visibility</p:attrName>
                                        </p:attrNameLst>
                                      </p:cBhvr>
                                      <p:to>
                                        <p:strVal val="visible"/>
                                      </p:to>
                                    </p:set>
                                    <p:animEffect transition="in" filter="fade">
                                      <p:cBhvr>
                                        <p:cTn id="7" dur="3000"/>
                                        <p:tgtEl>
                                          <p:spTgt spid="38915"/>
                                        </p:tgtEl>
                                      </p:cBhvr>
                                    </p:animEffect>
                                    <p:anim calcmode="lin" valueType="num">
                                      <p:cBhvr>
                                        <p:cTn id="8" dur="3000" fill="hold"/>
                                        <p:tgtEl>
                                          <p:spTgt spid="38915"/>
                                        </p:tgtEl>
                                        <p:attrNameLst>
                                          <p:attrName>ppt_x</p:attrName>
                                        </p:attrNameLst>
                                      </p:cBhvr>
                                      <p:tavLst>
                                        <p:tav tm="0">
                                          <p:val>
                                            <p:strVal val="#ppt_x"/>
                                          </p:val>
                                        </p:tav>
                                        <p:tav tm="100000">
                                          <p:val>
                                            <p:strVal val="#ppt_x"/>
                                          </p:val>
                                        </p:tav>
                                      </p:tavLst>
                                    </p:anim>
                                    <p:anim calcmode="lin" valueType="num">
                                      <p:cBhvr>
                                        <p:cTn id="9" dur="3000" fill="hold"/>
                                        <p:tgtEl>
                                          <p:spTgt spid="389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Imagen 4">
            <a:extLst>
              <a:ext uri="{FF2B5EF4-FFF2-40B4-BE49-F238E27FC236}">
                <a16:creationId xmlns:a16="http://schemas.microsoft.com/office/drawing/2014/main" id="{AA0B728B-F323-01AF-B13F-C9DBD2B5602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37683"/>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4" name="CuadroTexto 2">
            <a:extLst>
              <a:ext uri="{FF2B5EF4-FFF2-40B4-BE49-F238E27FC236}">
                <a16:creationId xmlns:a16="http://schemas.microsoft.com/office/drawing/2014/main" id="{545CAA5E-8A71-CE96-7E70-40C55083A544}"/>
              </a:ext>
            </a:extLst>
          </p:cNvPr>
          <p:cNvSpPr txBox="1">
            <a:spLocks noChangeArrowheads="1"/>
          </p:cNvSpPr>
          <p:nvPr/>
        </p:nvSpPr>
        <p:spPr bwMode="auto">
          <a:xfrm>
            <a:off x="282575" y="292100"/>
            <a:ext cx="7567613" cy="70234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s-ES" altLang="es-ES" dirty="0">
                <a:solidFill>
                  <a:srgbClr val="C00000"/>
                </a:solidFill>
                <a:latin typeface="Tw Cen MT" panose="020B0602020104020603" pitchFamily="34" charset="77"/>
                <a:cs typeface="Times New Roman" panose="02020603050405020304" pitchFamily="18" charset="0"/>
              </a:rPr>
              <a:t>EL CONCILIO DE ELVIRA </a:t>
            </a:r>
            <a:r>
              <a:rPr lang="es-ES" altLang="es-ES" dirty="0">
                <a:latin typeface="Tw Cen MT" panose="020B0602020104020603" pitchFamily="34" charset="77"/>
                <a:cs typeface="Times New Roman" panose="02020603050405020304" pitchFamily="18" charset="0"/>
              </a:rPr>
              <a:t>(Granada)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celebrado alrededor del </a:t>
            </a:r>
            <a:r>
              <a:rPr lang="es-ES" altLang="es-ES" dirty="0">
                <a:solidFill>
                  <a:srgbClr val="C00000"/>
                </a:solidFill>
                <a:latin typeface="Tw Cen MT" panose="020B0602020104020603" pitchFamily="34" charset="77"/>
                <a:cs typeface="Times New Roman" panose="02020603050405020304" pitchFamily="18" charset="0"/>
              </a:rPr>
              <a:t>año 300-324,</a:t>
            </a:r>
            <a:r>
              <a:rPr lang="es-ES" altLang="es-ES" dirty="0">
                <a:latin typeface="Tw Cen MT" panose="020B0602020104020603" pitchFamily="34" charset="77"/>
                <a:cs typeface="Times New Roman" panose="02020603050405020304" pitchFamily="18" charset="0"/>
              </a:rPr>
              <a:t>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nos ofrece los primeros datos fiables de la presencia del cristianismo en nuestra Diócesis.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De las 37 sedes representadas por sus obispos o presbíteros 28 correspondían a Andalucía,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y 6 de ellas a la provincia de Jaén: </a:t>
            </a:r>
            <a:r>
              <a:rPr lang="es-ES" altLang="es-ES" b="1" dirty="0">
                <a:latin typeface="Tw Cen MT" panose="020B0602020104020603" pitchFamily="34" charset="77"/>
                <a:cs typeface="Times New Roman" panose="02020603050405020304" pitchFamily="18" charset="0"/>
              </a:rPr>
              <a:t>4 </a:t>
            </a:r>
            <a:r>
              <a:rPr lang="es-ES" altLang="es-ES" b="1" dirty="0" err="1">
                <a:latin typeface="Tw Cen MT" panose="020B0602020104020603" pitchFamily="34" charset="77"/>
                <a:cs typeface="Times New Roman" panose="02020603050405020304" pitchFamily="18" charset="0"/>
              </a:rPr>
              <a:t>Obipos</a:t>
            </a:r>
            <a:r>
              <a:rPr lang="es-ES" altLang="es-ES" dirty="0">
                <a:latin typeface="Tw Cen MT" panose="020B0602020104020603" pitchFamily="34" charset="77"/>
                <a:cs typeface="Times New Roman" panose="02020603050405020304" pitchFamily="18" charset="0"/>
              </a:rPr>
              <a:t>:</a:t>
            </a:r>
          </a:p>
          <a:p>
            <a:pPr algn="ctr"/>
            <a:r>
              <a:rPr lang="es-ES" sz="2800" dirty="0">
                <a:effectLst/>
                <a:latin typeface="Tw Cen MT" panose="020B0602020104020603" pitchFamily="34" charset="77"/>
                <a:ea typeface="Times New Roman" panose="02020603050405020304" pitchFamily="18" charset="0"/>
                <a:cs typeface="Times New Roman" panose="02020603050405020304" pitchFamily="18" charset="0"/>
              </a:rPr>
              <a:t>Pardo, </a:t>
            </a:r>
            <a:r>
              <a:rPr lang="es-ES" sz="2800" dirty="0" err="1">
                <a:effectLst/>
                <a:latin typeface="Tw Cen MT" panose="020B0602020104020603" pitchFamily="34" charset="77"/>
                <a:ea typeface="Times New Roman" panose="02020603050405020304" pitchFamily="18" charset="0"/>
                <a:cs typeface="Times New Roman" panose="02020603050405020304" pitchFamily="18" charset="0"/>
              </a:rPr>
              <a:t>Episcopus</a:t>
            </a:r>
            <a:r>
              <a:rPr lang="es-ES" sz="2800" dirty="0">
                <a:effectLst/>
                <a:latin typeface="Tw Cen MT" panose="020B0602020104020603" pitchFamily="34" charset="77"/>
                <a:ea typeface="Times New Roman" panose="02020603050405020304" pitchFamily="18" charset="0"/>
                <a:cs typeface="Times New Roman" panose="02020603050405020304" pitchFamily="18" charset="0"/>
              </a:rPr>
              <a:t> </a:t>
            </a:r>
            <a:r>
              <a:rPr lang="es-ES" sz="2800" dirty="0" err="1">
                <a:effectLst/>
                <a:latin typeface="Tw Cen MT" panose="020B0602020104020603" pitchFamily="34" charset="77"/>
                <a:ea typeface="Times New Roman" panose="02020603050405020304" pitchFamily="18" charset="0"/>
                <a:cs typeface="Times New Roman" panose="02020603050405020304" pitchFamily="18" charset="0"/>
              </a:rPr>
              <a:t>Mentesanus</a:t>
            </a:r>
            <a:r>
              <a:rPr lang="es-ES" sz="2800" dirty="0">
                <a:effectLst/>
                <a:latin typeface="Tw Cen MT" panose="020B0602020104020603" pitchFamily="34" charset="77"/>
                <a:ea typeface="Times New Roman" panose="02020603050405020304" pitchFamily="18" charset="0"/>
                <a:cs typeface="Times New Roman" panose="02020603050405020304" pitchFamily="18" charset="0"/>
              </a:rPr>
              <a:t> (de La Guardia);</a:t>
            </a:r>
            <a:endParaRPr lang="es-ES" sz="2800" dirty="0">
              <a:effectLst/>
              <a:latin typeface="Tw Cen MT" panose="020B0602020104020603" pitchFamily="34" charset="77"/>
              <a:ea typeface="Calibri" panose="020F0502020204030204" pitchFamily="34" charset="0"/>
              <a:cs typeface="Times New Roman" panose="02020603050405020304" pitchFamily="18" charset="0"/>
            </a:endParaRPr>
          </a:p>
          <a:p>
            <a:pPr algn="ctr"/>
            <a:r>
              <a:rPr lang="es-ES" sz="2800" dirty="0">
                <a:effectLst/>
                <a:latin typeface="Tw Cen MT" panose="020B0602020104020603" pitchFamily="34" charset="77"/>
                <a:ea typeface="Times New Roman" panose="02020603050405020304" pitchFamily="18" charset="0"/>
                <a:cs typeface="Times New Roman" panose="02020603050405020304" pitchFamily="18" charset="0"/>
              </a:rPr>
              <a:t>Camerino, </a:t>
            </a:r>
            <a:r>
              <a:rPr lang="es-ES" sz="2800" dirty="0" err="1">
                <a:effectLst/>
                <a:latin typeface="Tw Cen MT" panose="020B0602020104020603" pitchFamily="34" charset="77"/>
                <a:ea typeface="Times New Roman" panose="02020603050405020304" pitchFamily="18" charset="0"/>
                <a:cs typeface="Times New Roman" panose="02020603050405020304" pitchFamily="18" charset="0"/>
              </a:rPr>
              <a:t>Episcopus</a:t>
            </a:r>
            <a:r>
              <a:rPr lang="es-ES" sz="2800" dirty="0">
                <a:effectLst/>
                <a:latin typeface="Tw Cen MT" panose="020B0602020104020603" pitchFamily="34" charset="77"/>
                <a:ea typeface="Times New Roman" panose="02020603050405020304" pitchFamily="18" charset="0"/>
                <a:cs typeface="Times New Roman" panose="02020603050405020304" pitchFamily="18" charset="0"/>
              </a:rPr>
              <a:t> </a:t>
            </a:r>
            <a:r>
              <a:rPr lang="es-ES" sz="2800" dirty="0" err="1">
                <a:effectLst/>
                <a:latin typeface="Tw Cen MT" panose="020B0602020104020603" pitchFamily="34" charset="77"/>
                <a:ea typeface="Times New Roman" panose="02020603050405020304" pitchFamily="18" charset="0"/>
                <a:cs typeface="Times New Roman" panose="02020603050405020304" pitchFamily="18" charset="0"/>
              </a:rPr>
              <a:t>Tuccitanus</a:t>
            </a:r>
            <a:r>
              <a:rPr lang="es-ES" sz="2800" dirty="0">
                <a:effectLst/>
                <a:latin typeface="Tw Cen MT" panose="020B0602020104020603" pitchFamily="34" charset="77"/>
                <a:ea typeface="Times New Roman" panose="02020603050405020304" pitchFamily="18" charset="0"/>
                <a:cs typeface="Times New Roman" panose="02020603050405020304" pitchFamily="18" charset="0"/>
              </a:rPr>
              <a:t> (de Martos);</a:t>
            </a:r>
            <a:endParaRPr lang="es-ES" sz="2800" dirty="0">
              <a:effectLst/>
              <a:latin typeface="Tw Cen MT" panose="020B0602020104020603" pitchFamily="34" charset="77"/>
              <a:ea typeface="Calibri" panose="020F0502020204030204" pitchFamily="34" charset="0"/>
              <a:cs typeface="Times New Roman" panose="02020603050405020304" pitchFamily="18" charset="0"/>
            </a:endParaRPr>
          </a:p>
          <a:p>
            <a:pPr algn="ctr"/>
            <a:r>
              <a:rPr lang="es-ES" sz="2800" dirty="0">
                <a:effectLst/>
                <a:latin typeface="Tw Cen MT" panose="020B0602020104020603" pitchFamily="34" charset="77"/>
                <a:ea typeface="Times New Roman" panose="02020603050405020304" pitchFamily="18" charset="0"/>
                <a:cs typeface="Times New Roman" panose="02020603050405020304" pitchFamily="18" charset="0"/>
              </a:rPr>
              <a:t>Secundino, </a:t>
            </a:r>
            <a:r>
              <a:rPr lang="es-ES" sz="2800" dirty="0" err="1">
                <a:effectLst/>
                <a:latin typeface="Tw Cen MT" panose="020B0602020104020603" pitchFamily="34" charset="77"/>
                <a:ea typeface="Times New Roman" panose="02020603050405020304" pitchFamily="18" charset="0"/>
                <a:cs typeface="Times New Roman" panose="02020603050405020304" pitchFamily="18" charset="0"/>
              </a:rPr>
              <a:t>Episcopus</a:t>
            </a:r>
            <a:r>
              <a:rPr lang="es-ES" sz="2800" dirty="0">
                <a:effectLst/>
                <a:latin typeface="Tw Cen MT" panose="020B0602020104020603" pitchFamily="34" charset="77"/>
                <a:ea typeface="Times New Roman" panose="02020603050405020304" pitchFamily="18" charset="0"/>
                <a:cs typeface="Times New Roman" panose="02020603050405020304" pitchFamily="18" charset="0"/>
              </a:rPr>
              <a:t> </a:t>
            </a:r>
            <a:r>
              <a:rPr lang="es-ES" sz="2800" dirty="0" err="1">
                <a:effectLst/>
                <a:latin typeface="Tw Cen MT" panose="020B0602020104020603" pitchFamily="34" charset="77"/>
                <a:ea typeface="Times New Roman" panose="02020603050405020304" pitchFamily="18" charset="0"/>
                <a:cs typeface="Times New Roman" panose="02020603050405020304" pitchFamily="18" charset="0"/>
              </a:rPr>
              <a:t>Castulonensis</a:t>
            </a:r>
            <a:r>
              <a:rPr lang="es-ES" sz="2800" dirty="0">
                <a:effectLst/>
                <a:latin typeface="Tw Cen MT" panose="020B0602020104020603" pitchFamily="34" charset="77"/>
                <a:ea typeface="Times New Roman" panose="02020603050405020304" pitchFamily="18" charset="0"/>
                <a:cs typeface="Times New Roman" panose="02020603050405020304" pitchFamily="18" charset="0"/>
              </a:rPr>
              <a:t> (de Cástulo);</a:t>
            </a:r>
            <a:endParaRPr lang="es-ES" sz="2800" dirty="0">
              <a:effectLst/>
              <a:latin typeface="Tw Cen MT" panose="020B0602020104020603" pitchFamily="34" charset="77"/>
              <a:ea typeface="Calibri" panose="020F0502020204030204" pitchFamily="34" charset="0"/>
              <a:cs typeface="Times New Roman" panose="02020603050405020304" pitchFamily="18" charset="0"/>
            </a:endParaRPr>
          </a:p>
          <a:p>
            <a:pPr algn="ctr"/>
            <a:r>
              <a:rPr lang="es-ES" sz="2800" dirty="0" err="1">
                <a:solidFill>
                  <a:srgbClr val="C00000"/>
                </a:solidFill>
                <a:effectLst/>
                <a:latin typeface="Tw Cen MT" panose="020B0602020104020603" pitchFamily="34" charset="77"/>
                <a:ea typeface="Times New Roman" panose="02020603050405020304" pitchFamily="18" charset="0"/>
                <a:cs typeface="Times New Roman" panose="02020603050405020304" pitchFamily="18" charset="0"/>
              </a:rPr>
              <a:t>Januario</a:t>
            </a:r>
            <a:r>
              <a:rPr lang="es-ES" sz="2800" dirty="0">
                <a:solidFill>
                  <a:srgbClr val="C00000"/>
                </a:solidFill>
                <a:effectLst/>
                <a:latin typeface="Tw Cen MT" panose="020B0602020104020603" pitchFamily="34" charset="77"/>
                <a:ea typeface="Times New Roman" panose="02020603050405020304" pitchFamily="18" charset="0"/>
                <a:cs typeface="Times New Roman" panose="02020603050405020304" pitchFamily="18" charset="0"/>
              </a:rPr>
              <a:t>, </a:t>
            </a:r>
            <a:r>
              <a:rPr lang="es-ES" sz="2800" dirty="0" err="1">
                <a:solidFill>
                  <a:srgbClr val="C00000"/>
                </a:solidFill>
                <a:effectLst/>
                <a:latin typeface="Tw Cen MT" panose="020B0602020104020603" pitchFamily="34" charset="77"/>
                <a:ea typeface="Times New Roman" panose="02020603050405020304" pitchFamily="18" charset="0"/>
                <a:cs typeface="Times New Roman" panose="02020603050405020304" pitchFamily="18" charset="0"/>
              </a:rPr>
              <a:t>Episcopus</a:t>
            </a:r>
            <a:r>
              <a:rPr lang="es-ES" sz="2800" dirty="0">
                <a:solidFill>
                  <a:srgbClr val="C00000"/>
                </a:solidFill>
                <a:effectLst/>
                <a:latin typeface="Tw Cen MT" panose="020B0602020104020603" pitchFamily="34" charset="77"/>
                <a:ea typeface="Times New Roman" panose="02020603050405020304" pitchFamily="18" charset="0"/>
                <a:cs typeface="Times New Roman" panose="02020603050405020304" pitchFamily="18" charset="0"/>
              </a:rPr>
              <a:t> </a:t>
            </a:r>
            <a:r>
              <a:rPr lang="es-ES" sz="2800" dirty="0" err="1">
                <a:solidFill>
                  <a:srgbClr val="C00000"/>
                </a:solidFill>
                <a:effectLst/>
                <a:latin typeface="Tw Cen MT" panose="020B0602020104020603" pitchFamily="34" charset="77"/>
                <a:ea typeface="Times New Roman" panose="02020603050405020304" pitchFamily="18" charset="0"/>
                <a:cs typeface="Times New Roman" panose="02020603050405020304" pitchFamily="18" charset="0"/>
              </a:rPr>
              <a:t>Salariensis</a:t>
            </a:r>
            <a:r>
              <a:rPr lang="es-ES" sz="2800" dirty="0">
                <a:solidFill>
                  <a:srgbClr val="C00000"/>
                </a:solidFill>
                <a:effectLst/>
                <a:latin typeface="Tw Cen MT" panose="020B0602020104020603" pitchFamily="34" charset="77"/>
                <a:ea typeface="Times New Roman" panose="02020603050405020304" pitchFamily="18" charset="0"/>
                <a:cs typeface="Times New Roman" panose="02020603050405020304" pitchFamily="18" charset="0"/>
              </a:rPr>
              <a:t> (de Úbeda);</a:t>
            </a:r>
            <a:endParaRPr lang="es-ES" sz="2800" dirty="0">
              <a:solidFill>
                <a:srgbClr val="C00000"/>
              </a:solidFill>
              <a:effectLst/>
              <a:latin typeface="Tw Cen MT" panose="020B0602020104020603" pitchFamily="34" charset="77"/>
              <a:ea typeface="Calibri" panose="020F0502020204030204" pitchFamily="34" charset="0"/>
              <a:cs typeface="Times New Roman" panose="02020603050405020304" pitchFamily="18" charset="0"/>
            </a:endParaRPr>
          </a:p>
          <a:p>
            <a:pPr algn="ctr">
              <a:buNone/>
            </a:pPr>
            <a:r>
              <a:rPr lang="es-ES" sz="2800" b="1" dirty="0">
                <a:effectLst/>
                <a:latin typeface="Tw Cen MT" panose="020B0602020104020603" pitchFamily="34" charset="77"/>
                <a:ea typeface="Times New Roman" panose="02020603050405020304" pitchFamily="18" charset="0"/>
                <a:cs typeface="Times New Roman" panose="02020603050405020304" pitchFamily="18" charset="0"/>
              </a:rPr>
              <a:t>Y 5  presbíteros</a:t>
            </a:r>
            <a:r>
              <a:rPr lang="es-ES" sz="2800" dirty="0">
                <a:effectLst/>
                <a:latin typeface="Tw Cen MT" panose="020B0602020104020603" pitchFamily="34" charset="77"/>
                <a:ea typeface="Times New Roman" panose="02020603050405020304" pitchFamily="18" charset="0"/>
                <a:cs typeface="Times New Roman" panose="02020603050405020304" pitchFamily="18" charset="0"/>
              </a:rPr>
              <a:t>: Mauro, de </a:t>
            </a:r>
            <a:r>
              <a:rPr lang="es-ES" sz="2800" dirty="0" err="1">
                <a:effectLst/>
                <a:latin typeface="Tw Cen MT" panose="020B0602020104020603" pitchFamily="34" charset="77"/>
                <a:ea typeface="Times New Roman" panose="02020603050405020304" pitchFamily="18" charset="0"/>
                <a:cs typeface="Times New Roman" panose="02020603050405020304" pitchFamily="18" charset="0"/>
              </a:rPr>
              <a:t>Illiturgi</a:t>
            </a:r>
            <a:r>
              <a:rPr lang="es-ES" sz="2800" dirty="0">
                <a:effectLst/>
                <a:latin typeface="Tw Cen MT" panose="020B0602020104020603" pitchFamily="34" charset="77"/>
                <a:ea typeface="Times New Roman" panose="02020603050405020304" pitchFamily="18" charset="0"/>
                <a:cs typeface="Times New Roman" panose="02020603050405020304" pitchFamily="18" charset="0"/>
              </a:rPr>
              <a:t>; Tito, de </a:t>
            </a:r>
            <a:r>
              <a:rPr lang="es-ES" sz="2800" dirty="0" err="1">
                <a:effectLst/>
                <a:latin typeface="Tw Cen MT" panose="020B0602020104020603" pitchFamily="34" charset="77"/>
                <a:ea typeface="Times New Roman" panose="02020603050405020304" pitchFamily="18" charset="0"/>
                <a:cs typeface="Times New Roman" panose="02020603050405020304" pitchFamily="18" charset="0"/>
              </a:rPr>
              <a:t>Noalejo</a:t>
            </a:r>
            <a:r>
              <a:rPr lang="es-ES" sz="2800" dirty="0">
                <a:effectLst/>
                <a:latin typeface="Tw Cen MT" panose="020B0602020104020603" pitchFamily="34" charset="77"/>
                <a:ea typeface="Times New Roman" panose="02020603050405020304" pitchFamily="18" charset="0"/>
                <a:cs typeface="Times New Roman" panose="02020603050405020304" pitchFamily="18" charset="0"/>
              </a:rPr>
              <a:t>; Eucario, de </a:t>
            </a:r>
            <a:r>
              <a:rPr lang="es-ES" sz="2800" dirty="0" err="1">
                <a:effectLst/>
                <a:latin typeface="Tw Cen MT" panose="020B0602020104020603" pitchFamily="34" charset="77"/>
                <a:ea typeface="Times New Roman" panose="02020603050405020304" pitchFamily="18" charset="0"/>
                <a:cs typeface="Times New Roman" panose="02020603050405020304" pitchFamily="18" charset="0"/>
              </a:rPr>
              <a:t>Illiberis</a:t>
            </a:r>
            <a:r>
              <a:rPr lang="es-ES" sz="2800" dirty="0">
                <a:effectLst/>
                <a:latin typeface="Tw Cen MT" panose="020B0602020104020603" pitchFamily="34" charset="77"/>
                <a:ea typeface="Times New Roman" panose="02020603050405020304" pitchFamily="18" charset="0"/>
                <a:cs typeface="Times New Roman" panose="02020603050405020304" pitchFamily="18" charset="0"/>
              </a:rPr>
              <a:t>; León, de Martos;</a:t>
            </a:r>
          </a:p>
          <a:p>
            <a:pPr algn="ctr">
              <a:buNone/>
            </a:pPr>
            <a:r>
              <a:rPr lang="es-ES" sz="2800" dirty="0">
                <a:effectLst/>
                <a:latin typeface="Tw Cen MT" panose="020B0602020104020603" pitchFamily="34" charset="77"/>
                <a:ea typeface="Times New Roman" panose="02020603050405020304" pitchFamily="18" charset="0"/>
                <a:cs typeface="Times New Roman" panose="02020603050405020304" pitchFamily="18" charset="0"/>
              </a:rPr>
              <a:t> y Terrino, de Cástulo.  </a:t>
            </a:r>
            <a:endParaRPr lang="es-ES" sz="2800" dirty="0">
              <a:effectLst/>
              <a:latin typeface="Tw Cen MT" panose="020B0602020104020603" pitchFamily="34" charset="77"/>
              <a:ea typeface="Calibri" panose="020F0502020204030204" pitchFamily="34" charset="0"/>
              <a:cs typeface="Times New Roman" panose="02020603050405020304" pitchFamily="18" charset="0"/>
            </a:endParaRPr>
          </a:p>
          <a:p>
            <a:pPr algn="ctr" eaLnBrk="1" hangingPunct="1">
              <a:lnSpc>
                <a:spcPct val="100000"/>
              </a:lnSpc>
              <a:spcBef>
                <a:spcPct val="0"/>
              </a:spcBef>
              <a:buFontTx/>
              <a:buNone/>
            </a:pPr>
            <a:endParaRPr lang="es-ES" altLang="es-ES" dirty="0">
              <a:latin typeface="Tw Cen MT" panose="020B0602020104020603" pitchFamily="34" charset="77"/>
              <a:cs typeface="Times New Roman" panose="02020603050405020304" pitchFamily="18" charset="0"/>
            </a:endParaRPr>
          </a:p>
        </p:txBody>
      </p:sp>
      <p:pic>
        <p:nvPicPr>
          <p:cNvPr id="3" name="Imagen 2">
            <a:extLst>
              <a:ext uri="{FF2B5EF4-FFF2-40B4-BE49-F238E27FC236}">
                <a16:creationId xmlns:a16="http://schemas.microsoft.com/office/drawing/2014/main" id="{5A9C0DB2-6413-9C69-17D7-C574E9D63A37}"/>
              </a:ext>
            </a:extLst>
          </p:cNvPr>
          <p:cNvPicPr>
            <a:picLocks noChangeAspect="1"/>
          </p:cNvPicPr>
          <p:nvPr/>
        </p:nvPicPr>
        <p:blipFill rotWithShape="1">
          <a:blip r:embed="rId3"/>
          <a:srcRect l="25522"/>
          <a:stretch/>
        </p:blipFill>
        <p:spPr>
          <a:xfrm>
            <a:off x="8428635" y="559625"/>
            <a:ext cx="3480790" cy="2869375"/>
          </a:xfrm>
          <a:prstGeom prst="rect">
            <a:avLst/>
          </a:prstGeom>
        </p:spPr>
      </p:pic>
      <p:sp>
        <p:nvSpPr>
          <p:cNvPr id="5" name="CuadroTexto 4">
            <a:extLst>
              <a:ext uri="{FF2B5EF4-FFF2-40B4-BE49-F238E27FC236}">
                <a16:creationId xmlns:a16="http://schemas.microsoft.com/office/drawing/2014/main" id="{8448FE12-7AFC-BCF4-D5B2-1B2B744086A3}"/>
              </a:ext>
            </a:extLst>
          </p:cNvPr>
          <p:cNvSpPr txBox="1"/>
          <p:nvPr/>
        </p:nvSpPr>
        <p:spPr>
          <a:xfrm>
            <a:off x="8428635" y="4130566"/>
            <a:ext cx="3480790" cy="1846659"/>
          </a:xfrm>
          <a:prstGeom prst="rect">
            <a:avLst/>
          </a:prstGeom>
          <a:noFill/>
        </p:spPr>
        <p:txBody>
          <a:bodyPr wrap="square">
            <a:spAutoFit/>
          </a:bodyPr>
          <a:lstStyle/>
          <a:p>
            <a:pPr algn="ctr" eaLnBrk="1" hangingPunct="1">
              <a:lnSpc>
                <a:spcPct val="100000"/>
              </a:lnSpc>
              <a:spcBef>
                <a:spcPct val="0"/>
              </a:spcBef>
              <a:buFontTx/>
              <a:buNone/>
            </a:pPr>
            <a:r>
              <a:rPr lang="es-ES" altLang="es-ES" sz="2400" dirty="0">
                <a:solidFill>
                  <a:srgbClr val="C00000"/>
                </a:solidFill>
                <a:latin typeface="Tw Cen MT" panose="020B0602020104020603" pitchFamily="34" charset="77"/>
                <a:cs typeface="Times New Roman" panose="02020603050405020304" pitchFamily="18" charset="0"/>
              </a:rPr>
              <a:t>EL CONCILIO DE ELVIRA </a:t>
            </a:r>
          </a:p>
          <a:p>
            <a:pPr algn="ctr" eaLnBrk="1" hangingPunct="1">
              <a:lnSpc>
                <a:spcPct val="100000"/>
              </a:lnSpc>
              <a:spcBef>
                <a:spcPct val="0"/>
              </a:spcBef>
              <a:buFontTx/>
              <a:buNone/>
            </a:pPr>
            <a:r>
              <a:rPr lang="es-ES" altLang="es-ES" sz="2400" dirty="0">
                <a:latin typeface="Tw Cen MT" panose="020B0602020104020603" pitchFamily="34" charset="77"/>
                <a:cs typeface="Times New Roman" panose="02020603050405020304" pitchFamily="18" charset="0"/>
              </a:rPr>
              <a:t>(Granada) </a:t>
            </a:r>
          </a:p>
          <a:p>
            <a:pPr algn="ctr" eaLnBrk="1" hangingPunct="1">
              <a:lnSpc>
                <a:spcPct val="100000"/>
              </a:lnSpc>
              <a:spcBef>
                <a:spcPct val="0"/>
              </a:spcBef>
              <a:buFontTx/>
              <a:buNone/>
            </a:pPr>
            <a:r>
              <a:rPr lang="es-ES" altLang="es-ES" sz="2400" dirty="0">
                <a:solidFill>
                  <a:srgbClr val="C00000"/>
                </a:solidFill>
                <a:latin typeface="Tw Cen MT" panose="020B0602020104020603" pitchFamily="34" charset="77"/>
                <a:cs typeface="Times New Roman" panose="02020603050405020304" pitchFamily="18" charset="0"/>
              </a:rPr>
              <a:t>año 300-324,</a:t>
            </a:r>
            <a:endParaRPr lang="es-ES" altLang="es-ES" sz="2400" dirty="0">
              <a:latin typeface="Tw Cen MT" panose="020B0602020104020603" pitchFamily="34" charset="77"/>
              <a:cs typeface="Times New Roman" panose="02020603050405020304" pitchFamily="18" charset="0"/>
            </a:endParaRPr>
          </a:p>
          <a:p>
            <a:pPr algn="ctr" eaLnBrk="1" hangingPunct="1">
              <a:lnSpc>
                <a:spcPct val="100000"/>
              </a:lnSpc>
              <a:spcBef>
                <a:spcPct val="0"/>
              </a:spcBef>
              <a:buFontTx/>
              <a:buNone/>
            </a:pPr>
            <a:endParaRPr lang="es-ES" altLang="es-ES" sz="2400" dirty="0">
              <a:latin typeface="Tw Cen MT" panose="020B0602020104020603" pitchFamily="34" charset="77"/>
              <a:cs typeface="Times New Roman" panose="02020603050405020304" pitchFamily="18" charset="0"/>
            </a:endParaRPr>
          </a:p>
          <a:p>
            <a:pPr algn="ctr" eaLnBrk="1" hangingPunct="1">
              <a:lnSpc>
                <a:spcPct val="100000"/>
              </a:lnSpc>
              <a:spcBef>
                <a:spcPct val="0"/>
              </a:spcBef>
              <a:buFontTx/>
              <a:buNone/>
            </a:pPr>
            <a:endParaRPr lang="es-ES" altLang="es-ES" dirty="0">
              <a:latin typeface="Tw Cen MT" panose="020B0602020104020603" pitchFamily="34" charset="77"/>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8434"/>
                                        </p:tgtEl>
                                        <p:attrNameLst>
                                          <p:attrName>style.visibility</p:attrName>
                                        </p:attrNameLst>
                                      </p:cBhvr>
                                      <p:to>
                                        <p:strVal val="visible"/>
                                      </p:to>
                                    </p:set>
                                    <p:animEffect transition="in" filter="fade">
                                      <p:cBhvr>
                                        <p:cTn id="7" dur="3000"/>
                                        <p:tgtEl>
                                          <p:spTgt spid="18434"/>
                                        </p:tgtEl>
                                      </p:cBhvr>
                                    </p:animEffect>
                                    <p:anim calcmode="lin" valueType="num">
                                      <p:cBhvr>
                                        <p:cTn id="8" dur="3000" fill="hold"/>
                                        <p:tgtEl>
                                          <p:spTgt spid="18434"/>
                                        </p:tgtEl>
                                        <p:attrNameLst>
                                          <p:attrName>ppt_x</p:attrName>
                                        </p:attrNameLst>
                                      </p:cBhvr>
                                      <p:tavLst>
                                        <p:tav tm="0">
                                          <p:val>
                                            <p:strVal val="#ppt_x"/>
                                          </p:val>
                                        </p:tav>
                                        <p:tav tm="100000">
                                          <p:val>
                                            <p:strVal val="#ppt_x"/>
                                          </p:val>
                                        </p:tav>
                                      </p:tavLst>
                                    </p:anim>
                                    <p:anim calcmode="lin" valueType="num">
                                      <p:cBhvr>
                                        <p:cTn id="9" dur="3000" fill="hold"/>
                                        <p:tgtEl>
                                          <p:spTgt spid="1843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4"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7" name="Imagen 4">
            <a:extLst>
              <a:ext uri="{FF2B5EF4-FFF2-40B4-BE49-F238E27FC236}">
                <a16:creationId xmlns:a16="http://schemas.microsoft.com/office/drawing/2014/main" id="{B38DD335-0CF2-677A-2A2D-C1E4BDFA0D1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37683"/>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298" name="CuadroTexto 2">
            <a:extLst>
              <a:ext uri="{FF2B5EF4-FFF2-40B4-BE49-F238E27FC236}">
                <a16:creationId xmlns:a16="http://schemas.microsoft.com/office/drawing/2014/main" id="{28027919-BC7F-0306-F624-A423B3CBEE7B}"/>
              </a:ext>
            </a:extLst>
          </p:cNvPr>
          <p:cNvSpPr txBox="1">
            <a:spLocks noChangeArrowheads="1"/>
          </p:cNvSpPr>
          <p:nvPr/>
        </p:nvSpPr>
        <p:spPr bwMode="auto">
          <a:xfrm>
            <a:off x="203200" y="134938"/>
            <a:ext cx="8591550" cy="655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s-ES" altLang="es-ES" dirty="0">
                <a:solidFill>
                  <a:srgbClr val="C00000"/>
                </a:solidFill>
                <a:latin typeface="Tw Cen MT" panose="020B0602020104020603" pitchFamily="34" charset="77"/>
                <a:cs typeface="Times New Roman" panose="02020603050405020304" pitchFamily="18" charset="0"/>
              </a:rPr>
              <a:t>3.- IGLESIA DE SAN PEDRO</a:t>
            </a:r>
          </a:p>
          <a:p>
            <a:pPr algn="ctr" eaLnBrk="1" hangingPunct="1">
              <a:lnSpc>
                <a:spcPct val="100000"/>
              </a:lnSpc>
              <a:spcBef>
                <a:spcPct val="0"/>
              </a:spcBef>
              <a:buFontTx/>
              <a:buNone/>
            </a:pPr>
            <a:r>
              <a:rPr lang="es-ES" altLang="es-ES" dirty="0">
                <a:solidFill>
                  <a:srgbClr val="000000"/>
                </a:solidFill>
                <a:latin typeface="Tw Cen MT" panose="020B0602020104020603" pitchFamily="34" charset="77"/>
                <a:cs typeface="Times New Roman" panose="02020603050405020304" pitchFamily="18" charset="0"/>
              </a:rPr>
              <a:t>Es probable que en el sitio de la iglesia de San Pedro </a:t>
            </a:r>
          </a:p>
          <a:p>
            <a:pPr algn="ctr" eaLnBrk="1" hangingPunct="1">
              <a:lnSpc>
                <a:spcPct val="100000"/>
              </a:lnSpc>
              <a:spcBef>
                <a:spcPct val="0"/>
              </a:spcBef>
              <a:buFontTx/>
              <a:buNone/>
            </a:pPr>
            <a:r>
              <a:rPr lang="es-ES" altLang="es-ES" dirty="0">
                <a:solidFill>
                  <a:srgbClr val="000000"/>
                </a:solidFill>
                <a:latin typeface="Tw Cen MT" panose="020B0602020104020603" pitchFamily="34" charset="77"/>
                <a:cs typeface="Times New Roman" panose="02020603050405020304" pitchFamily="18" charset="0"/>
              </a:rPr>
              <a:t>se alzase primero un templo visigodo </a:t>
            </a:r>
          </a:p>
          <a:p>
            <a:pPr algn="ctr" eaLnBrk="1" hangingPunct="1">
              <a:lnSpc>
                <a:spcPct val="100000"/>
              </a:lnSpc>
              <a:spcBef>
                <a:spcPct val="0"/>
              </a:spcBef>
              <a:buFontTx/>
              <a:buNone/>
            </a:pPr>
            <a:r>
              <a:rPr lang="es-ES" altLang="es-ES" dirty="0">
                <a:solidFill>
                  <a:srgbClr val="000000"/>
                </a:solidFill>
                <a:latin typeface="Tw Cen MT" panose="020B0602020104020603" pitchFamily="34" charset="77"/>
                <a:cs typeface="Times New Roman" panose="02020603050405020304" pitchFamily="18" charset="0"/>
              </a:rPr>
              <a:t>que aún después de la invasión de los árabes, </a:t>
            </a:r>
          </a:p>
          <a:p>
            <a:pPr algn="ctr" eaLnBrk="1" hangingPunct="1">
              <a:lnSpc>
                <a:spcPct val="100000"/>
              </a:lnSpc>
              <a:spcBef>
                <a:spcPct val="0"/>
              </a:spcBef>
              <a:buFontTx/>
              <a:buNone/>
            </a:pPr>
            <a:r>
              <a:rPr lang="es-ES" altLang="es-ES" dirty="0">
                <a:solidFill>
                  <a:srgbClr val="000000"/>
                </a:solidFill>
                <a:latin typeface="Tw Cen MT" panose="020B0602020104020603" pitchFamily="34" charset="77"/>
                <a:cs typeface="Times New Roman" panose="02020603050405020304" pitchFamily="18" charset="0"/>
              </a:rPr>
              <a:t>continuaría durante cierto tiempo </a:t>
            </a:r>
          </a:p>
          <a:p>
            <a:pPr algn="ctr" eaLnBrk="1" hangingPunct="1">
              <a:lnSpc>
                <a:spcPct val="100000"/>
              </a:lnSpc>
              <a:spcBef>
                <a:spcPct val="0"/>
              </a:spcBef>
              <a:buFontTx/>
              <a:buNone/>
            </a:pPr>
            <a:r>
              <a:rPr lang="es-ES" altLang="es-ES" dirty="0">
                <a:solidFill>
                  <a:srgbClr val="000000"/>
                </a:solidFill>
                <a:latin typeface="Tw Cen MT" panose="020B0602020104020603" pitchFamily="34" charset="77"/>
                <a:cs typeface="Times New Roman" panose="02020603050405020304" pitchFamily="18" charset="0"/>
              </a:rPr>
              <a:t>bajo advocación cristiana. </a:t>
            </a:r>
          </a:p>
          <a:p>
            <a:pPr algn="ctr" eaLnBrk="1" hangingPunct="1">
              <a:lnSpc>
                <a:spcPct val="100000"/>
              </a:lnSpc>
              <a:spcBef>
                <a:spcPct val="0"/>
              </a:spcBef>
              <a:buFontTx/>
              <a:buNone/>
            </a:pPr>
            <a:r>
              <a:rPr lang="es-ES" altLang="es-ES" dirty="0">
                <a:solidFill>
                  <a:srgbClr val="000000"/>
                </a:solidFill>
                <a:latin typeface="Tw Cen MT" panose="020B0602020104020603" pitchFamily="34" charset="77"/>
                <a:cs typeface="Times New Roman" panose="02020603050405020304" pitchFamily="18" charset="0"/>
              </a:rPr>
              <a:t>Más tarde los musulmanes lo convirtieron en mezquita </a:t>
            </a:r>
          </a:p>
          <a:p>
            <a:pPr algn="ctr" eaLnBrk="1" hangingPunct="1">
              <a:lnSpc>
                <a:spcPct val="100000"/>
              </a:lnSpc>
              <a:spcBef>
                <a:spcPct val="0"/>
              </a:spcBef>
              <a:buFontTx/>
              <a:buNone/>
            </a:pPr>
            <a:r>
              <a:rPr lang="es-ES" altLang="es-ES" dirty="0">
                <a:solidFill>
                  <a:srgbClr val="000000"/>
                </a:solidFill>
                <a:latin typeface="Tw Cen MT" panose="020B0602020104020603" pitchFamily="34" charset="77"/>
                <a:cs typeface="Times New Roman" panose="02020603050405020304" pitchFamily="18" charset="0"/>
              </a:rPr>
              <a:t>y fue rescatado para el culto cristiano, después </a:t>
            </a:r>
          </a:p>
          <a:p>
            <a:pPr algn="ctr" eaLnBrk="1" hangingPunct="1">
              <a:lnSpc>
                <a:spcPct val="100000"/>
              </a:lnSpc>
              <a:spcBef>
                <a:spcPct val="0"/>
              </a:spcBef>
              <a:buFontTx/>
              <a:buNone/>
            </a:pPr>
            <a:r>
              <a:rPr lang="es-ES" altLang="es-ES" dirty="0">
                <a:solidFill>
                  <a:srgbClr val="000000"/>
                </a:solidFill>
                <a:latin typeface="Tw Cen MT" panose="020B0602020104020603" pitchFamily="34" charset="77"/>
                <a:cs typeface="Times New Roman" panose="02020603050405020304" pitchFamily="18" charset="0"/>
              </a:rPr>
              <a:t>de la reconquista, alrededor de 1240. </a:t>
            </a:r>
          </a:p>
          <a:p>
            <a:pPr algn="ctr" eaLnBrk="1" hangingPunct="1">
              <a:lnSpc>
                <a:spcPct val="100000"/>
              </a:lnSpc>
              <a:spcBef>
                <a:spcPct val="0"/>
              </a:spcBef>
              <a:buFontTx/>
              <a:buNone/>
            </a:pPr>
            <a:r>
              <a:rPr lang="es-ES" altLang="es-ES" dirty="0">
                <a:solidFill>
                  <a:srgbClr val="000000"/>
                </a:solidFill>
                <a:latin typeface="Tw Cen MT" panose="020B0602020104020603" pitchFamily="34" charset="77"/>
                <a:cs typeface="Times New Roman" panose="02020603050405020304" pitchFamily="18" charset="0"/>
              </a:rPr>
              <a:t>Se observan atisbos románicos en el ábside </a:t>
            </a:r>
          </a:p>
          <a:p>
            <a:pPr algn="ctr" eaLnBrk="1" hangingPunct="1">
              <a:lnSpc>
                <a:spcPct val="100000"/>
              </a:lnSpc>
              <a:spcBef>
                <a:spcPct val="0"/>
              </a:spcBef>
              <a:buFontTx/>
              <a:buNone/>
            </a:pPr>
            <a:r>
              <a:rPr lang="es-ES" altLang="es-ES" dirty="0">
                <a:solidFill>
                  <a:srgbClr val="000000"/>
                </a:solidFill>
                <a:latin typeface="Tw Cen MT" panose="020B0602020104020603" pitchFamily="34" charset="77"/>
                <a:cs typeface="Times New Roman" panose="02020603050405020304" pitchFamily="18" charset="0"/>
              </a:rPr>
              <a:t>y predominio ojival en el interior. </a:t>
            </a:r>
          </a:p>
          <a:p>
            <a:pPr algn="ctr" eaLnBrk="1" hangingPunct="1">
              <a:lnSpc>
                <a:spcPct val="100000"/>
              </a:lnSpc>
              <a:spcBef>
                <a:spcPct val="0"/>
              </a:spcBef>
              <a:buFontTx/>
              <a:buNone/>
            </a:pPr>
            <a:r>
              <a:rPr lang="es-ES" altLang="es-ES" dirty="0">
                <a:solidFill>
                  <a:srgbClr val="000000"/>
                </a:solidFill>
                <a:latin typeface="Tw Cen MT" panose="020B0602020104020603" pitchFamily="34" charset="77"/>
                <a:cs typeface="Times New Roman" panose="02020603050405020304" pitchFamily="18" charset="0"/>
              </a:rPr>
              <a:t>D. Rodrigo Ximénez de Rada, Arzobispo que </a:t>
            </a:r>
          </a:p>
          <a:p>
            <a:pPr algn="ctr" eaLnBrk="1" hangingPunct="1">
              <a:lnSpc>
                <a:spcPct val="100000"/>
              </a:lnSpc>
              <a:spcBef>
                <a:spcPct val="0"/>
              </a:spcBef>
              <a:buFontTx/>
              <a:buNone/>
            </a:pPr>
            <a:r>
              <a:rPr lang="es-ES" altLang="es-ES" dirty="0">
                <a:solidFill>
                  <a:srgbClr val="000000"/>
                </a:solidFill>
                <a:latin typeface="Tw Cen MT" panose="020B0602020104020603" pitchFamily="34" charset="77"/>
                <a:cs typeface="Times New Roman" panose="02020603050405020304" pitchFamily="18" charset="0"/>
              </a:rPr>
              <a:t>intervino en la reconquista, consiguió reservarla </a:t>
            </a:r>
          </a:p>
          <a:p>
            <a:pPr algn="ctr" eaLnBrk="1" hangingPunct="1">
              <a:lnSpc>
                <a:spcPct val="100000"/>
              </a:lnSpc>
              <a:spcBef>
                <a:spcPct val="0"/>
              </a:spcBef>
              <a:buFontTx/>
              <a:buNone/>
            </a:pPr>
            <a:r>
              <a:rPr lang="es-ES" altLang="es-ES" dirty="0">
                <a:solidFill>
                  <a:srgbClr val="000000"/>
                </a:solidFill>
                <a:latin typeface="Tw Cen MT" panose="020B0602020104020603" pitchFamily="34" charset="77"/>
                <a:cs typeface="Times New Roman" panose="02020603050405020304" pitchFamily="18" charset="0"/>
              </a:rPr>
              <a:t>bajo la jurisdicción de Toledo. </a:t>
            </a:r>
          </a:p>
          <a:p>
            <a:pPr algn="ctr" eaLnBrk="1" hangingPunct="1">
              <a:lnSpc>
                <a:spcPct val="100000"/>
              </a:lnSpc>
              <a:spcBef>
                <a:spcPct val="0"/>
              </a:spcBef>
              <a:buFontTx/>
              <a:buNone/>
            </a:pPr>
            <a:r>
              <a:rPr lang="es-ES" altLang="es-ES" dirty="0">
                <a:solidFill>
                  <a:srgbClr val="000000"/>
                </a:solidFill>
                <a:latin typeface="Tw Cen MT" panose="020B0602020104020603" pitchFamily="34" charset="77"/>
                <a:cs typeface="Times New Roman" panose="02020603050405020304" pitchFamily="18" charset="0"/>
              </a:rPr>
              <a:t>En ella estaba el Cristo de los Cuatro Clavos. </a:t>
            </a:r>
          </a:p>
        </p:txBody>
      </p:sp>
      <p:pic>
        <p:nvPicPr>
          <p:cNvPr id="39939" name="Imagen 2">
            <a:extLst>
              <a:ext uri="{FF2B5EF4-FFF2-40B4-BE49-F238E27FC236}">
                <a16:creationId xmlns:a16="http://schemas.microsoft.com/office/drawing/2014/main" id="{0C5BEF66-C336-EE26-19C5-388643D56F5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2233"/>
          <a:stretch>
            <a:fillRect/>
          </a:stretch>
        </p:blipFill>
        <p:spPr bwMode="auto">
          <a:xfrm>
            <a:off x="8740775" y="166688"/>
            <a:ext cx="3248025" cy="475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00" name="CuadroTexto 1">
            <a:extLst>
              <a:ext uri="{FF2B5EF4-FFF2-40B4-BE49-F238E27FC236}">
                <a16:creationId xmlns:a16="http://schemas.microsoft.com/office/drawing/2014/main" id="{6F5132BF-559E-275A-F78E-E09979A237DB}"/>
              </a:ext>
            </a:extLst>
          </p:cNvPr>
          <p:cNvSpPr txBox="1">
            <a:spLocks noChangeArrowheads="1"/>
          </p:cNvSpPr>
          <p:nvPr/>
        </p:nvSpPr>
        <p:spPr bwMode="auto">
          <a:xfrm>
            <a:off x="8740774" y="5089526"/>
            <a:ext cx="3124201"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s-ES" altLang="es-ES" dirty="0">
                <a:solidFill>
                  <a:srgbClr val="C00000"/>
                </a:solidFill>
                <a:latin typeface="Tw Cen MT" panose="020B0602020104020603" pitchFamily="34" charset="77"/>
              </a:rPr>
              <a:t>IGLESIA </a:t>
            </a:r>
          </a:p>
          <a:p>
            <a:pPr algn="ctr">
              <a:lnSpc>
                <a:spcPct val="100000"/>
              </a:lnSpc>
              <a:spcBef>
                <a:spcPct val="0"/>
              </a:spcBef>
              <a:buFontTx/>
              <a:buNone/>
            </a:pPr>
            <a:r>
              <a:rPr lang="es-ES" altLang="es-ES" dirty="0">
                <a:solidFill>
                  <a:srgbClr val="C00000"/>
                </a:solidFill>
                <a:latin typeface="Tw Cen MT" panose="020B0602020104020603" pitchFamily="34" charset="77"/>
              </a:rPr>
              <a:t>DE </a:t>
            </a:r>
          </a:p>
          <a:p>
            <a:pPr algn="ctr">
              <a:lnSpc>
                <a:spcPct val="100000"/>
              </a:lnSpc>
              <a:spcBef>
                <a:spcPct val="0"/>
              </a:spcBef>
              <a:buFontTx/>
              <a:buNone/>
            </a:pPr>
            <a:r>
              <a:rPr lang="es-ES" altLang="es-ES" dirty="0">
                <a:solidFill>
                  <a:srgbClr val="C00000"/>
                </a:solidFill>
                <a:latin typeface="Tw Cen MT" panose="020B0602020104020603" pitchFamily="34" charset="77"/>
              </a:rPr>
              <a:t>SAN PEDRO</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withEffect">
                                  <p:stCondLst>
                                    <p:cond delay="0"/>
                                  </p:stCondLst>
                                  <p:childTnLst>
                                    <p:set>
                                      <p:cBhvr>
                                        <p:cTn id="6" dur="1" fill="hold">
                                          <p:stCondLst>
                                            <p:cond delay="0"/>
                                          </p:stCondLst>
                                        </p:cTn>
                                        <p:tgtEl>
                                          <p:spTgt spid="39939"/>
                                        </p:tgtEl>
                                        <p:attrNameLst>
                                          <p:attrName>style.visibility</p:attrName>
                                        </p:attrNameLst>
                                      </p:cBhvr>
                                      <p:to>
                                        <p:strVal val="visible"/>
                                      </p:to>
                                    </p:set>
                                    <p:animEffect transition="in" filter="fade">
                                      <p:cBhvr>
                                        <p:cTn id="7" dur="3000"/>
                                        <p:tgtEl>
                                          <p:spTgt spid="39939"/>
                                        </p:tgtEl>
                                      </p:cBhvr>
                                    </p:animEffect>
                                    <p:anim calcmode="lin" valueType="num">
                                      <p:cBhvr>
                                        <p:cTn id="8" dur="3000" fill="hold"/>
                                        <p:tgtEl>
                                          <p:spTgt spid="39939"/>
                                        </p:tgtEl>
                                        <p:attrNameLst>
                                          <p:attrName>ppt_x</p:attrName>
                                        </p:attrNameLst>
                                      </p:cBhvr>
                                      <p:tavLst>
                                        <p:tav tm="0">
                                          <p:val>
                                            <p:strVal val="#ppt_x"/>
                                          </p:val>
                                        </p:tav>
                                        <p:tav tm="100000">
                                          <p:val>
                                            <p:strVal val="#ppt_x"/>
                                          </p:val>
                                        </p:tav>
                                      </p:tavLst>
                                    </p:anim>
                                    <p:anim calcmode="lin" valueType="num">
                                      <p:cBhvr>
                                        <p:cTn id="9" dur="3000" fill="hold"/>
                                        <p:tgtEl>
                                          <p:spTgt spid="3993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1" name="Imagen 4">
            <a:extLst>
              <a:ext uri="{FF2B5EF4-FFF2-40B4-BE49-F238E27FC236}">
                <a16:creationId xmlns:a16="http://schemas.microsoft.com/office/drawing/2014/main" id="{C6700786-DC57-9FCB-5F3B-BC167FCE2D0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37683"/>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2" name="CuadroTexto 2">
            <a:extLst>
              <a:ext uri="{FF2B5EF4-FFF2-40B4-BE49-F238E27FC236}">
                <a16:creationId xmlns:a16="http://schemas.microsoft.com/office/drawing/2014/main" id="{485A28EE-E542-D1DC-3EC4-9E75C152F556}"/>
              </a:ext>
            </a:extLst>
          </p:cNvPr>
          <p:cNvSpPr txBox="1">
            <a:spLocks noChangeArrowheads="1"/>
          </p:cNvSpPr>
          <p:nvPr/>
        </p:nvSpPr>
        <p:spPr bwMode="auto">
          <a:xfrm>
            <a:off x="165100" y="139700"/>
            <a:ext cx="8561388" cy="6529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spcAft>
                <a:spcPts val="1925"/>
              </a:spcAft>
              <a:buFontTx/>
              <a:buNone/>
            </a:pPr>
            <a:r>
              <a:rPr lang="es-ES" altLang="es-ES" dirty="0">
                <a:solidFill>
                  <a:srgbClr val="C00000"/>
                </a:solidFill>
                <a:latin typeface="Tw Cen MT" panose="020B0602020104020603" pitchFamily="34" charset="77"/>
                <a:cs typeface="Times New Roman" panose="02020603050405020304" pitchFamily="18" charset="0"/>
              </a:rPr>
              <a:t>4.- IGLESIA DE SANTO DOMINGO</a:t>
            </a:r>
          </a:p>
          <a:p>
            <a:pPr algn="ctr" eaLnBrk="1" hangingPunct="1">
              <a:lnSpc>
                <a:spcPct val="100000"/>
              </a:lnSpc>
              <a:spcBef>
                <a:spcPct val="0"/>
              </a:spcBef>
              <a:buFontTx/>
              <a:buNone/>
            </a:pPr>
            <a:r>
              <a:rPr lang="es-ES" altLang="es-ES" dirty="0">
                <a:solidFill>
                  <a:srgbClr val="000000"/>
                </a:solidFill>
                <a:latin typeface="Tw Cen MT" panose="020B0602020104020603" pitchFamily="34" charset="77"/>
                <a:cs typeface="Times New Roman" panose="02020603050405020304" pitchFamily="18" charset="0"/>
              </a:rPr>
              <a:t>EL origen de este antiguo templo parroquial </a:t>
            </a:r>
          </a:p>
          <a:p>
            <a:pPr algn="ctr" eaLnBrk="1" hangingPunct="1">
              <a:lnSpc>
                <a:spcPct val="100000"/>
              </a:lnSpc>
              <a:spcBef>
                <a:spcPct val="0"/>
              </a:spcBef>
              <a:buFontTx/>
              <a:buNone/>
            </a:pPr>
            <a:r>
              <a:rPr lang="es-ES" altLang="es-ES" dirty="0">
                <a:solidFill>
                  <a:srgbClr val="000000"/>
                </a:solidFill>
                <a:latin typeface="Tw Cen MT" panose="020B0602020104020603" pitchFamily="34" charset="77"/>
                <a:cs typeface="Times New Roman" panose="02020603050405020304" pitchFamily="18" charset="0"/>
              </a:rPr>
              <a:t>nos remite a las últimas décadas del XIII. </a:t>
            </a:r>
          </a:p>
          <a:p>
            <a:pPr algn="ctr" eaLnBrk="1" hangingPunct="1">
              <a:lnSpc>
                <a:spcPct val="100000"/>
              </a:lnSpc>
              <a:spcBef>
                <a:spcPct val="0"/>
              </a:spcBef>
              <a:buFontTx/>
              <a:buNone/>
            </a:pPr>
            <a:r>
              <a:rPr lang="es-ES" altLang="es-ES" dirty="0">
                <a:solidFill>
                  <a:srgbClr val="000000"/>
                </a:solidFill>
                <a:latin typeface="Tw Cen MT" panose="020B0602020104020603" pitchFamily="34" charset="77"/>
                <a:cs typeface="Times New Roman" panose="02020603050405020304" pitchFamily="18" charset="0"/>
              </a:rPr>
              <a:t>La estructura de su fábrica, sin duda alguna reedificada con posterioridad, queda concebida dentro de postulados estilísticos de carácter gótico-mudéjar: </a:t>
            </a:r>
          </a:p>
          <a:p>
            <a:pPr algn="ctr" eaLnBrk="1" hangingPunct="1">
              <a:lnSpc>
                <a:spcPct val="100000"/>
              </a:lnSpc>
              <a:spcBef>
                <a:spcPct val="0"/>
              </a:spcBef>
              <a:buFontTx/>
              <a:buNone/>
            </a:pPr>
            <a:r>
              <a:rPr lang="es-ES" altLang="es-ES" dirty="0">
                <a:solidFill>
                  <a:srgbClr val="000000"/>
                </a:solidFill>
                <a:latin typeface="Tw Cen MT" panose="020B0602020104020603" pitchFamily="34" charset="77"/>
                <a:cs typeface="Times New Roman" panose="02020603050405020304" pitchFamily="18" charset="0"/>
              </a:rPr>
              <a:t>Única nave de salón, con cabecera poligonal, </a:t>
            </a:r>
          </a:p>
          <a:p>
            <a:pPr algn="ctr" eaLnBrk="1" hangingPunct="1">
              <a:lnSpc>
                <a:spcPct val="100000"/>
              </a:lnSpc>
              <a:spcBef>
                <a:spcPct val="0"/>
              </a:spcBef>
              <a:buFontTx/>
              <a:buNone/>
            </a:pPr>
            <a:r>
              <a:rPr lang="es-ES" altLang="es-ES" dirty="0">
                <a:solidFill>
                  <a:srgbClr val="000000"/>
                </a:solidFill>
                <a:latin typeface="Tw Cen MT" panose="020B0602020104020603" pitchFamily="34" charset="77"/>
                <a:cs typeface="Times New Roman" panose="02020603050405020304" pitchFamily="18" charset="0"/>
              </a:rPr>
              <a:t>destacada cubierta por bóveda de nervios </a:t>
            </a:r>
          </a:p>
          <a:p>
            <a:pPr algn="ctr" eaLnBrk="1" hangingPunct="1">
              <a:lnSpc>
                <a:spcPct val="100000"/>
              </a:lnSpc>
              <a:spcBef>
                <a:spcPct val="0"/>
              </a:spcBef>
              <a:buFontTx/>
              <a:buNone/>
            </a:pPr>
            <a:r>
              <a:rPr lang="es-ES" altLang="es-ES" dirty="0">
                <a:solidFill>
                  <a:srgbClr val="000000"/>
                </a:solidFill>
                <a:latin typeface="Tw Cen MT" panose="020B0602020104020603" pitchFamily="34" charset="77"/>
                <a:cs typeface="Times New Roman" panose="02020603050405020304" pitchFamily="18" charset="0"/>
              </a:rPr>
              <a:t>rematados en florón y capillas laterales </a:t>
            </a:r>
          </a:p>
          <a:p>
            <a:pPr algn="ctr" eaLnBrk="1" hangingPunct="1">
              <a:lnSpc>
                <a:spcPct val="100000"/>
              </a:lnSpc>
              <a:spcBef>
                <a:spcPct val="0"/>
              </a:spcBef>
              <a:buFontTx/>
              <a:buNone/>
            </a:pPr>
            <a:r>
              <a:rPr lang="es-ES" altLang="es-ES" dirty="0">
                <a:solidFill>
                  <a:srgbClr val="000000"/>
                </a:solidFill>
                <a:latin typeface="Tw Cen MT" panose="020B0602020104020603" pitchFamily="34" charset="77"/>
                <a:cs typeface="Times New Roman" panose="02020603050405020304" pitchFamily="18" charset="0"/>
              </a:rPr>
              <a:t>en su lado sur, entre contrafuertes. </a:t>
            </a:r>
          </a:p>
          <a:p>
            <a:pPr algn="ctr" eaLnBrk="1" hangingPunct="1">
              <a:lnSpc>
                <a:spcPct val="100000"/>
              </a:lnSpc>
              <a:spcBef>
                <a:spcPct val="0"/>
              </a:spcBef>
              <a:buFontTx/>
              <a:buNone/>
            </a:pPr>
            <a:r>
              <a:rPr lang="es-ES" altLang="es-ES" dirty="0">
                <a:solidFill>
                  <a:srgbClr val="000000"/>
                </a:solidFill>
                <a:latin typeface="Tw Cen MT" panose="020B0602020104020603" pitchFamily="34" charset="77"/>
                <a:cs typeface="Times New Roman" panose="02020603050405020304" pitchFamily="18" charset="0"/>
              </a:rPr>
              <a:t>La nave, tras el arco toral, está cubierta por un espléndido artesonado de </a:t>
            </a:r>
            <a:r>
              <a:rPr lang="es-ES" altLang="es-ES" dirty="0" err="1">
                <a:solidFill>
                  <a:srgbClr val="000000"/>
                </a:solidFill>
                <a:latin typeface="Tw Cen MT" panose="020B0602020104020603" pitchFamily="34" charset="77"/>
                <a:cs typeface="Times New Roman" panose="02020603050405020304" pitchFamily="18" charset="0"/>
              </a:rPr>
              <a:t>alfaje</a:t>
            </a:r>
            <a:r>
              <a:rPr lang="es-ES" altLang="es-ES" dirty="0">
                <a:solidFill>
                  <a:srgbClr val="000000"/>
                </a:solidFill>
                <a:latin typeface="Tw Cen MT" panose="020B0602020104020603" pitchFamily="34" charset="77"/>
                <a:cs typeface="Times New Roman" panose="02020603050405020304" pitchFamily="18" charset="0"/>
              </a:rPr>
              <a:t>, de «pares y nudillo»; tramo central decorado con casetones y laterales de lacería mudéjar, sujetado por magníficas tirantas.</a:t>
            </a:r>
            <a:endParaRPr lang="es-ES" altLang="es-ES" dirty="0">
              <a:latin typeface="Tw Cen MT" panose="020B0602020104020603" pitchFamily="34" charset="77"/>
              <a:cs typeface="Times New Roman" panose="02020603050405020304" pitchFamily="18" charset="0"/>
            </a:endParaRPr>
          </a:p>
        </p:txBody>
      </p:sp>
      <p:pic>
        <p:nvPicPr>
          <p:cNvPr id="40963" name="Imagen 3">
            <a:extLst>
              <a:ext uri="{FF2B5EF4-FFF2-40B4-BE49-F238E27FC236}">
                <a16:creationId xmlns:a16="http://schemas.microsoft.com/office/drawing/2014/main" id="{96BAF219-D446-9EB1-B4DD-0B86DFAD53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47200" y="300038"/>
            <a:ext cx="2582863" cy="4786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4" name="CuadroTexto 1">
            <a:extLst>
              <a:ext uri="{FF2B5EF4-FFF2-40B4-BE49-F238E27FC236}">
                <a16:creationId xmlns:a16="http://schemas.microsoft.com/office/drawing/2014/main" id="{149196AF-249D-5175-33AE-019809A89382}"/>
              </a:ext>
            </a:extLst>
          </p:cNvPr>
          <p:cNvSpPr txBox="1">
            <a:spLocks noChangeArrowheads="1"/>
          </p:cNvSpPr>
          <p:nvPr/>
        </p:nvSpPr>
        <p:spPr bwMode="auto">
          <a:xfrm>
            <a:off x="9347200" y="5086350"/>
            <a:ext cx="2582863"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s-ES" altLang="es-ES" dirty="0">
                <a:solidFill>
                  <a:srgbClr val="C00000"/>
                </a:solidFill>
                <a:latin typeface="Tw Cen MT" panose="020B0602020104020603" pitchFamily="34" charset="77"/>
              </a:rPr>
              <a:t>IGLESIA DE</a:t>
            </a:r>
          </a:p>
          <a:p>
            <a:pPr algn="ctr">
              <a:lnSpc>
                <a:spcPct val="100000"/>
              </a:lnSpc>
              <a:spcBef>
                <a:spcPct val="0"/>
              </a:spcBef>
              <a:buFontTx/>
              <a:buNone/>
            </a:pPr>
            <a:r>
              <a:rPr lang="es-ES" altLang="es-ES" dirty="0">
                <a:solidFill>
                  <a:srgbClr val="C00000"/>
                </a:solidFill>
                <a:latin typeface="Tw Cen MT" panose="020B0602020104020603" pitchFamily="34" charset="77"/>
              </a:rPr>
              <a:t>SANTO DOMINGO</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withEffect">
                                  <p:stCondLst>
                                    <p:cond delay="0"/>
                                  </p:stCondLst>
                                  <p:childTnLst>
                                    <p:set>
                                      <p:cBhvr>
                                        <p:cTn id="6" dur="1" fill="hold">
                                          <p:stCondLst>
                                            <p:cond delay="0"/>
                                          </p:stCondLst>
                                        </p:cTn>
                                        <p:tgtEl>
                                          <p:spTgt spid="40963"/>
                                        </p:tgtEl>
                                        <p:attrNameLst>
                                          <p:attrName>style.visibility</p:attrName>
                                        </p:attrNameLst>
                                      </p:cBhvr>
                                      <p:to>
                                        <p:strVal val="visible"/>
                                      </p:to>
                                    </p:set>
                                    <p:animEffect transition="in" filter="fade">
                                      <p:cBhvr>
                                        <p:cTn id="7" dur="3000"/>
                                        <p:tgtEl>
                                          <p:spTgt spid="40963"/>
                                        </p:tgtEl>
                                      </p:cBhvr>
                                    </p:animEffect>
                                    <p:anim calcmode="lin" valueType="num">
                                      <p:cBhvr>
                                        <p:cTn id="8" dur="3000" fill="hold"/>
                                        <p:tgtEl>
                                          <p:spTgt spid="40963"/>
                                        </p:tgtEl>
                                        <p:attrNameLst>
                                          <p:attrName>ppt_x</p:attrName>
                                        </p:attrNameLst>
                                      </p:cBhvr>
                                      <p:tavLst>
                                        <p:tav tm="0">
                                          <p:val>
                                            <p:strVal val="#ppt_x"/>
                                          </p:val>
                                        </p:tav>
                                        <p:tav tm="100000">
                                          <p:val>
                                            <p:strVal val="#ppt_x"/>
                                          </p:val>
                                        </p:tav>
                                      </p:tavLst>
                                    </p:anim>
                                    <p:anim calcmode="lin" valueType="num">
                                      <p:cBhvr>
                                        <p:cTn id="9" dur="3000" fill="hold"/>
                                        <p:tgtEl>
                                          <p:spTgt spid="4096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5" name="Imagen 4">
            <a:extLst>
              <a:ext uri="{FF2B5EF4-FFF2-40B4-BE49-F238E27FC236}">
                <a16:creationId xmlns:a16="http://schemas.microsoft.com/office/drawing/2014/main" id="{019CCACB-1264-0B0D-2BA3-97CD4E73A2B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37683"/>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46" name="CuadroTexto 2">
            <a:extLst>
              <a:ext uri="{FF2B5EF4-FFF2-40B4-BE49-F238E27FC236}">
                <a16:creationId xmlns:a16="http://schemas.microsoft.com/office/drawing/2014/main" id="{2723A9AB-2B1C-96C8-2DB9-16786483C53A}"/>
              </a:ext>
            </a:extLst>
          </p:cNvPr>
          <p:cNvSpPr txBox="1">
            <a:spLocks noChangeArrowheads="1"/>
          </p:cNvSpPr>
          <p:nvPr/>
        </p:nvSpPr>
        <p:spPr bwMode="auto">
          <a:xfrm>
            <a:off x="260350" y="309563"/>
            <a:ext cx="7947025" cy="5937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spcAft>
                <a:spcPts val="1925"/>
              </a:spcAft>
              <a:buFontTx/>
              <a:buNone/>
            </a:pPr>
            <a:r>
              <a:rPr lang="es-ES" altLang="es-ES" dirty="0">
                <a:solidFill>
                  <a:srgbClr val="C00000"/>
                </a:solidFill>
                <a:latin typeface="Tw Cen MT" panose="020B0602020104020603" pitchFamily="34" charset="77"/>
                <a:cs typeface="Times New Roman" panose="02020603050405020304" pitchFamily="18" charset="0"/>
              </a:rPr>
              <a:t>5.- IGLESIA DE SANTO TOMÁS</a:t>
            </a:r>
          </a:p>
          <a:p>
            <a:pPr algn="ctr" eaLnBrk="1" hangingPunct="1">
              <a:lnSpc>
                <a:spcPct val="100000"/>
              </a:lnSpc>
              <a:spcBef>
                <a:spcPct val="0"/>
              </a:spcBef>
              <a:buFontTx/>
              <a:buNone/>
            </a:pPr>
            <a:r>
              <a:rPr lang="es-ES" altLang="es-ES" dirty="0">
                <a:solidFill>
                  <a:srgbClr val="000000"/>
                </a:solidFill>
                <a:latin typeface="Tw Cen MT" panose="020B0602020104020603" pitchFamily="34" charset="77"/>
                <a:cs typeface="Times New Roman" panose="02020603050405020304" pitchFamily="18" charset="0"/>
              </a:rPr>
              <a:t>Antes de tener esta advocación, fue seguramente </a:t>
            </a:r>
          </a:p>
          <a:p>
            <a:pPr algn="ctr" eaLnBrk="1" hangingPunct="1">
              <a:lnSpc>
                <a:spcPct val="100000"/>
              </a:lnSpc>
              <a:spcBef>
                <a:spcPct val="0"/>
              </a:spcBef>
              <a:buFontTx/>
              <a:buNone/>
            </a:pPr>
            <a:r>
              <a:rPr lang="es-ES" altLang="es-ES" dirty="0">
                <a:solidFill>
                  <a:srgbClr val="000000"/>
                </a:solidFill>
                <a:latin typeface="Tw Cen MT" panose="020B0602020104020603" pitchFamily="34" charset="77"/>
                <a:cs typeface="Times New Roman" panose="02020603050405020304" pitchFamily="18" charset="0"/>
              </a:rPr>
              <a:t>una de las mezquitas principales de Úbeda </a:t>
            </a:r>
          </a:p>
          <a:p>
            <a:pPr algn="ctr" eaLnBrk="1" hangingPunct="1">
              <a:lnSpc>
                <a:spcPct val="100000"/>
              </a:lnSpc>
              <a:spcBef>
                <a:spcPct val="0"/>
              </a:spcBef>
              <a:buFontTx/>
              <a:buNone/>
            </a:pPr>
            <a:r>
              <a:rPr lang="es-ES" altLang="es-ES" dirty="0">
                <a:solidFill>
                  <a:srgbClr val="000000"/>
                </a:solidFill>
                <a:latin typeface="Tw Cen MT" panose="020B0602020104020603" pitchFamily="34" charset="77"/>
                <a:cs typeface="Times New Roman" panose="02020603050405020304" pitchFamily="18" charset="0"/>
              </a:rPr>
              <a:t>y muchos moros notables estaban asentados </a:t>
            </a:r>
          </a:p>
          <a:p>
            <a:pPr algn="ctr" eaLnBrk="1" hangingPunct="1">
              <a:lnSpc>
                <a:spcPct val="100000"/>
              </a:lnSpc>
              <a:spcBef>
                <a:spcPct val="0"/>
              </a:spcBef>
              <a:buFontTx/>
              <a:buNone/>
            </a:pPr>
            <a:r>
              <a:rPr lang="es-ES" altLang="es-ES" dirty="0">
                <a:solidFill>
                  <a:srgbClr val="000000"/>
                </a:solidFill>
                <a:latin typeface="Tw Cen MT" panose="020B0602020104020603" pitchFamily="34" charset="77"/>
                <a:cs typeface="Times New Roman" panose="02020603050405020304" pitchFamily="18" charset="0"/>
              </a:rPr>
              <a:t>en su demarcación, sobre la muralla </a:t>
            </a:r>
          </a:p>
          <a:p>
            <a:pPr algn="ctr" eaLnBrk="1" hangingPunct="1">
              <a:lnSpc>
                <a:spcPct val="100000"/>
              </a:lnSpc>
              <a:spcBef>
                <a:spcPct val="0"/>
              </a:spcBef>
              <a:buFontTx/>
              <a:buNone/>
            </a:pPr>
            <a:r>
              <a:rPr lang="es-ES" altLang="es-ES" dirty="0">
                <a:solidFill>
                  <a:srgbClr val="000000"/>
                </a:solidFill>
                <a:latin typeface="Tw Cen MT" panose="020B0602020104020603" pitchFamily="34" charset="77"/>
                <a:cs typeface="Times New Roman" panose="02020603050405020304" pitchFamily="18" charset="0"/>
              </a:rPr>
              <a:t>al norte del Alcázar. </a:t>
            </a:r>
          </a:p>
          <a:p>
            <a:pPr algn="ctr" eaLnBrk="1" hangingPunct="1">
              <a:lnSpc>
                <a:spcPct val="100000"/>
              </a:lnSpc>
              <a:spcBef>
                <a:spcPct val="0"/>
              </a:spcBef>
              <a:buFontTx/>
              <a:buNone/>
            </a:pPr>
            <a:r>
              <a:rPr lang="es-ES" altLang="es-ES" dirty="0">
                <a:solidFill>
                  <a:srgbClr val="000000"/>
                </a:solidFill>
                <a:latin typeface="Tw Cen MT" panose="020B0602020104020603" pitchFamily="34" charset="77"/>
                <a:cs typeface="Times New Roman" panose="02020603050405020304" pitchFamily="18" charset="0"/>
              </a:rPr>
              <a:t>Convertida al culto cristiano, las familias </a:t>
            </a:r>
          </a:p>
          <a:p>
            <a:pPr algn="ctr" eaLnBrk="1" hangingPunct="1">
              <a:lnSpc>
                <a:spcPct val="100000"/>
              </a:lnSpc>
              <a:spcBef>
                <a:spcPct val="0"/>
              </a:spcBef>
              <a:buFontTx/>
              <a:buNone/>
            </a:pPr>
            <a:r>
              <a:rPr lang="es-ES" altLang="es-ES" dirty="0">
                <a:solidFill>
                  <a:srgbClr val="000000"/>
                </a:solidFill>
                <a:latin typeface="Tw Cen MT" panose="020B0602020104020603" pitchFamily="34" charset="77"/>
                <a:cs typeface="Times New Roman" panose="02020603050405020304" pitchFamily="18" charset="0"/>
              </a:rPr>
              <a:t>de los nobles hijosdalgo que ocuparon </a:t>
            </a:r>
          </a:p>
          <a:p>
            <a:pPr algn="ctr" eaLnBrk="1" hangingPunct="1">
              <a:lnSpc>
                <a:spcPct val="100000"/>
              </a:lnSpc>
              <a:spcBef>
                <a:spcPct val="0"/>
              </a:spcBef>
              <a:buFontTx/>
              <a:buNone/>
            </a:pPr>
            <a:r>
              <a:rPr lang="es-ES" altLang="es-ES" dirty="0">
                <a:solidFill>
                  <a:srgbClr val="000000"/>
                </a:solidFill>
                <a:latin typeface="Tw Cen MT" panose="020B0602020104020603" pitchFamily="34" charset="77"/>
                <a:cs typeface="Times New Roman" panose="02020603050405020304" pitchFamily="18" charset="0"/>
              </a:rPr>
              <a:t>sus casonas, favorecieron este templo, </a:t>
            </a:r>
          </a:p>
          <a:p>
            <a:pPr algn="ctr" eaLnBrk="1" hangingPunct="1">
              <a:lnSpc>
                <a:spcPct val="100000"/>
              </a:lnSpc>
              <a:spcBef>
                <a:spcPct val="0"/>
              </a:spcBef>
              <a:buFontTx/>
              <a:buNone/>
            </a:pPr>
            <a:r>
              <a:rPr lang="es-ES" altLang="es-ES" dirty="0">
                <a:solidFill>
                  <a:srgbClr val="000000"/>
                </a:solidFill>
                <a:latin typeface="Tw Cen MT" panose="020B0602020104020603" pitchFamily="34" charset="77"/>
                <a:cs typeface="Times New Roman" panose="02020603050405020304" pitchFamily="18" charset="0"/>
              </a:rPr>
              <a:t>Cuevas, Ortega, Trillo etc.  </a:t>
            </a:r>
          </a:p>
          <a:p>
            <a:pPr algn="ctr" eaLnBrk="1" hangingPunct="1">
              <a:lnSpc>
                <a:spcPct val="100000"/>
              </a:lnSpc>
              <a:spcBef>
                <a:spcPct val="0"/>
              </a:spcBef>
              <a:buFontTx/>
              <a:buNone/>
            </a:pPr>
            <a:r>
              <a:rPr lang="es-ES" altLang="es-ES" dirty="0">
                <a:solidFill>
                  <a:srgbClr val="000000"/>
                </a:solidFill>
                <a:latin typeface="Tw Cen MT" panose="020B0602020104020603" pitchFamily="34" charset="77"/>
                <a:cs typeface="Times New Roman" panose="02020603050405020304" pitchFamily="18" charset="0"/>
              </a:rPr>
              <a:t>Con el tiempo D. Francisco de los Cobos </a:t>
            </a:r>
          </a:p>
          <a:p>
            <a:pPr algn="ctr" eaLnBrk="1" hangingPunct="1">
              <a:lnSpc>
                <a:spcPct val="100000"/>
              </a:lnSpc>
              <a:spcBef>
                <a:spcPct val="0"/>
              </a:spcBef>
              <a:buFontTx/>
              <a:buNone/>
            </a:pPr>
            <a:r>
              <a:rPr lang="es-ES" altLang="es-ES" dirty="0">
                <a:solidFill>
                  <a:srgbClr val="000000"/>
                </a:solidFill>
                <a:latin typeface="Tw Cen MT" panose="020B0602020104020603" pitchFamily="34" charset="77"/>
                <a:cs typeface="Times New Roman" panose="02020603050405020304" pitchFamily="18" charset="0"/>
              </a:rPr>
              <a:t>mandaría construir la capilla de la Concepción </a:t>
            </a:r>
          </a:p>
          <a:p>
            <a:pPr algn="ctr" eaLnBrk="1" hangingPunct="1">
              <a:lnSpc>
                <a:spcPct val="100000"/>
              </a:lnSpc>
              <a:spcBef>
                <a:spcPct val="0"/>
              </a:spcBef>
              <a:buFontTx/>
              <a:buNone/>
            </a:pPr>
            <a:r>
              <a:rPr lang="es-ES" altLang="es-ES" dirty="0">
                <a:solidFill>
                  <a:srgbClr val="000000"/>
                </a:solidFill>
                <a:latin typeface="Tw Cen MT" panose="020B0602020104020603" pitchFamily="34" charset="77"/>
                <a:cs typeface="Times New Roman" panose="02020603050405020304" pitchFamily="18" charset="0"/>
              </a:rPr>
              <a:t>para enterramiento de su familia.</a:t>
            </a:r>
            <a:endParaRPr lang="es-ES" altLang="es-ES" dirty="0">
              <a:latin typeface="Tw Cen MT" panose="020B0602020104020603" pitchFamily="34" charset="77"/>
              <a:cs typeface="Times New Roman" panose="02020603050405020304" pitchFamily="18" charset="0"/>
            </a:endParaRPr>
          </a:p>
        </p:txBody>
      </p:sp>
      <p:pic>
        <p:nvPicPr>
          <p:cNvPr id="41987" name="Imagen 3">
            <a:extLst>
              <a:ext uri="{FF2B5EF4-FFF2-40B4-BE49-F238E27FC236}">
                <a16:creationId xmlns:a16="http://schemas.microsoft.com/office/drawing/2014/main" id="{B3B322BF-9CC9-F75A-8424-EF8F0051EE3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78850" y="309563"/>
            <a:ext cx="3352800" cy="4738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48" name="CuadroTexto 1">
            <a:extLst>
              <a:ext uri="{FF2B5EF4-FFF2-40B4-BE49-F238E27FC236}">
                <a16:creationId xmlns:a16="http://schemas.microsoft.com/office/drawing/2014/main" id="{D1B90B18-948B-2EFE-4C88-9365FBC79095}"/>
              </a:ext>
            </a:extLst>
          </p:cNvPr>
          <p:cNvSpPr txBox="1">
            <a:spLocks noChangeArrowheads="1"/>
          </p:cNvSpPr>
          <p:nvPr/>
        </p:nvSpPr>
        <p:spPr bwMode="auto">
          <a:xfrm>
            <a:off x="8668987" y="5163442"/>
            <a:ext cx="3173763"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s-ES" altLang="es-ES" dirty="0">
                <a:solidFill>
                  <a:srgbClr val="C00000"/>
                </a:solidFill>
              </a:rPr>
              <a:t>IGLESIA DE</a:t>
            </a:r>
          </a:p>
          <a:p>
            <a:pPr algn="ctr">
              <a:lnSpc>
                <a:spcPct val="100000"/>
              </a:lnSpc>
              <a:spcBef>
                <a:spcPct val="0"/>
              </a:spcBef>
              <a:buFontTx/>
              <a:buNone/>
            </a:pPr>
            <a:r>
              <a:rPr lang="es-ES" altLang="es-ES" dirty="0">
                <a:solidFill>
                  <a:srgbClr val="C00000"/>
                </a:solidFill>
              </a:rPr>
              <a:t>SANTO TOMÁS</a:t>
            </a:r>
          </a:p>
          <a:p>
            <a:pPr algn="ctr">
              <a:lnSpc>
                <a:spcPct val="100000"/>
              </a:lnSpc>
              <a:spcBef>
                <a:spcPct val="0"/>
              </a:spcBef>
              <a:buFontTx/>
              <a:buNone/>
            </a:pPr>
            <a:r>
              <a:rPr lang="es-ES" altLang="es-ES" dirty="0">
                <a:solidFill>
                  <a:srgbClr val="C00000"/>
                </a:solidFill>
                <a:latin typeface="Tw Cen MT" panose="020B0602020104020603" pitchFamily="34" charset="77"/>
                <a:cs typeface="Times New Roman" panose="02020603050405020304" pitchFamily="18" charset="0"/>
              </a:rPr>
              <a:t>CANTUARIENSE</a:t>
            </a:r>
            <a:endParaRPr lang="es-ES" altLang="es-ES" dirty="0">
              <a:solidFill>
                <a:srgbClr val="C0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withEffect">
                                  <p:stCondLst>
                                    <p:cond delay="0"/>
                                  </p:stCondLst>
                                  <p:childTnLst>
                                    <p:set>
                                      <p:cBhvr>
                                        <p:cTn id="6" dur="1" fill="hold">
                                          <p:stCondLst>
                                            <p:cond delay="0"/>
                                          </p:stCondLst>
                                        </p:cTn>
                                        <p:tgtEl>
                                          <p:spTgt spid="41987"/>
                                        </p:tgtEl>
                                        <p:attrNameLst>
                                          <p:attrName>style.visibility</p:attrName>
                                        </p:attrNameLst>
                                      </p:cBhvr>
                                      <p:to>
                                        <p:strVal val="visible"/>
                                      </p:to>
                                    </p:set>
                                    <p:animEffect transition="in" filter="fade">
                                      <p:cBhvr>
                                        <p:cTn id="7" dur="3000"/>
                                        <p:tgtEl>
                                          <p:spTgt spid="41987"/>
                                        </p:tgtEl>
                                      </p:cBhvr>
                                    </p:animEffect>
                                    <p:anim calcmode="lin" valueType="num">
                                      <p:cBhvr>
                                        <p:cTn id="8" dur="3000" fill="hold"/>
                                        <p:tgtEl>
                                          <p:spTgt spid="41987"/>
                                        </p:tgtEl>
                                        <p:attrNameLst>
                                          <p:attrName>ppt_x</p:attrName>
                                        </p:attrNameLst>
                                      </p:cBhvr>
                                      <p:tavLst>
                                        <p:tav tm="0">
                                          <p:val>
                                            <p:strVal val="#ppt_x"/>
                                          </p:val>
                                        </p:tav>
                                        <p:tav tm="100000">
                                          <p:val>
                                            <p:strVal val="#ppt_x"/>
                                          </p:val>
                                        </p:tav>
                                      </p:tavLst>
                                    </p:anim>
                                    <p:anim calcmode="lin" valueType="num">
                                      <p:cBhvr>
                                        <p:cTn id="9" dur="3000" fill="hold"/>
                                        <p:tgtEl>
                                          <p:spTgt spid="4198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69" name="Imagen 4">
            <a:extLst>
              <a:ext uri="{FF2B5EF4-FFF2-40B4-BE49-F238E27FC236}">
                <a16:creationId xmlns:a16="http://schemas.microsoft.com/office/drawing/2014/main" id="{2EE9C877-4FD2-A4D2-8074-6528FBC5E63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37683"/>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0" name="CuadroTexto 1">
            <a:extLst>
              <a:ext uri="{FF2B5EF4-FFF2-40B4-BE49-F238E27FC236}">
                <a16:creationId xmlns:a16="http://schemas.microsoft.com/office/drawing/2014/main" id="{06590334-97CB-2CFF-6FAD-86BE08BB2A72}"/>
              </a:ext>
            </a:extLst>
          </p:cNvPr>
          <p:cNvSpPr txBox="1">
            <a:spLocks noChangeArrowheads="1"/>
          </p:cNvSpPr>
          <p:nvPr/>
        </p:nvSpPr>
        <p:spPr bwMode="auto">
          <a:xfrm>
            <a:off x="342900" y="0"/>
            <a:ext cx="8937625" cy="655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s-ES" altLang="es-ES" dirty="0">
                <a:solidFill>
                  <a:srgbClr val="C00000"/>
                </a:solidFill>
                <a:latin typeface="Tw Cen MT" panose="020B0602020104020603" pitchFamily="34" charset="77"/>
              </a:rPr>
              <a:t>6.- SAN LORENZO</a:t>
            </a:r>
          </a:p>
          <a:p>
            <a:pPr algn="ctr" eaLnBrk="1" hangingPunct="1">
              <a:lnSpc>
                <a:spcPct val="100000"/>
              </a:lnSpc>
              <a:spcBef>
                <a:spcPct val="0"/>
              </a:spcBef>
              <a:buFontTx/>
              <a:buNone/>
            </a:pPr>
            <a:r>
              <a:rPr lang="es-ES" altLang="es-ES" dirty="0">
                <a:latin typeface="Tw Cen MT" panose="020B0602020104020603" pitchFamily="34" charset="77"/>
              </a:rPr>
              <a:t>Esta humilde iglesia es otra de las parroquias que los conquistadores cristianos  dedicaron al culto </a:t>
            </a:r>
          </a:p>
          <a:p>
            <a:pPr algn="ctr" eaLnBrk="1" hangingPunct="1">
              <a:lnSpc>
                <a:spcPct val="100000"/>
              </a:lnSpc>
              <a:spcBef>
                <a:spcPct val="0"/>
              </a:spcBef>
              <a:buFontTx/>
              <a:buNone/>
            </a:pPr>
            <a:r>
              <a:rPr lang="es-ES" altLang="es-ES" dirty="0">
                <a:latin typeface="Tw Cen MT" panose="020B0602020104020603" pitchFamily="34" charset="77"/>
              </a:rPr>
              <a:t>cuando tomaron posesión de la villa.</a:t>
            </a:r>
          </a:p>
          <a:p>
            <a:pPr algn="ctr" eaLnBrk="1" hangingPunct="1">
              <a:lnSpc>
                <a:spcPct val="100000"/>
              </a:lnSpc>
              <a:spcBef>
                <a:spcPct val="0"/>
              </a:spcBef>
              <a:buFontTx/>
              <a:buNone/>
            </a:pPr>
            <a:r>
              <a:rPr lang="es-ES" altLang="es-ES" dirty="0">
                <a:latin typeface="Tw Cen MT" panose="020B0602020104020603" pitchFamily="34" charset="77"/>
              </a:rPr>
              <a:t>Está situada al Mediodía de la ciudad, junto a la antigua puerta de Granada y arco llamado de San Lorenzo, </a:t>
            </a:r>
          </a:p>
          <a:p>
            <a:pPr algn="ctr" eaLnBrk="1" hangingPunct="1">
              <a:lnSpc>
                <a:spcPct val="100000"/>
              </a:lnSpc>
              <a:spcBef>
                <a:spcPct val="0"/>
              </a:spcBef>
              <a:buFontTx/>
              <a:buNone/>
            </a:pPr>
            <a:r>
              <a:rPr lang="es-ES" altLang="es-ES" dirty="0">
                <a:latin typeface="Tw Cen MT" panose="020B0602020104020603" pitchFamily="34" charset="77"/>
              </a:rPr>
              <a:t>sobre un lienzo de muralla.</a:t>
            </a:r>
          </a:p>
          <a:p>
            <a:pPr algn="ctr" eaLnBrk="1" hangingPunct="1">
              <a:lnSpc>
                <a:spcPct val="100000"/>
              </a:lnSpc>
              <a:spcBef>
                <a:spcPct val="0"/>
              </a:spcBef>
              <a:buFontTx/>
              <a:buNone/>
            </a:pPr>
            <a:r>
              <a:rPr lang="es-ES" altLang="es-ES" dirty="0">
                <a:latin typeface="Tw Cen MT" panose="020B0602020104020603" pitchFamily="34" charset="77"/>
              </a:rPr>
              <a:t>Ha sufrido multitud de modificaciones, </a:t>
            </a:r>
          </a:p>
          <a:p>
            <a:pPr algn="ctr" eaLnBrk="1" hangingPunct="1">
              <a:lnSpc>
                <a:spcPct val="100000"/>
              </a:lnSpc>
              <a:spcBef>
                <a:spcPct val="0"/>
              </a:spcBef>
              <a:buFontTx/>
              <a:buNone/>
            </a:pPr>
            <a:r>
              <a:rPr lang="es-ES" altLang="es-ES" dirty="0">
                <a:latin typeface="Tw Cen MT" panose="020B0602020104020603" pitchFamily="34" charset="77"/>
              </a:rPr>
              <a:t>la espadaña que hace de torre campanario </a:t>
            </a:r>
          </a:p>
          <a:p>
            <a:pPr algn="ctr" eaLnBrk="1" hangingPunct="1">
              <a:lnSpc>
                <a:spcPct val="100000"/>
              </a:lnSpc>
              <a:spcBef>
                <a:spcPct val="0"/>
              </a:spcBef>
              <a:buFontTx/>
              <a:buNone/>
            </a:pPr>
            <a:r>
              <a:rPr lang="es-ES" altLang="es-ES" dirty="0">
                <a:latin typeface="Tw Cen MT" panose="020B0602020104020603" pitchFamily="34" charset="77"/>
              </a:rPr>
              <a:t>fue construida a mitad del siglo XVI. </a:t>
            </a:r>
          </a:p>
          <a:p>
            <a:pPr algn="ctr" eaLnBrk="1" hangingPunct="1">
              <a:lnSpc>
                <a:spcPct val="100000"/>
              </a:lnSpc>
              <a:spcBef>
                <a:spcPct val="0"/>
              </a:spcBef>
              <a:buFontTx/>
              <a:buNone/>
            </a:pPr>
            <a:r>
              <a:rPr lang="es-ES" altLang="es-ES" dirty="0">
                <a:latin typeface="Tw Cen MT" panose="020B0602020104020603" pitchFamily="34" charset="77"/>
              </a:rPr>
              <a:t>Consta de una sola nave, con algunas capillas. </a:t>
            </a:r>
          </a:p>
          <a:p>
            <a:pPr algn="ctr" eaLnBrk="1" hangingPunct="1">
              <a:lnSpc>
                <a:spcPct val="100000"/>
              </a:lnSpc>
              <a:spcBef>
                <a:spcPct val="0"/>
              </a:spcBef>
              <a:buFontTx/>
              <a:buNone/>
            </a:pPr>
            <a:r>
              <a:rPr lang="es-ES" altLang="es-ES" dirty="0">
                <a:latin typeface="Tw Cen MT" panose="020B0602020104020603" pitchFamily="34" charset="77"/>
              </a:rPr>
              <a:t>En su demarcación vivían y eran sus feligreses </a:t>
            </a:r>
          </a:p>
          <a:p>
            <a:pPr algn="ctr" eaLnBrk="1" hangingPunct="1">
              <a:lnSpc>
                <a:spcPct val="100000"/>
              </a:lnSpc>
              <a:spcBef>
                <a:spcPct val="0"/>
              </a:spcBef>
              <a:buFontTx/>
              <a:buNone/>
            </a:pPr>
            <a:r>
              <a:rPr lang="es-ES" altLang="es-ES" dirty="0">
                <a:latin typeface="Tw Cen MT" panose="020B0602020104020603" pitchFamily="34" charset="77"/>
              </a:rPr>
              <a:t>las influyentes familias, Dávalos, </a:t>
            </a:r>
            <a:r>
              <a:rPr lang="es-ES" altLang="es-ES" dirty="0" err="1">
                <a:latin typeface="Tw Cen MT" panose="020B0602020104020603" pitchFamily="34" charset="77"/>
              </a:rPr>
              <a:t>Zambranas</a:t>
            </a:r>
            <a:r>
              <a:rPr lang="es-ES" altLang="es-ES" dirty="0">
                <a:latin typeface="Tw Cen MT" panose="020B0602020104020603" pitchFamily="34" charset="77"/>
              </a:rPr>
              <a:t>, </a:t>
            </a:r>
          </a:p>
          <a:p>
            <a:pPr algn="ctr" eaLnBrk="1" hangingPunct="1">
              <a:lnSpc>
                <a:spcPct val="100000"/>
              </a:lnSpc>
              <a:spcBef>
                <a:spcPct val="0"/>
              </a:spcBef>
              <a:buFontTx/>
              <a:buNone/>
            </a:pPr>
            <a:r>
              <a:rPr lang="es-ES" altLang="es-ES" dirty="0">
                <a:latin typeface="Tw Cen MT" panose="020B0602020104020603" pitchFamily="34" charset="77"/>
              </a:rPr>
              <a:t>Afán de Rivera, Padillas, Vargas Machuca, Alaminos </a:t>
            </a:r>
          </a:p>
          <a:p>
            <a:pPr algn="ctr" eaLnBrk="1" hangingPunct="1">
              <a:lnSpc>
                <a:spcPct val="100000"/>
              </a:lnSpc>
              <a:spcBef>
                <a:spcPct val="0"/>
              </a:spcBef>
              <a:buFontTx/>
              <a:buNone/>
            </a:pPr>
            <a:r>
              <a:rPr lang="es-ES" altLang="es-ES" dirty="0">
                <a:latin typeface="Tw Cen MT" panose="020B0602020104020603" pitchFamily="34" charset="77"/>
              </a:rPr>
              <a:t>y otras que dotaron y cuidaron dichas capillas.</a:t>
            </a:r>
          </a:p>
        </p:txBody>
      </p:sp>
      <p:pic>
        <p:nvPicPr>
          <p:cNvPr id="43011" name="Imagen 3">
            <a:extLst>
              <a:ext uri="{FF2B5EF4-FFF2-40B4-BE49-F238E27FC236}">
                <a16:creationId xmlns:a16="http://schemas.microsoft.com/office/drawing/2014/main" id="{8795274C-8343-FDBA-E43A-35FC143AA5D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18723"/>
          <a:stretch>
            <a:fillRect/>
          </a:stretch>
        </p:blipFill>
        <p:spPr bwMode="auto">
          <a:xfrm>
            <a:off x="9377363" y="285750"/>
            <a:ext cx="2598737"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2" name="CuadroTexto 1">
            <a:extLst>
              <a:ext uri="{FF2B5EF4-FFF2-40B4-BE49-F238E27FC236}">
                <a16:creationId xmlns:a16="http://schemas.microsoft.com/office/drawing/2014/main" id="{CB038E48-2D95-55F6-F823-244EB576BAE1}"/>
              </a:ext>
            </a:extLst>
          </p:cNvPr>
          <p:cNvSpPr txBox="1">
            <a:spLocks noChangeArrowheads="1"/>
          </p:cNvSpPr>
          <p:nvPr/>
        </p:nvSpPr>
        <p:spPr bwMode="auto">
          <a:xfrm>
            <a:off x="9280525" y="4514850"/>
            <a:ext cx="269557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s-ES" altLang="es-ES" sz="2400" dirty="0">
                <a:solidFill>
                  <a:srgbClr val="C00000"/>
                </a:solidFill>
              </a:rPr>
              <a:t>IGLESIA</a:t>
            </a:r>
          </a:p>
          <a:p>
            <a:pPr algn="ctr">
              <a:lnSpc>
                <a:spcPct val="100000"/>
              </a:lnSpc>
              <a:spcBef>
                <a:spcPct val="0"/>
              </a:spcBef>
              <a:buFontTx/>
              <a:buNone/>
            </a:pPr>
            <a:r>
              <a:rPr lang="es-ES" altLang="es-ES" sz="2400" dirty="0">
                <a:solidFill>
                  <a:srgbClr val="C00000"/>
                </a:solidFill>
              </a:rPr>
              <a:t>DE</a:t>
            </a:r>
          </a:p>
          <a:p>
            <a:pPr algn="ctr">
              <a:lnSpc>
                <a:spcPct val="100000"/>
              </a:lnSpc>
              <a:spcBef>
                <a:spcPct val="0"/>
              </a:spcBef>
              <a:buFontTx/>
              <a:buNone/>
            </a:pPr>
            <a:r>
              <a:rPr lang="es-ES" altLang="es-ES" sz="2400" dirty="0">
                <a:solidFill>
                  <a:srgbClr val="C00000"/>
                </a:solidFill>
              </a:rPr>
              <a:t>SAN LORENZO</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withEffect">
                                  <p:stCondLst>
                                    <p:cond delay="0"/>
                                  </p:stCondLst>
                                  <p:childTnLst>
                                    <p:set>
                                      <p:cBhvr>
                                        <p:cTn id="6" dur="1" fill="hold">
                                          <p:stCondLst>
                                            <p:cond delay="0"/>
                                          </p:stCondLst>
                                        </p:cTn>
                                        <p:tgtEl>
                                          <p:spTgt spid="43011"/>
                                        </p:tgtEl>
                                        <p:attrNameLst>
                                          <p:attrName>style.visibility</p:attrName>
                                        </p:attrNameLst>
                                      </p:cBhvr>
                                      <p:to>
                                        <p:strVal val="visible"/>
                                      </p:to>
                                    </p:set>
                                    <p:animEffect transition="in" filter="fade">
                                      <p:cBhvr>
                                        <p:cTn id="7" dur="3000"/>
                                        <p:tgtEl>
                                          <p:spTgt spid="43011"/>
                                        </p:tgtEl>
                                      </p:cBhvr>
                                    </p:animEffect>
                                    <p:anim calcmode="lin" valueType="num">
                                      <p:cBhvr>
                                        <p:cTn id="8" dur="3000" fill="hold"/>
                                        <p:tgtEl>
                                          <p:spTgt spid="43011"/>
                                        </p:tgtEl>
                                        <p:attrNameLst>
                                          <p:attrName>ppt_x</p:attrName>
                                        </p:attrNameLst>
                                      </p:cBhvr>
                                      <p:tavLst>
                                        <p:tav tm="0">
                                          <p:val>
                                            <p:strVal val="#ppt_x"/>
                                          </p:val>
                                        </p:tav>
                                        <p:tav tm="100000">
                                          <p:val>
                                            <p:strVal val="#ppt_x"/>
                                          </p:val>
                                        </p:tav>
                                      </p:tavLst>
                                    </p:anim>
                                    <p:anim calcmode="lin" valueType="num">
                                      <p:cBhvr>
                                        <p:cTn id="9" dur="3000" fill="hold"/>
                                        <p:tgtEl>
                                          <p:spTgt spid="430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3" name="Imagen 4">
            <a:extLst>
              <a:ext uri="{FF2B5EF4-FFF2-40B4-BE49-F238E27FC236}">
                <a16:creationId xmlns:a16="http://schemas.microsoft.com/office/drawing/2014/main" id="{46FDD343-15AC-45AD-5311-001415DC707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37683"/>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394" name="CuadroTexto 2">
            <a:extLst>
              <a:ext uri="{FF2B5EF4-FFF2-40B4-BE49-F238E27FC236}">
                <a16:creationId xmlns:a16="http://schemas.microsoft.com/office/drawing/2014/main" id="{9BED648D-E791-8FAF-D780-F59EABB0ED2D}"/>
              </a:ext>
            </a:extLst>
          </p:cNvPr>
          <p:cNvSpPr txBox="1">
            <a:spLocks noChangeArrowheads="1"/>
          </p:cNvSpPr>
          <p:nvPr/>
        </p:nvSpPr>
        <p:spPr bwMode="auto">
          <a:xfrm>
            <a:off x="139700" y="0"/>
            <a:ext cx="7431088" cy="6799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spcAft>
                <a:spcPts val="1925"/>
              </a:spcAft>
              <a:buFontTx/>
              <a:buNone/>
            </a:pPr>
            <a:r>
              <a:rPr lang="es-ES" altLang="es-ES" dirty="0">
                <a:solidFill>
                  <a:srgbClr val="C00000"/>
                </a:solidFill>
                <a:latin typeface="Tw Cen MT" panose="020B0602020104020603" pitchFamily="34" charset="77"/>
                <a:cs typeface="Times New Roman" panose="02020603050405020304" pitchFamily="18" charset="0"/>
              </a:rPr>
              <a:t>7.-IGLESIA DE S. JUAN EVANGELISTA</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Estaba situada al mediodía de la población, frente a la fuente de la </a:t>
            </a:r>
            <a:r>
              <a:rPr lang="es-ES" altLang="es-ES" dirty="0" err="1">
                <a:latin typeface="Tw Cen MT" panose="020B0602020104020603" pitchFamily="34" charset="77"/>
                <a:cs typeface="Times New Roman" panose="02020603050405020304" pitchFamily="18" charset="0"/>
              </a:rPr>
              <a:t>Saludeja</a:t>
            </a:r>
            <a:r>
              <a:rPr lang="es-ES" altLang="es-ES" dirty="0">
                <a:latin typeface="Tw Cen MT" panose="020B0602020104020603" pitchFamily="34" charset="77"/>
                <a:cs typeface="Times New Roman" panose="02020603050405020304" pitchFamily="18" charset="0"/>
              </a:rPr>
              <a:t>, al pie de la muralla, rodeada de agua y huertos.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Abandonado por los moros, en este barrio se establecieron nuevos vecinos venidos de Cuenca, de ahí la referencia que se hace a esta zona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con el nombre de “</a:t>
            </a:r>
            <a:r>
              <a:rPr lang="es-ES" altLang="es-ES" dirty="0" err="1">
                <a:latin typeface="Tw Cen MT" panose="020B0602020104020603" pitchFamily="34" charset="77"/>
                <a:cs typeface="Times New Roman" panose="02020603050405020304" pitchFamily="18" charset="0"/>
              </a:rPr>
              <a:t>Barri</a:t>
            </a:r>
            <a:r>
              <a:rPr lang="es-ES" altLang="es-ES" dirty="0">
                <a:latin typeface="Tw Cen MT" panose="020B0602020104020603" pitchFamily="34" charset="77"/>
                <a:cs typeface="Times New Roman" panose="02020603050405020304" pitchFamily="18" charset="0"/>
              </a:rPr>
              <a:t>-cuenca”.</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Nunca esta Parroquia tuvo mucho vecindario. Debido al deterioro de sus casas, y al abandono de sus feligreses se vio la conveniencia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de unirse a S. Lorenzo.</a:t>
            </a:r>
          </a:p>
          <a:p>
            <a:pPr algn="ctr" eaLnBrk="1" hangingPunct="1">
              <a:lnSpc>
                <a:spcPct val="100000"/>
              </a:lnSpc>
              <a:spcBef>
                <a:spcPct val="0"/>
              </a:spcBef>
              <a:buFontTx/>
              <a:buNone/>
            </a:pPr>
            <a:endParaRPr lang="es-ES" altLang="es-ES" dirty="0">
              <a:latin typeface="Tw Cen MT" panose="020B0602020104020603" pitchFamily="34" charset="77"/>
              <a:cs typeface="Times New Roman" panose="02020603050405020304" pitchFamily="18" charset="0"/>
            </a:endParaRP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De la construcción primitiva, de estilo románico  apenas queda un paredón en ruinas. </a:t>
            </a:r>
            <a:endParaRPr lang="es-ES" altLang="es-ES" sz="1800" dirty="0">
              <a:latin typeface="Tw Cen MT" panose="020B0602020104020603" pitchFamily="34" charset="77"/>
              <a:cs typeface="Times New Roman" panose="02020603050405020304" pitchFamily="18" charset="0"/>
            </a:endParaRPr>
          </a:p>
        </p:txBody>
      </p:sp>
      <p:pic>
        <p:nvPicPr>
          <p:cNvPr id="44035" name="Imagen 3">
            <a:extLst>
              <a:ext uri="{FF2B5EF4-FFF2-40B4-BE49-F238E27FC236}">
                <a16:creationId xmlns:a16="http://schemas.microsoft.com/office/drawing/2014/main" id="{4A33276C-8206-3FEA-4D33-F83F63A4651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4763" r="433"/>
          <a:stretch>
            <a:fillRect/>
          </a:stretch>
        </p:blipFill>
        <p:spPr bwMode="auto">
          <a:xfrm>
            <a:off x="8362950" y="338138"/>
            <a:ext cx="3590925" cy="4614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396" name="CuadroTexto 1">
            <a:extLst>
              <a:ext uri="{FF2B5EF4-FFF2-40B4-BE49-F238E27FC236}">
                <a16:creationId xmlns:a16="http://schemas.microsoft.com/office/drawing/2014/main" id="{F8FD9E67-604F-9096-4B2A-84F9AAC6DD85}"/>
              </a:ext>
            </a:extLst>
          </p:cNvPr>
          <p:cNvSpPr txBox="1">
            <a:spLocks noChangeArrowheads="1"/>
          </p:cNvSpPr>
          <p:nvPr/>
        </p:nvSpPr>
        <p:spPr bwMode="auto">
          <a:xfrm>
            <a:off x="8362950" y="5162550"/>
            <a:ext cx="359092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s-ES" altLang="es-ES" sz="2400" dirty="0">
                <a:solidFill>
                  <a:srgbClr val="C00000"/>
                </a:solidFill>
              </a:rPr>
              <a:t>IGLESIA </a:t>
            </a:r>
          </a:p>
          <a:p>
            <a:pPr algn="ctr">
              <a:lnSpc>
                <a:spcPct val="100000"/>
              </a:lnSpc>
              <a:spcBef>
                <a:spcPct val="0"/>
              </a:spcBef>
              <a:buFontTx/>
              <a:buNone/>
            </a:pPr>
            <a:r>
              <a:rPr lang="es-ES" altLang="es-ES" sz="2400" dirty="0">
                <a:solidFill>
                  <a:srgbClr val="C00000"/>
                </a:solidFill>
              </a:rPr>
              <a:t>DE</a:t>
            </a:r>
          </a:p>
          <a:p>
            <a:pPr algn="ctr">
              <a:lnSpc>
                <a:spcPct val="100000"/>
              </a:lnSpc>
              <a:spcBef>
                <a:spcPct val="0"/>
              </a:spcBef>
              <a:buFontTx/>
              <a:buNone/>
            </a:pPr>
            <a:r>
              <a:rPr lang="es-ES" altLang="es-ES" sz="2400" dirty="0">
                <a:solidFill>
                  <a:srgbClr val="C00000"/>
                </a:solidFill>
              </a:rPr>
              <a:t>S. JUAN EVANGELISTA</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withEffect">
                                  <p:stCondLst>
                                    <p:cond delay="0"/>
                                  </p:stCondLst>
                                  <p:childTnLst>
                                    <p:set>
                                      <p:cBhvr>
                                        <p:cTn id="6" dur="1" fill="hold">
                                          <p:stCondLst>
                                            <p:cond delay="0"/>
                                          </p:stCondLst>
                                        </p:cTn>
                                        <p:tgtEl>
                                          <p:spTgt spid="44035"/>
                                        </p:tgtEl>
                                        <p:attrNameLst>
                                          <p:attrName>style.visibility</p:attrName>
                                        </p:attrNameLst>
                                      </p:cBhvr>
                                      <p:to>
                                        <p:strVal val="visible"/>
                                      </p:to>
                                    </p:set>
                                    <p:animEffect transition="in" filter="fade">
                                      <p:cBhvr>
                                        <p:cTn id="7" dur="3000"/>
                                        <p:tgtEl>
                                          <p:spTgt spid="44035"/>
                                        </p:tgtEl>
                                      </p:cBhvr>
                                    </p:animEffect>
                                    <p:anim calcmode="lin" valueType="num">
                                      <p:cBhvr>
                                        <p:cTn id="8" dur="3000" fill="hold"/>
                                        <p:tgtEl>
                                          <p:spTgt spid="44035"/>
                                        </p:tgtEl>
                                        <p:attrNameLst>
                                          <p:attrName>ppt_x</p:attrName>
                                        </p:attrNameLst>
                                      </p:cBhvr>
                                      <p:tavLst>
                                        <p:tav tm="0">
                                          <p:val>
                                            <p:strVal val="#ppt_x"/>
                                          </p:val>
                                        </p:tav>
                                        <p:tav tm="100000">
                                          <p:val>
                                            <p:strVal val="#ppt_x"/>
                                          </p:val>
                                        </p:tav>
                                      </p:tavLst>
                                    </p:anim>
                                    <p:anim calcmode="lin" valueType="num">
                                      <p:cBhvr>
                                        <p:cTn id="9" dur="3000" fill="hold"/>
                                        <p:tgtEl>
                                          <p:spTgt spid="440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7" name="Imagen 4">
            <a:extLst>
              <a:ext uri="{FF2B5EF4-FFF2-40B4-BE49-F238E27FC236}">
                <a16:creationId xmlns:a16="http://schemas.microsoft.com/office/drawing/2014/main" id="{C0EEE537-BB86-995B-CEDA-765F39CB26A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37683"/>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18" name="CuadroTexto 2">
            <a:extLst>
              <a:ext uri="{FF2B5EF4-FFF2-40B4-BE49-F238E27FC236}">
                <a16:creationId xmlns:a16="http://schemas.microsoft.com/office/drawing/2014/main" id="{93375229-58D8-44AB-6BAB-3318DB494EA0}"/>
              </a:ext>
            </a:extLst>
          </p:cNvPr>
          <p:cNvSpPr txBox="1">
            <a:spLocks noChangeArrowheads="1"/>
          </p:cNvSpPr>
          <p:nvPr/>
        </p:nvSpPr>
        <p:spPr bwMode="auto">
          <a:xfrm>
            <a:off x="258763" y="88900"/>
            <a:ext cx="7880350" cy="6369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spcAft>
                <a:spcPts val="1925"/>
              </a:spcAft>
              <a:buFontTx/>
              <a:buNone/>
            </a:pPr>
            <a:r>
              <a:rPr lang="es-ES" altLang="es-ES" dirty="0">
                <a:solidFill>
                  <a:srgbClr val="C00000"/>
                </a:solidFill>
                <a:latin typeface="Tw Cen MT" panose="020B0602020104020603" pitchFamily="34" charset="77"/>
                <a:cs typeface="Times New Roman" panose="02020603050405020304" pitchFamily="18" charset="0"/>
              </a:rPr>
              <a:t>8.-IGLESIA DE SAN JUAN BAUTISTA</a:t>
            </a:r>
          </a:p>
          <a:p>
            <a:pPr algn="ctr" eaLnBrk="1" hangingPunct="1">
              <a:lnSpc>
                <a:spcPct val="100000"/>
              </a:lnSpc>
              <a:spcBef>
                <a:spcPct val="0"/>
              </a:spcBef>
              <a:buFontTx/>
              <a:buNone/>
            </a:pPr>
            <a:r>
              <a:rPr lang="es-ES" altLang="es-ES" dirty="0">
                <a:solidFill>
                  <a:srgbClr val="000000"/>
                </a:solidFill>
                <a:latin typeface="Tw Cen MT" panose="020B0602020104020603" pitchFamily="34" charset="77"/>
                <a:cs typeface="Times New Roman" panose="02020603050405020304" pitchFamily="18" charset="0"/>
              </a:rPr>
              <a:t>Su origen parece de tiempo inmemorial.</a:t>
            </a:r>
          </a:p>
          <a:p>
            <a:pPr algn="ctr" eaLnBrk="1" hangingPunct="1">
              <a:lnSpc>
                <a:spcPct val="100000"/>
              </a:lnSpc>
              <a:spcBef>
                <a:spcPct val="0"/>
              </a:spcBef>
              <a:buFontTx/>
              <a:buNone/>
            </a:pPr>
            <a:r>
              <a:rPr lang="es-ES" altLang="es-ES" dirty="0">
                <a:solidFill>
                  <a:srgbClr val="000000"/>
                </a:solidFill>
                <a:latin typeface="Tw Cen MT" panose="020B0602020104020603" pitchFamily="34" charset="77"/>
                <a:cs typeface="Times New Roman" panose="02020603050405020304" pitchFamily="18" charset="0"/>
              </a:rPr>
              <a:t>Su emplazamiento estaba junto </a:t>
            </a:r>
          </a:p>
          <a:p>
            <a:pPr algn="ctr" eaLnBrk="1" hangingPunct="1">
              <a:lnSpc>
                <a:spcPct val="100000"/>
              </a:lnSpc>
              <a:spcBef>
                <a:spcPct val="0"/>
              </a:spcBef>
              <a:buFontTx/>
              <a:buNone/>
            </a:pPr>
            <a:r>
              <a:rPr lang="es-ES" altLang="es-ES" dirty="0">
                <a:solidFill>
                  <a:srgbClr val="000000"/>
                </a:solidFill>
                <a:latin typeface="Tw Cen MT" panose="020B0602020104020603" pitchFamily="34" charset="77"/>
                <a:cs typeface="Times New Roman" panose="02020603050405020304" pitchFamily="18" charset="0"/>
              </a:rPr>
              <a:t>a la pendiente que existe desde el Alcázar </a:t>
            </a:r>
          </a:p>
          <a:p>
            <a:pPr algn="ctr" eaLnBrk="1" hangingPunct="1">
              <a:lnSpc>
                <a:spcPct val="100000"/>
              </a:lnSpc>
              <a:spcBef>
                <a:spcPct val="0"/>
              </a:spcBef>
              <a:buFontTx/>
              <a:buNone/>
            </a:pPr>
            <a:r>
              <a:rPr lang="es-ES" altLang="es-ES" dirty="0">
                <a:solidFill>
                  <a:srgbClr val="000000"/>
                </a:solidFill>
                <a:latin typeface="Tw Cen MT" panose="020B0602020104020603" pitchFamily="34" charset="77"/>
                <a:cs typeface="Times New Roman" panose="02020603050405020304" pitchFamily="18" charset="0"/>
              </a:rPr>
              <a:t>a la fuente de la Higueruela.</a:t>
            </a:r>
            <a:endParaRPr lang="es-ES" altLang="es-ES" dirty="0">
              <a:latin typeface="Tw Cen MT" panose="020B0602020104020603" pitchFamily="34" charset="77"/>
              <a:cs typeface="Times New Roman" panose="02020603050405020304" pitchFamily="18" charset="0"/>
            </a:endParaRPr>
          </a:p>
          <a:p>
            <a:pPr algn="ctr" eaLnBrk="1" hangingPunct="1">
              <a:lnSpc>
                <a:spcPct val="100000"/>
              </a:lnSpc>
              <a:spcBef>
                <a:spcPct val="0"/>
              </a:spcBef>
              <a:buFontTx/>
              <a:buNone/>
            </a:pPr>
            <a:endParaRPr lang="es-ES" altLang="es-ES" dirty="0">
              <a:solidFill>
                <a:srgbClr val="000000"/>
              </a:solidFill>
              <a:latin typeface="Tw Cen MT" panose="020B0602020104020603" pitchFamily="34" charset="77"/>
              <a:cs typeface="Times New Roman" panose="02020603050405020304" pitchFamily="18" charset="0"/>
            </a:endParaRPr>
          </a:p>
          <a:p>
            <a:pPr algn="ctr" eaLnBrk="1" hangingPunct="1">
              <a:lnSpc>
                <a:spcPct val="100000"/>
              </a:lnSpc>
              <a:spcBef>
                <a:spcPct val="0"/>
              </a:spcBef>
              <a:buFontTx/>
              <a:buNone/>
            </a:pPr>
            <a:r>
              <a:rPr lang="es-ES" altLang="es-ES" dirty="0">
                <a:solidFill>
                  <a:srgbClr val="000000"/>
                </a:solidFill>
                <a:latin typeface="Tw Cen MT" panose="020B0602020104020603" pitchFamily="34" charset="77"/>
                <a:cs typeface="Times New Roman" panose="02020603050405020304" pitchFamily="18" charset="0"/>
              </a:rPr>
              <a:t>Tan solo queda la calle de Llana de S. Millán, </a:t>
            </a:r>
          </a:p>
          <a:p>
            <a:pPr algn="ctr" eaLnBrk="1" hangingPunct="1">
              <a:lnSpc>
                <a:spcPct val="100000"/>
              </a:lnSpc>
              <a:spcBef>
                <a:spcPct val="0"/>
              </a:spcBef>
              <a:buFontTx/>
              <a:buNone/>
            </a:pPr>
            <a:r>
              <a:rPr lang="es-ES" altLang="es-ES" dirty="0">
                <a:solidFill>
                  <a:srgbClr val="000000"/>
                </a:solidFill>
                <a:latin typeface="Tw Cen MT" panose="020B0602020104020603" pitchFamily="34" charset="77"/>
                <a:cs typeface="Times New Roman" panose="02020603050405020304" pitchFamily="18" charset="0"/>
              </a:rPr>
              <a:t>y según documentos, su vecindario fue siempre </a:t>
            </a:r>
          </a:p>
          <a:p>
            <a:pPr algn="ctr" eaLnBrk="1" hangingPunct="1">
              <a:lnSpc>
                <a:spcPct val="100000"/>
              </a:lnSpc>
              <a:spcBef>
                <a:spcPct val="0"/>
              </a:spcBef>
              <a:buFontTx/>
              <a:buNone/>
            </a:pPr>
            <a:r>
              <a:rPr lang="es-ES" altLang="es-ES" dirty="0">
                <a:solidFill>
                  <a:srgbClr val="000000"/>
                </a:solidFill>
                <a:latin typeface="Tw Cen MT" panose="020B0602020104020603" pitchFamily="34" charset="77"/>
                <a:cs typeface="Times New Roman" panose="02020603050405020304" pitchFamily="18" charset="0"/>
              </a:rPr>
              <a:t>escaso, nunca pasó de trescientos vecinos. </a:t>
            </a:r>
          </a:p>
          <a:p>
            <a:pPr algn="ctr" eaLnBrk="1" hangingPunct="1">
              <a:lnSpc>
                <a:spcPct val="100000"/>
              </a:lnSpc>
              <a:spcBef>
                <a:spcPct val="0"/>
              </a:spcBef>
              <a:buFontTx/>
              <a:buNone/>
            </a:pPr>
            <a:endParaRPr lang="es-ES" altLang="es-ES" dirty="0">
              <a:solidFill>
                <a:srgbClr val="000000"/>
              </a:solidFill>
              <a:latin typeface="Tw Cen MT" panose="020B0602020104020603" pitchFamily="34" charset="77"/>
              <a:cs typeface="Times New Roman" panose="02020603050405020304" pitchFamily="18" charset="0"/>
            </a:endParaRPr>
          </a:p>
          <a:p>
            <a:pPr algn="ctr" eaLnBrk="1" hangingPunct="1">
              <a:lnSpc>
                <a:spcPct val="100000"/>
              </a:lnSpc>
              <a:spcBef>
                <a:spcPct val="0"/>
              </a:spcBef>
              <a:buFontTx/>
              <a:buNone/>
            </a:pPr>
            <a:r>
              <a:rPr lang="es-ES" altLang="es-ES" dirty="0">
                <a:solidFill>
                  <a:srgbClr val="000000"/>
                </a:solidFill>
                <a:latin typeface="Tw Cen MT" panose="020B0602020104020603" pitchFamily="34" charset="77"/>
                <a:cs typeface="Times New Roman" panose="02020603050405020304" pitchFamily="18" charset="0"/>
              </a:rPr>
              <a:t>Cuando en el siglo XIX se incorporó a S. Millán, </a:t>
            </a:r>
          </a:p>
          <a:p>
            <a:pPr algn="ctr" eaLnBrk="1" hangingPunct="1">
              <a:lnSpc>
                <a:spcPct val="100000"/>
              </a:lnSpc>
              <a:spcBef>
                <a:spcPct val="0"/>
              </a:spcBef>
              <a:buFontTx/>
              <a:buNone/>
            </a:pPr>
            <a:r>
              <a:rPr lang="es-ES" altLang="es-ES" dirty="0">
                <a:solidFill>
                  <a:srgbClr val="000000"/>
                </a:solidFill>
                <a:latin typeface="Tw Cen MT" panose="020B0602020104020603" pitchFamily="34" charset="77"/>
                <a:cs typeface="Times New Roman" panose="02020603050405020304" pitchFamily="18" charset="0"/>
              </a:rPr>
              <a:t>los pocos feligreses se opusieron con energía </a:t>
            </a:r>
          </a:p>
          <a:p>
            <a:pPr algn="ctr" eaLnBrk="1" hangingPunct="1">
              <a:lnSpc>
                <a:spcPct val="100000"/>
              </a:lnSpc>
              <a:spcBef>
                <a:spcPct val="0"/>
              </a:spcBef>
              <a:buFontTx/>
              <a:buNone/>
            </a:pPr>
            <a:r>
              <a:rPr lang="es-ES" altLang="es-ES" dirty="0">
                <a:solidFill>
                  <a:srgbClr val="000000"/>
                </a:solidFill>
                <a:latin typeface="Tw Cen MT" panose="020B0602020104020603" pitchFamily="34" charset="77"/>
                <a:cs typeface="Times New Roman" panose="02020603050405020304" pitchFamily="18" charset="0"/>
              </a:rPr>
              <a:t>al ver desmontar las campanas </a:t>
            </a:r>
          </a:p>
          <a:p>
            <a:pPr algn="ctr" eaLnBrk="1" hangingPunct="1">
              <a:lnSpc>
                <a:spcPct val="100000"/>
              </a:lnSpc>
              <a:spcBef>
                <a:spcPct val="0"/>
              </a:spcBef>
              <a:buFontTx/>
              <a:buNone/>
            </a:pPr>
            <a:r>
              <a:rPr lang="es-ES" altLang="es-ES" dirty="0">
                <a:solidFill>
                  <a:srgbClr val="000000"/>
                </a:solidFill>
                <a:latin typeface="Tw Cen MT" panose="020B0602020104020603" pitchFamily="34" charset="77"/>
                <a:cs typeface="Times New Roman" panose="02020603050405020304" pitchFamily="18" charset="0"/>
              </a:rPr>
              <a:t>y trasladar la imagen de S. Juan Bautista. </a:t>
            </a:r>
            <a:endParaRPr lang="es-ES" altLang="es-ES" dirty="0">
              <a:latin typeface="Tw Cen MT" panose="020B0602020104020603" pitchFamily="34" charset="77"/>
            </a:endParaRPr>
          </a:p>
        </p:txBody>
      </p:sp>
      <p:pic>
        <p:nvPicPr>
          <p:cNvPr id="45059" name="Imagen 5">
            <a:extLst>
              <a:ext uri="{FF2B5EF4-FFF2-40B4-BE49-F238E27FC236}">
                <a16:creationId xmlns:a16="http://schemas.microsoft.com/office/drawing/2014/main" id="{D9872A24-AED0-DC6F-FC2B-52FBB9D14EA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21439"/>
          <a:stretch>
            <a:fillRect/>
          </a:stretch>
        </p:blipFill>
        <p:spPr bwMode="auto">
          <a:xfrm>
            <a:off x="8397875" y="319088"/>
            <a:ext cx="3535363" cy="4595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20" name="CuadroTexto 1">
            <a:extLst>
              <a:ext uri="{FF2B5EF4-FFF2-40B4-BE49-F238E27FC236}">
                <a16:creationId xmlns:a16="http://schemas.microsoft.com/office/drawing/2014/main" id="{902E90CE-4859-C2AE-3B04-6AAFF4DBDAB3}"/>
              </a:ext>
            </a:extLst>
          </p:cNvPr>
          <p:cNvSpPr txBox="1">
            <a:spLocks noChangeArrowheads="1"/>
          </p:cNvSpPr>
          <p:nvPr/>
        </p:nvSpPr>
        <p:spPr bwMode="auto">
          <a:xfrm>
            <a:off x="8397875" y="5233988"/>
            <a:ext cx="3535363"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s-ES" altLang="es-ES" sz="2400" dirty="0">
                <a:solidFill>
                  <a:srgbClr val="C00000"/>
                </a:solidFill>
              </a:rPr>
              <a:t>IGLESIA</a:t>
            </a:r>
          </a:p>
          <a:p>
            <a:pPr algn="ctr">
              <a:lnSpc>
                <a:spcPct val="100000"/>
              </a:lnSpc>
              <a:spcBef>
                <a:spcPct val="0"/>
              </a:spcBef>
              <a:buFontTx/>
              <a:buNone/>
            </a:pPr>
            <a:r>
              <a:rPr lang="es-ES" altLang="es-ES" sz="2400" dirty="0">
                <a:solidFill>
                  <a:srgbClr val="C00000"/>
                </a:solidFill>
              </a:rPr>
              <a:t>DE</a:t>
            </a:r>
          </a:p>
          <a:p>
            <a:pPr algn="ctr">
              <a:lnSpc>
                <a:spcPct val="100000"/>
              </a:lnSpc>
              <a:spcBef>
                <a:spcPct val="0"/>
              </a:spcBef>
              <a:buFontTx/>
              <a:buNone/>
            </a:pPr>
            <a:r>
              <a:rPr lang="es-ES" altLang="es-ES" sz="2400" dirty="0">
                <a:solidFill>
                  <a:srgbClr val="C00000"/>
                </a:solidFill>
              </a:rPr>
              <a:t>SAN JUAN BAUTISTA</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withEffect">
                                  <p:stCondLst>
                                    <p:cond delay="0"/>
                                  </p:stCondLst>
                                  <p:childTnLst>
                                    <p:set>
                                      <p:cBhvr>
                                        <p:cTn id="6" dur="1" fill="hold">
                                          <p:stCondLst>
                                            <p:cond delay="0"/>
                                          </p:stCondLst>
                                        </p:cTn>
                                        <p:tgtEl>
                                          <p:spTgt spid="45059"/>
                                        </p:tgtEl>
                                        <p:attrNameLst>
                                          <p:attrName>style.visibility</p:attrName>
                                        </p:attrNameLst>
                                      </p:cBhvr>
                                      <p:to>
                                        <p:strVal val="visible"/>
                                      </p:to>
                                    </p:set>
                                    <p:animEffect transition="in" filter="fade">
                                      <p:cBhvr>
                                        <p:cTn id="7" dur="3000"/>
                                        <p:tgtEl>
                                          <p:spTgt spid="45059"/>
                                        </p:tgtEl>
                                      </p:cBhvr>
                                    </p:animEffect>
                                    <p:anim calcmode="lin" valueType="num">
                                      <p:cBhvr>
                                        <p:cTn id="8" dur="3000" fill="hold"/>
                                        <p:tgtEl>
                                          <p:spTgt spid="45059"/>
                                        </p:tgtEl>
                                        <p:attrNameLst>
                                          <p:attrName>ppt_x</p:attrName>
                                        </p:attrNameLst>
                                      </p:cBhvr>
                                      <p:tavLst>
                                        <p:tav tm="0">
                                          <p:val>
                                            <p:strVal val="#ppt_x"/>
                                          </p:val>
                                        </p:tav>
                                        <p:tav tm="100000">
                                          <p:val>
                                            <p:strVal val="#ppt_x"/>
                                          </p:val>
                                        </p:tav>
                                      </p:tavLst>
                                    </p:anim>
                                    <p:anim calcmode="lin" valueType="num">
                                      <p:cBhvr>
                                        <p:cTn id="9" dur="3000" fill="hold"/>
                                        <p:tgtEl>
                                          <p:spTgt spid="4505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1" name="Imagen 4">
            <a:extLst>
              <a:ext uri="{FF2B5EF4-FFF2-40B4-BE49-F238E27FC236}">
                <a16:creationId xmlns:a16="http://schemas.microsoft.com/office/drawing/2014/main" id="{6BCD4EBC-F688-F316-1178-2A55B0151D2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37683"/>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2">
            <a:extLst>
              <a:ext uri="{FF2B5EF4-FFF2-40B4-BE49-F238E27FC236}">
                <a16:creationId xmlns:a16="http://schemas.microsoft.com/office/drawing/2014/main" id="{516C7D96-8DBE-C59C-8DA1-D8D6AADB4B56}"/>
              </a:ext>
            </a:extLst>
          </p:cNvPr>
          <p:cNvSpPr txBox="1"/>
          <p:nvPr/>
        </p:nvSpPr>
        <p:spPr>
          <a:xfrm>
            <a:off x="136525" y="112713"/>
            <a:ext cx="8586788" cy="6556375"/>
          </a:xfrm>
          <a:prstGeom prst="rect">
            <a:avLst/>
          </a:prstGeom>
          <a:noFill/>
        </p:spPr>
        <p:txBody>
          <a:bodyPr>
            <a:spAutoFit/>
          </a:bodyPr>
          <a:lstStyle/>
          <a:p>
            <a:pPr algn="ctr" eaLnBrk="1" hangingPunct="1">
              <a:spcBef>
                <a:spcPts val="0"/>
              </a:spcBef>
              <a:spcAft>
                <a:spcPts val="0"/>
              </a:spcAft>
              <a:defRPr/>
            </a:pPr>
            <a:r>
              <a:rPr lang="es-ES" sz="2800" dirty="0">
                <a:solidFill>
                  <a:srgbClr val="C00000"/>
                </a:solidFill>
                <a:latin typeface="Tw Cen MT" panose="020B0602020104020603" pitchFamily="34" charset="77"/>
                <a:ea typeface="Times New Roman" panose="02020603050405020304" pitchFamily="18" charset="0"/>
              </a:rPr>
              <a:t>9.-IGLESIA DE SAN MILLÁN</a:t>
            </a:r>
          </a:p>
          <a:p>
            <a:pPr algn="ctr" eaLnBrk="1" hangingPunct="1">
              <a:spcBef>
                <a:spcPts val="0"/>
              </a:spcBef>
              <a:spcAft>
                <a:spcPts val="0"/>
              </a:spcAft>
              <a:defRPr/>
            </a:pPr>
            <a:r>
              <a:rPr lang="es-ES" sz="2800" dirty="0">
                <a:solidFill>
                  <a:srgbClr val="000000"/>
                </a:solidFill>
                <a:latin typeface="Tw Cen MT" panose="020B0602020104020603" pitchFamily="34" charset="77"/>
                <a:ea typeface="Times New Roman" panose="02020603050405020304" pitchFamily="18" charset="0"/>
              </a:rPr>
              <a:t>Según Ruiz Prieto, se supone que durante la dominación islámica, esta iglesia fue de los mozárabes </a:t>
            </a:r>
          </a:p>
          <a:p>
            <a:pPr algn="ctr" eaLnBrk="1" hangingPunct="1">
              <a:spcBef>
                <a:spcPts val="0"/>
              </a:spcBef>
              <a:spcAft>
                <a:spcPts val="0"/>
              </a:spcAft>
              <a:defRPr/>
            </a:pPr>
            <a:r>
              <a:rPr lang="es-ES" sz="2800" dirty="0">
                <a:solidFill>
                  <a:srgbClr val="000000"/>
                </a:solidFill>
                <a:latin typeface="Tw Cen MT" panose="020B0602020104020603" pitchFamily="34" charset="77"/>
                <a:ea typeface="Times New Roman" panose="02020603050405020304" pitchFamily="18" charset="0"/>
              </a:rPr>
              <a:t>y por tanto, no quedó convertida en mezquita </a:t>
            </a:r>
          </a:p>
          <a:p>
            <a:pPr algn="ctr" eaLnBrk="1" hangingPunct="1">
              <a:spcBef>
                <a:spcPts val="0"/>
              </a:spcBef>
              <a:spcAft>
                <a:spcPts val="0"/>
              </a:spcAft>
              <a:defRPr/>
            </a:pPr>
            <a:r>
              <a:rPr lang="es-ES" sz="2800" dirty="0">
                <a:solidFill>
                  <a:srgbClr val="000000"/>
                </a:solidFill>
                <a:latin typeface="Tw Cen MT" panose="020B0602020104020603" pitchFamily="34" charset="77"/>
                <a:ea typeface="Times New Roman" panose="02020603050405020304" pitchFamily="18" charset="0"/>
              </a:rPr>
              <a:t>como las restantes de Úbeda. </a:t>
            </a:r>
          </a:p>
          <a:p>
            <a:pPr algn="ctr" eaLnBrk="1" hangingPunct="1">
              <a:spcBef>
                <a:spcPts val="0"/>
              </a:spcBef>
              <a:spcAft>
                <a:spcPts val="0"/>
              </a:spcAft>
              <a:defRPr/>
            </a:pPr>
            <a:r>
              <a:rPr lang="es-ES" sz="2800" dirty="0">
                <a:solidFill>
                  <a:srgbClr val="000000"/>
                </a:solidFill>
                <a:latin typeface="Tw Cen MT" panose="020B0602020104020603" pitchFamily="34" charset="77"/>
                <a:ea typeface="Times New Roman" panose="02020603050405020304" pitchFamily="18" charset="0"/>
              </a:rPr>
              <a:t>Ésta es la razón por la que al llegar reconquista, exigía ser reconocida Colegiata antes que Santa María. Impresionante por su sobriedad, con un cierto aire románico, quizás construida a partir de un torreón </a:t>
            </a:r>
          </a:p>
          <a:p>
            <a:pPr algn="ctr" eaLnBrk="1" hangingPunct="1">
              <a:spcBef>
                <a:spcPts val="0"/>
              </a:spcBef>
              <a:spcAft>
                <a:spcPts val="0"/>
              </a:spcAft>
              <a:defRPr/>
            </a:pPr>
            <a:r>
              <a:rPr lang="es-ES" sz="2800" dirty="0">
                <a:solidFill>
                  <a:srgbClr val="000000"/>
                </a:solidFill>
                <a:latin typeface="Tw Cen MT" panose="020B0602020104020603" pitchFamily="34" charset="77"/>
                <a:ea typeface="Times New Roman" panose="02020603050405020304" pitchFamily="18" charset="0"/>
              </a:rPr>
              <a:t>de defensa en uno de los barrios más pobres. </a:t>
            </a:r>
          </a:p>
          <a:p>
            <a:pPr algn="ctr" eaLnBrk="1" hangingPunct="1">
              <a:spcBef>
                <a:spcPts val="0"/>
              </a:spcBef>
              <a:spcAft>
                <a:spcPts val="0"/>
              </a:spcAft>
              <a:defRPr/>
            </a:pPr>
            <a:r>
              <a:rPr lang="es-ES" sz="2800" dirty="0">
                <a:solidFill>
                  <a:srgbClr val="000000"/>
                </a:solidFill>
                <a:latin typeface="Tw Cen MT" panose="020B0602020104020603" pitchFamily="34" charset="77"/>
                <a:ea typeface="Times New Roman" panose="02020603050405020304" pitchFamily="18" charset="0"/>
              </a:rPr>
              <a:t>A ella fue trasladada una imagen de la Soledad venerada en el campo en época visigoda </a:t>
            </a:r>
          </a:p>
          <a:p>
            <a:pPr algn="ctr" eaLnBrk="1" hangingPunct="1">
              <a:spcBef>
                <a:spcPts val="0"/>
              </a:spcBef>
              <a:spcAft>
                <a:spcPts val="0"/>
              </a:spcAft>
              <a:defRPr/>
            </a:pPr>
            <a:r>
              <a:rPr lang="es-ES" sz="2800" dirty="0">
                <a:solidFill>
                  <a:srgbClr val="000000"/>
                </a:solidFill>
                <a:latin typeface="Tw Cen MT" panose="020B0602020104020603" pitchFamily="34" charset="77"/>
                <a:ea typeface="Times New Roman" panose="02020603050405020304" pitchFamily="18" charset="0"/>
              </a:rPr>
              <a:t>y ocultada durante la invasión árabe.</a:t>
            </a:r>
            <a:r>
              <a:rPr lang="es-ES" sz="2800" dirty="0">
                <a:latin typeface="Tw Cen MT" panose="020B0602020104020603" pitchFamily="34" charset="77"/>
                <a:ea typeface="Times New Roman" panose="02020603050405020304" pitchFamily="18" charset="0"/>
              </a:rPr>
              <a:t> </a:t>
            </a:r>
          </a:p>
          <a:p>
            <a:pPr algn="ctr" eaLnBrk="1" hangingPunct="1">
              <a:spcBef>
                <a:spcPts val="0"/>
              </a:spcBef>
              <a:spcAft>
                <a:spcPts val="0"/>
              </a:spcAft>
              <a:defRPr/>
            </a:pPr>
            <a:r>
              <a:rPr lang="es-ES_tradnl" sz="2800" spc="30" dirty="0">
                <a:solidFill>
                  <a:srgbClr val="333333"/>
                </a:solidFill>
                <a:latin typeface="Tw Cen MT" panose="020B0602020104020603" pitchFamily="34" charset="77"/>
                <a:ea typeface="Times New Roman" panose="02020603050405020304" pitchFamily="18" charset="0"/>
              </a:rPr>
              <a:t>En 1161, es hallada y trasladada con sigilo, </a:t>
            </a:r>
          </a:p>
          <a:p>
            <a:pPr algn="ctr" eaLnBrk="1" hangingPunct="1">
              <a:spcBef>
                <a:spcPts val="0"/>
              </a:spcBef>
              <a:spcAft>
                <a:spcPts val="0"/>
              </a:spcAft>
              <a:defRPr/>
            </a:pPr>
            <a:r>
              <a:rPr lang="es-ES_tradnl" sz="2800" spc="30" dirty="0">
                <a:solidFill>
                  <a:srgbClr val="333333"/>
                </a:solidFill>
                <a:latin typeface="Tw Cen MT" panose="020B0602020104020603" pitchFamily="34" charset="77"/>
                <a:ea typeface="Times New Roman" panose="02020603050405020304" pitchFamily="18" charset="0"/>
              </a:rPr>
              <a:t>siendo siempre acompañada del fervor popular.</a:t>
            </a:r>
          </a:p>
        </p:txBody>
      </p:sp>
      <p:pic>
        <p:nvPicPr>
          <p:cNvPr id="46083" name="Imagen 5">
            <a:extLst>
              <a:ext uri="{FF2B5EF4-FFF2-40B4-BE49-F238E27FC236}">
                <a16:creationId xmlns:a16="http://schemas.microsoft.com/office/drawing/2014/main" id="{39B41469-9268-27E8-4C0B-E78FEE63DAA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51900" y="277813"/>
            <a:ext cx="3054350" cy="408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4" name="CuadroTexto 1">
            <a:extLst>
              <a:ext uri="{FF2B5EF4-FFF2-40B4-BE49-F238E27FC236}">
                <a16:creationId xmlns:a16="http://schemas.microsoft.com/office/drawing/2014/main" id="{A1084455-A56D-6741-A633-B30A3CFE5C08}"/>
              </a:ext>
            </a:extLst>
          </p:cNvPr>
          <p:cNvSpPr txBox="1">
            <a:spLocks noChangeArrowheads="1"/>
          </p:cNvSpPr>
          <p:nvPr/>
        </p:nvSpPr>
        <p:spPr bwMode="auto">
          <a:xfrm>
            <a:off x="8859838" y="4933950"/>
            <a:ext cx="3046412"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s-ES" altLang="es-ES" sz="2400" dirty="0">
                <a:solidFill>
                  <a:srgbClr val="C00000"/>
                </a:solidFill>
              </a:rPr>
              <a:t>IGLESIA</a:t>
            </a:r>
          </a:p>
          <a:p>
            <a:pPr algn="ctr">
              <a:lnSpc>
                <a:spcPct val="100000"/>
              </a:lnSpc>
              <a:spcBef>
                <a:spcPct val="0"/>
              </a:spcBef>
              <a:buFontTx/>
              <a:buNone/>
            </a:pPr>
            <a:r>
              <a:rPr lang="es-ES" altLang="es-ES" sz="2400" dirty="0">
                <a:solidFill>
                  <a:srgbClr val="C00000"/>
                </a:solidFill>
              </a:rPr>
              <a:t>DE</a:t>
            </a:r>
          </a:p>
          <a:p>
            <a:pPr algn="ctr">
              <a:lnSpc>
                <a:spcPct val="100000"/>
              </a:lnSpc>
              <a:spcBef>
                <a:spcPct val="0"/>
              </a:spcBef>
              <a:buFontTx/>
              <a:buNone/>
            </a:pPr>
            <a:r>
              <a:rPr lang="es-ES" altLang="es-ES" sz="2400" dirty="0">
                <a:solidFill>
                  <a:srgbClr val="C00000"/>
                </a:solidFill>
              </a:rPr>
              <a:t>SAN MILLÁN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withEffect">
                                  <p:stCondLst>
                                    <p:cond delay="0"/>
                                  </p:stCondLst>
                                  <p:childTnLst>
                                    <p:set>
                                      <p:cBhvr>
                                        <p:cTn id="6" dur="1" fill="hold">
                                          <p:stCondLst>
                                            <p:cond delay="0"/>
                                          </p:stCondLst>
                                        </p:cTn>
                                        <p:tgtEl>
                                          <p:spTgt spid="46083"/>
                                        </p:tgtEl>
                                        <p:attrNameLst>
                                          <p:attrName>style.visibility</p:attrName>
                                        </p:attrNameLst>
                                      </p:cBhvr>
                                      <p:to>
                                        <p:strVal val="visible"/>
                                      </p:to>
                                    </p:set>
                                    <p:animEffect transition="in" filter="fade">
                                      <p:cBhvr>
                                        <p:cTn id="7" dur="3000"/>
                                        <p:tgtEl>
                                          <p:spTgt spid="46083"/>
                                        </p:tgtEl>
                                      </p:cBhvr>
                                    </p:animEffect>
                                    <p:anim calcmode="lin" valueType="num">
                                      <p:cBhvr>
                                        <p:cTn id="8" dur="3000" fill="hold"/>
                                        <p:tgtEl>
                                          <p:spTgt spid="46083"/>
                                        </p:tgtEl>
                                        <p:attrNameLst>
                                          <p:attrName>ppt_x</p:attrName>
                                        </p:attrNameLst>
                                      </p:cBhvr>
                                      <p:tavLst>
                                        <p:tav tm="0">
                                          <p:val>
                                            <p:strVal val="#ppt_x"/>
                                          </p:val>
                                        </p:tav>
                                        <p:tav tm="100000">
                                          <p:val>
                                            <p:strVal val="#ppt_x"/>
                                          </p:val>
                                        </p:tav>
                                      </p:tavLst>
                                    </p:anim>
                                    <p:anim calcmode="lin" valueType="num">
                                      <p:cBhvr>
                                        <p:cTn id="9" dur="3000" fill="hold"/>
                                        <p:tgtEl>
                                          <p:spTgt spid="4608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5" name="Imagen 4">
            <a:extLst>
              <a:ext uri="{FF2B5EF4-FFF2-40B4-BE49-F238E27FC236}">
                <a16:creationId xmlns:a16="http://schemas.microsoft.com/office/drawing/2014/main" id="{3268DFDB-F4FB-954D-D65F-3D6A7DAB102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37683"/>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66" name="CuadroTexto 3">
            <a:extLst>
              <a:ext uri="{FF2B5EF4-FFF2-40B4-BE49-F238E27FC236}">
                <a16:creationId xmlns:a16="http://schemas.microsoft.com/office/drawing/2014/main" id="{9C9B177E-ECE0-C6E8-8C97-1DF3ADE1E511}"/>
              </a:ext>
            </a:extLst>
          </p:cNvPr>
          <p:cNvSpPr txBox="1">
            <a:spLocks noChangeArrowheads="1"/>
          </p:cNvSpPr>
          <p:nvPr/>
        </p:nvSpPr>
        <p:spPr bwMode="auto">
          <a:xfrm>
            <a:off x="152400" y="0"/>
            <a:ext cx="8291513" cy="6986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s-ES" altLang="es-ES" dirty="0">
                <a:solidFill>
                  <a:srgbClr val="C00000"/>
                </a:solidFill>
                <a:latin typeface="Tw Cen MT" panose="020B0602020104020603" pitchFamily="34" charset="77"/>
                <a:cs typeface="Times New Roman" panose="02020603050405020304" pitchFamily="18" charset="0"/>
              </a:rPr>
              <a:t>10.-IGLESIA DE SAN NICOLÁS</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Es probable que también San Nicolás esté situado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en el lugar que ocupó una antigua mezquita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o, quizás, una sinagoga.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Constituida en Parroquia después de la reconquista,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es una de las once existentes en el siglo XIII. </a:t>
            </a:r>
          </a:p>
          <a:p>
            <a:pPr algn="ctr" eaLnBrk="1" hangingPunct="1">
              <a:lnSpc>
                <a:spcPct val="100000"/>
              </a:lnSpc>
              <a:spcBef>
                <a:spcPct val="0"/>
              </a:spcBef>
              <a:buFontTx/>
              <a:buNone/>
            </a:pPr>
            <a:r>
              <a:rPr lang="es-ES" altLang="es-ES" dirty="0">
                <a:latin typeface="Tw Cen MT" panose="020B0602020104020603" pitchFamily="34" charset="77"/>
              </a:rPr>
              <a:t>Este templo es, posiblemente, </a:t>
            </a:r>
          </a:p>
          <a:p>
            <a:pPr algn="ctr" eaLnBrk="1" hangingPunct="1">
              <a:lnSpc>
                <a:spcPct val="100000"/>
              </a:lnSpc>
              <a:spcBef>
                <a:spcPct val="0"/>
              </a:spcBef>
              <a:buFontTx/>
              <a:buNone/>
            </a:pPr>
            <a:r>
              <a:rPr lang="es-ES" altLang="es-ES" dirty="0">
                <a:latin typeface="Tw Cen MT" panose="020B0602020104020603" pitchFamily="34" charset="77"/>
              </a:rPr>
              <a:t>el más excelente ejemplo del gótico andaluz, </a:t>
            </a:r>
          </a:p>
          <a:p>
            <a:pPr algn="ctr" eaLnBrk="1" hangingPunct="1">
              <a:lnSpc>
                <a:spcPct val="100000"/>
              </a:lnSpc>
              <a:spcBef>
                <a:spcPct val="0"/>
              </a:spcBef>
              <a:buFontTx/>
              <a:buNone/>
            </a:pPr>
            <a:r>
              <a:rPr lang="es-ES" altLang="es-ES" dirty="0">
                <a:latin typeface="Tw Cen MT" panose="020B0602020104020603" pitchFamily="34" charset="77"/>
              </a:rPr>
              <a:t>el más clásico de toda la ciudad </a:t>
            </a:r>
          </a:p>
          <a:p>
            <a:pPr algn="ctr" eaLnBrk="1" hangingPunct="1">
              <a:lnSpc>
                <a:spcPct val="100000"/>
              </a:lnSpc>
              <a:spcBef>
                <a:spcPct val="0"/>
              </a:spcBef>
              <a:buFontTx/>
              <a:buNone/>
            </a:pPr>
            <a:r>
              <a:rPr lang="es-ES" altLang="es-ES" dirty="0">
                <a:latin typeface="Tw Cen MT" panose="020B0602020104020603" pitchFamily="34" charset="77"/>
              </a:rPr>
              <a:t>y, tal vez, el más ortodoxo de todos </a:t>
            </a:r>
          </a:p>
          <a:p>
            <a:pPr algn="ctr" eaLnBrk="1" hangingPunct="1">
              <a:lnSpc>
                <a:spcPct val="100000"/>
              </a:lnSpc>
              <a:spcBef>
                <a:spcPct val="0"/>
              </a:spcBef>
              <a:buFontTx/>
              <a:buNone/>
            </a:pPr>
            <a:r>
              <a:rPr lang="es-ES" altLang="es-ES" dirty="0">
                <a:latin typeface="Tw Cen MT" panose="020B0602020104020603" pitchFamily="34" charset="77"/>
              </a:rPr>
              <a:t>los erigidos en el Reino de Jaén en su estilo. </a:t>
            </a:r>
          </a:p>
          <a:p>
            <a:pPr algn="ctr" eaLnBrk="1" hangingPunct="1">
              <a:lnSpc>
                <a:spcPct val="100000"/>
              </a:lnSpc>
              <a:spcBef>
                <a:spcPct val="0"/>
              </a:spcBef>
              <a:buFontTx/>
              <a:buNone/>
            </a:pPr>
            <a:r>
              <a:rPr lang="es-ES" altLang="es-ES" dirty="0">
                <a:latin typeface="Tw Cen MT" panose="020B0602020104020603" pitchFamily="34" charset="77"/>
              </a:rPr>
              <a:t>N</a:t>
            </a:r>
            <a:r>
              <a:rPr lang="es-ES" altLang="es-ES" dirty="0">
                <a:latin typeface="Tw Cen MT" panose="020B0602020104020603" pitchFamily="34" charset="77"/>
                <a:cs typeface="Times New Roman" panose="02020603050405020304" pitchFamily="18" charset="0"/>
              </a:rPr>
              <a:t>acido del románico en un ansia de elevación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y en un deseo de más luz, como contemplamos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en las bóvedas de crucería de esta iglesia,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elevadas sobre pilares de haces de columnas, todavía sin profusión de adornos y de molduras.</a:t>
            </a:r>
          </a:p>
        </p:txBody>
      </p:sp>
      <p:pic>
        <p:nvPicPr>
          <p:cNvPr id="47107" name="Imagen 5">
            <a:extLst>
              <a:ext uri="{FF2B5EF4-FFF2-40B4-BE49-F238E27FC236}">
                <a16:creationId xmlns:a16="http://schemas.microsoft.com/office/drawing/2014/main" id="{8975204B-0E37-29FD-C442-7DE3731D1BC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1336" r="15767"/>
          <a:stretch>
            <a:fillRect/>
          </a:stretch>
        </p:blipFill>
        <p:spPr bwMode="auto">
          <a:xfrm>
            <a:off x="8882063" y="530225"/>
            <a:ext cx="3055937" cy="439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68" name="CuadroTexto 1">
            <a:extLst>
              <a:ext uri="{FF2B5EF4-FFF2-40B4-BE49-F238E27FC236}">
                <a16:creationId xmlns:a16="http://schemas.microsoft.com/office/drawing/2014/main" id="{A3E615BC-0B0D-B96F-4155-A508E6222888}"/>
              </a:ext>
            </a:extLst>
          </p:cNvPr>
          <p:cNvSpPr txBox="1">
            <a:spLocks noChangeArrowheads="1"/>
          </p:cNvSpPr>
          <p:nvPr/>
        </p:nvSpPr>
        <p:spPr bwMode="auto">
          <a:xfrm>
            <a:off x="8882063" y="5181600"/>
            <a:ext cx="3055937"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s-ES" altLang="es-ES" dirty="0">
                <a:solidFill>
                  <a:srgbClr val="C00000"/>
                </a:solidFill>
              </a:rPr>
              <a:t>IGLESIA</a:t>
            </a:r>
          </a:p>
          <a:p>
            <a:pPr algn="ctr">
              <a:lnSpc>
                <a:spcPct val="100000"/>
              </a:lnSpc>
              <a:spcBef>
                <a:spcPct val="0"/>
              </a:spcBef>
              <a:buFontTx/>
              <a:buNone/>
            </a:pPr>
            <a:r>
              <a:rPr lang="es-ES" altLang="es-ES" dirty="0">
                <a:solidFill>
                  <a:srgbClr val="C00000"/>
                </a:solidFill>
              </a:rPr>
              <a:t>DE</a:t>
            </a:r>
          </a:p>
          <a:p>
            <a:pPr algn="ctr">
              <a:lnSpc>
                <a:spcPct val="100000"/>
              </a:lnSpc>
              <a:spcBef>
                <a:spcPct val="0"/>
              </a:spcBef>
              <a:buFontTx/>
              <a:buNone/>
            </a:pPr>
            <a:r>
              <a:rPr lang="es-ES" altLang="es-ES" dirty="0">
                <a:solidFill>
                  <a:srgbClr val="C00000"/>
                </a:solidFill>
              </a:rPr>
              <a:t>SAN NICOLÁS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withEffect">
                                  <p:stCondLst>
                                    <p:cond delay="0"/>
                                  </p:stCondLst>
                                  <p:childTnLst>
                                    <p:set>
                                      <p:cBhvr>
                                        <p:cTn id="6" dur="1" fill="hold">
                                          <p:stCondLst>
                                            <p:cond delay="0"/>
                                          </p:stCondLst>
                                        </p:cTn>
                                        <p:tgtEl>
                                          <p:spTgt spid="47107"/>
                                        </p:tgtEl>
                                        <p:attrNameLst>
                                          <p:attrName>style.visibility</p:attrName>
                                        </p:attrNameLst>
                                      </p:cBhvr>
                                      <p:to>
                                        <p:strVal val="visible"/>
                                      </p:to>
                                    </p:set>
                                    <p:animEffect transition="in" filter="fade">
                                      <p:cBhvr>
                                        <p:cTn id="7" dur="3000"/>
                                        <p:tgtEl>
                                          <p:spTgt spid="47107"/>
                                        </p:tgtEl>
                                      </p:cBhvr>
                                    </p:animEffect>
                                    <p:anim calcmode="lin" valueType="num">
                                      <p:cBhvr>
                                        <p:cTn id="8" dur="3000" fill="hold"/>
                                        <p:tgtEl>
                                          <p:spTgt spid="47107"/>
                                        </p:tgtEl>
                                        <p:attrNameLst>
                                          <p:attrName>ppt_x</p:attrName>
                                        </p:attrNameLst>
                                      </p:cBhvr>
                                      <p:tavLst>
                                        <p:tav tm="0">
                                          <p:val>
                                            <p:strVal val="#ppt_x"/>
                                          </p:val>
                                        </p:tav>
                                        <p:tav tm="100000">
                                          <p:val>
                                            <p:strVal val="#ppt_x"/>
                                          </p:val>
                                        </p:tav>
                                      </p:tavLst>
                                    </p:anim>
                                    <p:anim calcmode="lin" valueType="num">
                                      <p:cBhvr>
                                        <p:cTn id="9" dur="3000" fill="hold"/>
                                        <p:tgtEl>
                                          <p:spTgt spid="4710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89" name="Imagen 4">
            <a:extLst>
              <a:ext uri="{FF2B5EF4-FFF2-40B4-BE49-F238E27FC236}">
                <a16:creationId xmlns:a16="http://schemas.microsoft.com/office/drawing/2014/main" id="{E1D95DF7-A9F5-D0F1-B5FC-FEE2ED5E7F8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37683"/>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0" name="CuadroTexto 2">
            <a:extLst>
              <a:ext uri="{FF2B5EF4-FFF2-40B4-BE49-F238E27FC236}">
                <a16:creationId xmlns:a16="http://schemas.microsoft.com/office/drawing/2014/main" id="{65741C01-9C0B-C43A-A954-E9CAFA2A94D7}"/>
              </a:ext>
            </a:extLst>
          </p:cNvPr>
          <p:cNvSpPr txBox="1">
            <a:spLocks noChangeArrowheads="1"/>
          </p:cNvSpPr>
          <p:nvPr/>
        </p:nvSpPr>
        <p:spPr bwMode="auto">
          <a:xfrm>
            <a:off x="266700" y="0"/>
            <a:ext cx="7798513" cy="6340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s-ES" altLang="es-ES" dirty="0">
                <a:solidFill>
                  <a:srgbClr val="C00000"/>
                </a:solidFill>
                <a:latin typeface="Tw Cen MT" panose="020B0602020104020603" pitchFamily="34" charset="77"/>
                <a:cs typeface="Times New Roman" panose="02020603050405020304" pitchFamily="18" charset="0"/>
              </a:rPr>
              <a:t>11.-IGLESIA DE SAN ISIDORO</a:t>
            </a:r>
          </a:p>
          <a:p>
            <a:pPr algn="ctr">
              <a:spcBef>
                <a:spcPts val="0"/>
              </a:spcBef>
              <a:buNone/>
            </a:pPr>
            <a:r>
              <a:rPr lang="es-ES" dirty="0">
                <a:effectLst/>
                <a:latin typeface="Tw Cen MT" panose="020B0602020104020603" pitchFamily="34" charset="77"/>
                <a:ea typeface="Times New Roman" panose="02020603050405020304" pitchFamily="18" charset="0"/>
              </a:rPr>
              <a:t>En su origen uno de los tres templos góticos, </a:t>
            </a:r>
          </a:p>
          <a:p>
            <a:pPr algn="ctr">
              <a:spcBef>
                <a:spcPts val="0"/>
              </a:spcBef>
              <a:buNone/>
            </a:pPr>
            <a:r>
              <a:rPr lang="es-ES" dirty="0">
                <a:effectLst/>
                <a:latin typeface="Tw Cen MT" panose="020B0602020104020603" pitchFamily="34" charset="77"/>
                <a:ea typeface="Times New Roman" panose="02020603050405020304" pitchFamily="18" charset="0"/>
              </a:rPr>
              <a:t>situado extramuros de la antigua ciudad amurallada. Posiblemente fue una fortaleza árabe, para defender la muralla por el poniente de la ciudad. Por otro lado, la tradición mantiene que fue </a:t>
            </a:r>
          </a:p>
          <a:p>
            <a:pPr algn="ctr">
              <a:spcBef>
                <a:spcPts val="0"/>
              </a:spcBef>
              <a:buNone/>
            </a:pPr>
            <a:r>
              <a:rPr lang="es-ES" dirty="0">
                <a:effectLst/>
                <a:latin typeface="Tw Cen MT" panose="020B0602020104020603" pitchFamily="34" charset="77"/>
                <a:ea typeface="Times New Roman" panose="02020603050405020304" pitchFamily="18" charset="0"/>
              </a:rPr>
              <a:t>también una antigua mezquita. </a:t>
            </a:r>
          </a:p>
          <a:p>
            <a:pPr algn="ctr">
              <a:spcBef>
                <a:spcPts val="0"/>
              </a:spcBef>
              <a:buNone/>
            </a:pPr>
            <a:r>
              <a:rPr lang="es-ES" dirty="0">
                <a:effectLst/>
                <a:latin typeface="Tw Cen MT" panose="020B0602020104020603" pitchFamily="34" charset="77"/>
                <a:ea typeface="Times New Roman" panose="02020603050405020304" pitchFamily="18" charset="0"/>
              </a:rPr>
              <a:t>Ya dieciséis años después de la conquista cristiana, (1233), siendo Obispo D. Pascual se le nombra como una de las once iglesias principales. </a:t>
            </a:r>
          </a:p>
          <a:p>
            <a:pPr algn="ctr">
              <a:spcBef>
                <a:spcPts val="0"/>
              </a:spcBef>
              <a:buNone/>
            </a:pPr>
            <a:r>
              <a:rPr lang="es-ES" dirty="0">
                <a:effectLst/>
                <a:latin typeface="Tw Cen MT" panose="020B0602020104020603" pitchFamily="34" charset="77"/>
                <a:ea typeface="Times New Roman" panose="02020603050405020304" pitchFamily="18" charset="0"/>
              </a:rPr>
              <a:t>Su factura sería sin duda gótico-mudéjar.  </a:t>
            </a:r>
          </a:p>
          <a:p>
            <a:pPr algn="ctr">
              <a:spcBef>
                <a:spcPts val="0"/>
              </a:spcBef>
              <a:buNone/>
            </a:pPr>
            <a:r>
              <a:rPr lang="es-ES" dirty="0">
                <a:effectLst/>
                <a:latin typeface="Tw Cen MT" panose="020B0602020104020603" pitchFamily="34" charset="77"/>
                <a:ea typeface="Times New Roman" panose="02020603050405020304" pitchFamily="18" charset="0"/>
              </a:rPr>
              <a:t>Sus dos portadas -únicos residuos de su pasado- fueron embellecidas según el gótico flamígero </a:t>
            </a:r>
          </a:p>
          <a:p>
            <a:pPr algn="ctr">
              <a:spcBef>
                <a:spcPts val="0"/>
              </a:spcBef>
              <a:buNone/>
            </a:pPr>
            <a:r>
              <a:rPr lang="es-ES" dirty="0">
                <a:effectLst/>
                <a:latin typeface="Tw Cen MT" panose="020B0602020104020603" pitchFamily="34" charset="77"/>
                <a:ea typeface="Times New Roman" panose="02020603050405020304" pitchFamily="18" charset="0"/>
              </a:rPr>
              <a:t>en la época de D. Alonso Suárez de la Fuente. </a:t>
            </a:r>
          </a:p>
          <a:p>
            <a:pPr algn="ctr">
              <a:spcBef>
                <a:spcPts val="0"/>
              </a:spcBef>
              <a:buNone/>
            </a:pPr>
            <a:r>
              <a:rPr lang="es-ES" dirty="0">
                <a:effectLst/>
                <a:latin typeface="Tw Cen MT" panose="020B0602020104020603" pitchFamily="34" charset="77"/>
                <a:ea typeface="Times New Roman" panose="02020603050405020304" pitchFamily="18" charset="0"/>
              </a:rPr>
              <a:t>Puede apreciarse su escudo: </a:t>
            </a:r>
          </a:p>
          <a:p>
            <a:pPr algn="ctr">
              <a:spcBef>
                <a:spcPts val="0"/>
              </a:spcBef>
              <a:buNone/>
            </a:pPr>
            <a:r>
              <a:rPr lang="es-ES" dirty="0">
                <a:effectLst/>
                <a:latin typeface="Tw Cen MT" panose="020B0602020104020603" pitchFamily="34" charset="77"/>
                <a:ea typeface="Times New Roman" panose="02020603050405020304" pitchFamily="18" charset="0"/>
              </a:rPr>
              <a:t>una fuente de la que sale un sauce.</a:t>
            </a:r>
            <a:endParaRPr lang="es-ES" altLang="es-ES" b="1" dirty="0">
              <a:solidFill>
                <a:srgbClr val="C00000"/>
              </a:solidFill>
              <a:latin typeface="Tw Cen MT" panose="020B0602020104020603" pitchFamily="34" charset="77"/>
              <a:cs typeface="Times New Roman" panose="02020603050405020304" pitchFamily="18" charset="0"/>
            </a:endParaRPr>
          </a:p>
        </p:txBody>
      </p:sp>
      <p:sp>
        <p:nvSpPr>
          <p:cNvPr id="63492" name="CuadroTexto 1">
            <a:extLst>
              <a:ext uri="{FF2B5EF4-FFF2-40B4-BE49-F238E27FC236}">
                <a16:creationId xmlns:a16="http://schemas.microsoft.com/office/drawing/2014/main" id="{D6C23D77-D09B-7556-C61E-858B4E52CE4C}"/>
              </a:ext>
            </a:extLst>
          </p:cNvPr>
          <p:cNvSpPr txBox="1">
            <a:spLocks noChangeArrowheads="1"/>
          </p:cNvSpPr>
          <p:nvPr/>
        </p:nvSpPr>
        <p:spPr bwMode="auto">
          <a:xfrm>
            <a:off x="8826500" y="5205413"/>
            <a:ext cx="3098800"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s-ES" altLang="es-ES" dirty="0">
                <a:solidFill>
                  <a:srgbClr val="C00000"/>
                </a:solidFill>
              </a:rPr>
              <a:t>IGLESIA</a:t>
            </a:r>
          </a:p>
          <a:p>
            <a:pPr algn="ctr">
              <a:lnSpc>
                <a:spcPct val="100000"/>
              </a:lnSpc>
              <a:spcBef>
                <a:spcPct val="0"/>
              </a:spcBef>
              <a:buFontTx/>
              <a:buNone/>
            </a:pPr>
            <a:r>
              <a:rPr lang="es-ES" altLang="es-ES" dirty="0">
                <a:solidFill>
                  <a:srgbClr val="C00000"/>
                </a:solidFill>
              </a:rPr>
              <a:t>DE </a:t>
            </a:r>
          </a:p>
          <a:p>
            <a:pPr algn="ctr">
              <a:lnSpc>
                <a:spcPct val="100000"/>
              </a:lnSpc>
              <a:spcBef>
                <a:spcPct val="0"/>
              </a:spcBef>
              <a:buFontTx/>
              <a:buNone/>
            </a:pPr>
            <a:r>
              <a:rPr lang="es-ES" altLang="es-ES" dirty="0">
                <a:solidFill>
                  <a:srgbClr val="C00000"/>
                </a:solidFill>
              </a:rPr>
              <a:t>SAN ISIDORO</a:t>
            </a:r>
          </a:p>
        </p:txBody>
      </p:sp>
      <p:pic>
        <p:nvPicPr>
          <p:cNvPr id="2" name="Imagen 1">
            <a:extLst>
              <a:ext uri="{FF2B5EF4-FFF2-40B4-BE49-F238E27FC236}">
                <a16:creationId xmlns:a16="http://schemas.microsoft.com/office/drawing/2014/main" id="{6C090AFD-189D-3C5C-86DC-A47D28BEE022}"/>
              </a:ext>
            </a:extLst>
          </p:cNvPr>
          <p:cNvPicPr>
            <a:picLocks noChangeAspect="1"/>
          </p:cNvPicPr>
          <p:nvPr/>
        </p:nvPicPr>
        <p:blipFill>
          <a:blip r:embed="rId3"/>
          <a:stretch>
            <a:fillRect/>
          </a:stretch>
        </p:blipFill>
        <p:spPr>
          <a:xfrm>
            <a:off x="8929059" y="285981"/>
            <a:ext cx="2893682" cy="4292149"/>
          </a:xfrm>
          <a:prstGeom prst="rect">
            <a:avLst/>
          </a:prstGeom>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3" name="Imagen 4">
            <a:extLst>
              <a:ext uri="{FF2B5EF4-FFF2-40B4-BE49-F238E27FC236}">
                <a16:creationId xmlns:a16="http://schemas.microsoft.com/office/drawing/2014/main" id="{9419E9D7-C681-67E4-91B7-72F19C8F071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37683"/>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14" name="CuadroTexto 1">
            <a:extLst>
              <a:ext uri="{FF2B5EF4-FFF2-40B4-BE49-F238E27FC236}">
                <a16:creationId xmlns:a16="http://schemas.microsoft.com/office/drawing/2014/main" id="{627892FC-D7E5-01B8-4596-D1B032E7B17E}"/>
              </a:ext>
            </a:extLst>
          </p:cNvPr>
          <p:cNvSpPr txBox="1">
            <a:spLocks noChangeArrowheads="1"/>
          </p:cNvSpPr>
          <p:nvPr/>
        </p:nvSpPr>
        <p:spPr bwMode="auto">
          <a:xfrm>
            <a:off x="282575" y="0"/>
            <a:ext cx="7202488" cy="655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s-ES" altLang="es-ES" dirty="0">
                <a:solidFill>
                  <a:srgbClr val="C00000"/>
                </a:solidFill>
                <a:latin typeface="Tw Cen MT" panose="020B0602020104020603" pitchFamily="34" charset="77"/>
              </a:rPr>
              <a:t>LA PESTE NEGRA</a:t>
            </a:r>
          </a:p>
          <a:p>
            <a:pPr algn="ctr" eaLnBrk="1" hangingPunct="1">
              <a:lnSpc>
                <a:spcPct val="100000"/>
              </a:lnSpc>
              <a:spcBef>
                <a:spcPct val="0"/>
              </a:spcBef>
              <a:buFontTx/>
              <a:buNone/>
            </a:pPr>
            <a:r>
              <a:rPr lang="es-ES" altLang="es-ES" dirty="0">
                <a:latin typeface="Tw Cen MT" panose="020B0602020104020603" pitchFamily="34" charset="77"/>
              </a:rPr>
              <a:t>La primera de las epidemias de la que tenemos referencia es la del año 1348, </a:t>
            </a:r>
          </a:p>
          <a:p>
            <a:pPr algn="ctr" eaLnBrk="1" hangingPunct="1">
              <a:lnSpc>
                <a:spcPct val="100000"/>
              </a:lnSpc>
              <a:spcBef>
                <a:spcPct val="0"/>
              </a:spcBef>
              <a:buFontTx/>
              <a:buNone/>
            </a:pPr>
            <a:r>
              <a:rPr lang="es-ES" altLang="es-ES" dirty="0">
                <a:latin typeface="Tw Cen MT" panose="020B0602020104020603" pitchFamily="34" charset="77"/>
              </a:rPr>
              <a:t>tristemente famosa por lo estragos causados. </a:t>
            </a:r>
          </a:p>
          <a:p>
            <a:pPr algn="ctr" eaLnBrk="1" hangingPunct="1">
              <a:lnSpc>
                <a:spcPct val="100000"/>
              </a:lnSpc>
              <a:spcBef>
                <a:spcPct val="0"/>
              </a:spcBef>
              <a:buFontTx/>
              <a:buNone/>
            </a:pPr>
            <a:r>
              <a:rPr lang="es-ES" altLang="es-ES" dirty="0">
                <a:latin typeface="Tw Cen MT" panose="020B0602020104020603" pitchFamily="34" charset="77"/>
              </a:rPr>
              <a:t>Surge en Asía, llegando a Europa en el siglo XIV. </a:t>
            </a:r>
          </a:p>
          <a:p>
            <a:pPr algn="ctr" eaLnBrk="1" hangingPunct="1">
              <a:lnSpc>
                <a:spcPct val="100000"/>
              </a:lnSpc>
              <a:spcBef>
                <a:spcPct val="0"/>
              </a:spcBef>
              <a:buFontTx/>
              <a:buNone/>
            </a:pPr>
            <a:r>
              <a:rPr lang="es-ES" altLang="es-ES" dirty="0">
                <a:latin typeface="Tw Cen MT" panose="020B0602020104020603" pitchFamily="34" charset="77"/>
              </a:rPr>
              <a:t>En sólo unos meses la muerte llegó a </a:t>
            </a:r>
          </a:p>
          <a:p>
            <a:pPr algn="ctr" eaLnBrk="1" hangingPunct="1">
              <a:lnSpc>
                <a:spcPct val="100000"/>
              </a:lnSpc>
              <a:spcBef>
                <a:spcPct val="0"/>
              </a:spcBef>
              <a:buFontTx/>
              <a:buNone/>
            </a:pPr>
            <a:r>
              <a:rPr lang="es-ES" altLang="es-ES" dirty="0">
                <a:latin typeface="Tw Cen MT" panose="020B0602020104020603" pitchFamily="34" charset="77"/>
              </a:rPr>
              <a:t>25 millones de europeos, </a:t>
            </a:r>
          </a:p>
          <a:p>
            <a:pPr algn="ctr" eaLnBrk="1" hangingPunct="1">
              <a:lnSpc>
                <a:spcPct val="100000"/>
              </a:lnSpc>
              <a:spcBef>
                <a:spcPct val="0"/>
              </a:spcBef>
              <a:buFontTx/>
              <a:buNone/>
            </a:pPr>
            <a:r>
              <a:rPr lang="es-ES" altLang="es-ES" dirty="0">
                <a:latin typeface="Tw Cen MT" panose="020B0602020104020603" pitchFamily="34" charset="77"/>
              </a:rPr>
              <a:t>la tercera parte de la población. </a:t>
            </a:r>
          </a:p>
          <a:p>
            <a:pPr algn="ctr" eaLnBrk="1" hangingPunct="1">
              <a:lnSpc>
                <a:spcPct val="100000"/>
              </a:lnSpc>
              <a:spcBef>
                <a:spcPct val="0"/>
              </a:spcBef>
              <a:buFontTx/>
              <a:buNone/>
            </a:pPr>
            <a:r>
              <a:rPr lang="es-ES" altLang="es-ES" dirty="0">
                <a:latin typeface="Tw Cen MT" panose="020B0602020104020603" pitchFamily="34" charset="77"/>
              </a:rPr>
              <a:t>En Úbeda causa verdaderos estragos; </a:t>
            </a:r>
          </a:p>
          <a:p>
            <a:pPr algn="ctr" eaLnBrk="1" hangingPunct="1">
              <a:lnSpc>
                <a:spcPct val="100000"/>
              </a:lnSpc>
              <a:spcBef>
                <a:spcPct val="0"/>
              </a:spcBef>
              <a:buFontTx/>
              <a:buNone/>
            </a:pPr>
            <a:r>
              <a:rPr lang="es-ES" altLang="es-ES" dirty="0">
                <a:latin typeface="Tw Cen MT" panose="020B0602020104020603" pitchFamily="34" charset="77"/>
              </a:rPr>
              <a:t>a la liturgia fúnebre se incorpora el “</a:t>
            </a:r>
            <a:r>
              <a:rPr lang="es-ES" altLang="es-ES" dirty="0" err="1">
                <a:latin typeface="Tw Cen MT" panose="020B0602020104020603" pitchFamily="34" charset="77"/>
              </a:rPr>
              <a:t>dies</a:t>
            </a:r>
            <a:r>
              <a:rPr lang="es-ES" altLang="es-ES" dirty="0">
                <a:latin typeface="Tw Cen MT" panose="020B0602020104020603" pitchFamily="34" charset="77"/>
              </a:rPr>
              <a:t> </a:t>
            </a:r>
            <a:r>
              <a:rPr lang="es-ES" altLang="es-ES" dirty="0" err="1">
                <a:latin typeface="Tw Cen MT" panose="020B0602020104020603" pitchFamily="34" charset="77"/>
              </a:rPr>
              <a:t>irae</a:t>
            </a:r>
            <a:r>
              <a:rPr lang="es-ES" altLang="es-ES" dirty="0">
                <a:latin typeface="Tw Cen MT" panose="020B0602020104020603" pitchFamily="34" charset="77"/>
              </a:rPr>
              <a:t>”.</a:t>
            </a:r>
          </a:p>
          <a:p>
            <a:pPr algn="ctr" eaLnBrk="1" hangingPunct="1">
              <a:lnSpc>
                <a:spcPct val="100000"/>
              </a:lnSpc>
              <a:spcBef>
                <a:spcPct val="0"/>
              </a:spcBef>
              <a:buFontTx/>
              <a:buNone/>
            </a:pPr>
            <a:r>
              <a:rPr lang="es-ES" altLang="es-ES" dirty="0">
                <a:latin typeface="Tw Cen MT" panose="020B0602020104020603" pitchFamily="34" charset="77"/>
              </a:rPr>
              <a:t>Los frailes Trinitarios abren las puertas del </a:t>
            </a:r>
          </a:p>
          <a:p>
            <a:pPr algn="ctr" eaLnBrk="1" hangingPunct="1">
              <a:lnSpc>
                <a:spcPct val="100000"/>
              </a:lnSpc>
              <a:spcBef>
                <a:spcPct val="0"/>
              </a:spcBef>
              <a:buFontTx/>
              <a:buNone/>
            </a:pPr>
            <a:r>
              <a:rPr lang="es-ES" altLang="es-ES" dirty="0">
                <a:latin typeface="Tw Cen MT" panose="020B0602020104020603" pitchFamily="34" charset="77"/>
              </a:rPr>
              <a:t>convento a los contagiados cuidando de ellos </a:t>
            </a:r>
          </a:p>
          <a:p>
            <a:pPr algn="ctr" eaLnBrk="1" hangingPunct="1">
              <a:lnSpc>
                <a:spcPct val="100000"/>
              </a:lnSpc>
              <a:spcBef>
                <a:spcPct val="0"/>
              </a:spcBef>
              <a:buFontTx/>
              <a:buNone/>
            </a:pPr>
            <a:r>
              <a:rPr lang="es-ES" altLang="es-ES" dirty="0">
                <a:latin typeface="Tw Cen MT" panose="020B0602020104020603" pitchFamily="34" charset="77"/>
              </a:rPr>
              <a:t>y siendo ejemplo para toda la iglesia. </a:t>
            </a:r>
          </a:p>
          <a:p>
            <a:pPr algn="ctr" eaLnBrk="1" hangingPunct="1">
              <a:lnSpc>
                <a:spcPct val="100000"/>
              </a:lnSpc>
              <a:spcBef>
                <a:spcPct val="0"/>
              </a:spcBef>
              <a:buFontTx/>
              <a:buNone/>
            </a:pPr>
            <a:r>
              <a:rPr lang="es-ES" altLang="es-ES" dirty="0">
                <a:latin typeface="Tw Cen MT" panose="020B0602020104020603" pitchFamily="34" charset="77"/>
              </a:rPr>
              <a:t>Tras la peste llega el hambre, </a:t>
            </a:r>
          </a:p>
          <a:p>
            <a:pPr algn="ctr" eaLnBrk="1" hangingPunct="1">
              <a:lnSpc>
                <a:spcPct val="100000"/>
              </a:lnSpc>
              <a:spcBef>
                <a:spcPct val="0"/>
              </a:spcBef>
              <a:buFontTx/>
              <a:buNone/>
            </a:pPr>
            <a:r>
              <a:rPr lang="es-ES" altLang="es-ES" dirty="0">
                <a:latin typeface="Tw Cen MT" panose="020B0602020104020603" pitchFamily="34" charset="77"/>
              </a:rPr>
              <a:t>por no haber quien cultivase los campos.</a:t>
            </a:r>
          </a:p>
        </p:txBody>
      </p:sp>
      <p:sp>
        <p:nvSpPr>
          <p:cNvPr id="64515" name="CuadroTexto 1">
            <a:extLst>
              <a:ext uri="{FF2B5EF4-FFF2-40B4-BE49-F238E27FC236}">
                <a16:creationId xmlns:a16="http://schemas.microsoft.com/office/drawing/2014/main" id="{6AF6E08E-820C-846E-7BB1-826C843DFD36}"/>
              </a:ext>
            </a:extLst>
          </p:cNvPr>
          <p:cNvSpPr txBox="1">
            <a:spLocks noChangeArrowheads="1"/>
          </p:cNvSpPr>
          <p:nvPr/>
        </p:nvSpPr>
        <p:spPr bwMode="auto">
          <a:xfrm>
            <a:off x="8813800" y="4743450"/>
            <a:ext cx="309562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s-ES" altLang="es-ES" sz="2400" dirty="0">
                <a:solidFill>
                  <a:srgbClr val="C00000"/>
                </a:solidFill>
              </a:rPr>
              <a:t>AÑO</a:t>
            </a:r>
          </a:p>
          <a:p>
            <a:pPr algn="ctr">
              <a:lnSpc>
                <a:spcPct val="100000"/>
              </a:lnSpc>
              <a:spcBef>
                <a:spcPct val="0"/>
              </a:spcBef>
              <a:buFontTx/>
              <a:buNone/>
            </a:pPr>
            <a:r>
              <a:rPr lang="es-ES" altLang="es-ES" sz="2400" dirty="0">
                <a:solidFill>
                  <a:srgbClr val="C00000"/>
                </a:solidFill>
              </a:rPr>
              <a:t>1348</a:t>
            </a:r>
          </a:p>
          <a:p>
            <a:pPr algn="ctr">
              <a:lnSpc>
                <a:spcPct val="100000"/>
              </a:lnSpc>
              <a:spcBef>
                <a:spcPct val="0"/>
              </a:spcBef>
              <a:buFontTx/>
              <a:buNone/>
            </a:pPr>
            <a:r>
              <a:rPr lang="es-ES" altLang="es-ES" sz="2400" dirty="0">
                <a:solidFill>
                  <a:srgbClr val="C00000"/>
                </a:solidFill>
              </a:rPr>
              <a:t>PESTE NEGRA</a:t>
            </a:r>
          </a:p>
        </p:txBody>
      </p:sp>
      <p:pic>
        <p:nvPicPr>
          <p:cNvPr id="49156" name="Imagen 2">
            <a:extLst>
              <a:ext uri="{FF2B5EF4-FFF2-40B4-BE49-F238E27FC236}">
                <a16:creationId xmlns:a16="http://schemas.microsoft.com/office/drawing/2014/main" id="{FBB17B73-A8B1-00AA-B76F-94F11735B50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29727"/>
          <a:stretch>
            <a:fillRect/>
          </a:stretch>
        </p:blipFill>
        <p:spPr bwMode="auto">
          <a:xfrm>
            <a:off x="8674100" y="144464"/>
            <a:ext cx="3387725" cy="39623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withEffect">
                                  <p:stCondLst>
                                    <p:cond delay="0"/>
                                  </p:stCondLst>
                                  <p:childTnLst>
                                    <p:set>
                                      <p:cBhvr>
                                        <p:cTn id="6" dur="1" fill="hold">
                                          <p:stCondLst>
                                            <p:cond delay="0"/>
                                          </p:stCondLst>
                                        </p:cTn>
                                        <p:tgtEl>
                                          <p:spTgt spid="49156"/>
                                        </p:tgtEl>
                                        <p:attrNameLst>
                                          <p:attrName>style.visibility</p:attrName>
                                        </p:attrNameLst>
                                      </p:cBhvr>
                                      <p:to>
                                        <p:strVal val="visible"/>
                                      </p:to>
                                    </p:set>
                                    <p:animEffect transition="in" filter="fade">
                                      <p:cBhvr>
                                        <p:cTn id="7" dur="3000"/>
                                        <p:tgtEl>
                                          <p:spTgt spid="49156"/>
                                        </p:tgtEl>
                                      </p:cBhvr>
                                    </p:animEffect>
                                    <p:anim calcmode="lin" valueType="num">
                                      <p:cBhvr>
                                        <p:cTn id="8" dur="3000" fill="hold"/>
                                        <p:tgtEl>
                                          <p:spTgt spid="49156"/>
                                        </p:tgtEl>
                                        <p:attrNameLst>
                                          <p:attrName>ppt_x</p:attrName>
                                        </p:attrNameLst>
                                      </p:cBhvr>
                                      <p:tavLst>
                                        <p:tav tm="0">
                                          <p:val>
                                            <p:strVal val="#ppt_x"/>
                                          </p:val>
                                        </p:tav>
                                        <p:tav tm="100000">
                                          <p:val>
                                            <p:strVal val="#ppt_x"/>
                                          </p:val>
                                        </p:tav>
                                      </p:tavLst>
                                    </p:anim>
                                    <p:anim calcmode="lin" valueType="num">
                                      <p:cBhvr>
                                        <p:cTn id="9" dur="3000" fill="hold"/>
                                        <p:tgtEl>
                                          <p:spTgt spid="4915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Imagen 4">
            <a:extLst>
              <a:ext uri="{FF2B5EF4-FFF2-40B4-BE49-F238E27FC236}">
                <a16:creationId xmlns:a16="http://schemas.microsoft.com/office/drawing/2014/main" id="{AA0B728B-F323-01AF-B13F-C9DBD2B5602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37683"/>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4" name="CuadroTexto 2">
            <a:extLst>
              <a:ext uri="{FF2B5EF4-FFF2-40B4-BE49-F238E27FC236}">
                <a16:creationId xmlns:a16="http://schemas.microsoft.com/office/drawing/2014/main" id="{545CAA5E-8A71-CE96-7E70-40C55083A544}"/>
              </a:ext>
            </a:extLst>
          </p:cNvPr>
          <p:cNvSpPr txBox="1">
            <a:spLocks noChangeArrowheads="1"/>
          </p:cNvSpPr>
          <p:nvPr/>
        </p:nvSpPr>
        <p:spPr bwMode="auto">
          <a:xfrm>
            <a:off x="283779" y="378372"/>
            <a:ext cx="7566409" cy="6297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spcBef>
                <a:spcPts val="0"/>
              </a:spcBef>
              <a:buNone/>
            </a:pPr>
            <a:r>
              <a:rPr lang="es-ES" dirty="0">
                <a:solidFill>
                  <a:srgbClr val="C00000"/>
                </a:solidFill>
                <a:latin typeface="Tw Cen MT" panose="020B0602020104020603" pitchFamily="34" charset="77"/>
                <a:ea typeface="Times New Roman" panose="02020603050405020304" pitchFamily="18" charset="0"/>
                <a:cs typeface="Times New Roman" panose="02020603050405020304" pitchFamily="18" charset="0"/>
              </a:rPr>
              <a:t>ELVIRA</a:t>
            </a:r>
            <a:r>
              <a:rPr lang="es-ES" dirty="0">
                <a:latin typeface="Tw Cen MT" panose="020B0602020104020603" pitchFamily="34" charset="77"/>
                <a:ea typeface="Times New Roman" panose="02020603050405020304" pitchFamily="18" charset="0"/>
                <a:cs typeface="Times New Roman" panose="02020603050405020304" pitchFamily="18" charset="0"/>
              </a:rPr>
              <a:t> fue el primer concilio que se celebró en la Hispania </a:t>
            </a:r>
            <a:r>
              <a:rPr lang="es-ES" dirty="0" err="1">
                <a:latin typeface="Tw Cen MT" panose="020B0602020104020603" pitchFamily="34" charset="77"/>
                <a:ea typeface="Times New Roman" panose="02020603050405020304" pitchFamily="18" charset="0"/>
                <a:cs typeface="Times New Roman" panose="02020603050405020304" pitchFamily="18" charset="0"/>
              </a:rPr>
              <a:t>Bætica</a:t>
            </a:r>
            <a:r>
              <a:rPr lang="es-ES" dirty="0">
                <a:latin typeface="Tw Cen MT" panose="020B0602020104020603" pitchFamily="34" charset="77"/>
                <a:ea typeface="Times New Roman" panose="02020603050405020304" pitchFamily="18" charset="0"/>
                <a:cs typeface="Times New Roman" panose="02020603050405020304" pitchFamily="18" charset="0"/>
              </a:rPr>
              <a:t> en el primer tercio del s. IV, </a:t>
            </a:r>
          </a:p>
          <a:p>
            <a:pPr algn="ctr">
              <a:spcBef>
                <a:spcPts val="0"/>
              </a:spcBef>
              <a:buNone/>
            </a:pPr>
            <a:r>
              <a:rPr lang="es-ES" dirty="0">
                <a:latin typeface="Tw Cen MT" panose="020B0602020104020603" pitchFamily="34" charset="77"/>
                <a:ea typeface="Times New Roman" panose="02020603050405020304" pitchFamily="18" charset="0"/>
                <a:cs typeface="Times New Roman" panose="02020603050405020304" pitchFamily="18" charset="0"/>
              </a:rPr>
              <a:t>a instancia de Osio de Córdoba, </a:t>
            </a:r>
          </a:p>
          <a:p>
            <a:pPr algn="ctr">
              <a:spcBef>
                <a:spcPts val="0"/>
              </a:spcBef>
              <a:buNone/>
            </a:pPr>
            <a:r>
              <a:rPr lang="es-ES" dirty="0">
                <a:latin typeface="Tw Cen MT" panose="020B0602020104020603" pitchFamily="34" charset="77"/>
                <a:ea typeface="Times New Roman" panose="02020603050405020304" pitchFamily="18" charset="0"/>
                <a:cs typeface="Times New Roman" panose="02020603050405020304" pitchFamily="18" charset="0"/>
              </a:rPr>
              <a:t>y presidido por Félix de </a:t>
            </a:r>
            <a:r>
              <a:rPr lang="es-ES" dirty="0" err="1">
                <a:latin typeface="Tw Cen MT" panose="020B0602020104020603" pitchFamily="34" charset="77"/>
                <a:ea typeface="Times New Roman" panose="02020603050405020304" pitchFamily="18" charset="0"/>
                <a:cs typeface="Times New Roman" panose="02020603050405020304" pitchFamily="18" charset="0"/>
              </a:rPr>
              <a:t>Acci</a:t>
            </a:r>
            <a:r>
              <a:rPr lang="es-ES" dirty="0">
                <a:latin typeface="Tw Cen MT" panose="020B0602020104020603" pitchFamily="34" charset="77"/>
                <a:ea typeface="Times New Roman" panose="02020603050405020304" pitchFamily="18" charset="0"/>
                <a:cs typeface="Times New Roman" panose="02020603050405020304" pitchFamily="18" charset="0"/>
              </a:rPr>
              <a:t> ( Guadix), </a:t>
            </a:r>
          </a:p>
          <a:p>
            <a:pPr algn="ctr">
              <a:spcBef>
                <a:spcPts val="0"/>
              </a:spcBef>
              <a:buNone/>
            </a:pPr>
            <a:r>
              <a:rPr lang="es-ES" dirty="0">
                <a:latin typeface="Tw Cen MT" panose="020B0602020104020603" pitchFamily="34" charset="77"/>
                <a:ea typeface="Times New Roman" panose="02020603050405020304" pitchFamily="18" charset="0"/>
                <a:cs typeface="Times New Roman" panose="02020603050405020304" pitchFamily="18" charset="0"/>
              </a:rPr>
              <a:t>para restaurar la disciplina de la Iglesia, </a:t>
            </a:r>
          </a:p>
          <a:p>
            <a:pPr algn="ctr">
              <a:spcBef>
                <a:spcPts val="0"/>
              </a:spcBef>
              <a:buNone/>
            </a:pPr>
            <a:r>
              <a:rPr lang="es-ES" dirty="0">
                <a:latin typeface="Tw Cen MT" panose="020B0602020104020603" pitchFamily="34" charset="77"/>
                <a:ea typeface="Times New Roman" panose="02020603050405020304" pitchFamily="18" charset="0"/>
                <a:cs typeface="Times New Roman" panose="02020603050405020304" pitchFamily="18" charset="0"/>
              </a:rPr>
              <a:t> ante el peligro de nuevas persecuciones.</a:t>
            </a:r>
          </a:p>
          <a:p>
            <a:pPr algn="ctr">
              <a:spcBef>
                <a:spcPts val="0"/>
              </a:spcBef>
              <a:buNone/>
            </a:pPr>
            <a:r>
              <a:rPr lang="es-ES" dirty="0">
                <a:latin typeface="Tw Cen MT" panose="020B0602020104020603" pitchFamily="34" charset="77"/>
              </a:rPr>
              <a:t>En sus 81 cánones, todos disciplinares, </a:t>
            </a:r>
          </a:p>
          <a:p>
            <a:pPr algn="ctr">
              <a:spcBef>
                <a:spcPts val="0"/>
              </a:spcBef>
              <a:buNone/>
            </a:pPr>
            <a:r>
              <a:rPr lang="es-ES" dirty="0">
                <a:latin typeface="Tw Cen MT" panose="020B0602020104020603" pitchFamily="34" charset="77"/>
              </a:rPr>
              <a:t>se encuentra la ley eclesiástica más antigua concerniente al celibato del clero, </a:t>
            </a:r>
          </a:p>
          <a:p>
            <a:pPr algn="ctr">
              <a:spcBef>
                <a:spcPts val="0"/>
              </a:spcBef>
              <a:buNone/>
            </a:pPr>
            <a:r>
              <a:rPr lang="es-ES" dirty="0">
                <a:latin typeface="Tw Cen MT" panose="020B0602020104020603" pitchFamily="34" charset="77"/>
              </a:rPr>
              <a:t>la institución de las vírgenes consagradas referencias al uso de imágenes, </a:t>
            </a:r>
          </a:p>
          <a:p>
            <a:pPr algn="ctr">
              <a:spcBef>
                <a:spcPts val="0"/>
              </a:spcBef>
              <a:buNone/>
            </a:pPr>
            <a:r>
              <a:rPr lang="es-ES" dirty="0">
                <a:latin typeface="Tw Cen MT" panose="020B0602020104020603" pitchFamily="34" charset="77"/>
              </a:rPr>
              <a:t>a las relaciones con paganos, judíos y herejes, </a:t>
            </a:r>
          </a:p>
          <a:p>
            <a:pPr algn="ctr">
              <a:spcBef>
                <a:spcPts val="0"/>
              </a:spcBef>
              <a:buNone/>
            </a:pPr>
            <a:r>
              <a:rPr lang="es-ES" dirty="0">
                <a:latin typeface="Tw Cen MT" panose="020B0602020104020603" pitchFamily="34" charset="77"/>
              </a:rPr>
              <a:t>y muchas otras, relativas a temas como </a:t>
            </a:r>
          </a:p>
          <a:p>
            <a:pPr algn="ctr">
              <a:spcBef>
                <a:spcPts val="0"/>
              </a:spcBef>
              <a:buNone/>
            </a:pPr>
            <a:r>
              <a:rPr lang="es-ES" dirty="0">
                <a:latin typeface="Tw Cen MT" panose="020B0602020104020603" pitchFamily="34" charset="77"/>
              </a:rPr>
              <a:t>matrimonio, bautismo, ayuno, excomunión, enterramiento, usura, vigilias, o cumplimiento </a:t>
            </a:r>
          </a:p>
          <a:p>
            <a:pPr algn="ctr">
              <a:spcBef>
                <a:spcPts val="0"/>
              </a:spcBef>
              <a:buNone/>
            </a:pPr>
            <a:r>
              <a:rPr lang="es-ES" dirty="0">
                <a:latin typeface="Tw Cen MT" panose="020B0602020104020603" pitchFamily="34" charset="77"/>
              </a:rPr>
              <a:t>de la obligación de asistir a misa.</a:t>
            </a:r>
            <a:endParaRPr lang="es-ES" dirty="0">
              <a:latin typeface="Tw Cen MT" panose="020B0602020104020603" pitchFamily="34" charset="77"/>
              <a:ea typeface="Times New Roman" panose="02020603050405020304" pitchFamily="18" charset="0"/>
              <a:cs typeface="Times New Roman" panose="02020603050405020304" pitchFamily="18" charset="0"/>
            </a:endParaRPr>
          </a:p>
        </p:txBody>
      </p:sp>
      <p:sp>
        <p:nvSpPr>
          <p:cNvPr id="18435" name="CuadroTexto 5">
            <a:extLst>
              <a:ext uri="{FF2B5EF4-FFF2-40B4-BE49-F238E27FC236}">
                <a16:creationId xmlns:a16="http://schemas.microsoft.com/office/drawing/2014/main" id="{2A20BB57-A923-EB6D-AADE-95DB33AB7308}"/>
              </a:ext>
            </a:extLst>
          </p:cNvPr>
          <p:cNvSpPr txBox="1">
            <a:spLocks noChangeArrowheads="1"/>
          </p:cNvSpPr>
          <p:nvPr/>
        </p:nvSpPr>
        <p:spPr bwMode="auto">
          <a:xfrm>
            <a:off x="9332913" y="4330700"/>
            <a:ext cx="2032000"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s-ES" altLang="es-ES" dirty="0">
                <a:solidFill>
                  <a:srgbClr val="C00000"/>
                </a:solidFill>
                <a:latin typeface="Tw Cen MT" panose="020B0602020104020603" pitchFamily="34" charset="77"/>
                <a:cs typeface="Times New Roman" panose="02020603050405020304" pitchFamily="18" charset="0"/>
              </a:rPr>
              <a:t>PATENA DE VIDRIO</a:t>
            </a:r>
          </a:p>
          <a:p>
            <a:pPr algn="ctr" eaLnBrk="1" hangingPunct="1">
              <a:lnSpc>
                <a:spcPct val="100000"/>
              </a:lnSpc>
              <a:spcBef>
                <a:spcPct val="0"/>
              </a:spcBef>
              <a:buFontTx/>
              <a:buNone/>
            </a:pPr>
            <a:r>
              <a:rPr lang="es-ES" altLang="es-ES" dirty="0">
                <a:solidFill>
                  <a:srgbClr val="C00000"/>
                </a:solidFill>
                <a:latin typeface="Tw Cen MT" panose="020B0602020104020603" pitchFamily="34" charset="77"/>
                <a:cs typeface="Times New Roman" panose="02020603050405020304" pitchFamily="18" charset="0"/>
              </a:rPr>
              <a:t>Siglo IV</a:t>
            </a:r>
          </a:p>
          <a:p>
            <a:pPr algn="ctr" eaLnBrk="1" hangingPunct="1">
              <a:lnSpc>
                <a:spcPct val="100000"/>
              </a:lnSpc>
              <a:spcBef>
                <a:spcPct val="0"/>
              </a:spcBef>
              <a:buFontTx/>
              <a:buNone/>
            </a:pPr>
            <a:r>
              <a:rPr lang="es-ES" altLang="es-ES" dirty="0">
                <a:solidFill>
                  <a:srgbClr val="C00000"/>
                </a:solidFill>
                <a:latin typeface="Tw Cen MT" panose="020B0602020104020603" pitchFamily="34" charset="77"/>
              </a:rPr>
              <a:t>CÁSTULO</a:t>
            </a:r>
          </a:p>
        </p:txBody>
      </p:sp>
      <p:pic>
        <p:nvPicPr>
          <p:cNvPr id="7172" name="Imagen 3">
            <a:extLst>
              <a:ext uri="{FF2B5EF4-FFF2-40B4-BE49-F238E27FC236}">
                <a16:creationId xmlns:a16="http://schemas.microsoft.com/office/drawing/2014/main" id="{DFFD5D14-55A1-B796-0D11-2119B8748AE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23225" y="520700"/>
            <a:ext cx="3995738" cy="337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8712001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withEffect">
                                  <p:stCondLst>
                                    <p:cond delay="0"/>
                                  </p:stCondLst>
                                  <p:childTnLst>
                                    <p:set>
                                      <p:cBhvr>
                                        <p:cTn id="6" dur="1" fill="hold">
                                          <p:stCondLst>
                                            <p:cond delay="0"/>
                                          </p:stCondLst>
                                        </p:cTn>
                                        <p:tgtEl>
                                          <p:spTgt spid="7172"/>
                                        </p:tgtEl>
                                        <p:attrNameLst>
                                          <p:attrName>style.visibility</p:attrName>
                                        </p:attrNameLst>
                                      </p:cBhvr>
                                      <p:to>
                                        <p:strVal val="visible"/>
                                      </p:to>
                                    </p:set>
                                    <p:animEffect transition="in" filter="fade">
                                      <p:cBhvr>
                                        <p:cTn id="7" dur="3000"/>
                                        <p:tgtEl>
                                          <p:spTgt spid="7172"/>
                                        </p:tgtEl>
                                      </p:cBhvr>
                                    </p:animEffect>
                                    <p:anim calcmode="lin" valueType="num">
                                      <p:cBhvr>
                                        <p:cTn id="8" dur="3000" fill="hold"/>
                                        <p:tgtEl>
                                          <p:spTgt spid="7172"/>
                                        </p:tgtEl>
                                        <p:attrNameLst>
                                          <p:attrName>ppt_x</p:attrName>
                                        </p:attrNameLst>
                                      </p:cBhvr>
                                      <p:tavLst>
                                        <p:tav tm="0">
                                          <p:val>
                                            <p:strVal val="#ppt_x"/>
                                          </p:val>
                                        </p:tav>
                                        <p:tav tm="100000">
                                          <p:val>
                                            <p:strVal val="#ppt_x"/>
                                          </p:val>
                                        </p:tav>
                                      </p:tavLst>
                                    </p:anim>
                                    <p:anim calcmode="lin" valueType="num">
                                      <p:cBhvr>
                                        <p:cTn id="9" dur="3000" fill="hold"/>
                                        <p:tgtEl>
                                          <p:spTgt spid="717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8434"/>
                                        </p:tgtEl>
                                        <p:attrNameLst>
                                          <p:attrName>style.visibility</p:attrName>
                                        </p:attrNameLst>
                                      </p:cBhvr>
                                      <p:to>
                                        <p:strVal val="visible"/>
                                      </p:to>
                                    </p:set>
                                    <p:animEffect transition="in" filter="fade">
                                      <p:cBhvr>
                                        <p:cTn id="12" dur="3000"/>
                                        <p:tgtEl>
                                          <p:spTgt spid="18434"/>
                                        </p:tgtEl>
                                      </p:cBhvr>
                                    </p:animEffect>
                                    <p:anim calcmode="lin" valueType="num">
                                      <p:cBhvr>
                                        <p:cTn id="13" dur="3000" fill="hold"/>
                                        <p:tgtEl>
                                          <p:spTgt spid="18434"/>
                                        </p:tgtEl>
                                        <p:attrNameLst>
                                          <p:attrName>ppt_x</p:attrName>
                                        </p:attrNameLst>
                                      </p:cBhvr>
                                      <p:tavLst>
                                        <p:tav tm="0">
                                          <p:val>
                                            <p:strVal val="#ppt_x"/>
                                          </p:val>
                                        </p:tav>
                                        <p:tav tm="100000">
                                          <p:val>
                                            <p:strVal val="#ppt_x"/>
                                          </p:val>
                                        </p:tav>
                                      </p:tavLst>
                                    </p:anim>
                                    <p:anim calcmode="lin" valueType="num">
                                      <p:cBhvr>
                                        <p:cTn id="14" dur="3000" fill="hold"/>
                                        <p:tgtEl>
                                          <p:spTgt spid="1843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4"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7" name="Imagen 4">
            <a:extLst>
              <a:ext uri="{FF2B5EF4-FFF2-40B4-BE49-F238E27FC236}">
                <a16:creationId xmlns:a16="http://schemas.microsoft.com/office/drawing/2014/main" id="{132A631F-BFA6-99D9-D8CE-272CA1F35C7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37683"/>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38" name="CuadroTexto 1">
            <a:extLst>
              <a:ext uri="{FF2B5EF4-FFF2-40B4-BE49-F238E27FC236}">
                <a16:creationId xmlns:a16="http://schemas.microsoft.com/office/drawing/2014/main" id="{0C287B60-70E4-0976-CFCF-6425FF117B47}"/>
              </a:ext>
            </a:extLst>
          </p:cNvPr>
          <p:cNvSpPr txBox="1">
            <a:spLocks noChangeArrowheads="1"/>
          </p:cNvSpPr>
          <p:nvPr/>
        </p:nvSpPr>
        <p:spPr bwMode="auto">
          <a:xfrm>
            <a:off x="165100" y="30163"/>
            <a:ext cx="8274050" cy="655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s-ES" altLang="es-ES">
                <a:latin typeface="Tw Cen MT" panose="020B0602020104020603" pitchFamily="34" charset="77"/>
              </a:rPr>
              <a:t>En un mundo donde la esperanza de vida era corta </a:t>
            </a:r>
          </a:p>
          <a:p>
            <a:pPr algn="ctr" eaLnBrk="1" hangingPunct="1">
              <a:lnSpc>
                <a:spcPct val="100000"/>
              </a:lnSpc>
              <a:spcBef>
                <a:spcPct val="0"/>
              </a:spcBef>
              <a:buFontTx/>
              <a:buNone/>
            </a:pPr>
            <a:r>
              <a:rPr lang="es-ES" altLang="es-ES">
                <a:latin typeface="Tw Cen MT" panose="020B0602020104020603" pitchFamily="34" charset="77"/>
              </a:rPr>
              <a:t>y las epidemias y guerras eran un azote frecuente, las celebraciones y ritos que tenían que ver con la muerte, vista como un castigo por los pecados adquieren una dimensión exagerada.</a:t>
            </a:r>
          </a:p>
          <a:p>
            <a:pPr algn="ctr" eaLnBrk="1" hangingPunct="1">
              <a:lnSpc>
                <a:spcPct val="100000"/>
              </a:lnSpc>
              <a:spcBef>
                <a:spcPct val="0"/>
              </a:spcBef>
              <a:buFontTx/>
              <a:buNone/>
            </a:pPr>
            <a:r>
              <a:rPr lang="es-ES" altLang="es-ES">
                <a:latin typeface="Tw Cen MT" panose="020B0602020104020603" pitchFamily="34" charset="77"/>
              </a:rPr>
              <a:t>Esto provocó un florecimiento de asociaciones de seglares como las cofradías y hermandades con </a:t>
            </a:r>
          </a:p>
          <a:p>
            <a:pPr algn="ctr" eaLnBrk="1" hangingPunct="1">
              <a:lnSpc>
                <a:spcPct val="100000"/>
              </a:lnSpc>
              <a:spcBef>
                <a:spcPct val="0"/>
              </a:spcBef>
              <a:buFontTx/>
              <a:buNone/>
            </a:pPr>
            <a:r>
              <a:rPr lang="es-ES" altLang="es-ES">
                <a:latin typeface="Tw Cen MT" panose="020B0602020104020603" pitchFamily="34" charset="77"/>
              </a:rPr>
              <a:t>una doble finalidad: devocional y asistencial. </a:t>
            </a:r>
          </a:p>
          <a:p>
            <a:pPr algn="ctr" eaLnBrk="1" hangingPunct="1">
              <a:lnSpc>
                <a:spcPct val="100000"/>
              </a:lnSpc>
              <a:spcBef>
                <a:spcPct val="0"/>
              </a:spcBef>
              <a:buFontTx/>
              <a:buNone/>
            </a:pPr>
            <a:r>
              <a:rPr lang="es-ES" altLang="es-ES">
                <a:latin typeface="Tw Cen MT" panose="020B0602020104020603" pitchFamily="34" charset="77"/>
              </a:rPr>
              <a:t>La autoridad eclesiástica trata de controlar </a:t>
            </a:r>
          </a:p>
          <a:p>
            <a:pPr algn="ctr" eaLnBrk="1" hangingPunct="1">
              <a:lnSpc>
                <a:spcPct val="100000"/>
              </a:lnSpc>
              <a:spcBef>
                <a:spcPct val="0"/>
              </a:spcBef>
              <a:buFontTx/>
              <a:buNone/>
            </a:pPr>
            <a:r>
              <a:rPr lang="es-ES" altLang="es-ES">
                <a:latin typeface="Tw Cen MT" panose="020B0602020104020603" pitchFamily="34" charset="77"/>
              </a:rPr>
              <a:t>tanto el nacimiento , como el desarrollo  </a:t>
            </a:r>
          </a:p>
          <a:p>
            <a:pPr algn="ctr" eaLnBrk="1" hangingPunct="1">
              <a:lnSpc>
                <a:spcPct val="100000"/>
              </a:lnSpc>
              <a:spcBef>
                <a:spcPct val="0"/>
              </a:spcBef>
              <a:buFontTx/>
              <a:buNone/>
            </a:pPr>
            <a:r>
              <a:rPr lang="es-ES" altLang="es-ES">
                <a:latin typeface="Tw Cen MT" panose="020B0602020104020603" pitchFamily="34" charset="77"/>
              </a:rPr>
              <a:t>y las manifestaciones públicas </a:t>
            </a:r>
          </a:p>
          <a:p>
            <a:pPr algn="ctr" eaLnBrk="1" hangingPunct="1">
              <a:lnSpc>
                <a:spcPct val="100000"/>
              </a:lnSpc>
              <a:spcBef>
                <a:spcPct val="0"/>
              </a:spcBef>
              <a:buFontTx/>
              <a:buNone/>
            </a:pPr>
            <a:r>
              <a:rPr lang="es-ES" altLang="es-ES">
                <a:latin typeface="Tw Cen MT" panose="020B0602020104020603" pitchFamily="34" charset="77"/>
              </a:rPr>
              <a:t>para evitar abusos y escándalos.</a:t>
            </a:r>
          </a:p>
          <a:p>
            <a:pPr algn="ctr" eaLnBrk="1" hangingPunct="1">
              <a:lnSpc>
                <a:spcPct val="100000"/>
              </a:lnSpc>
              <a:spcBef>
                <a:spcPct val="0"/>
              </a:spcBef>
              <a:buFontTx/>
              <a:buNone/>
            </a:pPr>
            <a:r>
              <a:rPr lang="es-ES" altLang="es-ES">
                <a:latin typeface="Tw Cen MT" panose="020B0602020104020603" pitchFamily="34" charset="77"/>
              </a:rPr>
              <a:t>En Úbeda hay constancia de estas devociones:</a:t>
            </a:r>
          </a:p>
          <a:p>
            <a:pPr algn="ctr" eaLnBrk="1" hangingPunct="1">
              <a:lnSpc>
                <a:spcPct val="100000"/>
              </a:lnSpc>
              <a:spcBef>
                <a:spcPct val="0"/>
              </a:spcBef>
              <a:buFontTx/>
              <a:buNone/>
            </a:pPr>
            <a:r>
              <a:rPr lang="es-ES" altLang="es-ES">
                <a:latin typeface="Tw Cen MT" panose="020B0602020104020603" pitchFamily="34" charset="77"/>
              </a:rPr>
              <a:t>Origen visigótico de la Soledad, procesiones de flagelantes, ceremonia del Descendimiento etc..</a:t>
            </a:r>
          </a:p>
        </p:txBody>
      </p:sp>
      <p:sp>
        <p:nvSpPr>
          <p:cNvPr id="65539" name="CuadroTexto 1">
            <a:extLst>
              <a:ext uri="{FF2B5EF4-FFF2-40B4-BE49-F238E27FC236}">
                <a16:creationId xmlns:a16="http://schemas.microsoft.com/office/drawing/2014/main" id="{03216587-F13F-0451-868C-81DD7294A911}"/>
              </a:ext>
            </a:extLst>
          </p:cNvPr>
          <p:cNvSpPr txBox="1">
            <a:spLocks noChangeArrowheads="1"/>
          </p:cNvSpPr>
          <p:nvPr/>
        </p:nvSpPr>
        <p:spPr bwMode="auto">
          <a:xfrm>
            <a:off x="8940800" y="4778375"/>
            <a:ext cx="28575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s-ES" altLang="es-ES" sz="2400" dirty="0">
                <a:solidFill>
                  <a:srgbClr val="C00000"/>
                </a:solidFill>
              </a:rPr>
              <a:t>DEVOCIONES </a:t>
            </a:r>
          </a:p>
          <a:p>
            <a:pPr algn="ctr">
              <a:lnSpc>
                <a:spcPct val="100000"/>
              </a:lnSpc>
              <a:spcBef>
                <a:spcPct val="0"/>
              </a:spcBef>
              <a:buFontTx/>
              <a:buNone/>
            </a:pPr>
            <a:r>
              <a:rPr lang="es-ES" altLang="es-ES" sz="2400" dirty="0">
                <a:solidFill>
                  <a:srgbClr val="C00000"/>
                </a:solidFill>
              </a:rPr>
              <a:t>POPULARES</a:t>
            </a:r>
          </a:p>
        </p:txBody>
      </p:sp>
      <p:pic>
        <p:nvPicPr>
          <p:cNvPr id="50180" name="Imagen 2">
            <a:extLst>
              <a:ext uri="{FF2B5EF4-FFF2-40B4-BE49-F238E27FC236}">
                <a16:creationId xmlns:a16="http://schemas.microsoft.com/office/drawing/2014/main" id="{7D824D29-8952-1F82-6175-D64D17C0660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21725" y="331788"/>
            <a:ext cx="31877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withEffect">
                                  <p:stCondLst>
                                    <p:cond delay="0"/>
                                  </p:stCondLst>
                                  <p:childTnLst>
                                    <p:set>
                                      <p:cBhvr>
                                        <p:cTn id="6" dur="1" fill="hold">
                                          <p:stCondLst>
                                            <p:cond delay="0"/>
                                          </p:stCondLst>
                                        </p:cTn>
                                        <p:tgtEl>
                                          <p:spTgt spid="50180"/>
                                        </p:tgtEl>
                                        <p:attrNameLst>
                                          <p:attrName>style.visibility</p:attrName>
                                        </p:attrNameLst>
                                      </p:cBhvr>
                                      <p:to>
                                        <p:strVal val="visible"/>
                                      </p:to>
                                    </p:set>
                                    <p:animEffect transition="in" filter="fade">
                                      <p:cBhvr>
                                        <p:cTn id="7" dur="3000"/>
                                        <p:tgtEl>
                                          <p:spTgt spid="50180"/>
                                        </p:tgtEl>
                                      </p:cBhvr>
                                    </p:animEffect>
                                    <p:anim calcmode="lin" valueType="num">
                                      <p:cBhvr>
                                        <p:cTn id="8" dur="3000" fill="hold"/>
                                        <p:tgtEl>
                                          <p:spTgt spid="50180"/>
                                        </p:tgtEl>
                                        <p:attrNameLst>
                                          <p:attrName>ppt_x</p:attrName>
                                        </p:attrNameLst>
                                      </p:cBhvr>
                                      <p:tavLst>
                                        <p:tav tm="0">
                                          <p:val>
                                            <p:strVal val="#ppt_x"/>
                                          </p:val>
                                        </p:tav>
                                        <p:tav tm="100000">
                                          <p:val>
                                            <p:strVal val="#ppt_x"/>
                                          </p:val>
                                        </p:tav>
                                      </p:tavLst>
                                    </p:anim>
                                    <p:anim calcmode="lin" valueType="num">
                                      <p:cBhvr>
                                        <p:cTn id="9" dur="3000" fill="hold"/>
                                        <p:tgtEl>
                                          <p:spTgt spid="5018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1" name="Imagen 4">
            <a:extLst>
              <a:ext uri="{FF2B5EF4-FFF2-40B4-BE49-F238E27FC236}">
                <a16:creationId xmlns:a16="http://schemas.microsoft.com/office/drawing/2014/main" id="{933644BC-278C-DCA4-CF92-C4AAE88AD3D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37683"/>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62" name="CuadroTexto 1">
            <a:extLst>
              <a:ext uri="{FF2B5EF4-FFF2-40B4-BE49-F238E27FC236}">
                <a16:creationId xmlns:a16="http://schemas.microsoft.com/office/drawing/2014/main" id="{49A37BFD-7B53-9AA0-F466-4FBBF1F7EF12}"/>
              </a:ext>
            </a:extLst>
          </p:cNvPr>
          <p:cNvSpPr txBox="1">
            <a:spLocks noChangeArrowheads="1"/>
          </p:cNvSpPr>
          <p:nvPr/>
        </p:nvSpPr>
        <p:spPr bwMode="auto">
          <a:xfrm>
            <a:off x="88900" y="215900"/>
            <a:ext cx="8755063" cy="6291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s-ES" altLang="es-ES">
                <a:latin typeface="Tw Cen MT" panose="020B0602020104020603" pitchFamily="34" charset="77"/>
              </a:rPr>
              <a:t>Durante la época que nos ocupa, los Obispos</a:t>
            </a:r>
          </a:p>
          <a:p>
            <a:pPr algn="ctr" eaLnBrk="1" hangingPunct="1">
              <a:lnSpc>
                <a:spcPct val="100000"/>
              </a:lnSpc>
              <a:spcBef>
                <a:spcPct val="0"/>
              </a:spcBef>
              <a:buFontTx/>
              <a:buNone/>
            </a:pPr>
            <a:r>
              <a:rPr lang="es-ES" altLang="es-ES">
                <a:latin typeface="Tw Cen MT" panose="020B0602020104020603" pitchFamily="34" charset="77"/>
              </a:rPr>
              <a:t> manifiestan una seria preocupación por la educación cristiana de los fieles, para poner remedio a tanta ignorancia religiosa, se insiste en la necesidad de la catequesis y predicación.</a:t>
            </a:r>
          </a:p>
          <a:p>
            <a:pPr algn="ctr" eaLnBrk="1" hangingPunct="1">
              <a:lnSpc>
                <a:spcPct val="100000"/>
              </a:lnSpc>
              <a:spcBef>
                <a:spcPct val="0"/>
              </a:spcBef>
              <a:buFontTx/>
              <a:buNone/>
            </a:pPr>
            <a:r>
              <a:rPr lang="es-ES" altLang="es-ES">
                <a:latin typeface="Tw Cen MT" panose="020B0602020104020603" pitchFamily="34" charset="77"/>
              </a:rPr>
              <a:t>Los sacramentos iban marcando los grandes </a:t>
            </a:r>
          </a:p>
          <a:p>
            <a:pPr algn="ctr" eaLnBrk="1" hangingPunct="1">
              <a:lnSpc>
                <a:spcPct val="100000"/>
              </a:lnSpc>
              <a:spcBef>
                <a:spcPct val="0"/>
              </a:spcBef>
              <a:buFontTx/>
              <a:buNone/>
            </a:pPr>
            <a:r>
              <a:rPr lang="es-ES" altLang="es-ES">
                <a:latin typeface="Tw Cen MT" panose="020B0602020104020603" pitchFamily="34" charset="77"/>
              </a:rPr>
              <a:t>momentos de la vida de los fieles. </a:t>
            </a:r>
          </a:p>
          <a:p>
            <a:pPr algn="ctr" eaLnBrk="1" hangingPunct="1">
              <a:lnSpc>
                <a:spcPct val="100000"/>
              </a:lnSpc>
              <a:spcBef>
                <a:spcPct val="0"/>
              </a:spcBef>
              <a:buFontTx/>
              <a:buNone/>
            </a:pPr>
            <a:r>
              <a:rPr lang="es-ES" altLang="es-ES">
                <a:latin typeface="Tw Cen MT" panose="020B0602020104020603" pitchFamily="34" charset="77"/>
              </a:rPr>
              <a:t>En el bautismo se exige la presencia de los padrinos. </a:t>
            </a:r>
          </a:p>
          <a:p>
            <a:pPr algn="ctr" eaLnBrk="1" hangingPunct="1">
              <a:lnSpc>
                <a:spcPct val="100000"/>
              </a:lnSpc>
              <a:spcBef>
                <a:spcPct val="0"/>
              </a:spcBef>
              <a:buFontTx/>
              <a:buNone/>
            </a:pPr>
            <a:r>
              <a:rPr lang="es-ES" altLang="es-ES">
                <a:latin typeface="Tw Cen MT" panose="020B0602020104020603" pitchFamily="34" charset="77"/>
              </a:rPr>
              <a:t>Y en cuanto al matrimonio se clarifican </a:t>
            </a:r>
          </a:p>
          <a:p>
            <a:pPr algn="ctr" eaLnBrk="1" hangingPunct="1">
              <a:lnSpc>
                <a:spcPct val="100000"/>
              </a:lnSpc>
              <a:spcBef>
                <a:spcPct val="0"/>
              </a:spcBef>
              <a:buFontTx/>
              <a:buNone/>
            </a:pPr>
            <a:r>
              <a:rPr lang="es-ES" altLang="es-ES">
                <a:latin typeface="Tw Cen MT" panose="020B0602020104020603" pitchFamily="34" charset="77"/>
              </a:rPr>
              <a:t>las exigencias legales de la celebración </a:t>
            </a:r>
          </a:p>
          <a:p>
            <a:pPr algn="ctr" eaLnBrk="1" hangingPunct="1">
              <a:lnSpc>
                <a:spcPct val="100000"/>
              </a:lnSpc>
              <a:spcBef>
                <a:spcPct val="0"/>
              </a:spcBef>
              <a:buFontTx/>
              <a:buNone/>
            </a:pPr>
            <a:r>
              <a:rPr lang="es-ES" altLang="es-ES">
                <a:latin typeface="Tw Cen MT" panose="020B0602020104020603" pitchFamily="34" charset="77"/>
              </a:rPr>
              <a:t>en cuanto a la presencia del sacerdote </a:t>
            </a:r>
          </a:p>
          <a:p>
            <a:pPr algn="ctr" eaLnBrk="1" hangingPunct="1">
              <a:lnSpc>
                <a:spcPct val="100000"/>
              </a:lnSpc>
              <a:spcBef>
                <a:spcPct val="0"/>
              </a:spcBef>
              <a:buFontTx/>
              <a:buNone/>
            </a:pPr>
            <a:r>
              <a:rPr lang="es-ES" altLang="es-ES">
                <a:latin typeface="Tw Cen MT" panose="020B0602020104020603" pitchFamily="34" charset="77"/>
              </a:rPr>
              <a:t>como testigo cualificado </a:t>
            </a:r>
          </a:p>
          <a:p>
            <a:pPr algn="ctr" eaLnBrk="1" hangingPunct="1">
              <a:lnSpc>
                <a:spcPct val="100000"/>
              </a:lnSpc>
              <a:spcBef>
                <a:spcPct val="0"/>
              </a:spcBef>
              <a:buFontTx/>
              <a:buNone/>
            </a:pPr>
            <a:r>
              <a:rPr lang="es-ES" altLang="es-ES">
                <a:latin typeface="Tw Cen MT" panose="020B0602020104020603" pitchFamily="34" charset="77"/>
              </a:rPr>
              <a:t>y evitar la convivencia marital </a:t>
            </a:r>
          </a:p>
          <a:p>
            <a:pPr algn="ctr" eaLnBrk="1" hangingPunct="1">
              <a:lnSpc>
                <a:spcPct val="100000"/>
              </a:lnSpc>
              <a:spcBef>
                <a:spcPct val="0"/>
              </a:spcBef>
              <a:buFontTx/>
              <a:buNone/>
            </a:pPr>
            <a:r>
              <a:rPr lang="es-ES" altLang="es-ES">
                <a:latin typeface="Tw Cen MT" panose="020B0602020104020603" pitchFamily="34" charset="77"/>
              </a:rPr>
              <a:t>antes de las velaciones y el amancebamiento.</a:t>
            </a:r>
          </a:p>
        </p:txBody>
      </p:sp>
      <p:pic>
        <p:nvPicPr>
          <p:cNvPr id="51203" name="Imagen 6">
            <a:extLst>
              <a:ext uri="{FF2B5EF4-FFF2-40B4-BE49-F238E27FC236}">
                <a16:creationId xmlns:a16="http://schemas.microsoft.com/office/drawing/2014/main" id="{6FE00912-4932-E835-131C-E67E6CD02DF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8095" t="5936" r="8502" b="5217"/>
          <a:stretch>
            <a:fillRect/>
          </a:stretch>
        </p:blipFill>
        <p:spPr bwMode="auto">
          <a:xfrm>
            <a:off x="8843963" y="215900"/>
            <a:ext cx="3068637" cy="421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64" name="CuadroTexto 2">
            <a:extLst>
              <a:ext uri="{FF2B5EF4-FFF2-40B4-BE49-F238E27FC236}">
                <a16:creationId xmlns:a16="http://schemas.microsoft.com/office/drawing/2014/main" id="{0E9D505C-075E-2954-5464-5AFBEE054EF2}"/>
              </a:ext>
            </a:extLst>
          </p:cNvPr>
          <p:cNvSpPr txBox="1">
            <a:spLocks noChangeArrowheads="1"/>
          </p:cNvSpPr>
          <p:nvPr/>
        </p:nvSpPr>
        <p:spPr bwMode="auto">
          <a:xfrm>
            <a:off x="8843963" y="4927600"/>
            <a:ext cx="3068637"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s-ES" altLang="es-ES" dirty="0">
                <a:solidFill>
                  <a:srgbClr val="C00000"/>
                </a:solidFill>
              </a:rPr>
              <a:t>IGLESIA </a:t>
            </a:r>
          </a:p>
          <a:p>
            <a:pPr algn="ctr">
              <a:lnSpc>
                <a:spcPct val="100000"/>
              </a:lnSpc>
              <a:spcBef>
                <a:spcPct val="0"/>
              </a:spcBef>
              <a:buFontTx/>
              <a:buNone/>
            </a:pPr>
            <a:r>
              <a:rPr lang="es-ES" altLang="es-ES" dirty="0">
                <a:solidFill>
                  <a:srgbClr val="C00000"/>
                </a:solidFill>
              </a:rPr>
              <a:t>Y PUEBLO CRISTIANO</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withEffect">
                                  <p:stCondLst>
                                    <p:cond delay="0"/>
                                  </p:stCondLst>
                                  <p:childTnLst>
                                    <p:set>
                                      <p:cBhvr>
                                        <p:cTn id="6" dur="1" fill="hold">
                                          <p:stCondLst>
                                            <p:cond delay="0"/>
                                          </p:stCondLst>
                                        </p:cTn>
                                        <p:tgtEl>
                                          <p:spTgt spid="51203"/>
                                        </p:tgtEl>
                                        <p:attrNameLst>
                                          <p:attrName>style.visibility</p:attrName>
                                        </p:attrNameLst>
                                      </p:cBhvr>
                                      <p:to>
                                        <p:strVal val="visible"/>
                                      </p:to>
                                    </p:set>
                                    <p:animEffect transition="in" filter="fade">
                                      <p:cBhvr>
                                        <p:cTn id="7" dur="3000"/>
                                        <p:tgtEl>
                                          <p:spTgt spid="51203"/>
                                        </p:tgtEl>
                                      </p:cBhvr>
                                    </p:animEffect>
                                    <p:anim calcmode="lin" valueType="num">
                                      <p:cBhvr>
                                        <p:cTn id="8" dur="3000" fill="hold"/>
                                        <p:tgtEl>
                                          <p:spTgt spid="51203"/>
                                        </p:tgtEl>
                                        <p:attrNameLst>
                                          <p:attrName>ppt_x</p:attrName>
                                        </p:attrNameLst>
                                      </p:cBhvr>
                                      <p:tavLst>
                                        <p:tav tm="0">
                                          <p:val>
                                            <p:strVal val="#ppt_x"/>
                                          </p:val>
                                        </p:tav>
                                        <p:tav tm="100000">
                                          <p:val>
                                            <p:strVal val="#ppt_x"/>
                                          </p:val>
                                        </p:tav>
                                      </p:tavLst>
                                    </p:anim>
                                    <p:anim calcmode="lin" valueType="num">
                                      <p:cBhvr>
                                        <p:cTn id="9" dur="3000" fill="hold"/>
                                        <p:tgtEl>
                                          <p:spTgt spid="5120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5" name="Imagen 4">
            <a:extLst>
              <a:ext uri="{FF2B5EF4-FFF2-40B4-BE49-F238E27FC236}">
                <a16:creationId xmlns:a16="http://schemas.microsoft.com/office/drawing/2014/main" id="{7FEAD040-B77F-3E00-767A-0015D33B345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37683"/>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86" name="CuadroTexto 1">
            <a:extLst>
              <a:ext uri="{FF2B5EF4-FFF2-40B4-BE49-F238E27FC236}">
                <a16:creationId xmlns:a16="http://schemas.microsoft.com/office/drawing/2014/main" id="{7F127516-F4AD-A745-D9A1-1C2DAC9444A1}"/>
              </a:ext>
            </a:extLst>
          </p:cNvPr>
          <p:cNvSpPr txBox="1">
            <a:spLocks noChangeArrowheads="1"/>
          </p:cNvSpPr>
          <p:nvPr/>
        </p:nvSpPr>
        <p:spPr bwMode="auto">
          <a:xfrm>
            <a:off x="420688" y="347663"/>
            <a:ext cx="8226425" cy="637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s-ES" altLang="es-ES" sz="2400" dirty="0">
                <a:solidFill>
                  <a:srgbClr val="C00000"/>
                </a:solidFill>
                <a:latin typeface="Tw Cen MT" panose="020B0602020104020603" pitchFamily="34" charset="77"/>
              </a:rPr>
              <a:t>VIRGEN  DE GUADALUPE</a:t>
            </a:r>
          </a:p>
          <a:p>
            <a:pPr algn="ctr" eaLnBrk="1" hangingPunct="1">
              <a:lnSpc>
                <a:spcPct val="100000"/>
              </a:lnSpc>
              <a:spcBef>
                <a:spcPct val="0"/>
              </a:spcBef>
              <a:buFontTx/>
              <a:buNone/>
            </a:pPr>
            <a:r>
              <a:rPr lang="es-ES" altLang="es-ES" sz="2400" dirty="0">
                <a:latin typeface="Tw Cen MT" panose="020B0602020104020603" pitchFamily="34" charset="77"/>
              </a:rPr>
              <a:t>Según la tradición popular el domingo 7 de septiembre de 1381, cerca de un arroyo cercano a la aldea de Santa Eulalia, </a:t>
            </a:r>
          </a:p>
          <a:p>
            <a:pPr algn="ctr" eaLnBrk="1" hangingPunct="1">
              <a:lnSpc>
                <a:spcPct val="100000"/>
              </a:lnSpc>
              <a:spcBef>
                <a:spcPct val="0"/>
              </a:spcBef>
              <a:buFontTx/>
              <a:buNone/>
            </a:pPr>
            <a:r>
              <a:rPr lang="es-ES" altLang="es-ES" sz="2400" dirty="0">
                <a:latin typeface="Tw Cen MT" panose="020B0602020104020603" pitchFamily="34" charset="77"/>
              </a:rPr>
              <a:t>un campesino oyó unas voces extrañas sin ver a nadie. </a:t>
            </a:r>
          </a:p>
          <a:p>
            <a:pPr algn="ctr" eaLnBrk="1" hangingPunct="1">
              <a:lnSpc>
                <a:spcPct val="100000"/>
              </a:lnSpc>
              <a:spcBef>
                <a:spcPct val="0"/>
              </a:spcBef>
              <a:buFontTx/>
              <a:buNone/>
            </a:pPr>
            <a:r>
              <a:rPr lang="es-ES" altLang="es-ES" sz="2400" dirty="0">
                <a:latin typeface="Tw Cen MT" panose="020B0602020104020603" pitchFamily="34" charset="77"/>
              </a:rPr>
              <a:t>Asustado y maravillado volvió a su casa. Al día siguiente fiesta </a:t>
            </a:r>
          </a:p>
          <a:p>
            <a:pPr algn="ctr" eaLnBrk="1" hangingPunct="1">
              <a:lnSpc>
                <a:spcPct val="100000"/>
              </a:lnSpc>
              <a:spcBef>
                <a:spcPct val="0"/>
              </a:spcBef>
              <a:buFontTx/>
              <a:buNone/>
            </a:pPr>
            <a:r>
              <a:rPr lang="es-ES" altLang="es-ES" sz="2400" dirty="0">
                <a:latin typeface="Tw Cen MT" panose="020B0602020104020603" pitchFamily="34" charset="77"/>
              </a:rPr>
              <a:t>de la Natividad de la Virgen, se repitió el portento. </a:t>
            </a:r>
          </a:p>
          <a:p>
            <a:pPr algn="ctr" eaLnBrk="1" hangingPunct="1">
              <a:lnSpc>
                <a:spcPct val="100000"/>
              </a:lnSpc>
              <a:spcBef>
                <a:spcPct val="0"/>
              </a:spcBef>
              <a:buFontTx/>
              <a:buNone/>
            </a:pPr>
            <a:r>
              <a:rPr lang="es-ES" altLang="es-ES" sz="2400" dirty="0">
                <a:latin typeface="Tw Cen MT" panose="020B0602020104020603" pitchFamily="34" charset="77"/>
              </a:rPr>
              <a:t>Cavando en el lugar descubrió una campana de barro, bajo la cual había una pequeña talla de la Virgen, “sentada sobre un haz de gavillas”, sin duda guardada por algún cristiano devoto en época de persecución.</a:t>
            </a:r>
          </a:p>
          <a:p>
            <a:pPr algn="ctr" eaLnBrk="1" hangingPunct="1">
              <a:lnSpc>
                <a:spcPct val="100000"/>
              </a:lnSpc>
              <a:spcBef>
                <a:spcPct val="0"/>
              </a:spcBef>
              <a:buFontTx/>
              <a:buNone/>
            </a:pPr>
            <a:r>
              <a:rPr lang="es-ES" altLang="es-ES" sz="2400" dirty="0">
                <a:latin typeface="Tw Cen MT" panose="020B0602020104020603" pitchFamily="34" charset="77"/>
              </a:rPr>
              <a:t>Pronto corrió la voz del milagroso descubrimiento, y tanto el pueblo sencillo como las autoridades hicieron de la Virgen de Guadalupe, objeto de culto y devoción, venerándose en Santa María y en su Santuario del </a:t>
            </a:r>
            <a:r>
              <a:rPr lang="es-ES" altLang="es-ES" sz="2400" dirty="0" err="1">
                <a:latin typeface="Tw Cen MT" panose="020B0602020104020603" pitchFamily="34" charset="77"/>
              </a:rPr>
              <a:t>Gavellar</a:t>
            </a:r>
            <a:r>
              <a:rPr lang="es-ES" altLang="es-ES" sz="2400" dirty="0">
                <a:latin typeface="Tw Cen MT" panose="020B0602020104020603" pitchFamily="34" charset="77"/>
              </a:rPr>
              <a:t>, recurriendo a Ella, sobre todo en los momentos de mayor dificultad, </a:t>
            </a:r>
          </a:p>
          <a:p>
            <a:pPr algn="ctr" eaLnBrk="1" hangingPunct="1">
              <a:lnSpc>
                <a:spcPct val="100000"/>
              </a:lnSpc>
              <a:spcBef>
                <a:spcPct val="0"/>
              </a:spcBef>
              <a:buFontTx/>
              <a:buNone/>
            </a:pPr>
            <a:r>
              <a:rPr lang="es-ES" altLang="es-ES" sz="2400" dirty="0">
                <a:latin typeface="Tw Cen MT" panose="020B0602020104020603" pitchFamily="34" charset="77"/>
              </a:rPr>
              <a:t>pestes, hambrunas, sequías. </a:t>
            </a:r>
          </a:p>
          <a:p>
            <a:pPr algn="ctr" eaLnBrk="1" hangingPunct="1">
              <a:lnSpc>
                <a:spcPct val="100000"/>
              </a:lnSpc>
              <a:spcBef>
                <a:spcPct val="0"/>
              </a:spcBef>
              <a:buFontTx/>
              <a:buNone/>
            </a:pPr>
            <a:r>
              <a:rPr lang="es-ES" altLang="es-ES" sz="2400" dirty="0">
                <a:latin typeface="Tw Cen MT" panose="020B0602020104020603" pitchFamily="34" charset="77"/>
              </a:rPr>
              <a:t>En el año 1615, sería proclamada Patrona de nuestra ciudad.</a:t>
            </a:r>
          </a:p>
        </p:txBody>
      </p:sp>
      <p:pic>
        <p:nvPicPr>
          <p:cNvPr id="52227" name="Imagen 3">
            <a:extLst>
              <a:ext uri="{FF2B5EF4-FFF2-40B4-BE49-F238E27FC236}">
                <a16:creationId xmlns:a16="http://schemas.microsoft.com/office/drawing/2014/main" id="{90AF4500-4753-9F52-B0CB-AA547E02A8B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0403" r="7327" b="10181"/>
          <a:stretch>
            <a:fillRect/>
          </a:stretch>
        </p:blipFill>
        <p:spPr bwMode="auto">
          <a:xfrm>
            <a:off x="9177338" y="347663"/>
            <a:ext cx="2703512" cy="3929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88" name="CuadroTexto 6">
            <a:extLst>
              <a:ext uri="{FF2B5EF4-FFF2-40B4-BE49-F238E27FC236}">
                <a16:creationId xmlns:a16="http://schemas.microsoft.com/office/drawing/2014/main" id="{EDC776B3-A5A0-D97A-4559-CE9327D44209}"/>
              </a:ext>
            </a:extLst>
          </p:cNvPr>
          <p:cNvSpPr txBox="1">
            <a:spLocks noChangeArrowheads="1"/>
          </p:cNvSpPr>
          <p:nvPr/>
        </p:nvSpPr>
        <p:spPr bwMode="auto">
          <a:xfrm>
            <a:off x="9334500" y="4800600"/>
            <a:ext cx="2436813"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s-ES" altLang="es-ES" dirty="0">
                <a:solidFill>
                  <a:srgbClr val="C00000"/>
                </a:solidFill>
              </a:rPr>
              <a:t>VIRGEN  </a:t>
            </a:r>
          </a:p>
          <a:p>
            <a:pPr algn="ctr" eaLnBrk="1" hangingPunct="1">
              <a:lnSpc>
                <a:spcPct val="100000"/>
              </a:lnSpc>
              <a:spcBef>
                <a:spcPct val="0"/>
              </a:spcBef>
              <a:buFontTx/>
              <a:buNone/>
            </a:pPr>
            <a:r>
              <a:rPr lang="es-ES" altLang="es-ES" dirty="0">
                <a:solidFill>
                  <a:srgbClr val="C00000"/>
                </a:solidFill>
              </a:rPr>
              <a:t>DE </a:t>
            </a:r>
          </a:p>
          <a:p>
            <a:pPr algn="ctr" eaLnBrk="1" hangingPunct="1">
              <a:lnSpc>
                <a:spcPct val="100000"/>
              </a:lnSpc>
              <a:spcBef>
                <a:spcPct val="0"/>
              </a:spcBef>
              <a:buFontTx/>
              <a:buNone/>
            </a:pPr>
            <a:r>
              <a:rPr lang="es-ES" altLang="es-ES" dirty="0">
                <a:solidFill>
                  <a:srgbClr val="C00000"/>
                </a:solidFill>
              </a:rPr>
              <a:t>GUADALUPE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 presetClass="entr" presetSubtype="16" fill="hold" nodeType="withEffect">
                                  <p:stCondLst>
                                    <p:cond delay="0"/>
                                  </p:stCondLst>
                                  <p:childTnLst>
                                    <p:set>
                                      <p:cBhvr>
                                        <p:cTn id="6" dur="1" fill="hold">
                                          <p:stCondLst>
                                            <p:cond delay="0"/>
                                          </p:stCondLst>
                                        </p:cTn>
                                        <p:tgtEl>
                                          <p:spTgt spid="52227"/>
                                        </p:tgtEl>
                                        <p:attrNameLst>
                                          <p:attrName>style.visibility</p:attrName>
                                        </p:attrNameLst>
                                      </p:cBhvr>
                                      <p:to>
                                        <p:strVal val="visible"/>
                                      </p:to>
                                    </p:set>
                                    <p:animEffect transition="in" filter="circle(in)">
                                      <p:cBhvr>
                                        <p:cTn id="7" dur="3000"/>
                                        <p:tgtEl>
                                          <p:spTgt spid="522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09" name="Imagen 4">
            <a:extLst>
              <a:ext uri="{FF2B5EF4-FFF2-40B4-BE49-F238E27FC236}">
                <a16:creationId xmlns:a16="http://schemas.microsoft.com/office/drawing/2014/main" id="{9E0E2EB5-ADFF-6359-CACF-DD2598F1870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37683"/>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Imagen 2">
            <a:extLst>
              <a:ext uri="{FF2B5EF4-FFF2-40B4-BE49-F238E27FC236}">
                <a16:creationId xmlns:a16="http://schemas.microsoft.com/office/drawing/2014/main" id="{DBF10505-6689-BF8A-ED2A-D4118E3A03E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76738" y="1973263"/>
            <a:ext cx="4664075" cy="3135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11" name="CuadroTexto 3">
            <a:extLst>
              <a:ext uri="{FF2B5EF4-FFF2-40B4-BE49-F238E27FC236}">
                <a16:creationId xmlns:a16="http://schemas.microsoft.com/office/drawing/2014/main" id="{F1917314-FFF2-B1E5-E59D-F86A9A735F49}"/>
              </a:ext>
            </a:extLst>
          </p:cNvPr>
          <p:cNvSpPr txBox="1">
            <a:spLocks noChangeArrowheads="1"/>
          </p:cNvSpPr>
          <p:nvPr/>
        </p:nvSpPr>
        <p:spPr bwMode="auto">
          <a:xfrm>
            <a:off x="784225" y="1346200"/>
            <a:ext cx="2063750" cy="440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s-ES" altLang="es-ES" sz="8000" dirty="0">
                <a:solidFill>
                  <a:srgbClr val="C00000"/>
                </a:solidFill>
                <a:latin typeface="Tw Cen MT" panose="020B0602020104020603" pitchFamily="34" charset="77"/>
              </a:rPr>
              <a:t>Fin</a:t>
            </a:r>
          </a:p>
          <a:p>
            <a:pPr algn="ctr">
              <a:lnSpc>
                <a:spcPct val="100000"/>
              </a:lnSpc>
              <a:spcBef>
                <a:spcPct val="0"/>
              </a:spcBef>
              <a:buFontTx/>
              <a:buNone/>
            </a:pPr>
            <a:endParaRPr lang="es-ES" altLang="es-ES" sz="4000" dirty="0">
              <a:solidFill>
                <a:srgbClr val="C00000"/>
              </a:solidFill>
            </a:endParaRPr>
          </a:p>
          <a:p>
            <a:pPr algn="ctr">
              <a:lnSpc>
                <a:spcPct val="100000"/>
              </a:lnSpc>
              <a:spcBef>
                <a:spcPct val="0"/>
              </a:spcBef>
              <a:buFontTx/>
              <a:buNone/>
            </a:pPr>
            <a:endParaRPr lang="es-ES" altLang="es-ES" sz="4000" dirty="0">
              <a:solidFill>
                <a:srgbClr val="C00000"/>
              </a:solidFill>
            </a:endParaRPr>
          </a:p>
          <a:p>
            <a:pPr algn="ctr">
              <a:lnSpc>
                <a:spcPct val="100000"/>
              </a:lnSpc>
              <a:spcBef>
                <a:spcPct val="0"/>
              </a:spcBef>
              <a:buFontTx/>
              <a:buNone/>
            </a:pPr>
            <a:endParaRPr lang="es-ES" altLang="es-ES" sz="4000" dirty="0">
              <a:solidFill>
                <a:srgbClr val="C00000"/>
              </a:solidFill>
            </a:endParaRPr>
          </a:p>
          <a:p>
            <a:pPr algn="ctr">
              <a:lnSpc>
                <a:spcPct val="100000"/>
              </a:lnSpc>
              <a:spcBef>
                <a:spcPct val="0"/>
              </a:spcBef>
              <a:buFontTx/>
              <a:buNone/>
            </a:pPr>
            <a:endParaRPr lang="es-ES" altLang="es-ES" sz="4000" dirty="0">
              <a:solidFill>
                <a:srgbClr val="C00000"/>
              </a:solidFill>
            </a:endParaRPr>
          </a:p>
          <a:p>
            <a:pPr algn="ctr">
              <a:lnSpc>
                <a:spcPct val="100000"/>
              </a:lnSpc>
              <a:spcBef>
                <a:spcPct val="0"/>
              </a:spcBef>
              <a:buFontTx/>
              <a:buNone/>
            </a:pPr>
            <a:r>
              <a:rPr lang="es-ES" altLang="es-ES" sz="4000" dirty="0">
                <a:solidFill>
                  <a:srgbClr val="C00000"/>
                </a:solidFill>
                <a:latin typeface="Tw Cen MT" panose="020B0602020104020603" pitchFamily="34" charset="77"/>
              </a:rPr>
              <a:t>1ª PARTE</a:t>
            </a:r>
          </a:p>
        </p:txBody>
      </p:sp>
      <p:sp>
        <p:nvSpPr>
          <p:cNvPr id="68612" name="CuadroTexto 4">
            <a:extLst>
              <a:ext uri="{FF2B5EF4-FFF2-40B4-BE49-F238E27FC236}">
                <a16:creationId xmlns:a16="http://schemas.microsoft.com/office/drawing/2014/main" id="{AD493F2D-2BE2-CA30-5E6C-9249A772B6C3}"/>
              </a:ext>
            </a:extLst>
          </p:cNvPr>
          <p:cNvSpPr txBox="1">
            <a:spLocks noChangeArrowheads="1"/>
          </p:cNvSpPr>
          <p:nvPr/>
        </p:nvSpPr>
        <p:spPr bwMode="auto">
          <a:xfrm>
            <a:off x="4159250" y="5108575"/>
            <a:ext cx="4881563"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s-ES" altLang="es-ES" dirty="0" err="1">
                <a:solidFill>
                  <a:srgbClr val="C00000"/>
                </a:solidFill>
                <a:latin typeface="Tw Cen MT" panose="020B0602020104020603" pitchFamily="34" charset="77"/>
              </a:rPr>
              <a:t>ubedaiglesiadigital.es</a:t>
            </a:r>
            <a:endParaRPr lang="es-ES" altLang="es-ES" dirty="0">
              <a:solidFill>
                <a:srgbClr val="C00000"/>
              </a:solidFill>
              <a:latin typeface="Tw Cen MT" panose="020B0602020104020603" pitchFamily="34" charset="77"/>
            </a:endParaRPr>
          </a:p>
        </p:txBody>
      </p:sp>
      <p:sp>
        <p:nvSpPr>
          <p:cNvPr id="68613" name="CuadroTexto 5">
            <a:extLst>
              <a:ext uri="{FF2B5EF4-FFF2-40B4-BE49-F238E27FC236}">
                <a16:creationId xmlns:a16="http://schemas.microsoft.com/office/drawing/2014/main" id="{10581A82-F4BE-0F65-054C-70919A25CC11}"/>
              </a:ext>
            </a:extLst>
          </p:cNvPr>
          <p:cNvSpPr txBox="1">
            <a:spLocks noChangeArrowheads="1"/>
          </p:cNvSpPr>
          <p:nvPr/>
        </p:nvSpPr>
        <p:spPr bwMode="auto">
          <a:xfrm>
            <a:off x="10352088" y="4637088"/>
            <a:ext cx="87716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s-ES" altLang="es-ES" sz="3600" dirty="0" err="1">
                <a:solidFill>
                  <a:srgbClr val="C00000"/>
                </a:solidFill>
                <a:latin typeface="Tw Cen MT" panose="020B0602020104020603" pitchFamily="34" charset="77"/>
              </a:rPr>
              <a:t>efm</a:t>
            </a:r>
            <a:endParaRPr lang="es-ES" altLang="es-ES" sz="3600" dirty="0">
              <a:solidFill>
                <a:srgbClr val="C00000"/>
              </a:solidFill>
              <a:latin typeface="Tw Cen MT" panose="020B0602020104020603" pitchFamily="34" charset="77"/>
            </a:endParaRPr>
          </a:p>
        </p:txBody>
      </p:sp>
    </p:spTree>
  </p:cSld>
  <p:clrMapOvr>
    <a:masterClrMapping/>
  </p:clrMapOvr>
  <p:transition spd="slow" advTm="1500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3000"/>
                                        <p:tgtEl>
                                          <p:spTgt spid="3"/>
                                        </p:tgtEl>
                                      </p:cBhvr>
                                    </p:animEffect>
                                  </p:childTnLst>
                                </p:cTn>
                              </p:par>
                            </p:childTnLst>
                          </p:cTn>
                        </p:par>
                        <p:par>
                          <p:cTn id="8" fill="hold" nodeType="afterGroup">
                            <p:stCondLst>
                              <p:cond delay="3000"/>
                            </p:stCondLst>
                            <p:childTnLst>
                              <p:par>
                                <p:cTn id="9" presetID="6" presetClass="emph" presetSubtype="0" fill="hold" nodeType="afterEffect">
                                  <p:stCondLst>
                                    <p:cond delay="0"/>
                                  </p:stCondLst>
                                  <p:childTnLst>
                                    <p:animScale>
                                      <p:cBhvr>
                                        <p:cTn id="10" dur="3000" fill="hold"/>
                                        <p:tgtEl>
                                          <p:spTgt spid="3"/>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Imagen 4">
            <a:extLst>
              <a:ext uri="{FF2B5EF4-FFF2-40B4-BE49-F238E27FC236}">
                <a16:creationId xmlns:a16="http://schemas.microsoft.com/office/drawing/2014/main" id="{0CF1E0B2-8842-9C94-5817-0E0C31C488E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37683"/>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8" name="CuadroTexto 2">
            <a:extLst>
              <a:ext uri="{FF2B5EF4-FFF2-40B4-BE49-F238E27FC236}">
                <a16:creationId xmlns:a16="http://schemas.microsoft.com/office/drawing/2014/main" id="{C14D67BE-79C7-F28A-8E54-E5A9255C30CD}"/>
              </a:ext>
            </a:extLst>
          </p:cNvPr>
          <p:cNvSpPr txBox="1">
            <a:spLocks noChangeArrowheads="1"/>
          </p:cNvSpPr>
          <p:nvPr/>
        </p:nvSpPr>
        <p:spPr bwMode="auto">
          <a:xfrm>
            <a:off x="214313" y="301625"/>
            <a:ext cx="7197725" cy="68757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buNone/>
            </a:pPr>
            <a:r>
              <a:rPr lang="es-ES" sz="2400" dirty="0"/>
              <a:t>También en la España Visigoda </a:t>
            </a:r>
          </a:p>
          <a:p>
            <a:pPr algn="ctr">
              <a:buNone/>
            </a:pPr>
            <a:r>
              <a:rPr lang="es-ES" sz="2400" dirty="0"/>
              <a:t>hay constancia de Sedes episcopales </a:t>
            </a:r>
          </a:p>
          <a:p>
            <a:pPr algn="ctr">
              <a:buNone/>
            </a:pPr>
            <a:r>
              <a:rPr lang="es-ES" sz="2400" dirty="0"/>
              <a:t>representadas por obispos giennenses </a:t>
            </a:r>
          </a:p>
          <a:p>
            <a:pPr algn="ctr">
              <a:buNone/>
            </a:pPr>
            <a:r>
              <a:rPr lang="es-ES" sz="2400" dirty="0"/>
              <a:t>en los diferentes concilios de Toledo</a:t>
            </a:r>
          </a:p>
          <a:p>
            <a:pPr algn="ctr" eaLnBrk="1" hangingPunct="1">
              <a:lnSpc>
                <a:spcPct val="100000"/>
              </a:lnSpc>
              <a:spcBef>
                <a:spcPct val="0"/>
              </a:spcBef>
              <a:buFontTx/>
              <a:buNone/>
            </a:pPr>
            <a:r>
              <a:rPr lang="es-ES" altLang="es-ES" sz="2400" dirty="0">
                <a:solidFill>
                  <a:srgbClr val="2B2B2B"/>
                </a:solidFill>
                <a:latin typeface="Tw Cen MT" panose="020B0602020104020603" pitchFamily="34" charset="77"/>
                <a:cs typeface="Times New Roman" panose="02020603050405020304" pitchFamily="18" charset="0"/>
              </a:rPr>
              <a:t>desde 589 al 675: </a:t>
            </a:r>
            <a:endParaRPr lang="es-ES" sz="2400" dirty="0"/>
          </a:p>
          <a:p>
            <a:pPr algn="ctr">
              <a:buNone/>
            </a:pPr>
            <a:r>
              <a:rPr lang="es-ES" sz="2400" dirty="0"/>
              <a:t>Martos, Cástulo, Baeza, </a:t>
            </a:r>
          </a:p>
          <a:p>
            <a:pPr algn="ctr">
              <a:buNone/>
            </a:pPr>
            <a:r>
              <a:rPr lang="es-ES" sz="2400" dirty="0"/>
              <a:t>La Guardia, </a:t>
            </a:r>
            <a:r>
              <a:rPr lang="es-ES" sz="2400" dirty="0" err="1"/>
              <a:t>Iliturgi</a:t>
            </a:r>
            <a:r>
              <a:rPr lang="es-ES" sz="2400" dirty="0"/>
              <a:t>, </a:t>
            </a:r>
            <a:r>
              <a:rPr lang="es-ES" sz="2400" dirty="0" err="1"/>
              <a:t>etc</a:t>
            </a:r>
            <a:r>
              <a:rPr lang="es-ES" sz="2400" dirty="0"/>
              <a:t>…</a:t>
            </a:r>
          </a:p>
          <a:p>
            <a:pPr algn="ctr">
              <a:buNone/>
            </a:pPr>
            <a:r>
              <a:rPr lang="es-ES" sz="2400" dirty="0"/>
              <a:t>***</a:t>
            </a:r>
          </a:p>
          <a:p>
            <a:pPr algn="ctr">
              <a:buNone/>
            </a:pPr>
            <a:r>
              <a:rPr lang="es-ES" sz="2400" dirty="0"/>
              <a:t>La organización  de varias sedes episcopales </a:t>
            </a:r>
          </a:p>
          <a:p>
            <a:pPr algn="ctr">
              <a:buNone/>
            </a:pPr>
            <a:r>
              <a:rPr lang="es-ES" sz="2400" dirty="0"/>
              <a:t>se mantuvo durante un primer período </a:t>
            </a:r>
          </a:p>
          <a:p>
            <a:pPr algn="ctr">
              <a:buNone/>
            </a:pPr>
            <a:r>
              <a:rPr lang="es-ES" sz="2400" dirty="0"/>
              <a:t>de la dominación musulmana </a:t>
            </a:r>
          </a:p>
          <a:p>
            <a:pPr algn="ctr">
              <a:buNone/>
            </a:pPr>
            <a:r>
              <a:rPr lang="es-ES" sz="2400" dirty="0"/>
              <a:t>hasta la llegada de los almohades </a:t>
            </a:r>
          </a:p>
          <a:p>
            <a:pPr algn="ctr">
              <a:buNone/>
            </a:pPr>
            <a:r>
              <a:rPr lang="es-ES" sz="2400" dirty="0"/>
              <a:t>que supone la práctica desaparición </a:t>
            </a:r>
          </a:p>
          <a:p>
            <a:pPr algn="ctr">
              <a:buNone/>
            </a:pPr>
            <a:r>
              <a:rPr lang="es-ES" sz="2400" dirty="0"/>
              <a:t>del cristianismo en la zona dominada por ellos.</a:t>
            </a:r>
          </a:p>
          <a:p>
            <a:pPr algn="ctr" eaLnBrk="1" hangingPunct="1">
              <a:lnSpc>
                <a:spcPct val="100000"/>
              </a:lnSpc>
              <a:spcBef>
                <a:spcPct val="0"/>
              </a:spcBef>
              <a:buFontTx/>
              <a:buNone/>
            </a:pPr>
            <a:endParaRPr lang="es-ES" altLang="es-ES" sz="1800" dirty="0">
              <a:solidFill>
                <a:srgbClr val="2B2B2B"/>
              </a:solidFill>
              <a:latin typeface="Tw Cen MT" panose="020B0602020104020603" pitchFamily="34" charset="77"/>
              <a:cs typeface="Times New Roman" panose="02020603050405020304" pitchFamily="18" charset="0"/>
            </a:endParaRPr>
          </a:p>
          <a:p>
            <a:pPr algn="ctr" eaLnBrk="1" hangingPunct="1">
              <a:lnSpc>
                <a:spcPct val="100000"/>
              </a:lnSpc>
              <a:spcBef>
                <a:spcPct val="0"/>
              </a:spcBef>
              <a:buFontTx/>
              <a:buNone/>
            </a:pPr>
            <a:endParaRPr lang="es-ES" altLang="es-ES" sz="1800" dirty="0">
              <a:solidFill>
                <a:srgbClr val="2B2B2B"/>
              </a:solidFill>
              <a:latin typeface="Tw Cen MT" panose="020B0602020104020603" pitchFamily="34" charset="77"/>
              <a:cs typeface="Times New Roman" panose="02020603050405020304" pitchFamily="18" charset="0"/>
            </a:endParaRPr>
          </a:p>
        </p:txBody>
      </p:sp>
      <p:sp>
        <p:nvSpPr>
          <p:cNvPr id="19459" name="CuadroTexto 5">
            <a:extLst>
              <a:ext uri="{FF2B5EF4-FFF2-40B4-BE49-F238E27FC236}">
                <a16:creationId xmlns:a16="http://schemas.microsoft.com/office/drawing/2014/main" id="{B93B46A1-B924-E317-DA6A-2AC1A3C201F9}"/>
              </a:ext>
            </a:extLst>
          </p:cNvPr>
          <p:cNvSpPr txBox="1">
            <a:spLocks noChangeArrowheads="1"/>
          </p:cNvSpPr>
          <p:nvPr/>
        </p:nvSpPr>
        <p:spPr bwMode="auto">
          <a:xfrm>
            <a:off x="8432800" y="5341938"/>
            <a:ext cx="3621088"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s-ES" altLang="es-ES" dirty="0">
                <a:solidFill>
                  <a:srgbClr val="C00000"/>
                </a:solidFill>
                <a:latin typeface="Tw Cen MT" panose="020B0602020104020603" pitchFamily="34" charset="77"/>
              </a:rPr>
              <a:t>JURA DE </a:t>
            </a:r>
          </a:p>
          <a:p>
            <a:pPr algn="ctr" eaLnBrk="1" hangingPunct="1">
              <a:lnSpc>
                <a:spcPct val="100000"/>
              </a:lnSpc>
              <a:spcBef>
                <a:spcPct val="0"/>
              </a:spcBef>
              <a:buFontTx/>
              <a:buNone/>
            </a:pPr>
            <a:r>
              <a:rPr lang="es-ES" altLang="es-ES" dirty="0">
                <a:solidFill>
                  <a:srgbClr val="C00000"/>
                </a:solidFill>
                <a:latin typeface="Tw Cen MT" panose="020B0602020104020603" pitchFamily="34" charset="77"/>
              </a:rPr>
              <a:t>RECAREDO: </a:t>
            </a:r>
          </a:p>
          <a:p>
            <a:pPr algn="ctr" eaLnBrk="1" hangingPunct="1">
              <a:lnSpc>
                <a:spcPct val="100000"/>
              </a:lnSpc>
              <a:spcBef>
                <a:spcPct val="0"/>
              </a:spcBef>
              <a:buFontTx/>
              <a:buNone/>
            </a:pPr>
            <a:r>
              <a:rPr lang="es-ES" altLang="es-ES" dirty="0">
                <a:solidFill>
                  <a:srgbClr val="C00000"/>
                </a:solidFill>
                <a:latin typeface="Tw Cen MT" panose="020B0602020104020603" pitchFamily="34" charset="77"/>
              </a:rPr>
              <a:t>AÑO 589</a:t>
            </a:r>
          </a:p>
        </p:txBody>
      </p:sp>
      <p:pic>
        <p:nvPicPr>
          <p:cNvPr id="8196" name="Imagen 3">
            <a:extLst>
              <a:ext uri="{FF2B5EF4-FFF2-40B4-BE49-F238E27FC236}">
                <a16:creationId xmlns:a16="http://schemas.microsoft.com/office/drawing/2014/main" id="{0F890385-5464-F77B-F193-F0A9A12B08E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8520" r="30170"/>
          <a:stretch>
            <a:fillRect/>
          </a:stretch>
        </p:blipFill>
        <p:spPr bwMode="auto">
          <a:xfrm>
            <a:off x="8610600" y="144463"/>
            <a:ext cx="3367088" cy="5197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621726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withEffect">
                                  <p:stCondLst>
                                    <p:cond delay="0"/>
                                  </p:stCondLst>
                                  <p:childTnLst>
                                    <p:set>
                                      <p:cBhvr>
                                        <p:cTn id="6" dur="1" fill="hold">
                                          <p:stCondLst>
                                            <p:cond delay="0"/>
                                          </p:stCondLst>
                                        </p:cTn>
                                        <p:tgtEl>
                                          <p:spTgt spid="8196"/>
                                        </p:tgtEl>
                                        <p:attrNameLst>
                                          <p:attrName>style.visibility</p:attrName>
                                        </p:attrNameLst>
                                      </p:cBhvr>
                                      <p:to>
                                        <p:strVal val="visible"/>
                                      </p:to>
                                    </p:set>
                                    <p:animEffect transition="in" filter="fade">
                                      <p:cBhvr>
                                        <p:cTn id="7" dur="3000"/>
                                        <p:tgtEl>
                                          <p:spTgt spid="8196"/>
                                        </p:tgtEl>
                                      </p:cBhvr>
                                    </p:animEffect>
                                    <p:anim calcmode="lin" valueType="num">
                                      <p:cBhvr>
                                        <p:cTn id="8" dur="3000" fill="hold"/>
                                        <p:tgtEl>
                                          <p:spTgt spid="8196"/>
                                        </p:tgtEl>
                                        <p:attrNameLst>
                                          <p:attrName>ppt_x</p:attrName>
                                        </p:attrNameLst>
                                      </p:cBhvr>
                                      <p:tavLst>
                                        <p:tav tm="0">
                                          <p:val>
                                            <p:strVal val="#ppt_x"/>
                                          </p:val>
                                        </p:tav>
                                        <p:tav tm="100000">
                                          <p:val>
                                            <p:strVal val="#ppt_x"/>
                                          </p:val>
                                        </p:tav>
                                      </p:tavLst>
                                    </p:anim>
                                    <p:anim calcmode="lin" valueType="num">
                                      <p:cBhvr>
                                        <p:cTn id="9" dur="3000" fill="hold"/>
                                        <p:tgtEl>
                                          <p:spTgt spid="819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9458"/>
                                        </p:tgtEl>
                                        <p:attrNameLst>
                                          <p:attrName>style.visibility</p:attrName>
                                        </p:attrNameLst>
                                      </p:cBhvr>
                                      <p:to>
                                        <p:strVal val="visible"/>
                                      </p:to>
                                    </p:set>
                                    <p:animEffect transition="in" filter="fade">
                                      <p:cBhvr>
                                        <p:cTn id="12" dur="3000"/>
                                        <p:tgtEl>
                                          <p:spTgt spid="19458"/>
                                        </p:tgtEl>
                                      </p:cBhvr>
                                    </p:animEffect>
                                    <p:anim calcmode="lin" valueType="num">
                                      <p:cBhvr>
                                        <p:cTn id="13" dur="3000" fill="hold"/>
                                        <p:tgtEl>
                                          <p:spTgt spid="19458"/>
                                        </p:tgtEl>
                                        <p:attrNameLst>
                                          <p:attrName>ppt_x</p:attrName>
                                        </p:attrNameLst>
                                      </p:cBhvr>
                                      <p:tavLst>
                                        <p:tav tm="0">
                                          <p:val>
                                            <p:strVal val="#ppt_x"/>
                                          </p:val>
                                        </p:tav>
                                        <p:tav tm="100000">
                                          <p:val>
                                            <p:strVal val="#ppt_x"/>
                                          </p:val>
                                        </p:tav>
                                      </p:tavLst>
                                    </p:anim>
                                    <p:anim calcmode="lin" valueType="num">
                                      <p:cBhvr>
                                        <p:cTn id="14" dur="3000" fill="hold"/>
                                        <p:tgtEl>
                                          <p:spTgt spid="1945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Imagen 4">
            <a:extLst>
              <a:ext uri="{FF2B5EF4-FFF2-40B4-BE49-F238E27FC236}">
                <a16:creationId xmlns:a16="http://schemas.microsoft.com/office/drawing/2014/main" id="{7FC51057-DBF3-34B2-1439-36921CE8C01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37683"/>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2" name="CuadroTexto 2">
            <a:extLst>
              <a:ext uri="{FF2B5EF4-FFF2-40B4-BE49-F238E27FC236}">
                <a16:creationId xmlns:a16="http://schemas.microsoft.com/office/drawing/2014/main" id="{A60DB65E-5931-353B-C624-50EF76A8B915}"/>
              </a:ext>
            </a:extLst>
          </p:cNvPr>
          <p:cNvSpPr txBox="1">
            <a:spLocks noChangeArrowheads="1"/>
          </p:cNvSpPr>
          <p:nvPr/>
        </p:nvSpPr>
        <p:spPr bwMode="auto">
          <a:xfrm>
            <a:off x="214313" y="273050"/>
            <a:ext cx="7178675" cy="65556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Un testimonio de la presencia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del cristianismo en nuestra comarca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durante la época mozárabe (S. IX)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es el monasterio rupestre</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de </a:t>
            </a:r>
            <a:r>
              <a:rPr lang="es-ES" altLang="es-ES" dirty="0" err="1">
                <a:latin typeface="Tw Cen MT" panose="020B0602020104020603" pitchFamily="34" charset="77"/>
                <a:cs typeface="Times New Roman" panose="02020603050405020304" pitchFamily="18" charset="0"/>
              </a:rPr>
              <a:t>Valdecanales</a:t>
            </a:r>
            <a:r>
              <a:rPr lang="es-ES" altLang="es-ES" dirty="0">
                <a:latin typeface="Tw Cen MT" panose="020B0602020104020603" pitchFamily="34" charset="77"/>
                <a:cs typeface="Times New Roman" panose="02020603050405020304" pitchFamily="18" charset="0"/>
              </a:rPr>
              <a:t>,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cerca del Santuario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de Guadalupe.</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En él, se pueden observar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varias cámaras irregulares,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excavadas en una pared vertical.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La cueva mayor es la central,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utilizada como oratorio.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Las otras dos más pequeñas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hacían de baptisterio y residencia.</a:t>
            </a:r>
          </a:p>
          <a:p>
            <a:pPr algn="ctr" eaLnBrk="1" hangingPunct="1">
              <a:lnSpc>
                <a:spcPct val="100000"/>
              </a:lnSpc>
              <a:spcBef>
                <a:spcPct val="0"/>
              </a:spcBef>
              <a:buFontTx/>
              <a:buNone/>
            </a:pPr>
            <a:r>
              <a:rPr lang="es-ES" altLang="es-ES" dirty="0">
                <a:latin typeface="Times New Roman" panose="02020603050405020304" pitchFamily="18" charset="0"/>
                <a:cs typeface="Times New Roman" panose="02020603050405020304" pitchFamily="18" charset="0"/>
              </a:rPr>
              <a:t> </a:t>
            </a:r>
          </a:p>
        </p:txBody>
      </p:sp>
      <p:pic>
        <p:nvPicPr>
          <p:cNvPr id="9219" name="Imagen 3">
            <a:extLst>
              <a:ext uri="{FF2B5EF4-FFF2-40B4-BE49-F238E27FC236}">
                <a16:creationId xmlns:a16="http://schemas.microsoft.com/office/drawing/2014/main" id="{E3A61581-F399-8AA3-7DC6-AF4F44D8818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35975" y="573088"/>
            <a:ext cx="3541713" cy="432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4" name="CuadroTexto 1">
            <a:extLst>
              <a:ext uri="{FF2B5EF4-FFF2-40B4-BE49-F238E27FC236}">
                <a16:creationId xmlns:a16="http://schemas.microsoft.com/office/drawing/2014/main" id="{217D30A3-36E9-387B-620D-FC05AC7F63CF}"/>
              </a:ext>
            </a:extLst>
          </p:cNvPr>
          <p:cNvSpPr txBox="1">
            <a:spLocks noChangeArrowheads="1"/>
          </p:cNvSpPr>
          <p:nvPr/>
        </p:nvSpPr>
        <p:spPr bwMode="auto">
          <a:xfrm>
            <a:off x="8494713" y="5191125"/>
            <a:ext cx="3541712"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s-ES" altLang="es-ES" dirty="0">
                <a:solidFill>
                  <a:srgbClr val="C00000"/>
                </a:solidFill>
                <a:latin typeface="Tw Cen MT" panose="020B0602020104020603" pitchFamily="34" charset="77"/>
              </a:rPr>
              <a:t>VALDECALES</a:t>
            </a:r>
          </a:p>
          <a:p>
            <a:pPr algn="ctr">
              <a:lnSpc>
                <a:spcPct val="100000"/>
              </a:lnSpc>
              <a:spcBef>
                <a:spcPct val="0"/>
              </a:spcBef>
              <a:buFontTx/>
              <a:buNone/>
            </a:pPr>
            <a:r>
              <a:rPr lang="es-ES" altLang="es-ES" dirty="0">
                <a:solidFill>
                  <a:srgbClr val="C00000"/>
                </a:solidFill>
                <a:latin typeface="Tw Cen MT" panose="020B0602020104020603" pitchFamily="34" charset="77"/>
              </a:rPr>
              <a:t>TÉRMINO </a:t>
            </a:r>
          </a:p>
          <a:p>
            <a:pPr algn="ctr">
              <a:lnSpc>
                <a:spcPct val="100000"/>
              </a:lnSpc>
              <a:spcBef>
                <a:spcPct val="0"/>
              </a:spcBef>
              <a:buFontTx/>
              <a:buNone/>
            </a:pPr>
            <a:r>
              <a:rPr lang="es-ES" altLang="es-ES" dirty="0">
                <a:solidFill>
                  <a:srgbClr val="C00000"/>
                </a:solidFill>
                <a:latin typeface="Tw Cen MT" panose="020B0602020104020603" pitchFamily="34" charset="77"/>
              </a:rPr>
              <a:t>DE RUS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withEffect">
                                  <p:stCondLst>
                                    <p:cond delay="0"/>
                                  </p:stCondLst>
                                  <p:childTnLst>
                                    <p:set>
                                      <p:cBhvr>
                                        <p:cTn id="6" dur="1" fill="hold">
                                          <p:stCondLst>
                                            <p:cond delay="0"/>
                                          </p:stCondLst>
                                        </p:cTn>
                                        <p:tgtEl>
                                          <p:spTgt spid="9219"/>
                                        </p:tgtEl>
                                        <p:attrNameLst>
                                          <p:attrName>style.visibility</p:attrName>
                                        </p:attrNameLst>
                                      </p:cBhvr>
                                      <p:to>
                                        <p:strVal val="visible"/>
                                      </p:to>
                                    </p:set>
                                    <p:animEffect transition="in" filter="fade">
                                      <p:cBhvr>
                                        <p:cTn id="7" dur="3000"/>
                                        <p:tgtEl>
                                          <p:spTgt spid="9219"/>
                                        </p:tgtEl>
                                      </p:cBhvr>
                                    </p:animEffect>
                                    <p:anim calcmode="lin" valueType="num">
                                      <p:cBhvr>
                                        <p:cTn id="8" dur="3000" fill="hold"/>
                                        <p:tgtEl>
                                          <p:spTgt spid="9219"/>
                                        </p:tgtEl>
                                        <p:attrNameLst>
                                          <p:attrName>ppt_x</p:attrName>
                                        </p:attrNameLst>
                                      </p:cBhvr>
                                      <p:tavLst>
                                        <p:tav tm="0">
                                          <p:val>
                                            <p:strVal val="#ppt_x"/>
                                          </p:val>
                                        </p:tav>
                                        <p:tav tm="100000">
                                          <p:val>
                                            <p:strVal val="#ppt_x"/>
                                          </p:val>
                                        </p:tav>
                                      </p:tavLst>
                                    </p:anim>
                                    <p:anim calcmode="lin" valueType="num">
                                      <p:cBhvr>
                                        <p:cTn id="9" dur="3000" fill="hold"/>
                                        <p:tgtEl>
                                          <p:spTgt spid="921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0482"/>
                                        </p:tgtEl>
                                        <p:attrNameLst>
                                          <p:attrName>style.visibility</p:attrName>
                                        </p:attrNameLst>
                                      </p:cBhvr>
                                      <p:to>
                                        <p:strVal val="visible"/>
                                      </p:to>
                                    </p:set>
                                    <p:animEffect transition="in" filter="fade">
                                      <p:cBhvr>
                                        <p:cTn id="12" dur="3000"/>
                                        <p:tgtEl>
                                          <p:spTgt spid="20482"/>
                                        </p:tgtEl>
                                      </p:cBhvr>
                                    </p:animEffect>
                                    <p:anim calcmode="lin" valueType="num">
                                      <p:cBhvr>
                                        <p:cTn id="13" dur="3000" fill="hold"/>
                                        <p:tgtEl>
                                          <p:spTgt spid="20482"/>
                                        </p:tgtEl>
                                        <p:attrNameLst>
                                          <p:attrName>ppt_x</p:attrName>
                                        </p:attrNameLst>
                                      </p:cBhvr>
                                      <p:tavLst>
                                        <p:tav tm="0">
                                          <p:val>
                                            <p:strVal val="#ppt_x"/>
                                          </p:val>
                                        </p:tav>
                                        <p:tav tm="100000">
                                          <p:val>
                                            <p:strVal val="#ppt_x"/>
                                          </p:val>
                                        </p:tav>
                                      </p:tavLst>
                                    </p:anim>
                                    <p:anim calcmode="lin" valueType="num">
                                      <p:cBhvr>
                                        <p:cTn id="14" dur="3000" fill="hold"/>
                                        <p:tgtEl>
                                          <p:spTgt spid="2048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Imagen 4">
            <a:extLst>
              <a:ext uri="{FF2B5EF4-FFF2-40B4-BE49-F238E27FC236}">
                <a16:creationId xmlns:a16="http://schemas.microsoft.com/office/drawing/2014/main" id="{113BBEFB-92FF-5549-EF66-CADFBC82FBC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37683"/>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6" name="CuadroTexto 2">
            <a:extLst>
              <a:ext uri="{FF2B5EF4-FFF2-40B4-BE49-F238E27FC236}">
                <a16:creationId xmlns:a16="http://schemas.microsoft.com/office/drawing/2014/main" id="{092B67B2-5947-7D54-7EA5-92DC831220AB}"/>
              </a:ext>
            </a:extLst>
          </p:cNvPr>
          <p:cNvSpPr txBox="1">
            <a:spLocks noChangeArrowheads="1"/>
          </p:cNvSpPr>
          <p:nvPr/>
        </p:nvSpPr>
        <p:spPr bwMode="auto">
          <a:xfrm>
            <a:off x="242888" y="242888"/>
            <a:ext cx="7159625" cy="6124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Existe una gran polémica sobre el origen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y antigüedad de la ciudad de Úbeda</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en el </a:t>
            </a:r>
            <a:r>
              <a:rPr lang="es-ES" altLang="es-ES" u="sng" dirty="0">
                <a:latin typeface="Tw Cen MT" panose="020B0602020104020603" pitchFamily="34" charset="77"/>
                <a:cs typeface="Times New Roman" panose="02020603050405020304" pitchFamily="18" charset="0"/>
              </a:rPr>
              <a:t>actual emplazamiento</a:t>
            </a:r>
            <a:r>
              <a:rPr lang="es-ES" altLang="es-ES" dirty="0">
                <a:latin typeface="Tw Cen MT" panose="020B0602020104020603" pitchFamily="34" charset="77"/>
                <a:cs typeface="Times New Roman" panose="02020603050405020304" pitchFamily="18" charset="0"/>
              </a:rPr>
              <a:t>. </a:t>
            </a:r>
          </a:p>
          <a:p>
            <a:pPr algn="ctr" eaLnBrk="1" hangingPunct="1">
              <a:lnSpc>
                <a:spcPct val="100000"/>
              </a:lnSpc>
              <a:spcBef>
                <a:spcPct val="0"/>
              </a:spcBef>
              <a:buFontTx/>
              <a:buNone/>
            </a:pPr>
            <a:endParaRPr lang="es-ES" altLang="es-ES" dirty="0">
              <a:latin typeface="Tw Cen MT" panose="020B0602020104020603" pitchFamily="34" charset="77"/>
              <a:cs typeface="Times New Roman" panose="02020603050405020304" pitchFamily="18" charset="0"/>
            </a:endParaRP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Los yacimientos arqueológicos encontrados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se remontan a la época del Argar,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esto muestra la antigüedad de su existencia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y sin duda la presencia de íberos,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cartagineses (torre de </a:t>
            </a:r>
            <a:r>
              <a:rPr lang="es-ES" altLang="es-ES" dirty="0" err="1">
                <a:latin typeface="Tw Cen MT" panose="020B0602020104020603" pitchFamily="34" charset="77"/>
                <a:cs typeface="Times New Roman" panose="02020603050405020304" pitchFamily="18" charset="0"/>
              </a:rPr>
              <a:t>Ibiut</a:t>
            </a:r>
            <a:r>
              <a:rPr lang="es-ES" altLang="es-ES" dirty="0">
                <a:latin typeface="Tw Cen MT" panose="020B0602020104020603" pitchFamily="34" charset="77"/>
                <a:cs typeface="Times New Roman" panose="02020603050405020304" pitchFamily="18" charset="0"/>
              </a:rPr>
              <a:t>) y romanos. </a:t>
            </a:r>
          </a:p>
          <a:p>
            <a:pPr algn="ctr" eaLnBrk="1" hangingPunct="1">
              <a:lnSpc>
                <a:spcPct val="100000"/>
              </a:lnSpc>
              <a:spcBef>
                <a:spcPct val="0"/>
              </a:spcBef>
              <a:buFontTx/>
              <a:buNone/>
            </a:pPr>
            <a:endParaRPr lang="es-ES" altLang="es-ES" dirty="0">
              <a:latin typeface="Tw Cen MT" panose="020B0602020104020603" pitchFamily="34" charset="77"/>
              <a:cs typeface="Times New Roman" panose="02020603050405020304" pitchFamily="18" charset="0"/>
            </a:endParaRP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En época visigoda, la población ocuparía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la parte más al sur del actual núcleo urbano.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Es más que probable que ya tuvieran los visigodos una fortaleza en la zona del Alcázar. </a:t>
            </a:r>
          </a:p>
        </p:txBody>
      </p:sp>
      <p:pic>
        <p:nvPicPr>
          <p:cNvPr id="3" name="Imagen 2">
            <a:extLst>
              <a:ext uri="{FF2B5EF4-FFF2-40B4-BE49-F238E27FC236}">
                <a16:creationId xmlns:a16="http://schemas.microsoft.com/office/drawing/2014/main" id="{50A1C952-3826-4833-5EF8-B921D2F366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50858" r="9531" b="3752"/>
          <a:stretch>
            <a:fillRect/>
          </a:stretch>
        </p:blipFill>
        <p:spPr bwMode="auto">
          <a:xfrm>
            <a:off x="8229600" y="242888"/>
            <a:ext cx="3568700" cy="454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8" name="CuadroTexto 3">
            <a:extLst>
              <a:ext uri="{FF2B5EF4-FFF2-40B4-BE49-F238E27FC236}">
                <a16:creationId xmlns:a16="http://schemas.microsoft.com/office/drawing/2014/main" id="{6024F573-8A3E-7DE1-CBB9-9ECCCFE89608}"/>
              </a:ext>
            </a:extLst>
          </p:cNvPr>
          <p:cNvSpPr txBox="1">
            <a:spLocks noChangeArrowheads="1"/>
          </p:cNvSpPr>
          <p:nvPr/>
        </p:nvSpPr>
        <p:spPr bwMode="auto">
          <a:xfrm>
            <a:off x="8785225" y="4792663"/>
            <a:ext cx="2493963"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s-ES" altLang="es-ES" dirty="0">
                <a:solidFill>
                  <a:srgbClr val="C00000"/>
                </a:solidFill>
                <a:latin typeface="Tw Cen MT" panose="020B0602020104020603" pitchFamily="34" charset="77"/>
                <a:cs typeface="Times New Roman" panose="02020603050405020304" pitchFamily="18" charset="0"/>
              </a:rPr>
              <a:t>EN</a:t>
            </a:r>
          </a:p>
          <a:p>
            <a:pPr algn="ctr">
              <a:lnSpc>
                <a:spcPct val="100000"/>
              </a:lnSpc>
              <a:spcBef>
                <a:spcPct val="0"/>
              </a:spcBef>
              <a:buFontTx/>
              <a:buNone/>
            </a:pPr>
            <a:r>
              <a:rPr lang="es-ES" altLang="es-ES" dirty="0">
                <a:solidFill>
                  <a:srgbClr val="C00000"/>
                </a:solidFill>
                <a:latin typeface="Tw Cen MT" panose="020B0602020104020603" pitchFamily="34" charset="77"/>
                <a:cs typeface="Times New Roman" panose="02020603050405020304" pitchFamily="18" charset="0"/>
              </a:rPr>
              <a:t>BUSCA</a:t>
            </a:r>
          </a:p>
          <a:p>
            <a:pPr algn="ctr">
              <a:lnSpc>
                <a:spcPct val="100000"/>
              </a:lnSpc>
              <a:spcBef>
                <a:spcPct val="0"/>
              </a:spcBef>
              <a:buFontTx/>
              <a:buNone/>
            </a:pPr>
            <a:r>
              <a:rPr lang="es-ES" altLang="es-ES" dirty="0">
                <a:solidFill>
                  <a:srgbClr val="C00000"/>
                </a:solidFill>
                <a:latin typeface="Tw Cen MT" panose="020B0602020104020603" pitchFamily="34" charset="77"/>
                <a:cs typeface="Times New Roman" panose="02020603050405020304" pitchFamily="18" charset="0"/>
              </a:rPr>
              <a:t>DEL</a:t>
            </a:r>
          </a:p>
          <a:p>
            <a:pPr algn="ctr">
              <a:lnSpc>
                <a:spcPct val="100000"/>
              </a:lnSpc>
              <a:spcBef>
                <a:spcPct val="0"/>
              </a:spcBef>
              <a:buFontTx/>
              <a:buNone/>
            </a:pPr>
            <a:r>
              <a:rPr lang="es-ES" altLang="es-ES" dirty="0">
                <a:solidFill>
                  <a:srgbClr val="C00000"/>
                </a:solidFill>
                <a:latin typeface="Tw Cen MT" panose="020B0602020104020603" pitchFamily="34" charset="77"/>
                <a:cs typeface="Times New Roman" panose="02020603050405020304" pitchFamily="18" charset="0"/>
              </a:rPr>
              <a:t>PASADO</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3000"/>
                                        <p:tgtEl>
                                          <p:spTgt spid="3"/>
                                        </p:tgtEl>
                                      </p:cBhvr>
                                    </p:animEffect>
                                    <p:anim calcmode="lin" valueType="num">
                                      <p:cBhvr>
                                        <p:cTn id="8" dur="3000" fill="hold"/>
                                        <p:tgtEl>
                                          <p:spTgt spid="3"/>
                                        </p:tgtEl>
                                        <p:attrNameLst>
                                          <p:attrName>ppt_x</p:attrName>
                                        </p:attrNameLst>
                                      </p:cBhvr>
                                      <p:tavLst>
                                        <p:tav tm="0">
                                          <p:val>
                                            <p:strVal val="#ppt_x"/>
                                          </p:val>
                                        </p:tav>
                                        <p:tav tm="100000">
                                          <p:val>
                                            <p:strVal val="#ppt_x"/>
                                          </p:val>
                                        </p:tav>
                                      </p:tavLst>
                                    </p:anim>
                                    <p:anim calcmode="lin" valueType="num">
                                      <p:cBhvr>
                                        <p:cTn id="9" dur="3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6386"/>
                                        </p:tgtEl>
                                        <p:attrNameLst>
                                          <p:attrName>style.visibility</p:attrName>
                                        </p:attrNameLst>
                                      </p:cBhvr>
                                      <p:to>
                                        <p:strVal val="visible"/>
                                      </p:to>
                                    </p:set>
                                    <p:animEffect transition="in" filter="fade">
                                      <p:cBhvr>
                                        <p:cTn id="12" dur="3000"/>
                                        <p:tgtEl>
                                          <p:spTgt spid="16386"/>
                                        </p:tgtEl>
                                      </p:cBhvr>
                                    </p:animEffect>
                                    <p:anim calcmode="lin" valueType="num">
                                      <p:cBhvr>
                                        <p:cTn id="13" dur="3000" fill="hold"/>
                                        <p:tgtEl>
                                          <p:spTgt spid="16386"/>
                                        </p:tgtEl>
                                        <p:attrNameLst>
                                          <p:attrName>ppt_x</p:attrName>
                                        </p:attrNameLst>
                                      </p:cBhvr>
                                      <p:tavLst>
                                        <p:tav tm="0">
                                          <p:val>
                                            <p:strVal val="#ppt_x"/>
                                          </p:val>
                                        </p:tav>
                                        <p:tav tm="100000">
                                          <p:val>
                                            <p:strVal val="#ppt_x"/>
                                          </p:val>
                                        </p:tav>
                                      </p:tavLst>
                                    </p:anim>
                                    <p:anim calcmode="lin" valueType="num">
                                      <p:cBhvr>
                                        <p:cTn id="14" dur="3000" fill="hold"/>
                                        <p:tgtEl>
                                          <p:spTgt spid="1638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Imagen 4">
            <a:extLst>
              <a:ext uri="{FF2B5EF4-FFF2-40B4-BE49-F238E27FC236}">
                <a16:creationId xmlns:a16="http://schemas.microsoft.com/office/drawing/2014/main" id="{B10E2357-2231-9AEE-EB20-9463821D5EA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37683"/>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6" name="CuadroTexto 2">
            <a:extLst>
              <a:ext uri="{FF2B5EF4-FFF2-40B4-BE49-F238E27FC236}">
                <a16:creationId xmlns:a16="http://schemas.microsoft.com/office/drawing/2014/main" id="{A75E1806-C887-D848-E1FA-5520E85466F4}"/>
              </a:ext>
            </a:extLst>
          </p:cNvPr>
          <p:cNvSpPr txBox="1">
            <a:spLocks noChangeArrowheads="1"/>
          </p:cNvSpPr>
          <p:nvPr/>
        </p:nvSpPr>
        <p:spPr bwMode="auto">
          <a:xfrm>
            <a:off x="195263" y="242888"/>
            <a:ext cx="8178800" cy="6124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Tradicionalmente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se ha venido admitiendo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la teoría de que Úbeda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fue fundada por los árabes,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hecho desmentido por los hallazgos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de épocas anteriores,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de lo que no cabe duda es que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en la época musulmana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se le daría un impulso decisivo.</a:t>
            </a:r>
          </a:p>
          <a:p>
            <a:pPr algn="ctr" eaLnBrk="1" hangingPunct="1">
              <a:lnSpc>
                <a:spcPct val="100000"/>
              </a:lnSpc>
              <a:spcBef>
                <a:spcPct val="0"/>
              </a:spcBef>
              <a:buFontTx/>
              <a:buNone/>
            </a:pPr>
            <a:r>
              <a:rPr lang="es-ES" altLang="es-ES" dirty="0">
                <a:latin typeface="Tw Cen MT" panose="020B0602020104020603" pitchFamily="34" charset="77"/>
              </a:rPr>
              <a:t>En el </a:t>
            </a:r>
            <a:r>
              <a:rPr lang="es-ES" altLang="es-ES" dirty="0">
                <a:solidFill>
                  <a:srgbClr val="C00000"/>
                </a:solidFill>
                <a:latin typeface="Tw Cen MT" panose="020B0602020104020603" pitchFamily="34" charset="77"/>
              </a:rPr>
              <a:t>año 711 </a:t>
            </a:r>
            <a:r>
              <a:rPr lang="es-ES" altLang="es-ES" dirty="0">
                <a:latin typeface="Tw Cen MT" panose="020B0602020104020603" pitchFamily="34" charset="77"/>
              </a:rPr>
              <a:t>los árabes invaden España </a:t>
            </a:r>
          </a:p>
          <a:p>
            <a:pPr algn="ctr" eaLnBrk="1" hangingPunct="1">
              <a:lnSpc>
                <a:spcPct val="100000"/>
              </a:lnSpc>
              <a:spcBef>
                <a:spcPct val="0"/>
              </a:spcBef>
              <a:buFontTx/>
              <a:buNone/>
            </a:pPr>
            <a:r>
              <a:rPr lang="es-ES" altLang="es-ES" dirty="0">
                <a:latin typeface="Tw Cen MT" panose="020B0602020104020603" pitchFamily="34" charset="77"/>
              </a:rPr>
              <a:t>llegando hasta Úbeda tomándola a saco.</a:t>
            </a:r>
          </a:p>
          <a:p>
            <a:pPr algn="ctr" eaLnBrk="1" hangingPunct="1">
              <a:lnSpc>
                <a:spcPct val="100000"/>
              </a:lnSpc>
              <a:spcBef>
                <a:spcPct val="0"/>
              </a:spcBef>
              <a:buFontTx/>
              <a:buNone/>
            </a:pPr>
            <a:r>
              <a:rPr lang="es-ES" altLang="es-ES" dirty="0">
                <a:latin typeface="Tw Cen MT" panose="020B0602020104020603" pitchFamily="34" charset="77"/>
              </a:rPr>
              <a:t>No pudieron abrir sus puertas sus moradores </a:t>
            </a:r>
          </a:p>
          <a:p>
            <a:pPr algn="ctr" eaLnBrk="1" hangingPunct="1">
              <a:lnSpc>
                <a:spcPct val="100000"/>
              </a:lnSpc>
              <a:spcBef>
                <a:spcPct val="0"/>
              </a:spcBef>
              <a:buFontTx/>
              <a:buNone/>
            </a:pPr>
            <a:r>
              <a:rPr lang="es-ES" altLang="es-ES" dirty="0">
                <a:latin typeface="Tw Cen MT" panose="020B0602020104020603" pitchFamily="34" charset="77"/>
              </a:rPr>
              <a:t>al enemigo, como se ha dicho, ya que </a:t>
            </a:r>
          </a:p>
          <a:p>
            <a:pPr algn="ctr" eaLnBrk="1" hangingPunct="1">
              <a:lnSpc>
                <a:spcPct val="100000"/>
              </a:lnSpc>
              <a:spcBef>
                <a:spcPct val="0"/>
              </a:spcBef>
              <a:buFontTx/>
              <a:buNone/>
            </a:pPr>
            <a:r>
              <a:rPr lang="es-ES" altLang="es-ES" dirty="0">
                <a:latin typeface="Tw Cen MT" panose="020B0602020104020603" pitchFamily="34" charset="77"/>
              </a:rPr>
              <a:t>en aquel entonces la villa no estaba fortificada</a:t>
            </a:r>
            <a:r>
              <a:rPr lang="es-ES" altLang="es-ES" dirty="0">
                <a:latin typeface="Times New Roman" panose="02020603050405020304" pitchFamily="18" charset="0"/>
                <a:cs typeface="Times New Roman" panose="02020603050405020304" pitchFamily="18" charset="0"/>
              </a:rPr>
              <a:t>.</a:t>
            </a:r>
            <a:endParaRPr lang="es-ES" altLang="es-ES" dirty="0">
              <a:latin typeface="Tw Cen MT" panose="020B0602020104020603" pitchFamily="34" charset="77"/>
              <a:cs typeface="Times New Roman" panose="02020603050405020304" pitchFamily="18" charset="0"/>
            </a:endParaRPr>
          </a:p>
        </p:txBody>
      </p:sp>
      <p:pic>
        <p:nvPicPr>
          <p:cNvPr id="10243" name="Imagen 3">
            <a:extLst>
              <a:ext uri="{FF2B5EF4-FFF2-40B4-BE49-F238E27FC236}">
                <a16:creationId xmlns:a16="http://schemas.microsoft.com/office/drawing/2014/main" id="{D403D2DF-43E5-01BE-1C92-6618C954AA1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74063" y="452438"/>
            <a:ext cx="3622675" cy="4462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8" name="CuadroTexto 1">
            <a:extLst>
              <a:ext uri="{FF2B5EF4-FFF2-40B4-BE49-F238E27FC236}">
                <a16:creationId xmlns:a16="http://schemas.microsoft.com/office/drawing/2014/main" id="{FDB6B88A-4C87-FE9C-2274-61181DBFE5D9}"/>
              </a:ext>
            </a:extLst>
          </p:cNvPr>
          <p:cNvSpPr txBox="1">
            <a:spLocks noChangeArrowheads="1"/>
          </p:cNvSpPr>
          <p:nvPr/>
        </p:nvSpPr>
        <p:spPr bwMode="auto">
          <a:xfrm>
            <a:off x="8374063" y="5367338"/>
            <a:ext cx="3582987"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s-ES" altLang="es-ES" dirty="0">
                <a:solidFill>
                  <a:srgbClr val="C00000"/>
                </a:solidFill>
                <a:latin typeface="Tw Cen MT" panose="020B0602020104020603" pitchFamily="34" charset="77"/>
              </a:rPr>
              <a:t>AÑO 711</a:t>
            </a:r>
          </a:p>
          <a:p>
            <a:pPr algn="ctr">
              <a:lnSpc>
                <a:spcPct val="100000"/>
              </a:lnSpc>
              <a:spcBef>
                <a:spcPct val="0"/>
              </a:spcBef>
              <a:buFontTx/>
              <a:buNone/>
            </a:pPr>
            <a:r>
              <a:rPr lang="es-ES" altLang="es-ES" dirty="0">
                <a:solidFill>
                  <a:srgbClr val="C00000"/>
                </a:solidFill>
                <a:latin typeface="Tw Cen MT" panose="020B0602020104020603" pitchFamily="34" charset="77"/>
              </a:rPr>
              <a:t>INVASIÓN ÁRABE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withEffect">
                                  <p:stCondLst>
                                    <p:cond delay="0"/>
                                  </p:stCondLst>
                                  <p:childTnLst>
                                    <p:set>
                                      <p:cBhvr>
                                        <p:cTn id="6" dur="1" fill="hold">
                                          <p:stCondLst>
                                            <p:cond delay="0"/>
                                          </p:stCondLst>
                                        </p:cTn>
                                        <p:tgtEl>
                                          <p:spTgt spid="10243"/>
                                        </p:tgtEl>
                                        <p:attrNameLst>
                                          <p:attrName>style.visibility</p:attrName>
                                        </p:attrNameLst>
                                      </p:cBhvr>
                                      <p:to>
                                        <p:strVal val="visible"/>
                                      </p:to>
                                    </p:set>
                                    <p:animEffect transition="in" filter="fade">
                                      <p:cBhvr>
                                        <p:cTn id="7" dur="3000"/>
                                        <p:tgtEl>
                                          <p:spTgt spid="10243"/>
                                        </p:tgtEl>
                                      </p:cBhvr>
                                    </p:animEffect>
                                    <p:anim calcmode="lin" valueType="num">
                                      <p:cBhvr>
                                        <p:cTn id="8" dur="3000" fill="hold"/>
                                        <p:tgtEl>
                                          <p:spTgt spid="10243"/>
                                        </p:tgtEl>
                                        <p:attrNameLst>
                                          <p:attrName>ppt_x</p:attrName>
                                        </p:attrNameLst>
                                      </p:cBhvr>
                                      <p:tavLst>
                                        <p:tav tm="0">
                                          <p:val>
                                            <p:strVal val="#ppt_x"/>
                                          </p:val>
                                        </p:tav>
                                        <p:tav tm="100000">
                                          <p:val>
                                            <p:strVal val="#ppt_x"/>
                                          </p:val>
                                        </p:tav>
                                      </p:tavLst>
                                    </p:anim>
                                    <p:anim calcmode="lin" valueType="num">
                                      <p:cBhvr>
                                        <p:cTn id="9" dur="3000" fill="hold"/>
                                        <p:tgtEl>
                                          <p:spTgt spid="1024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1506"/>
                                        </p:tgtEl>
                                        <p:attrNameLst>
                                          <p:attrName>style.visibility</p:attrName>
                                        </p:attrNameLst>
                                      </p:cBhvr>
                                      <p:to>
                                        <p:strVal val="visible"/>
                                      </p:to>
                                    </p:set>
                                    <p:animEffect transition="in" filter="fade">
                                      <p:cBhvr>
                                        <p:cTn id="12" dur="3000"/>
                                        <p:tgtEl>
                                          <p:spTgt spid="21506"/>
                                        </p:tgtEl>
                                      </p:cBhvr>
                                    </p:animEffect>
                                    <p:anim calcmode="lin" valueType="num">
                                      <p:cBhvr>
                                        <p:cTn id="13" dur="3000" fill="hold"/>
                                        <p:tgtEl>
                                          <p:spTgt spid="21506"/>
                                        </p:tgtEl>
                                        <p:attrNameLst>
                                          <p:attrName>ppt_x</p:attrName>
                                        </p:attrNameLst>
                                      </p:cBhvr>
                                      <p:tavLst>
                                        <p:tav tm="0">
                                          <p:val>
                                            <p:strVal val="#ppt_x"/>
                                          </p:val>
                                        </p:tav>
                                        <p:tav tm="100000">
                                          <p:val>
                                            <p:strVal val="#ppt_x"/>
                                          </p:val>
                                        </p:tav>
                                      </p:tavLst>
                                    </p:anim>
                                    <p:anim calcmode="lin" valueType="num">
                                      <p:cBhvr>
                                        <p:cTn id="14" dur="3000" fill="hold"/>
                                        <p:tgtEl>
                                          <p:spTgt spid="2150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6" grpId="0"/>
    </p:bld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2423</TotalTime>
  <Words>5547</Words>
  <Application>Microsoft Macintosh PowerPoint</Application>
  <PresentationFormat>Panorámica</PresentationFormat>
  <Paragraphs>797</Paragraphs>
  <Slides>53</Slides>
  <Notes>2</Notes>
  <HiddenSlides>0</HiddenSlides>
  <MMClips>0</MMClips>
  <ScaleCrop>false</ScaleCrop>
  <HeadingPairs>
    <vt:vector size="6" baseType="variant">
      <vt:variant>
        <vt:lpstr>Fuentes usadas</vt:lpstr>
      </vt:variant>
      <vt:variant>
        <vt:i4>6</vt:i4>
      </vt:variant>
      <vt:variant>
        <vt:lpstr>Tema</vt:lpstr>
      </vt:variant>
      <vt:variant>
        <vt:i4>1</vt:i4>
      </vt:variant>
      <vt:variant>
        <vt:lpstr>Títulos de diapositiva</vt:lpstr>
      </vt:variant>
      <vt:variant>
        <vt:i4>53</vt:i4>
      </vt:variant>
    </vt:vector>
  </HeadingPairs>
  <TitlesOfParts>
    <vt:vector size="60" baseType="lpstr">
      <vt:lpstr>Arial</vt:lpstr>
      <vt:lpstr>Calibri</vt:lpstr>
      <vt:lpstr>Calibri Light</vt:lpstr>
      <vt:lpstr>Herculanum</vt:lpstr>
      <vt:lpstr>Times New Roman</vt:lpstr>
      <vt:lpstr>Tw Cen MT</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Microsoft Office User</dc:creator>
  <cp:lastModifiedBy>Microsoft Office User</cp:lastModifiedBy>
  <cp:revision>135</cp:revision>
  <dcterms:created xsi:type="dcterms:W3CDTF">2022-07-26T05:47:38Z</dcterms:created>
  <dcterms:modified xsi:type="dcterms:W3CDTF">2024-12-10T16:50:44Z</dcterms:modified>
</cp:coreProperties>
</file>