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388"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6" r:id="rId131"/>
    <p:sldId id="387" r:id="rId132"/>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8264"/>
    <p:restoredTop sz="95909"/>
  </p:normalViewPr>
  <p:slideViewPr>
    <p:cSldViewPr snapToGrid="0">
      <p:cViewPr>
        <p:scale>
          <a:sx n="111" d="100"/>
          <a:sy n="111" d="100"/>
        </p:scale>
        <p:origin x="1432" y="264"/>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1" name="PlaceHolder 1"/>
          <p:cNvSpPr>
            <a:spLocks noGrp="1" noRot="1" noChangeAspect="1"/>
          </p:cNvSpPr>
          <p:nvPr>
            <p:ph type="sldImg"/>
          </p:nvPr>
        </p:nvSpPr>
        <p:spPr>
          <a:xfrm>
            <a:off x="216000" y="812520"/>
            <a:ext cx="7127280" cy="4008960"/>
          </a:xfrm>
          <a:prstGeom prst="rect">
            <a:avLst/>
          </a:prstGeom>
          <a:noFill/>
          <a:ln w="0">
            <a:noFill/>
          </a:ln>
        </p:spPr>
        <p:txBody>
          <a:bodyPr lIns="0" tIns="0" rIns="0" bIns="0" anchor="ctr">
            <a:noAutofit/>
          </a:bodyPr>
          <a:lstStyle/>
          <a:p>
            <a:pPr algn="ctr"/>
            <a:r>
              <a:rPr lang="es-ES" sz="4400" b="0" strike="noStrike" spc="-1">
                <a:latin typeface="Arial"/>
              </a:rPr>
              <a:t>Pulse para desplazar la página</a:t>
            </a:r>
          </a:p>
        </p:txBody>
      </p:sp>
      <p:sp>
        <p:nvSpPr>
          <p:cNvPr id="42"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0">
              <a:buNone/>
            </a:pPr>
            <a:r>
              <a:rPr lang="es-ES" sz="2000" b="0" strike="noStrike" spc="-1">
                <a:latin typeface="Arial"/>
              </a:rPr>
              <a:t>Pulse para editar el formato de las notas</a:t>
            </a:r>
          </a:p>
        </p:txBody>
      </p:sp>
      <p:sp>
        <p:nvSpPr>
          <p:cNvPr id="43"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es-ES" sz="1400" b="0" strike="noStrike" spc="-1">
                <a:latin typeface="Times New Roman"/>
              </a:rPr>
              <a:t>&lt;cabecera&gt;</a:t>
            </a:r>
          </a:p>
        </p:txBody>
      </p:sp>
      <p:sp>
        <p:nvSpPr>
          <p:cNvPr id="44" name="PlaceHolder 4"/>
          <p:cNvSpPr>
            <a:spLocks noGrp="1"/>
          </p:cNvSpPr>
          <p:nvPr>
            <p:ph type="dt" idx="4"/>
          </p:nvPr>
        </p:nvSpPr>
        <p:spPr>
          <a:xfrm>
            <a:off x="4278960" y="0"/>
            <a:ext cx="3280680" cy="534240"/>
          </a:xfrm>
          <a:prstGeom prst="rect">
            <a:avLst/>
          </a:prstGeom>
          <a:noFill/>
          <a:ln w="0">
            <a:noFill/>
          </a:ln>
        </p:spPr>
        <p:txBody>
          <a:bodyPr lIns="0" tIns="0" rIns="0" bIns="0" anchor="t">
            <a:noAutofit/>
          </a:bodyPr>
          <a:lstStyle>
            <a:lvl1pPr indent="0" algn="r">
              <a:buNone/>
              <a:defRPr lang="es-ES" sz="1400" b="0" strike="noStrike" spc="-1">
                <a:latin typeface="Times New Roman"/>
              </a:defRPr>
            </a:lvl1pPr>
          </a:lstStyle>
          <a:p>
            <a:pPr indent="0" algn="r">
              <a:buNone/>
            </a:pPr>
            <a:r>
              <a:rPr lang="es-ES" sz="1400" b="0" strike="noStrike" spc="-1">
                <a:latin typeface="Times New Roman"/>
              </a:rPr>
              <a:t>&lt;fecha/hora&gt;</a:t>
            </a:r>
          </a:p>
        </p:txBody>
      </p:sp>
      <p:sp>
        <p:nvSpPr>
          <p:cNvPr id="45" name="PlaceHolder 5"/>
          <p:cNvSpPr>
            <a:spLocks noGrp="1"/>
          </p:cNvSpPr>
          <p:nvPr>
            <p:ph type="ftr" idx="5"/>
          </p:nvPr>
        </p:nvSpPr>
        <p:spPr>
          <a:xfrm>
            <a:off x="0" y="10157400"/>
            <a:ext cx="3280680" cy="534240"/>
          </a:xfrm>
          <a:prstGeom prst="rect">
            <a:avLst/>
          </a:prstGeom>
          <a:noFill/>
          <a:ln w="0">
            <a:noFill/>
          </a:ln>
        </p:spPr>
        <p:txBody>
          <a:bodyPr lIns="0" tIns="0" rIns="0" bIns="0" anchor="b">
            <a:noAutofit/>
          </a:bodyPr>
          <a:lstStyle>
            <a:lvl1pPr indent="0">
              <a:buNone/>
              <a:defRPr lang="es-ES" sz="1400" b="0" strike="noStrike" spc="-1">
                <a:latin typeface="Times New Roman"/>
              </a:defRPr>
            </a:lvl1pPr>
          </a:lstStyle>
          <a:p>
            <a:pPr indent="0">
              <a:buNone/>
            </a:pPr>
            <a:r>
              <a:rPr lang="es-ES" sz="1400" b="0" strike="noStrike" spc="-1">
                <a:latin typeface="Times New Roman"/>
              </a:rPr>
              <a:t>&lt;pie de página&gt;</a:t>
            </a:r>
          </a:p>
        </p:txBody>
      </p:sp>
      <p:sp>
        <p:nvSpPr>
          <p:cNvPr id="46" name="PlaceHolder 6"/>
          <p:cNvSpPr>
            <a:spLocks noGrp="1"/>
          </p:cNvSpPr>
          <p:nvPr>
            <p:ph type="sldNum" idx="6"/>
          </p:nvPr>
        </p:nvSpPr>
        <p:spPr>
          <a:xfrm>
            <a:off x="4278960" y="10157400"/>
            <a:ext cx="3280680" cy="534240"/>
          </a:xfrm>
          <a:prstGeom prst="rect">
            <a:avLst/>
          </a:prstGeom>
          <a:noFill/>
          <a:ln w="0">
            <a:noFill/>
          </a:ln>
        </p:spPr>
        <p:txBody>
          <a:bodyPr lIns="0" tIns="0" rIns="0" bIns="0" anchor="b">
            <a:noAutofit/>
          </a:bodyPr>
          <a:lstStyle>
            <a:lvl1pPr indent="0" algn="r">
              <a:buNone/>
              <a:defRPr lang="es-ES" sz="1400" b="0" strike="noStrike" spc="-1">
                <a:latin typeface="Times New Roman"/>
              </a:defRPr>
            </a:lvl1pPr>
          </a:lstStyle>
          <a:p>
            <a:pPr indent="0" algn="r">
              <a:buNone/>
            </a:pPr>
            <a:fld id="{3F7F2916-A451-44D9-AB07-D054CE92D35B}" type="slidenum">
              <a:rPr lang="es-ES" sz="1400" b="0" strike="noStrike" spc="-1">
                <a:latin typeface="Times New Roman"/>
              </a:rPr>
              <a:t>‹Nº›</a:t>
            </a:fld>
            <a:endParaRPr lang="es-E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 name="PlaceHolder 1"/>
          <p:cNvSpPr>
            <a:spLocks noGrp="1"/>
          </p:cNvSpPr>
          <p:nvPr>
            <p:ph type="sldNum" idx="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CF6A1DB-94F7-4E8B-9EDD-995EE20372A0}" type="slidenum">
              <a:rPr lang="es-ES" sz="1200" b="0" strike="noStrike" spc="-1">
                <a:latin typeface="Times New Roman"/>
              </a:rPr>
              <a:t>1</a:t>
            </a:fld>
            <a:endParaRPr lang="es-ES" sz="1200" b="0" strike="noStrike" spc="-1">
              <a:latin typeface="Times New Roman"/>
            </a:endParaRPr>
          </a:p>
        </p:txBody>
      </p:sp>
      <p:sp>
        <p:nvSpPr>
          <p:cNvPr id="569" name="PlaceHolder 2"/>
          <p:cNvSpPr>
            <a:spLocks noGrp="1" noRot="1" noChangeAspect="1"/>
          </p:cNvSpPr>
          <p:nvPr>
            <p:ph type="sldImg"/>
          </p:nvPr>
        </p:nvSpPr>
        <p:spPr>
          <a:xfrm>
            <a:off x="1143000" y="685800"/>
            <a:ext cx="4570413" cy="3427413"/>
          </a:xfrm>
          <a:prstGeom prst="rect">
            <a:avLst/>
          </a:prstGeom>
          <a:ln w="0">
            <a:noFill/>
          </a:ln>
        </p:spPr>
      </p:sp>
      <p:sp>
        <p:nvSpPr>
          <p:cNvPr id="57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 name="PlaceHolder 1"/>
          <p:cNvSpPr>
            <a:spLocks noGrp="1"/>
          </p:cNvSpPr>
          <p:nvPr>
            <p:ph type="sldNum" idx="1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C2DD268B-B8DF-4F73-AF0A-65B93419F623}" type="slidenum">
              <a:rPr lang="es-ES" sz="1200" b="0" strike="noStrike" spc="-1">
                <a:latin typeface="Times New Roman"/>
              </a:rPr>
              <a:t>10</a:t>
            </a:fld>
            <a:endParaRPr lang="es-ES" sz="1200" b="0" strike="noStrike" spc="-1">
              <a:latin typeface="Times New Roman"/>
            </a:endParaRPr>
          </a:p>
        </p:txBody>
      </p:sp>
      <p:sp>
        <p:nvSpPr>
          <p:cNvPr id="596" name="PlaceHolder 2"/>
          <p:cNvSpPr>
            <a:spLocks noGrp="1" noRot="1" noChangeAspect="1"/>
          </p:cNvSpPr>
          <p:nvPr>
            <p:ph type="sldImg"/>
          </p:nvPr>
        </p:nvSpPr>
        <p:spPr>
          <a:xfrm>
            <a:off x="1143000" y="685800"/>
            <a:ext cx="4570920" cy="3427920"/>
          </a:xfrm>
          <a:prstGeom prst="rect">
            <a:avLst/>
          </a:prstGeom>
          <a:ln w="0">
            <a:noFill/>
          </a:ln>
        </p:spPr>
      </p:sp>
      <p:sp>
        <p:nvSpPr>
          <p:cNvPr id="59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5" name="PlaceHolder 1"/>
          <p:cNvSpPr>
            <a:spLocks noGrp="1"/>
          </p:cNvSpPr>
          <p:nvPr>
            <p:ph type="sldNum" idx="10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C5237BE-4C54-4E6B-9383-6A4C6FA0DFF2}" type="slidenum">
              <a:rPr lang="es-ES" sz="1200" b="0" strike="noStrike" spc="-1">
                <a:latin typeface="Times New Roman"/>
              </a:rPr>
              <a:t>100</a:t>
            </a:fld>
            <a:endParaRPr lang="es-ES" sz="1200" b="0" strike="noStrike" spc="-1">
              <a:latin typeface="Times New Roman"/>
            </a:endParaRPr>
          </a:p>
        </p:txBody>
      </p:sp>
      <p:sp>
        <p:nvSpPr>
          <p:cNvPr id="866" name="PlaceHolder 2"/>
          <p:cNvSpPr>
            <a:spLocks noGrp="1" noRot="1" noChangeAspect="1"/>
          </p:cNvSpPr>
          <p:nvPr>
            <p:ph type="sldImg"/>
          </p:nvPr>
        </p:nvSpPr>
        <p:spPr>
          <a:xfrm>
            <a:off x="1143000" y="685800"/>
            <a:ext cx="4570413" cy="3427413"/>
          </a:xfrm>
          <a:prstGeom prst="rect">
            <a:avLst/>
          </a:prstGeom>
          <a:ln w="0">
            <a:noFill/>
          </a:ln>
        </p:spPr>
      </p:sp>
      <p:sp>
        <p:nvSpPr>
          <p:cNvPr id="86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 name="PlaceHolder 1"/>
          <p:cNvSpPr>
            <a:spLocks noGrp="1"/>
          </p:cNvSpPr>
          <p:nvPr>
            <p:ph type="sldNum" idx="10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C636B1F-BCF1-4B2E-94E3-84FA648A32FD}" type="slidenum">
              <a:rPr lang="es-ES" sz="1200" b="0" strike="noStrike" spc="-1">
                <a:latin typeface="Times New Roman"/>
              </a:rPr>
              <a:t>101</a:t>
            </a:fld>
            <a:endParaRPr lang="es-ES" sz="1200" b="0" strike="noStrike" spc="-1">
              <a:latin typeface="Times New Roman"/>
            </a:endParaRPr>
          </a:p>
        </p:txBody>
      </p:sp>
      <p:sp>
        <p:nvSpPr>
          <p:cNvPr id="869" name="PlaceHolder 2"/>
          <p:cNvSpPr>
            <a:spLocks noGrp="1" noRot="1" noChangeAspect="1"/>
          </p:cNvSpPr>
          <p:nvPr>
            <p:ph type="sldImg"/>
          </p:nvPr>
        </p:nvSpPr>
        <p:spPr>
          <a:xfrm>
            <a:off x="1143000" y="685800"/>
            <a:ext cx="4570413" cy="3427413"/>
          </a:xfrm>
          <a:prstGeom prst="rect">
            <a:avLst/>
          </a:prstGeom>
          <a:ln w="0">
            <a:noFill/>
          </a:ln>
        </p:spPr>
      </p:sp>
      <p:sp>
        <p:nvSpPr>
          <p:cNvPr id="87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1" name="PlaceHolder 1"/>
          <p:cNvSpPr>
            <a:spLocks noGrp="1"/>
          </p:cNvSpPr>
          <p:nvPr>
            <p:ph type="sldNum" idx="10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D4DADB5-6D76-4AF4-876C-6265E32C926B}" type="slidenum">
              <a:rPr lang="es-ES" sz="1200" b="0" strike="noStrike" spc="-1">
                <a:latin typeface="Times New Roman"/>
              </a:rPr>
              <a:t>102</a:t>
            </a:fld>
            <a:endParaRPr lang="es-ES" sz="1200" b="0" strike="noStrike" spc="-1">
              <a:latin typeface="Times New Roman"/>
            </a:endParaRPr>
          </a:p>
        </p:txBody>
      </p:sp>
      <p:sp>
        <p:nvSpPr>
          <p:cNvPr id="872" name="PlaceHolder 2"/>
          <p:cNvSpPr>
            <a:spLocks noGrp="1" noRot="1" noChangeAspect="1"/>
          </p:cNvSpPr>
          <p:nvPr>
            <p:ph type="sldImg"/>
          </p:nvPr>
        </p:nvSpPr>
        <p:spPr>
          <a:xfrm>
            <a:off x="1143000" y="685800"/>
            <a:ext cx="4570920" cy="3427920"/>
          </a:xfrm>
          <a:prstGeom prst="rect">
            <a:avLst/>
          </a:prstGeom>
          <a:ln w="0">
            <a:noFill/>
          </a:ln>
        </p:spPr>
      </p:sp>
      <p:sp>
        <p:nvSpPr>
          <p:cNvPr id="87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 name="PlaceHolder 1"/>
          <p:cNvSpPr>
            <a:spLocks noGrp="1"/>
          </p:cNvSpPr>
          <p:nvPr>
            <p:ph type="sldNum" idx="10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6D225DEB-910D-464E-B3ED-9C8DE4B83341}" type="slidenum">
              <a:rPr lang="es-ES" sz="1200" b="0" strike="noStrike" spc="-1">
                <a:latin typeface="Times New Roman"/>
              </a:rPr>
              <a:t>103</a:t>
            </a:fld>
            <a:endParaRPr lang="es-ES" sz="1200" b="0" strike="noStrike" spc="-1">
              <a:latin typeface="Times New Roman"/>
            </a:endParaRPr>
          </a:p>
        </p:txBody>
      </p:sp>
      <p:sp>
        <p:nvSpPr>
          <p:cNvPr id="875" name="PlaceHolder 2"/>
          <p:cNvSpPr>
            <a:spLocks noGrp="1" noRot="1" noChangeAspect="1"/>
          </p:cNvSpPr>
          <p:nvPr>
            <p:ph type="sldImg"/>
          </p:nvPr>
        </p:nvSpPr>
        <p:spPr>
          <a:xfrm>
            <a:off x="1143000" y="685800"/>
            <a:ext cx="4570920" cy="3427920"/>
          </a:xfrm>
          <a:prstGeom prst="rect">
            <a:avLst/>
          </a:prstGeom>
          <a:ln w="0">
            <a:noFill/>
          </a:ln>
        </p:spPr>
      </p:sp>
      <p:sp>
        <p:nvSpPr>
          <p:cNvPr id="87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7" name="PlaceHolder 1"/>
          <p:cNvSpPr>
            <a:spLocks noGrp="1"/>
          </p:cNvSpPr>
          <p:nvPr>
            <p:ph type="sldNum" idx="11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9B560EF-E9BB-4A99-B193-A8DF86BE517F}" type="slidenum">
              <a:rPr lang="es-ES" sz="1200" b="0" strike="noStrike" spc="-1">
                <a:latin typeface="Times New Roman"/>
              </a:rPr>
              <a:t>104</a:t>
            </a:fld>
            <a:endParaRPr lang="es-ES" sz="1200" b="0" strike="noStrike" spc="-1">
              <a:latin typeface="Times New Roman"/>
            </a:endParaRPr>
          </a:p>
        </p:txBody>
      </p:sp>
      <p:sp>
        <p:nvSpPr>
          <p:cNvPr id="878" name="PlaceHolder 2"/>
          <p:cNvSpPr>
            <a:spLocks noGrp="1" noRot="1" noChangeAspect="1"/>
          </p:cNvSpPr>
          <p:nvPr>
            <p:ph type="sldImg"/>
          </p:nvPr>
        </p:nvSpPr>
        <p:spPr>
          <a:xfrm>
            <a:off x="1143000" y="685800"/>
            <a:ext cx="4570413" cy="3427413"/>
          </a:xfrm>
          <a:prstGeom prst="rect">
            <a:avLst/>
          </a:prstGeom>
          <a:ln w="0">
            <a:noFill/>
          </a:ln>
        </p:spPr>
      </p:sp>
      <p:sp>
        <p:nvSpPr>
          <p:cNvPr id="87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 name="PlaceHolder 1"/>
          <p:cNvSpPr>
            <a:spLocks noGrp="1"/>
          </p:cNvSpPr>
          <p:nvPr>
            <p:ph type="sldNum" idx="11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94F2C39-F260-4AA7-8B8E-5A5E55CB3109}" type="slidenum">
              <a:rPr lang="es-ES" sz="1200" b="0" strike="noStrike" spc="-1">
                <a:latin typeface="Times New Roman"/>
              </a:rPr>
              <a:t>105</a:t>
            </a:fld>
            <a:endParaRPr lang="es-ES" sz="1200" b="0" strike="noStrike" spc="-1">
              <a:latin typeface="Times New Roman"/>
            </a:endParaRPr>
          </a:p>
        </p:txBody>
      </p:sp>
      <p:sp>
        <p:nvSpPr>
          <p:cNvPr id="881" name="PlaceHolder 2"/>
          <p:cNvSpPr>
            <a:spLocks noGrp="1" noRot="1" noChangeAspect="1"/>
          </p:cNvSpPr>
          <p:nvPr>
            <p:ph type="sldImg"/>
          </p:nvPr>
        </p:nvSpPr>
        <p:spPr>
          <a:xfrm>
            <a:off x="1143000" y="685800"/>
            <a:ext cx="4570920" cy="3427920"/>
          </a:xfrm>
          <a:prstGeom prst="rect">
            <a:avLst/>
          </a:prstGeom>
          <a:ln w="0">
            <a:noFill/>
          </a:ln>
        </p:spPr>
      </p:sp>
      <p:sp>
        <p:nvSpPr>
          <p:cNvPr id="88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 name="PlaceHolder 1"/>
          <p:cNvSpPr>
            <a:spLocks noGrp="1"/>
          </p:cNvSpPr>
          <p:nvPr>
            <p:ph type="sldNum" idx="11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BBBF6CC-BE85-42A2-A7DC-2617B64304DB}" type="slidenum">
              <a:rPr lang="es-ES" sz="1200" b="0" strike="noStrike" spc="-1">
                <a:latin typeface="Times New Roman"/>
              </a:rPr>
              <a:t>106</a:t>
            </a:fld>
            <a:endParaRPr lang="es-ES" sz="1200" b="0" strike="noStrike" spc="-1">
              <a:latin typeface="Times New Roman"/>
            </a:endParaRPr>
          </a:p>
        </p:txBody>
      </p:sp>
      <p:sp>
        <p:nvSpPr>
          <p:cNvPr id="884" name="PlaceHolder 2"/>
          <p:cNvSpPr>
            <a:spLocks noGrp="1" noRot="1" noChangeAspect="1"/>
          </p:cNvSpPr>
          <p:nvPr>
            <p:ph type="sldImg"/>
          </p:nvPr>
        </p:nvSpPr>
        <p:spPr>
          <a:xfrm>
            <a:off x="1143000" y="685800"/>
            <a:ext cx="4570920" cy="3427920"/>
          </a:xfrm>
          <a:prstGeom prst="rect">
            <a:avLst/>
          </a:prstGeom>
          <a:ln w="0">
            <a:noFill/>
          </a:ln>
        </p:spPr>
      </p:sp>
      <p:sp>
        <p:nvSpPr>
          <p:cNvPr id="88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 name="PlaceHolder 1"/>
          <p:cNvSpPr>
            <a:spLocks noGrp="1"/>
          </p:cNvSpPr>
          <p:nvPr>
            <p:ph type="sldNum" idx="11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ED80C80-FF78-4620-86DB-7D580112AF57}" type="slidenum">
              <a:rPr lang="es-ES" sz="1200" b="0" strike="noStrike" spc="-1">
                <a:latin typeface="Times New Roman"/>
              </a:rPr>
              <a:t>107</a:t>
            </a:fld>
            <a:endParaRPr lang="es-ES" sz="1200" b="0" strike="noStrike" spc="-1">
              <a:latin typeface="Times New Roman"/>
            </a:endParaRPr>
          </a:p>
        </p:txBody>
      </p:sp>
      <p:sp>
        <p:nvSpPr>
          <p:cNvPr id="887" name="PlaceHolder 2"/>
          <p:cNvSpPr>
            <a:spLocks noGrp="1" noRot="1" noChangeAspect="1"/>
          </p:cNvSpPr>
          <p:nvPr>
            <p:ph type="sldImg"/>
          </p:nvPr>
        </p:nvSpPr>
        <p:spPr>
          <a:xfrm>
            <a:off x="1143000" y="685800"/>
            <a:ext cx="4570413" cy="3427413"/>
          </a:xfrm>
          <a:prstGeom prst="rect">
            <a:avLst/>
          </a:prstGeom>
          <a:ln w="0">
            <a:noFill/>
          </a:ln>
        </p:spPr>
      </p:sp>
      <p:sp>
        <p:nvSpPr>
          <p:cNvPr id="88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 name="PlaceHolder 1"/>
          <p:cNvSpPr>
            <a:spLocks noGrp="1"/>
          </p:cNvSpPr>
          <p:nvPr>
            <p:ph type="sldNum" idx="11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F96BFB2-293B-46B7-BB45-A6BA7F04F18E}" type="slidenum">
              <a:rPr lang="es-ES" sz="1200" b="0" strike="noStrike" spc="-1">
                <a:latin typeface="Times New Roman"/>
              </a:rPr>
              <a:t>108</a:t>
            </a:fld>
            <a:endParaRPr lang="es-ES" sz="1200" b="0" strike="noStrike" spc="-1">
              <a:latin typeface="Times New Roman"/>
            </a:endParaRPr>
          </a:p>
        </p:txBody>
      </p:sp>
      <p:sp>
        <p:nvSpPr>
          <p:cNvPr id="890" name="PlaceHolder 2"/>
          <p:cNvSpPr>
            <a:spLocks noGrp="1" noRot="1" noChangeAspect="1"/>
          </p:cNvSpPr>
          <p:nvPr>
            <p:ph type="sldImg"/>
          </p:nvPr>
        </p:nvSpPr>
        <p:spPr>
          <a:xfrm>
            <a:off x="1143000" y="685800"/>
            <a:ext cx="4570413" cy="3427413"/>
          </a:xfrm>
          <a:prstGeom prst="rect">
            <a:avLst/>
          </a:prstGeom>
          <a:ln w="0">
            <a:noFill/>
          </a:ln>
        </p:spPr>
      </p:sp>
      <p:sp>
        <p:nvSpPr>
          <p:cNvPr id="89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 name="PlaceHolder 1"/>
          <p:cNvSpPr>
            <a:spLocks noGrp="1"/>
          </p:cNvSpPr>
          <p:nvPr>
            <p:ph type="sldNum" idx="11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B151289-8C77-49B1-A95F-45B2619DA915}" type="slidenum">
              <a:rPr lang="es-ES" sz="1200" b="0" strike="noStrike" spc="-1">
                <a:latin typeface="Times New Roman"/>
              </a:rPr>
              <a:t>109</a:t>
            </a:fld>
            <a:endParaRPr lang="es-ES" sz="1200" b="0" strike="noStrike" spc="-1">
              <a:latin typeface="Times New Roman"/>
            </a:endParaRPr>
          </a:p>
        </p:txBody>
      </p:sp>
      <p:sp>
        <p:nvSpPr>
          <p:cNvPr id="893" name="PlaceHolder 2"/>
          <p:cNvSpPr>
            <a:spLocks noGrp="1" noRot="1" noChangeAspect="1"/>
          </p:cNvSpPr>
          <p:nvPr>
            <p:ph type="sldImg"/>
          </p:nvPr>
        </p:nvSpPr>
        <p:spPr>
          <a:xfrm>
            <a:off x="1143000" y="685800"/>
            <a:ext cx="4570920" cy="3427920"/>
          </a:xfrm>
          <a:prstGeom prst="rect">
            <a:avLst/>
          </a:prstGeom>
          <a:ln w="0">
            <a:noFill/>
          </a:ln>
        </p:spPr>
      </p:sp>
      <p:sp>
        <p:nvSpPr>
          <p:cNvPr id="89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 name="PlaceHolder 1"/>
          <p:cNvSpPr>
            <a:spLocks noGrp="1"/>
          </p:cNvSpPr>
          <p:nvPr>
            <p:ph type="sldNum" idx="1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67A3BA1F-0F30-409A-BD06-2F4B5B81142A}" type="slidenum">
              <a:rPr lang="es-ES" sz="1200" b="0" strike="noStrike" spc="-1">
                <a:latin typeface="Times New Roman"/>
              </a:rPr>
              <a:t>11</a:t>
            </a:fld>
            <a:endParaRPr lang="es-ES" sz="1200" b="0" strike="noStrike" spc="-1">
              <a:latin typeface="Times New Roman"/>
            </a:endParaRPr>
          </a:p>
        </p:txBody>
      </p:sp>
      <p:sp>
        <p:nvSpPr>
          <p:cNvPr id="599" name="PlaceHolder 2"/>
          <p:cNvSpPr>
            <a:spLocks noGrp="1" noRot="1" noChangeAspect="1"/>
          </p:cNvSpPr>
          <p:nvPr>
            <p:ph type="sldImg"/>
          </p:nvPr>
        </p:nvSpPr>
        <p:spPr>
          <a:xfrm>
            <a:off x="1143000" y="685800"/>
            <a:ext cx="4570920" cy="3427920"/>
          </a:xfrm>
          <a:prstGeom prst="rect">
            <a:avLst/>
          </a:prstGeom>
          <a:ln w="0">
            <a:noFill/>
          </a:ln>
        </p:spPr>
      </p:sp>
      <p:sp>
        <p:nvSpPr>
          <p:cNvPr id="60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PlaceHolder 1"/>
          <p:cNvSpPr>
            <a:spLocks noGrp="1"/>
          </p:cNvSpPr>
          <p:nvPr>
            <p:ph type="sldNum" idx="11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711C1C3-B2A9-43D8-8BEA-9A42E80BFD74}" type="slidenum">
              <a:rPr lang="es-ES" sz="1200" b="0" strike="noStrike" spc="-1">
                <a:latin typeface="Times New Roman"/>
              </a:rPr>
              <a:t>110</a:t>
            </a:fld>
            <a:endParaRPr lang="es-ES" sz="1200" b="0" strike="noStrike" spc="-1">
              <a:latin typeface="Times New Roman"/>
            </a:endParaRPr>
          </a:p>
        </p:txBody>
      </p:sp>
      <p:sp>
        <p:nvSpPr>
          <p:cNvPr id="896" name="PlaceHolder 2"/>
          <p:cNvSpPr>
            <a:spLocks noGrp="1" noRot="1" noChangeAspect="1"/>
          </p:cNvSpPr>
          <p:nvPr>
            <p:ph type="sldImg"/>
          </p:nvPr>
        </p:nvSpPr>
        <p:spPr>
          <a:xfrm>
            <a:off x="1143000" y="685800"/>
            <a:ext cx="4570920" cy="3427920"/>
          </a:xfrm>
          <a:prstGeom prst="rect">
            <a:avLst/>
          </a:prstGeom>
          <a:ln w="0">
            <a:noFill/>
          </a:ln>
        </p:spPr>
      </p:sp>
      <p:sp>
        <p:nvSpPr>
          <p:cNvPr id="89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 name="PlaceHolder 1"/>
          <p:cNvSpPr>
            <a:spLocks noGrp="1"/>
          </p:cNvSpPr>
          <p:nvPr>
            <p:ph type="sldNum" idx="11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D02910D8-5D96-442A-83CD-F5E77D0D85B3}" type="slidenum">
              <a:rPr lang="es-ES" sz="1200" b="0" strike="noStrike" spc="-1">
                <a:latin typeface="Times New Roman"/>
              </a:rPr>
              <a:t>111</a:t>
            </a:fld>
            <a:endParaRPr lang="es-ES" sz="1200" b="0" strike="noStrike" spc="-1">
              <a:latin typeface="Times New Roman"/>
            </a:endParaRPr>
          </a:p>
        </p:txBody>
      </p:sp>
      <p:sp>
        <p:nvSpPr>
          <p:cNvPr id="899" name="PlaceHolder 2"/>
          <p:cNvSpPr>
            <a:spLocks noGrp="1" noRot="1" noChangeAspect="1"/>
          </p:cNvSpPr>
          <p:nvPr>
            <p:ph type="sldImg"/>
          </p:nvPr>
        </p:nvSpPr>
        <p:spPr>
          <a:xfrm>
            <a:off x="1143000" y="685800"/>
            <a:ext cx="4570920" cy="3427920"/>
          </a:xfrm>
          <a:prstGeom prst="rect">
            <a:avLst/>
          </a:prstGeom>
          <a:ln w="0">
            <a:noFill/>
          </a:ln>
        </p:spPr>
      </p:sp>
      <p:sp>
        <p:nvSpPr>
          <p:cNvPr id="90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 name="PlaceHolder 1"/>
          <p:cNvSpPr>
            <a:spLocks noGrp="1"/>
          </p:cNvSpPr>
          <p:nvPr>
            <p:ph type="sldNum" idx="11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1F8B83B-99CD-42A8-815A-834795F2E8A4}" type="slidenum">
              <a:rPr lang="es-ES" sz="1200" b="0" strike="noStrike" spc="-1">
                <a:latin typeface="Times New Roman"/>
              </a:rPr>
              <a:t>112</a:t>
            </a:fld>
            <a:endParaRPr lang="es-ES" sz="1200" b="0" strike="noStrike" spc="-1">
              <a:latin typeface="Times New Roman"/>
            </a:endParaRPr>
          </a:p>
        </p:txBody>
      </p:sp>
      <p:sp>
        <p:nvSpPr>
          <p:cNvPr id="902" name="PlaceHolder 2"/>
          <p:cNvSpPr>
            <a:spLocks noGrp="1" noRot="1" noChangeAspect="1"/>
          </p:cNvSpPr>
          <p:nvPr>
            <p:ph type="sldImg"/>
          </p:nvPr>
        </p:nvSpPr>
        <p:spPr>
          <a:xfrm>
            <a:off x="1143000" y="685800"/>
            <a:ext cx="4570920" cy="3427920"/>
          </a:xfrm>
          <a:prstGeom prst="rect">
            <a:avLst/>
          </a:prstGeom>
          <a:ln w="0">
            <a:noFill/>
          </a:ln>
        </p:spPr>
      </p:sp>
      <p:sp>
        <p:nvSpPr>
          <p:cNvPr id="90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 name="PlaceHolder 1"/>
          <p:cNvSpPr>
            <a:spLocks noGrp="1"/>
          </p:cNvSpPr>
          <p:nvPr>
            <p:ph type="sldNum" idx="11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DE6B53D-FD47-4042-8E78-62AD20759DFA}" type="slidenum">
              <a:rPr lang="es-ES" sz="1200" b="0" strike="noStrike" spc="-1">
                <a:latin typeface="Times New Roman"/>
              </a:rPr>
              <a:t>113</a:t>
            </a:fld>
            <a:endParaRPr lang="es-ES" sz="1200" b="0" strike="noStrike" spc="-1">
              <a:latin typeface="Times New Roman"/>
            </a:endParaRPr>
          </a:p>
        </p:txBody>
      </p:sp>
      <p:sp>
        <p:nvSpPr>
          <p:cNvPr id="905" name="PlaceHolder 2"/>
          <p:cNvSpPr>
            <a:spLocks noGrp="1" noRot="1" noChangeAspect="1"/>
          </p:cNvSpPr>
          <p:nvPr>
            <p:ph type="sldImg"/>
          </p:nvPr>
        </p:nvSpPr>
        <p:spPr>
          <a:xfrm>
            <a:off x="1143000" y="685800"/>
            <a:ext cx="4570413" cy="3427413"/>
          </a:xfrm>
          <a:prstGeom prst="rect">
            <a:avLst/>
          </a:prstGeom>
          <a:ln w="0">
            <a:noFill/>
          </a:ln>
        </p:spPr>
      </p:sp>
      <p:sp>
        <p:nvSpPr>
          <p:cNvPr id="90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7" name="PlaceHolder 1"/>
          <p:cNvSpPr>
            <a:spLocks noGrp="1"/>
          </p:cNvSpPr>
          <p:nvPr>
            <p:ph type="sldNum" idx="12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64F318B-03BC-4B4D-BE8B-699A81223B82}" type="slidenum">
              <a:rPr lang="es-ES" sz="1200" b="0" strike="noStrike" spc="-1">
                <a:latin typeface="Times New Roman"/>
              </a:rPr>
              <a:t>114</a:t>
            </a:fld>
            <a:endParaRPr lang="es-ES" sz="1200" b="0" strike="noStrike" spc="-1">
              <a:latin typeface="Times New Roman"/>
            </a:endParaRPr>
          </a:p>
        </p:txBody>
      </p:sp>
      <p:sp>
        <p:nvSpPr>
          <p:cNvPr id="908" name="PlaceHolder 2"/>
          <p:cNvSpPr>
            <a:spLocks noGrp="1" noRot="1" noChangeAspect="1"/>
          </p:cNvSpPr>
          <p:nvPr>
            <p:ph type="sldImg"/>
          </p:nvPr>
        </p:nvSpPr>
        <p:spPr>
          <a:xfrm>
            <a:off x="1143000" y="685800"/>
            <a:ext cx="4570920" cy="3427920"/>
          </a:xfrm>
          <a:prstGeom prst="rect">
            <a:avLst/>
          </a:prstGeom>
          <a:ln w="0">
            <a:noFill/>
          </a:ln>
        </p:spPr>
      </p:sp>
      <p:sp>
        <p:nvSpPr>
          <p:cNvPr id="90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 name="PlaceHolder 1"/>
          <p:cNvSpPr>
            <a:spLocks noGrp="1"/>
          </p:cNvSpPr>
          <p:nvPr>
            <p:ph type="sldNum" idx="12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4C217D1-6C89-45EB-B598-EDCA225EC606}" type="slidenum">
              <a:rPr lang="es-ES" sz="1200" b="0" strike="noStrike" spc="-1">
                <a:latin typeface="Times New Roman"/>
              </a:rPr>
              <a:t>115</a:t>
            </a:fld>
            <a:endParaRPr lang="es-ES" sz="1200" b="0" strike="noStrike" spc="-1">
              <a:latin typeface="Times New Roman"/>
            </a:endParaRPr>
          </a:p>
        </p:txBody>
      </p:sp>
      <p:sp>
        <p:nvSpPr>
          <p:cNvPr id="911" name="PlaceHolder 2"/>
          <p:cNvSpPr>
            <a:spLocks noGrp="1" noRot="1" noChangeAspect="1"/>
          </p:cNvSpPr>
          <p:nvPr>
            <p:ph type="sldImg"/>
          </p:nvPr>
        </p:nvSpPr>
        <p:spPr>
          <a:xfrm>
            <a:off x="1143000" y="685800"/>
            <a:ext cx="4570920" cy="3427920"/>
          </a:xfrm>
          <a:prstGeom prst="rect">
            <a:avLst/>
          </a:prstGeom>
          <a:ln w="0">
            <a:noFill/>
          </a:ln>
        </p:spPr>
      </p:sp>
      <p:sp>
        <p:nvSpPr>
          <p:cNvPr id="91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PlaceHolder 1"/>
          <p:cNvSpPr>
            <a:spLocks noGrp="1"/>
          </p:cNvSpPr>
          <p:nvPr>
            <p:ph type="sldNum" idx="12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A057BE0-6275-4D53-8C4F-4F497F1807DE}" type="slidenum">
              <a:rPr lang="es-ES" sz="1200" b="0" strike="noStrike" spc="-1">
                <a:latin typeface="Times New Roman"/>
              </a:rPr>
              <a:t>116</a:t>
            </a:fld>
            <a:endParaRPr lang="es-ES" sz="1200" b="0" strike="noStrike" spc="-1">
              <a:latin typeface="Times New Roman"/>
            </a:endParaRPr>
          </a:p>
        </p:txBody>
      </p:sp>
      <p:sp>
        <p:nvSpPr>
          <p:cNvPr id="914" name="PlaceHolder 2"/>
          <p:cNvSpPr>
            <a:spLocks noGrp="1" noRot="1" noChangeAspect="1"/>
          </p:cNvSpPr>
          <p:nvPr>
            <p:ph type="sldImg"/>
          </p:nvPr>
        </p:nvSpPr>
        <p:spPr>
          <a:xfrm>
            <a:off x="1143000" y="685800"/>
            <a:ext cx="4570920" cy="3427920"/>
          </a:xfrm>
          <a:prstGeom prst="rect">
            <a:avLst/>
          </a:prstGeom>
          <a:ln w="0">
            <a:noFill/>
          </a:ln>
        </p:spPr>
      </p:sp>
      <p:sp>
        <p:nvSpPr>
          <p:cNvPr id="91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 name="PlaceHolder 1"/>
          <p:cNvSpPr>
            <a:spLocks noGrp="1"/>
          </p:cNvSpPr>
          <p:nvPr>
            <p:ph type="sldNum" idx="12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D28FE8A4-3B83-4D5E-8964-F1702E909B11}" type="slidenum">
              <a:rPr lang="es-ES" sz="1200" b="0" strike="noStrike" spc="-1">
                <a:latin typeface="Times New Roman"/>
              </a:rPr>
              <a:t>117</a:t>
            </a:fld>
            <a:endParaRPr lang="es-ES" sz="1200" b="0" strike="noStrike" spc="-1">
              <a:latin typeface="Times New Roman"/>
            </a:endParaRPr>
          </a:p>
        </p:txBody>
      </p:sp>
      <p:sp>
        <p:nvSpPr>
          <p:cNvPr id="917" name="PlaceHolder 2"/>
          <p:cNvSpPr>
            <a:spLocks noGrp="1" noRot="1" noChangeAspect="1"/>
          </p:cNvSpPr>
          <p:nvPr>
            <p:ph type="sldImg"/>
          </p:nvPr>
        </p:nvSpPr>
        <p:spPr>
          <a:xfrm>
            <a:off x="1143000" y="685800"/>
            <a:ext cx="4570920" cy="3427920"/>
          </a:xfrm>
          <a:prstGeom prst="rect">
            <a:avLst/>
          </a:prstGeom>
          <a:ln w="0">
            <a:noFill/>
          </a:ln>
        </p:spPr>
      </p:sp>
      <p:sp>
        <p:nvSpPr>
          <p:cNvPr id="91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9" name="PlaceHolder 1"/>
          <p:cNvSpPr>
            <a:spLocks noGrp="1"/>
          </p:cNvSpPr>
          <p:nvPr>
            <p:ph type="sldNum" idx="12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BADBECD-2D9F-4394-AA31-3CD0E74C3484}" type="slidenum">
              <a:rPr lang="es-ES" sz="1200" b="0" strike="noStrike" spc="-1">
                <a:latin typeface="Times New Roman"/>
              </a:rPr>
              <a:t>118</a:t>
            </a:fld>
            <a:endParaRPr lang="es-ES" sz="1200" b="0" strike="noStrike" spc="-1">
              <a:latin typeface="Times New Roman"/>
            </a:endParaRPr>
          </a:p>
        </p:txBody>
      </p:sp>
      <p:sp>
        <p:nvSpPr>
          <p:cNvPr id="920" name="PlaceHolder 2"/>
          <p:cNvSpPr>
            <a:spLocks noGrp="1" noRot="1" noChangeAspect="1"/>
          </p:cNvSpPr>
          <p:nvPr>
            <p:ph type="sldImg"/>
          </p:nvPr>
        </p:nvSpPr>
        <p:spPr>
          <a:xfrm>
            <a:off x="1143000" y="685800"/>
            <a:ext cx="4570920" cy="3427920"/>
          </a:xfrm>
          <a:prstGeom prst="rect">
            <a:avLst/>
          </a:prstGeom>
          <a:ln w="0">
            <a:noFill/>
          </a:ln>
        </p:spPr>
      </p:sp>
      <p:sp>
        <p:nvSpPr>
          <p:cNvPr id="92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PlaceHolder 1"/>
          <p:cNvSpPr>
            <a:spLocks noGrp="1"/>
          </p:cNvSpPr>
          <p:nvPr>
            <p:ph type="sldNum" idx="12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0C242BC-B084-439C-8868-10F3D1971F48}" type="slidenum">
              <a:rPr lang="es-ES" sz="1200" b="0" strike="noStrike" spc="-1">
                <a:latin typeface="Times New Roman"/>
              </a:rPr>
              <a:t>119</a:t>
            </a:fld>
            <a:endParaRPr lang="es-ES" sz="1200" b="0" strike="noStrike" spc="-1">
              <a:latin typeface="Times New Roman"/>
            </a:endParaRPr>
          </a:p>
        </p:txBody>
      </p:sp>
      <p:sp>
        <p:nvSpPr>
          <p:cNvPr id="923" name="PlaceHolder 2"/>
          <p:cNvSpPr>
            <a:spLocks noGrp="1" noRot="1" noChangeAspect="1"/>
          </p:cNvSpPr>
          <p:nvPr>
            <p:ph type="sldImg"/>
          </p:nvPr>
        </p:nvSpPr>
        <p:spPr>
          <a:xfrm>
            <a:off x="1143000" y="685800"/>
            <a:ext cx="4570920" cy="3427920"/>
          </a:xfrm>
          <a:prstGeom prst="rect">
            <a:avLst/>
          </a:prstGeom>
          <a:ln w="0">
            <a:noFill/>
          </a:ln>
        </p:spPr>
      </p:sp>
      <p:sp>
        <p:nvSpPr>
          <p:cNvPr id="92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 name="PlaceHolder 1"/>
          <p:cNvSpPr>
            <a:spLocks noGrp="1"/>
          </p:cNvSpPr>
          <p:nvPr>
            <p:ph type="sldNum" idx="1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BC3FD2C-91C4-4057-9915-021CD3AA2256}" type="slidenum">
              <a:rPr lang="es-ES" sz="1200" b="0" strike="noStrike" spc="-1">
                <a:latin typeface="Times New Roman"/>
              </a:rPr>
              <a:t>12</a:t>
            </a:fld>
            <a:endParaRPr lang="es-ES" sz="1200" b="0" strike="noStrike" spc="-1">
              <a:latin typeface="Times New Roman"/>
            </a:endParaRPr>
          </a:p>
        </p:txBody>
      </p:sp>
      <p:sp>
        <p:nvSpPr>
          <p:cNvPr id="602" name="PlaceHolder 2"/>
          <p:cNvSpPr>
            <a:spLocks noGrp="1" noRot="1" noChangeAspect="1"/>
          </p:cNvSpPr>
          <p:nvPr>
            <p:ph type="sldImg"/>
          </p:nvPr>
        </p:nvSpPr>
        <p:spPr>
          <a:xfrm>
            <a:off x="1143000" y="685800"/>
            <a:ext cx="4570920" cy="3427920"/>
          </a:xfrm>
          <a:prstGeom prst="rect">
            <a:avLst/>
          </a:prstGeom>
          <a:ln w="0">
            <a:noFill/>
          </a:ln>
        </p:spPr>
      </p:sp>
      <p:sp>
        <p:nvSpPr>
          <p:cNvPr id="60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5" name="PlaceHolder 1"/>
          <p:cNvSpPr>
            <a:spLocks noGrp="1"/>
          </p:cNvSpPr>
          <p:nvPr>
            <p:ph type="sldNum" idx="12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ACF69B6-3C1A-4D04-9683-846BFCDF31C0}" type="slidenum">
              <a:rPr lang="es-ES" sz="1200" b="0" strike="noStrike" spc="-1">
                <a:latin typeface="Times New Roman"/>
              </a:rPr>
              <a:t>120</a:t>
            </a:fld>
            <a:endParaRPr lang="es-ES" sz="1200" b="0" strike="noStrike" spc="-1">
              <a:latin typeface="Times New Roman"/>
            </a:endParaRPr>
          </a:p>
        </p:txBody>
      </p:sp>
      <p:sp>
        <p:nvSpPr>
          <p:cNvPr id="926" name="PlaceHolder 2"/>
          <p:cNvSpPr>
            <a:spLocks noGrp="1" noRot="1" noChangeAspect="1"/>
          </p:cNvSpPr>
          <p:nvPr>
            <p:ph type="sldImg"/>
          </p:nvPr>
        </p:nvSpPr>
        <p:spPr>
          <a:xfrm>
            <a:off x="1143000" y="685800"/>
            <a:ext cx="4570920" cy="3427920"/>
          </a:xfrm>
          <a:prstGeom prst="rect">
            <a:avLst/>
          </a:prstGeom>
          <a:ln w="0">
            <a:noFill/>
          </a:ln>
        </p:spPr>
      </p:sp>
      <p:sp>
        <p:nvSpPr>
          <p:cNvPr id="92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 name="PlaceHolder 1"/>
          <p:cNvSpPr>
            <a:spLocks noGrp="1"/>
          </p:cNvSpPr>
          <p:nvPr>
            <p:ph type="sldNum" idx="12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4A3229C-E277-484A-8B9C-E0A905488650}" type="slidenum">
              <a:rPr lang="es-ES" sz="1200" b="0" strike="noStrike" spc="-1">
                <a:latin typeface="Times New Roman"/>
              </a:rPr>
              <a:t>121</a:t>
            </a:fld>
            <a:endParaRPr lang="es-ES" sz="1200" b="0" strike="noStrike" spc="-1">
              <a:latin typeface="Times New Roman"/>
            </a:endParaRPr>
          </a:p>
        </p:txBody>
      </p:sp>
      <p:sp>
        <p:nvSpPr>
          <p:cNvPr id="929" name="PlaceHolder 2"/>
          <p:cNvSpPr>
            <a:spLocks noGrp="1" noRot="1" noChangeAspect="1"/>
          </p:cNvSpPr>
          <p:nvPr>
            <p:ph type="sldImg"/>
          </p:nvPr>
        </p:nvSpPr>
        <p:spPr>
          <a:xfrm>
            <a:off x="1143000" y="685800"/>
            <a:ext cx="4570920" cy="3427920"/>
          </a:xfrm>
          <a:prstGeom prst="rect">
            <a:avLst/>
          </a:prstGeom>
          <a:ln w="0">
            <a:noFill/>
          </a:ln>
        </p:spPr>
      </p:sp>
      <p:sp>
        <p:nvSpPr>
          <p:cNvPr id="93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 name="PlaceHolder 1"/>
          <p:cNvSpPr>
            <a:spLocks noGrp="1"/>
          </p:cNvSpPr>
          <p:nvPr>
            <p:ph type="sldNum" idx="12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5CDF924-00B2-47AB-B545-E5720C39B65E}" type="slidenum">
              <a:rPr lang="es-ES" sz="1200" b="0" strike="noStrike" spc="-1">
                <a:latin typeface="Times New Roman"/>
              </a:rPr>
              <a:t>122</a:t>
            </a:fld>
            <a:endParaRPr lang="es-ES" sz="1200" b="0" strike="noStrike" spc="-1">
              <a:latin typeface="Times New Roman"/>
            </a:endParaRPr>
          </a:p>
        </p:txBody>
      </p:sp>
      <p:sp>
        <p:nvSpPr>
          <p:cNvPr id="932" name="PlaceHolder 2"/>
          <p:cNvSpPr>
            <a:spLocks noGrp="1" noRot="1" noChangeAspect="1"/>
          </p:cNvSpPr>
          <p:nvPr>
            <p:ph type="sldImg"/>
          </p:nvPr>
        </p:nvSpPr>
        <p:spPr>
          <a:xfrm>
            <a:off x="1143000" y="685800"/>
            <a:ext cx="4570920" cy="3427920"/>
          </a:xfrm>
          <a:prstGeom prst="rect">
            <a:avLst/>
          </a:prstGeom>
          <a:ln w="0">
            <a:noFill/>
          </a:ln>
        </p:spPr>
      </p:sp>
      <p:sp>
        <p:nvSpPr>
          <p:cNvPr id="93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 name="PlaceHolder 1"/>
          <p:cNvSpPr>
            <a:spLocks noGrp="1"/>
          </p:cNvSpPr>
          <p:nvPr>
            <p:ph type="sldNum" idx="12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7F3F134-5D39-4C05-AB17-A8B51A236403}" type="slidenum">
              <a:rPr lang="es-ES" sz="1200" b="0" strike="noStrike" spc="-1">
                <a:latin typeface="Times New Roman"/>
              </a:rPr>
              <a:t>123</a:t>
            </a:fld>
            <a:endParaRPr lang="es-ES" sz="1200" b="0" strike="noStrike" spc="-1">
              <a:latin typeface="Times New Roman"/>
            </a:endParaRPr>
          </a:p>
        </p:txBody>
      </p:sp>
      <p:sp>
        <p:nvSpPr>
          <p:cNvPr id="935" name="PlaceHolder 2"/>
          <p:cNvSpPr>
            <a:spLocks noGrp="1" noRot="1" noChangeAspect="1"/>
          </p:cNvSpPr>
          <p:nvPr>
            <p:ph type="sldImg"/>
          </p:nvPr>
        </p:nvSpPr>
        <p:spPr>
          <a:xfrm>
            <a:off x="1143000" y="685800"/>
            <a:ext cx="4570920" cy="3427920"/>
          </a:xfrm>
          <a:prstGeom prst="rect">
            <a:avLst/>
          </a:prstGeom>
          <a:ln w="0">
            <a:noFill/>
          </a:ln>
        </p:spPr>
      </p:sp>
      <p:sp>
        <p:nvSpPr>
          <p:cNvPr id="93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7" name="PlaceHolder 1"/>
          <p:cNvSpPr>
            <a:spLocks noGrp="1"/>
          </p:cNvSpPr>
          <p:nvPr>
            <p:ph type="sldNum" idx="13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7B0AB37-5A30-4B52-869D-E3C7F89FD0D4}" type="slidenum">
              <a:rPr lang="es-ES" sz="1200" b="0" strike="noStrike" spc="-1">
                <a:latin typeface="Times New Roman"/>
              </a:rPr>
              <a:t>124</a:t>
            </a:fld>
            <a:endParaRPr lang="es-ES" sz="1200" b="0" strike="noStrike" spc="-1">
              <a:latin typeface="Times New Roman"/>
            </a:endParaRPr>
          </a:p>
        </p:txBody>
      </p:sp>
      <p:sp>
        <p:nvSpPr>
          <p:cNvPr id="938" name="PlaceHolder 2"/>
          <p:cNvSpPr>
            <a:spLocks noGrp="1" noRot="1" noChangeAspect="1"/>
          </p:cNvSpPr>
          <p:nvPr>
            <p:ph type="sldImg"/>
          </p:nvPr>
        </p:nvSpPr>
        <p:spPr>
          <a:xfrm>
            <a:off x="1143000" y="685800"/>
            <a:ext cx="4570413" cy="3427413"/>
          </a:xfrm>
          <a:prstGeom prst="rect">
            <a:avLst/>
          </a:prstGeom>
          <a:ln w="0">
            <a:noFill/>
          </a:ln>
        </p:spPr>
      </p:sp>
      <p:sp>
        <p:nvSpPr>
          <p:cNvPr id="93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0" name="PlaceHolder 1"/>
          <p:cNvSpPr>
            <a:spLocks noGrp="1"/>
          </p:cNvSpPr>
          <p:nvPr>
            <p:ph type="sldNum" idx="13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2B996DE0-E266-42CB-8B01-25C85C0473B3}" type="slidenum">
              <a:rPr lang="es-ES" sz="1200" b="0" strike="noStrike" spc="-1">
                <a:latin typeface="Times New Roman"/>
              </a:rPr>
              <a:t>125</a:t>
            </a:fld>
            <a:endParaRPr lang="es-ES" sz="1200" b="0" strike="noStrike" spc="-1">
              <a:latin typeface="Times New Roman"/>
            </a:endParaRPr>
          </a:p>
        </p:txBody>
      </p:sp>
      <p:sp>
        <p:nvSpPr>
          <p:cNvPr id="941" name="PlaceHolder 2"/>
          <p:cNvSpPr>
            <a:spLocks noGrp="1" noRot="1" noChangeAspect="1"/>
          </p:cNvSpPr>
          <p:nvPr>
            <p:ph type="sldImg"/>
          </p:nvPr>
        </p:nvSpPr>
        <p:spPr>
          <a:xfrm>
            <a:off x="1143000" y="685800"/>
            <a:ext cx="4570920" cy="3427920"/>
          </a:xfrm>
          <a:prstGeom prst="rect">
            <a:avLst/>
          </a:prstGeom>
          <a:ln w="0">
            <a:noFill/>
          </a:ln>
        </p:spPr>
      </p:sp>
      <p:sp>
        <p:nvSpPr>
          <p:cNvPr id="94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 name="PlaceHolder 1"/>
          <p:cNvSpPr>
            <a:spLocks noGrp="1"/>
          </p:cNvSpPr>
          <p:nvPr>
            <p:ph type="sldNum" idx="13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B5A2DBF-D797-4E0B-B0E0-03FE3425D204}" type="slidenum">
              <a:rPr lang="es-ES" sz="1200" b="0" strike="noStrike" spc="-1">
                <a:latin typeface="Times New Roman"/>
              </a:rPr>
              <a:t>126</a:t>
            </a:fld>
            <a:endParaRPr lang="es-ES" sz="1200" b="0" strike="noStrike" spc="-1">
              <a:latin typeface="Times New Roman"/>
            </a:endParaRPr>
          </a:p>
        </p:txBody>
      </p:sp>
      <p:sp>
        <p:nvSpPr>
          <p:cNvPr id="944" name="PlaceHolder 2"/>
          <p:cNvSpPr>
            <a:spLocks noGrp="1" noRot="1" noChangeAspect="1"/>
          </p:cNvSpPr>
          <p:nvPr>
            <p:ph type="sldImg"/>
          </p:nvPr>
        </p:nvSpPr>
        <p:spPr>
          <a:xfrm>
            <a:off x="1143000" y="685800"/>
            <a:ext cx="4570920" cy="3427920"/>
          </a:xfrm>
          <a:prstGeom prst="rect">
            <a:avLst/>
          </a:prstGeom>
          <a:ln w="0">
            <a:noFill/>
          </a:ln>
        </p:spPr>
      </p:sp>
      <p:sp>
        <p:nvSpPr>
          <p:cNvPr id="94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 name="PlaceHolder 1"/>
          <p:cNvSpPr>
            <a:spLocks noGrp="1"/>
          </p:cNvSpPr>
          <p:nvPr>
            <p:ph type="sldNum" idx="13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DF7E2434-3DD1-4834-8689-451F4150B4C9}" type="slidenum">
              <a:rPr lang="es-ES" sz="1200" b="0" strike="noStrike" spc="-1">
                <a:latin typeface="Times New Roman"/>
              </a:rPr>
              <a:t>127</a:t>
            </a:fld>
            <a:endParaRPr lang="es-ES" sz="1200" b="0" strike="noStrike" spc="-1">
              <a:latin typeface="Times New Roman"/>
            </a:endParaRPr>
          </a:p>
        </p:txBody>
      </p:sp>
      <p:sp>
        <p:nvSpPr>
          <p:cNvPr id="947" name="PlaceHolder 2"/>
          <p:cNvSpPr>
            <a:spLocks noGrp="1" noRot="1" noChangeAspect="1"/>
          </p:cNvSpPr>
          <p:nvPr>
            <p:ph type="sldImg"/>
          </p:nvPr>
        </p:nvSpPr>
        <p:spPr>
          <a:xfrm>
            <a:off x="1143000" y="685800"/>
            <a:ext cx="4570920" cy="3427920"/>
          </a:xfrm>
          <a:prstGeom prst="rect">
            <a:avLst/>
          </a:prstGeom>
          <a:ln w="0">
            <a:noFill/>
          </a:ln>
        </p:spPr>
      </p:sp>
      <p:sp>
        <p:nvSpPr>
          <p:cNvPr id="94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 name="PlaceHolder 1"/>
          <p:cNvSpPr>
            <a:spLocks noGrp="1"/>
          </p:cNvSpPr>
          <p:nvPr>
            <p:ph type="sldNum" idx="13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6F868F5-C058-4C04-8DA7-4C3D51C7F0DB}" type="slidenum">
              <a:rPr lang="es-ES" sz="1200" b="0" strike="noStrike" spc="-1">
                <a:latin typeface="Times New Roman"/>
              </a:rPr>
              <a:t>128</a:t>
            </a:fld>
            <a:endParaRPr lang="es-ES" sz="1200" b="0" strike="noStrike" spc="-1">
              <a:latin typeface="Times New Roman"/>
            </a:endParaRPr>
          </a:p>
        </p:txBody>
      </p:sp>
      <p:sp>
        <p:nvSpPr>
          <p:cNvPr id="950" name="PlaceHolder 2"/>
          <p:cNvSpPr>
            <a:spLocks noGrp="1" noRot="1" noChangeAspect="1"/>
          </p:cNvSpPr>
          <p:nvPr>
            <p:ph type="sldImg"/>
          </p:nvPr>
        </p:nvSpPr>
        <p:spPr>
          <a:xfrm>
            <a:off x="1143000" y="685800"/>
            <a:ext cx="4570920" cy="3427920"/>
          </a:xfrm>
          <a:prstGeom prst="rect">
            <a:avLst/>
          </a:prstGeom>
          <a:ln w="0">
            <a:noFill/>
          </a:ln>
        </p:spPr>
      </p:sp>
      <p:sp>
        <p:nvSpPr>
          <p:cNvPr id="95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 name="PlaceHolder 1"/>
          <p:cNvSpPr>
            <a:spLocks noGrp="1"/>
          </p:cNvSpPr>
          <p:nvPr>
            <p:ph type="sldNum" idx="13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34B4AE9-D1AF-40C9-9DC4-78607912AA7A}" type="slidenum">
              <a:rPr lang="es-ES" sz="1200" b="0" strike="noStrike" spc="-1">
                <a:latin typeface="Times New Roman"/>
              </a:rPr>
              <a:t>129</a:t>
            </a:fld>
            <a:endParaRPr lang="es-ES" sz="1200" b="0" strike="noStrike" spc="-1">
              <a:latin typeface="Times New Roman"/>
            </a:endParaRPr>
          </a:p>
        </p:txBody>
      </p:sp>
      <p:sp>
        <p:nvSpPr>
          <p:cNvPr id="953" name="PlaceHolder 2"/>
          <p:cNvSpPr>
            <a:spLocks noGrp="1" noRot="1" noChangeAspect="1"/>
          </p:cNvSpPr>
          <p:nvPr>
            <p:ph type="sldImg"/>
          </p:nvPr>
        </p:nvSpPr>
        <p:spPr>
          <a:xfrm>
            <a:off x="1143000" y="685800"/>
            <a:ext cx="4570920" cy="3427920"/>
          </a:xfrm>
          <a:prstGeom prst="rect">
            <a:avLst/>
          </a:prstGeom>
          <a:ln w="0">
            <a:noFill/>
          </a:ln>
        </p:spPr>
      </p:sp>
      <p:sp>
        <p:nvSpPr>
          <p:cNvPr id="95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 name="PlaceHolder 1"/>
          <p:cNvSpPr>
            <a:spLocks noGrp="1"/>
          </p:cNvSpPr>
          <p:nvPr>
            <p:ph type="sldNum" idx="1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82AA9D3-1DCB-4232-9B67-4F436C63E350}" type="slidenum">
              <a:rPr lang="es-ES" sz="1200" b="0" strike="noStrike" spc="-1">
                <a:latin typeface="Times New Roman"/>
              </a:rPr>
              <a:t>13</a:t>
            </a:fld>
            <a:endParaRPr lang="es-ES" sz="1200" b="0" strike="noStrike" spc="-1">
              <a:latin typeface="Times New Roman"/>
            </a:endParaRPr>
          </a:p>
        </p:txBody>
      </p:sp>
      <p:sp>
        <p:nvSpPr>
          <p:cNvPr id="605" name="PlaceHolder 2"/>
          <p:cNvSpPr>
            <a:spLocks noGrp="1" noRot="1" noChangeAspect="1"/>
          </p:cNvSpPr>
          <p:nvPr>
            <p:ph type="sldImg"/>
          </p:nvPr>
        </p:nvSpPr>
        <p:spPr>
          <a:xfrm>
            <a:off x="1143000" y="685800"/>
            <a:ext cx="4570920" cy="3427920"/>
          </a:xfrm>
          <a:prstGeom prst="rect">
            <a:avLst/>
          </a:prstGeom>
          <a:ln w="0">
            <a:noFill/>
          </a:ln>
        </p:spPr>
      </p:sp>
      <p:sp>
        <p:nvSpPr>
          <p:cNvPr id="60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PlaceHolder 1"/>
          <p:cNvSpPr>
            <a:spLocks noGrp="1"/>
          </p:cNvSpPr>
          <p:nvPr>
            <p:ph type="sldNum" idx="13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992E41C-0455-4335-BA86-67A270F90C02}" type="slidenum">
              <a:rPr lang="es-ES" sz="1200" b="0" strike="noStrike" spc="-1">
                <a:latin typeface="Times New Roman"/>
              </a:rPr>
              <a:t>130</a:t>
            </a:fld>
            <a:endParaRPr lang="es-ES" sz="1200" b="0" strike="noStrike" spc="-1">
              <a:latin typeface="Times New Roman"/>
            </a:endParaRPr>
          </a:p>
        </p:txBody>
      </p:sp>
      <p:sp>
        <p:nvSpPr>
          <p:cNvPr id="959" name="PlaceHolder 2"/>
          <p:cNvSpPr>
            <a:spLocks noGrp="1" noRot="1" noChangeAspect="1"/>
          </p:cNvSpPr>
          <p:nvPr>
            <p:ph type="sldImg"/>
          </p:nvPr>
        </p:nvSpPr>
        <p:spPr>
          <a:xfrm>
            <a:off x="1143000" y="685800"/>
            <a:ext cx="4570413" cy="3427413"/>
          </a:xfrm>
          <a:prstGeom prst="rect">
            <a:avLst/>
          </a:prstGeom>
          <a:ln w="0">
            <a:noFill/>
          </a:ln>
        </p:spPr>
      </p:sp>
      <p:sp>
        <p:nvSpPr>
          <p:cNvPr id="96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8" name="PlaceHolder 1"/>
          <p:cNvSpPr>
            <a:spLocks noGrp="1"/>
          </p:cNvSpPr>
          <p:nvPr>
            <p:ph type="sldNum" idx="13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992E41C-0455-4335-BA86-67A270F90C02}" type="slidenum">
              <a:rPr lang="es-ES" sz="1200" b="0" strike="noStrike" spc="-1">
                <a:latin typeface="Times New Roman"/>
              </a:rPr>
              <a:t>131</a:t>
            </a:fld>
            <a:endParaRPr lang="es-ES" sz="1200" b="0" strike="noStrike" spc="-1">
              <a:latin typeface="Times New Roman"/>
            </a:endParaRPr>
          </a:p>
        </p:txBody>
      </p:sp>
      <p:sp>
        <p:nvSpPr>
          <p:cNvPr id="959" name="PlaceHolder 2"/>
          <p:cNvSpPr>
            <a:spLocks noGrp="1" noRot="1" noChangeAspect="1"/>
          </p:cNvSpPr>
          <p:nvPr>
            <p:ph type="sldImg"/>
          </p:nvPr>
        </p:nvSpPr>
        <p:spPr>
          <a:xfrm>
            <a:off x="1143000" y="685800"/>
            <a:ext cx="4570413" cy="3427413"/>
          </a:xfrm>
          <a:prstGeom prst="rect">
            <a:avLst/>
          </a:prstGeom>
          <a:ln w="0">
            <a:noFill/>
          </a:ln>
        </p:spPr>
      </p:sp>
      <p:sp>
        <p:nvSpPr>
          <p:cNvPr id="96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extLst>
      <p:ext uri="{BB962C8B-B14F-4D97-AF65-F5344CB8AC3E}">
        <p14:creationId xmlns:p14="http://schemas.microsoft.com/office/powerpoint/2010/main" val="3604737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 name="PlaceHolder 1"/>
          <p:cNvSpPr>
            <a:spLocks noGrp="1"/>
          </p:cNvSpPr>
          <p:nvPr>
            <p:ph type="sldNum" idx="2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C1A1686-60AB-497E-B69A-2ECC075CD4FE}" type="slidenum">
              <a:rPr lang="es-ES" sz="1200" b="0" strike="noStrike" spc="-1">
                <a:latin typeface="Times New Roman"/>
              </a:rPr>
              <a:t>14</a:t>
            </a:fld>
            <a:endParaRPr lang="es-ES" sz="1200" b="0" strike="noStrike" spc="-1">
              <a:latin typeface="Times New Roman"/>
            </a:endParaRPr>
          </a:p>
        </p:txBody>
      </p:sp>
      <p:sp>
        <p:nvSpPr>
          <p:cNvPr id="608" name="PlaceHolder 2"/>
          <p:cNvSpPr>
            <a:spLocks noGrp="1" noRot="1" noChangeAspect="1"/>
          </p:cNvSpPr>
          <p:nvPr>
            <p:ph type="sldImg"/>
          </p:nvPr>
        </p:nvSpPr>
        <p:spPr>
          <a:xfrm>
            <a:off x="1143000" y="685800"/>
            <a:ext cx="4570920" cy="3427920"/>
          </a:xfrm>
          <a:prstGeom prst="rect">
            <a:avLst/>
          </a:prstGeom>
          <a:ln w="0">
            <a:noFill/>
          </a:ln>
        </p:spPr>
      </p:sp>
      <p:sp>
        <p:nvSpPr>
          <p:cNvPr id="60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 name="PlaceHolder 1"/>
          <p:cNvSpPr>
            <a:spLocks noGrp="1"/>
          </p:cNvSpPr>
          <p:nvPr>
            <p:ph type="sldNum" idx="2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A5D20BF-0928-448E-A669-50A4E52D90F8}" type="slidenum">
              <a:rPr lang="es-ES" sz="1200" b="0" strike="noStrike" spc="-1">
                <a:latin typeface="Times New Roman"/>
              </a:rPr>
              <a:t>15</a:t>
            </a:fld>
            <a:endParaRPr lang="es-ES" sz="1200" b="0" strike="noStrike" spc="-1">
              <a:latin typeface="Times New Roman"/>
            </a:endParaRPr>
          </a:p>
        </p:txBody>
      </p:sp>
      <p:sp>
        <p:nvSpPr>
          <p:cNvPr id="611" name="PlaceHolder 2"/>
          <p:cNvSpPr>
            <a:spLocks noGrp="1" noRot="1" noChangeAspect="1"/>
          </p:cNvSpPr>
          <p:nvPr>
            <p:ph type="sldImg"/>
          </p:nvPr>
        </p:nvSpPr>
        <p:spPr>
          <a:xfrm>
            <a:off x="1143000" y="685800"/>
            <a:ext cx="4570920" cy="3427920"/>
          </a:xfrm>
          <a:prstGeom prst="rect">
            <a:avLst/>
          </a:prstGeom>
          <a:ln w="0">
            <a:noFill/>
          </a:ln>
        </p:spPr>
      </p:sp>
      <p:sp>
        <p:nvSpPr>
          <p:cNvPr id="61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 name="PlaceHolder 1"/>
          <p:cNvSpPr>
            <a:spLocks noGrp="1"/>
          </p:cNvSpPr>
          <p:nvPr>
            <p:ph type="sldNum" idx="2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7D9B8D6-D709-4250-95AA-43906832A3D4}" type="slidenum">
              <a:rPr lang="es-ES" sz="1200" b="0" strike="noStrike" spc="-1">
                <a:latin typeface="Times New Roman"/>
              </a:rPr>
              <a:t>16</a:t>
            </a:fld>
            <a:endParaRPr lang="es-ES" sz="1200" b="0" strike="noStrike" spc="-1">
              <a:latin typeface="Times New Roman"/>
            </a:endParaRPr>
          </a:p>
        </p:txBody>
      </p:sp>
      <p:sp>
        <p:nvSpPr>
          <p:cNvPr id="614" name="PlaceHolder 2"/>
          <p:cNvSpPr>
            <a:spLocks noGrp="1" noRot="1" noChangeAspect="1"/>
          </p:cNvSpPr>
          <p:nvPr>
            <p:ph type="sldImg"/>
          </p:nvPr>
        </p:nvSpPr>
        <p:spPr>
          <a:xfrm>
            <a:off x="1143000" y="685800"/>
            <a:ext cx="4570920" cy="3427920"/>
          </a:xfrm>
          <a:prstGeom prst="rect">
            <a:avLst/>
          </a:prstGeom>
          <a:ln w="0">
            <a:noFill/>
          </a:ln>
        </p:spPr>
      </p:sp>
      <p:sp>
        <p:nvSpPr>
          <p:cNvPr id="61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 name="PlaceHolder 1"/>
          <p:cNvSpPr>
            <a:spLocks noGrp="1"/>
          </p:cNvSpPr>
          <p:nvPr>
            <p:ph type="sldNum" idx="2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FA71525-0F50-4FCA-A8F0-C875694D1A96}" type="slidenum">
              <a:rPr lang="es-ES" sz="1200" b="0" strike="noStrike" spc="-1">
                <a:latin typeface="Times New Roman"/>
              </a:rPr>
              <a:t>17</a:t>
            </a:fld>
            <a:endParaRPr lang="es-ES" sz="1200" b="0" strike="noStrike" spc="-1">
              <a:latin typeface="Times New Roman"/>
            </a:endParaRPr>
          </a:p>
        </p:txBody>
      </p:sp>
      <p:sp>
        <p:nvSpPr>
          <p:cNvPr id="617" name="PlaceHolder 2"/>
          <p:cNvSpPr>
            <a:spLocks noGrp="1" noRot="1" noChangeAspect="1"/>
          </p:cNvSpPr>
          <p:nvPr>
            <p:ph type="sldImg"/>
          </p:nvPr>
        </p:nvSpPr>
        <p:spPr>
          <a:xfrm>
            <a:off x="1143000" y="685800"/>
            <a:ext cx="4570920" cy="3427920"/>
          </a:xfrm>
          <a:prstGeom prst="rect">
            <a:avLst/>
          </a:prstGeom>
          <a:ln w="0">
            <a:noFill/>
          </a:ln>
        </p:spPr>
      </p:sp>
      <p:sp>
        <p:nvSpPr>
          <p:cNvPr id="61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9" name="PlaceHolder 1"/>
          <p:cNvSpPr>
            <a:spLocks noGrp="1"/>
          </p:cNvSpPr>
          <p:nvPr>
            <p:ph type="sldNum" idx="2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8B81F76-C42E-4432-8E63-BB919A9D08C5}" type="slidenum">
              <a:rPr lang="es-ES" sz="1200" b="0" strike="noStrike" spc="-1">
                <a:latin typeface="Times New Roman"/>
              </a:rPr>
              <a:t>18</a:t>
            </a:fld>
            <a:endParaRPr lang="es-ES" sz="1200" b="0" strike="noStrike" spc="-1">
              <a:latin typeface="Times New Roman"/>
            </a:endParaRPr>
          </a:p>
        </p:txBody>
      </p:sp>
      <p:sp>
        <p:nvSpPr>
          <p:cNvPr id="620" name="PlaceHolder 2"/>
          <p:cNvSpPr>
            <a:spLocks noGrp="1" noRot="1" noChangeAspect="1"/>
          </p:cNvSpPr>
          <p:nvPr>
            <p:ph type="sldImg"/>
          </p:nvPr>
        </p:nvSpPr>
        <p:spPr>
          <a:xfrm>
            <a:off x="1143000" y="685800"/>
            <a:ext cx="4570920" cy="3427920"/>
          </a:xfrm>
          <a:prstGeom prst="rect">
            <a:avLst/>
          </a:prstGeom>
          <a:ln w="0">
            <a:noFill/>
          </a:ln>
        </p:spPr>
      </p:sp>
      <p:sp>
        <p:nvSpPr>
          <p:cNvPr id="62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 name="PlaceHolder 1"/>
          <p:cNvSpPr>
            <a:spLocks noGrp="1"/>
          </p:cNvSpPr>
          <p:nvPr>
            <p:ph type="sldNum" idx="2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7BA854A-339C-4789-A34E-CC0D8C4AEF4A}" type="slidenum">
              <a:rPr lang="es-ES" sz="1200" b="0" strike="noStrike" spc="-1">
                <a:latin typeface="Times New Roman"/>
              </a:rPr>
              <a:t>19</a:t>
            </a:fld>
            <a:endParaRPr lang="es-ES" sz="1200" b="0" strike="noStrike" spc="-1">
              <a:latin typeface="Times New Roman"/>
            </a:endParaRPr>
          </a:p>
        </p:txBody>
      </p:sp>
      <p:sp>
        <p:nvSpPr>
          <p:cNvPr id="623" name="PlaceHolder 2"/>
          <p:cNvSpPr>
            <a:spLocks noGrp="1" noRot="1" noChangeAspect="1"/>
          </p:cNvSpPr>
          <p:nvPr>
            <p:ph type="sldImg"/>
          </p:nvPr>
        </p:nvSpPr>
        <p:spPr>
          <a:xfrm>
            <a:off x="1143000" y="685800"/>
            <a:ext cx="4570413" cy="3427413"/>
          </a:xfrm>
          <a:prstGeom prst="rect">
            <a:avLst/>
          </a:prstGeom>
          <a:ln w="0">
            <a:noFill/>
          </a:ln>
        </p:spPr>
      </p:sp>
      <p:sp>
        <p:nvSpPr>
          <p:cNvPr id="62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 name="PlaceHolder 1"/>
          <p:cNvSpPr>
            <a:spLocks noGrp="1"/>
          </p:cNvSpPr>
          <p:nvPr>
            <p:ph type="sldNum" idx="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6DA961A-2E8B-42E7-9165-1C5A1D572859}" type="slidenum">
              <a:rPr lang="es-ES" sz="1200" b="0" strike="noStrike" spc="-1">
                <a:latin typeface="Times New Roman"/>
              </a:rPr>
              <a:t>2</a:t>
            </a:fld>
            <a:endParaRPr lang="es-ES" sz="1200" b="0" strike="noStrike" spc="-1">
              <a:latin typeface="Times New Roman"/>
            </a:endParaRPr>
          </a:p>
        </p:txBody>
      </p:sp>
      <p:sp>
        <p:nvSpPr>
          <p:cNvPr id="572" name="PlaceHolder 2"/>
          <p:cNvSpPr>
            <a:spLocks noGrp="1" noRot="1" noChangeAspect="1"/>
          </p:cNvSpPr>
          <p:nvPr>
            <p:ph type="sldImg"/>
          </p:nvPr>
        </p:nvSpPr>
        <p:spPr>
          <a:xfrm>
            <a:off x="1143000" y="685800"/>
            <a:ext cx="4570413" cy="3427413"/>
          </a:xfrm>
          <a:prstGeom prst="rect">
            <a:avLst/>
          </a:prstGeom>
          <a:ln w="0">
            <a:noFill/>
          </a:ln>
        </p:spPr>
      </p:sp>
      <p:sp>
        <p:nvSpPr>
          <p:cNvPr id="57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5" name="PlaceHolder 1"/>
          <p:cNvSpPr>
            <a:spLocks noGrp="1"/>
          </p:cNvSpPr>
          <p:nvPr>
            <p:ph type="sldNum" idx="2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6D383FA-EE9E-40DA-A948-2A40F5EB1D6B}" type="slidenum">
              <a:rPr lang="es-ES" sz="1200" b="0" strike="noStrike" spc="-1">
                <a:latin typeface="Times New Roman"/>
              </a:rPr>
              <a:t>20</a:t>
            </a:fld>
            <a:endParaRPr lang="es-ES" sz="1200" b="0" strike="noStrike" spc="-1">
              <a:latin typeface="Times New Roman"/>
            </a:endParaRPr>
          </a:p>
        </p:txBody>
      </p:sp>
      <p:sp>
        <p:nvSpPr>
          <p:cNvPr id="626" name="PlaceHolder 2"/>
          <p:cNvSpPr>
            <a:spLocks noGrp="1" noRot="1" noChangeAspect="1"/>
          </p:cNvSpPr>
          <p:nvPr>
            <p:ph type="sldImg"/>
          </p:nvPr>
        </p:nvSpPr>
        <p:spPr>
          <a:xfrm>
            <a:off x="1143000" y="685800"/>
            <a:ext cx="4570920" cy="3427920"/>
          </a:xfrm>
          <a:prstGeom prst="rect">
            <a:avLst/>
          </a:prstGeom>
          <a:ln w="0">
            <a:noFill/>
          </a:ln>
        </p:spPr>
      </p:sp>
      <p:sp>
        <p:nvSpPr>
          <p:cNvPr id="62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 name="PlaceHolder 1"/>
          <p:cNvSpPr>
            <a:spLocks noGrp="1"/>
          </p:cNvSpPr>
          <p:nvPr>
            <p:ph type="sldNum" idx="2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1F03FB4-FEAB-4D56-A917-F84DB4B98408}" type="slidenum">
              <a:rPr lang="es-ES" sz="1200" b="0" strike="noStrike" spc="-1">
                <a:latin typeface="Times New Roman"/>
              </a:rPr>
              <a:t>21</a:t>
            </a:fld>
            <a:endParaRPr lang="es-ES" sz="1200" b="0" strike="noStrike" spc="-1">
              <a:latin typeface="Times New Roman"/>
            </a:endParaRPr>
          </a:p>
        </p:txBody>
      </p:sp>
      <p:sp>
        <p:nvSpPr>
          <p:cNvPr id="629" name="PlaceHolder 2"/>
          <p:cNvSpPr>
            <a:spLocks noGrp="1" noRot="1" noChangeAspect="1"/>
          </p:cNvSpPr>
          <p:nvPr>
            <p:ph type="sldImg"/>
          </p:nvPr>
        </p:nvSpPr>
        <p:spPr>
          <a:xfrm>
            <a:off x="1143000" y="685800"/>
            <a:ext cx="4570413" cy="3427413"/>
          </a:xfrm>
          <a:prstGeom prst="rect">
            <a:avLst/>
          </a:prstGeom>
          <a:ln w="0">
            <a:noFill/>
          </a:ln>
        </p:spPr>
      </p:sp>
      <p:sp>
        <p:nvSpPr>
          <p:cNvPr id="63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 name="PlaceHolder 1"/>
          <p:cNvSpPr>
            <a:spLocks noGrp="1"/>
          </p:cNvSpPr>
          <p:nvPr>
            <p:ph type="sldNum" idx="2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DF3E7D6-8F1C-4AFF-B047-A747C2FA90AF}" type="slidenum">
              <a:rPr lang="es-ES" sz="1200" b="0" strike="noStrike" spc="-1">
                <a:latin typeface="Times New Roman"/>
              </a:rPr>
              <a:t>22</a:t>
            </a:fld>
            <a:endParaRPr lang="es-ES" sz="1200" b="0" strike="noStrike" spc="-1">
              <a:latin typeface="Times New Roman"/>
            </a:endParaRPr>
          </a:p>
        </p:txBody>
      </p:sp>
      <p:sp>
        <p:nvSpPr>
          <p:cNvPr id="632" name="PlaceHolder 2"/>
          <p:cNvSpPr>
            <a:spLocks noGrp="1" noRot="1" noChangeAspect="1"/>
          </p:cNvSpPr>
          <p:nvPr>
            <p:ph type="sldImg"/>
          </p:nvPr>
        </p:nvSpPr>
        <p:spPr>
          <a:xfrm>
            <a:off x="1143000" y="685800"/>
            <a:ext cx="4570413" cy="3427413"/>
          </a:xfrm>
          <a:prstGeom prst="rect">
            <a:avLst/>
          </a:prstGeom>
          <a:ln w="0">
            <a:noFill/>
          </a:ln>
        </p:spPr>
      </p:sp>
      <p:sp>
        <p:nvSpPr>
          <p:cNvPr id="63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 name="PlaceHolder 1"/>
          <p:cNvSpPr>
            <a:spLocks noGrp="1"/>
          </p:cNvSpPr>
          <p:nvPr>
            <p:ph type="sldNum" idx="2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8BE0A95-5533-41D0-B8FD-758CF3BB9E90}" type="slidenum">
              <a:rPr lang="es-ES" sz="1200" b="0" strike="noStrike" spc="-1">
                <a:latin typeface="Times New Roman"/>
              </a:rPr>
              <a:t>23</a:t>
            </a:fld>
            <a:endParaRPr lang="es-ES" sz="1200" b="0" strike="noStrike" spc="-1">
              <a:latin typeface="Times New Roman"/>
            </a:endParaRPr>
          </a:p>
        </p:txBody>
      </p:sp>
      <p:sp>
        <p:nvSpPr>
          <p:cNvPr id="635" name="PlaceHolder 2"/>
          <p:cNvSpPr>
            <a:spLocks noGrp="1" noRot="1" noChangeAspect="1"/>
          </p:cNvSpPr>
          <p:nvPr>
            <p:ph type="sldImg"/>
          </p:nvPr>
        </p:nvSpPr>
        <p:spPr>
          <a:xfrm>
            <a:off x="1143000" y="685800"/>
            <a:ext cx="4570413" cy="3427413"/>
          </a:xfrm>
          <a:prstGeom prst="rect">
            <a:avLst/>
          </a:prstGeom>
          <a:ln w="0">
            <a:noFill/>
          </a:ln>
        </p:spPr>
      </p:sp>
      <p:sp>
        <p:nvSpPr>
          <p:cNvPr id="63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7" name="PlaceHolder 1"/>
          <p:cNvSpPr>
            <a:spLocks noGrp="1"/>
          </p:cNvSpPr>
          <p:nvPr>
            <p:ph type="sldNum" idx="3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224EEFE-6216-46FE-92AC-61687BC3BA93}" type="slidenum">
              <a:rPr lang="es-ES" sz="1200" b="0" strike="noStrike" spc="-1">
                <a:latin typeface="Times New Roman"/>
              </a:rPr>
              <a:t>24</a:t>
            </a:fld>
            <a:endParaRPr lang="es-ES" sz="1200" b="0" strike="noStrike" spc="-1">
              <a:latin typeface="Times New Roman"/>
            </a:endParaRPr>
          </a:p>
        </p:txBody>
      </p:sp>
      <p:sp>
        <p:nvSpPr>
          <p:cNvPr id="638" name="PlaceHolder 2"/>
          <p:cNvSpPr>
            <a:spLocks noGrp="1" noRot="1" noChangeAspect="1"/>
          </p:cNvSpPr>
          <p:nvPr>
            <p:ph type="sldImg"/>
          </p:nvPr>
        </p:nvSpPr>
        <p:spPr>
          <a:xfrm>
            <a:off x="1143000" y="685800"/>
            <a:ext cx="4570413" cy="3427413"/>
          </a:xfrm>
          <a:prstGeom prst="rect">
            <a:avLst/>
          </a:prstGeom>
          <a:ln w="0">
            <a:noFill/>
          </a:ln>
        </p:spPr>
      </p:sp>
      <p:sp>
        <p:nvSpPr>
          <p:cNvPr id="63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 name="PlaceHolder 1"/>
          <p:cNvSpPr>
            <a:spLocks noGrp="1"/>
          </p:cNvSpPr>
          <p:nvPr>
            <p:ph type="sldNum" idx="3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659C0A5F-DBCD-460B-AB6A-FCE56BEF325D}" type="slidenum">
              <a:rPr lang="es-ES" sz="1200" b="0" strike="noStrike" spc="-1">
                <a:latin typeface="Times New Roman"/>
              </a:rPr>
              <a:t>25</a:t>
            </a:fld>
            <a:endParaRPr lang="es-ES" sz="1200" b="0" strike="noStrike" spc="-1">
              <a:latin typeface="Times New Roman"/>
            </a:endParaRPr>
          </a:p>
        </p:txBody>
      </p:sp>
      <p:sp>
        <p:nvSpPr>
          <p:cNvPr id="641" name="PlaceHolder 2"/>
          <p:cNvSpPr>
            <a:spLocks noGrp="1" noRot="1" noChangeAspect="1"/>
          </p:cNvSpPr>
          <p:nvPr>
            <p:ph type="sldImg"/>
          </p:nvPr>
        </p:nvSpPr>
        <p:spPr>
          <a:xfrm>
            <a:off x="1143000" y="685800"/>
            <a:ext cx="4570413" cy="3427413"/>
          </a:xfrm>
          <a:prstGeom prst="rect">
            <a:avLst/>
          </a:prstGeom>
          <a:ln w="0">
            <a:noFill/>
          </a:ln>
        </p:spPr>
      </p:sp>
      <p:sp>
        <p:nvSpPr>
          <p:cNvPr id="64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 name="PlaceHolder 1"/>
          <p:cNvSpPr>
            <a:spLocks noGrp="1"/>
          </p:cNvSpPr>
          <p:nvPr>
            <p:ph type="sldNum" idx="3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6105A3A8-354F-401C-99AF-3A5B0E03BE8F}" type="slidenum">
              <a:rPr lang="es-ES" sz="1200" b="0" strike="noStrike" spc="-1">
                <a:latin typeface="Times New Roman"/>
              </a:rPr>
              <a:t>26</a:t>
            </a:fld>
            <a:endParaRPr lang="es-ES" sz="1200" b="0" strike="noStrike" spc="-1">
              <a:latin typeface="Times New Roman"/>
            </a:endParaRPr>
          </a:p>
        </p:txBody>
      </p:sp>
      <p:sp>
        <p:nvSpPr>
          <p:cNvPr id="644" name="PlaceHolder 2"/>
          <p:cNvSpPr>
            <a:spLocks noGrp="1" noRot="1" noChangeAspect="1"/>
          </p:cNvSpPr>
          <p:nvPr>
            <p:ph type="sldImg"/>
          </p:nvPr>
        </p:nvSpPr>
        <p:spPr>
          <a:xfrm>
            <a:off x="1143000" y="685800"/>
            <a:ext cx="4570920" cy="3427920"/>
          </a:xfrm>
          <a:prstGeom prst="rect">
            <a:avLst/>
          </a:prstGeom>
          <a:ln w="0">
            <a:noFill/>
          </a:ln>
        </p:spPr>
      </p:sp>
      <p:sp>
        <p:nvSpPr>
          <p:cNvPr id="64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PlaceHolder 1"/>
          <p:cNvSpPr>
            <a:spLocks noGrp="1"/>
          </p:cNvSpPr>
          <p:nvPr>
            <p:ph type="sldNum" idx="3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B7560F4-BB22-4855-9BB0-BAF6CB0C8EE5}" type="slidenum">
              <a:rPr lang="es-ES" sz="1200" b="0" strike="noStrike" spc="-1">
                <a:latin typeface="Times New Roman"/>
              </a:rPr>
              <a:t>27</a:t>
            </a:fld>
            <a:endParaRPr lang="es-ES" sz="1200" b="0" strike="noStrike" spc="-1">
              <a:latin typeface="Times New Roman"/>
            </a:endParaRPr>
          </a:p>
        </p:txBody>
      </p:sp>
      <p:sp>
        <p:nvSpPr>
          <p:cNvPr id="647" name="PlaceHolder 2"/>
          <p:cNvSpPr>
            <a:spLocks noGrp="1" noRot="1" noChangeAspect="1"/>
          </p:cNvSpPr>
          <p:nvPr>
            <p:ph type="sldImg"/>
          </p:nvPr>
        </p:nvSpPr>
        <p:spPr>
          <a:xfrm>
            <a:off x="1143000" y="685800"/>
            <a:ext cx="4570920" cy="3427920"/>
          </a:xfrm>
          <a:prstGeom prst="rect">
            <a:avLst/>
          </a:prstGeom>
          <a:ln w="0">
            <a:noFill/>
          </a:ln>
        </p:spPr>
      </p:sp>
      <p:sp>
        <p:nvSpPr>
          <p:cNvPr id="64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 name="PlaceHolder 1"/>
          <p:cNvSpPr>
            <a:spLocks noGrp="1"/>
          </p:cNvSpPr>
          <p:nvPr>
            <p:ph type="sldNum" idx="3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6377753F-E2AA-4CA0-85FB-9E20DF5BCDDC}" type="slidenum">
              <a:rPr lang="es-ES" sz="1200" b="0" strike="noStrike" spc="-1">
                <a:latin typeface="Times New Roman"/>
              </a:rPr>
              <a:t>28</a:t>
            </a:fld>
            <a:endParaRPr lang="es-ES" sz="1200" b="0" strike="noStrike" spc="-1">
              <a:latin typeface="Times New Roman"/>
            </a:endParaRPr>
          </a:p>
        </p:txBody>
      </p:sp>
      <p:sp>
        <p:nvSpPr>
          <p:cNvPr id="650" name="PlaceHolder 2"/>
          <p:cNvSpPr>
            <a:spLocks noGrp="1" noRot="1" noChangeAspect="1"/>
          </p:cNvSpPr>
          <p:nvPr>
            <p:ph type="sldImg"/>
          </p:nvPr>
        </p:nvSpPr>
        <p:spPr>
          <a:xfrm>
            <a:off x="1143000" y="685800"/>
            <a:ext cx="4570920" cy="3427920"/>
          </a:xfrm>
          <a:prstGeom prst="rect">
            <a:avLst/>
          </a:prstGeom>
          <a:ln w="0">
            <a:noFill/>
          </a:ln>
        </p:spPr>
      </p:sp>
      <p:sp>
        <p:nvSpPr>
          <p:cNvPr id="65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2" name="PlaceHolder 1"/>
          <p:cNvSpPr>
            <a:spLocks noGrp="1"/>
          </p:cNvSpPr>
          <p:nvPr>
            <p:ph type="sldNum" idx="3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C75724E4-E169-4900-BEB2-B6BC55792AAD}" type="slidenum">
              <a:rPr lang="es-ES" sz="1200" b="0" strike="noStrike" spc="-1">
                <a:latin typeface="Times New Roman"/>
              </a:rPr>
              <a:t>29</a:t>
            </a:fld>
            <a:endParaRPr lang="es-ES" sz="1200" b="0" strike="noStrike" spc="-1">
              <a:latin typeface="Times New Roman"/>
            </a:endParaRPr>
          </a:p>
        </p:txBody>
      </p:sp>
      <p:sp>
        <p:nvSpPr>
          <p:cNvPr id="653" name="PlaceHolder 2"/>
          <p:cNvSpPr>
            <a:spLocks noGrp="1" noRot="1" noChangeAspect="1"/>
          </p:cNvSpPr>
          <p:nvPr>
            <p:ph type="sldImg"/>
          </p:nvPr>
        </p:nvSpPr>
        <p:spPr>
          <a:xfrm>
            <a:off x="1143000" y="685800"/>
            <a:ext cx="4570920" cy="3427920"/>
          </a:xfrm>
          <a:prstGeom prst="rect">
            <a:avLst/>
          </a:prstGeom>
          <a:ln w="0">
            <a:noFill/>
          </a:ln>
        </p:spPr>
      </p:sp>
      <p:sp>
        <p:nvSpPr>
          <p:cNvPr id="65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 name="PlaceHolder 1"/>
          <p:cNvSpPr>
            <a:spLocks noGrp="1"/>
          </p:cNvSpPr>
          <p:nvPr>
            <p:ph type="sldNum" idx="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D5A89DE5-A816-44BA-A4C1-62D95C671B6B}" type="slidenum">
              <a:rPr lang="es-ES" sz="1200" b="0" strike="noStrike" spc="-1">
                <a:latin typeface="Times New Roman"/>
              </a:rPr>
              <a:t>3</a:t>
            </a:fld>
            <a:endParaRPr lang="es-ES" sz="1200" b="0" strike="noStrike" spc="-1">
              <a:latin typeface="Times New Roman"/>
            </a:endParaRPr>
          </a:p>
        </p:txBody>
      </p:sp>
      <p:sp>
        <p:nvSpPr>
          <p:cNvPr id="575" name="PlaceHolder 2"/>
          <p:cNvSpPr>
            <a:spLocks noGrp="1" noRot="1" noChangeAspect="1"/>
          </p:cNvSpPr>
          <p:nvPr>
            <p:ph type="sldImg"/>
          </p:nvPr>
        </p:nvSpPr>
        <p:spPr>
          <a:xfrm>
            <a:off x="1143000" y="685800"/>
            <a:ext cx="4570920" cy="3427920"/>
          </a:xfrm>
          <a:prstGeom prst="rect">
            <a:avLst/>
          </a:prstGeom>
          <a:ln w="0">
            <a:noFill/>
          </a:ln>
        </p:spPr>
      </p:sp>
      <p:sp>
        <p:nvSpPr>
          <p:cNvPr id="57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 name="PlaceHolder 1"/>
          <p:cNvSpPr>
            <a:spLocks noGrp="1"/>
          </p:cNvSpPr>
          <p:nvPr>
            <p:ph type="sldNum" idx="3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09B7C76-139D-4BB3-8FD7-AB1051B37E0F}" type="slidenum">
              <a:rPr lang="es-ES" sz="1200" b="0" strike="noStrike" spc="-1">
                <a:latin typeface="Times New Roman"/>
              </a:rPr>
              <a:t>30</a:t>
            </a:fld>
            <a:endParaRPr lang="es-ES" sz="1200" b="0" strike="noStrike" spc="-1">
              <a:latin typeface="Times New Roman"/>
            </a:endParaRPr>
          </a:p>
        </p:txBody>
      </p:sp>
      <p:sp>
        <p:nvSpPr>
          <p:cNvPr id="656" name="PlaceHolder 2"/>
          <p:cNvSpPr>
            <a:spLocks noGrp="1" noRot="1" noChangeAspect="1"/>
          </p:cNvSpPr>
          <p:nvPr>
            <p:ph type="sldImg"/>
          </p:nvPr>
        </p:nvSpPr>
        <p:spPr>
          <a:xfrm>
            <a:off x="1143000" y="685800"/>
            <a:ext cx="4570920" cy="3427920"/>
          </a:xfrm>
          <a:prstGeom prst="rect">
            <a:avLst/>
          </a:prstGeom>
          <a:ln w="0">
            <a:noFill/>
          </a:ln>
        </p:spPr>
      </p:sp>
      <p:sp>
        <p:nvSpPr>
          <p:cNvPr id="65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 name="PlaceHolder 1"/>
          <p:cNvSpPr>
            <a:spLocks noGrp="1"/>
          </p:cNvSpPr>
          <p:nvPr>
            <p:ph type="sldNum" idx="3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76145CC-7FCE-4D9A-8183-CD594C4534A5}" type="slidenum">
              <a:rPr lang="es-ES" sz="1200" b="0" strike="noStrike" spc="-1">
                <a:latin typeface="Times New Roman"/>
              </a:rPr>
              <a:t>31</a:t>
            </a:fld>
            <a:endParaRPr lang="es-ES" sz="1200" b="0" strike="noStrike" spc="-1">
              <a:latin typeface="Times New Roman"/>
            </a:endParaRPr>
          </a:p>
        </p:txBody>
      </p:sp>
      <p:sp>
        <p:nvSpPr>
          <p:cNvPr id="659" name="PlaceHolder 2"/>
          <p:cNvSpPr>
            <a:spLocks noGrp="1" noRot="1" noChangeAspect="1"/>
          </p:cNvSpPr>
          <p:nvPr>
            <p:ph type="sldImg"/>
          </p:nvPr>
        </p:nvSpPr>
        <p:spPr>
          <a:xfrm>
            <a:off x="1143000" y="685800"/>
            <a:ext cx="4570920" cy="3427920"/>
          </a:xfrm>
          <a:prstGeom prst="rect">
            <a:avLst/>
          </a:prstGeom>
          <a:ln w="0">
            <a:noFill/>
          </a:ln>
        </p:spPr>
      </p:sp>
      <p:sp>
        <p:nvSpPr>
          <p:cNvPr id="66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 name="PlaceHolder 1"/>
          <p:cNvSpPr>
            <a:spLocks noGrp="1"/>
          </p:cNvSpPr>
          <p:nvPr>
            <p:ph type="sldNum" idx="3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57A45AD-45E2-46E8-ABF9-684B71D73DB4}" type="slidenum">
              <a:rPr lang="es-ES" sz="1200" b="0" strike="noStrike" spc="-1">
                <a:latin typeface="Times New Roman"/>
              </a:rPr>
              <a:t>32</a:t>
            </a:fld>
            <a:endParaRPr lang="es-ES" sz="1200" b="0" strike="noStrike" spc="-1">
              <a:latin typeface="Times New Roman"/>
            </a:endParaRPr>
          </a:p>
        </p:txBody>
      </p:sp>
      <p:sp>
        <p:nvSpPr>
          <p:cNvPr id="662" name="PlaceHolder 2"/>
          <p:cNvSpPr>
            <a:spLocks noGrp="1" noRot="1" noChangeAspect="1"/>
          </p:cNvSpPr>
          <p:nvPr>
            <p:ph type="sldImg"/>
          </p:nvPr>
        </p:nvSpPr>
        <p:spPr>
          <a:xfrm>
            <a:off x="1143000" y="685800"/>
            <a:ext cx="4570920" cy="3427920"/>
          </a:xfrm>
          <a:prstGeom prst="rect">
            <a:avLst/>
          </a:prstGeom>
          <a:ln w="0">
            <a:noFill/>
          </a:ln>
        </p:spPr>
      </p:sp>
      <p:sp>
        <p:nvSpPr>
          <p:cNvPr id="66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4" name="PlaceHolder 1"/>
          <p:cNvSpPr>
            <a:spLocks noGrp="1"/>
          </p:cNvSpPr>
          <p:nvPr>
            <p:ph type="sldNum" idx="3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FFCC921-D757-4391-AA0F-C2BBD2115615}" type="slidenum">
              <a:rPr lang="es-ES" sz="1200" b="0" strike="noStrike" spc="-1">
                <a:latin typeface="Times New Roman"/>
              </a:rPr>
              <a:t>33</a:t>
            </a:fld>
            <a:endParaRPr lang="es-ES" sz="1200" b="0" strike="noStrike" spc="-1">
              <a:latin typeface="Times New Roman"/>
            </a:endParaRPr>
          </a:p>
        </p:txBody>
      </p:sp>
      <p:sp>
        <p:nvSpPr>
          <p:cNvPr id="665" name="PlaceHolder 2"/>
          <p:cNvSpPr>
            <a:spLocks noGrp="1" noRot="1" noChangeAspect="1"/>
          </p:cNvSpPr>
          <p:nvPr>
            <p:ph type="sldImg"/>
          </p:nvPr>
        </p:nvSpPr>
        <p:spPr>
          <a:xfrm>
            <a:off x="1143000" y="685800"/>
            <a:ext cx="4570413" cy="3427413"/>
          </a:xfrm>
          <a:prstGeom prst="rect">
            <a:avLst/>
          </a:prstGeom>
          <a:ln w="0">
            <a:noFill/>
          </a:ln>
        </p:spPr>
      </p:sp>
      <p:sp>
        <p:nvSpPr>
          <p:cNvPr id="66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 name="PlaceHolder 1"/>
          <p:cNvSpPr>
            <a:spLocks noGrp="1"/>
          </p:cNvSpPr>
          <p:nvPr>
            <p:ph type="sldNum" idx="4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C5E0F0A6-A5D8-4E36-809C-4E4D1FFB4034}" type="slidenum">
              <a:rPr lang="es-ES" sz="1200" b="0" strike="noStrike" spc="-1">
                <a:latin typeface="Times New Roman"/>
              </a:rPr>
              <a:t>34</a:t>
            </a:fld>
            <a:endParaRPr lang="es-ES" sz="1200" b="0" strike="noStrike" spc="-1">
              <a:latin typeface="Times New Roman"/>
            </a:endParaRPr>
          </a:p>
        </p:txBody>
      </p:sp>
      <p:sp>
        <p:nvSpPr>
          <p:cNvPr id="668" name="PlaceHolder 2"/>
          <p:cNvSpPr>
            <a:spLocks noGrp="1" noRot="1" noChangeAspect="1"/>
          </p:cNvSpPr>
          <p:nvPr>
            <p:ph type="sldImg"/>
          </p:nvPr>
        </p:nvSpPr>
        <p:spPr>
          <a:xfrm>
            <a:off x="1143000" y="685800"/>
            <a:ext cx="4570413" cy="3427413"/>
          </a:xfrm>
          <a:prstGeom prst="rect">
            <a:avLst/>
          </a:prstGeom>
          <a:ln w="0">
            <a:noFill/>
          </a:ln>
        </p:spPr>
      </p:sp>
      <p:sp>
        <p:nvSpPr>
          <p:cNvPr id="66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0" name="PlaceHolder 1"/>
          <p:cNvSpPr>
            <a:spLocks noGrp="1"/>
          </p:cNvSpPr>
          <p:nvPr>
            <p:ph type="sldNum" idx="4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42C482E-D5E1-49C2-B79E-ABBACC683462}" type="slidenum">
              <a:rPr lang="es-ES" sz="1200" b="0" strike="noStrike" spc="-1">
                <a:latin typeface="Times New Roman"/>
              </a:rPr>
              <a:t>35</a:t>
            </a:fld>
            <a:endParaRPr lang="es-ES" sz="1200" b="0" strike="noStrike" spc="-1">
              <a:latin typeface="Times New Roman"/>
            </a:endParaRPr>
          </a:p>
        </p:txBody>
      </p:sp>
      <p:sp>
        <p:nvSpPr>
          <p:cNvPr id="671" name="PlaceHolder 2"/>
          <p:cNvSpPr>
            <a:spLocks noGrp="1" noRot="1" noChangeAspect="1"/>
          </p:cNvSpPr>
          <p:nvPr>
            <p:ph type="sldImg"/>
          </p:nvPr>
        </p:nvSpPr>
        <p:spPr>
          <a:xfrm>
            <a:off x="1143000" y="685800"/>
            <a:ext cx="4570920" cy="3427920"/>
          </a:xfrm>
          <a:prstGeom prst="rect">
            <a:avLst/>
          </a:prstGeom>
          <a:ln w="0">
            <a:noFill/>
          </a:ln>
        </p:spPr>
      </p:sp>
      <p:sp>
        <p:nvSpPr>
          <p:cNvPr id="67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 name="PlaceHolder 1"/>
          <p:cNvSpPr>
            <a:spLocks noGrp="1"/>
          </p:cNvSpPr>
          <p:nvPr>
            <p:ph type="sldNum" idx="4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1549D4A-0EDC-4FE7-BF33-98D3A400A694}" type="slidenum">
              <a:rPr lang="es-ES" sz="1200" b="0" strike="noStrike" spc="-1">
                <a:latin typeface="Times New Roman"/>
              </a:rPr>
              <a:t>36</a:t>
            </a:fld>
            <a:endParaRPr lang="es-ES" sz="1200" b="0" strike="noStrike" spc="-1">
              <a:latin typeface="Times New Roman"/>
            </a:endParaRPr>
          </a:p>
        </p:txBody>
      </p:sp>
      <p:sp>
        <p:nvSpPr>
          <p:cNvPr id="674" name="PlaceHolder 2"/>
          <p:cNvSpPr>
            <a:spLocks noGrp="1" noRot="1" noChangeAspect="1"/>
          </p:cNvSpPr>
          <p:nvPr>
            <p:ph type="sldImg"/>
          </p:nvPr>
        </p:nvSpPr>
        <p:spPr>
          <a:xfrm>
            <a:off x="1143000" y="685800"/>
            <a:ext cx="4570413" cy="3427413"/>
          </a:xfrm>
          <a:prstGeom prst="rect">
            <a:avLst/>
          </a:prstGeom>
          <a:ln w="0">
            <a:noFill/>
          </a:ln>
        </p:spPr>
      </p:sp>
      <p:sp>
        <p:nvSpPr>
          <p:cNvPr id="67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6" name="PlaceHolder 1"/>
          <p:cNvSpPr>
            <a:spLocks noGrp="1"/>
          </p:cNvSpPr>
          <p:nvPr>
            <p:ph type="sldNum" idx="4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3BC829C-BF9F-4A65-8136-3E160745930F}" type="slidenum">
              <a:rPr lang="es-ES" sz="1200" b="0" strike="noStrike" spc="-1">
                <a:latin typeface="Times New Roman"/>
              </a:rPr>
              <a:t>37</a:t>
            </a:fld>
            <a:endParaRPr lang="es-ES" sz="1200" b="0" strike="noStrike" spc="-1">
              <a:latin typeface="Times New Roman"/>
            </a:endParaRPr>
          </a:p>
        </p:txBody>
      </p:sp>
      <p:sp>
        <p:nvSpPr>
          <p:cNvPr id="677" name="PlaceHolder 2"/>
          <p:cNvSpPr>
            <a:spLocks noGrp="1" noRot="1" noChangeAspect="1"/>
          </p:cNvSpPr>
          <p:nvPr>
            <p:ph type="sldImg"/>
          </p:nvPr>
        </p:nvSpPr>
        <p:spPr>
          <a:xfrm>
            <a:off x="1143000" y="685800"/>
            <a:ext cx="4570413" cy="3427413"/>
          </a:xfrm>
          <a:prstGeom prst="rect">
            <a:avLst/>
          </a:prstGeom>
          <a:ln w="0">
            <a:noFill/>
          </a:ln>
        </p:spPr>
      </p:sp>
      <p:sp>
        <p:nvSpPr>
          <p:cNvPr id="67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 name="PlaceHolder 1"/>
          <p:cNvSpPr>
            <a:spLocks noGrp="1"/>
          </p:cNvSpPr>
          <p:nvPr>
            <p:ph type="sldNum" idx="4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21C7B6B9-5598-4F6C-8EE2-C82D9A1661C6}" type="slidenum">
              <a:rPr lang="es-ES" sz="1200" b="0" strike="noStrike" spc="-1">
                <a:latin typeface="Times New Roman"/>
              </a:rPr>
              <a:t>38</a:t>
            </a:fld>
            <a:endParaRPr lang="es-ES" sz="1200" b="0" strike="noStrike" spc="-1">
              <a:latin typeface="Times New Roman"/>
            </a:endParaRPr>
          </a:p>
        </p:txBody>
      </p:sp>
      <p:sp>
        <p:nvSpPr>
          <p:cNvPr id="680" name="PlaceHolder 2"/>
          <p:cNvSpPr>
            <a:spLocks noGrp="1" noRot="1" noChangeAspect="1"/>
          </p:cNvSpPr>
          <p:nvPr>
            <p:ph type="sldImg"/>
          </p:nvPr>
        </p:nvSpPr>
        <p:spPr>
          <a:xfrm>
            <a:off x="1143000" y="685800"/>
            <a:ext cx="4570413" cy="3427413"/>
          </a:xfrm>
          <a:prstGeom prst="rect">
            <a:avLst/>
          </a:prstGeom>
          <a:ln w="0">
            <a:noFill/>
          </a:ln>
        </p:spPr>
      </p:sp>
      <p:sp>
        <p:nvSpPr>
          <p:cNvPr id="68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extLst>
      <p:ext uri="{BB962C8B-B14F-4D97-AF65-F5344CB8AC3E}">
        <p14:creationId xmlns:p14="http://schemas.microsoft.com/office/powerpoint/2010/main" val="21973513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2" name="PlaceHolder 1"/>
          <p:cNvSpPr>
            <a:spLocks noGrp="1"/>
          </p:cNvSpPr>
          <p:nvPr>
            <p:ph type="sldNum" idx="4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C26912E-66E8-4083-8E35-20402323B360}" type="slidenum">
              <a:rPr lang="es-ES" sz="1200" b="0" strike="noStrike" spc="-1">
                <a:latin typeface="Times New Roman"/>
              </a:rPr>
              <a:t>39</a:t>
            </a:fld>
            <a:endParaRPr lang="es-ES" sz="1200" b="0" strike="noStrike" spc="-1">
              <a:latin typeface="Times New Roman"/>
            </a:endParaRPr>
          </a:p>
        </p:txBody>
      </p:sp>
      <p:sp>
        <p:nvSpPr>
          <p:cNvPr id="683" name="PlaceHolder 2"/>
          <p:cNvSpPr>
            <a:spLocks noGrp="1" noRot="1" noChangeAspect="1"/>
          </p:cNvSpPr>
          <p:nvPr>
            <p:ph type="sldImg"/>
          </p:nvPr>
        </p:nvSpPr>
        <p:spPr>
          <a:xfrm>
            <a:off x="1143000" y="685800"/>
            <a:ext cx="4570920" cy="3427920"/>
          </a:xfrm>
          <a:prstGeom prst="rect">
            <a:avLst/>
          </a:prstGeom>
          <a:ln w="0">
            <a:noFill/>
          </a:ln>
        </p:spPr>
      </p:sp>
      <p:sp>
        <p:nvSpPr>
          <p:cNvPr id="68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 name="PlaceHolder 1"/>
          <p:cNvSpPr>
            <a:spLocks noGrp="1"/>
          </p:cNvSpPr>
          <p:nvPr>
            <p:ph type="sldNum" idx="1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FEF675F-C5CC-4A7D-90E0-D9411042927D}" type="slidenum">
              <a:rPr lang="es-ES" sz="1200" b="0" strike="noStrike" spc="-1">
                <a:latin typeface="Times New Roman"/>
              </a:rPr>
              <a:t>4</a:t>
            </a:fld>
            <a:endParaRPr lang="es-ES" sz="1200" b="0" strike="noStrike" spc="-1">
              <a:latin typeface="Times New Roman"/>
            </a:endParaRPr>
          </a:p>
        </p:txBody>
      </p:sp>
      <p:sp>
        <p:nvSpPr>
          <p:cNvPr id="578" name="PlaceHolder 2"/>
          <p:cNvSpPr>
            <a:spLocks noGrp="1" noRot="1" noChangeAspect="1"/>
          </p:cNvSpPr>
          <p:nvPr>
            <p:ph type="sldImg"/>
          </p:nvPr>
        </p:nvSpPr>
        <p:spPr>
          <a:xfrm>
            <a:off x="1143000" y="685800"/>
            <a:ext cx="4570413" cy="3427413"/>
          </a:xfrm>
          <a:prstGeom prst="rect">
            <a:avLst/>
          </a:prstGeom>
          <a:ln w="0">
            <a:noFill/>
          </a:ln>
        </p:spPr>
      </p:sp>
      <p:sp>
        <p:nvSpPr>
          <p:cNvPr id="57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5" name="PlaceHolder 1"/>
          <p:cNvSpPr>
            <a:spLocks noGrp="1"/>
          </p:cNvSpPr>
          <p:nvPr>
            <p:ph type="sldNum" idx="4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5D2F4B6-1488-4272-968E-9832FD62FE65}" type="slidenum">
              <a:rPr lang="es-ES" sz="1200" b="0" strike="noStrike" spc="-1">
                <a:latin typeface="Times New Roman"/>
              </a:rPr>
              <a:t>40</a:t>
            </a:fld>
            <a:endParaRPr lang="es-ES" sz="1200" b="0" strike="noStrike" spc="-1">
              <a:latin typeface="Times New Roman"/>
            </a:endParaRPr>
          </a:p>
        </p:txBody>
      </p:sp>
      <p:sp>
        <p:nvSpPr>
          <p:cNvPr id="686" name="PlaceHolder 2"/>
          <p:cNvSpPr>
            <a:spLocks noGrp="1" noRot="1" noChangeAspect="1"/>
          </p:cNvSpPr>
          <p:nvPr>
            <p:ph type="sldImg"/>
          </p:nvPr>
        </p:nvSpPr>
        <p:spPr>
          <a:xfrm>
            <a:off x="1143000" y="685800"/>
            <a:ext cx="4570920" cy="3427920"/>
          </a:xfrm>
          <a:prstGeom prst="rect">
            <a:avLst/>
          </a:prstGeom>
          <a:ln w="0">
            <a:noFill/>
          </a:ln>
        </p:spPr>
      </p:sp>
      <p:sp>
        <p:nvSpPr>
          <p:cNvPr id="68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 name="PlaceHolder 1"/>
          <p:cNvSpPr>
            <a:spLocks noGrp="1"/>
          </p:cNvSpPr>
          <p:nvPr>
            <p:ph type="sldNum" idx="4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98D82B8-61AD-442E-8995-84D4F3F90229}" type="slidenum">
              <a:rPr lang="es-ES" sz="1200" b="0" strike="noStrike" spc="-1">
                <a:latin typeface="Times New Roman"/>
              </a:rPr>
              <a:t>41</a:t>
            </a:fld>
            <a:endParaRPr lang="es-ES" sz="1200" b="0" strike="noStrike" spc="-1">
              <a:latin typeface="Times New Roman"/>
            </a:endParaRPr>
          </a:p>
        </p:txBody>
      </p:sp>
      <p:sp>
        <p:nvSpPr>
          <p:cNvPr id="689" name="PlaceHolder 2"/>
          <p:cNvSpPr>
            <a:spLocks noGrp="1" noRot="1" noChangeAspect="1"/>
          </p:cNvSpPr>
          <p:nvPr>
            <p:ph type="sldImg"/>
          </p:nvPr>
        </p:nvSpPr>
        <p:spPr>
          <a:xfrm>
            <a:off x="1143000" y="685800"/>
            <a:ext cx="4570920" cy="3427920"/>
          </a:xfrm>
          <a:prstGeom prst="rect">
            <a:avLst/>
          </a:prstGeom>
          <a:ln w="0">
            <a:noFill/>
          </a:ln>
        </p:spPr>
      </p:sp>
      <p:sp>
        <p:nvSpPr>
          <p:cNvPr id="69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 name="PlaceHolder 1"/>
          <p:cNvSpPr>
            <a:spLocks noGrp="1"/>
          </p:cNvSpPr>
          <p:nvPr>
            <p:ph type="sldNum" idx="4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02F0F5C-43FE-4DAB-A2EF-F27CDCD2B9E2}" type="slidenum">
              <a:rPr lang="es-ES" sz="1200" b="0" strike="noStrike" spc="-1">
                <a:latin typeface="Times New Roman"/>
              </a:rPr>
              <a:t>42</a:t>
            </a:fld>
            <a:endParaRPr lang="es-ES" sz="1200" b="0" strike="noStrike" spc="-1">
              <a:latin typeface="Times New Roman"/>
            </a:endParaRPr>
          </a:p>
        </p:txBody>
      </p:sp>
      <p:sp>
        <p:nvSpPr>
          <p:cNvPr id="692" name="PlaceHolder 2"/>
          <p:cNvSpPr>
            <a:spLocks noGrp="1" noRot="1" noChangeAspect="1"/>
          </p:cNvSpPr>
          <p:nvPr>
            <p:ph type="sldImg"/>
          </p:nvPr>
        </p:nvSpPr>
        <p:spPr>
          <a:xfrm>
            <a:off x="1143000" y="685800"/>
            <a:ext cx="4570920" cy="3427920"/>
          </a:xfrm>
          <a:prstGeom prst="rect">
            <a:avLst/>
          </a:prstGeom>
          <a:ln w="0">
            <a:noFill/>
          </a:ln>
        </p:spPr>
      </p:sp>
      <p:sp>
        <p:nvSpPr>
          <p:cNvPr id="69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 name="PlaceHolder 1"/>
          <p:cNvSpPr>
            <a:spLocks noGrp="1"/>
          </p:cNvSpPr>
          <p:nvPr>
            <p:ph type="sldNum" idx="4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1EC030C-A1AE-48DC-BFDF-3147C582375E}" type="slidenum">
              <a:rPr lang="es-ES" sz="1200" b="0" strike="noStrike" spc="-1">
                <a:latin typeface="Times New Roman"/>
              </a:rPr>
              <a:t>43</a:t>
            </a:fld>
            <a:endParaRPr lang="es-ES" sz="1200" b="0" strike="noStrike" spc="-1">
              <a:latin typeface="Times New Roman"/>
            </a:endParaRPr>
          </a:p>
        </p:txBody>
      </p:sp>
      <p:sp>
        <p:nvSpPr>
          <p:cNvPr id="695" name="PlaceHolder 2"/>
          <p:cNvSpPr>
            <a:spLocks noGrp="1" noRot="1" noChangeAspect="1"/>
          </p:cNvSpPr>
          <p:nvPr>
            <p:ph type="sldImg"/>
          </p:nvPr>
        </p:nvSpPr>
        <p:spPr>
          <a:xfrm>
            <a:off x="1143000" y="685800"/>
            <a:ext cx="4570920" cy="3427920"/>
          </a:xfrm>
          <a:prstGeom prst="rect">
            <a:avLst/>
          </a:prstGeom>
          <a:ln w="0">
            <a:noFill/>
          </a:ln>
        </p:spPr>
      </p:sp>
      <p:sp>
        <p:nvSpPr>
          <p:cNvPr id="69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7" name="PlaceHolder 1"/>
          <p:cNvSpPr>
            <a:spLocks noGrp="1"/>
          </p:cNvSpPr>
          <p:nvPr>
            <p:ph type="sldNum" idx="5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DA0D87CA-FF66-4C41-B9D4-F7AAF5D0C967}" type="slidenum">
              <a:rPr lang="es-ES" sz="1200" b="0" strike="noStrike" spc="-1">
                <a:latin typeface="Times New Roman"/>
              </a:rPr>
              <a:t>44</a:t>
            </a:fld>
            <a:endParaRPr lang="es-ES" sz="1200" b="0" strike="noStrike" spc="-1">
              <a:latin typeface="Times New Roman"/>
            </a:endParaRPr>
          </a:p>
        </p:txBody>
      </p:sp>
      <p:sp>
        <p:nvSpPr>
          <p:cNvPr id="698" name="PlaceHolder 2"/>
          <p:cNvSpPr>
            <a:spLocks noGrp="1" noRot="1" noChangeAspect="1"/>
          </p:cNvSpPr>
          <p:nvPr>
            <p:ph type="sldImg"/>
          </p:nvPr>
        </p:nvSpPr>
        <p:spPr>
          <a:xfrm>
            <a:off x="1143000" y="685800"/>
            <a:ext cx="4570920" cy="3427920"/>
          </a:xfrm>
          <a:prstGeom prst="rect">
            <a:avLst/>
          </a:prstGeom>
          <a:ln w="0">
            <a:noFill/>
          </a:ln>
        </p:spPr>
      </p:sp>
      <p:sp>
        <p:nvSpPr>
          <p:cNvPr id="69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 name="PlaceHolder 1"/>
          <p:cNvSpPr>
            <a:spLocks noGrp="1"/>
          </p:cNvSpPr>
          <p:nvPr>
            <p:ph type="sldNum" idx="5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9828750-A716-492B-99A1-4B68BE5DFF5D}" type="slidenum">
              <a:rPr lang="es-ES" sz="1200" b="0" strike="noStrike" spc="-1">
                <a:latin typeface="Times New Roman"/>
              </a:rPr>
              <a:t>45</a:t>
            </a:fld>
            <a:endParaRPr lang="es-ES" sz="1200" b="0" strike="noStrike" spc="-1">
              <a:latin typeface="Times New Roman"/>
            </a:endParaRPr>
          </a:p>
        </p:txBody>
      </p:sp>
      <p:sp>
        <p:nvSpPr>
          <p:cNvPr id="701" name="PlaceHolder 2"/>
          <p:cNvSpPr>
            <a:spLocks noGrp="1" noRot="1" noChangeAspect="1"/>
          </p:cNvSpPr>
          <p:nvPr>
            <p:ph type="sldImg"/>
          </p:nvPr>
        </p:nvSpPr>
        <p:spPr>
          <a:xfrm>
            <a:off x="1143000" y="685800"/>
            <a:ext cx="4570413" cy="3427413"/>
          </a:xfrm>
          <a:prstGeom prst="rect">
            <a:avLst/>
          </a:prstGeom>
          <a:ln w="0">
            <a:noFill/>
          </a:ln>
        </p:spPr>
      </p:sp>
      <p:sp>
        <p:nvSpPr>
          <p:cNvPr id="70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3" name="PlaceHolder 1"/>
          <p:cNvSpPr>
            <a:spLocks noGrp="1"/>
          </p:cNvSpPr>
          <p:nvPr>
            <p:ph type="sldNum" idx="5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2FC5F41-3D4D-42BF-A347-214762747587}" type="slidenum">
              <a:rPr lang="es-ES" sz="1200" b="0" strike="noStrike" spc="-1">
                <a:latin typeface="Times New Roman"/>
              </a:rPr>
              <a:t>46</a:t>
            </a:fld>
            <a:endParaRPr lang="es-ES" sz="1200" b="0" strike="noStrike" spc="-1">
              <a:latin typeface="Times New Roman"/>
            </a:endParaRPr>
          </a:p>
        </p:txBody>
      </p:sp>
      <p:sp>
        <p:nvSpPr>
          <p:cNvPr id="704" name="PlaceHolder 2"/>
          <p:cNvSpPr>
            <a:spLocks noGrp="1" noRot="1" noChangeAspect="1"/>
          </p:cNvSpPr>
          <p:nvPr>
            <p:ph type="sldImg"/>
          </p:nvPr>
        </p:nvSpPr>
        <p:spPr>
          <a:xfrm>
            <a:off x="1143000" y="685800"/>
            <a:ext cx="4570920" cy="3427920"/>
          </a:xfrm>
          <a:prstGeom prst="rect">
            <a:avLst/>
          </a:prstGeom>
          <a:ln w="0">
            <a:noFill/>
          </a:ln>
        </p:spPr>
      </p:sp>
      <p:sp>
        <p:nvSpPr>
          <p:cNvPr id="70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 name="PlaceHolder 1"/>
          <p:cNvSpPr>
            <a:spLocks noGrp="1"/>
          </p:cNvSpPr>
          <p:nvPr>
            <p:ph type="sldNum" idx="5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A236247-0B07-4DA1-A577-D28195A06A06}" type="slidenum">
              <a:rPr lang="es-ES" sz="1200" b="0" strike="noStrike" spc="-1">
                <a:latin typeface="Times New Roman"/>
              </a:rPr>
              <a:t>47</a:t>
            </a:fld>
            <a:endParaRPr lang="es-ES" sz="1200" b="0" strike="noStrike" spc="-1">
              <a:latin typeface="Times New Roman"/>
            </a:endParaRPr>
          </a:p>
        </p:txBody>
      </p:sp>
      <p:sp>
        <p:nvSpPr>
          <p:cNvPr id="707" name="PlaceHolder 2"/>
          <p:cNvSpPr>
            <a:spLocks noGrp="1" noRot="1" noChangeAspect="1"/>
          </p:cNvSpPr>
          <p:nvPr>
            <p:ph type="sldImg"/>
          </p:nvPr>
        </p:nvSpPr>
        <p:spPr>
          <a:xfrm>
            <a:off x="1143000" y="685800"/>
            <a:ext cx="4570413" cy="3427413"/>
          </a:xfrm>
          <a:prstGeom prst="rect">
            <a:avLst/>
          </a:prstGeom>
          <a:ln w="0">
            <a:noFill/>
          </a:ln>
        </p:spPr>
      </p:sp>
      <p:sp>
        <p:nvSpPr>
          <p:cNvPr id="70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9" name="PlaceHolder 1"/>
          <p:cNvSpPr>
            <a:spLocks noGrp="1"/>
          </p:cNvSpPr>
          <p:nvPr>
            <p:ph type="sldNum" idx="5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BFF0EE7-8973-4EA5-90B7-C0F294A0E943}" type="slidenum">
              <a:rPr lang="es-ES" sz="1200" b="0" strike="noStrike" spc="-1">
                <a:latin typeface="Times New Roman"/>
              </a:rPr>
              <a:t>48</a:t>
            </a:fld>
            <a:endParaRPr lang="es-ES" sz="1200" b="0" strike="noStrike" spc="-1">
              <a:latin typeface="Times New Roman"/>
            </a:endParaRPr>
          </a:p>
        </p:txBody>
      </p:sp>
      <p:sp>
        <p:nvSpPr>
          <p:cNvPr id="710" name="PlaceHolder 2"/>
          <p:cNvSpPr>
            <a:spLocks noGrp="1" noRot="1" noChangeAspect="1"/>
          </p:cNvSpPr>
          <p:nvPr>
            <p:ph type="sldImg"/>
          </p:nvPr>
        </p:nvSpPr>
        <p:spPr>
          <a:xfrm>
            <a:off x="1143000" y="685800"/>
            <a:ext cx="4570920" cy="3427920"/>
          </a:xfrm>
          <a:prstGeom prst="rect">
            <a:avLst/>
          </a:prstGeom>
          <a:ln w="0">
            <a:noFill/>
          </a:ln>
        </p:spPr>
      </p:sp>
      <p:sp>
        <p:nvSpPr>
          <p:cNvPr id="71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 name="PlaceHolder 1"/>
          <p:cNvSpPr>
            <a:spLocks noGrp="1"/>
          </p:cNvSpPr>
          <p:nvPr>
            <p:ph type="sldNum" idx="5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55A50EC-FE83-4A84-B016-24D9D11E05D3}" type="slidenum">
              <a:rPr lang="es-ES" sz="1200" b="0" strike="noStrike" spc="-1">
                <a:latin typeface="Times New Roman"/>
              </a:rPr>
              <a:t>49</a:t>
            </a:fld>
            <a:endParaRPr lang="es-ES" sz="1200" b="0" strike="noStrike" spc="-1">
              <a:latin typeface="Times New Roman"/>
            </a:endParaRPr>
          </a:p>
        </p:txBody>
      </p:sp>
      <p:sp>
        <p:nvSpPr>
          <p:cNvPr id="713" name="PlaceHolder 2"/>
          <p:cNvSpPr>
            <a:spLocks noGrp="1" noRot="1" noChangeAspect="1"/>
          </p:cNvSpPr>
          <p:nvPr>
            <p:ph type="sldImg"/>
          </p:nvPr>
        </p:nvSpPr>
        <p:spPr>
          <a:xfrm>
            <a:off x="1143000" y="685800"/>
            <a:ext cx="4570413" cy="3427413"/>
          </a:xfrm>
          <a:prstGeom prst="rect">
            <a:avLst/>
          </a:prstGeom>
          <a:ln w="0">
            <a:noFill/>
          </a:ln>
        </p:spPr>
      </p:sp>
      <p:sp>
        <p:nvSpPr>
          <p:cNvPr id="71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 name="PlaceHolder 1"/>
          <p:cNvSpPr>
            <a:spLocks noGrp="1"/>
          </p:cNvSpPr>
          <p:nvPr>
            <p:ph type="sldNum" idx="1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5C96692-40E1-422C-82AD-B21FAE5B9FB2}" type="slidenum">
              <a:rPr lang="es-ES" sz="1200" b="0" strike="noStrike" spc="-1">
                <a:latin typeface="Times New Roman"/>
              </a:rPr>
              <a:t>5</a:t>
            </a:fld>
            <a:endParaRPr lang="es-ES" sz="1200" b="0" strike="noStrike" spc="-1">
              <a:latin typeface="Times New Roman"/>
            </a:endParaRPr>
          </a:p>
        </p:txBody>
      </p:sp>
      <p:sp>
        <p:nvSpPr>
          <p:cNvPr id="581" name="PlaceHolder 2"/>
          <p:cNvSpPr>
            <a:spLocks noGrp="1" noRot="1" noChangeAspect="1"/>
          </p:cNvSpPr>
          <p:nvPr>
            <p:ph type="sldImg"/>
          </p:nvPr>
        </p:nvSpPr>
        <p:spPr>
          <a:xfrm>
            <a:off x="1143000" y="685800"/>
            <a:ext cx="4570920" cy="3427920"/>
          </a:xfrm>
          <a:prstGeom prst="rect">
            <a:avLst/>
          </a:prstGeom>
          <a:ln w="0">
            <a:noFill/>
          </a:ln>
        </p:spPr>
      </p:sp>
      <p:sp>
        <p:nvSpPr>
          <p:cNvPr id="58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5" name="PlaceHolder 1"/>
          <p:cNvSpPr>
            <a:spLocks noGrp="1"/>
          </p:cNvSpPr>
          <p:nvPr>
            <p:ph type="sldNum" idx="5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B575BC7-F6D6-45F8-B3F2-5A02168334D1}" type="slidenum">
              <a:rPr lang="es-ES" sz="1200" b="0" strike="noStrike" spc="-1">
                <a:latin typeface="Times New Roman"/>
              </a:rPr>
              <a:t>50</a:t>
            </a:fld>
            <a:endParaRPr lang="es-ES" sz="1200" b="0" strike="noStrike" spc="-1">
              <a:latin typeface="Times New Roman"/>
            </a:endParaRPr>
          </a:p>
        </p:txBody>
      </p:sp>
      <p:sp>
        <p:nvSpPr>
          <p:cNvPr id="716" name="PlaceHolder 2"/>
          <p:cNvSpPr>
            <a:spLocks noGrp="1" noRot="1" noChangeAspect="1"/>
          </p:cNvSpPr>
          <p:nvPr>
            <p:ph type="sldImg"/>
          </p:nvPr>
        </p:nvSpPr>
        <p:spPr>
          <a:xfrm>
            <a:off x="1143000" y="685800"/>
            <a:ext cx="4570920" cy="3427920"/>
          </a:xfrm>
          <a:prstGeom prst="rect">
            <a:avLst/>
          </a:prstGeom>
          <a:ln w="0">
            <a:noFill/>
          </a:ln>
        </p:spPr>
      </p:sp>
      <p:sp>
        <p:nvSpPr>
          <p:cNvPr id="71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 name="PlaceHolder 1"/>
          <p:cNvSpPr>
            <a:spLocks noGrp="1"/>
          </p:cNvSpPr>
          <p:nvPr>
            <p:ph type="sldNum" idx="5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2B704DC-1A72-4B38-BDB4-F441684BCC5B}" type="slidenum">
              <a:rPr lang="es-ES" sz="1200" b="0" strike="noStrike" spc="-1">
                <a:latin typeface="Times New Roman"/>
              </a:rPr>
              <a:t>51</a:t>
            </a:fld>
            <a:endParaRPr lang="es-ES" sz="1200" b="0" strike="noStrike" spc="-1">
              <a:latin typeface="Times New Roman"/>
            </a:endParaRPr>
          </a:p>
        </p:txBody>
      </p:sp>
      <p:sp>
        <p:nvSpPr>
          <p:cNvPr id="719" name="PlaceHolder 2"/>
          <p:cNvSpPr>
            <a:spLocks noGrp="1" noRot="1" noChangeAspect="1"/>
          </p:cNvSpPr>
          <p:nvPr>
            <p:ph type="sldImg"/>
          </p:nvPr>
        </p:nvSpPr>
        <p:spPr>
          <a:xfrm>
            <a:off x="1143000" y="685800"/>
            <a:ext cx="4570920" cy="3427920"/>
          </a:xfrm>
          <a:prstGeom prst="rect">
            <a:avLst/>
          </a:prstGeom>
          <a:ln w="0">
            <a:noFill/>
          </a:ln>
        </p:spPr>
      </p:sp>
      <p:sp>
        <p:nvSpPr>
          <p:cNvPr id="72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1" name="PlaceHolder 1"/>
          <p:cNvSpPr>
            <a:spLocks noGrp="1"/>
          </p:cNvSpPr>
          <p:nvPr>
            <p:ph type="sldNum" idx="5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52B7D6A-BC9C-4DC0-BD2D-EF4EF81411E7}" type="slidenum">
              <a:rPr lang="es-ES" sz="1200" b="0" strike="noStrike" spc="-1">
                <a:latin typeface="Times New Roman"/>
              </a:rPr>
              <a:t>52</a:t>
            </a:fld>
            <a:endParaRPr lang="es-ES" sz="1200" b="0" strike="noStrike" spc="-1">
              <a:latin typeface="Times New Roman"/>
            </a:endParaRPr>
          </a:p>
        </p:txBody>
      </p:sp>
      <p:sp>
        <p:nvSpPr>
          <p:cNvPr id="722" name="PlaceHolder 2"/>
          <p:cNvSpPr>
            <a:spLocks noGrp="1" noRot="1" noChangeAspect="1"/>
          </p:cNvSpPr>
          <p:nvPr>
            <p:ph type="sldImg"/>
          </p:nvPr>
        </p:nvSpPr>
        <p:spPr>
          <a:xfrm>
            <a:off x="1143000" y="685800"/>
            <a:ext cx="4570920" cy="3427920"/>
          </a:xfrm>
          <a:prstGeom prst="rect">
            <a:avLst/>
          </a:prstGeom>
          <a:ln w="0">
            <a:noFill/>
          </a:ln>
        </p:spPr>
      </p:sp>
      <p:sp>
        <p:nvSpPr>
          <p:cNvPr id="72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 name="PlaceHolder 1"/>
          <p:cNvSpPr>
            <a:spLocks noGrp="1"/>
          </p:cNvSpPr>
          <p:nvPr>
            <p:ph type="sldNum" idx="5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C72A279D-B9BB-4507-8658-886DD9A3F83E}" type="slidenum">
              <a:rPr lang="es-ES" sz="1200" b="0" strike="noStrike" spc="-1">
                <a:latin typeface="Times New Roman"/>
              </a:rPr>
              <a:t>53</a:t>
            </a:fld>
            <a:endParaRPr lang="es-ES" sz="1200" b="0" strike="noStrike" spc="-1">
              <a:latin typeface="Times New Roman"/>
            </a:endParaRPr>
          </a:p>
        </p:txBody>
      </p:sp>
      <p:sp>
        <p:nvSpPr>
          <p:cNvPr id="725" name="PlaceHolder 2"/>
          <p:cNvSpPr>
            <a:spLocks noGrp="1" noRot="1" noChangeAspect="1"/>
          </p:cNvSpPr>
          <p:nvPr>
            <p:ph type="sldImg"/>
          </p:nvPr>
        </p:nvSpPr>
        <p:spPr>
          <a:xfrm>
            <a:off x="1143000" y="685800"/>
            <a:ext cx="4570920" cy="3427920"/>
          </a:xfrm>
          <a:prstGeom prst="rect">
            <a:avLst/>
          </a:prstGeom>
          <a:ln w="0">
            <a:noFill/>
          </a:ln>
        </p:spPr>
      </p:sp>
      <p:sp>
        <p:nvSpPr>
          <p:cNvPr id="72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 name="PlaceHolder 1"/>
          <p:cNvSpPr>
            <a:spLocks noGrp="1"/>
          </p:cNvSpPr>
          <p:nvPr>
            <p:ph type="sldNum" idx="6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96E295E-50DB-43E6-A9B0-3EB0918372CE}" type="slidenum">
              <a:rPr lang="es-ES" sz="1200" b="0" strike="noStrike" spc="-1">
                <a:latin typeface="Times New Roman"/>
              </a:rPr>
              <a:t>54</a:t>
            </a:fld>
            <a:endParaRPr lang="es-ES" sz="1200" b="0" strike="noStrike" spc="-1">
              <a:latin typeface="Times New Roman"/>
            </a:endParaRPr>
          </a:p>
        </p:txBody>
      </p:sp>
      <p:sp>
        <p:nvSpPr>
          <p:cNvPr id="728" name="PlaceHolder 2"/>
          <p:cNvSpPr>
            <a:spLocks noGrp="1" noRot="1" noChangeAspect="1"/>
          </p:cNvSpPr>
          <p:nvPr>
            <p:ph type="sldImg"/>
          </p:nvPr>
        </p:nvSpPr>
        <p:spPr>
          <a:xfrm>
            <a:off x="1143000" y="685800"/>
            <a:ext cx="4570920" cy="3427920"/>
          </a:xfrm>
          <a:prstGeom prst="rect">
            <a:avLst/>
          </a:prstGeom>
          <a:ln w="0">
            <a:noFill/>
          </a:ln>
        </p:spPr>
      </p:sp>
      <p:sp>
        <p:nvSpPr>
          <p:cNvPr id="72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0" name="PlaceHolder 1"/>
          <p:cNvSpPr>
            <a:spLocks noGrp="1"/>
          </p:cNvSpPr>
          <p:nvPr>
            <p:ph type="sldNum" idx="6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1EEBE22-CA3C-4808-80EF-19DC3C05AF99}" type="slidenum">
              <a:rPr lang="es-ES" sz="1200" b="0" strike="noStrike" spc="-1">
                <a:latin typeface="Times New Roman"/>
              </a:rPr>
              <a:t>55</a:t>
            </a:fld>
            <a:endParaRPr lang="es-ES" sz="1200" b="0" strike="noStrike" spc="-1">
              <a:latin typeface="Times New Roman"/>
            </a:endParaRPr>
          </a:p>
        </p:txBody>
      </p:sp>
      <p:sp>
        <p:nvSpPr>
          <p:cNvPr id="731" name="PlaceHolder 2"/>
          <p:cNvSpPr>
            <a:spLocks noGrp="1" noRot="1" noChangeAspect="1"/>
          </p:cNvSpPr>
          <p:nvPr>
            <p:ph type="sldImg"/>
          </p:nvPr>
        </p:nvSpPr>
        <p:spPr>
          <a:xfrm>
            <a:off x="1143000" y="685800"/>
            <a:ext cx="4570920" cy="3427920"/>
          </a:xfrm>
          <a:prstGeom prst="rect">
            <a:avLst/>
          </a:prstGeom>
          <a:ln w="0">
            <a:noFill/>
          </a:ln>
        </p:spPr>
      </p:sp>
      <p:sp>
        <p:nvSpPr>
          <p:cNvPr id="73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 name="PlaceHolder 1"/>
          <p:cNvSpPr>
            <a:spLocks noGrp="1"/>
          </p:cNvSpPr>
          <p:nvPr>
            <p:ph type="sldNum" idx="6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00A90E2-71F6-4629-AD5E-6EDD6A73719D}" type="slidenum">
              <a:rPr lang="es-ES" sz="1200" b="0" strike="noStrike" spc="-1">
                <a:latin typeface="Times New Roman"/>
              </a:rPr>
              <a:t>56</a:t>
            </a:fld>
            <a:endParaRPr lang="es-ES" sz="1200" b="0" strike="noStrike" spc="-1">
              <a:latin typeface="Times New Roman"/>
            </a:endParaRPr>
          </a:p>
        </p:txBody>
      </p:sp>
      <p:sp>
        <p:nvSpPr>
          <p:cNvPr id="734" name="PlaceHolder 2"/>
          <p:cNvSpPr>
            <a:spLocks noGrp="1" noRot="1" noChangeAspect="1"/>
          </p:cNvSpPr>
          <p:nvPr>
            <p:ph type="sldImg"/>
          </p:nvPr>
        </p:nvSpPr>
        <p:spPr>
          <a:xfrm>
            <a:off x="1143000" y="685800"/>
            <a:ext cx="4570413" cy="3427413"/>
          </a:xfrm>
          <a:prstGeom prst="rect">
            <a:avLst/>
          </a:prstGeom>
          <a:ln w="0">
            <a:noFill/>
          </a:ln>
        </p:spPr>
      </p:sp>
      <p:sp>
        <p:nvSpPr>
          <p:cNvPr id="73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6" name="PlaceHolder 1"/>
          <p:cNvSpPr>
            <a:spLocks noGrp="1"/>
          </p:cNvSpPr>
          <p:nvPr>
            <p:ph type="sldNum" idx="6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F6BD45B-B963-4D99-A2C6-D5FDC0EAF620}" type="slidenum">
              <a:rPr lang="es-ES" sz="1200" b="0" strike="noStrike" spc="-1">
                <a:latin typeface="Times New Roman"/>
              </a:rPr>
              <a:t>57</a:t>
            </a:fld>
            <a:endParaRPr lang="es-ES" sz="1200" b="0" strike="noStrike" spc="-1">
              <a:latin typeface="Times New Roman"/>
            </a:endParaRPr>
          </a:p>
        </p:txBody>
      </p:sp>
      <p:sp>
        <p:nvSpPr>
          <p:cNvPr id="737" name="PlaceHolder 2"/>
          <p:cNvSpPr>
            <a:spLocks noGrp="1" noRot="1" noChangeAspect="1"/>
          </p:cNvSpPr>
          <p:nvPr>
            <p:ph type="sldImg"/>
          </p:nvPr>
        </p:nvSpPr>
        <p:spPr>
          <a:xfrm>
            <a:off x="1143000" y="685800"/>
            <a:ext cx="4570413" cy="3427413"/>
          </a:xfrm>
          <a:prstGeom prst="rect">
            <a:avLst/>
          </a:prstGeom>
          <a:ln w="0">
            <a:noFill/>
          </a:ln>
        </p:spPr>
      </p:sp>
      <p:sp>
        <p:nvSpPr>
          <p:cNvPr id="73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 name="PlaceHolder 1"/>
          <p:cNvSpPr>
            <a:spLocks noGrp="1"/>
          </p:cNvSpPr>
          <p:nvPr>
            <p:ph type="sldNum" idx="6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D017E19-AE94-4CF8-8AA2-F53A2842B4F2}" type="slidenum">
              <a:rPr lang="es-ES" sz="1200" b="0" strike="noStrike" spc="-1">
                <a:latin typeface="Times New Roman"/>
              </a:rPr>
              <a:t>58</a:t>
            </a:fld>
            <a:endParaRPr lang="es-ES" sz="1200" b="0" strike="noStrike" spc="-1">
              <a:latin typeface="Times New Roman"/>
            </a:endParaRPr>
          </a:p>
        </p:txBody>
      </p:sp>
      <p:sp>
        <p:nvSpPr>
          <p:cNvPr id="740" name="PlaceHolder 2"/>
          <p:cNvSpPr>
            <a:spLocks noGrp="1" noRot="1" noChangeAspect="1"/>
          </p:cNvSpPr>
          <p:nvPr>
            <p:ph type="sldImg"/>
          </p:nvPr>
        </p:nvSpPr>
        <p:spPr>
          <a:xfrm>
            <a:off x="1143000" y="685800"/>
            <a:ext cx="4570413" cy="3427413"/>
          </a:xfrm>
          <a:prstGeom prst="rect">
            <a:avLst/>
          </a:prstGeom>
          <a:ln w="0">
            <a:noFill/>
          </a:ln>
        </p:spPr>
      </p:sp>
      <p:sp>
        <p:nvSpPr>
          <p:cNvPr id="74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2" name="PlaceHolder 1"/>
          <p:cNvSpPr>
            <a:spLocks noGrp="1"/>
          </p:cNvSpPr>
          <p:nvPr>
            <p:ph type="sldNum" idx="6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3BDC273-8D3D-4C0E-A7EF-C6A9255F64B0}" type="slidenum">
              <a:rPr lang="es-ES" sz="1200" b="0" strike="noStrike" spc="-1">
                <a:latin typeface="Times New Roman"/>
              </a:rPr>
              <a:t>59</a:t>
            </a:fld>
            <a:endParaRPr lang="es-ES" sz="1200" b="0" strike="noStrike" spc="-1">
              <a:latin typeface="Times New Roman"/>
            </a:endParaRPr>
          </a:p>
        </p:txBody>
      </p:sp>
      <p:sp>
        <p:nvSpPr>
          <p:cNvPr id="743" name="PlaceHolder 2"/>
          <p:cNvSpPr>
            <a:spLocks noGrp="1" noRot="1" noChangeAspect="1"/>
          </p:cNvSpPr>
          <p:nvPr>
            <p:ph type="sldImg"/>
          </p:nvPr>
        </p:nvSpPr>
        <p:spPr>
          <a:xfrm>
            <a:off x="1143000" y="685800"/>
            <a:ext cx="4570920" cy="3427920"/>
          </a:xfrm>
          <a:prstGeom prst="rect">
            <a:avLst/>
          </a:prstGeom>
          <a:ln w="0">
            <a:noFill/>
          </a:ln>
        </p:spPr>
      </p:sp>
      <p:sp>
        <p:nvSpPr>
          <p:cNvPr id="74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 name="PlaceHolder 1"/>
          <p:cNvSpPr>
            <a:spLocks noGrp="1"/>
          </p:cNvSpPr>
          <p:nvPr>
            <p:ph type="sldNum" idx="1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41FBFDD-E056-4A4D-BD9E-229910798F7C}" type="slidenum">
              <a:rPr lang="es-ES" sz="1200" b="0" strike="noStrike" spc="-1">
                <a:latin typeface="Times New Roman"/>
              </a:rPr>
              <a:t>6</a:t>
            </a:fld>
            <a:endParaRPr lang="es-ES" sz="1200" b="0" strike="noStrike" spc="-1">
              <a:latin typeface="Times New Roman"/>
            </a:endParaRPr>
          </a:p>
        </p:txBody>
      </p:sp>
      <p:sp>
        <p:nvSpPr>
          <p:cNvPr id="584" name="PlaceHolder 2"/>
          <p:cNvSpPr>
            <a:spLocks noGrp="1" noRot="1" noChangeAspect="1"/>
          </p:cNvSpPr>
          <p:nvPr>
            <p:ph type="sldImg"/>
          </p:nvPr>
        </p:nvSpPr>
        <p:spPr>
          <a:xfrm>
            <a:off x="1143000" y="685800"/>
            <a:ext cx="4570413" cy="3427413"/>
          </a:xfrm>
          <a:prstGeom prst="rect">
            <a:avLst/>
          </a:prstGeom>
          <a:ln w="0">
            <a:noFill/>
          </a:ln>
        </p:spPr>
      </p:sp>
      <p:sp>
        <p:nvSpPr>
          <p:cNvPr id="58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 name="PlaceHolder 1"/>
          <p:cNvSpPr>
            <a:spLocks noGrp="1"/>
          </p:cNvSpPr>
          <p:nvPr>
            <p:ph type="sldNum" idx="6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CF1A516-17CA-4383-96AA-EA6874D3221A}" type="slidenum">
              <a:rPr lang="es-ES" sz="1200" b="0" strike="noStrike" spc="-1">
                <a:latin typeface="Times New Roman"/>
              </a:rPr>
              <a:t>60</a:t>
            </a:fld>
            <a:endParaRPr lang="es-ES" sz="1200" b="0" strike="noStrike" spc="-1">
              <a:latin typeface="Times New Roman"/>
            </a:endParaRPr>
          </a:p>
        </p:txBody>
      </p:sp>
      <p:sp>
        <p:nvSpPr>
          <p:cNvPr id="746" name="PlaceHolder 2"/>
          <p:cNvSpPr>
            <a:spLocks noGrp="1" noRot="1" noChangeAspect="1"/>
          </p:cNvSpPr>
          <p:nvPr>
            <p:ph type="sldImg"/>
          </p:nvPr>
        </p:nvSpPr>
        <p:spPr>
          <a:xfrm>
            <a:off x="1143000" y="685800"/>
            <a:ext cx="4570920" cy="3427920"/>
          </a:xfrm>
          <a:prstGeom prst="rect">
            <a:avLst/>
          </a:prstGeom>
          <a:ln w="0">
            <a:noFill/>
          </a:ln>
        </p:spPr>
      </p:sp>
      <p:sp>
        <p:nvSpPr>
          <p:cNvPr id="74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8" name="PlaceHolder 1"/>
          <p:cNvSpPr>
            <a:spLocks noGrp="1"/>
          </p:cNvSpPr>
          <p:nvPr>
            <p:ph type="sldNum" idx="6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2DE4F79B-9E01-455C-A6C3-7A9DE84D5748}" type="slidenum">
              <a:rPr lang="es-ES" sz="1200" b="0" strike="noStrike" spc="-1">
                <a:latin typeface="Times New Roman"/>
              </a:rPr>
              <a:t>61</a:t>
            </a:fld>
            <a:endParaRPr lang="es-ES" sz="1200" b="0" strike="noStrike" spc="-1">
              <a:latin typeface="Times New Roman"/>
            </a:endParaRPr>
          </a:p>
        </p:txBody>
      </p:sp>
      <p:sp>
        <p:nvSpPr>
          <p:cNvPr id="749" name="PlaceHolder 2"/>
          <p:cNvSpPr>
            <a:spLocks noGrp="1" noRot="1" noChangeAspect="1"/>
          </p:cNvSpPr>
          <p:nvPr>
            <p:ph type="sldImg"/>
          </p:nvPr>
        </p:nvSpPr>
        <p:spPr>
          <a:xfrm>
            <a:off x="1143000" y="685800"/>
            <a:ext cx="4570920" cy="3427920"/>
          </a:xfrm>
          <a:prstGeom prst="rect">
            <a:avLst/>
          </a:prstGeom>
          <a:ln w="0">
            <a:noFill/>
          </a:ln>
        </p:spPr>
      </p:sp>
      <p:sp>
        <p:nvSpPr>
          <p:cNvPr id="75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 name="PlaceHolder 1"/>
          <p:cNvSpPr>
            <a:spLocks noGrp="1"/>
          </p:cNvSpPr>
          <p:nvPr>
            <p:ph type="sldNum" idx="6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089B080-4D1A-400C-A471-28D77EA7C981}" type="slidenum">
              <a:rPr lang="es-ES" sz="1200" b="0" strike="noStrike" spc="-1">
                <a:latin typeface="Times New Roman"/>
              </a:rPr>
              <a:t>62</a:t>
            </a:fld>
            <a:endParaRPr lang="es-ES" sz="1200" b="0" strike="noStrike" spc="-1">
              <a:latin typeface="Times New Roman"/>
            </a:endParaRPr>
          </a:p>
        </p:txBody>
      </p:sp>
      <p:sp>
        <p:nvSpPr>
          <p:cNvPr id="752" name="PlaceHolder 2"/>
          <p:cNvSpPr>
            <a:spLocks noGrp="1" noRot="1" noChangeAspect="1"/>
          </p:cNvSpPr>
          <p:nvPr>
            <p:ph type="sldImg"/>
          </p:nvPr>
        </p:nvSpPr>
        <p:spPr>
          <a:xfrm>
            <a:off x="1143000" y="685800"/>
            <a:ext cx="4570920" cy="3427920"/>
          </a:xfrm>
          <a:prstGeom prst="rect">
            <a:avLst/>
          </a:prstGeom>
          <a:ln w="0">
            <a:noFill/>
          </a:ln>
        </p:spPr>
      </p:sp>
      <p:sp>
        <p:nvSpPr>
          <p:cNvPr id="75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4" name="PlaceHolder 1"/>
          <p:cNvSpPr>
            <a:spLocks noGrp="1"/>
          </p:cNvSpPr>
          <p:nvPr>
            <p:ph type="sldNum" idx="6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C9E31173-E41D-4069-9475-8E1B956885BF}" type="slidenum">
              <a:rPr lang="es-ES" sz="1200" b="0" strike="noStrike" spc="-1">
                <a:latin typeface="Times New Roman"/>
              </a:rPr>
              <a:t>63</a:t>
            </a:fld>
            <a:endParaRPr lang="es-ES" sz="1200" b="0" strike="noStrike" spc="-1">
              <a:latin typeface="Times New Roman"/>
            </a:endParaRPr>
          </a:p>
        </p:txBody>
      </p:sp>
      <p:sp>
        <p:nvSpPr>
          <p:cNvPr id="755" name="PlaceHolder 2"/>
          <p:cNvSpPr>
            <a:spLocks noGrp="1" noRot="1" noChangeAspect="1"/>
          </p:cNvSpPr>
          <p:nvPr>
            <p:ph type="sldImg"/>
          </p:nvPr>
        </p:nvSpPr>
        <p:spPr>
          <a:xfrm>
            <a:off x="1143000" y="685800"/>
            <a:ext cx="4570413" cy="3427413"/>
          </a:xfrm>
          <a:prstGeom prst="rect">
            <a:avLst/>
          </a:prstGeom>
          <a:ln w="0">
            <a:noFill/>
          </a:ln>
        </p:spPr>
      </p:sp>
      <p:sp>
        <p:nvSpPr>
          <p:cNvPr id="75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 name="PlaceHolder 1"/>
          <p:cNvSpPr>
            <a:spLocks noGrp="1"/>
          </p:cNvSpPr>
          <p:nvPr>
            <p:ph type="sldNum" idx="7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95C919A-9AC8-4EC9-8525-E004F3E93B46}" type="slidenum">
              <a:rPr lang="es-ES" sz="1200" b="0" strike="noStrike" spc="-1">
                <a:latin typeface="Times New Roman"/>
              </a:rPr>
              <a:t>64</a:t>
            </a:fld>
            <a:endParaRPr lang="es-ES" sz="1200" b="0" strike="noStrike" spc="-1">
              <a:latin typeface="Times New Roman"/>
            </a:endParaRPr>
          </a:p>
        </p:txBody>
      </p:sp>
      <p:sp>
        <p:nvSpPr>
          <p:cNvPr id="758" name="PlaceHolder 2"/>
          <p:cNvSpPr>
            <a:spLocks noGrp="1" noRot="1" noChangeAspect="1"/>
          </p:cNvSpPr>
          <p:nvPr>
            <p:ph type="sldImg"/>
          </p:nvPr>
        </p:nvSpPr>
        <p:spPr>
          <a:xfrm>
            <a:off x="1143000" y="685800"/>
            <a:ext cx="4570920" cy="3427920"/>
          </a:xfrm>
          <a:prstGeom prst="rect">
            <a:avLst/>
          </a:prstGeom>
          <a:ln w="0">
            <a:noFill/>
          </a:ln>
        </p:spPr>
      </p:sp>
      <p:sp>
        <p:nvSpPr>
          <p:cNvPr id="75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PlaceHolder 1"/>
          <p:cNvSpPr>
            <a:spLocks noGrp="1"/>
          </p:cNvSpPr>
          <p:nvPr>
            <p:ph type="sldNum" idx="7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7FE463E-FE56-4B45-9269-667CB6EF344C}" type="slidenum">
              <a:rPr lang="es-ES" sz="1200" b="0" strike="noStrike" spc="-1">
                <a:latin typeface="Times New Roman"/>
              </a:rPr>
              <a:t>65</a:t>
            </a:fld>
            <a:endParaRPr lang="es-ES" sz="1200" b="0" strike="noStrike" spc="-1">
              <a:latin typeface="Times New Roman"/>
            </a:endParaRPr>
          </a:p>
        </p:txBody>
      </p:sp>
      <p:sp>
        <p:nvSpPr>
          <p:cNvPr id="761" name="PlaceHolder 2"/>
          <p:cNvSpPr>
            <a:spLocks noGrp="1" noRot="1" noChangeAspect="1"/>
          </p:cNvSpPr>
          <p:nvPr>
            <p:ph type="sldImg"/>
          </p:nvPr>
        </p:nvSpPr>
        <p:spPr>
          <a:xfrm>
            <a:off x="1143000" y="685800"/>
            <a:ext cx="4570413" cy="3427413"/>
          </a:xfrm>
          <a:prstGeom prst="rect">
            <a:avLst/>
          </a:prstGeom>
          <a:ln w="0">
            <a:noFill/>
          </a:ln>
        </p:spPr>
      </p:sp>
      <p:sp>
        <p:nvSpPr>
          <p:cNvPr id="76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 name="PlaceHolder 1"/>
          <p:cNvSpPr>
            <a:spLocks noGrp="1"/>
          </p:cNvSpPr>
          <p:nvPr>
            <p:ph type="sldNum" idx="7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CDBA888C-68DE-4149-B072-9C68919A7FEA}" type="slidenum">
              <a:rPr lang="es-ES" sz="1200" b="0" strike="noStrike" spc="-1">
                <a:latin typeface="Times New Roman"/>
              </a:rPr>
              <a:t>66</a:t>
            </a:fld>
            <a:endParaRPr lang="es-ES" sz="1200" b="0" strike="noStrike" spc="-1">
              <a:latin typeface="Times New Roman"/>
            </a:endParaRPr>
          </a:p>
        </p:txBody>
      </p:sp>
      <p:sp>
        <p:nvSpPr>
          <p:cNvPr id="764" name="PlaceHolder 2"/>
          <p:cNvSpPr>
            <a:spLocks noGrp="1" noRot="1" noChangeAspect="1"/>
          </p:cNvSpPr>
          <p:nvPr>
            <p:ph type="sldImg"/>
          </p:nvPr>
        </p:nvSpPr>
        <p:spPr>
          <a:xfrm>
            <a:off x="1143000" y="685800"/>
            <a:ext cx="4570413" cy="3427413"/>
          </a:xfrm>
          <a:prstGeom prst="rect">
            <a:avLst/>
          </a:prstGeom>
          <a:ln w="0">
            <a:noFill/>
          </a:ln>
        </p:spPr>
      </p:sp>
      <p:sp>
        <p:nvSpPr>
          <p:cNvPr id="76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6" name="PlaceHolder 1"/>
          <p:cNvSpPr>
            <a:spLocks noGrp="1"/>
          </p:cNvSpPr>
          <p:nvPr>
            <p:ph type="sldNum" idx="7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3B07A29D-D34B-4CC2-93CE-831B7EB65F62}" type="slidenum">
              <a:rPr lang="es-ES" sz="1200" b="0" strike="noStrike" spc="-1">
                <a:latin typeface="Times New Roman"/>
              </a:rPr>
              <a:t>67</a:t>
            </a:fld>
            <a:endParaRPr lang="es-ES" sz="1200" b="0" strike="noStrike" spc="-1">
              <a:latin typeface="Times New Roman"/>
            </a:endParaRPr>
          </a:p>
        </p:txBody>
      </p:sp>
      <p:sp>
        <p:nvSpPr>
          <p:cNvPr id="767" name="PlaceHolder 2"/>
          <p:cNvSpPr>
            <a:spLocks noGrp="1" noRot="1" noChangeAspect="1"/>
          </p:cNvSpPr>
          <p:nvPr>
            <p:ph type="sldImg"/>
          </p:nvPr>
        </p:nvSpPr>
        <p:spPr>
          <a:xfrm>
            <a:off x="1143000" y="685800"/>
            <a:ext cx="4570413" cy="3427413"/>
          </a:xfrm>
          <a:prstGeom prst="rect">
            <a:avLst/>
          </a:prstGeom>
          <a:ln w="0">
            <a:noFill/>
          </a:ln>
        </p:spPr>
      </p:sp>
      <p:sp>
        <p:nvSpPr>
          <p:cNvPr id="76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9" name="PlaceHolder 1"/>
          <p:cNvSpPr>
            <a:spLocks noGrp="1"/>
          </p:cNvSpPr>
          <p:nvPr>
            <p:ph type="sldNum" idx="7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79AA040-DB74-4F38-84E6-C6E7ECE6DCE6}" type="slidenum">
              <a:rPr lang="es-ES" sz="1200" b="0" strike="noStrike" spc="-1">
                <a:latin typeface="Times New Roman"/>
              </a:rPr>
              <a:t>68</a:t>
            </a:fld>
            <a:endParaRPr lang="es-ES" sz="1200" b="0" strike="noStrike" spc="-1">
              <a:latin typeface="Times New Roman"/>
            </a:endParaRPr>
          </a:p>
        </p:txBody>
      </p:sp>
      <p:sp>
        <p:nvSpPr>
          <p:cNvPr id="770" name="PlaceHolder 2"/>
          <p:cNvSpPr>
            <a:spLocks noGrp="1" noRot="1" noChangeAspect="1"/>
          </p:cNvSpPr>
          <p:nvPr>
            <p:ph type="sldImg"/>
          </p:nvPr>
        </p:nvSpPr>
        <p:spPr>
          <a:xfrm>
            <a:off x="1143000" y="685800"/>
            <a:ext cx="4570920" cy="3427920"/>
          </a:xfrm>
          <a:prstGeom prst="rect">
            <a:avLst/>
          </a:prstGeom>
          <a:ln w="0">
            <a:noFill/>
          </a:ln>
        </p:spPr>
      </p:sp>
      <p:sp>
        <p:nvSpPr>
          <p:cNvPr id="77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 name="PlaceHolder 1"/>
          <p:cNvSpPr>
            <a:spLocks noGrp="1"/>
          </p:cNvSpPr>
          <p:nvPr>
            <p:ph type="sldNum" idx="7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FBCFB6E-A94A-4B3E-9981-B76E6770FE51}" type="slidenum">
              <a:rPr lang="es-ES" sz="1200" b="0" strike="noStrike" spc="-1">
                <a:latin typeface="Times New Roman"/>
              </a:rPr>
              <a:t>69</a:t>
            </a:fld>
            <a:endParaRPr lang="es-ES" sz="1200" b="0" strike="noStrike" spc="-1">
              <a:latin typeface="Times New Roman"/>
            </a:endParaRPr>
          </a:p>
        </p:txBody>
      </p:sp>
      <p:sp>
        <p:nvSpPr>
          <p:cNvPr id="773" name="PlaceHolder 2"/>
          <p:cNvSpPr>
            <a:spLocks noGrp="1" noRot="1" noChangeAspect="1"/>
          </p:cNvSpPr>
          <p:nvPr>
            <p:ph type="sldImg"/>
          </p:nvPr>
        </p:nvSpPr>
        <p:spPr>
          <a:xfrm>
            <a:off x="1143000" y="685800"/>
            <a:ext cx="4570920" cy="3427920"/>
          </a:xfrm>
          <a:prstGeom prst="rect">
            <a:avLst/>
          </a:prstGeom>
          <a:ln w="0">
            <a:noFill/>
          </a:ln>
        </p:spPr>
      </p:sp>
      <p:sp>
        <p:nvSpPr>
          <p:cNvPr id="77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6" name="PlaceHolder 1"/>
          <p:cNvSpPr>
            <a:spLocks noGrp="1"/>
          </p:cNvSpPr>
          <p:nvPr>
            <p:ph type="sldNum" idx="1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0EEB466-A902-4FC7-A62A-32AC4326BA6B}" type="slidenum">
              <a:rPr lang="es-ES" sz="1200" b="0" strike="noStrike" spc="-1">
                <a:latin typeface="Times New Roman"/>
              </a:rPr>
              <a:t>7</a:t>
            </a:fld>
            <a:endParaRPr lang="es-ES" sz="1200" b="0" strike="noStrike" spc="-1">
              <a:latin typeface="Times New Roman"/>
            </a:endParaRPr>
          </a:p>
        </p:txBody>
      </p:sp>
      <p:sp>
        <p:nvSpPr>
          <p:cNvPr id="587" name="PlaceHolder 2"/>
          <p:cNvSpPr>
            <a:spLocks noGrp="1" noRot="1" noChangeAspect="1"/>
          </p:cNvSpPr>
          <p:nvPr>
            <p:ph type="sldImg"/>
          </p:nvPr>
        </p:nvSpPr>
        <p:spPr>
          <a:xfrm>
            <a:off x="1143000" y="685800"/>
            <a:ext cx="4570920" cy="3427920"/>
          </a:xfrm>
          <a:prstGeom prst="rect">
            <a:avLst/>
          </a:prstGeom>
          <a:ln w="0">
            <a:noFill/>
          </a:ln>
        </p:spPr>
      </p:sp>
      <p:sp>
        <p:nvSpPr>
          <p:cNvPr id="58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5" name="PlaceHolder 1"/>
          <p:cNvSpPr>
            <a:spLocks noGrp="1"/>
          </p:cNvSpPr>
          <p:nvPr>
            <p:ph type="sldNum" idx="7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0BA757E-FF61-48C4-AD90-BF4D5CF99924}" type="slidenum">
              <a:rPr lang="es-ES" sz="1200" b="0" strike="noStrike" spc="-1">
                <a:latin typeface="Times New Roman"/>
              </a:rPr>
              <a:t>70</a:t>
            </a:fld>
            <a:endParaRPr lang="es-ES" sz="1200" b="0" strike="noStrike" spc="-1">
              <a:latin typeface="Times New Roman"/>
            </a:endParaRPr>
          </a:p>
        </p:txBody>
      </p:sp>
      <p:sp>
        <p:nvSpPr>
          <p:cNvPr id="776" name="PlaceHolder 2"/>
          <p:cNvSpPr>
            <a:spLocks noGrp="1" noRot="1" noChangeAspect="1"/>
          </p:cNvSpPr>
          <p:nvPr>
            <p:ph type="sldImg"/>
          </p:nvPr>
        </p:nvSpPr>
        <p:spPr>
          <a:xfrm>
            <a:off x="1143000" y="685800"/>
            <a:ext cx="4570920" cy="3427920"/>
          </a:xfrm>
          <a:prstGeom prst="rect">
            <a:avLst/>
          </a:prstGeom>
          <a:ln w="0">
            <a:noFill/>
          </a:ln>
        </p:spPr>
      </p:sp>
      <p:sp>
        <p:nvSpPr>
          <p:cNvPr id="77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 name="PlaceHolder 1"/>
          <p:cNvSpPr>
            <a:spLocks noGrp="1"/>
          </p:cNvSpPr>
          <p:nvPr>
            <p:ph type="sldNum" idx="7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2933D19-F6BD-48AE-B0B0-962A873425C8}" type="slidenum">
              <a:rPr lang="es-ES" sz="1200" b="0" strike="noStrike" spc="-1">
                <a:latin typeface="Times New Roman"/>
              </a:rPr>
              <a:t>71</a:t>
            </a:fld>
            <a:endParaRPr lang="es-ES" sz="1200" b="0" strike="noStrike" spc="-1">
              <a:latin typeface="Times New Roman"/>
            </a:endParaRPr>
          </a:p>
        </p:txBody>
      </p:sp>
      <p:sp>
        <p:nvSpPr>
          <p:cNvPr id="779" name="PlaceHolder 2"/>
          <p:cNvSpPr>
            <a:spLocks noGrp="1" noRot="1" noChangeAspect="1"/>
          </p:cNvSpPr>
          <p:nvPr>
            <p:ph type="sldImg"/>
          </p:nvPr>
        </p:nvSpPr>
        <p:spPr>
          <a:xfrm>
            <a:off x="1143000" y="685800"/>
            <a:ext cx="4570920" cy="3427920"/>
          </a:xfrm>
          <a:prstGeom prst="rect">
            <a:avLst/>
          </a:prstGeom>
          <a:ln w="0">
            <a:noFill/>
          </a:ln>
        </p:spPr>
      </p:sp>
      <p:sp>
        <p:nvSpPr>
          <p:cNvPr id="78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1" name="PlaceHolder 1"/>
          <p:cNvSpPr>
            <a:spLocks noGrp="1"/>
          </p:cNvSpPr>
          <p:nvPr>
            <p:ph type="sldNum" idx="7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7681AD0-1D59-4E31-A749-42CC7A4C7DAA}" type="slidenum">
              <a:rPr lang="es-ES" sz="1200" b="0" strike="noStrike" spc="-1">
                <a:latin typeface="Times New Roman"/>
              </a:rPr>
              <a:t>72</a:t>
            </a:fld>
            <a:endParaRPr lang="es-ES" sz="1200" b="0" strike="noStrike" spc="-1">
              <a:latin typeface="Times New Roman"/>
            </a:endParaRPr>
          </a:p>
        </p:txBody>
      </p:sp>
      <p:sp>
        <p:nvSpPr>
          <p:cNvPr id="782" name="PlaceHolder 2"/>
          <p:cNvSpPr>
            <a:spLocks noGrp="1" noRot="1" noChangeAspect="1"/>
          </p:cNvSpPr>
          <p:nvPr>
            <p:ph type="sldImg"/>
          </p:nvPr>
        </p:nvSpPr>
        <p:spPr>
          <a:xfrm>
            <a:off x="1143000" y="685800"/>
            <a:ext cx="4570920" cy="3427920"/>
          </a:xfrm>
          <a:prstGeom prst="rect">
            <a:avLst/>
          </a:prstGeom>
          <a:ln w="0">
            <a:noFill/>
          </a:ln>
        </p:spPr>
      </p:sp>
      <p:sp>
        <p:nvSpPr>
          <p:cNvPr id="78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 name="PlaceHolder 1"/>
          <p:cNvSpPr>
            <a:spLocks noGrp="1"/>
          </p:cNvSpPr>
          <p:nvPr>
            <p:ph type="sldNum" idx="7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307A9CD-43C3-4453-ACED-8AF245C22726}" type="slidenum">
              <a:rPr lang="es-ES" sz="1200" b="0" strike="noStrike" spc="-1">
                <a:latin typeface="Times New Roman"/>
              </a:rPr>
              <a:t>73</a:t>
            </a:fld>
            <a:endParaRPr lang="es-ES" sz="1200" b="0" strike="noStrike" spc="-1">
              <a:latin typeface="Times New Roman"/>
            </a:endParaRPr>
          </a:p>
        </p:txBody>
      </p:sp>
      <p:sp>
        <p:nvSpPr>
          <p:cNvPr id="785" name="PlaceHolder 2"/>
          <p:cNvSpPr>
            <a:spLocks noGrp="1" noRot="1" noChangeAspect="1"/>
          </p:cNvSpPr>
          <p:nvPr>
            <p:ph type="sldImg"/>
          </p:nvPr>
        </p:nvSpPr>
        <p:spPr>
          <a:xfrm>
            <a:off x="1143000" y="685800"/>
            <a:ext cx="4570920" cy="3427920"/>
          </a:xfrm>
          <a:prstGeom prst="rect">
            <a:avLst/>
          </a:prstGeom>
          <a:ln w="0">
            <a:noFill/>
          </a:ln>
        </p:spPr>
      </p:sp>
      <p:sp>
        <p:nvSpPr>
          <p:cNvPr id="78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 name="PlaceHolder 1"/>
          <p:cNvSpPr>
            <a:spLocks noGrp="1"/>
          </p:cNvSpPr>
          <p:nvPr>
            <p:ph type="sldNum" idx="8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96D3A56-74B2-426E-A4B3-9C1DD8492374}" type="slidenum">
              <a:rPr lang="es-ES" sz="1200" b="0" strike="noStrike" spc="-1">
                <a:latin typeface="Times New Roman"/>
              </a:rPr>
              <a:t>74</a:t>
            </a:fld>
            <a:endParaRPr lang="es-ES" sz="1200" b="0" strike="noStrike" spc="-1">
              <a:latin typeface="Times New Roman"/>
            </a:endParaRPr>
          </a:p>
        </p:txBody>
      </p:sp>
      <p:sp>
        <p:nvSpPr>
          <p:cNvPr id="788" name="PlaceHolder 2"/>
          <p:cNvSpPr>
            <a:spLocks noGrp="1" noRot="1" noChangeAspect="1"/>
          </p:cNvSpPr>
          <p:nvPr>
            <p:ph type="sldImg"/>
          </p:nvPr>
        </p:nvSpPr>
        <p:spPr>
          <a:xfrm>
            <a:off x="1143000" y="685800"/>
            <a:ext cx="4570920" cy="3427920"/>
          </a:xfrm>
          <a:prstGeom prst="rect">
            <a:avLst/>
          </a:prstGeom>
          <a:ln w="0">
            <a:noFill/>
          </a:ln>
        </p:spPr>
      </p:sp>
      <p:sp>
        <p:nvSpPr>
          <p:cNvPr id="78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 name="PlaceHolder 1"/>
          <p:cNvSpPr>
            <a:spLocks noGrp="1"/>
          </p:cNvSpPr>
          <p:nvPr>
            <p:ph type="sldNum" idx="8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42498C8-5ECF-4BC5-BC3E-6ADC8D10FB82}" type="slidenum">
              <a:rPr lang="es-ES" sz="1200" b="0" strike="noStrike" spc="-1">
                <a:latin typeface="Times New Roman"/>
              </a:rPr>
              <a:t>75</a:t>
            </a:fld>
            <a:endParaRPr lang="es-ES" sz="1200" b="0" strike="noStrike" spc="-1">
              <a:latin typeface="Times New Roman"/>
            </a:endParaRPr>
          </a:p>
        </p:txBody>
      </p:sp>
      <p:sp>
        <p:nvSpPr>
          <p:cNvPr id="791" name="PlaceHolder 2"/>
          <p:cNvSpPr>
            <a:spLocks noGrp="1" noRot="1" noChangeAspect="1"/>
          </p:cNvSpPr>
          <p:nvPr>
            <p:ph type="sldImg"/>
          </p:nvPr>
        </p:nvSpPr>
        <p:spPr>
          <a:xfrm>
            <a:off x="1143000" y="685800"/>
            <a:ext cx="4570920" cy="3427920"/>
          </a:xfrm>
          <a:prstGeom prst="rect">
            <a:avLst/>
          </a:prstGeom>
          <a:ln w="0">
            <a:noFill/>
          </a:ln>
        </p:spPr>
      </p:sp>
      <p:sp>
        <p:nvSpPr>
          <p:cNvPr id="79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 name="PlaceHolder 1"/>
          <p:cNvSpPr>
            <a:spLocks noGrp="1"/>
          </p:cNvSpPr>
          <p:nvPr>
            <p:ph type="sldNum" idx="8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99513F8-5C25-4ED3-B105-55EEADD9F4B3}" type="slidenum">
              <a:rPr lang="es-ES" sz="1200" b="0" strike="noStrike" spc="-1">
                <a:latin typeface="Times New Roman"/>
              </a:rPr>
              <a:t>76</a:t>
            </a:fld>
            <a:endParaRPr lang="es-ES" sz="1200" b="0" strike="noStrike" spc="-1">
              <a:latin typeface="Times New Roman"/>
            </a:endParaRPr>
          </a:p>
        </p:txBody>
      </p:sp>
      <p:sp>
        <p:nvSpPr>
          <p:cNvPr id="794" name="PlaceHolder 2"/>
          <p:cNvSpPr>
            <a:spLocks noGrp="1" noRot="1" noChangeAspect="1"/>
          </p:cNvSpPr>
          <p:nvPr>
            <p:ph type="sldImg"/>
          </p:nvPr>
        </p:nvSpPr>
        <p:spPr>
          <a:xfrm>
            <a:off x="1143000" y="685800"/>
            <a:ext cx="4570920" cy="3427920"/>
          </a:xfrm>
          <a:prstGeom prst="rect">
            <a:avLst/>
          </a:prstGeom>
          <a:ln w="0">
            <a:noFill/>
          </a:ln>
        </p:spPr>
      </p:sp>
      <p:sp>
        <p:nvSpPr>
          <p:cNvPr id="79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 name="PlaceHolder 1"/>
          <p:cNvSpPr>
            <a:spLocks noGrp="1"/>
          </p:cNvSpPr>
          <p:nvPr>
            <p:ph type="sldNum" idx="8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2BF7BBF-9CEE-4B38-8A68-034A77E56ACE}" type="slidenum">
              <a:rPr lang="es-ES" sz="1200" b="0" strike="noStrike" spc="-1">
                <a:latin typeface="Times New Roman"/>
              </a:rPr>
              <a:t>77</a:t>
            </a:fld>
            <a:endParaRPr lang="es-ES" sz="1200" b="0" strike="noStrike" spc="-1">
              <a:latin typeface="Times New Roman"/>
            </a:endParaRPr>
          </a:p>
        </p:txBody>
      </p:sp>
      <p:sp>
        <p:nvSpPr>
          <p:cNvPr id="797" name="PlaceHolder 2"/>
          <p:cNvSpPr>
            <a:spLocks noGrp="1" noRot="1" noChangeAspect="1"/>
          </p:cNvSpPr>
          <p:nvPr>
            <p:ph type="sldImg"/>
          </p:nvPr>
        </p:nvSpPr>
        <p:spPr>
          <a:xfrm>
            <a:off x="1143000" y="685800"/>
            <a:ext cx="4570920" cy="3427920"/>
          </a:xfrm>
          <a:prstGeom prst="rect">
            <a:avLst/>
          </a:prstGeom>
          <a:ln w="0">
            <a:noFill/>
          </a:ln>
        </p:spPr>
      </p:sp>
      <p:sp>
        <p:nvSpPr>
          <p:cNvPr id="79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9" name="PlaceHolder 1"/>
          <p:cNvSpPr>
            <a:spLocks noGrp="1"/>
          </p:cNvSpPr>
          <p:nvPr>
            <p:ph type="sldNum" idx="8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8A1A774-1CB7-4274-A424-62FFF2ED7239}" type="slidenum">
              <a:rPr lang="es-ES" sz="1200" b="0" strike="noStrike" spc="-1">
                <a:latin typeface="Times New Roman"/>
              </a:rPr>
              <a:t>78</a:t>
            </a:fld>
            <a:endParaRPr lang="es-ES" sz="1200" b="0" strike="noStrike" spc="-1">
              <a:latin typeface="Times New Roman"/>
            </a:endParaRPr>
          </a:p>
        </p:txBody>
      </p:sp>
      <p:sp>
        <p:nvSpPr>
          <p:cNvPr id="800" name="PlaceHolder 2"/>
          <p:cNvSpPr>
            <a:spLocks noGrp="1" noRot="1" noChangeAspect="1"/>
          </p:cNvSpPr>
          <p:nvPr>
            <p:ph type="sldImg"/>
          </p:nvPr>
        </p:nvSpPr>
        <p:spPr>
          <a:xfrm>
            <a:off x="1143000" y="685800"/>
            <a:ext cx="4570920" cy="3427920"/>
          </a:xfrm>
          <a:prstGeom prst="rect">
            <a:avLst/>
          </a:prstGeom>
          <a:ln w="0">
            <a:noFill/>
          </a:ln>
        </p:spPr>
      </p:sp>
      <p:sp>
        <p:nvSpPr>
          <p:cNvPr id="80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 name="PlaceHolder 1"/>
          <p:cNvSpPr>
            <a:spLocks noGrp="1"/>
          </p:cNvSpPr>
          <p:nvPr>
            <p:ph type="sldNum" idx="8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43F60BB2-4291-4A34-A5A2-665B5AD00A2D}" type="slidenum">
              <a:rPr lang="es-ES" sz="1200" b="0" strike="noStrike" spc="-1">
                <a:latin typeface="Times New Roman"/>
              </a:rPr>
              <a:t>79</a:t>
            </a:fld>
            <a:endParaRPr lang="es-ES" sz="1200" b="0" strike="noStrike" spc="-1">
              <a:latin typeface="Times New Roman"/>
            </a:endParaRPr>
          </a:p>
        </p:txBody>
      </p:sp>
      <p:sp>
        <p:nvSpPr>
          <p:cNvPr id="803" name="PlaceHolder 2"/>
          <p:cNvSpPr>
            <a:spLocks noGrp="1" noRot="1" noChangeAspect="1"/>
          </p:cNvSpPr>
          <p:nvPr>
            <p:ph type="sldImg"/>
          </p:nvPr>
        </p:nvSpPr>
        <p:spPr>
          <a:xfrm>
            <a:off x="1143000" y="685800"/>
            <a:ext cx="4570920" cy="3427920"/>
          </a:xfrm>
          <a:prstGeom prst="rect">
            <a:avLst/>
          </a:prstGeom>
          <a:ln w="0">
            <a:noFill/>
          </a:ln>
        </p:spPr>
      </p:sp>
      <p:sp>
        <p:nvSpPr>
          <p:cNvPr id="80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 name="PlaceHolder 1"/>
          <p:cNvSpPr>
            <a:spLocks noGrp="1"/>
          </p:cNvSpPr>
          <p:nvPr>
            <p:ph type="sldNum" idx="1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5A6F3223-3ED2-4433-A4D3-F649929BF0E6}" type="slidenum">
              <a:rPr lang="es-ES" sz="1200" b="0" strike="noStrike" spc="-1">
                <a:latin typeface="Times New Roman"/>
              </a:rPr>
              <a:t>8</a:t>
            </a:fld>
            <a:endParaRPr lang="es-ES" sz="1200" b="0" strike="noStrike" spc="-1">
              <a:latin typeface="Times New Roman"/>
            </a:endParaRPr>
          </a:p>
        </p:txBody>
      </p:sp>
      <p:sp>
        <p:nvSpPr>
          <p:cNvPr id="590" name="PlaceHolder 2"/>
          <p:cNvSpPr>
            <a:spLocks noGrp="1" noRot="1" noChangeAspect="1"/>
          </p:cNvSpPr>
          <p:nvPr>
            <p:ph type="sldImg"/>
          </p:nvPr>
        </p:nvSpPr>
        <p:spPr>
          <a:xfrm>
            <a:off x="1143000" y="685800"/>
            <a:ext cx="4570920" cy="3427920"/>
          </a:xfrm>
          <a:prstGeom prst="rect">
            <a:avLst/>
          </a:prstGeom>
          <a:ln w="0">
            <a:noFill/>
          </a:ln>
        </p:spPr>
      </p:sp>
      <p:sp>
        <p:nvSpPr>
          <p:cNvPr id="59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5" name="PlaceHolder 1"/>
          <p:cNvSpPr>
            <a:spLocks noGrp="1"/>
          </p:cNvSpPr>
          <p:nvPr>
            <p:ph type="sldNum" idx="8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9E3CA61-6E75-4569-8887-5A24D7111B1C}" type="slidenum">
              <a:rPr lang="es-ES" sz="1200" b="0" strike="noStrike" spc="-1">
                <a:latin typeface="Times New Roman"/>
              </a:rPr>
              <a:t>80</a:t>
            </a:fld>
            <a:endParaRPr lang="es-ES" sz="1200" b="0" strike="noStrike" spc="-1">
              <a:latin typeface="Times New Roman"/>
            </a:endParaRPr>
          </a:p>
        </p:txBody>
      </p:sp>
      <p:sp>
        <p:nvSpPr>
          <p:cNvPr id="806" name="PlaceHolder 2"/>
          <p:cNvSpPr>
            <a:spLocks noGrp="1" noRot="1" noChangeAspect="1"/>
          </p:cNvSpPr>
          <p:nvPr>
            <p:ph type="sldImg"/>
          </p:nvPr>
        </p:nvSpPr>
        <p:spPr>
          <a:xfrm>
            <a:off x="1143000" y="685800"/>
            <a:ext cx="4570920" cy="3427920"/>
          </a:xfrm>
          <a:prstGeom prst="rect">
            <a:avLst/>
          </a:prstGeom>
          <a:ln w="0">
            <a:noFill/>
          </a:ln>
        </p:spPr>
      </p:sp>
      <p:sp>
        <p:nvSpPr>
          <p:cNvPr id="80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 name="PlaceHolder 1"/>
          <p:cNvSpPr>
            <a:spLocks noGrp="1"/>
          </p:cNvSpPr>
          <p:nvPr>
            <p:ph type="sldNum" idx="8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EFF3320-6D4E-4491-8B28-E06ACE65CEC0}" type="slidenum">
              <a:rPr lang="es-ES" sz="1200" b="0" strike="noStrike" spc="-1">
                <a:latin typeface="Times New Roman"/>
              </a:rPr>
              <a:t>81</a:t>
            </a:fld>
            <a:endParaRPr lang="es-ES" sz="1200" b="0" strike="noStrike" spc="-1">
              <a:latin typeface="Times New Roman"/>
            </a:endParaRPr>
          </a:p>
        </p:txBody>
      </p:sp>
      <p:sp>
        <p:nvSpPr>
          <p:cNvPr id="809" name="PlaceHolder 2"/>
          <p:cNvSpPr>
            <a:spLocks noGrp="1" noRot="1" noChangeAspect="1"/>
          </p:cNvSpPr>
          <p:nvPr>
            <p:ph type="sldImg"/>
          </p:nvPr>
        </p:nvSpPr>
        <p:spPr>
          <a:xfrm>
            <a:off x="1143000" y="685800"/>
            <a:ext cx="4570920" cy="3427920"/>
          </a:xfrm>
          <a:prstGeom prst="rect">
            <a:avLst/>
          </a:prstGeom>
          <a:ln w="0">
            <a:noFill/>
          </a:ln>
        </p:spPr>
      </p:sp>
      <p:sp>
        <p:nvSpPr>
          <p:cNvPr id="81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 name="PlaceHolder 1"/>
          <p:cNvSpPr>
            <a:spLocks noGrp="1"/>
          </p:cNvSpPr>
          <p:nvPr>
            <p:ph type="sldNum" idx="8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78FFBCC-1E6E-4E23-87D9-01736B7ED2D5}" type="slidenum">
              <a:rPr lang="es-ES" sz="1200" b="0" strike="noStrike" spc="-1">
                <a:latin typeface="Times New Roman"/>
              </a:rPr>
              <a:t>82</a:t>
            </a:fld>
            <a:endParaRPr lang="es-ES" sz="1200" b="0" strike="noStrike" spc="-1">
              <a:latin typeface="Times New Roman"/>
            </a:endParaRPr>
          </a:p>
        </p:txBody>
      </p:sp>
      <p:sp>
        <p:nvSpPr>
          <p:cNvPr id="812" name="PlaceHolder 2"/>
          <p:cNvSpPr>
            <a:spLocks noGrp="1" noRot="1" noChangeAspect="1"/>
          </p:cNvSpPr>
          <p:nvPr>
            <p:ph type="sldImg"/>
          </p:nvPr>
        </p:nvSpPr>
        <p:spPr>
          <a:xfrm>
            <a:off x="1143000" y="685800"/>
            <a:ext cx="4570920" cy="3427920"/>
          </a:xfrm>
          <a:prstGeom prst="rect">
            <a:avLst/>
          </a:prstGeom>
          <a:ln w="0">
            <a:noFill/>
          </a:ln>
        </p:spPr>
      </p:sp>
      <p:sp>
        <p:nvSpPr>
          <p:cNvPr id="81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 name="PlaceHolder 1"/>
          <p:cNvSpPr>
            <a:spLocks noGrp="1"/>
          </p:cNvSpPr>
          <p:nvPr>
            <p:ph type="sldNum" idx="8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6D7D925-A1C2-4AAE-A9B8-CABD65E1AC2C}" type="slidenum">
              <a:rPr lang="es-ES" sz="1200" b="0" strike="noStrike" spc="-1">
                <a:latin typeface="Times New Roman"/>
              </a:rPr>
              <a:t>83</a:t>
            </a:fld>
            <a:endParaRPr lang="es-ES" sz="1200" b="0" strike="noStrike" spc="-1">
              <a:latin typeface="Times New Roman"/>
            </a:endParaRPr>
          </a:p>
        </p:txBody>
      </p:sp>
      <p:sp>
        <p:nvSpPr>
          <p:cNvPr id="815" name="PlaceHolder 2"/>
          <p:cNvSpPr>
            <a:spLocks noGrp="1" noRot="1" noChangeAspect="1"/>
          </p:cNvSpPr>
          <p:nvPr>
            <p:ph type="sldImg"/>
          </p:nvPr>
        </p:nvSpPr>
        <p:spPr>
          <a:xfrm>
            <a:off x="1143000" y="685800"/>
            <a:ext cx="4570920" cy="3427920"/>
          </a:xfrm>
          <a:prstGeom prst="rect">
            <a:avLst/>
          </a:prstGeom>
          <a:ln w="0">
            <a:noFill/>
          </a:ln>
        </p:spPr>
      </p:sp>
      <p:sp>
        <p:nvSpPr>
          <p:cNvPr id="81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 name="PlaceHolder 1"/>
          <p:cNvSpPr>
            <a:spLocks noGrp="1"/>
          </p:cNvSpPr>
          <p:nvPr>
            <p:ph type="sldNum" idx="9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DCBF310-D250-41E0-B4F4-440EF90FC693}" type="slidenum">
              <a:rPr lang="es-ES" sz="1200" b="0" strike="noStrike" spc="-1">
                <a:latin typeface="Times New Roman"/>
              </a:rPr>
              <a:t>84</a:t>
            </a:fld>
            <a:endParaRPr lang="es-ES" sz="1200" b="0" strike="noStrike" spc="-1">
              <a:latin typeface="Times New Roman"/>
            </a:endParaRPr>
          </a:p>
        </p:txBody>
      </p:sp>
      <p:sp>
        <p:nvSpPr>
          <p:cNvPr id="818" name="PlaceHolder 2"/>
          <p:cNvSpPr>
            <a:spLocks noGrp="1" noRot="1" noChangeAspect="1"/>
          </p:cNvSpPr>
          <p:nvPr>
            <p:ph type="sldImg"/>
          </p:nvPr>
        </p:nvSpPr>
        <p:spPr>
          <a:xfrm>
            <a:off x="1143000" y="685800"/>
            <a:ext cx="4570920" cy="3427920"/>
          </a:xfrm>
          <a:prstGeom prst="rect">
            <a:avLst/>
          </a:prstGeom>
          <a:ln w="0">
            <a:noFill/>
          </a:ln>
        </p:spPr>
      </p:sp>
      <p:sp>
        <p:nvSpPr>
          <p:cNvPr id="81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 name="PlaceHolder 1"/>
          <p:cNvSpPr>
            <a:spLocks noGrp="1"/>
          </p:cNvSpPr>
          <p:nvPr>
            <p:ph type="sldNum" idx="9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3C1DD9E-AAD4-4383-A087-93A86D2F0791}" type="slidenum">
              <a:rPr lang="es-ES" sz="1200" b="0" strike="noStrike" spc="-1">
                <a:latin typeface="Times New Roman"/>
              </a:rPr>
              <a:t>85</a:t>
            </a:fld>
            <a:endParaRPr lang="es-ES" sz="1200" b="0" strike="noStrike" spc="-1">
              <a:latin typeface="Times New Roman"/>
            </a:endParaRPr>
          </a:p>
        </p:txBody>
      </p:sp>
      <p:sp>
        <p:nvSpPr>
          <p:cNvPr id="821" name="PlaceHolder 2"/>
          <p:cNvSpPr>
            <a:spLocks noGrp="1" noRot="1" noChangeAspect="1"/>
          </p:cNvSpPr>
          <p:nvPr>
            <p:ph type="sldImg"/>
          </p:nvPr>
        </p:nvSpPr>
        <p:spPr>
          <a:xfrm>
            <a:off x="1143000" y="685800"/>
            <a:ext cx="4570920" cy="3427920"/>
          </a:xfrm>
          <a:prstGeom prst="rect">
            <a:avLst/>
          </a:prstGeom>
          <a:ln w="0">
            <a:noFill/>
          </a:ln>
        </p:spPr>
      </p:sp>
      <p:sp>
        <p:nvSpPr>
          <p:cNvPr id="82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 name="PlaceHolder 1"/>
          <p:cNvSpPr>
            <a:spLocks noGrp="1"/>
          </p:cNvSpPr>
          <p:nvPr>
            <p:ph type="sldNum" idx="9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EABE154B-33DD-4DF1-8183-0949028205E1}" type="slidenum">
              <a:rPr lang="es-ES" sz="1200" b="0" strike="noStrike" spc="-1">
                <a:latin typeface="Times New Roman"/>
              </a:rPr>
              <a:t>86</a:t>
            </a:fld>
            <a:endParaRPr lang="es-ES" sz="1200" b="0" strike="noStrike" spc="-1">
              <a:latin typeface="Times New Roman"/>
            </a:endParaRPr>
          </a:p>
        </p:txBody>
      </p:sp>
      <p:sp>
        <p:nvSpPr>
          <p:cNvPr id="824" name="PlaceHolder 2"/>
          <p:cNvSpPr>
            <a:spLocks noGrp="1" noRot="1" noChangeAspect="1"/>
          </p:cNvSpPr>
          <p:nvPr>
            <p:ph type="sldImg"/>
          </p:nvPr>
        </p:nvSpPr>
        <p:spPr>
          <a:xfrm>
            <a:off x="1143000" y="685800"/>
            <a:ext cx="4570920" cy="3427920"/>
          </a:xfrm>
          <a:prstGeom prst="rect">
            <a:avLst/>
          </a:prstGeom>
          <a:ln w="0">
            <a:noFill/>
          </a:ln>
        </p:spPr>
      </p:sp>
      <p:sp>
        <p:nvSpPr>
          <p:cNvPr id="82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6" name="PlaceHolder 1"/>
          <p:cNvSpPr>
            <a:spLocks noGrp="1"/>
          </p:cNvSpPr>
          <p:nvPr>
            <p:ph type="sldNum" idx="9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A1945702-4010-4D21-B297-AA0F3875E729}" type="slidenum">
              <a:rPr lang="es-ES" sz="1200" b="0" strike="noStrike" spc="-1">
                <a:latin typeface="Times New Roman"/>
              </a:rPr>
              <a:t>87</a:t>
            </a:fld>
            <a:endParaRPr lang="es-ES" sz="1200" b="0" strike="noStrike" spc="-1">
              <a:latin typeface="Times New Roman"/>
            </a:endParaRPr>
          </a:p>
        </p:txBody>
      </p:sp>
      <p:sp>
        <p:nvSpPr>
          <p:cNvPr id="827" name="PlaceHolder 2"/>
          <p:cNvSpPr>
            <a:spLocks noGrp="1" noRot="1" noChangeAspect="1"/>
          </p:cNvSpPr>
          <p:nvPr>
            <p:ph type="sldImg"/>
          </p:nvPr>
        </p:nvSpPr>
        <p:spPr>
          <a:xfrm>
            <a:off x="1143000" y="685800"/>
            <a:ext cx="4570920" cy="3427920"/>
          </a:xfrm>
          <a:prstGeom prst="rect">
            <a:avLst/>
          </a:prstGeom>
          <a:ln w="0">
            <a:noFill/>
          </a:ln>
        </p:spPr>
      </p:sp>
      <p:sp>
        <p:nvSpPr>
          <p:cNvPr id="82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 name="PlaceHolder 1"/>
          <p:cNvSpPr>
            <a:spLocks noGrp="1"/>
          </p:cNvSpPr>
          <p:nvPr>
            <p:ph type="sldNum" idx="9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B0432371-6679-4F7E-B08F-27F0FC2D45A7}" type="slidenum">
              <a:rPr lang="es-ES" sz="1200" b="0" strike="noStrike" spc="-1">
                <a:latin typeface="Times New Roman"/>
              </a:rPr>
              <a:t>88</a:t>
            </a:fld>
            <a:endParaRPr lang="es-ES" sz="1200" b="0" strike="noStrike" spc="-1">
              <a:latin typeface="Times New Roman"/>
            </a:endParaRPr>
          </a:p>
        </p:txBody>
      </p:sp>
      <p:sp>
        <p:nvSpPr>
          <p:cNvPr id="830" name="PlaceHolder 2"/>
          <p:cNvSpPr>
            <a:spLocks noGrp="1" noRot="1" noChangeAspect="1"/>
          </p:cNvSpPr>
          <p:nvPr>
            <p:ph type="sldImg"/>
          </p:nvPr>
        </p:nvSpPr>
        <p:spPr>
          <a:xfrm>
            <a:off x="1143000" y="685800"/>
            <a:ext cx="4570920" cy="3427920"/>
          </a:xfrm>
          <a:prstGeom prst="rect">
            <a:avLst/>
          </a:prstGeom>
          <a:ln w="0">
            <a:noFill/>
          </a:ln>
        </p:spPr>
      </p:sp>
      <p:sp>
        <p:nvSpPr>
          <p:cNvPr id="83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 name="PlaceHolder 1"/>
          <p:cNvSpPr>
            <a:spLocks noGrp="1"/>
          </p:cNvSpPr>
          <p:nvPr>
            <p:ph type="sldNum" idx="9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DD6AB8C-80D5-4498-9377-23244936349B}" type="slidenum">
              <a:rPr lang="es-ES" sz="1200" b="0" strike="noStrike" spc="-1">
                <a:latin typeface="Times New Roman"/>
              </a:rPr>
              <a:t>89</a:t>
            </a:fld>
            <a:endParaRPr lang="es-ES" sz="1200" b="0" strike="noStrike" spc="-1">
              <a:latin typeface="Times New Roman"/>
            </a:endParaRPr>
          </a:p>
        </p:txBody>
      </p:sp>
      <p:sp>
        <p:nvSpPr>
          <p:cNvPr id="833" name="PlaceHolder 2"/>
          <p:cNvSpPr>
            <a:spLocks noGrp="1" noRot="1" noChangeAspect="1"/>
          </p:cNvSpPr>
          <p:nvPr>
            <p:ph type="sldImg"/>
          </p:nvPr>
        </p:nvSpPr>
        <p:spPr>
          <a:xfrm>
            <a:off x="1143000" y="685800"/>
            <a:ext cx="4570413" cy="3427413"/>
          </a:xfrm>
          <a:prstGeom prst="rect">
            <a:avLst/>
          </a:prstGeom>
          <a:ln w="0">
            <a:noFill/>
          </a:ln>
        </p:spPr>
      </p:sp>
      <p:sp>
        <p:nvSpPr>
          <p:cNvPr id="83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 name="PlaceHolder 1"/>
          <p:cNvSpPr>
            <a:spLocks noGrp="1"/>
          </p:cNvSpPr>
          <p:nvPr>
            <p:ph type="sldNum" idx="1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057EE034-A2E8-4B7D-9F57-F1A24C84027F}" type="slidenum">
              <a:rPr lang="es-ES" sz="1200" b="0" strike="noStrike" spc="-1">
                <a:latin typeface="Times New Roman"/>
              </a:rPr>
              <a:t>9</a:t>
            </a:fld>
            <a:endParaRPr lang="es-ES" sz="1200" b="0" strike="noStrike" spc="-1">
              <a:latin typeface="Times New Roman"/>
            </a:endParaRPr>
          </a:p>
        </p:txBody>
      </p:sp>
      <p:sp>
        <p:nvSpPr>
          <p:cNvPr id="593" name="PlaceHolder 2"/>
          <p:cNvSpPr>
            <a:spLocks noGrp="1" noRot="1" noChangeAspect="1"/>
          </p:cNvSpPr>
          <p:nvPr>
            <p:ph type="sldImg"/>
          </p:nvPr>
        </p:nvSpPr>
        <p:spPr>
          <a:xfrm>
            <a:off x="1143000" y="685800"/>
            <a:ext cx="4570920" cy="3427920"/>
          </a:xfrm>
          <a:prstGeom prst="rect">
            <a:avLst/>
          </a:prstGeom>
          <a:ln w="0">
            <a:noFill/>
          </a:ln>
        </p:spPr>
      </p:sp>
      <p:sp>
        <p:nvSpPr>
          <p:cNvPr id="59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 name="PlaceHolder 1"/>
          <p:cNvSpPr>
            <a:spLocks noGrp="1"/>
          </p:cNvSpPr>
          <p:nvPr>
            <p:ph type="sldNum" idx="96"/>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A88480A-4B5A-477F-BCB0-4D8581B22455}" type="slidenum">
              <a:rPr lang="es-ES" sz="1200" b="0" strike="noStrike" spc="-1">
                <a:latin typeface="Times New Roman"/>
              </a:rPr>
              <a:t>90</a:t>
            </a:fld>
            <a:endParaRPr lang="es-ES" sz="1200" b="0" strike="noStrike" spc="-1">
              <a:latin typeface="Times New Roman"/>
            </a:endParaRPr>
          </a:p>
        </p:txBody>
      </p:sp>
      <p:sp>
        <p:nvSpPr>
          <p:cNvPr id="836" name="PlaceHolder 2"/>
          <p:cNvSpPr>
            <a:spLocks noGrp="1" noRot="1" noChangeAspect="1"/>
          </p:cNvSpPr>
          <p:nvPr>
            <p:ph type="sldImg"/>
          </p:nvPr>
        </p:nvSpPr>
        <p:spPr>
          <a:xfrm>
            <a:off x="1143000" y="685800"/>
            <a:ext cx="4570413" cy="3427413"/>
          </a:xfrm>
          <a:prstGeom prst="rect">
            <a:avLst/>
          </a:prstGeom>
          <a:ln w="0">
            <a:noFill/>
          </a:ln>
        </p:spPr>
      </p:sp>
      <p:sp>
        <p:nvSpPr>
          <p:cNvPr id="837"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 name="PlaceHolder 1"/>
          <p:cNvSpPr>
            <a:spLocks noGrp="1"/>
          </p:cNvSpPr>
          <p:nvPr>
            <p:ph type="sldNum" idx="97"/>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B6B6DC5-A36B-43D0-9B97-A0E29D80670D}" type="slidenum">
              <a:rPr lang="es-ES" sz="1200" b="0" strike="noStrike" spc="-1">
                <a:latin typeface="Times New Roman"/>
              </a:rPr>
              <a:t>91</a:t>
            </a:fld>
            <a:endParaRPr lang="es-ES" sz="1200" b="0" strike="noStrike" spc="-1">
              <a:latin typeface="Times New Roman"/>
            </a:endParaRPr>
          </a:p>
        </p:txBody>
      </p:sp>
      <p:sp>
        <p:nvSpPr>
          <p:cNvPr id="839" name="PlaceHolder 2"/>
          <p:cNvSpPr>
            <a:spLocks noGrp="1" noRot="1" noChangeAspect="1"/>
          </p:cNvSpPr>
          <p:nvPr>
            <p:ph type="sldImg"/>
          </p:nvPr>
        </p:nvSpPr>
        <p:spPr>
          <a:xfrm>
            <a:off x="1143000" y="685800"/>
            <a:ext cx="4570920" cy="3427920"/>
          </a:xfrm>
          <a:prstGeom prst="rect">
            <a:avLst/>
          </a:prstGeom>
          <a:ln w="0">
            <a:noFill/>
          </a:ln>
        </p:spPr>
      </p:sp>
      <p:sp>
        <p:nvSpPr>
          <p:cNvPr id="840"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 name="PlaceHolder 1"/>
          <p:cNvSpPr>
            <a:spLocks noGrp="1"/>
          </p:cNvSpPr>
          <p:nvPr>
            <p:ph type="sldNum" idx="98"/>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9B694F1B-67E1-4F22-A75B-092762F9A518}" type="slidenum">
              <a:rPr lang="es-ES" sz="1200" b="0" strike="noStrike" spc="-1">
                <a:latin typeface="Times New Roman"/>
              </a:rPr>
              <a:t>92</a:t>
            </a:fld>
            <a:endParaRPr lang="es-ES" sz="1200" b="0" strike="noStrike" spc="-1">
              <a:latin typeface="Times New Roman"/>
            </a:endParaRPr>
          </a:p>
        </p:txBody>
      </p:sp>
      <p:sp>
        <p:nvSpPr>
          <p:cNvPr id="842" name="PlaceHolder 2"/>
          <p:cNvSpPr>
            <a:spLocks noGrp="1" noRot="1" noChangeAspect="1"/>
          </p:cNvSpPr>
          <p:nvPr>
            <p:ph type="sldImg"/>
          </p:nvPr>
        </p:nvSpPr>
        <p:spPr>
          <a:xfrm>
            <a:off x="1143000" y="685800"/>
            <a:ext cx="4570920" cy="3427920"/>
          </a:xfrm>
          <a:prstGeom prst="rect">
            <a:avLst/>
          </a:prstGeom>
          <a:ln w="0">
            <a:noFill/>
          </a:ln>
        </p:spPr>
      </p:sp>
      <p:sp>
        <p:nvSpPr>
          <p:cNvPr id="843"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 name="PlaceHolder 1"/>
          <p:cNvSpPr>
            <a:spLocks noGrp="1"/>
          </p:cNvSpPr>
          <p:nvPr>
            <p:ph type="sldNum" idx="99"/>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86CAD94B-B595-4A05-9433-D00E7C9C03A2}" type="slidenum">
              <a:rPr lang="es-ES" sz="1200" b="0" strike="noStrike" spc="-1">
                <a:latin typeface="Times New Roman"/>
              </a:rPr>
              <a:t>93</a:t>
            </a:fld>
            <a:endParaRPr lang="es-ES" sz="1200" b="0" strike="noStrike" spc="-1">
              <a:latin typeface="Times New Roman"/>
            </a:endParaRPr>
          </a:p>
        </p:txBody>
      </p:sp>
      <p:sp>
        <p:nvSpPr>
          <p:cNvPr id="845" name="PlaceHolder 2"/>
          <p:cNvSpPr>
            <a:spLocks noGrp="1" noRot="1" noChangeAspect="1"/>
          </p:cNvSpPr>
          <p:nvPr>
            <p:ph type="sldImg"/>
          </p:nvPr>
        </p:nvSpPr>
        <p:spPr>
          <a:xfrm>
            <a:off x="1143000" y="685800"/>
            <a:ext cx="4570920" cy="3427920"/>
          </a:xfrm>
          <a:prstGeom prst="rect">
            <a:avLst/>
          </a:prstGeom>
          <a:ln w="0">
            <a:noFill/>
          </a:ln>
        </p:spPr>
      </p:sp>
      <p:sp>
        <p:nvSpPr>
          <p:cNvPr id="846"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 name="PlaceHolder 1"/>
          <p:cNvSpPr>
            <a:spLocks noGrp="1"/>
          </p:cNvSpPr>
          <p:nvPr>
            <p:ph type="sldNum" idx="100"/>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7BC98402-9E4B-4813-A124-1515CF07C50C}" type="slidenum">
              <a:rPr lang="es-ES" sz="1200" b="0" strike="noStrike" spc="-1">
                <a:latin typeface="Times New Roman"/>
              </a:rPr>
              <a:t>94</a:t>
            </a:fld>
            <a:endParaRPr lang="es-ES" sz="1200" b="0" strike="noStrike" spc="-1">
              <a:latin typeface="Times New Roman"/>
            </a:endParaRPr>
          </a:p>
        </p:txBody>
      </p:sp>
      <p:sp>
        <p:nvSpPr>
          <p:cNvPr id="848" name="PlaceHolder 2"/>
          <p:cNvSpPr>
            <a:spLocks noGrp="1" noRot="1" noChangeAspect="1"/>
          </p:cNvSpPr>
          <p:nvPr>
            <p:ph type="sldImg"/>
          </p:nvPr>
        </p:nvSpPr>
        <p:spPr>
          <a:xfrm>
            <a:off x="1143000" y="685800"/>
            <a:ext cx="4570920" cy="3427920"/>
          </a:xfrm>
          <a:prstGeom prst="rect">
            <a:avLst/>
          </a:prstGeom>
          <a:ln w="0">
            <a:noFill/>
          </a:ln>
        </p:spPr>
      </p:sp>
      <p:sp>
        <p:nvSpPr>
          <p:cNvPr id="849"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0" name="PlaceHolder 1"/>
          <p:cNvSpPr>
            <a:spLocks noGrp="1"/>
          </p:cNvSpPr>
          <p:nvPr>
            <p:ph type="sldNum" idx="101"/>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C450192-4C33-47A9-9C76-5BC39D73ED37}" type="slidenum">
              <a:rPr lang="es-ES" sz="1200" b="0" strike="noStrike" spc="-1">
                <a:latin typeface="Times New Roman"/>
              </a:rPr>
              <a:t>95</a:t>
            </a:fld>
            <a:endParaRPr lang="es-ES" sz="1200" b="0" strike="noStrike" spc="-1">
              <a:latin typeface="Times New Roman"/>
            </a:endParaRPr>
          </a:p>
        </p:txBody>
      </p:sp>
      <p:sp>
        <p:nvSpPr>
          <p:cNvPr id="851" name="PlaceHolder 2"/>
          <p:cNvSpPr>
            <a:spLocks noGrp="1" noRot="1" noChangeAspect="1"/>
          </p:cNvSpPr>
          <p:nvPr>
            <p:ph type="sldImg"/>
          </p:nvPr>
        </p:nvSpPr>
        <p:spPr>
          <a:xfrm>
            <a:off x="1143000" y="685800"/>
            <a:ext cx="4570413" cy="3427413"/>
          </a:xfrm>
          <a:prstGeom prst="rect">
            <a:avLst/>
          </a:prstGeom>
          <a:ln w="0">
            <a:noFill/>
          </a:ln>
        </p:spPr>
      </p:sp>
      <p:sp>
        <p:nvSpPr>
          <p:cNvPr id="852"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3" name="PlaceHolder 1"/>
          <p:cNvSpPr>
            <a:spLocks noGrp="1"/>
          </p:cNvSpPr>
          <p:nvPr>
            <p:ph type="sldNum" idx="102"/>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64CAF5E8-CE11-4617-939E-410E570456BF}" type="slidenum">
              <a:rPr lang="es-ES" sz="1200" b="0" strike="noStrike" spc="-1">
                <a:latin typeface="Times New Roman"/>
              </a:rPr>
              <a:t>96</a:t>
            </a:fld>
            <a:endParaRPr lang="es-ES" sz="1200" b="0" strike="noStrike" spc="-1">
              <a:latin typeface="Times New Roman"/>
            </a:endParaRPr>
          </a:p>
        </p:txBody>
      </p:sp>
      <p:sp>
        <p:nvSpPr>
          <p:cNvPr id="854" name="PlaceHolder 2"/>
          <p:cNvSpPr>
            <a:spLocks noGrp="1" noRot="1" noChangeAspect="1"/>
          </p:cNvSpPr>
          <p:nvPr>
            <p:ph type="sldImg"/>
          </p:nvPr>
        </p:nvSpPr>
        <p:spPr>
          <a:xfrm>
            <a:off x="1143000" y="685800"/>
            <a:ext cx="4570920" cy="3427920"/>
          </a:xfrm>
          <a:prstGeom prst="rect">
            <a:avLst/>
          </a:prstGeom>
          <a:ln w="0">
            <a:noFill/>
          </a:ln>
        </p:spPr>
      </p:sp>
      <p:sp>
        <p:nvSpPr>
          <p:cNvPr id="855"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 name="PlaceHolder 1"/>
          <p:cNvSpPr>
            <a:spLocks noGrp="1"/>
          </p:cNvSpPr>
          <p:nvPr>
            <p:ph type="sldNum" idx="103"/>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F8709209-5908-4791-ACFD-B9D3CAA7F9D1}" type="slidenum">
              <a:rPr lang="es-ES" sz="1200" b="0" strike="noStrike" spc="-1">
                <a:latin typeface="Times New Roman"/>
              </a:rPr>
              <a:t>97</a:t>
            </a:fld>
            <a:endParaRPr lang="es-ES" sz="1200" b="0" strike="noStrike" spc="-1">
              <a:latin typeface="Times New Roman"/>
            </a:endParaRPr>
          </a:p>
        </p:txBody>
      </p:sp>
      <p:sp>
        <p:nvSpPr>
          <p:cNvPr id="857" name="PlaceHolder 2"/>
          <p:cNvSpPr>
            <a:spLocks noGrp="1" noRot="1" noChangeAspect="1"/>
          </p:cNvSpPr>
          <p:nvPr>
            <p:ph type="sldImg"/>
          </p:nvPr>
        </p:nvSpPr>
        <p:spPr>
          <a:xfrm>
            <a:off x="1143000" y="685800"/>
            <a:ext cx="4570413" cy="3427413"/>
          </a:xfrm>
          <a:prstGeom prst="rect">
            <a:avLst/>
          </a:prstGeom>
          <a:ln w="0">
            <a:noFill/>
          </a:ln>
        </p:spPr>
      </p:sp>
      <p:sp>
        <p:nvSpPr>
          <p:cNvPr id="858"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9" name="PlaceHolder 1"/>
          <p:cNvSpPr>
            <a:spLocks noGrp="1"/>
          </p:cNvSpPr>
          <p:nvPr>
            <p:ph type="sldNum" idx="104"/>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4C30C7C-FA78-4C86-B3B1-7580E8D217BD}" type="slidenum">
              <a:rPr lang="es-ES" sz="1200" b="0" strike="noStrike" spc="-1">
                <a:latin typeface="Times New Roman"/>
              </a:rPr>
              <a:t>98</a:t>
            </a:fld>
            <a:endParaRPr lang="es-ES" sz="1200" b="0" strike="noStrike" spc="-1">
              <a:latin typeface="Times New Roman"/>
            </a:endParaRPr>
          </a:p>
        </p:txBody>
      </p:sp>
      <p:sp>
        <p:nvSpPr>
          <p:cNvPr id="860" name="PlaceHolder 2"/>
          <p:cNvSpPr>
            <a:spLocks noGrp="1" noRot="1" noChangeAspect="1"/>
          </p:cNvSpPr>
          <p:nvPr>
            <p:ph type="sldImg"/>
          </p:nvPr>
        </p:nvSpPr>
        <p:spPr>
          <a:xfrm>
            <a:off x="1143000" y="685800"/>
            <a:ext cx="4570920" cy="3427920"/>
          </a:xfrm>
          <a:prstGeom prst="rect">
            <a:avLst/>
          </a:prstGeom>
          <a:ln w="0">
            <a:noFill/>
          </a:ln>
        </p:spPr>
      </p:sp>
      <p:sp>
        <p:nvSpPr>
          <p:cNvPr id="861"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 name="PlaceHolder 1"/>
          <p:cNvSpPr>
            <a:spLocks noGrp="1"/>
          </p:cNvSpPr>
          <p:nvPr>
            <p:ph type="sldNum" idx="105"/>
          </p:nvPr>
        </p:nvSpPr>
        <p:spPr>
          <a:xfrm>
            <a:off x="3884760" y="8685360"/>
            <a:ext cx="2970720" cy="456120"/>
          </a:xfrm>
          <a:prstGeom prst="rect">
            <a:avLst/>
          </a:prstGeom>
          <a:noFill/>
          <a:ln w="0">
            <a:noFill/>
          </a:ln>
        </p:spPr>
        <p:txBody>
          <a:bodyPr lIns="0" tIns="0" rIns="0" bIns="0" numCol="1" spcCol="0" anchor="b">
            <a:noAutofit/>
          </a:bodyPr>
          <a:lstStyle>
            <a:lvl1pPr indent="0" algn="r">
              <a:lnSpc>
                <a:spcPct val="100000"/>
              </a:lnSpc>
              <a:buNone/>
              <a:tabLst>
                <a:tab pos="0" algn="l"/>
              </a:tabLst>
              <a:defRPr lang="es-ES" sz="1200" b="0" strike="noStrike" spc="-1">
                <a:latin typeface="Times New Roman"/>
              </a:defRPr>
            </a:lvl1pPr>
          </a:lstStyle>
          <a:p>
            <a:pPr indent="0" algn="r">
              <a:lnSpc>
                <a:spcPct val="100000"/>
              </a:lnSpc>
              <a:buNone/>
              <a:tabLst>
                <a:tab pos="0" algn="l"/>
              </a:tabLst>
            </a:pPr>
            <a:fld id="{1380D5AD-7CB9-407D-B3D0-C14B8B886EF7}" type="slidenum">
              <a:rPr lang="es-ES" sz="1200" b="0" strike="noStrike" spc="-1">
                <a:latin typeface="Times New Roman"/>
              </a:rPr>
              <a:t>99</a:t>
            </a:fld>
            <a:endParaRPr lang="es-ES" sz="1200" b="0" strike="noStrike" spc="-1">
              <a:latin typeface="Times New Roman"/>
            </a:endParaRPr>
          </a:p>
        </p:txBody>
      </p:sp>
      <p:sp>
        <p:nvSpPr>
          <p:cNvPr id="863" name="PlaceHolder 2"/>
          <p:cNvSpPr>
            <a:spLocks noGrp="1" noRot="1" noChangeAspect="1"/>
          </p:cNvSpPr>
          <p:nvPr>
            <p:ph type="sldImg"/>
          </p:nvPr>
        </p:nvSpPr>
        <p:spPr>
          <a:xfrm>
            <a:off x="1143000" y="685800"/>
            <a:ext cx="4570920" cy="3427920"/>
          </a:xfrm>
          <a:prstGeom prst="rect">
            <a:avLst/>
          </a:prstGeom>
          <a:ln w="0">
            <a:noFill/>
          </a:ln>
        </p:spPr>
      </p:sp>
      <p:sp>
        <p:nvSpPr>
          <p:cNvPr id="864" name="PlaceHolder 3"/>
          <p:cNvSpPr>
            <a:spLocks noGrp="1"/>
          </p:cNvSpPr>
          <p:nvPr>
            <p:ph type="body"/>
          </p:nvPr>
        </p:nvSpPr>
        <p:spPr>
          <a:xfrm>
            <a:off x="685800" y="4343400"/>
            <a:ext cx="5485320" cy="4113720"/>
          </a:xfrm>
          <a:prstGeom prst="rect">
            <a:avLst/>
          </a:prstGeom>
          <a:noFill/>
          <a:ln w="0">
            <a:noFill/>
          </a:ln>
        </p:spPr>
        <p:txBody>
          <a:bodyPr lIns="0" tIns="0" rIns="0" bIns="0" numCol="1" spcCol="0" anchor="t">
            <a:noAutofit/>
          </a:bodyPr>
          <a:lstStyle/>
          <a:p>
            <a:pPr marL="216000" indent="0">
              <a:buNone/>
            </a:pPr>
            <a:endParaRPr lang="es-ES" sz="2000" b="0" strike="noStrike" spc="-1">
              <a:latin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PlaceHolder 1"/>
          <p:cNvSpPr>
            <a:spLocks noGrp="1"/>
          </p:cNvSpPr>
          <p:nvPr>
            <p:ph type="ftr" idx="1"/>
          </p:nvPr>
        </p:nvSpPr>
        <p:spPr/>
        <p:txBody>
          <a:bodyPr/>
          <a:lstStyle/>
          <a:p>
            <a:r>
              <a:t>Footer</a:t>
            </a:r>
          </a:p>
        </p:txBody>
      </p:sp>
      <p:sp>
        <p:nvSpPr>
          <p:cNvPr id="3" name="PlaceHolder 2"/>
          <p:cNvSpPr>
            <a:spLocks noGrp="1"/>
          </p:cNvSpPr>
          <p:nvPr>
            <p:ph type="sldNum" idx="2"/>
          </p:nvPr>
        </p:nvSpPr>
        <p:spPr/>
        <p:txBody>
          <a:bodyPr/>
          <a:lstStyle/>
          <a:p>
            <a:fld id="{3BB7A7D8-28C4-445E-9546-2C6B03055A65}" type="slidenum">
              <a:t>‹Nº›</a:t>
            </a:fld>
            <a:endParaRPr/>
          </a:p>
        </p:txBody>
      </p:sp>
      <p:sp>
        <p:nvSpPr>
          <p:cNvPr id="4" name="PlaceHolder 3"/>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27" name="PlaceHolder 2"/>
          <p:cNvSpPr>
            <a:spLocks noGrp="1"/>
          </p:cNvSpPr>
          <p:nvPr>
            <p:ph/>
          </p:nvPr>
        </p:nvSpPr>
        <p:spPr>
          <a:xfrm>
            <a:off x="457200" y="1604520"/>
            <a:ext cx="82292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28" name="PlaceHolder 3"/>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7E1120B2-160A-4C93-9213-25307CEAAF5B}" type="slidenum">
              <a:t>‹Nº›</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30"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1"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2"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3" name="PlaceHolder 5"/>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7" name="PlaceHolder 6"/>
          <p:cNvSpPr>
            <a:spLocks noGrp="1"/>
          </p:cNvSpPr>
          <p:nvPr>
            <p:ph type="ftr" idx="1"/>
          </p:nvPr>
        </p:nvSpPr>
        <p:spPr/>
        <p:txBody>
          <a:bodyPr/>
          <a:lstStyle/>
          <a:p>
            <a:r>
              <a:t>Footer</a:t>
            </a:r>
          </a:p>
        </p:txBody>
      </p:sp>
      <p:sp>
        <p:nvSpPr>
          <p:cNvPr id="8" name="PlaceHolder 7"/>
          <p:cNvSpPr>
            <a:spLocks noGrp="1"/>
          </p:cNvSpPr>
          <p:nvPr>
            <p:ph type="sldNum" idx="2"/>
          </p:nvPr>
        </p:nvSpPr>
        <p:spPr/>
        <p:txBody>
          <a:bodyPr/>
          <a:lstStyle/>
          <a:p>
            <a:fld id="{07447778-9691-438F-A469-067EF8C31885}" type="slidenum">
              <a:t>‹Nº›</a:t>
            </a:fld>
            <a:endParaRPr/>
          </a:p>
        </p:txBody>
      </p:sp>
      <p:sp>
        <p:nvSpPr>
          <p:cNvPr id="9" name="PlaceHolder 8"/>
          <p:cNvSpPr>
            <a:spLocks noGrp="1"/>
          </p:cNvSpPr>
          <p:nvPr>
            <p:ph type="dt" idx="3"/>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35" name="PlaceHolder 2"/>
          <p:cNvSpPr>
            <a:spLocks noGrp="1"/>
          </p:cNvSpPr>
          <p:nvPr>
            <p:ph/>
          </p:nvPr>
        </p:nvSpPr>
        <p:spPr>
          <a:xfrm>
            <a:off x="457200" y="1604520"/>
            <a:ext cx="26496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6" name="PlaceHolder 3"/>
          <p:cNvSpPr>
            <a:spLocks noGrp="1"/>
          </p:cNvSpPr>
          <p:nvPr>
            <p:ph/>
          </p:nvPr>
        </p:nvSpPr>
        <p:spPr>
          <a:xfrm>
            <a:off x="3239640" y="1604520"/>
            <a:ext cx="26496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7" name="PlaceHolder 4"/>
          <p:cNvSpPr>
            <a:spLocks noGrp="1"/>
          </p:cNvSpPr>
          <p:nvPr>
            <p:ph/>
          </p:nvPr>
        </p:nvSpPr>
        <p:spPr>
          <a:xfrm>
            <a:off x="6022080" y="1604520"/>
            <a:ext cx="26496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8" name="PlaceHolder 5"/>
          <p:cNvSpPr>
            <a:spLocks noGrp="1"/>
          </p:cNvSpPr>
          <p:nvPr>
            <p:ph/>
          </p:nvPr>
        </p:nvSpPr>
        <p:spPr>
          <a:xfrm>
            <a:off x="457200" y="3682080"/>
            <a:ext cx="26496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39" name="PlaceHolder 6"/>
          <p:cNvSpPr>
            <a:spLocks noGrp="1"/>
          </p:cNvSpPr>
          <p:nvPr>
            <p:ph/>
          </p:nvPr>
        </p:nvSpPr>
        <p:spPr>
          <a:xfrm>
            <a:off x="3239640" y="3682080"/>
            <a:ext cx="26496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40" name="PlaceHolder 7"/>
          <p:cNvSpPr>
            <a:spLocks noGrp="1"/>
          </p:cNvSpPr>
          <p:nvPr>
            <p:ph/>
          </p:nvPr>
        </p:nvSpPr>
        <p:spPr>
          <a:xfrm>
            <a:off x="6022080" y="3682080"/>
            <a:ext cx="26496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9" name="PlaceHolder 8"/>
          <p:cNvSpPr>
            <a:spLocks noGrp="1"/>
          </p:cNvSpPr>
          <p:nvPr>
            <p:ph type="ftr" idx="1"/>
          </p:nvPr>
        </p:nvSpPr>
        <p:spPr/>
        <p:txBody>
          <a:bodyPr/>
          <a:lstStyle/>
          <a:p>
            <a:r>
              <a:t>Footer</a:t>
            </a:r>
          </a:p>
        </p:txBody>
      </p:sp>
      <p:sp>
        <p:nvSpPr>
          <p:cNvPr id="10" name="PlaceHolder 9"/>
          <p:cNvSpPr>
            <a:spLocks noGrp="1"/>
          </p:cNvSpPr>
          <p:nvPr>
            <p:ph type="sldNum" idx="2"/>
          </p:nvPr>
        </p:nvSpPr>
        <p:spPr/>
        <p:txBody>
          <a:bodyPr/>
          <a:lstStyle/>
          <a:p>
            <a:fld id="{B3320004-1CF4-440D-9458-F63EC3111D31}" type="slidenum">
              <a:t>‹Nº›</a:t>
            </a:fld>
            <a:endParaRPr/>
          </a:p>
        </p:txBody>
      </p:sp>
      <p:sp>
        <p:nvSpPr>
          <p:cNvPr id="11" name="PlaceHolder 10"/>
          <p:cNvSpPr>
            <a:spLocks noGrp="1"/>
          </p:cNvSpPr>
          <p:nvPr>
            <p:ph type="dt" idx="3"/>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6" name="PlaceHolder 2"/>
          <p:cNvSpPr>
            <a:spLocks noGrp="1"/>
          </p:cNvSpPr>
          <p:nvPr>
            <p:ph type="subTitle"/>
          </p:nvPr>
        </p:nvSpPr>
        <p:spPr>
          <a:xfrm>
            <a:off x="457200" y="1604520"/>
            <a:ext cx="8229240" cy="3977280"/>
          </a:xfrm>
          <a:prstGeom prst="rect">
            <a:avLst/>
          </a:prstGeom>
          <a:noFill/>
          <a:ln w="0">
            <a:noFill/>
          </a:ln>
        </p:spPr>
        <p:txBody>
          <a:bodyPr lIns="0" tIns="0" rIns="0" bIns="0" anchor="ctr">
            <a:noAutofit/>
          </a:bodyPr>
          <a:lstStyle/>
          <a:p>
            <a:pPr indent="0" algn="ctr">
              <a:buNone/>
            </a:pPr>
            <a:endParaRPr lang="es-E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2" name="PlaceHolder 4"/>
          <p:cNvSpPr>
            <a:spLocks noGrp="1"/>
          </p:cNvSpPr>
          <p:nvPr>
            <p:ph type="sldNum" idx="2"/>
          </p:nvPr>
        </p:nvSpPr>
        <p:spPr/>
        <p:txBody>
          <a:bodyPr/>
          <a:lstStyle/>
          <a:p>
            <a:fld id="{41CF1651-7124-4FD0-9955-A18EF27A57C3}" type="slidenum">
              <a:t>‹Nº›</a:t>
            </a:fld>
            <a:endParaRPr/>
          </a:p>
        </p:txBody>
      </p:sp>
      <p:sp>
        <p:nvSpPr>
          <p:cNvPr id="3" name="PlaceHolder 5"/>
          <p:cNvSpPr>
            <a:spLocks noGrp="1"/>
          </p:cNvSpPr>
          <p:nvPr>
            <p:ph type="dt" idx="3"/>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7"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8" name="PlaceHolder 2"/>
          <p:cNvSpPr>
            <a:spLocks noGrp="1"/>
          </p:cNvSpPr>
          <p:nvPr>
            <p:ph/>
          </p:nvPr>
        </p:nvSpPr>
        <p:spPr>
          <a:xfrm>
            <a:off x="457200" y="1604520"/>
            <a:ext cx="8229240" cy="397728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4" name="PlaceHolder 3"/>
          <p:cNvSpPr>
            <a:spLocks noGrp="1"/>
          </p:cNvSpPr>
          <p:nvPr>
            <p:ph type="ftr" idx="1"/>
          </p:nvPr>
        </p:nvSpPr>
        <p:spPr/>
        <p:txBody>
          <a:bodyPr/>
          <a:lstStyle/>
          <a:p>
            <a:r>
              <a:t>Footer</a:t>
            </a:r>
          </a:p>
        </p:txBody>
      </p:sp>
      <p:sp>
        <p:nvSpPr>
          <p:cNvPr id="5" name="PlaceHolder 4"/>
          <p:cNvSpPr>
            <a:spLocks noGrp="1"/>
          </p:cNvSpPr>
          <p:nvPr>
            <p:ph type="sldNum" idx="2"/>
          </p:nvPr>
        </p:nvSpPr>
        <p:spPr/>
        <p:txBody>
          <a:bodyPr/>
          <a:lstStyle/>
          <a:p>
            <a:fld id="{ABDB7DB8-3A38-4AB7-8E0D-610950A6B847}" type="slidenum">
              <a:t>‹Nº›</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9"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10"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11"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5" name="PlaceHolder 4"/>
          <p:cNvSpPr>
            <a:spLocks noGrp="1"/>
          </p:cNvSpPr>
          <p:nvPr>
            <p:ph type="ftr" idx="1"/>
          </p:nvPr>
        </p:nvSpPr>
        <p:spPr/>
        <p:txBody>
          <a:bodyPr/>
          <a:lstStyle/>
          <a:p>
            <a:r>
              <a:t>Footer</a:t>
            </a:r>
          </a:p>
        </p:txBody>
      </p:sp>
      <p:sp>
        <p:nvSpPr>
          <p:cNvPr id="6" name="PlaceHolder 5"/>
          <p:cNvSpPr>
            <a:spLocks noGrp="1"/>
          </p:cNvSpPr>
          <p:nvPr>
            <p:ph type="sldNum" idx="2"/>
          </p:nvPr>
        </p:nvSpPr>
        <p:spPr/>
        <p:txBody>
          <a:bodyPr/>
          <a:lstStyle/>
          <a:p>
            <a:fld id="{F04C7819-8B2D-4F27-A76F-B4CE9090A608}" type="slidenum">
              <a:t>‹Nº›</a:t>
            </a:fld>
            <a:endParaRPr/>
          </a:p>
        </p:txBody>
      </p:sp>
      <p:sp>
        <p:nvSpPr>
          <p:cNvPr id="7" name="PlaceHolder 6"/>
          <p:cNvSpPr>
            <a:spLocks noGrp="1"/>
          </p:cNvSpPr>
          <p:nvPr>
            <p:ph type="dt" idx="3"/>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1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74AAD9CB-45C3-48E7-9175-7AFB77A13FBE}" type="slidenum">
              <a:t>‹Nº›</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3" name="PlaceHolder 1"/>
          <p:cNvSpPr>
            <a:spLocks noGrp="1"/>
          </p:cNvSpPr>
          <p:nvPr>
            <p:ph type="subTitle"/>
          </p:nvPr>
        </p:nvSpPr>
        <p:spPr>
          <a:xfrm>
            <a:off x="457200" y="273600"/>
            <a:ext cx="8229240" cy="5307840"/>
          </a:xfrm>
          <a:prstGeom prst="rect">
            <a:avLst/>
          </a:prstGeom>
          <a:noFill/>
          <a:ln w="0">
            <a:noFill/>
          </a:ln>
        </p:spPr>
        <p:txBody>
          <a:bodyPr lIns="0" tIns="0" rIns="0" bIns="0" anchor="ctr">
            <a:noAutofit/>
          </a:bodyPr>
          <a:lstStyle/>
          <a:p>
            <a:pPr algn="ctr"/>
            <a:endParaRPr lang="es-ES" sz="3200" b="0" strike="noStrike" spc="-1">
              <a:latin typeface="Arial"/>
            </a:endParaRPr>
          </a:p>
        </p:txBody>
      </p:sp>
      <p:sp>
        <p:nvSpPr>
          <p:cNvPr id="3" name="PlaceHolder 2"/>
          <p:cNvSpPr>
            <a:spLocks noGrp="1"/>
          </p:cNvSpPr>
          <p:nvPr>
            <p:ph type="ftr" idx="1"/>
          </p:nvPr>
        </p:nvSpPr>
        <p:spPr/>
        <p:txBody>
          <a:bodyPr/>
          <a:lstStyle/>
          <a:p>
            <a:r>
              <a:t>Footer</a:t>
            </a:r>
          </a:p>
        </p:txBody>
      </p:sp>
      <p:sp>
        <p:nvSpPr>
          <p:cNvPr id="4" name="PlaceHolder 3"/>
          <p:cNvSpPr>
            <a:spLocks noGrp="1"/>
          </p:cNvSpPr>
          <p:nvPr>
            <p:ph type="sldNum" idx="2"/>
          </p:nvPr>
        </p:nvSpPr>
        <p:spPr/>
        <p:txBody>
          <a:bodyPr/>
          <a:lstStyle/>
          <a:p>
            <a:fld id="{09B4E081-EEBD-4E7C-897A-07E9D93A4F9A}" type="slidenum">
              <a:t>‹Nº›</a:t>
            </a:fld>
            <a:endParaRPr/>
          </a:p>
        </p:txBody>
      </p:sp>
      <p:sp>
        <p:nvSpPr>
          <p:cNvPr id="5" name="PlaceHolder 4"/>
          <p:cNvSpPr>
            <a:spLocks noGrp="1"/>
          </p:cNvSpPr>
          <p:nvPr>
            <p:ph type="dt" idx="3"/>
          </p:nvPr>
        </p:nvSpPr>
        <p:spPr/>
        <p:txBody>
          <a:body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15"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16" name="PlaceHolder 3"/>
          <p:cNvSpPr>
            <a:spLocks noGrp="1"/>
          </p:cNvSpPr>
          <p:nvPr>
            <p:ph/>
          </p:nvPr>
        </p:nvSpPr>
        <p:spPr>
          <a:xfrm>
            <a:off x="4674240" y="1604520"/>
            <a:ext cx="4015800" cy="397728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17" name="PlaceHolder 4"/>
          <p:cNvSpPr>
            <a:spLocks noGrp="1"/>
          </p:cNvSpPr>
          <p:nvPr>
            <p:ph/>
          </p:nvPr>
        </p:nvSpPr>
        <p:spPr>
          <a:xfrm>
            <a:off x="457200" y="368208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87750A8F-3CA8-4782-A65D-E447CD44513C}"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8"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19" name="PlaceHolder 2"/>
          <p:cNvSpPr>
            <a:spLocks noGrp="1"/>
          </p:cNvSpPr>
          <p:nvPr>
            <p:ph/>
          </p:nvPr>
        </p:nvSpPr>
        <p:spPr>
          <a:xfrm>
            <a:off x="457200" y="1604520"/>
            <a:ext cx="4015800" cy="397728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20"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21" name="PlaceHolder 4"/>
          <p:cNvSpPr>
            <a:spLocks noGrp="1"/>
          </p:cNvSpPr>
          <p:nvPr>
            <p:ph/>
          </p:nvPr>
        </p:nvSpPr>
        <p:spPr>
          <a:xfrm>
            <a:off x="4674240" y="368208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D0A1D1CD-6DDE-411F-99A0-BC1EA5FB7B2C}"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22" name="PlaceHolder 1"/>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endParaRPr lang="es-ES" sz="4400" b="0" strike="noStrike" spc="-1">
              <a:latin typeface="Arial"/>
            </a:endParaRPr>
          </a:p>
        </p:txBody>
      </p:sp>
      <p:sp>
        <p:nvSpPr>
          <p:cNvPr id="23" name="PlaceHolder 2"/>
          <p:cNvSpPr>
            <a:spLocks noGrp="1"/>
          </p:cNvSpPr>
          <p:nvPr>
            <p:ph/>
          </p:nvPr>
        </p:nvSpPr>
        <p:spPr>
          <a:xfrm>
            <a:off x="457200" y="160452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24" name="PlaceHolder 3"/>
          <p:cNvSpPr>
            <a:spLocks noGrp="1"/>
          </p:cNvSpPr>
          <p:nvPr>
            <p:ph/>
          </p:nvPr>
        </p:nvSpPr>
        <p:spPr>
          <a:xfrm>
            <a:off x="4674240" y="1604520"/>
            <a:ext cx="401580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25" name="PlaceHolder 4"/>
          <p:cNvSpPr>
            <a:spLocks noGrp="1"/>
          </p:cNvSpPr>
          <p:nvPr>
            <p:ph/>
          </p:nvPr>
        </p:nvSpPr>
        <p:spPr>
          <a:xfrm>
            <a:off x="457200" y="3682080"/>
            <a:ext cx="8229240" cy="1896840"/>
          </a:xfrm>
          <a:prstGeom prst="rect">
            <a:avLst/>
          </a:prstGeom>
          <a:noFill/>
          <a:ln w="0">
            <a:noFill/>
          </a:ln>
        </p:spPr>
        <p:txBody>
          <a:bodyPr lIns="0" tIns="0" rIns="0" bIns="0" anchor="t">
            <a:normAutofit/>
          </a:bodyPr>
          <a:lstStyle/>
          <a:p>
            <a:pPr indent="0">
              <a:spcBef>
                <a:spcPts val="1417"/>
              </a:spcBef>
              <a:buNone/>
            </a:pPr>
            <a:endParaRPr lang="es-ES" sz="3200" b="0" strike="noStrike" spc="-1">
              <a:latin typeface="Arial"/>
            </a:endParaRPr>
          </a:p>
        </p:txBody>
      </p:sp>
      <p:sp>
        <p:nvSpPr>
          <p:cNvPr id="6" name="PlaceHolder 5"/>
          <p:cNvSpPr>
            <a:spLocks noGrp="1"/>
          </p:cNvSpPr>
          <p:nvPr>
            <p:ph type="ftr" idx="1"/>
          </p:nvPr>
        </p:nvSpPr>
        <p:spPr/>
        <p:txBody>
          <a:bodyPr/>
          <a:lstStyle/>
          <a:p>
            <a:r>
              <a:t>Footer</a:t>
            </a:r>
          </a:p>
        </p:txBody>
      </p:sp>
      <p:sp>
        <p:nvSpPr>
          <p:cNvPr id="7" name="PlaceHolder 6"/>
          <p:cNvSpPr>
            <a:spLocks noGrp="1"/>
          </p:cNvSpPr>
          <p:nvPr>
            <p:ph type="sldNum" idx="2"/>
          </p:nvPr>
        </p:nvSpPr>
        <p:spPr/>
        <p:txBody>
          <a:bodyPr/>
          <a:lstStyle/>
          <a:p>
            <a:fld id="{3041DBDC-E074-4B7A-B59E-BB6271E7EB24}" type="slidenum">
              <a:t>‹Nº›</a:t>
            </a:fld>
            <a:endParaRPr/>
          </a:p>
        </p:txBody>
      </p:sp>
      <p:sp>
        <p:nvSpPr>
          <p:cNvPr id="8" name="PlaceHolder 7"/>
          <p:cNvSpPr>
            <a:spLocks noGrp="1"/>
          </p:cNvSpPr>
          <p:nvPr>
            <p:ph type="dt" idx="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PlaceHolder 1"/>
          <p:cNvSpPr>
            <a:spLocks noGrp="1"/>
          </p:cNvSpPr>
          <p:nvPr>
            <p:ph type="ftr" idx="1"/>
          </p:nvPr>
        </p:nvSpPr>
        <p:spPr>
          <a:xfrm>
            <a:off x="3124080" y="6245280"/>
            <a:ext cx="2894400" cy="475200"/>
          </a:xfrm>
          <a:prstGeom prst="rect">
            <a:avLst/>
          </a:prstGeom>
          <a:noFill/>
          <a:ln w="0">
            <a:noFill/>
          </a:ln>
        </p:spPr>
        <p:txBody>
          <a:bodyPr lIns="90000" tIns="45000" rIns="90000" bIns="45000" numCol="1" spcCol="0" anchor="t">
            <a:noAutofit/>
          </a:bodyPr>
          <a:lstStyle>
            <a:lvl1pPr indent="0" algn="ctr">
              <a:lnSpc>
                <a:spcPct val="100000"/>
              </a:lnSpc>
              <a:buNone/>
              <a:tabLst>
                <a:tab pos="0" algn="l"/>
              </a:tabLst>
              <a:defRPr lang="es-ES" sz="1400" b="0" strike="noStrike" spc="-1">
                <a:latin typeface="Times New Roman"/>
              </a:defRPr>
            </a:lvl1pPr>
          </a:lstStyle>
          <a:p>
            <a:pPr indent="0" algn="ctr">
              <a:lnSpc>
                <a:spcPct val="100000"/>
              </a:lnSpc>
              <a:buNone/>
              <a:tabLst>
                <a:tab pos="0" algn="l"/>
              </a:tabLst>
            </a:pPr>
            <a:r>
              <a:rPr lang="es-ES" sz="1400" b="0" strike="noStrike" spc="-1">
                <a:latin typeface="Times New Roman"/>
              </a:rPr>
              <a:t>&lt;pie de página&gt;</a:t>
            </a:r>
          </a:p>
        </p:txBody>
      </p:sp>
      <p:sp>
        <p:nvSpPr>
          <p:cNvPr id="6" name="PlaceHolder 2"/>
          <p:cNvSpPr>
            <a:spLocks noGrp="1"/>
          </p:cNvSpPr>
          <p:nvPr>
            <p:ph type="sldNum" idx="2"/>
          </p:nvPr>
        </p:nvSpPr>
        <p:spPr>
          <a:xfrm>
            <a:off x="6553080" y="6245280"/>
            <a:ext cx="2132640" cy="475200"/>
          </a:xfrm>
          <a:prstGeom prst="rect">
            <a:avLst/>
          </a:prstGeom>
          <a:noFill/>
          <a:ln w="0">
            <a:noFill/>
          </a:ln>
        </p:spPr>
        <p:txBody>
          <a:bodyPr lIns="90000" tIns="45000" rIns="90000" bIns="45000" numCol="1" spcCol="0" anchor="t">
            <a:noAutofit/>
          </a:bodyPr>
          <a:lstStyle>
            <a:lvl1pPr indent="0" algn="r">
              <a:lnSpc>
                <a:spcPct val="100000"/>
              </a:lnSpc>
              <a:buNone/>
              <a:tabLst>
                <a:tab pos="0" algn="l"/>
              </a:tabLst>
              <a:defRPr lang="es-ES" sz="1400" b="0" strike="noStrike" spc="-1">
                <a:solidFill>
                  <a:srgbClr val="000000"/>
                </a:solidFill>
                <a:latin typeface="Arial"/>
              </a:defRPr>
            </a:lvl1pPr>
          </a:lstStyle>
          <a:p>
            <a:pPr indent="0" algn="r">
              <a:lnSpc>
                <a:spcPct val="100000"/>
              </a:lnSpc>
              <a:buNone/>
              <a:tabLst>
                <a:tab pos="0" algn="l"/>
              </a:tabLst>
            </a:pPr>
            <a:fld id="{4499C435-693B-4572-A07A-B83FBE54F8BF}" type="slidenum">
              <a:rPr lang="es-ES" sz="1400" b="0" strike="noStrike" spc="-1">
                <a:solidFill>
                  <a:srgbClr val="000000"/>
                </a:solidFill>
                <a:latin typeface="Arial"/>
              </a:rPr>
              <a:t>‹Nº›</a:t>
            </a:fld>
            <a:endParaRPr lang="es-ES" sz="1400" b="0" strike="noStrike" spc="-1">
              <a:latin typeface="Times New Roman"/>
            </a:endParaRPr>
          </a:p>
        </p:txBody>
      </p:sp>
      <p:sp>
        <p:nvSpPr>
          <p:cNvPr id="2" name="PlaceHolder 3"/>
          <p:cNvSpPr>
            <a:spLocks noGrp="1"/>
          </p:cNvSpPr>
          <p:nvPr>
            <p:ph type="dt" idx="3"/>
          </p:nvPr>
        </p:nvSpPr>
        <p:spPr>
          <a:xfrm>
            <a:off x="457200" y="6245280"/>
            <a:ext cx="2132640" cy="475200"/>
          </a:xfrm>
          <a:prstGeom prst="rect">
            <a:avLst/>
          </a:prstGeom>
          <a:noFill/>
          <a:ln w="0">
            <a:noFill/>
          </a:ln>
        </p:spPr>
        <p:txBody>
          <a:bodyPr lIns="90000" tIns="45000" rIns="90000" bIns="45000" numCol="1" spcCol="0" anchor="t">
            <a:noAutofit/>
          </a:bodyPr>
          <a:lstStyle>
            <a:lvl1pPr indent="0">
              <a:buNone/>
              <a:defRPr lang="es-ES" sz="1400" b="0" strike="noStrike" spc="-1">
                <a:latin typeface="Times New Roman"/>
              </a:defRPr>
            </a:lvl1pPr>
          </a:lstStyle>
          <a:p>
            <a:pPr indent="0">
              <a:buNone/>
            </a:pPr>
            <a:r>
              <a:rPr lang="es-ES" sz="1400" b="0" strike="noStrike" spc="-1">
                <a:latin typeface="Times New Roman"/>
              </a:rPr>
              <a:t>&lt;fecha/hora&gt;</a:t>
            </a:r>
          </a:p>
        </p:txBody>
      </p:sp>
      <p:sp>
        <p:nvSpPr>
          <p:cNvPr id="3" name="PlaceHolder 4"/>
          <p:cNvSpPr>
            <a:spLocks noGrp="1"/>
          </p:cNvSpPr>
          <p:nvPr>
            <p:ph type="title"/>
          </p:nvPr>
        </p:nvSpPr>
        <p:spPr>
          <a:xfrm>
            <a:off x="457200" y="273600"/>
            <a:ext cx="8229240" cy="1144800"/>
          </a:xfrm>
          <a:prstGeom prst="rect">
            <a:avLst/>
          </a:prstGeom>
          <a:noFill/>
          <a:ln w="0">
            <a:noFill/>
          </a:ln>
        </p:spPr>
        <p:txBody>
          <a:bodyPr lIns="0" tIns="0" rIns="0" bIns="0" anchor="ctr">
            <a:noAutofit/>
          </a:bodyPr>
          <a:lstStyle/>
          <a:p>
            <a:pPr indent="0" algn="ctr">
              <a:buNone/>
            </a:pPr>
            <a:r>
              <a:rPr lang="es-ES" sz="4400" b="0" strike="noStrike" spc="-1">
                <a:latin typeface="Arial"/>
              </a:rPr>
              <a:t>Pulse para editar el formato del texto de título</a:t>
            </a:r>
          </a:p>
        </p:txBody>
      </p:sp>
      <p:sp>
        <p:nvSpPr>
          <p:cNvPr id="4" name="PlaceHolder 5"/>
          <p:cNvSpPr>
            <a:spLocks noGrp="1"/>
          </p:cNvSpPr>
          <p:nvPr>
            <p:ph type="body"/>
          </p:nvPr>
        </p:nvSpPr>
        <p:spPr>
          <a:xfrm>
            <a:off x="457200" y="1604520"/>
            <a:ext cx="82292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s-ES" sz="3200" b="0" strike="noStrike" spc="-1">
                <a:latin typeface="Arial"/>
              </a:rPr>
              <a:t>Pulse para editar el formato de esquema del texto</a:t>
            </a:r>
          </a:p>
          <a:p>
            <a:pPr marL="864000" lvl="1" indent="-324000">
              <a:spcBef>
                <a:spcPts val="1134"/>
              </a:spcBef>
              <a:buClr>
                <a:srgbClr val="000000"/>
              </a:buClr>
              <a:buSzPct val="75000"/>
              <a:buFont typeface="Symbol" charset="2"/>
              <a:buChar char=""/>
            </a:pPr>
            <a:r>
              <a:rPr lang="es-ES" sz="2800" b="0" strike="noStrike" spc="-1">
                <a:latin typeface="Arial"/>
              </a:rPr>
              <a:t>Segundo nivel del esquema</a:t>
            </a:r>
          </a:p>
          <a:p>
            <a:pPr marL="1296000" lvl="2" indent="-288000">
              <a:spcBef>
                <a:spcPts val="850"/>
              </a:spcBef>
              <a:buClr>
                <a:srgbClr val="000000"/>
              </a:buClr>
              <a:buSzPct val="45000"/>
              <a:buFont typeface="Wingdings" charset="2"/>
              <a:buChar char=""/>
            </a:pPr>
            <a:r>
              <a:rPr lang="es-ES" sz="2400" b="0" strike="noStrike" spc="-1">
                <a:latin typeface="Arial"/>
              </a:rPr>
              <a:t>Tercer nivel del esquema</a:t>
            </a:r>
          </a:p>
          <a:p>
            <a:pPr marL="1728000" lvl="3" indent="-216000">
              <a:spcBef>
                <a:spcPts val="567"/>
              </a:spcBef>
              <a:buClr>
                <a:srgbClr val="000000"/>
              </a:buClr>
              <a:buSzPct val="75000"/>
              <a:buFont typeface="Symbol" charset="2"/>
              <a:buChar char=""/>
            </a:pPr>
            <a:r>
              <a:rPr lang="es-ES" sz="2000" b="0" strike="noStrike" spc="-1">
                <a:latin typeface="Arial"/>
              </a:rPr>
              <a:t>Cuarto nivel del esquema</a:t>
            </a:r>
          </a:p>
          <a:p>
            <a:pPr marL="2160000" lvl="4" indent="-216000">
              <a:spcBef>
                <a:spcPts val="283"/>
              </a:spcBef>
              <a:buClr>
                <a:srgbClr val="000000"/>
              </a:buClr>
              <a:buSzPct val="45000"/>
              <a:buFont typeface="Wingdings" charset="2"/>
              <a:buChar char=""/>
            </a:pPr>
            <a:r>
              <a:rPr lang="es-ES" sz="2000" b="0" strike="noStrike" spc="-1">
                <a:latin typeface="Arial"/>
              </a:rPr>
              <a:t>Quinto nivel del esquema</a:t>
            </a:r>
          </a:p>
          <a:p>
            <a:pPr marL="2592000" lvl="5" indent="-216000">
              <a:spcBef>
                <a:spcPts val="283"/>
              </a:spcBef>
              <a:buClr>
                <a:srgbClr val="000000"/>
              </a:buClr>
              <a:buSzPct val="45000"/>
              <a:buFont typeface="Wingdings" charset="2"/>
              <a:buChar char=""/>
            </a:pPr>
            <a:r>
              <a:rPr lang="es-ES" sz="2000" b="0" strike="noStrike" spc="-1">
                <a:latin typeface="Arial"/>
              </a:rPr>
              <a:t>Sexto nivel del esquema</a:t>
            </a:r>
          </a:p>
          <a:p>
            <a:pPr marL="3024000" lvl="6" indent="-216000">
              <a:spcBef>
                <a:spcPts val="283"/>
              </a:spcBef>
              <a:buClr>
                <a:srgbClr val="000000"/>
              </a:buClr>
              <a:buSzPct val="45000"/>
              <a:buFont typeface="Wingdings" charset="2"/>
              <a:buChar char=""/>
            </a:pPr>
            <a:r>
              <a:rPr lang="es-ES" sz="2000" b="0" strike="noStrike" spc="-1">
                <a:latin typeface="Arial"/>
              </a:rPr>
              <a:t>Séptimo nivel del esquema</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4.jpeg"/></Relationships>
</file>

<file path=ppt/slides/_rels/slide10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94.jpeg"/></Relationships>
</file>

<file path=ppt/slides/_rels/slide102.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100.jpeg"/></Relationships>
</file>

<file path=ppt/slides/_rels/slide107.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9.xml"/><Relationship Id="rId1" Type="http://schemas.openxmlformats.org/officeDocument/2006/relationships/slideLayout" Target="../slideLayouts/slideLayout1.xml"/><Relationship Id="rId4" Type="http://schemas.openxmlformats.org/officeDocument/2006/relationships/image" Target="../media/image98.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11.xml"/><Relationship Id="rId1" Type="http://schemas.openxmlformats.org/officeDocument/2006/relationships/slideLayout" Target="../slideLayouts/slideLayout1.xml"/><Relationship Id="rId4" Type="http://schemas.openxmlformats.org/officeDocument/2006/relationships/image" Target="../media/image106.jpeg"/></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3.xml"/><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8.xml"/><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19.jpeg"/><Relationship Id="rId4" Type="http://schemas.openxmlformats.org/officeDocument/2006/relationships/image" Target="../media/image18.jpe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121.xml"/><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22.xml"/><Relationship Id="rId1" Type="http://schemas.openxmlformats.org/officeDocument/2006/relationships/slideLayout" Target="../slideLayouts/slideLayout1.xml"/><Relationship Id="rId4" Type="http://schemas.openxmlformats.org/officeDocument/2006/relationships/image" Target="../media/image113.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23.xml"/><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26.xml"/><Relationship Id="rId1" Type="http://schemas.openxmlformats.org/officeDocument/2006/relationships/slideLayout" Target="../slideLayouts/slideLayout1.xml"/><Relationship Id="rId5" Type="http://schemas.openxmlformats.org/officeDocument/2006/relationships/image" Target="../media/image117.jpeg"/><Relationship Id="rId4" Type="http://schemas.openxmlformats.org/officeDocument/2006/relationships/image" Target="../media/image116.jpeg"/></Relationships>
</file>

<file path=ppt/slides/_rels/slide127.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7.xml"/><Relationship Id="rId1" Type="http://schemas.openxmlformats.org/officeDocument/2006/relationships/slideLayout" Target="../slideLayouts/slideLayout1.xml"/><Relationship Id="rId4" Type="http://schemas.openxmlformats.org/officeDocument/2006/relationships/image" Target="../media/image119.png"/></Relationships>
</file>

<file path=ppt/slides/_rels/slide12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8.xml"/><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9.xml"/><Relationship Id="rId1" Type="http://schemas.openxmlformats.org/officeDocument/2006/relationships/slideLayout" Target="../slideLayouts/slideLayout1.xml"/><Relationship Id="rId4" Type="http://schemas.openxmlformats.org/officeDocument/2006/relationships/image" Target="../media/image120.png"/></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30.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0.xml"/><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3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3.jpeg"/></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6.jpeg"/></Relationships>
</file>

<file path=ppt/slides/_rels/slide1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31.jpeg"/></Relationships>
</file>

<file path=ppt/slides/_rels/slide2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33.jpeg"/></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36.png"/><Relationship Id="rId4" Type="http://schemas.openxmlformats.org/officeDocument/2006/relationships/image" Target="../media/image35.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4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4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5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8.xml"/><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69.jpeg"/></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1.xml"/><Relationship Id="rId4" Type="http://schemas.openxmlformats.org/officeDocument/2006/relationships/image" Target="../media/image72.jpeg"/></Relationships>
</file>

<file path=ppt/slides/_rels/slide6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7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80.gif"/><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88.jpeg"/></Relationships>
</file>

<file path=ppt/slides/_rels/slide9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98.xml"/><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9.xml"/><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47" name="Imagen 2"/>
          <p:cNvPicPr/>
          <p:nvPr/>
        </p:nvPicPr>
        <p:blipFill>
          <a:blip r:embed="rId5"/>
          <a:srcRect l="10795"/>
          <a:stretch/>
        </p:blipFill>
        <p:spPr>
          <a:xfrm>
            <a:off x="889920" y="1884240"/>
            <a:ext cx="7535520" cy="3743280"/>
          </a:xfrm>
          <a:prstGeom prst="rect">
            <a:avLst/>
          </a:prstGeom>
          <a:ln w="0">
            <a:noFill/>
          </a:ln>
        </p:spPr>
      </p:pic>
      <p:pic>
        <p:nvPicPr>
          <p:cNvPr id="48" name="Imagen 3"/>
          <p:cNvPicPr/>
          <p:nvPr/>
        </p:nvPicPr>
        <p:blipFill>
          <a:blip r:embed="rId6"/>
          <a:stretch/>
        </p:blipFill>
        <p:spPr>
          <a:xfrm>
            <a:off x="4158720" y="29520"/>
            <a:ext cx="997200" cy="1742400"/>
          </a:xfrm>
          <a:prstGeom prst="rect">
            <a:avLst/>
          </a:prstGeom>
          <a:ln w="0">
            <a:noFill/>
          </a:ln>
        </p:spPr>
      </p:pic>
      <p:sp>
        <p:nvSpPr>
          <p:cNvPr id="49" name="CuadroTexto 4"/>
          <p:cNvSpPr/>
          <p:nvPr/>
        </p:nvSpPr>
        <p:spPr>
          <a:xfrm>
            <a:off x="347760" y="5805360"/>
            <a:ext cx="8447040" cy="10142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3200" b="0" strike="noStrike" spc="-1" dirty="0">
                <a:solidFill>
                  <a:srgbClr val="C00000"/>
                </a:solidFill>
                <a:latin typeface="Lucida Calligraphy"/>
                <a:ea typeface="DejaVu Sans"/>
              </a:rPr>
              <a:t>Villanueva del Arzobispo</a:t>
            </a:r>
            <a:endParaRPr lang="es-ES" sz="3200" b="0" strike="noStrike" spc="-1" dirty="0">
              <a:latin typeface="Arial"/>
            </a:endParaRPr>
          </a:p>
          <a:p>
            <a:pPr algn="ctr">
              <a:lnSpc>
                <a:spcPct val="100000"/>
              </a:lnSpc>
            </a:pPr>
            <a:r>
              <a:rPr lang="es-ES" sz="2800" b="0" strike="noStrike" spc="-1" dirty="0">
                <a:solidFill>
                  <a:srgbClr val="C00000"/>
                </a:solidFill>
                <a:latin typeface="Lucida Calligraphy"/>
                <a:ea typeface="DejaVu Sans"/>
              </a:rPr>
              <a:t>1ª Parte: Siglos </a:t>
            </a:r>
            <a:r>
              <a:rPr lang="es-ES" sz="2800" spc="-1" dirty="0">
                <a:solidFill>
                  <a:srgbClr val="C00000"/>
                </a:solidFill>
                <a:latin typeface="Lucida Calligraphy"/>
                <a:ea typeface="DejaVu Sans"/>
              </a:rPr>
              <a:t>X al </a:t>
            </a:r>
            <a:r>
              <a:rPr lang="es-ES" sz="2800" b="0" strike="noStrike" spc="-1" dirty="0">
                <a:solidFill>
                  <a:srgbClr val="C00000"/>
                </a:solidFill>
                <a:latin typeface="Lucida Calligraphy"/>
                <a:ea typeface="DejaVu Sans"/>
              </a:rPr>
              <a:t>XIX</a:t>
            </a:r>
            <a:endParaRPr lang="es-ES" sz="2800" b="0" strike="noStrike" spc="-1" dirty="0">
              <a:latin typeface="Arial"/>
            </a:endParaRPr>
          </a:p>
        </p:txBody>
      </p:sp>
      <p:sp>
        <p:nvSpPr>
          <p:cNvPr id="50" name="CuadroTexto 1"/>
          <p:cNvSpPr/>
          <p:nvPr/>
        </p:nvSpPr>
        <p:spPr>
          <a:xfrm>
            <a:off x="8532360" y="2493000"/>
            <a:ext cx="358920" cy="4478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000000"/>
                </a:solidFill>
                <a:latin typeface="Arial"/>
                <a:ea typeface="DejaVu Sans"/>
              </a:rPr>
              <a:t>HA</a:t>
            </a: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C</a:t>
            </a: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E</a:t>
            </a: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R </a:t>
            </a:r>
            <a:endParaRPr lang="es-ES" sz="2400" b="0" strike="noStrike" spc="-1" dirty="0">
              <a:latin typeface="Arial"/>
            </a:endParaRPr>
          </a:p>
          <a:p>
            <a:pPr algn="ctr">
              <a:lnSpc>
                <a:spcPct val="100000"/>
              </a:lnSpc>
            </a:pPr>
            <a:endParaRPr lang="es-ES" sz="2400" b="0" strike="noStrike" spc="-1" dirty="0">
              <a:latin typeface="Arial"/>
            </a:endParaRPr>
          </a:p>
          <a:p>
            <a:pPr algn="ctr">
              <a:lnSpc>
                <a:spcPct val="100000"/>
              </a:lnSpc>
            </a:pP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C</a:t>
            </a: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L</a:t>
            </a: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I</a:t>
            </a:r>
            <a:endParaRPr lang="es-ES" sz="2400" b="0" strike="noStrike" spc="-1" dirty="0">
              <a:latin typeface="Arial"/>
            </a:endParaRPr>
          </a:p>
          <a:p>
            <a:pPr algn="ctr">
              <a:lnSpc>
                <a:spcPct val="100000"/>
              </a:lnSpc>
            </a:pPr>
            <a:r>
              <a:rPr lang="es-ES" sz="2400" b="0" strike="noStrike" spc="-1" dirty="0">
                <a:solidFill>
                  <a:srgbClr val="000000"/>
                </a:solidFill>
                <a:latin typeface="Arial"/>
                <a:ea typeface="DejaVu Sans"/>
              </a:rPr>
              <a:t>C</a:t>
            </a:r>
            <a:endParaRPr lang="es-ES" sz="2400" b="0" strike="noStrike" spc="-1" dirty="0">
              <a:latin typeface="Arial"/>
            </a:endParaRPr>
          </a:p>
        </p:txBody>
      </p:sp>
      <p:pic>
        <p:nvPicPr>
          <p:cNvPr id="2" name="   Música Vva copia.mp3">
            <a:hlinkClick r:id="" action="ppaction://media"/>
            <a:extLst>
              <a:ext uri="{FF2B5EF4-FFF2-40B4-BE49-F238E27FC236}">
                <a16:creationId xmlns:a16="http://schemas.microsoft.com/office/drawing/2014/main" id="{B9794C39-7B03-5391-4FE6-1A117F24B90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165600" y="3022600"/>
            <a:ext cx="812800" cy="812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6" presetClass="entr" presetSubtype="32" fill="hold" nodeType="withEffect">
                                  <p:stCondLst>
                                    <p:cond delay="0"/>
                                  </p:stCondLst>
                                  <p:childTnLst>
                                    <p:set>
                                      <p:cBhvr>
                                        <p:cTn id="8" dur="1" fill="hold">
                                          <p:stCondLst>
                                            <p:cond delay="0"/>
                                          </p:stCondLst>
                                        </p:cTn>
                                        <p:tgtEl>
                                          <p:spTgt spid="47"/>
                                        </p:tgtEl>
                                        <p:attrNameLst>
                                          <p:attrName>style.visibility</p:attrName>
                                        </p:attrNameLst>
                                      </p:cBhvr>
                                      <p:to>
                                        <p:strVal val="visible"/>
                                      </p:to>
                                    </p:set>
                                    <p:animEffect transition="in" filter="circle(out)">
                                      <p:cBhvr>
                                        <p:cTn id="9" dur="3000"/>
                                        <p:tgtEl>
                                          <p:spTgt spid="47"/>
                                        </p:tgtEl>
                                      </p:cBhvr>
                                    </p:animEffect>
                                  </p:childTnLst>
                                </p:cTn>
                              </p:par>
                            </p:childTnLst>
                          </p:cTn>
                        </p:par>
                        <p:par>
                          <p:cTn id="10" fill="hold">
                            <p:stCondLst>
                              <p:cond delay="3000"/>
                            </p:stCondLst>
                            <p:childTnLst>
                              <p:par>
                                <p:cTn id="11" presetID="42" presetClass="entr" presetSubtype="0" fill="hold" grpId="0" nodeType="afterEffect">
                                  <p:stCondLst>
                                    <p:cond delay="0"/>
                                  </p:stCondLst>
                                  <p:childTnLst>
                                    <p:set>
                                      <p:cBhvr>
                                        <p:cTn id="12" dur="1" fill="hold">
                                          <p:stCondLst>
                                            <p:cond delay="0"/>
                                          </p:stCondLst>
                                        </p:cTn>
                                        <p:tgtEl>
                                          <p:spTgt spid="49"/>
                                        </p:tgtEl>
                                        <p:attrNameLst>
                                          <p:attrName>style.visibility</p:attrName>
                                        </p:attrNameLst>
                                      </p:cBhvr>
                                      <p:to>
                                        <p:strVal val="visible"/>
                                      </p:to>
                                    </p:set>
                                    <p:animEffect transition="in" filter="fade">
                                      <p:cBhvr>
                                        <p:cTn id="13" dur="3000"/>
                                        <p:tgtEl>
                                          <p:spTgt spid="49"/>
                                        </p:tgtEl>
                                      </p:cBhvr>
                                    </p:animEffect>
                                    <p:anim calcmode="lin" valueType="num">
                                      <p:cBhvr>
                                        <p:cTn id="14" dur="3000" fill="hold"/>
                                        <p:tgtEl>
                                          <p:spTgt spid="49"/>
                                        </p:tgtEl>
                                        <p:attrNameLst>
                                          <p:attrName>ppt_x</p:attrName>
                                        </p:attrNameLst>
                                      </p:cBhvr>
                                      <p:tavLst>
                                        <p:tav tm="0">
                                          <p:val>
                                            <p:strVal val="#ppt_x"/>
                                          </p:val>
                                        </p:tav>
                                        <p:tav tm="100000">
                                          <p:val>
                                            <p:strVal val="#ppt_x"/>
                                          </p:val>
                                        </p:tav>
                                      </p:tavLst>
                                    </p:anim>
                                    <p:anim calcmode="lin" valueType="num">
                                      <p:cBhvr>
                                        <p:cTn id="15" dur="3000" fill="hold"/>
                                        <p:tgtEl>
                                          <p:spTgt spid="49"/>
                                        </p:tgtEl>
                                        <p:attrNameLst>
                                          <p:attrName>ppt_y</p:attrName>
                                        </p:attrNameLst>
                                      </p:cBhvr>
                                      <p:tavLst>
                                        <p:tav tm="0">
                                          <p:val>
                                            <p:strVal val="#ppt_y+.1"/>
                                          </p:val>
                                        </p:tav>
                                        <p:tav tm="100000">
                                          <p:val>
                                            <p:strVal val="#ppt_y"/>
                                          </p:val>
                                        </p:tav>
                                      </p:tavLst>
                                    </p:anim>
                                  </p:childTnLst>
                                </p:cTn>
                              </p:par>
                            </p:childTnLst>
                          </p:cTn>
                        </p:par>
                        <p:par>
                          <p:cTn id="16" fill="hold">
                            <p:stCondLst>
                              <p:cond delay="6000"/>
                            </p:stCondLst>
                            <p:childTnLst>
                              <p:par>
                                <p:cTn id="17" presetID="47"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animEffect transition="in" filter="fade">
                                      <p:cBhvr>
                                        <p:cTn id="19" dur="3000"/>
                                        <p:tgtEl>
                                          <p:spTgt spid="48"/>
                                        </p:tgtEl>
                                      </p:cBhvr>
                                    </p:animEffect>
                                    <p:anim calcmode="lin" valueType="num">
                                      <p:cBhvr>
                                        <p:cTn id="20" dur="3000" fill="hold"/>
                                        <p:tgtEl>
                                          <p:spTgt spid="48"/>
                                        </p:tgtEl>
                                        <p:attrNameLst>
                                          <p:attrName>ppt_x</p:attrName>
                                        </p:attrNameLst>
                                      </p:cBhvr>
                                      <p:tavLst>
                                        <p:tav tm="0">
                                          <p:val>
                                            <p:strVal val="#ppt_x"/>
                                          </p:val>
                                        </p:tav>
                                        <p:tav tm="100000">
                                          <p:val>
                                            <p:strVal val="#ppt_x"/>
                                          </p:val>
                                        </p:tav>
                                      </p:tavLst>
                                    </p:anim>
                                    <p:anim calcmode="lin" valueType="num">
                                      <p:cBhvr>
                                        <p:cTn id="21" dur="3000" fill="hold"/>
                                        <p:tgtEl>
                                          <p:spTgt spid="48"/>
                                        </p:tgtEl>
                                        <p:attrNameLst>
                                          <p:attrName>ppt_y</p:attrName>
                                        </p:attrNameLst>
                                      </p:cBhvr>
                                      <p:tavLst>
                                        <p:tav tm="0">
                                          <p:val>
                                            <p:strVal val="#ppt_y-.1"/>
                                          </p:val>
                                        </p:tav>
                                        <p:tav tm="100000">
                                          <p:val>
                                            <p:strVal val="#ppt_y"/>
                                          </p:val>
                                        </p:tav>
                                      </p:tavLst>
                                    </p:anim>
                                  </p:childTnLst>
                                </p:cTn>
                              </p:par>
                            </p:childTnLst>
                          </p:cTn>
                        </p:par>
                        <p:par>
                          <p:cTn id="22" fill="hold">
                            <p:stCondLst>
                              <p:cond delay="9000"/>
                            </p:stCondLst>
                            <p:childTnLst>
                              <p:par>
                                <p:cTn id="23" presetID="42" presetClass="entr" presetSubtype="0" fill="hold" grpId="0" nodeType="afterEffect">
                                  <p:stCondLst>
                                    <p:cond delay="0"/>
                                  </p:stCondLst>
                                  <p:childTnLst>
                                    <p:set>
                                      <p:cBhvr>
                                        <p:cTn id="24" dur="1" fill="hold">
                                          <p:stCondLst>
                                            <p:cond delay="0"/>
                                          </p:stCondLst>
                                        </p:cTn>
                                        <p:tgtEl>
                                          <p:spTgt spid="50"/>
                                        </p:tgtEl>
                                        <p:attrNameLst>
                                          <p:attrName>style.visibility</p:attrName>
                                        </p:attrNameLst>
                                      </p:cBhvr>
                                      <p:to>
                                        <p:strVal val="visible"/>
                                      </p:to>
                                    </p:set>
                                    <p:animEffect transition="in" filter="fade">
                                      <p:cBhvr>
                                        <p:cTn id="25" dur="3000"/>
                                        <p:tgtEl>
                                          <p:spTgt spid="50"/>
                                        </p:tgtEl>
                                      </p:cBhvr>
                                    </p:animEffect>
                                    <p:anim calcmode="lin" valueType="num">
                                      <p:cBhvr>
                                        <p:cTn id="26" dur="3000" fill="hold"/>
                                        <p:tgtEl>
                                          <p:spTgt spid="50"/>
                                        </p:tgtEl>
                                        <p:attrNameLst>
                                          <p:attrName>ppt_x</p:attrName>
                                        </p:attrNameLst>
                                      </p:cBhvr>
                                      <p:tavLst>
                                        <p:tav tm="0">
                                          <p:val>
                                            <p:strVal val="#ppt_x"/>
                                          </p:val>
                                        </p:tav>
                                        <p:tav tm="100000">
                                          <p:val>
                                            <p:strVal val="#ppt_x"/>
                                          </p:val>
                                        </p:tav>
                                      </p:tavLst>
                                    </p:anim>
                                    <p:anim calcmode="lin" valueType="num">
                                      <p:cBhvr>
                                        <p:cTn id="27" dur="3000" fill="hold"/>
                                        <p:tgtEl>
                                          <p:spTgt spid="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8" repeatCount="indefinite" fill="hold" display="0">
                  <p:stCondLst>
                    <p:cond delay="indefinite"/>
                  </p:stCondLst>
                  <p:endCondLst>
                    <p:cond evt="onStopAudio" delay="0">
                      <p:tgtEl>
                        <p:sldTgt/>
                      </p:tgtEl>
                    </p:cond>
                  </p:endCondLst>
                </p:cTn>
                <p:tgtEl>
                  <p:spTgt spid="2"/>
                </p:tgtEl>
              </p:cMediaNode>
            </p:audio>
          </p:childTnLst>
        </p:cTn>
      </p:par>
    </p:tnLst>
    <p:bldLst>
      <p:bldP spid="49" grpId="0"/>
      <p:bldP spid="50"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89" name="CuadroTexto 6"/>
          <p:cNvSpPr/>
          <p:nvPr/>
        </p:nvSpPr>
        <p:spPr>
          <a:xfrm>
            <a:off x="395640" y="44640"/>
            <a:ext cx="68162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u="sng" strike="noStrike" spc="-1">
                <a:solidFill>
                  <a:srgbClr val="C00000"/>
                </a:solidFill>
                <a:uFillTx/>
                <a:latin typeface="Tw Cen MT"/>
                <a:ea typeface="DejaVu Sans"/>
              </a:rPr>
              <a:t>*1231</a:t>
            </a:r>
            <a:r>
              <a:rPr lang="es-ES" sz="2000" b="0" strike="noStrike" spc="-1">
                <a:solidFill>
                  <a:srgbClr val="C00000"/>
                </a:solidFill>
                <a:latin typeface="Tw Cen MT"/>
                <a:ea typeface="DejaVu Sans"/>
              </a:rPr>
              <a:t>: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Fernando III, concede el Adelantado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de Cazorla a D. Rodrigo Ximénez de Rada,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arzobispo de Toledo desde 1209, y principal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impulsor de la victoria de las Navas (año1212). </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DejaVu Sans"/>
              </a:rPr>
              <a:t>*1235</a:t>
            </a:r>
            <a:r>
              <a:rPr lang="es-ES" sz="2000" b="0" strike="noStrike" spc="-1">
                <a:solidFill>
                  <a:srgbClr val="000000"/>
                </a:solidFill>
                <a:latin typeface="Tw Cen MT"/>
                <a:ea typeface="DejaVu Sans"/>
              </a:rPr>
              <a:t>:</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Tras la conquista de Iznatoraf,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junto con Sorihuela, La Moraleda y Torre de Mingo Priego,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fueron donadas por el rey a la </a:t>
            </a:r>
            <a:r>
              <a:rPr lang="es-ES" sz="2000" b="0" strike="noStrike" spc="-1">
                <a:solidFill>
                  <a:srgbClr val="C00000"/>
                </a:solidFill>
                <a:latin typeface="Tw Cen MT"/>
                <a:ea typeface="DejaVu Sans"/>
              </a:rPr>
              <a:t>Iglesia de Toledo</a:t>
            </a:r>
            <a:r>
              <a:rPr lang="es-ES" sz="2000" b="0" strike="noStrike" spc="-1">
                <a:solidFill>
                  <a:srgbClr val="000000"/>
                </a:solidFill>
                <a:latin typeface="Tw Cen MT"/>
                <a:ea typeface="DejaVu Sans"/>
              </a:rPr>
              <a:t>,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en la persona de D. Rodrigo Ximénez de Rada,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pasando a formar parte del </a:t>
            </a:r>
            <a:r>
              <a:rPr lang="es-ES" sz="2000" b="0" strike="noStrike" spc="-1">
                <a:solidFill>
                  <a:srgbClr val="C00000"/>
                </a:solidFill>
                <a:latin typeface="Tw Cen MT"/>
                <a:ea typeface="DejaVu Sans"/>
              </a:rPr>
              <a:t>Adelantado de Cazorla</a:t>
            </a:r>
            <a:r>
              <a:rPr lang="es-ES" sz="2000" b="0" strike="noStrike" spc="-1">
                <a:solidFill>
                  <a:srgbClr val="000000"/>
                </a:solidFill>
                <a:latin typeface="Tw Cen MT"/>
                <a:ea typeface="DejaVu Sans"/>
              </a:rPr>
              <a:t>. </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DejaVu Sans"/>
              </a:rPr>
              <a:t>*1545:</a:t>
            </a:r>
            <a:r>
              <a:rPr lang="es-ES" sz="2000" b="0" strike="noStrike" spc="-1">
                <a:solidFill>
                  <a:srgbClr val="C00000"/>
                </a:solidFill>
                <a:latin typeface="Tw Cen MT"/>
                <a:ea typeface="DejaVu Sans"/>
              </a:rPr>
              <a:t>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Bajo la presión de Carlos V,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fue nombrado adelantado de Cazorla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D. Francisco de los Cobos, secretario del Emperador,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con lo que comenzó un período de pugna por el señorío,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entre la Mitra y los Camarasa, descendientes de aquél.</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a:t>
            </a:r>
            <a:r>
              <a:rPr lang="es-ES" sz="2000" b="0" u="sng" strike="noStrike" spc="-1">
                <a:solidFill>
                  <a:srgbClr val="C00000"/>
                </a:solidFill>
                <a:uFillTx/>
                <a:latin typeface="Tw Cen MT"/>
                <a:ea typeface="DejaVu Sans"/>
              </a:rPr>
              <a:t>1606</a:t>
            </a:r>
            <a:r>
              <a:rPr lang="es-ES" sz="2000" b="0" strike="noStrike" spc="-1">
                <a:solidFill>
                  <a:srgbClr val="C00000"/>
                </a:solidFill>
                <a:latin typeface="Tw Cen MT"/>
                <a:ea typeface="DejaVu Sans"/>
              </a:rPr>
              <a:t>: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Terminó el pleito, con la restitución de la mayor parte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del Adelantado a la Iglesia, pero </a:t>
            </a:r>
            <a:r>
              <a:rPr lang="es-ES" sz="2000" b="0" strike="noStrike" spc="-1">
                <a:solidFill>
                  <a:srgbClr val="C00000"/>
                </a:solidFill>
                <a:latin typeface="Tw Cen MT"/>
                <a:ea typeface="DejaVu Sans"/>
              </a:rPr>
              <a:t>se segregaron de él </a:t>
            </a:r>
            <a:r>
              <a:rPr lang="es-ES" sz="2000" b="0" strike="noStrike" spc="-1">
                <a:solidFill>
                  <a:srgbClr val="000000"/>
                </a:solidFill>
                <a:latin typeface="Tw Cen MT"/>
                <a:ea typeface="DejaVu Sans"/>
              </a:rPr>
              <a:t>las poblaciones de Sorihuela, Villanueva, Villacarrillo e Iznatoraf.</a:t>
            </a:r>
            <a:endParaRPr lang="es-ES" sz="2000" b="0" strike="noStrike" spc="-1">
              <a:latin typeface="Arial"/>
            </a:endParaRPr>
          </a:p>
        </p:txBody>
      </p:sp>
      <p:pic>
        <p:nvPicPr>
          <p:cNvPr id="90" name="Picture 2"/>
          <p:cNvPicPr/>
          <p:nvPr/>
        </p:nvPicPr>
        <p:blipFill>
          <a:blip r:embed="rId3"/>
          <a:stretch/>
        </p:blipFill>
        <p:spPr>
          <a:xfrm>
            <a:off x="7511040" y="3803400"/>
            <a:ext cx="1479240" cy="1893600"/>
          </a:xfrm>
          <a:prstGeom prst="rect">
            <a:avLst/>
          </a:prstGeom>
          <a:ln w="0">
            <a:noFill/>
          </a:ln>
        </p:spPr>
      </p:pic>
      <p:pic>
        <p:nvPicPr>
          <p:cNvPr id="91" name="Imagen 2"/>
          <p:cNvPicPr/>
          <p:nvPr/>
        </p:nvPicPr>
        <p:blipFill>
          <a:blip r:embed="rId4"/>
          <a:srcRect r="21806"/>
          <a:stretch/>
        </p:blipFill>
        <p:spPr>
          <a:xfrm>
            <a:off x="7470360" y="300600"/>
            <a:ext cx="1466280" cy="1951920"/>
          </a:xfrm>
          <a:prstGeom prst="rect">
            <a:avLst/>
          </a:prstGeom>
          <a:ln w="0">
            <a:noFill/>
          </a:ln>
        </p:spPr>
      </p:pic>
      <p:sp>
        <p:nvSpPr>
          <p:cNvPr id="92" name="CuadroTexto 3"/>
          <p:cNvSpPr/>
          <p:nvPr/>
        </p:nvSpPr>
        <p:spPr>
          <a:xfrm>
            <a:off x="7212960" y="2253240"/>
            <a:ext cx="1885680" cy="124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Don Rodrigo</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Ximénez d Rada</a:t>
            </a:r>
            <a:endParaRPr lang="es-ES" sz="2000" b="0" strike="noStrike" spc="-1">
              <a:latin typeface="Arial"/>
            </a:endParaRPr>
          </a:p>
          <a:p>
            <a:pPr algn="ctr">
              <a:lnSpc>
                <a:spcPct val="100000"/>
              </a:lnSpc>
            </a:pPr>
            <a:r>
              <a:rPr lang="es-ES" sz="1800" b="0" strike="noStrike" spc="-1">
                <a:solidFill>
                  <a:srgbClr val="C00000"/>
                </a:solidFill>
                <a:latin typeface="Tw Cen MT"/>
                <a:ea typeface="DejaVu Sans"/>
              </a:rPr>
              <a:t>Arzobispo Toledo</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1209-1247</a:t>
            </a:r>
            <a:endParaRPr lang="es-ES" sz="1800" b="0" strike="noStrike" spc="-1">
              <a:latin typeface="Arial"/>
            </a:endParaRPr>
          </a:p>
        </p:txBody>
      </p:sp>
      <p:sp>
        <p:nvSpPr>
          <p:cNvPr id="93" name="CuadroTexto 4"/>
          <p:cNvSpPr/>
          <p:nvPr/>
        </p:nvSpPr>
        <p:spPr>
          <a:xfrm>
            <a:off x="7453800" y="5698080"/>
            <a:ext cx="16318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Don Francisco </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de los Cobos</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1478-1545</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additive="repl">
                                        <p:cTn id="7" dur="3000"/>
                                        <p:tgtEl>
                                          <p:spTgt spid="91"/>
                                        </p:tgtEl>
                                      </p:cBhvr>
                                    </p:animEffect>
                                    <p:anim calcmode="lin" valueType="num">
                                      <p:cBhvr additive="repl">
                                        <p:cTn id="8" dur="3000" fill="hold"/>
                                        <p:tgtEl>
                                          <p:spTgt spid="91"/>
                                        </p:tgtEl>
                                        <p:attrNameLst>
                                          <p:attrName>ppt_x</p:attrName>
                                        </p:attrNameLst>
                                      </p:cBhvr>
                                      <p:tavLst>
                                        <p:tav tm="0">
                                          <p:val>
                                            <p:strVal val="#ppt_x"/>
                                          </p:val>
                                        </p:tav>
                                        <p:tav tm="100000">
                                          <p:val>
                                            <p:strVal val="#ppt_x"/>
                                          </p:val>
                                        </p:tav>
                                      </p:tavLst>
                                    </p:anim>
                                    <p:anim calcmode="lin" valueType="num">
                                      <p:cBhvr additive="repl">
                                        <p:cTn id="9" dur="3000" fill="hold"/>
                                        <p:tgtEl>
                                          <p:spTgt spid="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41" name="CuadroTexto 2"/>
          <p:cNvSpPr/>
          <p:nvPr/>
        </p:nvSpPr>
        <p:spPr>
          <a:xfrm>
            <a:off x="539640" y="2990160"/>
            <a:ext cx="8063640" cy="374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DejaVu Sans"/>
              </a:rPr>
              <a:t>	El Barranco de la Montesina está a unos cinco kilómetros,  en dirección a Mogón, salpicada la zona de cortijos; es muy probable que también los hubiera por aquellos años del siglo XVI. La finalidad de esta ermita consistiría, por tanto, en cubrir de esta manera las necesidades espirituales de sus numerosas cortijadas.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*1524</a:t>
            </a:r>
            <a:r>
              <a:rPr lang="es-ES" sz="2000" b="0" strike="noStrike" spc="-1" dirty="0">
                <a:solidFill>
                  <a:srgbClr val="000000"/>
                </a:solidFill>
                <a:latin typeface="Tw Cen MT"/>
                <a:ea typeface="DejaVu Sans"/>
              </a:rPr>
              <a:t>; Algunas referencias históricas que confirman su existencia:  Francisco de Chinchilla, en su testamento, deja para las ermitas de la </a:t>
            </a:r>
            <a:r>
              <a:rPr lang="es-ES" sz="2000" b="0" strike="noStrike" spc="-1" dirty="0" err="1">
                <a:solidFill>
                  <a:srgbClr val="000000"/>
                </a:solidFill>
                <a:latin typeface="Tw Cen MT"/>
                <a:ea typeface="DejaVu Sans"/>
              </a:rPr>
              <a:t>Fuenclara</a:t>
            </a:r>
            <a:r>
              <a:rPr lang="es-ES" sz="2000" b="0" strike="noStrike" spc="-1" dirty="0">
                <a:solidFill>
                  <a:srgbClr val="000000"/>
                </a:solidFill>
                <a:latin typeface="Tw Cen MT"/>
                <a:ea typeface="DejaVu Sans"/>
              </a:rPr>
              <a:t>, Magdalena, san Pedro, san Sebastián, Santiago de la Montesina y santa </a:t>
            </a:r>
            <a:r>
              <a:rPr lang="es-ES" sz="2000" b="0" strike="noStrike" spc="-1" dirty="0" err="1">
                <a:solidFill>
                  <a:srgbClr val="000000"/>
                </a:solidFill>
                <a:latin typeface="Tw Cen MT"/>
                <a:ea typeface="DejaVu Sans"/>
              </a:rPr>
              <a:t>Quiteria</a:t>
            </a:r>
            <a:r>
              <a:rPr lang="es-ES" sz="2000" b="0" strike="noStrike" spc="-1" dirty="0">
                <a:solidFill>
                  <a:srgbClr val="000000"/>
                </a:solidFill>
                <a:latin typeface="Tw Cen MT"/>
                <a:ea typeface="DejaVu Sans"/>
              </a:rPr>
              <a:t>, un maravedí para cada una de ellas.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*1538</a:t>
            </a:r>
            <a:r>
              <a:rPr lang="es-ES" sz="2000" b="0" strike="noStrike" spc="-1" dirty="0">
                <a:solidFill>
                  <a:srgbClr val="000000"/>
                </a:solidFill>
                <a:latin typeface="Tw Cen MT"/>
                <a:ea typeface="DejaVu Sans"/>
              </a:rPr>
              <a:t>:  Sebastián Contreras en testamento deja un carro de tejas a cada una de las ermitas de S. Pedro, Magdalena, </a:t>
            </a:r>
            <a:r>
              <a:rPr lang="es-ES" sz="2000" b="0" strike="noStrike" spc="-1" dirty="0" err="1">
                <a:solidFill>
                  <a:srgbClr val="000000"/>
                </a:solidFill>
                <a:latin typeface="Tw Cen MT"/>
                <a:ea typeface="DejaVu Sans"/>
              </a:rPr>
              <a:t>Fuenclara</a:t>
            </a:r>
            <a:r>
              <a:rPr lang="es-ES" sz="2000" b="0" strike="noStrike" spc="-1" dirty="0">
                <a:solidFill>
                  <a:srgbClr val="000000"/>
                </a:solidFill>
                <a:latin typeface="Tw Cen MT"/>
                <a:ea typeface="DejaVu Sans"/>
              </a:rPr>
              <a:t>, Santiago de la Montesina y Santa </a:t>
            </a:r>
            <a:r>
              <a:rPr lang="es-ES" sz="2000" b="0" strike="noStrike" spc="-1" dirty="0" err="1">
                <a:solidFill>
                  <a:srgbClr val="000000"/>
                </a:solidFill>
                <a:latin typeface="Tw Cen MT"/>
                <a:ea typeface="DejaVu Sans"/>
              </a:rPr>
              <a:t>Quiteria</a:t>
            </a:r>
            <a:r>
              <a:rPr lang="es-ES" sz="2000" b="0" strike="noStrike" spc="-1" dirty="0">
                <a:solidFill>
                  <a:srgbClr val="000000"/>
                </a:solidFill>
                <a:latin typeface="Tw Cen MT"/>
                <a:ea typeface="DejaVu Sans"/>
              </a:rPr>
              <a:t>, todas de esta Villa. </a:t>
            </a:r>
            <a:endParaRPr lang="es-ES" sz="2000" b="0" strike="noStrike" spc="-1" dirty="0">
              <a:latin typeface="Arial"/>
            </a:endParaRPr>
          </a:p>
        </p:txBody>
      </p:sp>
      <p:pic>
        <p:nvPicPr>
          <p:cNvPr id="442" name="Imagen 3"/>
          <p:cNvPicPr/>
          <p:nvPr/>
        </p:nvPicPr>
        <p:blipFill>
          <a:blip r:embed="rId3"/>
          <a:srcRect l="19823"/>
          <a:stretch/>
        </p:blipFill>
        <p:spPr>
          <a:xfrm>
            <a:off x="6093720" y="389160"/>
            <a:ext cx="2509560" cy="2248560"/>
          </a:xfrm>
          <a:prstGeom prst="rect">
            <a:avLst/>
          </a:prstGeom>
          <a:ln w="0">
            <a:noFill/>
          </a:ln>
        </p:spPr>
      </p:pic>
      <p:sp>
        <p:nvSpPr>
          <p:cNvPr id="443" name="CuadroTexto 5"/>
          <p:cNvSpPr/>
          <p:nvPr/>
        </p:nvSpPr>
        <p:spPr>
          <a:xfrm>
            <a:off x="611640" y="260640"/>
            <a:ext cx="5039640" cy="2589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DejaVu Sans"/>
              </a:rPr>
              <a:t>7ª ERMITA: SANTIAGO DE LA MONTESINA </a:t>
            </a:r>
            <a:endParaRPr lang="es-ES" sz="2000" b="0" strike="noStrike" spc="-1" dirty="0">
              <a:latin typeface="Arial"/>
            </a:endParaRPr>
          </a:p>
          <a:p>
            <a:pPr algn="just">
              <a:lnSpc>
                <a:spcPct val="100000"/>
              </a:lnSpc>
            </a:pPr>
            <a:r>
              <a:rPr lang="es-ES" sz="1800" b="0" strike="noStrike" spc="-1" dirty="0">
                <a:solidFill>
                  <a:srgbClr val="000000"/>
                </a:solidFill>
                <a:latin typeface="Tw Cen MT"/>
                <a:ea typeface="DejaVu Sans"/>
              </a:rPr>
              <a:t>	Ubicada probablemente en el lugar llamado Barranco de la Montesina, término de Villanueva. Su existencia sólo nos ha llegado como un eco remoto e impreciso de su nombre.</a:t>
            </a:r>
            <a:endParaRPr lang="es-ES" sz="1800" b="0" strike="noStrike" spc="-1" dirty="0">
              <a:latin typeface="Arial"/>
            </a:endParaRPr>
          </a:p>
          <a:p>
            <a:pPr algn="just">
              <a:lnSpc>
                <a:spcPct val="100000"/>
              </a:lnSpc>
            </a:pPr>
            <a:r>
              <a:rPr lang="es-ES" sz="1800" b="0" strike="noStrike" spc="-1" dirty="0">
                <a:solidFill>
                  <a:srgbClr val="000000"/>
                </a:solidFill>
                <a:latin typeface="Tw Cen MT"/>
                <a:ea typeface="DejaVu Sans"/>
              </a:rPr>
              <a:t>	Si nos atenemos a las referencias escritas que se dan de esta ermita, entendemos que su existencia tuvo que ser efímera; acaso unos lustros de vida. </a:t>
            </a: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3"/>
                                        </p:tgtEl>
                                        <p:attrNameLst>
                                          <p:attrName>style.visibility</p:attrName>
                                        </p:attrNameLst>
                                      </p:cBhvr>
                                      <p:to>
                                        <p:strVal val="visible"/>
                                      </p:to>
                                    </p:set>
                                    <p:animEffect transition="in" filter="fade">
                                      <p:cBhvr>
                                        <p:cTn id="7" dur="3000"/>
                                        <p:tgtEl>
                                          <p:spTgt spid="443"/>
                                        </p:tgtEl>
                                      </p:cBhvr>
                                    </p:animEffect>
                                    <p:anim calcmode="lin" valueType="num">
                                      <p:cBhvr>
                                        <p:cTn id="8" dur="3000" fill="hold"/>
                                        <p:tgtEl>
                                          <p:spTgt spid="443"/>
                                        </p:tgtEl>
                                        <p:attrNameLst>
                                          <p:attrName>ppt_x</p:attrName>
                                        </p:attrNameLst>
                                      </p:cBhvr>
                                      <p:tavLst>
                                        <p:tav tm="0">
                                          <p:val>
                                            <p:strVal val="#ppt_x"/>
                                          </p:val>
                                        </p:tav>
                                        <p:tav tm="100000">
                                          <p:val>
                                            <p:strVal val="#ppt_x"/>
                                          </p:val>
                                        </p:tav>
                                      </p:tavLst>
                                    </p:anim>
                                    <p:anim calcmode="lin" valueType="num">
                                      <p:cBhvr>
                                        <p:cTn id="9" dur="3000" fill="hold"/>
                                        <p:tgtEl>
                                          <p:spTgt spid="4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3"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44" name="CuadroTexto 3"/>
          <p:cNvSpPr/>
          <p:nvPr/>
        </p:nvSpPr>
        <p:spPr>
          <a:xfrm>
            <a:off x="323640" y="44640"/>
            <a:ext cx="6479640" cy="682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8ª ERMITA:  SANTA QUITERIA </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DejaVu Sans"/>
              </a:rPr>
              <a:t>En el vecino pueblo de </a:t>
            </a:r>
            <a:r>
              <a:rPr lang="es-ES" sz="2000" b="0" strike="noStrike" spc="-1" dirty="0" err="1">
                <a:solidFill>
                  <a:srgbClr val="000000"/>
                </a:solidFill>
                <a:latin typeface="Tw Cen MT"/>
                <a:ea typeface="DejaVu Sans"/>
              </a:rPr>
              <a:t>Sorihuela</a:t>
            </a:r>
            <a:r>
              <a:rPr lang="es-ES" sz="2000" b="0" strike="noStrike" spc="-1" dirty="0">
                <a:solidFill>
                  <a:srgbClr val="000000"/>
                </a:solidFill>
                <a:latin typeface="Tw Cen MT"/>
                <a:ea typeface="DejaVu Sans"/>
              </a:rPr>
              <a:t>, existe un templo situado a tres kilómetros de la villa, junto al rio Guadalimar; la imagen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de Santa </a:t>
            </a:r>
            <a:r>
              <a:rPr lang="es-ES" sz="2000" b="0" strike="noStrike" spc="-1" dirty="0" err="1">
                <a:solidFill>
                  <a:srgbClr val="000000"/>
                </a:solidFill>
                <a:latin typeface="Tw Cen MT"/>
                <a:ea typeface="DejaVu Sans"/>
              </a:rPr>
              <a:t>Quiteria</a:t>
            </a:r>
            <a:r>
              <a:rPr lang="es-ES" sz="2000" b="0" strike="noStrike" spc="-1" dirty="0">
                <a:solidFill>
                  <a:srgbClr val="000000"/>
                </a:solidFill>
                <a:latin typeface="Tw Cen MT"/>
                <a:ea typeface="DejaVu Sans"/>
              </a:rPr>
              <a:t> que alberga la ermita, es copatrona. Como Patrona,  </a:t>
            </a:r>
            <a:r>
              <a:rPr lang="es-ES" sz="2000" b="0" strike="noStrike" spc="-1" dirty="0" err="1">
                <a:solidFill>
                  <a:srgbClr val="000000"/>
                </a:solidFill>
                <a:latin typeface="Tw Cen MT"/>
                <a:ea typeface="DejaVu Sans"/>
              </a:rPr>
              <a:t>Sorihuela</a:t>
            </a:r>
            <a:r>
              <a:rPr lang="es-ES" sz="2000" b="0" strike="noStrike" spc="-1" dirty="0">
                <a:solidFill>
                  <a:srgbClr val="000000"/>
                </a:solidFill>
                <a:latin typeface="Tw Cen MT"/>
                <a:ea typeface="DejaVu Sans"/>
              </a:rPr>
              <a:t> venera a santa Águeda.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Su construcción es moderna, debido a las muchas reformas de obra que se han efectuado en este edificio.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*1511</a:t>
            </a:r>
            <a:r>
              <a:rPr lang="es-ES" sz="2000" b="0" strike="noStrike" spc="-1" dirty="0">
                <a:solidFill>
                  <a:srgbClr val="000000"/>
                </a:solidFill>
                <a:latin typeface="Tw Cen MT"/>
                <a:ea typeface="DejaVu Sans"/>
              </a:rPr>
              <a:t>: En un sínodo diocesano se nombra a la ermita de santa </a:t>
            </a:r>
            <a:r>
              <a:rPr lang="es-ES" sz="2000" b="0" strike="noStrike" spc="-1" dirty="0" err="1">
                <a:solidFill>
                  <a:srgbClr val="000000"/>
                </a:solidFill>
                <a:latin typeface="Tw Cen MT"/>
                <a:ea typeface="DejaVu Sans"/>
              </a:rPr>
              <a:t>Quiteria</a:t>
            </a:r>
            <a:r>
              <a:rPr lang="es-ES" sz="2000" b="0" strike="noStrike" spc="-1" dirty="0">
                <a:solidFill>
                  <a:srgbClr val="000000"/>
                </a:solidFill>
                <a:latin typeface="Tw Cen MT"/>
                <a:ea typeface="DejaVu Sans"/>
              </a:rPr>
              <a:t> como perteneciente al arciprestazgo de </a:t>
            </a:r>
            <a:r>
              <a:rPr lang="es-ES" sz="2000" b="0" strike="noStrike" spc="-1" dirty="0" err="1">
                <a:solidFill>
                  <a:srgbClr val="000000"/>
                </a:solidFill>
                <a:latin typeface="Tw Cen MT"/>
                <a:ea typeface="DejaVu Sans"/>
              </a:rPr>
              <a:t>Iznatoraf</a:t>
            </a:r>
            <a:r>
              <a:rPr lang="es-ES" sz="2000" b="0" strike="noStrike" spc="-1" dirty="0">
                <a:solidFill>
                  <a:srgbClr val="000000"/>
                </a:solidFill>
                <a:latin typeface="Tw Cen MT"/>
                <a:ea typeface="DejaVu Sans"/>
              </a:rPr>
              <a:t>.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La aldea de </a:t>
            </a:r>
            <a:r>
              <a:rPr lang="es-ES" sz="2000" b="0" strike="noStrike" spc="-1" dirty="0" err="1">
                <a:solidFill>
                  <a:srgbClr val="000000"/>
                </a:solidFill>
                <a:latin typeface="Tw Cen MT"/>
                <a:ea typeface="DejaVu Sans"/>
              </a:rPr>
              <a:t>Sorihuela</a:t>
            </a:r>
            <a:r>
              <a:rPr lang="es-ES" sz="2000" b="0" strike="noStrike" spc="-1" dirty="0">
                <a:solidFill>
                  <a:srgbClr val="000000"/>
                </a:solidFill>
                <a:latin typeface="Tw Cen MT"/>
                <a:ea typeface="DejaVu Sans"/>
              </a:rPr>
              <a:t> no se independizaría hasta el año de 1596, en que Felipe II le concede el título de villa; Villanueva estaba ya independizada desde 1396.</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Es fácil deducir, que los testamentos, que hacen referencia a dicha ermita, se refieran a esta ermita que por su proximidad – a  escasos seis kilómetros de Villanueva–, pudo, por aquellos momentos pertenecerle:</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1524 (testamento de Francisco de Chinchilla);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1534 (testamento de Sebastián de Contreras),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1539 (testamento de Juan Martínez Sevillano)</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1541 (testamento de Juan Alonso Beltrán); </a:t>
            </a:r>
            <a:endParaRPr lang="es-ES" sz="2000" b="0" strike="noStrike" spc="-1" dirty="0">
              <a:latin typeface="Arial"/>
            </a:endParaRPr>
          </a:p>
          <a:p>
            <a:pPr>
              <a:lnSpc>
                <a:spcPct val="100000"/>
              </a:lnSpc>
            </a:pPr>
            <a:endParaRPr lang="es-ES" sz="1800" b="0" strike="noStrike" spc="-1" dirty="0">
              <a:latin typeface="Arial"/>
            </a:endParaRPr>
          </a:p>
        </p:txBody>
      </p:sp>
      <p:pic>
        <p:nvPicPr>
          <p:cNvPr id="445" name="Imagen 2"/>
          <p:cNvPicPr/>
          <p:nvPr/>
        </p:nvPicPr>
        <p:blipFill>
          <a:blip r:embed="rId3"/>
          <a:stretch/>
        </p:blipFill>
        <p:spPr>
          <a:xfrm>
            <a:off x="7164360" y="578880"/>
            <a:ext cx="1818000" cy="2649600"/>
          </a:xfrm>
          <a:prstGeom prst="rect">
            <a:avLst/>
          </a:prstGeom>
          <a:ln w="0">
            <a:noFill/>
          </a:ln>
        </p:spPr>
      </p:pic>
      <p:pic>
        <p:nvPicPr>
          <p:cNvPr id="446" name="Imagen 5"/>
          <p:cNvPicPr/>
          <p:nvPr/>
        </p:nvPicPr>
        <p:blipFill>
          <a:blip r:embed="rId4"/>
          <a:srcRect l="25433" r="12567"/>
          <a:stretch/>
        </p:blipFill>
        <p:spPr>
          <a:xfrm>
            <a:off x="7164360" y="4293000"/>
            <a:ext cx="1818000" cy="1995840"/>
          </a:xfrm>
          <a:prstGeom prst="rect">
            <a:avLst/>
          </a:prstGeom>
          <a:ln w="0">
            <a:noFill/>
          </a:ln>
        </p:spPr>
      </p:pic>
      <p:sp>
        <p:nvSpPr>
          <p:cNvPr id="447" name="CuadroTexto 6"/>
          <p:cNvSpPr/>
          <p:nvPr/>
        </p:nvSpPr>
        <p:spPr>
          <a:xfrm>
            <a:off x="7164360" y="3429000"/>
            <a:ext cx="2087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Tw Cen MT"/>
                <a:ea typeface="DejaVu Sans"/>
              </a:rPr>
              <a:t>SANTA QUITERIA  </a:t>
            </a:r>
            <a:endParaRPr lang="es-ES" sz="1800" b="0" strike="noStrike" spc="-1">
              <a:latin typeface="Arial"/>
            </a:endParaRPr>
          </a:p>
        </p:txBody>
      </p:sp>
      <p:sp>
        <p:nvSpPr>
          <p:cNvPr id="2" name="CuadroTexto 1">
            <a:extLst>
              <a:ext uri="{FF2B5EF4-FFF2-40B4-BE49-F238E27FC236}">
                <a16:creationId xmlns:a16="http://schemas.microsoft.com/office/drawing/2014/main" id="{90E73472-86CE-5D91-D28F-AF3C76F441B3}"/>
              </a:ext>
            </a:extLst>
          </p:cNvPr>
          <p:cNvSpPr txBox="1"/>
          <p:nvPr/>
        </p:nvSpPr>
        <p:spPr>
          <a:xfrm>
            <a:off x="7164360" y="6381788"/>
            <a:ext cx="1818000" cy="369332"/>
          </a:xfrm>
          <a:prstGeom prst="rect">
            <a:avLst/>
          </a:prstGeom>
          <a:noFill/>
        </p:spPr>
        <p:txBody>
          <a:bodyPr wrap="square" rtlCol="0">
            <a:spAutoFit/>
          </a:bodyPr>
          <a:lstStyle/>
          <a:p>
            <a:pPr algn="ctr"/>
            <a:r>
              <a:rPr lang="es-ES" dirty="0">
                <a:solidFill>
                  <a:srgbClr val="C00000"/>
                </a:solidFill>
              </a:rPr>
              <a:t>Procesión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44"/>
                                        </p:tgtEl>
                                        <p:attrNameLst>
                                          <p:attrName>style.visibility</p:attrName>
                                        </p:attrNameLst>
                                      </p:cBhvr>
                                      <p:to>
                                        <p:strVal val="visible"/>
                                      </p:to>
                                    </p:set>
                                    <p:animEffect transition="in" filter="fade">
                                      <p:cBhvr>
                                        <p:cTn id="7" dur="3000"/>
                                        <p:tgtEl>
                                          <p:spTgt spid="444"/>
                                        </p:tgtEl>
                                      </p:cBhvr>
                                    </p:animEffect>
                                    <p:anim calcmode="lin" valueType="num">
                                      <p:cBhvr>
                                        <p:cTn id="8" dur="3000" fill="hold"/>
                                        <p:tgtEl>
                                          <p:spTgt spid="444"/>
                                        </p:tgtEl>
                                        <p:attrNameLst>
                                          <p:attrName>ppt_x</p:attrName>
                                        </p:attrNameLst>
                                      </p:cBhvr>
                                      <p:tavLst>
                                        <p:tav tm="0">
                                          <p:val>
                                            <p:strVal val="#ppt_x"/>
                                          </p:val>
                                        </p:tav>
                                        <p:tav tm="100000">
                                          <p:val>
                                            <p:strVal val="#ppt_x"/>
                                          </p:val>
                                        </p:tav>
                                      </p:tavLst>
                                    </p:anim>
                                    <p:anim calcmode="lin" valueType="num">
                                      <p:cBhvr>
                                        <p:cTn id="9" dur="3000" fill="hold"/>
                                        <p:tgtEl>
                                          <p:spTgt spid="4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48" name="CuadroTexto 1"/>
          <p:cNvSpPr/>
          <p:nvPr/>
        </p:nvSpPr>
        <p:spPr>
          <a:xfrm>
            <a:off x="395640" y="248040"/>
            <a:ext cx="6551640" cy="472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Calibri"/>
              </a:rPr>
              <a:t>9ª ERMITA: JESÚS DEL MONTE </a:t>
            </a:r>
            <a:endParaRPr lang="es-ES" sz="2400" b="0" strike="noStrike" spc="-1">
              <a:latin typeface="Arial"/>
            </a:endParaRPr>
          </a:p>
          <a:p>
            <a:pPr algn="just">
              <a:lnSpc>
                <a:spcPct val="100000"/>
              </a:lnSpc>
            </a:pPr>
            <a:r>
              <a:rPr lang="es-ES" sz="2000" b="0" strike="noStrike" spc="-1">
                <a:solidFill>
                  <a:srgbClr val="000000"/>
                </a:solidFill>
                <a:latin typeface="Tw Cen MT"/>
                <a:ea typeface="Calibri"/>
              </a:rPr>
              <a:t>Esta ermita está situada como a dos leguas del pueblo, al pie de la sierra entre caseríos y huertas, en la Cañada de la Madera enriquecida por sus cristalinas y abundantes aguas.</a:t>
            </a: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*1090</a:t>
            </a:r>
            <a:r>
              <a:rPr lang="es-ES" sz="2000" b="0" strike="noStrike" spc="-1">
                <a:solidFill>
                  <a:srgbClr val="000000"/>
                </a:solidFill>
                <a:latin typeface="Tw Cen MT"/>
                <a:ea typeface="Calibri"/>
              </a:rPr>
              <a:t>: Según tradición, esta venerada imagen de Nuestro Padre Jesús, escondida en tiempo de persecución, fue encontrada por dos pastores que pastoreaban con su ganado por ese lugar, en la concavidad de un riscal, llamado el “nicho de San Pedro”. Viajaron con su valioso encuentro, con la sagrada imagen, que era de madera, a su cortijo y la colocaron en un establo. Al enterarse la gente de la sierra, acudieron a postrarse ante la sagrada imagen regresando a sus lugares llenos de alegría. A esta bella imagen le pusieron el nombre de Jesús del Monte por haberla encontrado en el monte, entre matorrales.</a:t>
            </a:r>
            <a:endParaRPr lang="es-ES" sz="2000" b="0" strike="noStrike" spc="-1">
              <a:latin typeface="Arial"/>
            </a:endParaRPr>
          </a:p>
        </p:txBody>
      </p:sp>
      <p:sp>
        <p:nvSpPr>
          <p:cNvPr id="449" name="CuadroTexto 8"/>
          <p:cNvSpPr/>
          <p:nvPr/>
        </p:nvSpPr>
        <p:spPr>
          <a:xfrm>
            <a:off x="7293960" y="3069000"/>
            <a:ext cx="16696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JESÚS </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DEL MONTE</a:t>
            </a:r>
            <a:endParaRPr lang="es-ES" sz="1800" b="0" strike="noStrike" spc="-1">
              <a:latin typeface="Arial"/>
            </a:endParaRPr>
          </a:p>
        </p:txBody>
      </p:sp>
      <p:sp>
        <p:nvSpPr>
          <p:cNvPr id="450" name="CuadroTexto 4"/>
          <p:cNvSpPr/>
          <p:nvPr/>
        </p:nvSpPr>
        <p:spPr>
          <a:xfrm>
            <a:off x="1187640" y="5018400"/>
            <a:ext cx="676764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Calibri"/>
              </a:rPr>
              <a:t>* 1936</a:t>
            </a:r>
            <a:r>
              <a:rPr lang="es-ES" sz="2000" b="0" strike="noStrike" spc="-1">
                <a:solidFill>
                  <a:srgbClr val="000000"/>
                </a:solidFill>
                <a:latin typeface="Tw Cen MT"/>
                <a:ea typeface="Calibri"/>
              </a:rPr>
              <a:t>: Destruida en la guerra, la bellísima imagen de Nuestro Padre Jesús del Monte, fue hecha en rica y noble madera por el escultor e imaginero granadino </a:t>
            </a:r>
            <a:r>
              <a:rPr lang="es-ES" sz="2000" b="0" strike="noStrike" spc="-1">
                <a:solidFill>
                  <a:srgbClr val="C00000"/>
                </a:solidFill>
                <a:latin typeface="Tw Cen MT"/>
                <a:ea typeface="Calibri"/>
              </a:rPr>
              <a:t>Domingo Sánchez Mesa</a:t>
            </a:r>
            <a:r>
              <a:rPr lang="es-ES" sz="2000" b="0" strike="noStrike" spc="-1">
                <a:solidFill>
                  <a:srgbClr val="FF0000"/>
                </a:solidFill>
                <a:latin typeface="Tw Cen MT"/>
                <a:ea typeface="Calibri"/>
              </a:rPr>
              <a:t>, </a:t>
            </a:r>
            <a:r>
              <a:rPr lang="es-ES" sz="2000" b="0" strike="noStrike" spc="-1">
                <a:solidFill>
                  <a:srgbClr val="000000"/>
                </a:solidFill>
                <a:latin typeface="Tw Cen MT"/>
                <a:ea typeface="Calibri"/>
              </a:rPr>
              <a:t>quien hiciera a su vez por entonces las imágenes de la Expiración que está en la parroquia de San Andrés Apóstol, de Villanueva.</a:t>
            </a:r>
            <a:endParaRPr lang="es-ES" sz="2000" b="0" strike="noStrike" spc="-1">
              <a:latin typeface="Arial"/>
            </a:endParaRPr>
          </a:p>
        </p:txBody>
      </p:sp>
      <p:pic>
        <p:nvPicPr>
          <p:cNvPr id="451" name="Imagen 5"/>
          <p:cNvPicPr/>
          <p:nvPr/>
        </p:nvPicPr>
        <p:blipFill>
          <a:blip r:embed="rId3"/>
          <a:stretch/>
        </p:blipFill>
        <p:spPr>
          <a:xfrm>
            <a:off x="7321680" y="819360"/>
            <a:ext cx="1644840" cy="21934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51"/>
                                        </p:tgtEl>
                                        <p:attrNameLst>
                                          <p:attrName>style.visibility</p:attrName>
                                        </p:attrNameLst>
                                      </p:cBhvr>
                                      <p:to>
                                        <p:strVal val="visible"/>
                                      </p:to>
                                    </p:set>
                                    <p:animEffect transition="in" filter="fade">
                                      <p:cBhvr additive="repl">
                                        <p:cTn id="7" dur="3000"/>
                                        <p:tgtEl>
                                          <p:spTgt spid="451"/>
                                        </p:tgtEl>
                                      </p:cBhvr>
                                    </p:animEffect>
                                    <p:anim calcmode="lin" valueType="num">
                                      <p:cBhvr additive="repl">
                                        <p:cTn id="8" dur="3000" fill="hold"/>
                                        <p:tgtEl>
                                          <p:spTgt spid="451"/>
                                        </p:tgtEl>
                                        <p:attrNameLst>
                                          <p:attrName>ppt_x</p:attrName>
                                        </p:attrNameLst>
                                      </p:cBhvr>
                                      <p:tavLst>
                                        <p:tav tm="0">
                                          <p:val>
                                            <p:strVal val="#ppt_x"/>
                                          </p:val>
                                        </p:tav>
                                        <p:tav tm="100000">
                                          <p:val>
                                            <p:strVal val="#ppt_x"/>
                                          </p:val>
                                        </p:tav>
                                      </p:tavLst>
                                    </p:anim>
                                    <p:anim calcmode="lin" valueType="num">
                                      <p:cBhvr additive="repl">
                                        <p:cTn id="9" dur="3000" fill="hold"/>
                                        <p:tgtEl>
                                          <p:spTgt spid="451"/>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451"/>
                                        </p:tgtEl>
                                        <p:attrNameLst>
                                          <p:attrName>style.visibility</p:attrName>
                                        </p:attrNameLst>
                                      </p:cBhvr>
                                      <p:to>
                                        <p:strVal val="visible"/>
                                      </p:to>
                                    </p:set>
                                    <p:animEffect transition="in" filter="circle(out)">
                                      <p:cBhvr>
                                        <p:cTn id="12" dur="3000"/>
                                        <p:tgtEl>
                                          <p:spTgt spid="4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52" name="CuadroTexto 1"/>
          <p:cNvSpPr/>
          <p:nvPr/>
        </p:nvSpPr>
        <p:spPr>
          <a:xfrm>
            <a:off x="251640" y="248040"/>
            <a:ext cx="6839640" cy="49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Calibri"/>
              </a:rPr>
              <a:t>*1880</a:t>
            </a:r>
            <a:r>
              <a:rPr lang="es-ES" sz="2000" b="0" strike="noStrike" spc="-1">
                <a:solidFill>
                  <a:srgbClr val="000000"/>
                </a:solidFill>
                <a:latin typeface="Tw Cen MT"/>
                <a:ea typeface="Calibri"/>
              </a:rPr>
              <a:t>: Bendición de una nueva capilla. </a:t>
            </a: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*1888</a:t>
            </a:r>
            <a:r>
              <a:rPr lang="es-ES" sz="2000" b="0" strike="noStrike" spc="-1">
                <a:solidFill>
                  <a:srgbClr val="000000"/>
                </a:solidFill>
                <a:latin typeface="Tw Cen MT"/>
                <a:ea typeface="Calibri"/>
              </a:rPr>
              <a:t>: El padre fray Fernando de san Juan Bautista, trinitario de la Fuensanta, en carta dirigida al Sr. Obispo, le pone al tanto de la crítica situación en que se encuentran los feligreses: una comunidad de protestantes, asentada en esta zona, intenta hacer prosélitos, con el riesgo que esto supone para la feligresía. </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“Convocados en la plaza de la ermita, -nos cuenta él- nos reunimos con el jefe o pastor en una disensión pacífica, cuyo resultado, gracias a Dios, fue muy satisfactorio”.</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*La comunidad de protestantes se hizo presente en Villanueva en la última década del siglo XIX, años destacados por la evolución y progreso de la ciudad. Su capilla está en la calle Goleta. </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 1965</a:t>
            </a:r>
            <a:r>
              <a:rPr lang="es-ES" sz="2000" b="0" strike="noStrike" spc="-1">
                <a:solidFill>
                  <a:srgbClr val="000000"/>
                </a:solidFill>
                <a:latin typeface="Tw Cen MT"/>
                <a:ea typeface="Calibri"/>
              </a:rPr>
              <a:t>, 4 septiembre. Bendición de la nueva parroquia por Don Félix Romero, siendo párroco D. Luis Rodríguez Córdoba.                             *****</a:t>
            </a:r>
            <a:endParaRPr lang="es-ES" sz="2000" b="0" strike="noStrike" spc="-1">
              <a:latin typeface="Arial"/>
            </a:endParaRPr>
          </a:p>
          <a:p>
            <a:pPr>
              <a:lnSpc>
                <a:spcPct val="100000"/>
              </a:lnSpc>
            </a:pPr>
            <a:endParaRPr lang="es-ES" sz="2000" b="0" strike="noStrike" spc="-1">
              <a:latin typeface="Arial"/>
            </a:endParaRPr>
          </a:p>
        </p:txBody>
      </p:sp>
      <p:sp>
        <p:nvSpPr>
          <p:cNvPr id="453" name="CuadroTexto 8"/>
          <p:cNvSpPr/>
          <p:nvPr/>
        </p:nvSpPr>
        <p:spPr>
          <a:xfrm>
            <a:off x="7308360" y="2853000"/>
            <a:ext cx="18345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JESÚS </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DEL MONTE</a:t>
            </a:r>
            <a:endParaRPr lang="es-ES" sz="1800" b="0" strike="noStrike" spc="-1">
              <a:latin typeface="Arial"/>
            </a:endParaRPr>
          </a:p>
        </p:txBody>
      </p:sp>
      <p:pic>
        <p:nvPicPr>
          <p:cNvPr id="454" name="Imagen 2"/>
          <p:cNvPicPr/>
          <p:nvPr/>
        </p:nvPicPr>
        <p:blipFill>
          <a:blip r:embed="rId3"/>
          <a:srcRect l="4145" r="19430"/>
          <a:stretch/>
        </p:blipFill>
        <p:spPr>
          <a:xfrm>
            <a:off x="7175880" y="476640"/>
            <a:ext cx="1727280" cy="2085120"/>
          </a:xfrm>
          <a:prstGeom prst="rect">
            <a:avLst/>
          </a:prstGeom>
          <a:ln w="0">
            <a:noFill/>
          </a:ln>
        </p:spPr>
      </p:pic>
      <p:sp>
        <p:nvSpPr>
          <p:cNvPr id="455" name="CuadroTexto 4"/>
          <p:cNvSpPr/>
          <p:nvPr/>
        </p:nvSpPr>
        <p:spPr>
          <a:xfrm>
            <a:off x="971640" y="4725000"/>
            <a:ext cx="741564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Calibri"/>
              </a:rPr>
              <a:t>Curas Párrocos siglo XX</a:t>
            </a:r>
            <a:r>
              <a:rPr lang="es-ES" sz="2000" b="0" strike="noStrike" spc="-1">
                <a:solidFill>
                  <a:srgbClr val="000000"/>
                </a:solidFill>
                <a:latin typeface="Tw Cen MT"/>
                <a:ea typeface="Calibri"/>
              </a:rPr>
              <a:t>: D. Melchor Rodríguez Avilés, 40 años.</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 D. Lorenzo Charriel Valera, 20 años, natural de Úbeda;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 Antonio Alonso Hinojal, de Burgos;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 Luis Rodríguez Córdoba, de Úbeda, estuvo unos diez años.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P. José Ataráz , superior de los Trinitarios, desde 1973 a1980.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y Don Jacinto Ortiz Martínez 1980- 2002</a:t>
            </a:r>
            <a:r>
              <a:rPr lang="es-ES" sz="2000" b="0" strike="noStrike" spc="-1">
                <a:solidFill>
                  <a:srgbClr val="000000"/>
                </a:solidFill>
                <a:highlight>
                  <a:srgbClr val="FFFF00"/>
                </a:highlight>
                <a:latin typeface="Tw Cen MT"/>
                <a:ea typeface="Calibri"/>
              </a:rPr>
              <a:t>.</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4"/>
                                        </p:tgtEl>
                                        <p:attrNameLst>
                                          <p:attrName>style.visibility</p:attrName>
                                        </p:attrNameLst>
                                      </p:cBhvr>
                                      <p:to>
                                        <p:strVal val="visible"/>
                                      </p:to>
                                    </p:set>
                                    <p:animEffect transition="in" filter="fade">
                                      <p:cBhvr>
                                        <p:cTn id="7" dur="3000"/>
                                        <p:tgtEl>
                                          <p:spTgt spid="454"/>
                                        </p:tgtEl>
                                      </p:cBhvr>
                                    </p:animEffect>
                                    <p:anim calcmode="lin" valueType="num">
                                      <p:cBhvr>
                                        <p:cTn id="8" dur="3000" fill="hold"/>
                                        <p:tgtEl>
                                          <p:spTgt spid="454"/>
                                        </p:tgtEl>
                                        <p:attrNameLst>
                                          <p:attrName>ppt_x</p:attrName>
                                        </p:attrNameLst>
                                      </p:cBhvr>
                                      <p:tavLst>
                                        <p:tav tm="0">
                                          <p:val>
                                            <p:strVal val="#ppt_x"/>
                                          </p:val>
                                        </p:tav>
                                        <p:tav tm="100000">
                                          <p:val>
                                            <p:strVal val="#ppt_x"/>
                                          </p:val>
                                        </p:tav>
                                      </p:tavLst>
                                    </p:anim>
                                    <p:anim calcmode="lin" valueType="num">
                                      <p:cBhvr>
                                        <p:cTn id="9" dur="3000" fill="hold"/>
                                        <p:tgtEl>
                                          <p:spTgt spid="4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56" name="CuadroTexto 8"/>
          <p:cNvSpPr/>
          <p:nvPr/>
        </p:nvSpPr>
        <p:spPr>
          <a:xfrm>
            <a:off x="7281720" y="2349000"/>
            <a:ext cx="17535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JESÚS </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DEL MONTE</a:t>
            </a:r>
            <a:endParaRPr lang="es-ES" sz="1800" b="0" strike="noStrike" spc="-1">
              <a:latin typeface="Arial"/>
            </a:endParaRPr>
          </a:p>
        </p:txBody>
      </p:sp>
      <p:sp>
        <p:nvSpPr>
          <p:cNvPr id="457" name="CuadroTexto 6"/>
          <p:cNvSpPr/>
          <p:nvPr/>
        </p:nvSpPr>
        <p:spPr>
          <a:xfrm>
            <a:off x="395640" y="3285000"/>
            <a:ext cx="8424000" cy="34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1800" b="0" strike="noStrike" spc="-1">
                <a:solidFill>
                  <a:srgbClr val="000000"/>
                </a:solidFill>
                <a:latin typeface="Arial Narrow"/>
                <a:ea typeface="Calibri"/>
              </a:rPr>
              <a:t>	</a:t>
            </a:r>
            <a:r>
              <a:rPr lang="es-ES" sz="2000" b="0" strike="noStrike" spc="-1">
                <a:solidFill>
                  <a:srgbClr val="C00000"/>
                </a:solidFill>
                <a:latin typeface="Tw Cen MT"/>
                <a:ea typeface="Times New Roman"/>
              </a:rPr>
              <a:t>La verbena </a:t>
            </a:r>
            <a:r>
              <a:rPr lang="es-ES" sz="2000" b="0" strike="noStrike" spc="-1">
                <a:solidFill>
                  <a:srgbClr val="000000"/>
                </a:solidFill>
                <a:latin typeface="Tw Cen MT"/>
                <a:ea typeface="Times New Roman"/>
              </a:rPr>
              <a:t>se hacía en la era empedrada que había delante de la puerta de la Ermita. Ésta solía estar engalanada. Se bailaba el suelto, la jota y las seguidillas, siendo su música un acordeón acompañado de guitarras. La gente se lo pasaba muy bien. Después de la Fiesta y de la procesión del Santo, rifaban un cordero; era tradicional y había cucañas, mojabobos y carrera de sacos.</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A las doce del día terminaba la Fiesta y la gente se marchaba por lo distintos caminos que habían traído y hasta el año siguiente.</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En la actualidad se sigue con el concurso, de numerosos feligreses ahora residentes en Villanueva o esparcidos por nuestra querida España y que vienen en sus coches con sus familias atraídos por la añoranza.</a:t>
            </a:r>
            <a:endParaRPr lang="es-ES" sz="2000" b="0" strike="noStrike" spc="-1">
              <a:latin typeface="Arial"/>
            </a:endParaRPr>
          </a:p>
        </p:txBody>
      </p:sp>
      <p:pic>
        <p:nvPicPr>
          <p:cNvPr id="458" name="Imagen 1"/>
          <p:cNvPicPr/>
          <p:nvPr/>
        </p:nvPicPr>
        <p:blipFill>
          <a:blip r:embed="rId3"/>
          <a:srcRect l="15183" r="14410"/>
          <a:stretch/>
        </p:blipFill>
        <p:spPr>
          <a:xfrm>
            <a:off x="7174440" y="332640"/>
            <a:ext cx="1753560" cy="2015280"/>
          </a:xfrm>
          <a:prstGeom prst="rect">
            <a:avLst/>
          </a:prstGeom>
          <a:ln w="0">
            <a:noFill/>
          </a:ln>
        </p:spPr>
      </p:pic>
      <p:sp>
        <p:nvSpPr>
          <p:cNvPr id="459" name="CuadroTexto 4"/>
          <p:cNvSpPr/>
          <p:nvPr/>
        </p:nvSpPr>
        <p:spPr>
          <a:xfrm>
            <a:off x="395640" y="188640"/>
            <a:ext cx="646128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Calibri"/>
              </a:rPr>
              <a:t>Añoranza: </a:t>
            </a:r>
            <a:r>
              <a:rPr lang="es-ES" sz="2000" b="0" strike="noStrike" spc="-1" dirty="0">
                <a:solidFill>
                  <a:srgbClr val="000000"/>
                </a:solidFill>
                <a:latin typeface="Tw Cen MT"/>
                <a:ea typeface="Calibri"/>
              </a:rPr>
              <a:t>La Fiesta la oficiaba </a:t>
            </a:r>
            <a:r>
              <a:rPr lang="es-ES" sz="2000" b="0" strike="noStrike" spc="-1" dirty="0">
                <a:solidFill>
                  <a:srgbClr val="C00000"/>
                </a:solidFill>
                <a:latin typeface="Tw Cen MT"/>
                <a:ea typeface="Calibri"/>
              </a:rPr>
              <a:t>Don Melchor</a:t>
            </a:r>
            <a:r>
              <a:rPr lang="es-ES" sz="2000" b="0" strike="noStrike" spc="-1" dirty="0">
                <a:latin typeface="Tw Cen MT"/>
                <a:ea typeface="Calibri"/>
              </a:rPr>
              <a:t> Rodríguez </a:t>
            </a:r>
            <a:r>
              <a:rPr lang="es-ES" sz="2000" b="0" strike="noStrike" spc="-1" dirty="0">
                <a:solidFill>
                  <a:srgbClr val="000000"/>
                </a:solidFill>
                <a:latin typeface="Tw Cen MT"/>
                <a:ea typeface="Calibri"/>
              </a:rPr>
              <a:t>Avilés, como Prior de esta pequeña parroquia que estuvo en ella unos cuarenta años, siendo Presidente Don Miguel Bueno.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a:t>
            </a:r>
            <a:r>
              <a:rPr lang="es-ES" sz="2000" b="0" strike="noStrike" spc="-1" dirty="0">
                <a:solidFill>
                  <a:srgbClr val="C00000"/>
                </a:solidFill>
                <a:latin typeface="Tw Cen MT"/>
                <a:ea typeface="Calibri"/>
              </a:rPr>
              <a:t>La Fiesta la hacían el día último de Agosto,</a:t>
            </a:r>
            <a:r>
              <a:rPr lang="es-ES" sz="2000" b="0" strike="noStrike" spc="-1" dirty="0">
                <a:solidFill>
                  <a:srgbClr val="000000"/>
                </a:solidFill>
                <a:latin typeface="Tw Cen MT"/>
                <a:ea typeface="Calibri"/>
              </a:rPr>
              <a:t> siendo por tanto la verbena el día treinta del mismo mes. A la Romería y a la Fiesta acudía entonces mucha gente con caballerías de toda la Sierra de las Cuatro Villas, de la Fuencaliente, de la </a:t>
            </a:r>
            <a:r>
              <a:rPr lang="es-ES" sz="2000" b="0" strike="noStrike" spc="-1" dirty="0" err="1">
                <a:solidFill>
                  <a:srgbClr val="000000"/>
                </a:solidFill>
                <a:latin typeface="Tw Cen MT"/>
                <a:ea typeface="Calibri"/>
              </a:rPr>
              <a:t>Servalea</a:t>
            </a:r>
            <a:r>
              <a:rPr lang="es-ES" sz="2000" b="0" strike="noStrike" spc="-1" dirty="0">
                <a:solidFill>
                  <a:srgbClr val="000000"/>
                </a:solidFill>
                <a:latin typeface="Tw Cen MT"/>
                <a:ea typeface="Calibri"/>
              </a:rPr>
              <a:t>, y de la Cañada; entonces estaban todos los cortijos poblados.</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3000"/>
                                        <p:tgtEl>
                                          <p:spTgt spid="458"/>
                                        </p:tgtEl>
                                      </p:cBhvr>
                                    </p:animEffect>
                                    <p:anim calcmode="lin" valueType="num">
                                      <p:cBhvr>
                                        <p:cTn id="8" dur="3000" fill="hold"/>
                                        <p:tgtEl>
                                          <p:spTgt spid="458"/>
                                        </p:tgtEl>
                                        <p:attrNameLst>
                                          <p:attrName>ppt_x</p:attrName>
                                        </p:attrNameLst>
                                      </p:cBhvr>
                                      <p:tavLst>
                                        <p:tav tm="0">
                                          <p:val>
                                            <p:strVal val="#ppt_x"/>
                                          </p:val>
                                        </p:tav>
                                        <p:tav tm="100000">
                                          <p:val>
                                            <p:strVal val="#ppt_x"/>
                                          </p:val>
                                        </p:tav>
                                      </p:tavLst>
                                    </p:anim>
                                    <p:anim calcmode="lin" valueType="num">
                                      <p:cBhvr>
                                        <p:cTn id="9" dur="3000" fill="hold"/>
                                        <p:tgtEl>
                                          <p:spTgt spid="4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60" name="Line 5"/>
          <p:cNvSpPr/>
          <p:nvPr/>
        </p:nvSpPr>
        <p:spPr>
          <a:xfrm>
            <a:off x="854280" y="1124640"/>
            <a:ext cx="11664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61"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62"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63" name="Line 8"/>
          <p:cNvSpPr/>
          <p:nvPr/>
        </p:nvSpPr>
        <p:spPr>
          <a:xfrm>
            <a:off x="611280" y="5084640"/>
            <a:ext cx="5544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64" name="CuadroTexto 5"/>
          <p:cNvSpPr/>
          <p:nvPr/>
        </p:nvSpPr>
        <p:spPr>
          <a:xfrm>
            <a:off x="1113120" y="1380240"/>
            <a:ext cx="374076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000" b="1" strike="noStrike" spc="-1">
                <a:solidFill>
                  <a:srgbClr val="C00000"/>
                </a:solidFill>
                <a:latin typeface="Arial"/>
                <a:ea typeface="DejaVu Sans"/>
              </a:rPr>
              <a:t>7º CONVENTO: SANTA ANA</a:t>
            </a:r>
            <a:endParaRPr lang="es-ES" sz="2000" b="0" strike="noStrike" spc="-1">
              <a:latin typeface="Arial"/>
            </a:endParaRPr>
          </a:p>
        </p:txBody>
      </p:sp>
      <p:sp>
        <p:nvSpPr>
          <p:cNvPr id="465" name="CuadroTexto 8"/>
          <p:cNvSpPr/>
          <p:nvPr/>
        </p:nvSpPr>
        <p:spPr>
          <a:xfrm>
            <a:off x="1352520" y="2481120"/>
            <a:ext cx="3361320" cy="2221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Calibri"/>
                <a:ea typeface="Calibri"/>
              </a:rPr>
              <a:t>PP. DOMINICOS</a:t>
            </a:r>
            <a:endParaRPr lang="es-ES" sz="1800" b="0" strike="noStrike" spc="-1">
              <a:latin typeface="Arial"/>
            </a:endParaRPr>
          </a:p>
          <a:p>
            <a:pPr algn="ctr">
              <a:lnSpc>
                <a:spcPct val="100000"/>
              </a:lnSpc>
            </a:pPr>
            <a:r>
              <a:rPr lang="es-ES" sz="1600" b="0" strike="noStrike" spc="-1">
                <a:solidFill>
                  <a:srgbClr val="000000"/>
                </a:solidFill>
                <a:latin typeface="Calibri"/>
                <a:ea typeface="Calibri"/>
              </a:rPr>
              <a:t>*1538: Fundado</a:t>
            </a:r>
            <a:endParaRPr lang="es-ES" sz="1600" b="0" strike="noStrike" spc="-1">
              <a:latin typeface="Arial"/>
            </a:endParaRPr>
          </a:p>
          <a:p>
            <a:pPr algn="ctr">
              <a:lnSpc>
                <a:spcPct val="100000"/>
              </a:lnSpc>
            </a:pPr>
            <a:r>
              <a:rPr lang="es-ES" sz="1600" b="0" strike="noStrike" spc="-1">
                <a:solidFill>
                  <a:srgbClr val="000000"/>
                </a:solidFill>
                <a:latin typeface="Calibri"/>
                <a:ea typeface="Calibri"/>
              </a:rPr>
              <a:t>Convento de Santa Cruz</a:t>
            </a:r>
            <a:endParaRPr lang="es-ES" sz="1600" b="0" strike="noStrike" spc="-1">
              <a:latin typeface="Arial"/>
            </a:endParaRPr>
          </a:p>
          <a:p>
            <a:pPr algn="ctr">
              <a:lnSpc>
                <a:spcPct val="100000"/>
              </a:lnSpc>
            </a:pPr>
            <a:endParaRPr lang="es-ES" sz="1600" b="0" strike="noStrike" spc="-1">
              <a:latin typeface="Arial"/>
            </a:endParaRPr>
          </a:p>
          <a:p>
            <a:pPr algn="ctr">
              <a:lnSpc>
                <a:spcPct val="100000"/>
              </a:lnSpc>
            </a:pPr>
            <a:r>
              <a:rPr lang="es-ES" sz="2000" b="1" strike="noStrike" spc="-1">
                <a:solidFill>
                  <a:srgbClr val="C00000"/>
                </a:solidFill>
                <a:latin typeface="Calibri"/>
                <a:ea typeface="Calibri"/>
              </a:rPr>
              <a:t>MM. DOMINICAS</a:t>
            </a:r>
            <a:endParaRPr lang="es-ES" sz="20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C00000"/>
                </a:solidFill>
                <a:latin typeface="Calibri"/>
                <a:ea typeface="Calibri"/>
              </a:rPr>
              <a:t>- Fray Domingo de Valtanás</a:t>
            </a:r>
            <a:endParaRPr lang="es-ES" sz="1800" b="0" strike="noStrike" spc="-1">
              <a:latin typeface="Arial"/>
            </a:endParaRPr>
          </a:p>
          <a:p>
            <a:pPr algn="ctr">
              <a:lnSpc>
                <a:spcPct val="100000"/>
              </a:lnSpc>
            </a:pPr>
            <a:endParaRPr lang="es-ES" sz="1800" b="0" strike="noStrike" spc="-1">
              <a:latin typeface="Arial"/>
            </a:endParaRPr>
          </a:p>
        </p:txBody>
      </p:sp>
      <p:pic>
        <p:nvPicPr>
          <p:cNvPr id="466" name="Imagen 6"/>
          <p:cNvPicPr/>
          <p:nvPr/>
        </p:nvPicPr>
        <p:blipFill>
          <a:blip r:embed="rId3"/>
          <a:stretch/>
        </p:blipFill>
        <p:spPr>
          <a:xfrm>
            <a:off x="5364000" y="2086560"/>
            <a:ext cx="3185640" cy="2493360"/>
          </a:xfrm>
          <a:prstGeom prst="rect">
            <a:avLst/>
          </a:prstGeom>
          <a:ln w="0">
            <a:noFill/>
          </a:ln>
        </p:spPr>
      </p:pic>
      <p:sp>
        <p:nvSpPr>
          <p:cNvPr id="467" name="CuadroTexto 11"/>
          <p:cNvSpPr/>
          <p:nvPr/>
        </p:nvSpPr>
        <p:spPr>
          <a:xfrm>
            <a:off x="5652000" y="4581000"/>
            <a:ext cx="2636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Fundado 1540</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60"/>
                                        </p:tgtEl>
                                        <p:attrNameLst>
                                          <p:attrName>style.visibility</p:attrName>
                                        </p:attrNameLst>
                                      </p:cBhvr>
                                      <p:to>
                                        <p:strVal val="visible"/>
                                      </p:to>
                                    </p:set>
                                    <p:anim calcmode="lin" valueType="num">
                                      <p:cBhvr additive="repl">
                                        <p:cTn id="7" dur="2000" fill="hold"/>
                                        <p:tgtEl>
                                          <p:spTgt spid="460"/>
                                        </p:tgtEl>
                                        <p:attrNameLst>
                                          <p:attrName>ppt_w</p:attrName>
                                        </p:attrNameLst>
                                      </p:cBhvr>
                                      <p:tavLst>
                                        <p:tav tm="0">
                                          <p:val>
                                            <p:fltVal val="0"/>
                                          </p:val>
                                        </p:tav>
                                        <p:tav tm="100000">
                                          <p:val>
                                            <p:strVal val="#ppt_w"/>
                                          </p:val>
                                        </p:tav>
                                      </p:tavLst>
                                    </p:anim>
                                    <p:anim calcmode="lin" valueType="num">
                                      <p:cBhvr additive="repl">
                                        <p:cTn id="8" dur="2000" fill="hold"/>
                                        <p:tgtEl>
                                          <p:spTgt spid="46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61"/>
                                        </p:tgtEl>
                                        <p:attrNameLst>
                                          <p:attrName>style.visibility</p:attrName>
                                        </p:attrNameLst>
                                      </p:cBhvr>
                                      <p:to>
                                        <p:strVal val="visible"/>
                                      </p:to>
                                    </p:set>
                                    <p:anim calcmode="lin" valueType="num">
                                      <p:cBhvr additive="repl">
                                        <p:cTn id="11" dur="2000" fill="hold"/>
                                        <p:tgtEl>
                                          <p:spTgt spid="461"/>
                                        </p:tgtEl>
                                        <p:attrNameLst>
                                          <p:attrName>ppt_w</p:attrName>
                                        </p:attrNameLst>
                                      </p:cBhvr>
                                      <p:tavLst>
                                        <p:tav tm="0">
                                          <p:val>
                                            <p:fltVal val="0"/>
                                          </p:val>
                                        </p:tav>
                                        <p:tav tm="100000">
                                          <p:val>
                                            <p:strVal val="#ppt_w"/>
                                          </p:val>
                                        </p:tav>
                                      </p:tavLst>
                                    </p:anim>
                                    <p:anim calcmode="lin" valueType="num">
                                      <p:cBhvr additive="repl">
                                        <p:cTn id="12" dur="2000" fill="hold"/>
                                        <p:tgtEl>
                                          <p:spTgt spid="461"/>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62"/>
                                        </p:tgtEl>
                                        <p:attrNameLst>
                                          <p:attrName>style.visibility</p:attrName>
                                        </p:attrNameLst>
                                      </p:cBhvr>
                                      <p:to>
                                        <p:strVal val="visible"/>
                                      </p:to>
                                    </p:set>
                                    <p:anim calcmode="lin" valueType="num">
                                      <p:cBhvr additive="repl">
                                        <p:cTn id="15" dur="2000" fill="hold"/>
                                        <p:tgtEl>
                                          <p:spTgt spid="462"/>
                                        </p:tgtEl>
                                        <p:attrNameLst>
                                          <p:attrName>ppt_w</p:attrName>
                                        </p:attrNameLst>
                                      </p:cBhvr>
                                      <p:tavLst>
                                        <p:tav tm="0">
                                          <p:val>
                                            <p:fltVal val="0"/>
                                          </p:val>
                                        </p:tav>
                                        <p:tav tm="100000">
                                          <p:val>
                                            <p:strVal val="#ppt_w"/>
                                          </p:val>
                                        </p:tav>
                                      </p:tavLst>
                                    </p:anim>
                                    <p:anim calcmode="lin" valueType="num">
                                      <p:cBhvr additive="repl">
                                        <p:cTn id="16" dur="2000" fill="hold"/>
                                        <p:tgtEl>
                                          <p:spTgt spid="462"/>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63"/>
                                        </p:tgtEl>
                                        <p:attrNameLst>
                                          <p:attrName>style.visibility</p:attrName>
                                        </p:attrNameLst>
                                      </p:cBhvr>
                                      <p:to>
                                        <p:strVal val="visible"/>
                                      </p:to>
                                    </p:set>
                                    <p:anim calcmode="lin" valueType="num">
                                      <p:cBhvr additive="repl">
                                        <p:cTn id="19" dur="2000" fill="hold"/>
                                        <p:tgtEl>
                                          <p:spTgt spid="463"/>
                                        </p:tgtEl>
                                        <p:attrNameLst>
                                          <p:attrName>ppt_w</p:attrName>
                                        </p:attrNameLst>
                                      </p:cBhvr>
                                      <p:tavLst>
                                        <p:tav tm="0">
                                          <p:val>
                                            <p:fltVal val="0"/>
                                          </p:val>
                                        </p:tav>
                                        <p:tav tm="100000">
                                          <p:val>
                                            <p:strVal val="#ppt_w"/>
                                          </p:val>
                                        </p:tav>
                                      </p:tavLst>
                                    </p:anim>
                                    <p:anim calcmode="lin" valueType="num">
                                      <p:cBhvr additive="repl">
                                        <p:cTn id="20" dur="2000" fill="hold"/>
                                        <p:tgtEl>
                                          <p:spTgt spid="46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68"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469"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470" name="CuadroTexto 4"/>
          <p:cNvSpPr/>
          <p:nvPr/>
        </p:nvSpPr>
        <p:spPr>
          <a:xfrm>
            <a:off x="536040" y="188640"/>
            <a:ext cx="5662440" cy="448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Calibri"/>
              </a:rPr>
              <a:t>CONVENTO DE SANTA ANA</a:t>
            </a:r>
            <a:endParaRPr lang="es-ES" sz="2400" b="0" strike="noStrike" spc="-1">
              <a:latin typeface="Arial"/>
            </a:endParaRPr>
          </a:p>
          <a:p>
            <a:pPr algn="ctr">
              <a:lnSpc>
                <a:spcPct val="100000"/>
              </a:lnSpc>
            </a:pPr>
            <a:r>
              <a:rPr lang="es-ES" sz="2400" b="0" strike="noStrike" spc="-1">
                <a:solidFill>
                  <a:srgbClr val="C00000"/>
                </a:solidFill>
                <a:latin typeface="Tw Cen MT"/>
                <a:ea typeface="Calibri"/>
              </a:rPr>
              <a:t>Madres Dominicas</a:t>
            </a:r>
            <a:endParaRPr lang="es-ES" sz="2400" b="0" strike="noStrike" spc="-1">
              <a:latin typeface="Arial"/>
            </a:endParaRPr>
          </a:p>
          <a:p>
            <a:pPr algn="just">
              <a:lnSpc>
                <a:spcPct val="100000"/>
              </a:lnSpc>
            </a:pPr>
            <a:r>
              <a:rPr lang="es-ES" sz="2000" b="0" strike="noStrike" spc="-1">
                <a:solidFill>
                  <a:srgbClr val="C00000"/>
                </a:solidFill>
                <a:latin typeface="Tw Cen MT"/>
                <a:ea typeface="Times New Roman"/>
              </a:rPr>
              <a:t>* 1540</a:t>
            </a:r>
            <a:r>
              <a:rPr lang="es-ES" sz="2000" b="0" strike="noStrike" spc="-1">
                <a:solidFill>
                  <a:srgbClr val="000000"/>
                </a:solidFill>
                <a:latin typeface="Tw Cen MT"/>
                <a:ea typeface="Times New Roman"/>
              </a:rPr>
              <a:t>: Instauración del </a:t>
            </a:r>
            <a:r>
              <a:rPr lang="es-ES" sz="2000" b="1" strike="noStrike" spc="-1">
                <a:solidFill>
                  <a:srgbClr val="000000"/>
                </a:solidFill>
                <a:latin typeface="Tw Cen MT"/>
                <a:ea typeface="Times New Roman"/>
              </a:rPr>
              <a:t>convento </a:t>
            </a:r>
            <a:r>
              <a:rPr lang="es-ES" sz="2000" b="0" strike="noStrike" spc="-1">
                <a:solidFill>
                  <a:srgbClr val="000000"/>
                </a:solidFill>
                <a:latin typeface="Tw Cen MT"/>
                <a:ea typeface="Times New Roman"/>
              </a:rPr>
              <a:t>erigido en un área urbana próxima al primitivo asentamiento fortificado, junto a la próxima iglesia de San Andrés.</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	Se realizó gracias al mecenazgo de fray Domingo de Valtanás. Fue edificado sobre su casa solariega creándose un patronato propiedad de los herederos, que obtuvo el derecho a entierro en la capilla mayor. La fachada principal, en el muro norte, muestra una hornacina con la imagen de Santo Domingo de Guzmán, fundador de la orden de los Dominicos.</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	</a:t>
            </a:r>
            <a:endParaRPr lang="es-ES" sz="2000" b="0" strike="noStrike" spc="-1">
              <a:latin typeface="Arial"/>
            </a:endParaRPr>
          </a:p>
        </p:txBody>
      </p:sp>
      <p:pic>
        <p:nvPicPr>
          <p:cNvPr id="471" name="Imagen 5"/>
          <p:cNvPicPr/>
          <p:nvPr/>
        </p:nvPicPr>
        <p:blipFill>
          <a:blip r:embed="rId3"/>
          <a:srcRect l="27315" r="21130"/>
          <a:stretch/>
        </p:blipFill>
        <p:spPr>
          <a:xfrm>
            <a:off x="6804360" y="476640"/>
            <a:ext cx="1799280" cy="2541600"/>
          </a:xfrm>
          <a:prstGeom prst="rect">
            <a:avLst/>
          </a:prstGeom>
          <a:ln w="0">
            <a:noFill/>
          </a:ln>
        </p:spPr>
      </p:pic>
      <p:sp>
        <p:nvSpPr>
          <p:cNvPr id="472" name="CuadroTexto 6"/>
          <p:cNvSpPr/>
          <p:nvPr/>
        </p:nvSpPr>
        <p:spPr>
          <a:xfrm>
            <a:off x="6804360" y="3119400"/>
            <a:ext cx="1799280" cy="97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Times New Roman"/>
              </a:rPr>
              <a:t>Sto Domingo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de Guzmán</a:t>
            </a:r>
            <a:endParaRPr lang="es-ES" sz="2000" b="0" strike="noStrike" spc="-1">
              <a:latin typeface="Arial"/>
            </a:endParaRPr>
          </a:p>
          <a:p>
            <a:pPr algn="ctr">
              <a:lnSpc>
                <a:spcPct val="100000"/>
              </a:lnSpc>
            </a:pPr>
            <a:r>
              <a:rPr lang="es-ES" sz="1800" b="0" strike="noStrike" spc="-1">
                <a:solidFill>
                  <a:srgbClr val="C00000"/>
                </a:solidFill>
                <a:latin typeface="Tw Cen MT"/>
                <a:ea typeface="Times New Roman"/>
              </a:rPr>
              <a:t>*1170- +1221</a:t>
            </a:r>
            <a:endParaRPr lang="es-ES" sz="1800" b="0" strike="noStrike" spc="-1">
              <a:latin typeface="Arial"/>
            </a:endParaRPr>
          </a:p>
        </p:txBody>
      </p:sp>
      <p:sp>
        <p:nvSpPr>
          <p:cNvPr id="473" name="CuadroTexto 7"/>
          <p:cNvSpPr/>
          <p:nvPr/>
        </p:nvSpPr>
        <p:spPr>
          <a:xfrm>
            <a:off x="6833880" y="-73800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474" name="CuadroTexto 11"/>
          <p:cNvSpPr/>
          <p:nvPr/>
        </p:nvSpPr>
        <p:spPr>
          <a:xfrm>
            <a:off x="536040" y="4405320"/>
            <a:ext cx="566244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000000"/>
                </a:solidFill>
                <a:latin typeface="Tw Cen MT"/>
                <a:ea typeface="Times New Roman"/>
              </a:rPr>
              <a:t>	El claustro de dos plantas gira en torno a un patio ornamentado por un ciprés y una fuente del siglo XVIII. En el refectorio resalta un fresco que representa la Asunción de la Virgen entre ángeles, flanqueada por las figuras de Santo Domingo y Santa Catalina: Año 1584.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 1565</a:t>
            </a:r>
            <a:r>
              <a:rPr lang="es-ES" sz="2000" b="0" strike="noStrike" spc="-1">
                <a:solidFill>
                  <a:srgbClr val="000000"/>
                </a:solidFill>
                <a:latin typeface="Tw Cen MT"/>
                <a:ea typeface="Times New Roman"/>
              </a:rPr>
              <a:t>: Se concluyó finalmente el templo. </a:t>
            </a:r>
            <a:endParaRPr lang="es-ES" sz="2000" b="0" strike="noStrike" spc="-1">
              <a:latin typeface="Arial"/>
            </a:endParaRPr>
          </a:p>
        </p:txBody>
      </p:sp>
      <p:pic>
        <p:nvPicPr>
          <p:cNvPr id="475" name="Imagen 2"/>
          <p:cNvPicPr/>
          <p:nvPr/>
        </p:nvPicPr>
        <p:blipFill>
          <a:blip r:embed="rId4"/>
          <a:stretch/>
        </p:blipFill>
        <p:spPr>
          <a:xfrm>
            <a:off x="6833880" y="4120200"/>
            <a:ext cx="1772640" cy="2303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additive="repl">
                                        <p:cTn id="7" dur="3000"/>
                                        <p:tgtEl>
                                          <p:spTgt spid="471"/>
                                        </p:tgtEl>
                                      </p:cBhvr>
                                    </p:animEffect>
                                    <p:anim calcmode="lin" valueType="num">
                                      <p:cBhvr additive="repl">
                                        <p:cTn id="8" dur="3000" fill="hold"/>
                                        <p:tgtEl>
                                          <p:spTgt spid="471"/>
                                        </p:tgtEl>
                                        <p:attrNameLst>
                                          <p:attrName>ppt_x</p:attrName>
                                        </p:attrNameLst>
                                      </p:cBhvr>
                                      <p:tavLst>
                                        <p:tav tm="0">
                                          <p:val>
                                            <p:strVal val="#ppt_x"/>
                                          </p:val>
                                        </p:tav>
                                        <p:tav tm="100000">
                                          <p:val>
                                            <p:strVal val="#ppt_x"/>
                                          </p:val>
                                        </p:tav>
                                      </p:tavLst>
                                    </p:anim>
                                    <p:anim calcmode="lin" valueType="num">
                                      <p:cBhvr additive="repl">
                                        <p:cTn id="9" dur="3000" fill="hold"/>
                                        <p:tgtEl>
                                          <p:spTgt spid="4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76" name="CuadroTexto 2"/>
          <p:cNvSpPr/>
          <p:nvPr/>
        </p:nvSpPr>
        <p:spPr>
          <a:xfrm>
            <a:off x="323640" y="260640"/>
            <a:ext cx="6695640" cy="31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Calibri"/>
              </a:rPr>
              <a:t>LA COMUNIDAD</a:t>
            </a:r>
            <a:endParaRPr lang="es-ES" sz="2400" b="0" strike="noStrike" spc="-1">
              <a:latin typeface="Arial"/>
            </a:endParaRPr>
          </a:p>
          <a:p>
            <a:pPr algn="just">
              <a:lnSpc>
                <a:spcPct val="100000"/>
              </a:lnSpc>
            </a:pPr>
            <a:r>
              <a:rPr lang="es-ES" sz="2000" b="0" strike="noStrike" spc="-1">
                <a:solidFill>
                  <a:srgbClr val="C00000"/>
                </a:solidFill>
                <a:latin typeface="Tw Cen MT"/>
                <a:ea typeface="Calibri"/>
              </a:rPr>
              <a:t>*1540</a:t>
            </a:r>
            <a:r>
              <a:rPr lang="es-ES" sz="2000" b="0" strike="noStrike" spc="-1">
                <a:solidFill>
                  <a:srgbClr val="000000"/>
                </a:solidFill>
                <a:latin typeface="Tw Cen MT"/>
                <a:ea typeface="Calibri"/>
              </a:rPr>
              <a:t>: Comienza con 9 religiosas, generosamente dotado por la familia Valtanás. Llama la atención entre las múltiples posesiones en casas y agricultura, tres molinos de tres piedras cada uno en el rio Guadalquivir.</a:t>
            </a: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*1697</a:t>
            </a:r>
            <a:r>
              <a:rPr lang="es-ES" sz="2000" b="0" strike="noStrike" spc="-1">
                <a:solidFill>
                  <a:srgbClr val="000000"/>
                </a:solidFill>
                <a:latin typeface="Tw Cen MT"/>
                <a:ea typeface="Calibri"/>
              </a:rPr>
              <a:t>: (38 religiosas). Problemas económicos debido a los escasos ingresos por las malas cosechas. Por las heladas se ven en la necesidad de sacar las olivas.  La carencia les impulsó a renunciar a la cena. </a:t>
            </a:r>
            <a:r>
              <a:rPr lang="es-ES" sz="2000" b="0" strike="noStrike" spc="-1">
                <a:solidFill>
                  <a:srgbClr val="000000"/>
                </a:solidFill>
                <a:latin typeface="Tw Cen MT"/>
                <a:ea typeface="Times New Roman"/>
              </a:rPr>
              <a:t>Fue el siglo XVII el que acogió mayor número de vocaciones, 120</a:t>
            </a:r>
            <a:r>
              <a:rPr lang="es-ES" sz="2000" b="0" strike="noStrike" spc="-1">
                <a:solidFill>
                  <a:srgbClr val="000000"/>
                </a:solidFill>
                <a:latin typeface="Calibri"/>
                <a:ea typeface="Times New Roman"/>
              </a:rPr>
              <a:t>. </a:t>
            </a:r>
            <a:endParaRPr lang="es-ES" sz="2000" b="0" strike="noStrike" spc="-1">
              <a:latin typeface="Arial"/>
            </a:endParaRPr>
          </a:p>
        </p:txBody>
      </p:sp>
      <p:sp>
        <p:nvSpPr>
          <p:cNvPr id="477" name="CuadroTexto 3"/>
          <p:cNvSpPr/>
          <p:nvPr/>
        </p:nvSpPr>
        <p:spPr>
          <a:xfrm>
            <a:off x="323640" y="3429000"/>
            <a:ext cx="849600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Calibri"/>
              </a:rPr>
              <a:t>*1808</a:t>
            </a:r>
            <a:r>
              <a:rPr lang="es-ES" sz="2000" b="0" strike="noStrike" spc="-1" dirty="0">
                <a:solidFill>
                  <a:srgbClr val="000000"/>
                </a:solidFill>
                <a:latin typeface="Tw Cen MT"/>
                <a:ea typeface="Calibri"/>
              </a:rPr>
              <a:t>:  A pesar de la invasión francesa, el convento de Santa Ana sería respetado por las tropas napoleónicas..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*1836</a:t>
            </a:r>
            <a:r>
              <a:rPr lang="es-ES" sz="2000" b="0" strike="noStrike" spc="-1" dirty="0">
                <a:solidFill>
                  <a:srgbClr val="000000"/>
                </a:solidFill>
                <a:latin typeface="Tw Cen MT"/>
                <a:ea typeface="Calibri"/>
              </a:rPr>
              <a:t>: Serían oficialmente suprimidos todos los conventos por las leyes desamortizadoras. A las religiosas de Santa Ana, se les incautan sus bienes; no obstante, se les permite permanecer en el convento debido a la conducta ejemplar de las religiosas, al respeto con que les miraba el vecindario y por los numerosos asistentes a las misas.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*1863</a:t>
            </a:r>
            <a:r>
              <a:rPr lang="es-ES" sz="2000" b="0" strike="noStrike" spc="-1" dirty="0">
                <a:solidFill>
                  <a:srgbClr val="000000"/>
                </a:solidFill>
                <a:latin typeface="Tw Cen MT"/>
                <a:ea typeface="Calibri"/>
              </a:rPr>
              <a:t>: Se habla de la reducción del número de religiosas y de sus dificultades económicas ya que no habían recibido ninguna compensación por las propiedades incautadas por parte del Tesoro de la Nación.</a:t>
            </a:r>
            <a:endParaRPr lang="es-ES" sz="2000" b="0" strike="noStrike" spc="-1" dirty="0">
              <a:latin typeface="Arial"/>
            </a:endParaRPr>
          </a:p>
        </p:txBody>
      </p:sp>
      <p:pic>
        <p:nvPicPr>
          <p:cNvPr id="478" name="Imagen 1"/>
          <p:cNvPicPr/>
          <p:nvPr/>
        </p:nvPicPr>
        <p:blipFill>
          <a:blip r:embed="rId3"/>
          <a:srcRect l="21389" r="20089"/>
          <a:stretch/>
        </p:blipFill>
        <p:spPr>
          <a:xfrm>
            <a:off x="7207920" y="584640"/>
            <a:ext cx="1611360" cy="2519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78"/>
                                        </p:tgtEl>
                                        <p:attrNameLst>
                                          <p:attrName>style.visibility</p:attrName>
                                        </p:attrNameLst>
                                      </p:cBhvr>
                                      <p:to>
                                        <p:strVal val="visible"/>
                                      </p:to>
                                    </p:set>
                                    <p:animEffect transition="in" filter="fade">
                                      <p:cBhvr additive="repl">
                                        <p:cTn id="7" dur="3000"/>
                                        <p:tgtEl>
                                          <p:spTgt spid="478"/>
                                        </p:tgtEl>
                                      </p:cBhvr>
                                    </p:animEffect>
                                    <p:anim calcmode="lin" valueType="num">
                                      <p:cBhvr additive="repl">
                                        <p:cTn id="8" dur="3000" fill="hold"/>
                                        <p:tgtEl>
                                          <p:spTgt spid="478"/>
                                        </p:tgtEl>
                                        <p:attrNameLst>
                                          <p:attrName>ppt_x</p:attrName>
                                        </p:attrNameLst>
                                      </p:cBhvr>
                                      <p:tavLst>
                                        <p:tav tm="0">
                                          <p:val>
                                            <p:strVal val="#ppt_x"/>
                                          </p:val>
                                        </p:tav>
                                        <p:tav tm="100000">
                                          <p:val>
                                            <p:strVal val="#ppt_x"/>
                                          </p:val>
                                        </p:tav>
                                      </p:tavLst>
                                    </p:anim>
                                    <p:anim calcmode="lin" valueType="num">
                                      <p:cBhvr additive="repl">
                                        <p:cTn id="9" dur="3000" fill="hold"/>
                                        <p:tgtEl>
                                          <p:spTgt spid="4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79" name="CuadroTexto 3"/>
          <p:cNvSpPr/>
          <p:nvPr/>
        </p:nvSpPr>
        <p:spPr>
          <a:xfrm>
            <a:off x="1104120" y="105948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480" name="CuadroTexto 2"/>
          <p:cNvSpPr/>
          <p:nvPr/>
        </p:nvSpPr>
        <p:spPr>
          <a:xfrm>
            <a:off x="107640" y="116640"/>
            <a:ext cx="8136000" cy="4724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FRAY DOMINGO DE VALTANÁS </a:t>
            </a:r>
            <a:endParaRPr lang="es-ES" sz="2400" b="0" strike="noStrike" spc="-1" dirty="0">
              <a:latin typeface="Arial"/>
            </a:endParaRPr>
          </a:p>
          <a:p>
            <a:pPr>
              <a:lnSpc>
                <a:spcPct val="100000"/>
              </a:lnSpc>
            </a:pPr>
            <a:r>
              <a:rPr lang="es-ES" sz="2000" b="0" strike="noStrike" spc="-1" dirty="0">
                <a:solidFill>
                  <a:srgbClr val="C00000"/>
                </a:solidFill>
                <a:latin typeface="Tw Cen MT"/>
                <a:ea typeface="DejaVu Sans"/>
              </a:rPr>
              <a:t>*1488</a:t>
            </a:r>
            <a:r>
              <a:rPr lang="es-ES" sz="2000" b="0" strike="noStrike" spc="-1" dirty="0">
                <a:solidFill>
                  <a:srgbClr val="000000"/>
                </a:solidFill>
                <a:latin typeface="Tw Cen MT"/>
                <a:ea typeface="DejaVu Sans"/>
              </a:rPr>
              <a:t>: Nace en Villanueva el 22 de julio, día de </a:t>
            </a:r>
            <a:r>
              <a:rPr lang="es-ES" sz="2000" b="0" strike="noStrike" spc="-1" dirty="0" err="1">
                <a:solidFill>
                  <a:srgbClr val="000000"/>
                </a:solidFill>
                <a:latin typeface="Tw Cen MT"/>
                <a:ea typeface="DejaVu Sans"/>
              </a:rPr>
              <a:t>Sta</a:t>
            </a:r>
            <a:r>
              <a:rPr lang="es-ES" sz="2000" b="0" strike="noStrike" spc="-1" dirty="0">
                <a:solidFill>
                  <a:srgbClr val="000000"/>
                </a:solidFill>
                <a:latin typeface="Tw Cen MT"/>
                <a:ea typeface="DejaVu Sans"/>
              </a:rPr>
              <a:t> </a:t>
            </a:r>
            <a:r>
              <a:rPr lang="es-ES" sz="2000" b="0" strike="noStrike" spc="-1" dirty="0" err="1">
                <a:solidFill>
                  <a:srgbClr val="000000"/>
                </a:solidFill>
                <a:latin typeface="Tw Cen MT"/>
                <a:ea typeface="DejaVu Sans"/>
              </a:rPr>
              <a:t>Mª</a:t>
            </a:r>
            <a:r>
              <a:rPr lang="es-ES" sz="2000" b="0" strike="noStrike" spc="-1" dirty="0">
                <a:solidFill>
                  <a:srgbClr val="000000"/>
                </a:solidFill>
                <a:latin typeface="Tw Cen MT"/>
                <a:ea typeface="DejaVu Sans"/>
              </a:rPr>
              <a:t> Magdalena.</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Siendo  bautizado y confirmado en la Parroquia S. Andrés.</a:t>
            </a:r>
            <a:endParaRPr lang="es-ES" sz="2000" b="0" strike="noStrike" spc="-1" dirty="0">
              <a:latin typeface="Arial"/>
            </a:endParaRPr>
          </a:p>
          <a:p>
            <a:pPr>
              <a:lnSpc>
                <a:spcPct val="100000"/>
              </a:lnSpc>
            </a:pPr>
            <a:r>
              <a:rPr lang="es-ES" sz="2000" b="0" strike="noStrike" spc="-1" dirty="0">
                <a:solidFill>
                  <a:srgbClr val="C00000"/>
                </a:solidFill>
                <a:latin typeface="Tw Cen MT"/>
                <a:ea typeface="DejaVu Sans"/>
              </a:rPr>
              <a:t>*1508</a:t>
            </a:r>
            <a:r>
              <a:rPr lang="es-ES" sz="2000" b="0" strike="noStrike" spc="-1" dirty="0">
                <a:solidFill>
                  <a:srgbClr val="000000"/>
                </a:solidFill>
                <a:latin typeface="Tw Cen MT"/>
                <a:ea typeface="DejaVu Sans"/>
              </a:rPr>
              <a:t>: 28 octubre. Profesa en los Dominicos de Salamanca.</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Prior del Convento de  Granada. Provincial de Andalucía.</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Maestro de Teología en Sevilla y rector de </a:t>
            </a:r>
            <a:r>
              <a:rPr lang="es-ES" sz="2000" b="0" strike="noStrike" spc="-1" dirty="0" err="1">
                <a:solidFill>
                  <a:srgbClr val="000000"/>
                </a:solidFill>
                <a:latin typeface="Tw Cen MT"/>
                <a:ea typeface="DejaVu Sans"/>
              </a:rPr>
              <a:t>Sto</a:t>
            </a:r>
            <a:r>
              <a:rPr lang="es-ES" sz="2000" b="0" strike="noStrike" spc="-1" dirty="0">
                <a:solidFill>
                  <a:srgbClr val="000000"/>
                </a:solidFill>
                <a:latin typeface="Tw Cen MT"/>
                <a:ea typeface="DejaVu Sans"/>
              </a:rPr>
              <a:t> Tomás.</a:t>
            </a:r>
            <a:endParaRPr lang="es-ES" sz="2000" b="0" strike="noStrike" spc="-1" dirty="0">
              <a:latin typeface="Arial"/>
            </a:endParaRPr>
          </a:p>
          <a:p>
            <a:pPr>
              <a:lnSpc>
                <a:spcPct val="100000"/>
              </a:lnSpc>
            </a:pPr>
            <a:r>
              <a:rPr lang="es-ES" sz="2000" b="0" strike="noStrike" spc="-1" dirty="0">
                <a:solidFill>
                  <a:srgbClr val="C00000"/>
                </a:solidFill>
                <a:latin typeface="Tw Cen MT"/>
                <a:ea typeface="DejaVu Sans"/>
              </a:rPr>
              <a:t>*1538</a:t>
            </a:r>
            <a:r>
              <a:rPr lang="es-ES" sz="2000" b="0" strike="noStrike" spc="-1" dirty="0">
                <a:solidFill>
                  <a:srgbClr val="000000"/>
                </a:solidFill>
                <a:latin typeface="Tw Cen MT"/>
                <a:ea typeface="DejaVu Sans"/>
              </a:rPr>
              <a:t>: Vuelve a Villanueva y con otros dominicos funda en una de</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sus casas el convento Santa Cruz.</a:t>
            </a:r>
            <a:endParaRPr lang="es-ES" sz="2000" b="0" strike="noStrike" spc="-1" dirty="0">
              <a:latin typeface="Arial"/>
            </a:endParaRPr>
          </a:p>
          <a:p>
            <a:pPr>
              <a:lnSpc>
                <a:spcPct val="100000"/>
              </a:lnSpc>
            </a:pPr>
            <a:r>
              <a:rPr lang="es-ES" sz="2000" b="0" strike="noStrike" spc="-1" dirty="0">
                <a:solidFill>
                  <a:srgbClr val="C00000"/>
                </a:solidFill>
                <a:latin typeface="Tw Cen MT"/>
                <a:ea typeface="DejaVu Sans"/>
              </a:rPr>
              <a:t>*1540</a:t>
            </a:r>
            <a:r>
              <a:rPr lang="es-ES" sz="2000" b="0" strike="noStrike" spc="-1" dirty="0">
                <a:solidFill>
                  <a:srgbClr val="000000"/>
                </a:solidFill>
                <a:latin typeface="Tw Cen MT"/>
                <a:ea typeface="DejaVu Sans"/>
              </a:rPr>
              <a:t>: Funda Santa Ana, permaneciendo como vicario hasta 1547.</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Muy bien relacionado con las familias nobles: Priego y Béjar.</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Funda hasta 12 conventos: Úbeda, Baeza, </a:t>
            </a:r>
            <a:r>
              <a:rPr lang="es-ES" sz="2000" b="0" strike="noStrike" spc="-1" dirty="0" err="1">
                <a:solidFill>
                  <a:srgbClr val="000000"/>
                </a:solidFill>
                <a:latin typeface="Tw Cen MT"/>
                <a:ea typeface="DejaVu Sans"/>
              </a:rPr>
              <a:t>Iznatoraf</a:t>
            </a:r>
            <a:r>
              <a:rPr lang="es-ES" sz="2000" b="0" strike="noStrike" spc="-1" dirty="0">
                <a:solidFill>
                  <a:srgbClr val="000000"/>
                </a:solidFill>
                <a:latin typeface="Tw Cen MT"/>
                <a:ea typeface="DejaVu Sans"/>
              </a:rPr>
              <a:t>,  </a:t>
            </a:r>
            <a:r>
              <a:rPr lang="es-ES" sz="2000" b="0" strike="noStrike" spc="-1" dirty="0" err="1">
                <a:solidFill>
                  <a:srgbClr val="000000"/>
                </a:solidFill>
                <a:latin typeface="Tw Cen MT"/>
                <a:ea typeface="DejaVu Sans"/>
              </a:rPr>
              <a:t>etc</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Gran Predicador: Misionó en la Alpujarra.</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Convenció a S. Juan de Ávila a renunciar a América,</a:t>
            </a:r>
            <a:endParaRPr lang="es-ES" sz="2000" b="0" strike="noStrike" spc="-1" dirty="0">
              <a:latin typeface="Arial"/>
            </a:endParaRPr>
          </a:p>
          <a:p>
            <a:pPr>
              <a:lnSpc>
                <a:spcPct val="100000"/>
              </a:lnSpc>
            </a:pPr>
            <a:r>
              <a:rPr lang="es-ES" sz="2000" b="0" strike="noStrike" spc="-1" dirty="0">
                <a:solidFill>
                  <a:srgbClr val="000000"/>
                </a:solidFill>
                <a:latin typeface="Tw Cen MT"/>
                <a:ea typeface="DejaVu Sans"/>
              </a:rPr>
              <a:t>           convirtiéndose en el gran apóstol de Andalucía.</a:t>
            </a:r>
            <a:endParaRPr lang="es-ES" sz="2000" b="0" strike="noStrike" spc="-1" dirty="0">
              <a:latin typeface="Arial"/>
            </a:endParaRPr>
          </a:p>
          <a:p>
            <a:pPr>
              <a:lnSpc>
                <a:spcPct val="100000"/>
              </a:lnSpc>
            </a:pPr>
            <a:r>
              <a:rPr lang="es-ES" sz="2000" b="0" strike="noStrike" spc="-1" dirty="0">
                <a:solidFill>
                  <a:srgbClr val="C00000"/>
                </a:solidFill>
                <a:latin typeface="Tw Cen MT"/>
                <a:ea typeface="DejaVu Sans"/>
              </a:rPr>
              <a:t>*1555</a:t>
            </a:r>
            <a:r>
              <a:rPr lang="es-ES" sz="2000" b="0" strike="noStrike" spc="-1" dirty="0">
                <a:solidFill>
                  <a:srgbClr val="000000"/>
                </a:solidFill>
                <a:latin typeface="Tw Cen MT"/>
                <a:ea typeface="DejaVu Sans"/>
              </a:rPr>
              <a:t>: Publicó su obra maestra: Doctrina Cristiana, y otras 20 más.</a:t>
            </a:r>
            <a:endParaRPr lang="es-ES" sz="2000" b="0" strike="noStrike" spc="-1" dirty="0">
              <a:latin typeface="Arial"/>
            </a:endParaRPr>
          </a:p>
        </p:txBody>
      </p:sp>
      <p:pic>
        <p:nvPicPr>
          <p:cNvPr id="481" name="Imagen 4"/>
          <p:cNvPicPr/>
          <p:nvPr/>
        </p:nvPicPr>
        <p:blipFill>
          <a:blip r:embed="rId3"/>
          <a:srcRect l="7818" r="10982"/>
          <a:stretch/>
        </p:blipFill>
        <p:spPr>
          <a:xfrm>
            <a:off x="7353000" y="620640"/>
            <a:ext cx="1654920" cy="2047320"/>
          </a:xfrm>
          <a:prstGeom prst="rect">
            <a:avLst/>
          </a:prstGeom>
          <a:ln w="0">
            <a:noFill/>
          </a:ln>
        </p:spPr>
      </p:pic>
      <p:sp>
        <p:nvSpPr>
          <p:cNvPr id="482" name="CuadroTexto 5"/>
          <p:cNvSpPr/>
          <p:nvPr/>
        </p:nvSpPr>
        <p:spPr>
          <a:xfrm>
            <a:off x="7353000" y="2997000"/>
            <a:ext cx="1682280" cy="170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 Villanueva</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22-VII- 1488</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 Cádiz </a:t>
            </a:r>
            <a:r>
              <a:rPr lang="es-ES" sz="1600" b="0" strike="noStrike" spc="-1">
                <a:solidFill>
                  <a:srgbClr val="C00000"/>
                </a:solidFill>
                <a:latin typeface="Arial"/>
                <a:ea typeface="DejaVu Sans"/>
              </a:rPr>
              <a:t>(Alcalá de los Gazules)</a:t>
            </a:r>
            <a:endParaRPr lang="es-ES" sz="1600" b="0" strike="noStrike" spc="-1">
              <a:latin typeface="Arial"/>
            </a:endParaRPr>
          </a:p>
          <a:p>
            <a:pPr algn="ctr">
              <a:lnSpc>
                <a:spcPct val="100000"/>
              </a:lnSpc>
            </a:pPr>
            <a:r>
              <a:rPr lang="es-ES" sz="1800" b="0" strike="noStrike" spc="-1">
                <a:solidFill>
                  <a:srgbClr val="C00000"/>
                </a:solidFill>
                <a:latin typeface="Arial"/>
                <a:ea typeface="DejaVu Sans"/>
              </a:rPr>
              <a:t>1567</a:t>
            </a:r>
            <a:endParaRPr lang="es-ES" sz="1800" b="0" strike="noStrike" spc="-1">
              <a:latin typeface="Arial"/>
            </a:endParaRPr>
          </a:p>
        </p:txBody>
      </p:sp>
      <p:sp>
        <p:nvSpPr>
          <p:cNvPr id="483" name="CuadroTexto 7"/>
          <p:cNvSpPr/>
          <p:nvPr/>
        </p:nvSpPr>
        <p:spPr>
          <a:xfrm>
            <a:off x="611640" y="4887000"/>
            <a:ext cx="8396280" cy="19191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r">
              <a:lnSpc>
                <a:spcPct val="100000"/>
              </a:lnSpc>
            </a:pPr>
            <a:r>
              <a:rPr lang="es-ES" sz="2000" b="0" strike="noStrike" spc="-1" dirty="0">
                <a:solidFill>
                  <a:srgbClr val="C00000"/>
                </a:solidFill>
                <a:latin typeface="Tw Cen MT"/>
                <a:ea typeface="DejaVu Sans"/>
              </a:rPr>
              <a:t>*1567</a:t>
            </a:r>
            <a:r>
              <a:rPr lang="es-ES" sz="2000" b="0" strike="noStrike" spc="-1" dirty="0">
                <a:solidFill>
                  <a:srgbClr val="000000"/>
                </a:solidFill>
                <a:latin typeface="Tw Cen MT"/>
                <a:ea typeface="DejaVu Sans"/>
              </a:rPr>
              <a:t>: 29 Septiembre?. Muere en Alcalá de los Gazules (Cádiz).</a:t>
            </a:r>
            <a:endParaRPr lang="es-ES" sz="2000" b="0" strike="noStrike" spc="-1" dirty="0">
              <a:latin typeface="Arial"/>
            </a:endParaRPr>
          </a:p>
          <a:p>
            <a:pPr algn="r">
              <a:lnSpc>
                <a:spcPct val="100000"/>
              </a:lnSpc>
            </a:pPr>
            <a:r>
              <a:rPr lang="es-ES" sz="2000" b="0" strike="noStrike" spc="-1" dirty="0">
                <a:solidFill>
                  <a:srgbClr val="000000"/>
                </a:solidFill>
                <a:latin typeface="Tw Cen MT"/>
                <a:ea typeface="DejaVu Sans"/>
              </a:rPr>
              <a:t>           Según la crónica no hay más detalles. Pero es fácil de imaginar: </a:t>
            </a:r>
            <a:endParaRPr lang="es-ES" sz="2000" b="0" strike="noStrike" spc="-1" dirty="0">
              <a:latin typeface="Arial"/>
            </a:endParaRPr>
          </a:p>
          <a:p>
            <a:pPr algn="r">
              <a:lnSpc>
                <a:spcPct val="100000"/>
              </a:lnSpc>
            </a:pPr>
            <a:r>
              <a:rPr lang="es-ES" sz="2000" b="0" strike="noStrike" spc="-1" dirty="0">
                <a:solidFill>
                  <a:srgbClr val="000000"/>
                </a:solidFill>
                <a:latin typeface="Tw Cen MT"/>
                <a:ea typeface="DejaVu Sans"/>
              </a:rPr>
              <a:t>                  “De estar consciente” en su último momento, su pensamiento</a:t>
            </a:r>
            <a:endParaRPr lang="es-ES" sz="2000" b="0" strike="noStrike" spc="-1" dirty="0">
              <a:latin typeface="Arial"/>
            </a:endParaRPr>
          </a:p>
          <a:p>
            <a:pPr algn="r">
              <a:lnSpc>
                <a:spcPct val="100000"/>
              </a:lnSpc>
            </a:pPr>
            <a:r>
              <a:rPr lang="es-ES" sz="2000" b="0" strike="noStrike" spc="-1" dirty="0">
                <a:solidFill>
                  <a:srgbClr val="000000"/>
                </a:solidFill>
                <a:latin typeface="Tw Cen MT"/>
                <a:ea typeface="DejaVu Sans"/>
              </a:rPr>
              <a:t>          no podría  ser otro, en ese día, que el de todos los </a:t>
            </a:r>
            <a:r>
              <a:rPr lang="es-ES" sz="2000" b="0" strike="noStrike" spc="-1" dirty="0" err="1">
                <a:solidFill>
                  <a:srgbClr val="000000"/>
                </a:solidFill>
                <a:latin typeface="Tw Cen MT"/>
                <a:ea typeface="DejaVu Sans"/>
              </a:rPr>
              <a:t>villanovenses</a:t>
            </a:r>
            <a:r>
              <a:rPr lang="es-ES" sz="2000" b="0" strike="noStrike" spc="-1" dirty="0">
                <a:solidFill>
                  <a:srgbClr val="000000"/>
                </a:solidFill>
                <a:latin typeface="Tw Cen MT"/>
                <a:ea typeface="DejaVu Sans"/>
              </a:rPr>
              <a:t>       </a:t>
            </a:r>
            <a:endParaRPr lang="es-ES" sz="2000" b="0" strike="noStrike" spc="-1" dirty="0">
              <a:latin typeface="Arial"/>
            </a:endParaRPr>
          </a:p>
          <a:p>
            <a:pPr algn="r">
              <a:lnSpc>
                <a:spcPct val="100000"/>
              </a:lnSpc>
            </a:pPr>
            <a:r>
              <a:rPr lang="es-ES" sz="2000" b="0" strike="noStrike" spc="-1" dirty="0">
                <a:solidFill>
                  <a:srgbClr val="000000"/>
                </a:solidFill>
                <a:latin typeface="Tw Cen MT"/>
                <a:ea typeface="DejaVu Sans"/>
              </a:rPr>
              <a:t>          a lo largo de los siglos: La salida  de  la Virgen de la Fuensanta.</a:t>
            </a:r>
            <a:endParaRPr lang="es-ES" sz="2000" b="0" strike="noStrike" spc="-1" dirty="0">
              <a:latin typeface="Arial"/>
            </a:endParaRPr>
          </a:p>
          <a:p>
            <a:pPr algn="r">
              <a:lnSpc>
                <a:spcPct val="100000"/>
              </a:lnSpc>
            </a:pPr>
            <a:r>
              <a:rPr lang="es-ES" sz="2000" b="0" strike="noStrike" spc="-1" dirty="0">
                <a:solidFill>
                  <a:srgbClr val="000000"/>
                </a:solidFill>
                <a:latin typeface="Tw Cen MT"/>
                <a:ea typeface="DejaVu Sans"/>
              </a:rPr>
              <a:t>          Al morir se cumpliría su deseo de poder contemplarla cara a cara</a:t>
            </a:r>
            <a:r>
              <a:rPr lang="es-ES" sz="1800" b="0" strike="noStrike" spc="-1" dirty="0">
                <a:solidFill>
                  <a:srgbClr val="000000"/>
                </a:solidFill>
                <a:latin typeface="Tw Cen MT"/>
                <a:ea typeface="DejaVu Sans"/>
              </a:rPr>
              <a:t>.</a:t>
            </a: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81"/>
                                        </p:tgtEl>
                                        <p:attrNameLst>
                                          <p:attrName>style.visibility</p:attrName>
                                        </p:attrNameLst>
                                      </p:cBhvr>
                                      <p:to>
                                        <p:strVal val="visible"/>
                                      </p:to>
                                    </p:set>
                                    <p:animEffect transition="in" filter="fade">
                                      <p:cBhvr>
                                        <p:cTn id="7" dur="3000"/>
                                        <p:tgtEl>
                                          <p:spTgt spid="481"/>
                                        </p:tgtEl>
                                      </p:cBhvr>
                                    </p:animEffect>
                                    <p:anim calcmode="lin" valueType="num">
                                      <p:cBhvr>
                                        <p:cTn id="8" dur="3000" fill="hold"/>
                                        <p:tgtEl>
                                          <p:spTgt spid="481"/>
                                        </p:tgtEl>
                                        <p:attrNameLst>
                                          <p:attrName>ppt_x</p:attrName>
                                        </p:attrNameLst>
                                      </p:cBhvr>
                                      <p:tavLst>
                                        <p:tav tm="0">
                                          <p:val>
                                            <p:strVal val="#ppt_x"/>
                                          </p:val>
                                        </p:tav>
                                        <p:tav tm="100000">
                                          <p:val>
                                            <p:strVal val="#ppt_x"/>
                                          </p:val>
                                        </p:tav>
                                      </p:tavLst>
                                    </p:anim>
                                    <p:anim calcmode="lin" valueType="num">
                                      <p:cBhvr>
                                        <p:cTn id="9" dur="3000" fill="hold"/>
                                        <p:tgtEl>
                                          <p:spTgt spid="4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84" name="CuadroTexto 1"/>
          <p:cNvSpPr/>
          <p:nvPr/>
        </p:nvSpPr>
        <p:spPr>
          <a:xfrm>
            <a:off x="323640" y="404640"/>
            <a:ext cx="6695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PREDICADOR Y MAESTRO </a:t>
            </a:r>
            <a:r>
              <a:rPr lang="es-ES" sz="2000" b="0" strike="noStrike" spc="-1">
                <a:solidFill>
                  <a:srgbClr val="000000"/>
                </a:solidFill>
                <a:latin typeface="Tw Cen MT"/>
                <a:ea typeface="DejaVu Sans"/>
              </a:rPr>
              <a:t>indiscutible, abordó los temas </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más “sensibles”, en su época: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“Defensa de los conversos, frente al estatuto de sangre”;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“La residencia de los obispos junto a su rebaño”;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“La propagación de la comunión frecuente”;</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“La publicación en lengua vulgar de la Biblia”.</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	En las apologías defiende con valentía su postura abierta y decidida por lo que choca con el sector más conservador y sobre todo con la Inquisición.</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	Otros muchos preclaros varones y santos, compartieron por aquella época sus cárceles; pensemos en Carranza, Arzobispo de Toledo, fray Luis de León, San Juan de Ávila y San Ignacio de Loyola entre otros.</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	La imagen del anciano Valtanás, de pie, vela en mano junto al altar donde se celebra la Eucaristía, mostrando así su arrepentimiento, son muestra de su gran humildad.</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	Recluido en el convento dominico de Alcalá de los Gazules (Cádiz), dedicado a la oración y a la penitencia fue para todos ejemplo de obediencia a la Iglesia.</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Una iglesia que para con él no había mostrado tolerancia.</a:t>
            </a:r>
            <a:endParaRPr lang="es-ES" sz="2000" b="0" strike="noStrike" spc="-1">
              <a:latin typeface="Arial"/>
            </a:endParaRPr>
          </a:p>
          <a:p>
            <a:pPr>
              <a:lnSpc>
                <a:spcPct val="100000"/>
              </a:lnSpc>
            </a:pPr>
            <a:endParaRPr lang="es-ES" sz="2000" b="0" strike="noStrike" spc="-1">
              <a:latin typeface="Arial"/>
            </a:endParaRPr>
          </a:p>
        </p:txBody>
      </p:sp>
      <p:pic>
        <p:nvPicPr>
          <p:cNvPr id="485" name="Imagen 3"/>
          <p:cNvPicPr/>
          <p:nvPr/>
        </p:nvPicPr>
        <p:blipFill>
          <a:blip r:embed="rId3"/>
          <a:stretch/>
        </p:blipFill>
        <p:spPr>
          <a:xfrm>
            <a:off x="7301520" y="3933000"/>
            <a:ext cx="1680120" cy="2534040"/>
          </a:xfrm>
          <a:prstGeom prst="rect">
            <a:avLst/>
          </a:prstGeom>
          <a:ln w="0">
            <a:noFill/>
          </a:ln>
        </p:spPr>
      </p:pic>
      <p:pic>
        <p:nvPicPr>
          <p:cNvPr id="486" name="Imagen 4"/>
          <p:cNvPicPr/>
          <p:nvPr/>
        </p:nvPicPr>
        <p:blipFill>
          <a:blip r:embed="rId4"/>
          <a:srcRect r="55583"/>
          <a:stretch/>
        </p:blipFill>
        <p:spPr>
          <a:xfrm>
            <a:off x="7308360" y="476640"/>
            <a:ext cx="1680120" cy="2519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85"/>
                                        </p:tgtEl>
                                        <p:attrNameLst>
                                          <p:attrName>style.visibility</p:attrName>
                                        </p:attrNameLst>
                                      </p:cBhvr>
                                      <p:to>
                                        <p:strVal val="visible"/>
                                      </p:to>
                                    </p:set>
                                    <p:animEffect transition="in" filter="fade">
                                      <p:cBhvr additive="repl">
                                        <p:cTn id="7" dur="3000"/>
                                        <p:tgtEl>
                                          <p:spTgt spid="485"/>
                                        </p:tgtEl>
                                      </p:cBhvr>
                                    </p:animEffect>
                                    <p:anim calcmode="lin" valueType="num">
                                      <p:cBhvr additive="repl">
                                        <p:cTn id="8" dur="3000" fill="hold"/>
                                        <p:tgtEl>
                                          <p:spTgt spid="485"/>
                                        </p:tgtEl>
                                        <p:attrNameLst>
                                          <p:attrName>ppt_x</p:attrName>
                                        </p:attrNameLst>
                                      </p:cBhvr>
                                      <p:tavLst>
                                        <p:tav tm="0">
                                          <p:val>
                                            <p:strVal val="#ppt_x"/>
                                          </p:val>
                                        </p:tav>
                                        <p:tav tm="100000">
                                          <p:val>
                                            <p:strVal val="#ppt_x"/>
                                          </p:val>
                                        </p:tav>
                                      </p:tavLst>
                                    </p:anim>
                                    <p:anim calcmode="lin" valueType="num">
                                      <p:cBhvr additive="repl">
                                        <p:cTn id="9" dur="3000" fill="hold"/>
                                        <p:tgtEl>
                                          <p:spTgt spid="48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85"/>
                                        </p:tgtEl>
                                        <p:attrNameLst>
                                          <p:attrName>style.visibility</p:attrName>
                                        </p:attrNameLst>
                                      </p:cBhvr>
                                      <p:to>
                                        <p:strVal val="visible"/>
                                      </p:to>
                                    </p:set>
                                    <p:animEffect transition="in" filter="fade">
                                      <p:cBhvr>
                                        <p:cTn id="12" dur="3000"/>
                                        <p:tgtEl>
                                          <p:spTgt spid="485"/>
                                        </p:tgtEl>
                                      </p:cBhvr>
                                    </p:animEffect>
                                    <p:anim calcmode="lin" valueType="num">
                                      <p:cBhvr>
                                        <p:cTn id="13" dur="3000" fill="hold"/>
                                        <p:tgtEl>
                                          <p:spTgt spid="485"/>
                                        </p:tgtEl>
                                        <p:attrNameLst>
                                          <p:attrName>ppt_x</p:attrName>
                                        </p:attrNameLst>
                                      </p:cBhvr>
                                      <p:tavLst>
                                        <p:tav tm="0">
                                          <p:val>
                                            <p:strVal val="#ppt_x"/>
                                          </p:val>
                                        </p:tav>
                                        <p:tav tm="100000">
                                          <p:val>
                                            <p:strVal val="#ppt_x"/>
                                          </p:val>
                                        </p:tav>
                                      </p:tavLst>
                                    </p:anim>
                                    <p:anim calcmode="lin" valueType="num">
                                      <p:cBhvr>
                                        <p:cTn id="14" dur="3000" fill="hold"/>
                                        <p:tgtEl>
                                          <p:spTgt spid="4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94" name="Imagen 5"/>
          <p:cNvPicPr/>
          <p:nvPr/>
        </p:nvPicPr>
        <p:blipFill>
          <a:blip r:embed="rId3"/>
          <a:stretch/>
        </p:blipFill>
        <p:spPr>
          <a:xfrm>
            <a:off x="7092360" y="476640"/>
            <a:ext cx="1776960" cy="2755080"/>
          </a:xfrm>
          <a:prstGeom prst="rect">
            <a:avLst/>
          </a:prstGeom>
          <a:ln w="0">
            <a:noFill/>
          </a:ln>
        </p:spPr>
      </p:pic>
      <p:pic>
        <p:nvPicPr>
          <p:cNvPr id="95" name="Imagen 8"/>
          <p:cNvPicPr/>
          <p:nvPr/>
        </p:nvPicPr>
        <p:blipFill>
          <a:blip r:embed="rId4"/>
          <a:stretch/>
        </p:blipFill>
        <p:spPr>
          <a:xfrm>
            <a:off x="7092360" y="4581000"/>
            <a:ext cx="1776960" cy="1967400"/>
          </a:xfrm>
          <a:prstGeom prst="rect">
            <a:avLst/>
          </a:prstGeom>
          <a:ln w="0">
            <a:noFill/>
          </a:ln>
        </p:spPr>
      </p:pic>
      <p:sp>
        <p:nvSpPr>
          <p:cNvPr id="96" name="CuadroTexto 9"/>
          <p:cNvSpPr/>
          <p:nvPr/>
        </p:nvSpPr>
        <p:spPr>
          <a:xfrm>
            <a:off x="7179120" y="3661200"/>
            <a:ext cx="177696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Enrique III</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”El Doliente”</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*1379 +1406</a:t>
            </a:r>
            <a:endParaRPr lang="es-ES" sz="2000" b="0" strike="noStrike" spc="-1">
              <a:latin typeface="Arial"/>
            </a:endParaRPr>
          </a:p>
        </p:txBody>
      </p:sp>
      <p:sp>
        <p:nvSpPr>
          <p:cNvPr id="97" name="CuadroTexto 1"/>
          <p:cNvSpPr/>
          <p:nvPr/>
        </p:nvSpPr>
        <p:spPr>
          <a:xfrm>
            <a:off x="467640" y="308520"/>
            <a:ext cx="6119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Times New Roman"/>
              </a:rPr>
              <a:t>ENRIQUE III DE CASTILLA, «EL DOLIENTE»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Hijo de Juan I de Castilla y de Leonor de Aragón.</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Rey de Castilla entre 1390 y 1406</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*1379: Nace en Burgos el 4 de octubre.</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*1388</a:t>
            </a:r>
            <a:r>
              <a:rPr lang="es-ES" sz="2000" b="0" strike="noStrike" spc="-1">
                <a:solidFill>
                  <a:srgbClr val="000000"/>
                </a:solidFill>
                <a:latin typeface="Tw Cen MT"/>
                <a:ea typeface="Times New Roman"/>
              </a:rPr>
              <a:t>: 17 septiembre: Contrae matrimonio en Palencia con Catalina de Lancaster, hija de Pedro el Cruel,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dinastía de Trastámara.</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Fue el primer titulado “Príncipe de Asturias”.</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*1393</a:t>
            </a:r>
            <a:r>
              <a:rPr lang="es-ES" sz="2000" b="0" strike="noStrike" spc="-1">
                <a:solidFill>
                  <a:srgbClr val="000000"/>
                </a:solidFill>
                <a:latin typeface="Tw Cen MT"/>
                <a:ea typeface="Times New Roman"/>
              </a:rPr>
              <a:t>: 2 agosto. Asume el poder real con trece años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a la muerte de su padre.</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*1396</a:t>
            </a:r>
            <a:r>
              <a:rPr lang="es-ES" sz="2000" b="0" strike="noStrike" spc="-1">
                <a:solidFill>
                  <a:srgbClr val="000000"/>
                </a:solidFill>
                <a:latin typeface="Tw Cen MT"/>
                <a:ea typeface="Calibri"/>
              </a:rPr>
              <a:t>: 8 septiembre: A petición de D. Pedro Tenorio, arzobispo de Toledo, aprueba que </a:t>
            </a:r>
            <a:r>
              <a:rPr lang="es-ES" sz="2000" b="0" strike="noStrike" spc="-1">
                <a:solidFill>
                  <a:srgbClr val="C00000"/>
                </a:solidFill>
                <a:latin typeface="Tw Cen MT"/>
                <a:ea typeface="Calibri"/>
              </a:rPr>
              <a:t>La Moraleja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se independice de Iznatoraf y sea designada como</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 </a:t>
            </a:r>
            <a:r>
              <a:rPr lang="es-ES" sz="2000" b="0" strike="noStrike" spc="-1">
                <a:solidFill>
                  <a:srgbClr val="C00000"/>
                </a:solidFill>
                <a:latin typeface="Tw Cen MT"/>
                <a:ea typeface="Calibri"/>
              </a:rPr>
              <a:t>Villanueva del Arzobispo</a:t>
            </a:r>
            <a:r>
              <a:rPr lang="es-ES" sz="2000" b="0" strike="noStrike" spc="-1">
                <a:solidFill>
                  <a:srgbClr val="000000"/>
                </a:solidFill>
                <a:latin typeface="Tw Cen MT"/>
                <a:ea typeface="Calibri"/>
              </a:rPr>
              <a:t>.</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Pacificó la nobleza; derogó privilegios; saneó la economía; disminuyó las persecuciones contra los judíos y reanudó la lucha contra los musulmanes, venciéndolos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en la batalla de Collejares (Jaén).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+1406</a:t>
            </a:r>
            <a:r>
              <a:rPr lang="es-ES" sz="2000" b="0" strike="noStrike" spc="-1">
                <a:solidFill>
                  <a:srgbClr val="000000"/>
                </a:solidFill>
                <a:latin typeface="Tw Cen MT"/>
                <a:ea typeface="Times New Roman"/>
              </a:rPr>
              <a:t>: Muere en Toledo el 25 de diciembre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a la edad de 27 años.</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94"/>
                                        </p:tgtEl>
                                        <p:attrNameLst>
                                          <p:attrName>style.visibility</p:attrName>
                                        </p:attrNameLst>
                                      </p:cBhvr>
                                      <p:to>
                                        <p:strVal val="visible"/>
                                      </p:to>
                                    </p:set>
                                    <p:animEffect transition="in" filter="fade">
                                      <p:cBhvr additive="repl">
                                        <p:cTn id="7" dur="3000"/>
                                        <p:tgtEl>
                                          <p:spTgt spid="94"/>
                                        </p:tgtEl>
                                      </p:cBhvr>
                                    </p:animEffect>
                                    <p:anim calcmode="lin" valueType="num">
                                      <p:cBhvr additive="repl">
                                        <p:cTn id="8" dur="3000" fill="hold"/>
                                        <p:tgtEl>
                                          <p:spTgt spid="94"/>
                                        </p:tgtEl>
                                        <p:attrNameLst>
                                          <p:attrName>ppt_x</p:attrName>
                                        </p:attrNameLst>
                                      </p:cBhvr>
                                      <p:tavLst>
                                        <p:tav tm="0">
                                          <p:val>
                                            <p:strVal val="#ppt_x"/>
                                          </p:val>
                                        </p:tav>
                                        <p:tav tm="100000">
                                          <p:val>
                                            <p:strVal val="#ppt_x"/>
                                          </p:val>
                                        </p:tav>
                                      </p:tavLst>
                                    </p:anim>
                                    <p:anim calcmode="lin" valueType="num">
                                      <p:cBhvr additive="repl">
                                        <p:cTn id="9" dur="3000" fill="hold"/>
                                        <p:tgtEl>
                                          <p:spTgt spid="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87" name="CuadroTexto 4"/>
          <p:cNvSpPr/>
          <p:nvPr/>
        </p:nvSpPr>
        <p:spPr>
          <a:xfrm>
            <a:off x="251640" y="0"/>
            <a:ext cx="6977880" cy="289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RENACER DE SANTA ANA</a:t>
            </a:r>
            <a:endParaRPr lang="es-ES" sz="2400" b="0" strike="noStrike" spc="-1">
              <a:latin typeface="Arial"/>
            </a:endParaRPr>
          </a:p>
          <a:p>
            <a:pPr algn="just">
              <a:lnSpc>
                <a:spcPct val="100000"/>
              </a:lnSpc>
            </a:pPr>
            <a:r>
              <a:rPr lang="es-ES" sz="2000" b="0" strike="noStrike" spc="-1">
                <a:solidFill>
                  <a:srgbClr val="000000"/>
                </a:solidFill>
                <a:latin typeface="Tw Cen MT"/>
                <a:ea typeface="Times New Roman"/>
              </a:rPr>
              <a:t>Al comenzar la década de los noventa del siglo XIX, la superiora del convento era Dolores Fuensanta Bueno Romero, hija de una noble familia villanovense, y contaba el monasterio en esta fecha con 17 religiosas, 4 novicias y 3 sirvientas. </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Por esta época sabemos que sus estancias sirvieron, años atrás y durante un tiempo, mientras se terminó de construir el hospital-asilo de ancianos, para acoger a pobres y enfermos, realizando las monjas las labores asistenciales. </a:t>
            </a:r>
            <a:endParaRPr lang="es-ES" sz="2000" b="0" strike="noStrike" spc="-1">
              <a:latin typeface="Arial"/>
            </a:endParaRPr>
          </a:p>
        </p:txBody>
      </p:sp>
      <p:sp>
        <p:nvSpPr>
          <p:cNvPr id="488" name="CuadroTexto 2"/>
          <p:cNvSpPr/>
          <p:nvPr/>
        </p:nvSpPr>
        <p:spPr>
          <a:xfrm>
            <a:off x="251640" y="2923920"/>
            <a:ext cx="8496000" cy="374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Times New Roman"/>
              </a:rPr>
              <a:t>*1906</a:t>
            </a:r>
            <a:r>
              <a:rPr lang="es-ES" sz="2000" b="0" strike="noStrike" spc="-1">
                <a:solidFill>
                  <a:srgbClr val="000000"/>
                </a:solidFill>
                <a:latin typeface="Tw Cen MT"/>
                <a:ea typeface="Times New Roman"/>
              </a:rPr>
              <a:t>: 21 enero. Se presenta en la Universidad de Granada una solicitud de aprobación para el Colegio de 1ª Enseñanza de niñas, instituido en el convento de Santa Ana bajo la advocación, de Nuestra Señora del Rosario. La maestra sor Isabel Gámez Martín natural de Úbeda y monja profesa en el convento, adjuntaba todos los documentos  legales con la finalidad de impartir  enseñanza gratuita para las hijas de padres pobres. Por la capacidad del local, no podrá exceder de 80 el número de niñas.</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	Al  final de curso se procedió por el tribunal al examen oral de las alumnas, consistente en primer lugar en la lectura y escritura, y después de las demás asignaturas, demostrando excelente preparación. El segundo ejercicio consistió en la presentación de las labores hechas: bordados, bolillos, vainicas.                    Por todo lo cual fueron felicitadas tanto alumnas como profesoras.</a:t>
            </a:r>
            <a:endParaRPr lang="es-ES" sz="2000" b="0" strike="noStrike" spc="-1">
              <a:latin typeface="Arial"/>
            </a:endParaRPr>
          </a:p>
        </p:txBody>
      </p:sp>
      <p:pic>
        <p:nvPicPr>
          <p:cNvPr id="489" name="Imagen 1"/>
          <p:cNvPicPr/>
          <p:nvPr/>
        </p:nvPicPr>
        <p:blipFill>
          <a:blip r:embed="rId3"/>
          <a:srcRect l="15559" r="9048"/>
          <a:stretch/>
        </p:blipFill>
        <p:spPr>
          <a:xfrm>
            <a:off x="7308360" y="548640"/>
            <a:ext cx="1656360" cy="2087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489"/>
                                        </p:tgtEl>
                                        <p:attrNameLst>
                                          <p:attrName>style.visibility</p:attrName>
                                        </p:attrNameLst>
                                      </p:cBhvr>
                                      <p:to>
                                        <p:strVal val="visible"/>
                                      </p:to>
                                    </p:set>
                                    <p:animEffect transition="in" filter="fade">
                                      <p:cBhvr additive="repl">
                                        <p:cTn id="7" dur="3000"/>
                                        <p:tgtEl>
                                          <p:spTgt spid="489"/>
                                        </p:tgtEl>
                                      </p:cBhvr>
                                    </p:animEffect>
                                    <p:anim calcmode="lin" valueType="num">
                                      <p:cBhvr additive="repl">
                                        <p:cTn id="8" dur="3000" fill="hold"/>
                                        <p:tgtEl>
                                          <p:spTgt spid="489"/>
                                        </p:tgtEl>
                                        <p:attrNameLst>
                                          <p:attrName>ppt_x</p:attrName>
                                        </p:attrNameLst>
                                      </p:cBhvr>
                                      <p:tavLst>
                                        <p:tav tm="0">
                                          <p:val>
                                            <p:strVal val="#ppt_x"/>
                                          </p:val>
                                        </p:tav>
                                        <p:tav tm="100000">
                                          <p:val>
                                            <p:strVal val="#ppt_x"/>
                                          </p:val>
                                        </p:tav>
                                      </p:tavLst>
                                    </p:anim>
                                    <p:anim calcmode="lin" valueType="num">
                                      <p:cBhvr additive="repl">
                                        <p:cTn id="9" dur="3000" fill="hold"/>
                                        <p:tgtEl>
                                          <p:spTgt spid="4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90" name="CuadroTexto 4"/>
          <p:cNvSpPr/>
          <p:nvPr/>
        </p:nvSpPr>
        <p:spPr>
          <a:xfrm>
            <a:off x="299520" y="251640"/>
            <a:ext cx="6431760" cy="374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Times New Roman"/>
              </a:rPr>
              <a:t>*1899: 25 julio.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Un suceso insólito era narrado en </a:t>
            </a:r>
            <a:r>
              <a:rPr lang="es-ES" sz="2000" b="0" i="1" strike="noStrike" spc="-1">
                <a:solidFill>
                  <a:srgbClr val="000000"/>
                </a:solidFill>
                <a:latin typeface="Tw Cen MT"/>
                <a:ea typeface="Times New Roman"/>
              </a:rPr>
              <a:t>El Pueblo Católico.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Su autor, Victoriano Muñoz, comunicaba a los lectores: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“Que a las cinco de la tarde de ayer,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salió a recorrer las calles de la población, acompañada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de sus padres y hermanos, del clero parroquial y de los PP. trinitarios, la joven sor María Antonia de la Aurora,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quien iba a profesar en el convento.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Iba acompañada también por la Banda de música.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Durante el trayecto hasta el convento, desde los balcones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de las casas, le lanzaban flores a la joven”. </a:t>
            </a:r>
            <a:endParaRPr lang="es-ES" sz="2000" b="0" strike="noStrike" spc="-1">
              <a:latin typeface="Arial"/>
            </a:endParaRPr>
          </a:p>
          <a:p>
            <a:pPr algn="ctr">
              <a:lnSpc>
                <a:spcPct val="100000"/>
              </a:lnSpc>
            </a:pPr>
            <a:endParaRPr lang="es-ES" sz="2000" b="0" strike="noStrike" spc="-1">
              <a:latin typeface="Arial"/>
            </a:endParaRPr>
          </a:p>
        </p:txBody>
      </p:sp>
      <p:sp>
        <p:nvSpPr>
          <p:cNvPr id="491" name="CuadroTexto 3"/>
          <p:cNvSpPr/>
          <p:nvPr/>
        </p:nvSpPr>
        <p:spPr>
          <a:xfrm>
            <a:off x="395640" y="4037400"/>
            <a:ext cx="475920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Times New Roman"/>
              </a:rPr>
              <a:t>Su autor concluía el artículo con las siguientes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palabras: </a:t>
            </a:r>
            <a:r>
              <a:rPr lang="es-ES" sz="2000" b="0" i="1" strike="noStrike" spc="-1">
                <a:solidFill>
                  <a:srgbClr val="000000"/>
                </a:solidFill>
                <a:latin typeface="Tw Cen MT"/>
                <a:ea typeface="Times New Roman"/>
              </a:rPr>
              <a:t>“Pidamos a Dios se repitan con más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frecuencia estos actos, para manifestar que en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España existen todavía almas cristianas, que es lo que se necesita para salvarse de la catástrofe que se avecina,</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por las pocas creencias que hay </a:t>
            </a:r>
            <a:endParaRPr lang="es-ES" sz="2000" b="0" strike="noStrike" spc="-1">
              <a:latin typeface="Arial"/>
            </a:endParaRPr>
          </a:p>
          <a:p>
            <a:pPr algn="ctr">
              <a:lnSpc>
                <a:spcPct val="100000"/>
              </a:lnSpc>
            </a:pPr>
            <a:r>
              <a:rPr lang="es-ES" sz="2000" b="0" i="1" strike="noStrike" spc="-1">
                <a:solidFill>
                  <a:srgbClr val="000000"/>
                </a:solidFill>
                <a:latin typeface="Tw Cen MT"/>
                <a:ea typeface="Times New Roman"/>
              </a:rPr>
              <a:t>en la religión verdadera</a:t>
            </a:r>
            <a:r>
              <a:rPr lang="es-ES" sz="2000" b="0" strike="noStrike" spc="-1">
                <a:solidFill>
                  <a:srgbClr val="000000"/>
                </a:solidFill>
                <a:latin typeface="Tw Cen MT"/>
                <a:ea typeface="Times New Roman"/>
              </a:rPr>
              <a:t>.”</a:t>
            </a:r>
            <a:endParaRPr lang="es-ES" sz="2000" b="0" strike="noStrike" spc="-1">
              <a:latin typeface="Arial"/>
            </a:endParaRPr>
          </a:p>
        </p:txBody>
      </p:sp>
      <p:pic>
        <p:nvPicPr>
          <p:cNvPr id="492" name="Imagen 2"/>
          <p:cNvPicPr/>
          <p:nvPr/>
        </p:nvPicPr>
        <p:blipFill>
          <a:blip r:embed="rId3"/>
          <a:stretch/>
        </p:blipFill>
        <p:spPr>
          <a:xfrm>
            <a:off x="5467680" y="3772080"/>
            <a:ext cx="3407400" cy="2446200"/>
          </a:xfrm>
          <a:prstGeom prst="rect">
            <a:avLst/>
          </a:prstGeom>
          <a:ln w="0">
            <a:noFill/>
          </a:ln>
        </p:spPr>
      </p:pic>
      <p:sp>
        <p:nvSpPr>
          <p:cNvPr id="493" name="CuadroTexto 7"/>
          <p:cNvSpPr/>
          <p:nvPr/>
        </p:nvSpPr>
        <p:spPr>
          <a:xfrm>
            <a:off x="6023160" y="6309360"/>
            <a:ext cx="3407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Arial"/>
                <a:ea typeface="DejaVu Sans"/>
              </a:rPr>
              <a:t>Interior de Santa Ana</a:t>
            </a:r>
            <a:endParaRPr lang="es-ES" sz="1800" b="0" strike="noStrike" spc="-1">
              <a:latin typeface="Arial"/>
            </a:endParaRPr>
          </a:p>
        </p:txBody>
      </p:sp>
      <p:pic>
        <p:nvPicPr>
          <p:cNvPr id="494" name="Imagen 6"/>
          <p:cNvPicPr/>
          <p:nvPr/>
        </p:nvPicPr>
        <p:blipFill>
          <a:blip r:embed="rId4"/>
          <a:srcRect l="17135" t="1547" r="16163"/>
          <a:stretch/>
        </p:blipFill>
        <p:spPr>
          <a:xfrm>
            <a:off x="6568560" y="392040"/>
            <a:ext cx="2300760" cy="2608920"/>
          </a:xfrm>
          <a:prstGeom prst="rect">
            <a:avLst/>
          </a:prstGeom>
          <a:ln w="0">
            <a:noFill/>
          </a:ln>
        </p:spPr>
      </p:pic>
      <p:sp>
        <p:nvSpPr>
          <p:cNvPr id="495" name="CuadroTexto 8"/>
          <p:cNvSpPr/>
          <p:nvPr/>
        </p:nvSpPr>
        <p:spPr>
          <a:xfrm>
            <a:off x="6568560" y="3141720"/>
            <a:ext cx="23007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Profesión Religiosa</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92"/>
                                        </p:tgtEl>
                                        <p:attrNameLst>
                                          <p:attrName>style.visibility</p:attrName>
                                        </p:attrNameLst>
                                      </p:cBhvr>
                                      <p:to>
                                        <p:strVal val="visible"/>
                                      </p:to>
                                    </p:set>
                                    <p:animEffect transition="in" filter="fade">
                                      <p:cBhvr>
                                        <p:cTn id="7" dur="3000"/>
                                        <p:tgtEl>
                                          <p:spTgt spid="492"/>
                                        </p:tgtEl>
                                      </p:cBhvr>
                                    </p:animEffect>
                                    <p:anim calcmode="lin" valueType="num">
                                      <p:cBhvr>
                                        <p:cTn id="8" dur="3000" fill="hold"/>
                                        <p:tgtEl>
                                          <p:spTgt spid="492"/>
                                        </p:tgtEl>
                                        <p:attrNameLst>
                                          <p:attrName>ppt_x</p:attrName>
                                        </p:attrNameLst>
                                      </p:cBhvr>
                                      <p:tavLst>
                                        <p:tav tm="0">
                                          <p:val>
                                            <p:strVal val="#ppt_x"/>
                                          </p:val>
                                        </p:tav>
                                        <p:tav tm="100000">
                                          <p:val>
                                            <p:strVal val="#ppt_x"/>
                                          </p:val>
                                        </p:tav>
                                      </p:tavLst>
                                    </p:anim>
                                    <p:anim calcmode="lin" valueType="num">
                                      <p:cBhvr>
                                        <p:cTn id="9" dur="3000" fill="hold"/>
                                        <p:tgtEl>
                                          <p:spTgt spid="4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96"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97"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98"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499"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00" name="CuadroTexto 5"/>
          <p:cNvSpPr/>
          <p:nvPr/>
        </p:nvSpPr>
        <p:spPr>
          <a:xfrm>
            <a:off x="1352520" y="1380240"/>
            <a:ext cx="35013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a:solidFill>
                  <a:srgbClr val="C00000"/>
                </a:solidFill>
                <a:latin typeface="Arial"/>
                <a:ea typeface="DejaVu Sans"/>
              </a:rPr>
              <a:t>8.- TRINITARIOS </a:t>
            </a:r>
            <a:endParaRPr lang="es-ES" sz="2400" b="0" strike="noStrike" spc="-1">
              <a:latin typeface="Arial"/>
            </a:endParaRPr>
          </a:p>
        </p:txBody>
      </p:sp>
      <p:sp>
        <p:nvSpPr>
          <p:cNvPr id="501" name="CuadroTexto 8"/>
          <p:cNvSpPr/>
          <p:nvPr/>
        </p:nvSpPr>
        <p:spPr>
          <a:xfrm>
            <a:off x="2264760" y="2635560"/>
            <a:ext cx="1397880" cy="1614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pPr>
            <a:r>
              <a:rPr lang="es-ES" sz="2000" b="0" strike="noStrike" spc="-1">
                <a:solidFill>
                  <a:srgbClr val="C00000"/>
                </a:solidFill>
                <a:latin typeface="Arial"/>
                <a:ea typeface="DejaVu Sans"/>
              </a:rPr>
              <a:t>Instalación</a:t>
            </a:r>
            <a:endParaRPr lang="es-ES" sz="2000" b="0" strike="noStrike" spc="-1">
              <a:latin typeface="Arial"/>
            </a:endParaRPr>
          </a:p>
          <a:p>
            <a:pPr>
              <a:lnSpc>
                <a:spcPct val="100000"/>
              </a:lnSpc>
            </a:pPr>
            <a:endParaRPr lang="es-ES" sz="2000" b="0" strike="noStrike" spc="-1">
              <a:latin typeface="Arial"/>
            </a:endParaRPr>
          </a:p>
          <a:p>
            <a:pPr>
              <a:lnSpc>
                <a:spcPct val="100000"/>
              </a:lnSpc>
            </a:pPr>
            <a:r>
              <a:rPr lang="es-ES" sz="2000" b="0" strike="noStrike" spc="-1">
                <a:solidFill>
                  <a:srgbClr val="C00000"/>
                </a:solidFill>
                <a:latin typeface="Arial"/>
                <a:ea typeface="DejaVu Sans"/>
              </a:rPr>
              <a:t>Conflictos</a:t>
            </a:r>
            <a:endParaRPr lang="es-ES" sz="2000" b="0" strike="noStrike" spc="-1">
              <a:latin typeface="Arial"/>
            </a:endParaRPr>
          </a:p>
          <a:p>
            <a:pPr>
              <a:lnSpc>
                <a:spcPct val="100000"/>
              </a:lnSpc>
            </a:pPr>
            <a:endParaRPr lang="es-ES" sz="2000" b="0" strike="noStrike" spc="-1">
              <a:latin typeface="Arial"/>
            </a:endParaRPr>
          </a:p>
          <a:p>
            <a:pPr>
              <a:lnSpc>
                <a:spcPct val="100000"/>
              </a:lnSpc>
            </a:pPr>
            <a:r>
              <a:rPr lang="es-ES" sz="2000" b="0" strike="noStrike" spc="-1">
                <a:solidFill>
                  <a:srgbClr val="C00000"/>
                </a:solidFill>
                <a:latin typeface="Arial"/>
                <a:ea typeface="DejaVu Sans"/>
              </a:rPr>
              <a:t>Testimonio</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96"/>
                                        </p:tgtEl>
                                        <p:attrNameLst>
                                          <p:attrName>style.visibility</p:attrName>
                                        </p:attrNameLst>
                                      </p:cBhvr>
                                      <p:to>
                                        <p:strVal val="visible"/>
                                      </p:to>
                                    </p:set>
                                    <p:anim calcmode="lin" valueType="num">
                                      <p:cBhvr additive="repl">
                                        <p:cTn id="7" dur="2000" fill="hold"/>
                                        <p:tgtEl>
                                          <p:spTgt spid="496"/>
                                        </p:tgtEl>
                                        <p:attrNameLst>
                                          <p:attrName>ppt_w</p:attrName>
                                        </p:attrNameLst>
                                      </p:cBhvr>
                                      <p:tavLst>
                                        <p:tav tm="0">
                                          <p:val>
                                            <p:fltVal val="0"/>
                                          </p:val>
                                        </p:tav>
                                        <p:tav tm="100000">
                                          <p:val>
                                            <p:strVal val="#ppt_w"/>
                                          </p:val>
                                        </p:tav>
                                      </p:tavLst>
                                    </p:anim>
                                    <p:anim calcmode="lin" valueType="num">
                                      <p:cBhvr additive="repl">
                                        <p:cTn id="8" dur="2000" fill="hold"/>
                                        <p:tgtEl>
                                          <p:spTgt spid="49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97"/>
                                        </p:tgtEl>
                                        <p:attrNameLst>
                                          <p:attrName>style.visibility</p:attrName>
                                        </p:attrNameLst>
                                      </p:cBhvr>
                                      <p:to>
                                        <p:strVal val="visible"/>
                                      </p:to>
                                    </p:set>
                                    <p:anim calcmode="lin" valueType="num">
                                      <p:cBhvr additive="repl">
                                        <p:cTn id="11" dur="2000" fill="hold"/>
                                        <p:tgtEl>
                                          <p:spTgt spid="497"/>
                                        </p:tgtEl>
                                        <p:attrNameLst>
                                          <p:attrName>ppt_w</p:attrName>
                                        </p:attrNameLst>
                                      </p:cBhvr>
                                      <p:tavLst>
                                        <p:tav tm="0">
                                          <p:val>
                                            <p:fltVal val="0"/>
                                          </p:val>
                                        </p:tav>
                                        <p:tav tm="100000">
                                          <p:val>
                                            <p:strVal val="#ppt_w"/>
                                          </p:val>
                                        </p:tav>
                                      </p:tavLst>
                                    </p:anim>
                                    <p:anim calcmode="lin" valueType="num">
                                      <p:cBhvr additive="repl">
                                        <p:cTn id="12" dur="2000" fill="hold"/>
                                        <p:tgtEl>
                                          <p:spTgt spid="49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498"/>
                                        </p:tgtEl>
                                        <p:attrNameLst>
                                          <p:attrName>style.visibility</p:attrName>
                                        </p:attrNameLst>
                                      </p:cBhvr>
                                      <p:to>
                                        <p:strVal val="visible"/>
                                      </p:to>
                                    </p:set>
                                    <p:anim calcmode="lin" valueType="num">
                                      <p:cBhvr additive="repl">
                                        <p:cTn id="15" dur="2000" fill="hold"/>
                                        <p:tgtEl>
                                          <p:spTgt spid="498"/>
                                        </p:tgtEl>
                                        <p:attrNameLst>
                                          <p:attrName>ppt_w</p:attrName>
                                        </p:attrNameLst>
                                      </p:cBhvr>
                                      <p:tavLst>
                                        <p:tav tm="0">
                                          <p:val>
                                            <p:fltVal val="0"/>
                                          </p:val>
                                        </p:tav>
                                        <p:tav tm="100000">
                                          <p:val>
                                            <p:strVal val="#ppt_w"/>
                                          </p:val>
                                        </p:tav>
                                      </p:tavLst>
                                    </p:anim>
                                    <p:anim calcmode="lin" valueType="num">
                                      <p:cBhvr additive="repl">
                                        <p:cTn id="16" dur="2000" fill="hold"/>
                                        <p:tgtEl>
                                          <p:spTgt spid="49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499"/>
                                        </p:tgtEl>
                                        <p:attrNameLst>
                                          <p:attrName>style.visibility</p:attrName>
                                        </p:attrNameLst>
                                      </p:cBhvr>
                                      <p:to>
                                        <p:strVal val="visible"/>
                                      </p:to>
                                    </p:set>
                                    <p:anim calcmode="lin" valueType="num">
                                      <p:cBhvr additive="repl">
                                        <p:cTn id="19" dur="2000" fill="hold"/>
                                        <p:tgtEl>
                                          <p:spTgt spid="499"/>
                                        </p:tgtEl>
                                        <p:attrNameLst>
                                          <p:attrName>ppt_w</p:attrName>
                                        </p:attrNameLst>
                                      </p:cBhvr>
                                      <p:tavLst>
                                        <p:tav tm="0">
                                          <p:val>
                                            <p:fltVal val="0"/>
                                          </p:val>
                                        </p:tav>
                                        <p:tav tm="100000">
                                          <p:val>
                                            <p:strVal val="#ppt_w"/>
                                          </p:val>
                                        </p:tav>
                                      </p:tavLst>
                                    </p:anim>
                                    <p:anim calcmode="lin" valueType="num">
                                      <p:cBhvr additive="repl">
                                        <p:cTn id="20" dur="2000" fill="hold"/>
                                        <p:tgtEl>
                                          <p:spTgt spid="49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02" name="CuadroTexto 2"/>
          <p:cNvSpPr/>
          <p:nvPr/>
        </p:nvSpPr>
        <p:spPr>
          <a:xfrm>
            <a:off x="395640" y="260640"/>
            <a:ext cx="6623640" cy="667024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LOS TRINITARIOS DESCALZOS</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Padre Juan de Herencia trinitario calzado, que regentaba la parroquia de </a:t>
            </a:r>
            <a:r>
              <a:rPr lang="es-ES" sz="2000" b="0" strike="noStrike" spc="-1" dirty="0" err="1">
                <a:solidFill>
                  <a:srgbClr val="000000"/>
                </a:solidFill>
                <a:latin typeface="Tw Cen MT"/>
                <a:ea typeface="Times New Roman"/>
              </a:rPr>
              <a:t>Iznatoraf</a:t>
            </a:r>
            <a:r>
              <a:rPr lang="es-ES" sz="2000" b="0" strike="noStrike" spc="-1" dirty="0">
                <a:solidFill>
                  <a:srgbClr val="000000"/>
                </a:solidFill>
                <a:latin typeface="Tw Cen MT"/>
                <a:ea typeface="Times New Roman"/>
              </a:rPr>
              <a:t>, ganada por oposición tras la exclaustración forzada, en 1882, al saber la vuelta de los trinitarios descalzos a España, y que habían cogido el convento de Alcázar de San Juan, se fue a unir con ellos y les habló sobre la conveniencia de venirse al Santuario de la Virgen de la Fuensanta.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Con la ayuda de D. Tomás Millán Bueno, que corrió con los gastos de adecuación del convento, añadiendo una nueva ala al mismo, los Trinitarios, el 29 de septiembre de 1884 tomaron posesión, quedando como primer presidente de la comunidad el Padre Mariano de San José, convirtiéndose en guardianes del Santuario.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También fue restaurado el camarín de la Virgen,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elevada la torre del templo en 6 metros,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y se añadieron nuevas campanas.</a:t>
            </a:r>
            <a:endParaRPr lang="es-ES" sz="2000" b="0" strike="noStrike" spc="-1" dirty="0">
              <a:latin typeface="Arial"/>
            </a:endParaRPr>
          </a:p>
          <a:p>
            <a:pPr algn="ctr">
              <a:lnSpc>
                <a:spcPct val="100000"/>
              </a:lnSpc>
            </a:pPr>
            <a:r>
              <a:rPr lang="es-ES" sz="1800" b="0" i="1" strike="noStrike" spc="-1" dirty="0">
                <a:solidFill>
                  <a:srgbClr val="000000"/>
                </a:solidFill>
                <a:latin typeface="Times New Roman"/>
                <a:ea typeface="Times New Roman"/>
              </a:rPr>
              <a:t>Nota: El Padre Mariano de San José,</a:t>
            </a:r>
            <a:endParaRPr lang="es-ES" sz="1800" b="0" i="1" strike="noStrike" spc="-1" dirty="0">
              <a:latin typeface="Arial"/>
            </a:endParaRPr>
          </a:p>
          <a:p>
            <a:pPr algn="ctr">
              <a:lnSpc>
                <a:spcPct val="100000"/>
              </a:lnSpc>
            </a:pPr>
            <a:r>
              <a:rPr lang="es-ES" sz="1800" b="0" i="1" strike="noStrike" spc="-1" dirty="0">
                <a:solidFill>
                  <a:srgbClr val="000000"/>
                </a:solidFill>
                <a:latin typeface="Times New Roman"/>
                <a:ea typeface="Times New Roman"/>
              </a:rPr>
              <a:t>Estuvo casi siempre en Villanueva llegando a decir:</a:t>
            </a:r>
            <a:endParaRPr lang="es-ES" sz="1800" b="0" i="1" strike="noStrike" spc="-1" dirty="0">
              <a:latin typeface="Arial"/>
            </a:endParaRPr>
          </a:p>
          <a:p>
            <a:pPr algn="ctr">
              <a:lnSpc>
                <a:spcPct val="100000"/>
              </a:lnSpc>
            </a:pPr>
            <a:r>
              <a:rPr lang="es-ES" sz="1800" b="0" i="1" strike="noStrike" spc="-1" dirty="0">
                <a:solidFill>
                  <a:srgbClr val="000000"/>
                </a:solidFill>
                <a:latin typeface="Times New Roman"/>
                <a:ea typeface="Times New Roman"/>
              </a:rPr>
              <a:t>“Prefiero ser lego en la Fuensanta que general de la orden..”</a:t>
            </a:r>
            <a:endParaRPr lang="es-ES" sz="1800" b="0" i="1" strike="noStrike" spc="-1" dirty="0">
              <a:latin typeface="Arial"/>
            </a:endParaRPr>
          </a:p>
          <a:p>
            <a:pPr algn="ctr">
              <a:lnSpc>
                <a:spcPct val="100000"/>
              </a:lnSpc>
            </a:pPr>
            <a:r>
              <a:rPr lang="es-ES" sz="1800" b="0" i="1" strike="noStrike" spc="-1" dirty="0">
                <a:solidFill>
                  <a:srgbClr val="000000"/>
                </a:solidFill>
                <a:latin typeface="Times New Roman"/>
                <a:ea typeface="Times New Roman"/>
              </a:rPr>
              <a:t>Murió mártir en 1936.)</a:t>
            </a:r>
            <a:endParaRPr lang="es-ES" sz="1800" b="0" i="1" strike="noStrike" spc="-1" dirty="0">
              <a:latin typeface="Arial"/>
            </a:endParaRPr>
          </a:p>
        </p:txBody>
      </p:sp>
      <p:pic>
        <p:nvPicPr>
          <p:cNvPr id="503" name="Imagen 3"/>
          <p:cNvPicPr/>
          <p:nvPr/>
        </p:nvPicPr>
        <p:blipFill>
          <a:blip r:embed="rId3"/>
          <a:srcRect t="8000" b="11149"/>
          <a:stretch/>
        </p:blipFill>
        <p:spPr>
          <a:xfrm>
            <a:off x="7301160" y="260640"/>
            <a:ext cx="1670400" cy="2447280"/>
          </a:xfrm>
          <a:prstGeom prst="rect">
            <a:avLst/>
          </a:prstGeom>
          <a:ln w="0">
            <a:noFill/>
          </a:ln>
        </p:spPr>
      </p:pic>
      <p:sp>
        <p:nvSpPr>
          <p:cNvPr id="504" name="CuadroTexto 4"/>
          <p:cNvSpPr/>
          <p:nvPr/>
        </p:nvSpPr>
        <p:spPr>
          <a:xfrm>
            <a:off x="7301160" y="2709000"/>
            <a:ext cx="18417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S. Juan de Mata</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S. Félix de Valois</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Siglos XII-XIII</a:t>
            </a:r>
            <a:endParaRPr lang="es-ES" sz="1800" b="0" strike="noStrike" spc="-1">
              <a:latin typeface="Arial"/>
            </a:endParaRPr>
          </a:p>
        </p:txBody>
      </p:sp>
      <p:pic>
        <p:nvPicPr>
          <p:cNvPr id="505" name="Imagen 5"/>
          <p:cNvPicPr/>
          <p:nvPr/>
        </p:nvPicPr>
        <p:blipFill>
          <a:blip r:embed="rId4"/>
          <a:stretch/>
        </p:blipFill>
        <p:spPr>
          <a:xfrm>
            <a:off x="7288200" y="3621600"/>
            <a:ext cx="1696320" cy="2447280"/>
          </a:xfrm>
          <a:prstGeom prst="rect">
            <a:avLst/>
          </a:prstGeom>
          <a:ln w="0">
            <a:noFill/>
          </a:ln>
        </p:spPr>
      </p:pic>
      <p:sp>
        <p:nvSpPr>
          <p:cNvPr id="2" name="CuadroTexto 1">
            <a:extLst>
              <a:ext uri="{FF2B5EF4-FFF2-40B4-BE49-F238E27FC236}">
                <a16:creationId xmlns:a16="http://schemas.microsoft.com/office/drawing/2014/main" id="{37401F5A-C10D-7D7F-6D37-2055B5E2516F}"/>
              </a:ext>
            </a:extLst>
          </p:cNvPr>
          <p:cNvSpPr txBox="1"/>
          <p:nvPr/>
        </p:nvSpPr>
        <p:spPr>
          <a:xfrm>
            <a:off x="7257744" y="6211669"/>
            <a:ext cx="1726776" cy="584775"/>
          </a:xfrm>
          <a:prstGeom prst="rect">
            <a:avLst/>
          </a:prstGeom>
          <a:noFill/>
        </p:spPr>
        <p:txBody>
          <a:bodyPr wrap="square" rtlCol="0">
            <a:spAutoFit/>
          </a:bodyPr>
          <a:lstStyle/>
          <a:p>
            <a:pPr algn="ctr"/>
            <a:r>
              <a:rPr lang="es-ES" sz="1600" dirty="0">
                <a:solidFill>
                  <a:srgbClr val="C00000"/>
                </a:solidFill>
              </a:rPr>
              <a:t>Santuario</a:t>
            </a:r>
          </a:p>
          <a:p>
            <a:pPr algn="ctr"/>
            <a:r>
              <a:rPr lang="es-ES" sz="1600" dirty="0">
                <a:solidFill>
                  <a:srgbClr val="C00000"/>
                </a:solidFill>
              </a:rPr>
              <a:t>Interior</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03"/>
                                        </p:tgtEl>
                                        <p:attrNameLst>
                                          <p:attrName>style.visibility</p:attrName>
                                        </p:attrNameLst>
                                      </p:cBhvr>
                                      <p:to>
                                        <p:strVal val="visible"/>
                                      </p:to>
                                    </p:set>
                                    <p:animEffect transition="in" filter="fade">
                                      <p:cBhvr additive="repl">
                                        <p:cTn id="7" dur="3000"/>
                                        <p:tgtEl>
                                          <p:spTgt spid="503"/>
                                        </p:tgtEl>
                                      </p:cBhvr>
                                    </p:animEffect>
                                    <p:anim calcmode="lin" valueType="num">
                                      <p:cBhvr additive="repl">
                                        <p:cTn id="8" dur="3000" fill="hold"/>
                                        <p:tgtEl>
                                          <p:spTgt spid="503"/>
                                        </p:tgtEl>
                                        <p:attrNameLst>
                                          <p:attrName>ppt_x</p:attrName>
                                        </p:attrNameLst>
                                      </p:cBhvr>
                                      <p:tavLst>
                                        <p:tav tm="0">
                                          <p:val>
                                            <p:strVal val="#ppt_x"/>
                                          </p:val>
                                        </p:tav>
                                        <p:tav tm="100000">
                                          <p:val>
                                            <p:strVal val="#ppt_x"/>
                                          </p:val>
                                        </p:tav>
                                      </p:tavLst>
                                    </p:anim>
                                    <p:anim calcmode="lin" valueType="num">
                                      <p:cBhvr additive="repl">
                                        <p:cTn id="9" dur="3000" fill="hold"/>
                                        <p:tgtEl>
                                          <p:spTgt spid="50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06" name="CuadroTexto 1"/>
          <p:cNvSpPr/>
          <p:nvPr/>
        </p:nvSpPr>
        <p:spPr>
          <a:xfrm>
            <a:off x="683640" y="332640"/>
            <a:ext cx="7703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Times New Roman"/>
              </a:rPr>
              <a:t>	El 13 de abril de 1885, el convento de la Fuensanta fue declarado por los superiores mayores de la Orden como colegio mayor de filósofos y teólogos. Así, a los pocos meses de abrir esta nueva fundación, la comunidad </a:t>
            </a:r>
            <a:r>
              <a:rPr lang="es-ES" sz="2000" b="0" strike="noStrike" spc="-1" dirty="0" err="1">
                <a:solidFill>
                  <a:srgbClr val="000000"/>
                </a:solidFill>
                <a:latin typeface="Tw Cen MT"/>
                <a:ea typeface="Times New Roman"/>
              </a:rPr>
              <a:t>villanovense</a:t>
            </a:r>
            <a:r>
              <a:rPr lang="es-ES" sz="2000" b="0" strike="noStrike" spc="-1" dirty="0">
                <a:solidFill>
                  <a:srgbClr val="000000"/>
                </a:solidFill>
                <a:latin typeface="Tw Cen MT"/>
                <a:ea typeface="Times New Roman"/>
              </a:rPr>
              <a:t> quedó constituida por 24 miembros, entre padres, estudiantes, hermanos y donados.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La actividad de los religiosos en Villanueva estuvo encaminada, desde el principio, al cuidado del culto de la Virgen y a la propagación de su antiquísima cofradía, y del ministerio sacerdotal en el Santuario, en Villanueva y lugares comarcanos, destacando especialmente la labor del Padre Juan de Santa Teresa en las apartadas cortijadas de la Sierra de las Villas, razón por la que se le apodó el "Apóstol de la Sierra".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Cuidando también de la instrucción de los niños de las familias campesinas. Acudían a esta escuela numerosos alumnos que vivían en las proximidades, y que estaban alejados de los centros oficiales de enseñanza.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Ha quedado demostrado que la presencia trinitaria en Villanueva logró dar sus frutos; algunos </a:t>
            </a:r>
            <a:r>
              <a:rPr lang="es-ES" sz="2000" b="0" strike="noStrike" spc="-1" dirty="0" err="1">
                <a:solidFill>
                  <a:srgbClr val="000000"/>
                </a:solidFill>
                <a:latin typeface="Tw Cen MT"/>
                <a:ea typeface="Times New Roman"/>
              </a:rPr>
              <a:t>villanovenses</a:t>
            </a:r>
            <a:r>
              <a:rPr lang="es-ES" sz="2000" b="0" strike="noStrike" spc="-1" dirty="0">
                <a:solidFill>
                  <a:srgbClr val="000000"/>
                </a:solidFill>
                <a:latin typeface="Tw Cen MT"/>
                <a:ea typeface="Times New Roman"/>
              </a:rPr>
              <a:t> pasarían por este colegio, tomando más tarde el hábito monacal. Es el caso de Antonio José Fernández García (1886), Antonio José y  Francisco Uceda (1888), Juan Ildefonso Sánchez (1891) o Juan José Moya. </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06"/>
                                        </p:tgtEl>
                                        <p:attrNameLst>
                                          <p:attrName>style.visibility</p:attrName>
                                        </p:attrNameLst>
                                      </p:cBhvr>
                                      <p:to>
                                        <p:strVal val="visible"/>
                                      </p:to>
                                    </p:set>
                                    <p:animEffect transition="in" filter="fade">
                                      <p:cBhvr>
                                        <p:cTn id="7" dur="3000"/>
                                        <p:tgtEl>
                                          <p:spTgt spid="506"/>
                                        </p:tgtEl>
                                      </p:cBhvr>
                                    </p:animEffect>
                                    <p:anim calcmode="lin" valueType="num">
                                      <p:cBhvr>
                                        <p:cTn id="8" dur="3000" fill="hold"/>
                                        <p:tgtEl>
                                          <p:spTgt spid="506"/>
                                        </p:tgtEl>
                                        <p:attrNameLst>
                                          <p:attrName>ppt_x</p:attrName>
                                        </p:attrNameLst>
                                      </p:cBhvr>
                                      <p:tavLst>
                                        <p:tav tm="0">
                                          <p:val>
                                            <p:strVal val="#ppt_x"/>
                                          </p:val>
                                        </p:tav>
                                        <p:tav tm="100000">
                                          <p:val>
                                            <p:strVal val="#ppt_x"/>
                                          </p:val>
                                        </p:tav>
                                      </p:tavLst>
                                    </p:anim>
                                    <p:anim calcmode="lin" valueType="num">
                                      <p:cBhvr>
                                        <p:cTn id="9" dur="3000" fill="hold"/>
                                        <p:tgtEl>
                                          <p:spTgt spid="5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6"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07"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508" name="CuadroTexto 3"/>
          <p:cNvSpPr/>
          <p:nvPr/>
        </p:nvSpPr>
        <p:spPr>
          <a:xfrm>
            <a:off x="179640" y="188640"/>
            <a:ext cx="84240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Times New Roman"/>
              </a:rPr>
              <a:t>NO FALTARON LOS CONFLICTOS</a:t>
            </a:r>
            <a:endParaRPr lang="es-ES" sz="2000" b="0" strike="noStrike" spc="-1" dirty="0">
              <a:latin typeface="Arial"/>
            </a:endParaRPr>
          </a:p>
        </p:txBody>
      </p:sp>
      <p:sp>
        <p:nvSpPr>
          <p:cNvPr id="509" name="CuadroTexto 2"/>
          <p:cNvSpPr/>
          <p:nvPr/>
        </p:nvSpPr>
        <p:spPr>
          <a:xfrm>
            <a:off x="539640" y="588600"/>
            <a:ext cx="8063640" cy="6797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Times New Roman"/>
              </a:rPr>
              <a:t>En el Santuario, por ejemplo, desde tiempo inmemorial, la imagen de la Virgen había sido sacada desde el interior de la iglesia por los propios parroquianos, que solían ir acompañando a los curas de la localidad. Esta antigua costumbre sería suprimida por los trinitarios, amparándose para ello en sus propias constituciones.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Este hecho indignó al pueblo que quería llegar a la ermita cobijado por la Cruz de la Parroquia, dando esto lugar a un movimiento de cierta hostilidad.</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Además se había establecido por parte del Obispado, que la Parroquia recibiría a la Virgen, cuando hubiese que llevarla en procesión a Villanueva, en la parte exterior del atrio del Santuario, donde le sería entregada por la comunidad de Trinitarios.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El problema que se planteaba era:  ¿en el templo o en la explanada?.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Es fácil de imaginar la tensión y el peligro viendo acercarse el grupo numeroso del pueblo, siguiendo la cruz alzada de S. Andrés y su clero, y la cofradía y los trinitarios con cruz alzada adelantando posiciones en la explanada.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En algunas ocasiones entre gritos y abucheos entre ambos bandos, la Virgen pasaba de unas manos a otras tratando de apaciguar los corazones de sus hijos “impulsados”, todos,  por el amor que sentían hacia la Madre.</a:t>
            </a:r>
            <a:endParaRPr lang="es-ES" sz="2000" b="0" strike="noStrike" spc="-1" dirty="0">
              <a:latin typeface="Arial"/>
            </a:endParaRPr>
          </a:p>
          <a:p>
            <a:pPr>
              <a:lnSpc>
                <a:spcPct val="100000"/>
              </a:lnSpc>
            </a:pP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09"/>
                                        </p:tgtEl>
                                        <p:attrNameLst>
                                          <p:attrName>style.visibility</p:attrName>
                                        </p:attrNameLst>
                                      </p:cBhvr>
                                      <p:to>
                                        <p:strVal val="visible"/>
                                      </p:to>
                                    </p:set>
                                    <p:animEffect transition="in" filter="fade">
                                      <p:cBhvr>
                                        <p:cTn id="7" dur="3000"/>
                                        <p:tgtEl>
                                          <p:spTgt spid="509"/>
                                        </p:tgtEl>
                                      </p:cBhvr>
                                    </p:animEffect>
                                    <p:anim calcmode="lin" valueType="num">
                                      <p:cBhvr>
                                        <p:cTn id="8" dur="3000" fill="hold"/>
                                        <p:tgtEl>
                                          <p:spTgt spid="509"/>
                                        </p:tgtEl>
                                        <p:attrNameLst>
                                          <p:attrName>ppt_x</p:attrName>
                                        </p:attrNameLst>
                                      </p:cBhvr>
                                      <p:tavLst>
                                        <p:tav tm="0">
                                          <p:val>
                                            <p:strVal val="#ppt_x"/>
                                          </p:val>
                                        </p:tav>
                                        <p:tav tm="100000">
                                          <p:val>
                                            <p:strVal val="#ppt_x"/>
                                          </p:val>
                                        </p:tav>
                                      </p:tavLst>
                                    </p:anim>
                                    <p:anim calcmode="lin" valueType="num">
                                      <p:cBhvr>
                                        <p:cTn id="9" dur="3000" fill="hold"/>
                                        <p:tgtEl>
                                          <p:spTgt spid="50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9" grpId="0"/>
    </p:bldLst>
  </p:timing>
</p:sld>
</file>

<file path=ppt/slides/slide1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10"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511" name="CuadroTexto 3"/>
          <p:cNvSpPr/>
          <p:nvPr/>
        </p:nvSpPr>
        <p:spPr>
          <a:xfrm>
            <a:off x="611640" y="476640"/>
            <a:ext cx="7847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Times New Roman"/>
              </a:rPr>
              <a:t>Otras veces el conflicto tenia un trasfondo económico.</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No podemos olvidar que la economía tanto de las parroquias como de los conventos, cuyo personal había subsistido durante siglos gracias a las fundaciones, ahora arrebatadas – en Villanueva había habido 40 capellanías con sus capellanes- ahora depende en gran parte de los entierros y funerales.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Había un abanico en las tarifas según las variantes, siendo el número de clérigos asistentes y de “paradas” con cánticos, las que marcaban las diferencias entre unos y otros. Estos variaban también según se acompañara al féretro hasta la iglesia o hasta el cementerio.</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problema se plantea cuando los familiares del difunto, por afinidad o engrandecimiento invitan a los religiosos, para que se sumen a los celebrantes y por tanto a participar de los emolumentos.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En otras ocasiones las quejas de los Trinitarios hacían referencia al excesivo tiempo que la Virgen permanecía en la Parroquia cuando se bajaba al pueblo en caso de sequia o de epidemias.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En el año 1884, se fundó también la Pía Asociación de la Santísima  Trinidad, la que estuvo durante bastante tiempo muy floreciente, teniendo muchos cofrades.</a:t>
            </a:r>
            <a:endParaRPr lang="es-ES" sz="2000" b="0" strike="noStrike" spc="-1" dirty="0">
              <a:latin typeface="Arial"/>
            </a:endParaRPr>
          </a:p>
          <a:p>
            <a:pPr>
              <a:lnSpc>
                <a:spcPct val="100000"/>
              </a:lnSpc>
            </a:pP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1"/>
                                        </p:tgtEl>
                                        <p:attrNameLst>
                                          <p:attrName>style.visibility</p:attrName>
                                        </p:attrNameLst>
                                      </p:cBhvr>
                                      <p:to>
                                        <p:strVal val="visible"/>
                                      </p:to>
                                    </p:set>
                                    <p:animEffect transition="in" filter="fade">
                                      <p:cBhvr>
                                        <p:cTn id="7" dur="3000"/>
                                        <p:tgtEl>
                                          <p:spTgt spid="511"/>
                                        </p:tgtEl>
                                      </p:cBhvr>
                                    </p:animEffect>
                                    <p:anim calcmode="lin" valueType="num">
                                      <p:cBhvr>
                                        <p:cTn id="8" dur="3000" fill="hold"/>
                                        <p:tgtEl>
                                          <p:spTgt spid="511"/>
                                        </p:tgtEl>
                                        <p:attrNameLst>
                                          <p:attrName>ppt_x</p:attrName>
                                        </p:attrNameLst>
                                      </p:cBhvr>
                                      <p:tavLst>
                                        <p:tav tm="0">
                                          <p:val>
                                            <p:strVal val="#ppt_x"/>
                                          </p:val>
                                        </p:tav>
                                        <p:tav tm="100000">
                                          <p:val>
                                            <p:strVal val="#ppt_x"/>
                                          </p:val>
                                        </p:tav>
                                      </p:tavLst>
                                    </p:anim>
                                    <p:anim calcmode="lin" valueType="num">
                                      <p:cBhvr>
                                        <p:cTn id="9" dur="3000" fill="hold"/>
                                        <p:tgtEl>
                                          <p:spTgt spid="5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1" grpId="0"/>
    </p:bldLst>
  </p:timing>
</p:sld>
</file>

<file path=ppt/slides/slide1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12"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513" name="CuadroTexto 3"/>
          <p:cNvSpPr/>
          <p:nvPr/>
        </p:nvSpPr>
        <p:spPr>
          <a:xfrm>
            <a:off x="899640" y="260640"/>
            <a:ext cx="7343640" cy="6462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Calibri"/>
              </a:rPr>
              <a:t>CURIOSA CARTA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No obstante, en agosto de 1884, nos encontramos con una carta que el Padre Esteban, presidente de la comunidad de Alcázar de S. Juan, envía al obispo, y en la que le detalla su primer viaje a la Fuensanta. </a:t>
            </a:r>
            <a:endParaRPr lang="es-ES" sz="2000" b="0" strike="noStrike" spc="-1" dirty="0">
              <a:latin typeface="Arial"/>
            </a:endParaRPr>
          </a:p>
          <a:p>
            <a:pPr algn="ctr">
              <a:lnSpc>
                <a:spcPct val="100000"/>
              </a:lnSpc>
            </a:pPr>
            <a:r>
              <a:rPr lang="es-ES" sz="2000" b="0" i="1" strike="noStrike" spc="-1" dirty="0">
                <a:solidFill>
                  <a:srgbClr val="000000"/>
                </a:solidFill>
                <a:latin typeface="Bradley Hand"/>
                <a:ea typeface="Times New Roman"/>
              </a:rPr>
              <a:t>“Mi muy Reverendísimo Señor: después de varios percances llegué por fin con felicidad a este convento. </a:t>
            </a:r>
            <a:endParaRPr lang="es-ES" sz="2000" b="0" strike="noStrike" spc="-1" dirty="0">
              <a:latin typeface="Arial"/>
            </a:endParaRPr>
          </a:p>
          <a:p>
            <a:pPr algn="ctr">
              <a:lnSpc>
                <a:spcPct val="100000"/>
              </a:lnSpc>
            </a:pPr>
            <a:r>
              <a:rPr lang="es-ES" sz="2000" b="0" i="1" strike="noStrike" spc="-1" dirty="0">
                <a:solidFill>
                  <a:srgbClr val="000000"/>
                </a:solidFill>
                <a:latin typeface="Bradley Hand"/>
                <a:ea typeface="Times New Roman"/>
              </a:rPr>
              <a:t>En la ida todo me fue bien. </a:t>
            </a:r>
            <a:endParaRPr lang="es-ES" sz="2000" b="0" strike="noStrike" spc="-1" dirty="0">
              <a:latin typeface="Arial"/>
            </a:endParaRPr>
          </a:p>
          <a:p>
            <a:pPr algn="ctr">
              <a:lnSpc>
                <a:spcPct val="100000"/>
              </a:lnSpc>
            </a:pPr>
            <a:r>
              <a:rPr lang="es-ES" sz="2000" b="0" i="1" strike="noStrike" spc="-1" dirty="0">
                <a:solidFill>
                  <a:srgbClr val="000000"/>
                </a:solidFill>
                <a:latin typeface="Bradley Hand"/>
                <a:ea typeface="Times New Roman"/>
              </a:rPr>
              <a:t>En Úbeda, como llegamos a las nueve y media de la noche, no me pareció prudente molestar a aquella hora a los P. P. Escolapios, y fui a parar a una posada algo mediana. </a:t>
            </a:r>
            <a:endParaRPr lang="es-ES" sz="2000" b="0" strike="noStrike" spc="-1" dirty="0">
              <a:latin typeface="Arial"/>
            </a:endParaRPr>
          </a:p>
          <a:p>
            <a:pPr algn="ctr">
              <a:lnSpc>
                <a:spcPct val="100000"/>
              </a:lnSpc>
            </a:pPr>
            <a:r>
              <a:rPr lang="es-ES" sz="2000" b="0" i="1" strike="noStrike" spc="-1" dirty="0">
                <a:solidFill>
                  <a:srgbClr val="000000"/>
                </a:solidFill>
                <a:latin typeface="Bradley Hand"/>
                <a:ea typeface="Times New Roman"/>
              </a:rPr>
              <a:t>A la mañana siguiente me presenté al Sr. Rector, dije misa y esperé hasta la hora en que salía la diligencia. </a:t>
            </a:r>
            <a:endParaRPr lang="es-ES" sz="2000" b="0" strike="noStrike" spc="-1" dirty="0">
              <a:latin typeface="Arial"/>
            </a:endParaRPr>
          </a:p>
          <a:p>
            <a:pPr algn="ctr">
              <a:lnSpc>
                <a:spcPct val="100000"/>
              </a:lnSpc>
            </a:pPr>
            <a:r>
              <a:rPr lang="es-ES" sz="2000" b="0" i="1" strike="noStrike" spc="-1" dirty="0">
                <a:solidFill>
                  <a:srgbClr val="000000"/>
                </a:solidFill>
                <a:latin typeface="Bradley Hand"/>
                <a:ea typeface="Times New Roman"/>
              </a:rPr>
              <a:t>En Villacarrillo me presenté con la tarjeta de V. S. al Sr. Arcipreste, quien me recibió con toda amabilidad. Descansé aquella noche en su casa, hablamos largo rato y a la mañana siguiente, después de celebrar misa, en su propio coche me puso en tres cuartos de hora en Villanueva del Arzobispo. </a:t>
            </a:r>
            <a:endParaRPr lang="es-ES" sz="2000" b="0" strike="noStrike" spc="-1" dirty="0">
              <a:latin typeface="Arial"/>
            </a:endParaRPr>
          </a:p>
          <a:p>
            <a:pPr algn="ctr">
              <a:lnSpc>
                <a:spcPct val="100000"/>
              </a:lnSpc>
            </a:pPr>
            <a:r>
              <a:rPr lang="es-ES" sz="2000" b="0" i="1" strike="noStrike" spc="-1" dirty="0">
                <a:solidFill>
                  <a:srgbClr val="000000"/>
                </a:solidFill>
                <a:latin typeface="Bradley Hand"/>
                <a:ea typeface="Times New Roman"/>
              </a:rPr>
              <a:t>En mi regreso tuve que pasar la cuarentena en el Lazareto de la Madre de Dios, en Úbeda. En Valdepeñas, por poco me pasa lo propio. La epidemia quizá retarde nuestros planes </a:t>
            </a:r>
            <a:r>
              <a:rPr lang="es-ES" sz="2000" b="0" strike="noStrike" spc="-1" dirty="0">
                <a:solidFill>
                  <a:srgbClr val="000000"/>
                </a:solidFill>
                <a:latin typeface="Bradley Hand"/>
                <a:ea typeface="Times New Roman"/>
              </a:rPr>
              <a:t>.</a:t>
            </a:r>
            <a:endParaRPr lang="es-ES" sz="2000" b="0" strike="noStrike" spc="-1" dirty="0">
              <a:latin typeface="Arial"/>
            </a:endParaRPr>
          </a:p>
          <a:p>
            <a:pPr>
              <a:lnSpc>
                <a:spcPct val="100000"/>
              </a:lnSpc>
            </a:pPr>
            <a:r>
              <a:rPr lang="es-ES" sz="1800" b="0" strike="noStrike" spc="-1" dirty="0">
                <a:solidFill>
                  <a:srgbClr val="000000"/>
                </a:solidFill>
                <a:latin typeface="BerkeleyStd"/>
                <a:ea typeface="Times New Roman"/>
              </a:rPr>
              <a:t> </a:t>
            </a: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13"/>
                                        </p:tgtEl>
                                        <p:attrNameLst>
                                          <p:attrName>style.visibility</p:attrName>
                                        </p:attrNameLst>
                                      </p:cBhvr>
                                      <p:to>
                                        <p:strVal val="visible"/>
                                      </p:to>
                                    </p:set>
                                    <p:animEffect transition="in" filter="fade">
                                      <p:cBhvr>
                                        <p:cTn id="7" dur="3000"/>
                                        <p:tgtEl>
                                          <p:spTgt spid="513"/>
                                        </p:tgtEl>
                                      </p:cBhvr>
                                    </p:animEffect>
                                    <p:anim calcmode="lin" valueType="num">
                                      <p:cBhvr>
                                        <p:cTn id="8" dur="3000" fill="hold"/>
                                        <p:tgtEl>
                                          <p:spTgt spid="513"/>
                                        </p:tgtEl>
                                        <p:attrNameLst>
                                          <p:attrName>ppt_x</p:attrName>
                                        </p:attrNameLst>
                                      </p:cBhvr>
                                      <p:tavLst>
                                        <p:tav tm="0">
                                          <p:val>
                                            <p:strVal val="#ppt_x"/>
                                          </p:val>
                                        </p:tav>
                                        <p:tav tm="100000">
                                          <p:val>
                                            <p:strVal val="#ppt_x"/>
                                          </p:val>
                                        </p:tav>
                                      </p:tavLst>
                                    </p:anim>
                                    <p:anim calcmode="lin" valueType="num">
                                      <p:cBhvr>
                                        <p:cTn id="9" dur="3000" fill="hold"/>
                                        <p:tgtEl>
                                          <p:spTgt spid="5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 grpId="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14" name="Line 5"/>
          <p:cNvSpPr/>
          <p:nvPr/>
        </p:nvSpPr>
        <p:spPr>
          <a:xfrm flipH="1">
            <a:off x="1185480" y="1124640"/>
            <a:ext cx="1800" cy="477180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15" name="Line 6"/>
          <p:cNvSpPr/>
          <p:nvPr/>
        </p:nvSpPr>
        <p:spPr>
          <a:xfrm flipH="1">
            <a:off x="4854960" y="1215720"/>
            <a:ext cx="180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16"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17" name="Line 8"/>
          <p:cNvSpPr/>
          <p:nvPr/>
        </p:nvSpPr>
        <p:spPr>
          <a:xfrm>
            <a:off x="826920" y="5609880"/>
            <a:ext cx="4537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18" name="CuadroTexto 5"/>
          <p:cNvSpPr/>
          <p:nvPr/>
        </p:nvSpPr>
        <p:spPr>
          <a:xfrm>
            <a:off x="1187280" y="1124640"/>
            <a:ext cx="36666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1" strike="noStrike" spc="-1">
                <a:solidFill>
                  <a:srgbClr val="C00000"/>
                </a:solidFill>
                <a:latin typeface="Arial"/>
                <a:ea typeface="DejaVu Sans"/>
              </a:rPr>
              <a:t>9º MISIONEROS VILLANOVENSES</a:t>
            </a:r>
            <a:endParaRPr lang="es-ES" sz="1800" b="0" strike="noStrike" spc="-1">
              <a:latin typeface="Arial"/>
            </a:endParaRPr>
          </a:p>
        </p:txBody>
      </p:sp>
      <p:sp>
        <p:nvSpPr>
          <p:cNvPr id="519" name="CuadroTexto 8"/>
          <p:cNvSpPr/>
          <p:nvPr/>
        </p:nvSpPr>
        <p:spPr>
          <a:xfrm>
            <a:off x="1187280" y="1917000"/>
            <a:ext cx="359928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1800" b="0" strike="noStrike" spc="-1">
              <a:latin typeface="Arial"/>
            </a:endParaRPr>
          </a:p>
          <a:p>
            <a:pPr algn="ctr">
              <a:lnSpc>
                <a:spcPct val="100000"/>
              </a:lnSpc>
            </a:pPr>
            <a:r>
              <a:rPr lang="es-ES" sz="1800" b="1" strike="noStrike" spc="-1">
                <a:solidFill>
                  <a:srgbClr val="C00000"/>
                </a:solidFill>
                <a:latin typeface="Tw Cen MT"/>
                <a:ea typeface="DejaVu Sans"/>
              </a:rPr>
              <a:t>FRANCISCO JURADO DE LA CRUZ, </a:t>
            </a:r>
            <a:r>
              <a:rPr lang="es-ES" sz="1800" b="0" strike="noStrike" spc="-1">
                <a:solidFill>
                  <a:srgbClr val="C00000"/>
                </a:solidFill>
                <a:latin typeface="Tw Cen MT"/>
                <a:ea typeface="DejaVu Sans"/>
              </a:rPr>
              <a:t>Dominico (Filipinas 1604-+1611)</a:t>
            </a:r>
            <a:endParaRPr lang="es-ES" sz="1800" b="0" strike="noStrike" spc="-1">
              <a:latin typeface="Arial"/>
            </a:endParaRPr>
          </a:p>
          <a:p>
            <a:pPr algn="ctr">
              <a:lnSpc>
                <a:spcPct val="100000"/>
              </a:lnSpc>
            </a:pPr>
            <a:r>
              <a:rPr lang="es-ES" sz="1800" b="1" strike="noStrike" spc="-1">
                <a:solidFill>
                  <a:srgbClr val="C00000"/>
                </a:solidFill>
                <a:latin typeface="Tw Cen MT"/>
                <a:ea typeface="Calibri"/>
              </a:rPr>
              <a:t>MIGUEL ANASTASIO VERA MOTA, </a:t>
            </a:r>
            <a:r>
              <a:rPr lang="es-ES" sz="1800" b="0" strike="noStrike" spc="-1">
                <a:solidFill>
                  <a:srgbClr val="C00000"/>
                </a:solidFill>
                <a:latin typeface="Tw Cen MT"/>
                <a:ea typeface="Calibri"/>
              </a:rPr>
              <a:t>Agustino (*Vva 1864-+1898)</a:t>
            </a:r>
            <a:endParaRPr lang="es-ES" sz="1800" b="0" strike="noStrike" spc="-1">
              <a:latin typeface="Arial"/>
            </a:endParaRPr>
          </a:p>
          <a:p>
            <a:pPr algn="ctr">
              <a:lnSpc>
                <a:spcPct val="100000"/>
              </a:lnSpc>
            </a:pPr>
            <a:r>
              <a:rPr lang="es-ES_tradnl" sz="1800" b="1" strike="noStrike" spc="-1">
                <a:solidFill>
                  <a:srgbClr val="C00000"/>
                </a:solidFill>
                <a:latin typeface="Tw Cen MT"/>
                <a:ea typeface="Calibri"/>
              </a:rPr>
              <a:t>BENITO LÓPEZ MOTA</a:t>
            </a:r>
            <a:endParaRPr lang="es-ES" sz="1800" b="0" strike="noStrike" spc="-1">
              <a:latin typeface="Arial"/>
            </a:endParaRPr>
          </a:p>
          <a:p>
            <a:pPr algn="ctr">
              <a:lnSpc>
                <a:spcPct val="100000"/>
              </a:lnSpc>
            </a:pPr>
            <a:r>
              <a:rPr lang="es-ES_tradnl" sz="1800" b="0" strike="noStrike" spc="-1">
                <a:solidFill>
                  <a:srgbClr val="C00000"/>
                </a:solidFill>
                <a:latin typeface="Tw Cen MT"/>
                <a:ea typeface="Calibri"/>
              </a:rPr>
              <a:t>Trinitario(*Vva 1863-+1929)</a:t>
            </a:r>
            <a:endParaRPr lang="es-ES" sz="1800" b="0" strike="noStrike" spc="-1">
              <a:latin typeface="Arial"/>
            </a:endParaRPr>
          </a:p>
          <a:p>
            <a:pPr algn="ctr">
              <a:lnSpc>
                <a:spcPct val="100000"/>
              </a:lnSpc>
            </a:pPr>
            <a:r>
              <a:rPr lang="es-ES" sz="1800" b="1" strike="noStrike" spc="-1">
                <a:solidFill>
                  <a:srgbClr val="C00000"/>
                </a:solidFill>
                <a:latin typeface="Tw Cen MT"/>
                <a:ea typeface="Calibri"/>
              </a:rPr>
              <a:t>BENITO MARTÍNEZ </a:t>
            </a:r>
            <a:endParaRPr lang="es-ES" sz="1800" b="0" strike="noStrike" spc="-1">
              <a:latin typeface="Arial"/>
            </a:endParaRPr>
          </a:p>
          <a:p>
            <a:pPr algn="ctr">
              <a:lnSpc>
                <a:spcPct val="100000"/>
              </a:lnSpc>
            </a:pPr>
            <a:r>
              <a:rPr lang="es-ES" sz="1800" b="1" strike="noStrike" spc="-1">
                <a:solidFill>
                  <a:srgbClr val="C00000"/>
                </a:solidFill>
                <a:latin typeface="Tw Cen MT"/>
                <a:ea typeface="Calibri"/>
              </a:rPr>
              <a:t>Dominico </a:t>
            </a:r>
            <a:r>
              <a:rPr lang="es-ES" sz="1800" b="0" strike="noStrike" spc="-1">
                <a:solidFill>
                  <a:srgbClr val="C00000"/>
                </a:solidFill>
                <a:latin typeface="Tw Cen MT"/>
                <a:ea typeface="Calibri"/>
              </a:rPr>
              <a:t>(*Vva1876-+1953).</a:t>
            </a:r>
            <a:endParaRPr lang="es-ES" sz="1800" b="0" strike="noStrike" spc="-1">
              <a:latin typeface="Arial"/>
            </a:endParaRPr>
          </a:p>
          <a:p>
            <a:pPr algn="ctr">
              <a:lnSpc>
                <a:spcPct val="100000"/>
              </a:lnSpc>
            </a:pPr>
            <a:r>
              <a:rPr lang="es-ES" sz="1800" b="1" strike="noStrike" spc="-1">
                <a:solidFill>
                  <a:srgbClr val="C00000"/>
                </a:solidFill>
                <a:latin typeface="Tw Cen MT"/>
                <a:ea typeface="Calibri"/>
              </a:rPr>
              <a:t>P. JUANILLO FERNÁNDEZ</a:t>
            </a:r>
            <a:endParaRPr lang="es-ES" sz="1800" b="0" strike="noStrike" spc="-1">
              <a:latin typeface="Arial"/>
            </a:endParaRPr>
          </a:p>
          <a:p>
            <a:pPr algn="ctr">
              <a:lnSpc>
                <a:spcPct val="100000"/>
              </a:lnSpc>
            </a:pPr>
            <a:r>
              <a:rPr lang="es-ES" sz="1800" b="0" strike="noStrike" spc="-1">
                <a:solidFill>
                  <a:srgbClr val="C00000"/>
                </a:solidFill>
                <a:latin typeface="Calibri"/>
                <a:ea typeface="Calibri"/>
              </a:rPr>
              <a:t>Trinitario</a:t>
            </a:r>
            <a:endParaRPr lang="es-ES" sz="1800" b="0" strike="noStrike" spc="-1">
              <a:latin typeface="Arial"/>
            </a:endParaRPr>
          </a:p>
          <a:p>
            <a:pPr algn="ctr">
              <a:lnSpc>
                <a:spcPct val="100000"/>
              </a:lnSpc>
            </a:pPr>
            <a:r>
              <a:rPr lang="es-ES" sz="1800" b="1" strike="noStrike" spc="-1">
                <a:solidFill>
                  <a:srgbClr val="C00000"/>
                </a:solidFill>
                <a:latin typeface="Tw Cen MT"/>
                <a:ea typeface="Calibri"/>
              </a:rPr>
              <a:t>JOSÉ TORNERO GRUESO</a:t>
            </a:r>
            <a:r>
              <a:rPr lang="es-ES" sz="1800" b="0" strike="noStrike" spc="-1">
                <a:solidFill>
                  <a:srgbClr val="C00000"/>
                </a:solidFill>
                <a:latin typeface="Tw Cen MT"/>
                <a:ea typeface="Calibri"/>
              </a:rPr>
              <a:t>. </a:t>
            </a:r>
            <a:endParaRPr lang="es-ES" sz="1800" b="0" strike="noStrike" spc="-1">
              <a:latin typeface="Arial"/>
            </a:endParaRPr>
          </a:p>
          <a:p>
            <a:pPr algn="ctr">
              <a:lnSpc>
                <a:spcPct val="100000"/>
              </a:lnSpc>
            </a:pPr>
            <a:r>
              <a:rPr lang="es-ES" sz="1800" b="0" strike="noStrike" spc="-1">
                <a:solidFill>
                  <a:srgbClr val="C00000"/>
                </a:solidFill>
                <a:latin typeface="Tw Cen MT"/>
                <a:ea typeface="Calibri"/>
              </a:rPr>
              <a:t>Dominico</a:t>
            </a:r>
            <a:endParaRPr lang="es-ES" sz="1800" b="0" strike="noStrike" spc="-1">
              <a:latin typeface="Arial"/>
            </a:endParaRPr>
          </a:p>
        </p:txBody>
      </p:sp>
      <p:pic>
        <p:nvPicPr>
          <p:cNvPr id="520" name="Imagen 9"/>
          <p:cNvPicPr/>
          <p:nvPr/>
        </p:nvPicPr>
        <p:blipFill>
          <a:blip r:embed="rId3"/>
          <a:stretch/>
        </p:blipFill>
        <p:spPr>
          <a:xfrm>
            <a:off x="6372360" y="217440"/>
            <a:ext cx="1873440" cy="2650320"/>
          </a:xfrm>
          <a:prstGeom prst="rect">
            <a:avLst/>
          </a:prstGeom>
          <a:ln w="0">
            <a:noFill/>
          </a:ln>
        </p:spPr>
      </p:pic>
      <p:sp>
        <p:nvSpPr>
          <p:cNvPr id="521" name="CuadroTexto 10"/>
          <p:cNvSpPr/>
          <p:nvPr/>
        </p:nvSpPr>
        <p:spPr>
          <a:xfrm>
            <a:off x="6239880" y="2868840"/>
            <a:ext cx="2268000" cy="515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400" b="0" strike="noStrike" spc="-1">
                <a:solidFill>
                  <a:srgbClr val="000000"/>
                </a:solidFill>
                <a:latin typeface="Arial"/>
                <a:ea typeface="DejaVu Sans"/>
              </a:rPr>
              <a:t>Dibujo</a:t>
            </a:r>
            <a:endParaRPr lang="es-ES" sz="1400" b="0" strike="noStrike" spc="-1">
              <a:latin typeface="Arial"/>
            </a:endParaRPr>
          </a:p>
          <a:p>
            <a:pPr algn="ctr">
              <a:lnSpc>
                <a:spcPct val="100000"/>
              </a:lnSpc>
            </a:pPr>
            <a:r>
              <a:rPr lang="es-ES" sz="1400" b="0" strike="noStrike" spc="-1">
                <a:solidFill>
                  <a:srgbClr val="000000"/>
                </a:solidFill>
                <a:latin typeface="Arial"/>
                <a:ea typeface="DejaVu Sans"/>
              </a:rPr>
              <a:t>(</a:t>
            </a:r>
            <a:r>
              <a:rPr lang="es-ES" sz="1200" b="0" strike="noStrike" spc="-1">
                <a:solidFill>
                  <a:srgbClr val="000000"/>
                </a:solidFill>
                <a:latin typeface="Arial"/>
                <a:ea typeface="DejaVu Sans"/>
              </a:rPr>
              <a:t>ESTEBAN LÓPEZ YESTE</a:t>
            </a:r>
            <a:r>
              <a:rPr lang="es-ES" sz="1400" b="0" strike="noStrike" spc="-1">
                <a:solidFill>
                  <a:srgbClr val="000000"/>
                </a:solidFill>
                <a:latin typeface="Arial"/>
                <a:ea typeface="DejaVu Sans"/>
              </a:rPr>
              <a:t>)</a:t>
            </a:r>
            <a:endParaRPr lang="es-ES" sz="1400" b="0" strike="noStrike" spc="-1">
              <a:latin typeface="Arial"/>
            </a:endParaRPr>
          </a:p>
        </p:txBody>
      </p:sp>
      <p:sp>
        <p:nvSpPr>
          <p:cNvPr id="522" name="CuadroTexto 6"/>
          <p:cNvSpPr/>
          <p:nvPr/>
        </p:nvSpPr>
        <p:spPr>
          <a:xfrm>
            <a:off x="5582160" y="3347280"/>
            <a:ext cx="3297600" cy="325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1600" b="0" strike="noStrike" spc="-1">
                <a:solidFill>
                  <a:srgbClr val="000000"/>
                </a:solidFill>
                <a:latin typeface="Calibri"/>
                <a:ea typeface="Calibri"/>
              </a:rPr>
              <a:t>18-V-1595: Se inicia una expedición a América con una flota de 19 navíos de Sanlúcar y 6 naos de Cádiz. Al segundo día se incendia la nave, fray Francisco de S. José, procuró apagar el fuego, al ver que no había remedio, con solo el escapulario se echó al mar, aferrándose a unos maderos, donde se sostenía fray Luis de la Concepción, que juntaron en forma de cruz, sobre los que se confesaron y renovaron sus votos.</a:t>
            </a:r>
            <a:endParaRPr lang="es-ES" sz="1600" b="0" strike="noStrike" spc="-1">
              <a:latin typeface="Arial"/>
            </a:endParaRPr>
          </a:p>
          <a:p>
            <a:pPr algn="just">
              <a:lnSpc>
                <a:spcPct val="100000"/>
              </a:lnSpc>
            </a:pPr>
            <a:r>
              <a:rPr lang="es-ES" sz="1600" b="0" strike="noStrike" spc="-1">
                <a:solidFill>
                  <a:srgbClr val="000000"/>
                </a:solidFill>
                <a:latin typeface="Calibri"/>
                <a:ea typeface="Calibri"/>
              </a:rPr>
              <a:t>De 130 personas sólo se salvaron 50. </a:t>
            </a:r>
            <a:endParaRPr lang="es-E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14"/>
                                        </p:tgtEl>
                                        <p:attrNameLst>
                                          <p:attrName>style.visibility</p:attrName>
                                        </p:attrNameLst>
                                      </p:cBhvr>
                                      <p:to>
                                        <p:strVal val="visible"/>
                                      </p:to>
                                    </p:set>
                                    <p:anim calcmode="lin" valueType="num">
                                      <p:cBhvr additive="repl">
                                        <p:cTn id="7" dur="2000" fill="hold"/>
                                        <p:tgtEl>
                                          <p:spTgt spid="514"/>
                                        </p:tgtEl>
                                        <p:attrNameLst>
                                          <p:attrName>ppt_w</p:attrName>
                                        </p:attrNameLst>
                                      </p:cBhvr>
                                      <p:tavLst>
                                        <p:tav tm="0">
                                          <p:val>
                                            <p:fltVal val="0"/>
                                          </p:val>
                                        </p:tav>
                                        <p:tav tm="100000">
                                          <p:val>
                                            <p:strVal val="#ppt_w"/>
                                          </p:val>
                                        </p:tav>
                                      </p:tavLst>
                                    </p:anim>
                                    <p:anim calcmode="lin" valueType="num">
                                      <p:cBhvr additive="repl">
                                        <p:cTn id="8" dur="2000" fill="hold"/>
                                        <p:tgtEl>
                                          <p:spTgt spid="514"/>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15"/>
                                        </p:tgtEl>
                                        <p:attrNameLst>
                                          <p:attrName>style.visibility</p:attrName>
                                        </p:attrNameLst>
                                      </p:cBhvr>
                                      <p:to>
                                        <p:strVal val="visible"/>
                                      </p:to>
                                    </p:set>
                                    <p:anim calcmode="lin" valueType="num">
                                      <p:cBhvr additive="repl">
                                        <p:cTn id="11" dur="2000" fill="hold"/>
                                        <p:tgtEl>
                                          <p:spTgt spid="515"/>
                                        </p:tgtEl>
                                        <p:attrNameLst>
                                          <p:attrName>ppt_w</p:attrName>
                                        </p:attrNameLst>
                                      </p:cBhvr>
                                      <p:tavLst>
                                        <p:tav tm="0">
                                          <p:val>
                                            <p:fltVal val="0"/>
                                          </p:val>
                                        </p:tav>
                                        <p:tav tm="100000">
                                          <p:val>
                                            <p:strVal val="#ppt_w"/>
                                          </p:val>
                                        </p:tav>
                                      </p:tavLst>
                                    </p:anim>
                                    <p:anim calcmode="lin" valueType="num">
                                      <p:cBhvr additive="repl">
                                        <p:cTn id="12" dur="2000" fill="hold"/>
                                        <p:tgtEl>
                                          <p:spTgt spid="515"/>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16"/>
                                        </p:tgtEl>
                                        <p:attrNameLst>
                                          <p:attrName>style.visibility</p:attrName>
                                        </p:attrNameLst>
                                      </p:cBhvr>
                                      <p:to>
                                        <p:strVal val="visible"/>
                                      </p:to>
                                    </p:set>
                                    <p:anim calcmode="lin" valueType="num">
                                      <p:cBhvr additive="repl">
                                        <p:cTn id="15" dur="2000" fill="hold"/>
                                        <p:tgtEl>
                                          <p:spTgt spid="516"/>
                                        </p:tgtEl>
                                        <p:attrNameLst>
                                          <p:attrName>ppt_w</p:attrName>
                                        </p:attrNameLst>
                                      </p:cBhvr>
                                      <p:tavLst>
                                        <p:tav tm="0">
                                          <p:val>
                                            <p:fltVal val="0"/>
                                          </p:val>
                                        </p:tav>
                                        <p:tav tm="100000">
                                          <p:val>
                                            <p:strVal val="#ppt_w"/>
                                          </p:val>
                                        </p:tav>
                                      </p:tavLst>
                                    </p:anim>
                                    <p:anim calcmode="lin" valueType="num">
                                      <p:cBhvr additive="repl">
                                        <p:cTn id="16" dur="2000" fill="hold"/>
                                        <p:tgtEl>
                                          <p:spTgt spid="516"/>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17"/>
                                        </p:tgtEl>
                                        <p:attrNameLst>
                                          <p:attrName>style.visibility</p:attrName>
                                        </p:attrNameLst>
                                      </p:cBhvr>
                                      <p:to>
                                        <p:strVal val="visible"/>
                                      </p:to>
                                    </p:set>
                                    <p:anim calcmode="lin" valueType="num">
                                      <p:cBhvr additive="repl">
                                        <p:cTn id="19" dur="2000" fill="hold"/>
                                        <p:tgtEl>
                                          <p:spTgt spid="517"/>
                                        </p:tgtEl>
                                        <p:attrNameLst>
                                          <p:attrName>ppt_w</p:attrName>
                                        </p:attrNameLst>
                                      </p:cBhvr>
                                      <p:tavLst>
                                        <p:tav tm="0">
                                          <p:val>
                                            <p:fltVal val="0"/>
                                          </p:val>
                                        </p:tav>
                                        <p:tav tm="100000">
                                          <p:val>
                                            <p:strVal val="#ppt_w"/>
                                          </p:val>
                                        </p:tav>
                                      </p:tavLst>
                                    </p:anim>
                                    <p:anim calcmode="lin" valueType="num">
                                      <p:cBhvr additive="repl">
                                        <p:cTn id="20" dur="2000" fill="hold"/>
                                        <p:tgtEl>
                                          <p:spTgt spid="5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23" name="CuadroTexto 7"/>
          <p:cNvSpPr/>
          <p:nvPr/>
        </p:nvSpPr>
        <p:spPr>
          <a:xfrm>
            <a:off x="683640" y="404640"/>
            <a:ext cx="5111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DejaVu Sans"/>
              </a:rPr>
              <a:t>	En líneas generales parece que en los primeros momentos del Descubrimiento, se produjo una masiva respuesta  de animosos frailes deseosos de llevar el nombre de Cristo a las lejanas tierras.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La travesía estaba llena de múltiples peligros como el naufragio sufrido por los dos </a:t>
            </a:r>
            <a:r>
              <a:rPr lang="es-ES" sz="2000" b="1" i="1" strike="noStrike" spc="-1" dirty="0">
                <a:solidFill>
                  <a:srgbClr val="000000"/>
                </a:solidFill>
                <a:latin typeface="Tw Cen MT"/>
                <a:ea typeface="DejaVu Sans"/>
              </a:rPr>
              <a:t>carmelitas del convento de Villanueva</a:t>
            </a:r>
            <a:r>
              <a:rPr lang="es-ES" sz="2000" b="0" strike="noStrike" spc="-1" dirty="0">
                <a:solidFill>
                  <a:srgbClr val="000000"/>
                </a:solidFill>
                <a:latin typeface="Tw Cen MT"/>
                <a:ea typeface="DejaVu Sans"/>
              </a:rPr>
              <a:t>,- que nos cuentan Guillermo Sena Medina  y Pedro Javier Rivas-  Fray Luis de la Concepción, natural de  </a:t>
            </a:r>
            <a:r>
              <a:rPr lang="es-ES" sz="2000" b="0" strike="noStrike" spc="-1" dirty="0" err="1">
                <a:solidFill>
                  <a:srgbClr val="000000"/>
                </a:solidFill>
                <a:latin typeface="Tw Cen MT"/>
                <a:ea typeface="DejaVu Sans"/>
              </a:rPr>
              <a:t>Iznatoraf</a:t>
            </a:r>
            <a:r>
              <a:rPr lang="es-ES" sz="2000" b="0" strike="noStrike" spc="-1" dirty="0">
                <a:solidFill>
                  <a:srgbClr val="000000"/>
                </a:solidFill>
                <a:latin typeface="Tw Cen MT"/>
                <a:ea typeface="DejaVu Sans"/>
              </a:rPr>
              <a:t> y Fray Francisco de San José.</a:t>
            </a:r>
            <a:endParaRPr lang="es-ES" sz="20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1" strike="noStrike" spc="-1" dirty="0">
                <a:solidFill>
                  <a:srgbClr val="C00000"/>
                </a:solidFill>
                <a:latin typeface="Tw Cen MT"/>
                <a:ea typeface="DejaVu Sans"/>
              </a:rPr>
              <a:t>FRANCISCO JURADO DE LA CRUZ, </a:t>
            </a:r>
            <a:r>
              <a:rPr lang="es-ES" sz="2000" b="0" strike="noStrike" spc="-1" dirty="0">
                <a:solidFill>
                  <a:srgbClr val="C00000"/>
                </a:solidFill>
                <a:latin typeface="Tw Cen MT"/>
                <a:ea typeface="DejaVu Sans"/>
              </a:rPr>
              <a:t>DOMINICO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Misionero </a:t>
            </a:r>
            <a:r>
              <a:rPr lang="es-ES" sz="2000" b="0" strike="noStrike" spc="-1" dirty="0" err="1">
                <a:solidFill>
                  <a:srgbClr val="000000"/>
                </a:solidFill>
                <a:latin typeface="Tw Cen MT"/>
                <a:ea typeface="DejaVu Sans"/>
              </a:rPr>
              <a:t>villanovense</a:t>
            </a:r>
            <a:r>
              <a:rPr lang="es-ES" sz="2000" b="0" strike="noStrike" spc="-1" dirty="0">
                <a:solidFill>
                  <a:srgbClr val="000000"/>
                </a:solidFill>
                <a:latin typeface="Tw Cen MT"/>
                <a:ea typeface="DejaVu Sans"/>
              </a:rPr>
              <a:t>, que dejó su vida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y entrega en las Islas Filipinas.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El historiador Pedro Aliaga, nos indica  que,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el Padre Jurado de la Cruz llegó a Manila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a primeros del año 1604 y fue enviado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al convento de San Raimundo de Lobo.</a:t>
            </a:r>
            <a:endParaRPr lang="es-ES" sz="2000" b="0" strike="noStrike" spc="-1" dirty="0">
              <a:latin typeface="Arial"/>
            </a:endParaRPr>
          </a:p>
        </p:txBody>
      </p:sp>
      <p:pic>
        <p:nvPicPr>
          <p:cNvPr id="524" name="Imagen 2"/>
          <p:cNvPicPr/>
          <p:nvPr/>
        </p:nvPicPr>
        <p:blipFill>
          <a:blip r:embed="rId3"/>
          <a:stretch/>
        </p:blipFill>
        <p:spPr>
          <a:xfrm>
            <a:off x="6444360" y="432360"/>
            <a:ext cx="2381040" cy="4205520"/>
          </a:xfrm>
          <a:prstGeom prst="rect">
            <a:avLst/>
          </a:prstGeom>
          <a:ln w="0">
            <a:noFill/>
          </a:ln>
        </p:spPr>
      </p:pic>
      <p:sp>
        <p:nvSpPr>
          <p:cNvPr id="525" name="CuadroTexto 3"/>
          <p:cNvSpPr/>
          <p:nvPr/>
        </p:nvSpPr>
        <p:spPr>
          <a:xfrm>
            <a:off x="6300360" y="4941000"/>
            <a:ext cx="2811240" cy="136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Arial"/>
                <a:ea typeface="DejaVu Sans"/>
              </a:rPr>
              <a:t>ISLAS FILIPINAS</a:t>
            </a:r>
            <a:endParaRPr lang="es-ES" sz="2000" b="0" strike="noStrike" spc="-1">
              <a:latin typeface="Arial"/>
            </a:endParaRPr>
          </a:p>
          <a:p>
            <a:pPr algn="ctr">
              <a:lnSpc>
                <a:spcPct val="100000"/>
              </a:lnSpc>
            </a:pPr>
            <a:r>
              <a:rPr lang="es-ES" sz="1600" b="0" strike="noStrike" spc="-1">
                <a:solidFill>
                  <a:srgbClr val="000000"/>
                </a:solidFill>
                <a:latin typeface="Arial"/>
                <a:ea typeface="DejaVu Sans"/>
              </a:rPr>
              <a:t>EN LA ACTUALIDAD</a:t>
            </a:r>
            <a:endParaRPr lang="es-ES" sz="1600" b="0" strike="noStrike" spc="-1">
              <a:latin typeface="Arial"/>
            </a:endParaRPr>
          </a:p>
          <a:p>
            <a:pPr algn="ctr">
              <a:lnSpc>
                <a:spcPct val="100000"/>
              </a:lnSpc>
            </a:pPr>
            <a:r>
              <a:rPr lang="es-ES" sz="1600" b="0" strike="noStrike" spc="-1">
                <a:solidFill>
                  <a:srgbClr val="000000"/>
                </a:solidFill>
                <a:latin typeface="Arial"/>
                <a:ea typeface="DejaVu Sans"/>
              </a:rPr>
              <a:t>-3º País en católicos.</a:t>
            </a:r>
            <a:endParaRPr lang="es-ES" sz="1600" b="0" strike="noStrike" spc="-1">
              <a:latin typeface="Arial"/>
            </a:endParaRPr>
          </a:p>
          <a:p>
            <a:pPr algn="ctr">
              <a:lnSpc>
                <a:spcPct val="100000"/>
              </a:lnSpc>
            </a:pPr>
            <a:r>
              <a:rPr lang="es-ES" sz="1600" b="0" strike="noStrike" spc="-1">
                <a:solidFill>
                  <a:srgbClr val="000000"/>
                </a:solidFill>
                <a:latin typeface="Arial"/>
                <a:ea typeface="DejaVu Sans"/>
              </a:rPr>
              <a:t>-82 de los 101 millones H.</a:t>
            </a:r>
            <a:endParaRPr lang="es-ES" sz="1600" b="0" strike="noStrike" spc="-1">
              <a:latin typeface="Arial"/>
            </a:endParaRPr>
          </a:p>
          <a:p>
            <a:pPr algn="ctr">
              <a:lnSpc>
                <a:spcPct val="100000"/>
              </a:lnSpc>
            </a:pPr>
            <a:r>
              <a:rPr lang="es-ES" sz="1600" b="0" strike="noStrike" spc="-1">
                <a:solidFill>
                  <a:srgbClr val="000000"/>
                </a:solidFill>
                <a:latin typeface="Arial"/>
                <a:ea typeface="DejaVu Sans"/>
              </a:rPr>
              <a:t>-68% Asistencia Dominical</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23"/>
                                        </p:tgtEl>
                                        <p:attrNameLst>
                                          <p:attrName>style.visibility</p:attrName>
                                        </p:attrNameLst>
                                      </p:cBhvr>
                                      <p:to>
                                        <p:strVal val="visible"/>
                                      </p:to>
                                    </p:set>
                                    <p:animEffect transition="in" filter="fade">
                                      <p:cBhvr>
                                        <p:cTn id="7" dur="3000"/>
                                        <p:tgtEl>
                                          <p:spTgt spid="523"/>
                                        </p:tgtEl>
                                      </p:cBhvr>
                                    </p:animEffect>
                                    <p:anim calcmode="lin" valueType="num">
                                      <p:cBhvr>
                                        <p:cTn id="8" dur="3000" fill="hold"/>
                                        <p:tgtEl>
                                          <p:spTgt spid="523"/>
                                        </p:tgtEl>
                                        <p:attrNameLst>
                                          <p:attrName>ppt_x</p:attrName>
                                        </p:attrNameLst>
                                      </p:cBhvr>
                                      <p:tavLst>
                                        <p:tav tm="0">
                                          <p:val>
                                            <p:strVal val="#ppt_x"/>
                                          </p:val>
                                        </p:tav>
                                        <p:tav tm="100000">
                                          <p:val>
                                            <p:strVal val="#ppt_x"/>
                                          </p:val>
                                        </p:tav>
                                      </p:tavLst>
                                    </p:anim>
                                    <p:anim calcmode="lin" valueType="num">
                                      <p:cBhvr>
                                        <p:cTn id="9" dur="3000" fill="hold"/>
                                        <p:tgtEl>
                                          <p:spTgt spid="5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98" name="CuadroTexto 2"/>
          <p:cNvSpPr/>
          <p:nvPr/>
        </p:nvSpPr>
        <p:spPr>
          <a:xfrm>
            <a:off x="515880" y="188640"/>
            <a:ext cx="5711400" cy="6630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601"/>
              </a:spcBef>
              <a:spcAft>
                <a:spcPts val="601"/>
              </a:spcAft>
            </a:pPr>
            <a:r>
              <a:rPr lang="es-ES" sz="2000" b="0" strike="noStrike" spc="-1">
                <a:solidFill>
                  <a:srgbClr val="C00000"/>
                </a:solidFill>
                <a:latin typeface="Tw Cen MT"/>
                <a:ea typeface="Times New Roman"/>
              </a:rPr>
              <a:t>DON PEDRO TENORIO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Arzobispo de Toledo</a:t>
            </a:r>
            <a:r>
              <a:rPr lang="es-ES" sz="2000" b="0" strike="noStrike" spc="-1">
                <a:solidFill>
                  <a:srgbClr val="000000"/>
                </a:solidFill>
                <a:latin typeface="Tw Cen MT"/>
                <a:ea typeface="Times New Roman"/>
              </a:rPr>
              <a:t>.(1377-1399).</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Canónigo de Zamora se mantuvo al lado de los Trastámara durante la guerra civil castellana.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Nombrado Obispo de Coímbra,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fue clave en la posición de Castilla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dentro del Cisma de Aviñón, alineándose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al lado del Papa de Roma.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Gregorio XI lo nombró Arzobispo de Toledo.</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Influyó para la llegada de Enrique III,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“el Doliente”, como rey de Castilla.</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A petición de Don Pedro Tenorio,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el Rey aprueba que la aldea de la Moraleja,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sea Villa independiente de Iznatoraf, año</a:t>
            </a:r>
            <a:r>
              <a:rPr lang="es-ES" sz="2000" b="0" strike="noStrike" spc="-1">
                <a:solidFill>
                  <a:srgbClr val="C00000"/>
                </a:solidFill>
                <a:latin typeface="Tw Cen MT"/>
                <a:ea typeface="Times New Roman"/>
              </a:rPr>
              <a:t>1396</a:t>
            </a:r>
            <a:r>
              <a:rPr lang="es-ES" sz="2000" b="0" strike="noStrike" spc="-1">
                <a:solidFill>
                  <a:srgbClr val="000000"/>
                </a:solidFill>
                <a:latin typeface="Tw Cen MT"/>
                <a:ea typeface="Times New Roman"/>
              </a:rPr>
              <a:t>,</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con el nombre de </a:t>
            </a:r>
            <a:r>
              <a:rPr lang="es-ES" sz="2000" b="0" strike="noStrike" spc="-1">
                <a:solidFill>
                  <a:srgbClr val="C00000"/>
                </a:solidFill>
                <a:latin typeface="Tw Cen MT"/>
                <a:ea typeface="Times New Roman"/>
              </a:rPr>
              <a:t>VILLANUEVA DEL ARZOBISPO</a:t>
            </a:r>
            <a:r>
              <a:rPr lang="es-ES" sz="2000" b="0" strike="noStrike" spc="-1">
                <a:solidFill>
                  <a:srgbClr val="000000"/>
                </a:solidFill>
                <a:latin typeface="Tw Cen MT"/>
                <a:ea typeface="Times New Roman"/>
              </a:rPr>
              <a:t>,</a:t>
            </a:r>
            <a:endParaRPr lang="es-ES" sz="2000" b="0" strike="noStrike" spc="-1">
              <a:latin typeface="Arial"/>
            </a:endParaRPr>
          </a:p>
          <a:p>
            <a:pPr algn="ctr">
              <a:lnSpc>
                <a:spcPct val="100000"/>
              </a:lnSpc>
            </a:pPr>
            <a:r>
              <a:rPr lang="es-ES" sz="2000" b="0" i="1" strike="noStrike" spc="-1">
                <a:solidFill>
                  <a:srgbClr val="C00000"/>
                </a:solidFill>
                <a:latin typeface="Tw Cen MT"/>
                <a:ea typeface="Times New Roman"/>
              </a:rPr>
              <a:t>“Y que tenga Villanueva para siempre </a:t>
            </a:r>
            <a:endParaRPr lang="es-ES" sz="2000" b="0" strike="noStrike" spc="-1">
              <a:latin typeface="Arial"/>
            </a:endParaRPr>
          </a:p>
          <a:p>
            <a:pPr algn="ctr">
              <a:lnSpc>
                <a:spcPct val="100000"/>
              </a:lnSpc>
            </a:pPr>
            <a:r>
              <a:rPr lang="es-ES" sz="2000" b="0" i="1" strike="noStrike" spc="-1">
                <a:solidFill>
                  <a:srgbClr val="C00000"/>
                </a:solidFill>
                <a:latin typeface="Tw Cen MT"/>
                <a:ea typeface="Times New Roman"/>
              </a:rPr>
              <a:t>pendón y sello,  </a:t>
            </a:r>
            <a:endParaRPr lang="es-ES" sz="2000" b="0" strike="noStrike" spc="-1">
              <a:latin typeface="Arial"/>
            </a:endParaRPr>
          </a:p>
          <a:p>
            <a:pPr algn="ctr">
              <a:lnSpc>
                <a:spcPct val="100000"/>
              </a:lnSpc>
            </a:pPr>
            <a:r>
              <a:rPr lang="es-ES" sz="2000" b="0" i="1" strike="noStrike" spc="-1">
                <a:solidFill>
                  <a:srgbClr val="C00000"/>
                </a:solidFill>
                <a:latin typeface="Tw Cen MT"/>
                <a:ea typeface="Times New Roman"/>
              </a:rPr>
              <a:t>damos por armas a Santa María </a:t>
            </a:r>
            <a:endParaRPr lang="es-ES" sz="2000" b="0" strike="noStrike" spc="-1">
              <a:latin typeface="Arial"/>
            </a:endParaRPr>
          </a:p>
          <a:p>
            <a:pPr algn="ctr">
              <a:lnSpc>
                <a:spcPct val="100000"/>
              </a:lnSpc>
            </a:pPr>
            <a:r>
              <a:rPr lang="es-ES" sz="2000" b="0" i="1" strike="noStrike" spc="-1">
                <a:solidFill>
                  <a:srgbClr val="C00000"/>
                </a:solidFill>
                <a:latin typeface="Tw Cen MT"/>
                <a:ea typeface="Times New Roman"/>
              </a:rPr>
              <a:t>y a los pies de ella nuestro león </a:t>
            </a:r>
            <a:endParaRPr lang="es-ES" sz="2000" b="0" strike="noStrike" spc="-1">
              <a:latin typeface="Arial"/>
            </a:endParaRPr>
          </a:p>
          <a:p>
            <a:pPr algn="ctr">
              <a:lnSpc>
                <a:spcPct val="100000"/>
              </a:lnSpc>
            </a:pPr>
            <a:r>
              <a:rPr lang="es-ES" sz="2000" b="0" i="1" strike="noStrike" spc="-1">
                <a:solidFill>
                  <a:srgbClr val="C00000"/>
                </a:solidFill>
                <a:latin typeface="Tw Cen MT"/>
                <a:ea typeface="Times New Roman"/>
              </a:rPr>
              <a:t>en un escudo que yo tengo por armas</a:t>
            </a:r>
            <a:r>
              <a:rPr lang="es-ES" sz="2000" b="0" strike="noStrike" spc="-1">
                <a:solidFill>
                  <a:srgbClr val="C00000"/>
                </a:solidFill>
                <a:latin typeface="Tw Cen MT"/>
                <a:ea typeface="Times New Roman"/>
              </a:rPr>
              <a:t>”.</a:t>
            </a:r>
            <a:endParaRPr lang="es-ES" sz="2000" b="0" strike="noStrike" spc="-1">
              <a:latin typeface="Arial"/>
            </a:endParaRPr>
          </a:p>
          <a:p>
            <a:pPr algn="ctr">
              <a:lnSpc>
                <a:spcPct val="100000"/>
              </a:lnSpc>
            </a:pPr>
            <a:endParaRPr lang="es-ES" sz="2400" b="0" strike="noStrike" spc="-1">
              <a:latin typeface="Arial"/>
            </a:endParaRPr>
          </a:p>
        </p:txBody>
      </p:sp>
      <p:pic>
        <p:nvPicPr>
          <p:cNvPr id="99" name="Imagen 4"/>
          <p:cNvPicPr/>
          <p:nvPr/>
        </p:nvPicPr>
        <p:blipFill>
          <a:blip r:embed="rId3"/>
          <a:stretch/>
        </p:blipFill>
        <p:spPr>
          <a:xfrm>
            <a:off x="7007760" y="279720"/>
            <a:ext cx="1929600" cy="2643840"/>
          </a:xfrm>
          <a:prstGeom prst="rect">
            <a:avLst/>
          </a:prstGeom>
          <a:ln w="0">
            <a:noFill/>
          </a:ln>
        </p:spPr>
      </p:pic>
      <p:pic>
        <p:nvPicPr>
          <p:cNvPr id="100" name="Imagen 6"/>
          <p:cNvPicPr/>
          <p:nvPr/>
        </p:nvPicPr>
        <p:blipFill>
          <a:blip r:embed="rId4"/>
          <a:stretch/>
        </p:blipFill>
        <p:spPr>
          <a:xfrm>
            <a:off x="7354440" y="3203280"/>
            <a:ext cx="1150920" cy="1185480"/>
          </a:xfrm>
          <a:prstGeom prst="rect">
            <a:avLst/>
          </a:prstGeom>
          <a:ln w="0">
            <a:noFill/>
          </a:ln>
        </p:spPr>
      </p:pic>
      <p:pic>
        <p:nvPicPr>
          <p:cNvPr id="101" name="Imagen 1"/>
          <p:cNvPicPr/>
          <p:nvPr/>
        </p:nvPicPr>
        <p:blipFill>
          <a:blip r:embed="rId5"/>
          <a:srcRect l="21210" t="17004" r="69854" b="65094"/>
          <a:stretch/>
        </p:blipFill>
        <p:spPr>
          <a:xfrm>
            <a:off x="7164360" y="4458600"/>
            <a:ext cx="1587600" cy="21884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fade">
                                      <p:cBhvr additive="repl">
                                        <p:cTn id="7" dur="3000"/>
                                        <p:tgtEl>
                                          <p:spTgt spid="99"/>
                                        </p:tgtEl>
                                      </p:cBhvr>
                                    </p:animEffect>
                                    <p:anim calcmode="lin" valueType="num">
                                      <p:cBhvr additive="repl">
                                        <p:cTn id="8" dur="3000" fill="hold"/>
                                        <p:tgtEl>
                                          <p:spTgt spid="99"/>
                                        </p:tgtEl>
                                        <p:attrNameLst>
                                          <p:attrName>ppt_x</p:attrName>
                                        </p:attrNameLst>
                                      </p:cBhvr>
                                      <p:tavLst>
                                        <p:tav tm="0">
                                          <p:val>
                                            <p:strVal val="#ppt_x"/>
                                          </p:val>
                                        </p:tav>
                                        <p:tav tm="100000">
                                          <p:val>
                                            <p:strVal val="#ppt_x"/>
                                          </p:val>
                                        </p:tav>
                                      </p:tavLst>
                                    </p:anim>
                                    <p:anim calcmode="lin" valueType="num">
                                      <p:cBhvr additive="repl">
                                        <p:cTn id="9" dur="3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26" name="CuadroTexto 7"/>
          <p:cNvSpPr/>
          <p:nvPr/>
        </p:nvSpPr>
        <p:spPr>
          <a:xfrm>
            <a:off x="611640" y="0"/>
            <a:ext cx="7775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i="1" strike="noStrike" spc="-1" dirty="0">
                <a:solidFill>
                  <a:srgbClr val="000000"/>
                </a:solidFill>
                <a:latin typeface="Tw Cen MT"/>
                <a:ea typeface="DejaVu Sans"/>
              </a:rPr>
              <a:t>	</a:t>
            </a:r>
            <a:r>
              <a:rPr lang="es-ES" sz="2000" b="0" strike="noStrike" spc="-1" dirty="0">
                <a:solidFill>
                  <a:srgbClr val="000000"/>
                </a:solidFill>
                <a:latin typeface="Tw Cen MT"/>
                <a:ea typeface="DejaVu Sans"/>
              </a:rPr>
              <a:t>“</a:t>
            </a:r>
            <a:r>
              <a:rPr lang="es-ES" sz="2000" b="0" i="1" strike="noStrike" spc="-1" dirty="0">
                <a:solidFill>
                  <a:srgbClr val="000000"/>
                </a:solidFill>
                <a:latin typeface="Tw Cen MT"/>
                <a:ea typeface="DejaVu Sans"/>
              </a:rPr>
              <a:t>En 1608 es destinado al convento de San Miguel de </a:t>
            </a:r>
            <a:r>
              <a:rPr lang="es-ES" sz="2000" b="0" i="1" strike="noStrike" spc="-1" dirty="0" err="1">
                <a:solidFill>
                  <a:srgbClr val="000000"/>
                </a:solidFill>
                <a:latin typeface="Tw Cen MT"/>
                <a:ea typeface="DejaVu Sans"/>
              </a:rPr>
              <a:t>Nassiping</a:t>
            </a:r>
            <a:r>
              <a:rPr lang="es-ES" sz="2000" b="0" i="1" strike="noStrike" spc="-1" dirty="0">
                <a:solidFill>
                  <a:srgbClr val="000000"/>
                </a:solidFill>
                <a:latin typeface="Tw Cen MT"/>
                <a:ea typeface="DejaVu Sans"/>
              </a:rPr>
              <a:t> como Vicario. Esta región estaba tan bien dispuesta para recibir la fe, que en veinte años se bautizaron más de tres mil cuatrocientas almas.</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DejaVu Sans"/>
              </a:rPr>
              <a:t>	Fue Fray Francisco un religioso virtuosísimo y lleno de caridad. Era flaco de pocas carnes y muy delicado de salud. Pero nadie le echaba el pie delante, tanto en las cosas de religión como en el ministerio de los indios por cuyo bien no perdonaba trabajo alguno ni se hartaba de acudir a las necesidades de los pobres, ni dispensaba un punto en la guarda de la Constituciones ni aflojaba jamás en la observaciones que obliga a muchas penitencias  y obras penosas. </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DejaVu Sans"/>
              </a:rPr>
              <a:t>	Su comida era más que templada, que otra persona no se podría sustentar con ella. Con un poco de morisqueta, un arroz cocido en agua, que mojaba en caldo de pescado, o con unos huevos pasados por agua, transcurría su vida.</a:t>
            </a:r>
            <a:r>
              <a:rPr lang="es-ES" sz="2000" b="0" strike="noStrike" spc="-1" dirty="0">
                <a:solidFill>
                  <a:srgbClr val="000000"/>
                </a:solidFill>
                <a:latin typeface="Tw Cen MT"/>
                <a:ea typeface="DejaVu Sans"/>
              </a:rPr>
              <a:t> </a:t>
            </a:r>
            <a:r>
              <a:rPr lang="es-ES" sz="2000" b="0" i="1" strike="noStrike" spc="-1" dirty="0">
                <a:solidFill>
                  <a:srgbClr val="000000"/>
                </a:solidFill>
                <a:latin typeface="Tw Cen MT"/>
                <a:ea typeface="DejaVu Sans"/>
              </a:rPr>
              <a:t>Era modesto  y muy grave en su aspecto siendo muy querido por los indios, de los que convirtió muchos a la fe de Cristo.</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DejaVu Sans"/>
              </a:rPr>
              <a:t>	El 16 de julio de 1611, muere en el convento de San Miguel Arcángel en </a:t>
            </a:r>
            <a:r>
              <a:rPr lang="es-ES" sz="2000" b="0" i="1" strike="noStrike" spc="-1" dirty="0" err="1">
                <a:solidFill>
                  <a:srgbClr val="000000"/>
                </a:solidFill>
                <a:latin typeface="Tw Cen MT"/>
                <a:ea typeface="DejaVu Sans"/>
              </a:rPr>
              <a:t>Nassiping</a:t>
            </a:r>
            <a:r>
              <a:rPr lang="es-ES" sz="2000" b="0" i="1" strike="noStrike" spc="-1" dirty="0">
                <a:solidFill>
                  <a:srgbClr val="000000"/>
                </a:solidFill>
                <a:latin typeface="Tw Cen MT"/>
                <a:ea typeface="DejaVu Sans"/>
              </a:rPr>
              <a:t>. En su última enfermedad, salió como pudo de la cama, poniéndose el hábito para recibir el Viático. Lo adoró y recibió con grandes muestras de devoción. Abrazado a la cruz y repitiendo muchas veces aquellas palabras que él tantas veces enseñó a los indios: “ In te, Domine, </a:t>
            </a:r>
            <a:r>
              <a:rPr lang="es-ES" sz="2000" b="0" i="1" strike="noStrike" spc="-1" dirty="0" err="1">
                <a:solidFill>
                  <a:srgbClr val="000000"/>
                </a:solidFill>
                <a:latin typeface="Tw Cen MT"/>
                <a:ea typeface="DejaVu Sans"/>
              </a:rPr>
              <a:t>speravi</a:t>
            </a:r>
            <a:r>
              <a:rPr lang="es-ES" sz="2000" b="0" i="1" strike="noStrike" spc="-1" dirty="0">
                <a:solidFill>
                  <a:srgbClr val="000000"/>
                </a:solidFill>
                <a:latin typeface="Tw Cen MT"/>
                <a:ea typeface="DejaVu Sans"/>
              </a:rPr>
              <a:t>” entregó su alma a Dios”.</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26"/>
                                        </p:tgtEl>
                                        <p:attrNameLst>
                                          <p:attrName>style.visibility</p:attrName>
                                        </p:attrNameLst>
                                      </p:cBhvr>
                                      <p:to>
                                        <p:strVal val="visible"/>
                                      </p:to>
                                    </p:set>
                                    <p:animEffect transition="in" filter="fade">
                                      <p:cBhvr>
                                        <p:cTn id="7" dur="3000"/>
                                        <p:tgtEl>
                                          <p:spTgt spid="526"/>
                                        </p:tgtEl>
                                      </p:cBhvr>
                                    </p:animEffect>
                                    <p:anim calcmode="lin" valueType="num">
                                      <p:cBhvr>
                                        <p:cTn id="8" dur="3000" fill="hold"/>
                                        <p:tgtEl>
                                          <p:spTgt spid="526"/>
                                        </p:tgtEl>
                                        <p:attrNameLst>
                                          <p:attrName>ppt_x</p:attrName>
                                        </p:attrNameLst>
                                      </p:cBhvr>
                                      <p:tavLst>
                                        <p:tav tm="0">
                                          <p:val>
                                            <p:strVal val="#ppt_x"/>
                                          </p:val>
                                        </p:tav>
                                        <p:tav tm="100000">
                                          <p:val>
                                            <p:strVal val="#ppt_x"/>
                                          </p:val>
                                        </p:tav>
                                      </p:tavLst>
                                    </p:anim>
                                    <p:anim calcmode="lin" valueType="num">
                                      <p:cBhvr>
                                        <p:cTn id="9" dur="3000" fill="hold"/>
                                        <p:tgtEl>
                                          <p:spTgt spid="5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6" grpId="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27" name="CuadroTexto 5"/>
          <p:cNvSpPr/>
          <p:nvPr/>
        </p:nvSpPr>
        <p:spPr>
          <a:xfrm>
            <a:off x="395640" y="260640"/>
            <a:ext cx="6047640" cy="3260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tabLst>
                <a:tab pos="0" algn="l"/>
              </a:tabLst>
            </a:pPr>
            <a:r>
              <a:rPr lang="es-ES" sz="2800" b="0" strike="noStrike" spc="-1" dirty="0">
                <a:solidFill>
                  <a:srgbClr val="C00000"/>
                </a:solidFill>
                <a:latin typeface="Tw Cen MT"/>
                <a:ea typeface="Calibri"/>
              </a:rPr>
              <a:t>MIGUEL ANASTASIO VERA MOTA</a:t>
            </a:r>
            <a:r>
              <a:rPr lang="es-ES" sz="2000" b="0" strike="noStrike" spc="-1" dirty="0">
                <a:solidFill>
                  <a:srgbClr val="C00000"/>
                </a:solidFill>
                <a:latin typeface="Tw Cen MT"/>
                <a:ea typeface="Calibri"/>
              </a:rPr>
              <a:t>, </a:t>
            </a:r>
            <a:endParaRPr lang="es-ES" sz="2000" b="0" strike="noStrike" spc="-1" dirty="0">
              <a:latin typeface="Arial"/>
            </a:endParaRPr>
          </a:p>
          <a:p>
            <a:pPr algn="just">
              <a:lnSpc>
                <a:spcPct val="100000"/>
              </a:lnSpc>
              <a:tabLst>
                <a:tab pos="0" algn="l"/>
              </a:tabLst>
            </a:pPr>
            <a:endParaRPr lang="es-ES" sz="2000" b="0" strike="noStrike" spc="-1" dirty="0">
              <a:latin typeface="Arial"/>
            </a:endParaRPr>
          </a:p>
          <a:p>
            <a:pPr algn="just">
              <a:lnSpc>
                <a:spcPct val="100000"/>
              </a:lnSpc>
              <a:tabLst>
                <a:tab pos="0" algn="l"/>
              </a:tabLst>
            </a:pPr>
            <a:r>
              <a:rPr lang="es-ES" sz="2000" b="0" strike="noStrike" spc="-1" dirty="0">
                <a:solidFill>
                  <a:srgbClr val="000000"/>
                </a:solidFill>
                <a:latin typeface="Tw Cen MT"/>
                <a:ea typeface="Calibri"/>
              </a:rPr>
              <a:t>Natural de Villanueva del Arzobispo vino al mundo el día dos de mayo de 1864, hijo de Marcos Vera Carrillo y de Rosa Mota Soria. Miguel aprendió las primeras letras en Villanueva bajo la atenta mirada del maestro y escritor local Ramón Rodríguez Perea. Cuando fallece su madre, creció al amparo de sus dos tíos sacerdotes, don Juan y don Victoriano Vera, arcipreste de </a:t>
            </a:r>
            <a:r>
              <a:rPr lang="es-ES" sz="2000" b="0" strike="noStrike" spc="-1" dirty="0" err="1">
                <a:solidFill>
                  <a:srgbClr val="000000"/>
                </a:solidFill>
                <a:latin typeface="Tw Cen MT"/>
                <a:ea typeface="Calibri"/>
              </a:rPr>
              <a:t>Huescar</a:t>
            </a:r>
            <a:r>
              <a:rPr lang="es-ES" sz="2000" b="0" strike="noStrike" spc="-1" dirty="0">
                <a:solidFill>
                  <a:srgbClr val="000000"/>
                </a:solidFill>
                <a:latin typeface="Tw Cen MT"/>
                <a:ea typeface="Calibri"/>
              </a:rPr>
              <a:t>.</a:t>
            </a:r>
            <a:endParaRPr lang="es-ES" sz="2000" b="0" strike="noStrike" spc="-1" dirty="0">
              <a:latin typeface="Arial"/>
            </a:endParaRPr>
          </a:p>
          <a:p>
            <a:pPr>
              <a:lnSpc>
                <a:spcPct val="100000"/>
              </a:lnSpc>
              <a:tabLst>
                <a:tab pos="0" algn="l"/>
              </a:tabLst>
            </a:pPr>
            <a:r>
              <a:rPr lang="es-ES" sz="2000" b="0" strike="noStrike" spc="-1" dirty="0">
                <a:solidFill>
                  <a:srgbClr val="000000"/>
                </a:solidFill>
                <a:latin typeface="Tw Cen MT"/>
                <a:ea typeface="Calibri"/>
              </a:rPr>
              <a:t> </a:t>
            </a:r>
            <a:endParaRPr lang="es-ES" sz="2000" b="0" strike="noStrike" spc="-1" dirty="0">
              <a:latin typeface="Arial"/>
            </a:endParaRPr>
          </a:p>
        </p:txBody>
      </p:sp>
      <p:pic>
        <p:nvPicPr>
          <p:cNvPr id="528" name="Imagen 7"/>
          <p:cNvPicPr/>
          <p:nvPr/>
        </p:nvPicPr>
        <p:blipFill>
          <a:blip r:embed="rId3"/>
          <a:stretch/>
        </p:blipFill>
        <p:spPr>
          <a:xfrm>
            <a:off x="6948360" y="282600"/>
            <a:ext cx="1977480" cy="2237760"/>
          </a:xfrm>
          <a:prstGeom prst="rect">
            <a:avLst/>
          </a:prstGeom>
          <a:ln w="0">
            <a:noFill/>
          </a:ln>
        </p:spPr>
      </p:pic>
      <p:sp>
        <p:nvSpPr>
          <p:cNvPr id="529" name="CuadroTexto 9"/>
          <p:cNvSpPr/>
          <p:nvPr/>
        </p:nvSpPr>
        <p:spPr>
          <a:xfrm>
            <a:off x="395640" y="3293640"/>
            <a:ext cx="853020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A los diecisiete años ingresó en la Orden de San Agustín. Profesó el 10-IX-1882. En Valladolid realiza los estudios superiores, desempeñando con posterioridad las cátedras de Filosofía y Teología, e ingresa con los primeros agustinos que vinieron a establecerse en el Monasterio del Escorial, donde fue ordenado sacerdote, dedicándose a la enseñanza y colaborando en la Revista Agustiniana.</a:t>
            </a:r>
            <a:endParaRPr lang="es-ES" sz="2000" b="0" strike="noStrike" spc="-1">
              <a:latin typeface="Arial"/>
            </a:endParaRPr>
          </a:p>
          <a:p>
            <a:pPr algn="just">
              <a:lnSpc>
                <a:spcPct val="100000"/>
              </a:lnSpc>
              <a:tabLst>
                <a:tab pos="0" algn="l"/>
              </a:tabLst>
            </a:pPr>
            <a:r>
              <a:rPr lang="es-ES" sz="2000" b="0" strike="noStrike" spc="-1">
                <a:solidFill>
                  <a:srgbClr val="000000"/>
                </a:solidFill>
                <a:latin typeface="Tw Cen MT"/>
                <a:ea typeface="Times New Roman"/>
              </a:rPr>
              <a:t>Su vida cambia radicalmente en septiembre de 1890, al ser designado para marchar a Filipinas al frente de una Misión con trece religiosos. Bien impuesto en el idioma tagalo y en las prácticas del ministerio, rigió sucesivamente los pueblos de Jaén (1891), Barasoain (1894), Quingua (1897) y Angat (1898).</a:t>
            </a:r>
            <a:endParaRPr lang="es-ES" sz="2000" b="0" strike="noStrike" spc="-1">
              <a:latin typeface="Arial"/>
            </a:endParaRPr>
          </a:p>
        </p:txBody>
      </p:sp>
      <p:sp>
        <p:nvSpPr>
          <p:cNvPr id="530" name="CuadroTexto 10"/>
          <p:cNvSpPr/>
          <p:nvPr/>
        </p:nvSpPr>
        <p:spPr>
          <a:xfrm>
            <a:off x="6948360" y="2709000"/>
            <a:ext cx="197748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strike="noStrike" spc="-1">
                <a:solidFill>
                  <a:srgbClr val="C00000"/>
                </a:solidFill>
                <a:latin typeface="Arial"/>
                <a:ea typeface="DejaVu Sans"/>
              </a:rPr>
              <a:t>SAN AGUSTÍN</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JAÉN (FILIPINAS)</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27"/>
                                        </p:tgtEl>
                                        <p:attrNameLst>
                                          <p:attrName>style.visibility</p:attrName>
                                        </p:attrNameLst>
                                      </p:cBhvr>
                                      <p:to>
                                        <p:strVal val="visible"/>
                                      </p:to>
                                    </p:set>
                                    <p:animEffect transition="in" filter="fade">
                                      <p:cBhvr>
                                        <p:cTn id="7" dur="3000"/>
                                        <p:tgtEl>
                                          <p:spTgt spid="527"/>
                                        </p:tgtEl>
                                      </p:cBhvr>
                                    </p:animEffect>
                                    <p:anim calcmode="lin" valueType="num">
                                      <p:cBhvr>
                                        <p:cTn id="8" dur="3000" fill="hold"/>
                                        <p:tgtEl>
                                          <p:spTgt spid="527"/>
                                        </p:tgtEl>
                                        <p:attrNameLst>
                                          <p:attrName>ppt_x</p:attrName>
                                        </p:attrNameLst>
                                      </p:cBhvr>
                                      <p:tavLst>
                                        <p:tav tm="0">
                                          <p:val>
                                            <p:strVal val="#ppt_x"/>
                                          </p:val>
                                        </p:tav>
                                        <p:tav tm="100000">
                                          <p:val>
                                            <p:strVal val="#ppt_x"/>
                                          </p:val>
                                        </p:tav>
                                      </p:tavLst>
                                    </p:anim>
                                    <p:anim calcmode="lin" valueType="num">
                                      <p:cBhvr>
                                        <p:cTn id="9" dur="3000" fill="hold"/>
                                        <p:tgtEl>
                                          <p:spTgt spid="5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 grpId="0"/>
    </p:bldLst>
  </p:timing>
</p:sld>
</file>

<file path=ppt/slides/slide1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31" name="CuadroTexto 2"/>
          <p:cNvSpPr/>
          <p:nvPr/>
        </p:nvSpPr>
        <p:spPr>
          <a:xfrm>
            <a:off x="467640" y="548640"/>
            <a:ext cx="6119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0" algn="l"/>
              </a:tabLst>
            </a:pPr>
            <a:r>
              <a:rPr lang="es-ES" sz="2000" b="0" strike="noStrike" spc="-1" dirty="0">
                <a:solidFill>
                  <a:srgbClr val="000000"/>
                </a:solidFill>
                <a:latin typeface="Tw Cen MT"/>
                <a:ea typeface="Times New Roman"/>
              </a:rPr>
              <a:t>A lo largo de los años que permanece en Filipinas (1890-1898), nuestro fraile se verá envuelto en un mundo convulso y afectado por los acontecimientos que se viven intensamente en el archipiélago, previos a la independencia el 12 junio 1898.</a:t>
            </a:r>
            <a:endParaRPr lang="es-ES" sz="2000" b="0" strike="noStrike" spc="-1" dirty="0">
              <a:latin typeface="Arial"/>
            </a:endParaRPr>
          </a:p>
          <a:p>
            <a:pPr algn="just">
              <a:lnSpc>
                <a:spcPct val="100000"/>
              </a:lnSpc>
              <a:tabLst>
                <a:tab pos="0" algn="l"/>
              </a:tabLst>
            </a:pPr>
            <a:r>
              <a:rPr lang="es-ES" sz="2000" b="0" strike="noStrike" spc="-1" dirty="0">
                <a:solidFill>
                  <a:srgbClr val="000000"/>
                </a:solidFill>
                <a:latin typeface="Tw Cen MT"/>
                <a:ea typeface="Times New Roman"/>
              </a:rPr>
              <a:t>Fue una de las víctimas inmoladas en aras de su patriotismo por las turbas del Katipunan, muriendo cosido a puñaladas en la estación de </a:t>
            </a:r>
            <a:r>
              <a:rPr lang="es-ES" sz="2000" b="0" strike="noStrike" spc="-1" dirty="0" err="1">
                <a:solidFill>
                  <a:srgbClr val="000000"/>
                </a:solidFill>
                <a:latin typeface="Tw Cen MT"/>
                <a:ea typeface="Times New Roman"/>
              </a:rPr>
              <a:t>Guiguinto</a:t>
            </a:r>
            <a:r>
              <a:rPr lang="es-ES" sz="2000" b="0" strike="noStrike" spc="-1" dirty="0">
                <a:solidFill>
                  <a:srgbClr val="000000"/>
                </a:solidFill>
                <a:latin typeface="Tw Cen MT"/>
                <a:ea typeface="Times New Roman"/>
              </a:rPr>
              <a:t> el día 27 de mayo del año 1898. </a:t>
            </a:r>
            <a:endParaRPr lang="es-ES" sz="2000" b="0" strike="noStrike" spc="-1" dirty="0">
              <a:latin typeface="Arial"/>
            </a:endParaRPr>
          </a:p>
          <a:p>
            <a:pPr algn="just">
              <a:lnSpc>
                <a:spcPct val="100000"/>
              </a:lnSpc>
              <a:tabLst>
                <a:tab pos="0" algn="l"/>
              </a:tabLst>
            </a:pPr>
            <a:r>
              <a:rPr lang="es-ES" sz="2000" b="0" strike="noStrike" spc="-1" dirty="0">
                <a:solidFill>
                  <a:srgbClr val="000000"/>
                </a:solidFill>
                <a:latin typeface="Tw Cen MT"/>
                <a:ea typeface="Times New Roman"/>
              </a:rPr>
              <a:t>La prensa de Madrid recogió la noticia de un trágico suceso acaecido en las cercanías de Manila. Las insurrecciones se recrudecieron y hubo que evacuar a muchos religiosos hacia las posiciones de la capital; pero nuestro fraile no pudo alcanzar su objetivo, junto con otros doce sacerdotes, fue asesinado en el Estado de Bulacán, haciéndoles pasar los más atroces tormentos. </a:t>
            </a:r>
            <a:endParaRPr lang="es-ES" sz="2000" b="0" strike="noStrike" spc="-1" dirty="0">
              <a:latin typeface="Arial"/>
            </a:endParaRPr>
          </a:p>
          <a:p>
            <a:pPr algn="just">
              <a:lnSpc>
                <a:spcPct val="100000"/>
              </a:lnSpc>
              <a:tabLst>
                <a:tab pos="0" algn="l"/>
              </a:tabLst>
            </a:pPr>
            <a:r>
              <a:rPr lang="es-ES" sz="2000" b="0" strike="noStrike" spc="-1" dirty="0">
                <a:solidFill>
                  <a:srgbClr val="000000"/>
                </a:solidFill>
                <a:latin typeface="Tw Cen MT"/>
                <a:ea typeface="Times New Roman"/>
              </a:rPr>
              <a:t>Al siguiente día fueron conducidos los cadáveres de nuestros compatriotas a la cabecera y con el sentimiento y oraciones de los peninsulares recibieron sagrada sepultura”. </a:t>
            </a:r>
            <a:endParaRPr lang="es-ES" sz="2000" b="0" strike="noStrike" spc="-1" dirty="0">
              <a:latin typeface="Arial"/>
            </a:endParaRPr>
          </a:p>
        </p:txBody>
      </p:sp>
      <p:pic>
        <p:nvPicPr>
          <p:cNvPr id="532" name="Imagen 4"/>
          <p:cNvPicPr/>
          <p:nvPr/>
        </p:nvPicPr>
        <p:blipFill>
          <a:blip r:embed="rId3"/>
          <a:stretch/>
        </p:blipFill>
        <p:spPr>
          <a:xfrm>
            <a:off x="6734160" y="4149000"/>
            <a:ext cx="2202120" cy="2226960"/>
          </a:xfrm>
          <a:prstGeom prst="rect">
            <a:avLst/>
          </a:prstGeom>
          <a:ln w="0">
            <a:noFill/>
          </a:ln>
        </p:spPr>
      </p:pic>
      <p:pic>
        <p:nvPicPr>
          <p:cNvPr id="533" name="Imagen 3"/>
          <p:cNvPicPr/>
          <p:nvPr/>
        </p:nvPicPr>
        <p:blipFill>
          <a:blip r:embed="rId4"/>
          <a:srcRect l="26408" r="6897"/>
          <a:stretch/>
        </p:blipFill>
        <p:spPr>
          <a:xfrm>
            <a:off x="6726240" y="692640"/>
            <a:ext cx="2210040" cy="227412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31"/>
                                        </p:tgtEl>
                                        <p:attrNameLst>
                                          <p:attrName>style.visibility</p:attrName>
                                        </p:attrNameLst>
                                      </p:cBhvr>
                                      <p:to>
                                        <p:strVal val="visible"/>
                                      </p:to>
                                    </p:set>
                                    <p:animEffect transition="in" filter="fade">
                                      <p:cBhvr>
                                        <p:cTn id="7" dur="3000"/>
                                        <p:tgtEl>
                                          <p:spTgt spid="531"/>
                                        </p:tgtEl>
                                      </p:cBhvr>
                                    </p:animEffect>
                                    <p:anim calcmode="lin" valueType="num">
                                      <p:cBhvr>
                                        <p:cTn id="8" dur="3000" fill="hold"/>
                                        <p:tgtEl>
                                          <p:spTgt spid="531"/>
                                        </p:tgtEl>
                                        <p:attrNameLst>
                                          <p:attrName>ppt_x</p:attrName>
                                        </p:attrNameLst>
                                      </p:cBhvr>
                                      <p:tavLst>
                                        <p:tav tm="0">
                                          <p:val>
                                            <p:strVal val="#ppt_x"/>
                                          </p:val>
                                        </p:tav>
                                        <p:tav tm="100000">
                                          <p:val>
                                            <p:strVal val="#ppt_x"/>
                                          </p:val>
                                        </p:tav>
                                      </p:tavLst>
                                    </p:anim>
                                    <p:anim calcmode="lin" valueType="num">
                                      <p:cBhvr>
                                        <p:cTn id="9" dur="3000" fill="hold"/>
                                        <p:tgtEl>
                                          <p:spTgt spid="53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1"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34"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535" name="CuadroTexto 3"/>
          <p:cNvSpPr/>
          <p:nvPr/>
        </p:nvSpPr>
        <p:spPr>
          <a:xfrm>
            <a:off x="323640" y="188640"/>
            <a:ext cx="662364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Calibri"/>
              </a:rPr>
              <a:t>Fray BENITO DE LA VIRGEN DE LA FUENSANTA: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INSIGNE TRINITARIO</a:t>
            </a:r>
            <a:endParaRPr lang="es-ES" sz="2000" b="0" strike="noStrike" spc="-1" dirty="0">
              <a:latin typeface="Arial"/>
            </a:endParaRPr>
          </a:p>
          <a:p>
            <a:pPr algn="ctr">
              <a:lnSpc>
                <a:spcPct val="100000"/>
              </a:lnSpc>
            </a:pPr>
            <a:r>
              <a:rPr lang="es-ES_tradnl" sz="2000" b="0" strike="noStrike" spc="-1" dirty="0">
                <a:solidFill>
                  <a:srgbClr val="C00000"/>
                </a:solidFill>
                <a:latin typeface="Tw Cen MT"/>
                <a:ea typeface="Calibri"/>
              </a:rPr>
              <a:t>*1863</a:t>
            </a:r>
            <a:r>
              <a:rPr lang="es-ES_tradnl" sz="2000" b="0" strike="noStrike" spc="-1" dirty="0">
                <a:solidFill>
                  <a:srgbClr val="000000"/>
                </a:solidFill>
                <a:latin typeface="Tw Cen MT"/>
                <a:ea typeface="Calibri"/>
              </a:rPr>
              <a:t>: 13 Abril. Nace en Villanueva del Arzobispo.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Calibri"/>
              </a:rPr>
              <a:t>Bautizado con los nombres de Juan Ramón,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Calibri"/>
              </a:rPr>
              <a:t>hijo de Benito López y de Macrina Mota. </a:t>
            </a:r>
            <a:endParaRPr lang="es-ES" sz="2000" b="0" strike="noStrike" spc="-1" dirty="0">
              <a:latin typeface="Arial"/>
            </a:endParaRPr>
          </a:p>
          <a:p>
            <a:pPr algn="ctr">
              <a:lnSpc>
                <a:spcPct val="100000"/>
              </a:lnSpc>
            </a:pPr>
            <a:r>
              <a:rPr lang="es-ES_tradnl" sz="2000" b="0" strike="noStrike" spc="-1" dirty="0">
                <a:solidFill>
                  <a:srgbClr val="C00000"/>
                </a:solidFill>
                <a:latin typeface="Tw Cen MT"/>
                <a:ea typeface="Calibri"/>
              </a:rPr>
              <a:t>*</a:t>
            </a:r>
            <a:r>
              <a:rPr lang="es-ES_tradnl" sz="2000" b="0" strike="noStrike" spc="-1" dirty="0">
                <a:solidFill>
                  <a:srgbClr val="000000"/>
                </a:solidFill>
                <a:latin typeface="Tw Cen MT"/>
                <a:ea typeface="Calibri"/>
              </a:rPr>
              <a:t> </a:t>
            </a:r>
            <a:r>
              <a:rPr lang="es-ES_tradnl" sz="2000" b="0" strike="noStrike" spc="-1" dirty="0">
                <a:solidFill>
                  <a:srgbClr val="C00000"/>
                </a:solidFill>
                <a:latin typeface="Tw Cen MT"/>
                <a:ea typeface="Calibri"/>
              </a:rPr>
              <a:t>1886</a:t>
            </a:r>
            <a:r>
              <a:rPr lang="es-ES_tradnl" sz="2000" b="0" strike="noStrike" spc="-1" dirty="0">
                <a:solidFill>
                  <a:srgbClr val="000000"/>
                </a:solidFill>
                <a:latin typeface="Tw Cen MT"/>
                <a:ea typeface="Calibri"/>
              </a:rPr>
              <a:t>: 16 octubre. Inició el noviciado en Alcázar de San Juan.  </a:t>
            </a:r>
            <a:r>
              <a:rPr lang="es-ES_tradnl" sz="2000" b="0" strike="noStrike" spc="-1" dirty="0">
                <a:solidFill>
                  <a:srgbClr val="C00000"/>
                </a:solidFill>
                <a:latin typeface="Tw Cen MT"/>
                <a:ea typeface="Calibri"/>
              </a:rPr>
              <a:t>*1891</a:t>
            </a:r>
            <a:r>
              <a:rPr lang="es-ES_tradnl" sz="2000" b="0" strike="noStrike" spc="-1" dirty="0">
                <a:solidFill>
                  <a:srgbClr val="000000"/>
                </a:solidFill>
                <a:latin typeface="Tw Cen MT"/>
                <a:ea typeface="Calibri"/>
              </a:rPr>
              <a:t>: Como sacerdote formaba parte de la comunidad de Trinitarios de Villanueva del Arzobispo. </a:t>
            </a:r>
            <a:r>
              <a:rPr lang="es-ES" sz="2000" b="0" strike="noStrike" spc="-1" dirty="0">
                <a:solidFill>
                  <a:srgbClr val="000000"/>
                </a:solidFill>
                <a:latin typeface="Tw Cen MT"/>
                <a:ea typeface="Times New Roman"/>
              </a:rPr>
              <a:t> </a:t>
            </a:r>
            <a:endParaRPr lang="es-ES" sz="2000" b="0" strike="noStrike" spc="-1" dirty="0">
              <a:latin typeface="Arial"/>
            </a:endParaRPr>
          </a:p>
        </p:txBody>
      </p:sp>
      <p:pic>
        <p:nvPicPr>
          <p:cNvPr id="536" name="Imagen 4"/>
          <p:cNvPicPr/>
          <p:nvPr/>
        </p:nvPicPr>
        <p:blipFill>
          <a:blip r:embed="rId3"/>
          <a:srcRect l="14094" t="13789" r="19764" b="13931"/>
          <a:stretch/>
        </p:blipFill>
        <p:spPr>
          <a:xfrm>
            <a:off x="7524360" y="335160"/>
            <a:ext cx="1296720" cy="1856520"/>
          </a:xfrm>
          <a:prstGeom prst="rect">
            <a:avLst/>
          </a:prstGeom>
          <a:ln w="0">
            <a:noFill/>
          </a:ln>
        </p:spPr>
      </p:pic>
      <p:sp>
        <p:nvSpPr>
          <p:cNvPr id="537" name="CuadroTexto 6"/>
          <p:cNvSpPr/>
          <p:nvPr/>
        </p:nvSpPr>
        <p:spPr>
          <a:xfrm>
            <a:off x="107640" y="2743200"/>
            <a:ext cx="8928000" cy="374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2000" b="0" strike="noStrike" spc="-1">
                <a:solidFill>
                  <a:srgbClr val="000000"/>
                </a:solidFill>
                <a:latin typeface="Tw Cen MT"/>
                <a:ea typeface="Calibri"/>
              </a:rPr>
              <a:t>León XIII creó en 1894 la diócesis de Tolima (Colombia), segregándola de Popayán. Su primer obispo, Mons. Esteban Rojas, se presentó en San Carlino pidiendo al P. Esteban del Purísimo Corazón de María que mandara religiosos para su diócesis. </a:t>
            </a:r>
            <a:endParaRPr lang="es-ES" sz="2000" b="0" strike="noStrike" spc="-1">
              <a:latin typeface="Arial"/>
            </a:endParaRPr>
          </a:p>
          <a:p>
            <a:pPr algn="ctr">
              <a:lnSpc>
                <a:spcPct val="100000"/>
              </a:lnSpc>
            </a:pPr>
            <a:r>
              <a:rPr lang="es-ES_tradnl" sz="2000" b="0" strike="noStrike" spc="-1">
                <a:solidFill>
                  <a:srgbClr val="C00000"/>
                </a:solidFill>
                <a:latin typeface="Tw Cen MT"/>
                <a:ea typeface="Calibri"/>
              </a:rPr>
              <a:t>*1895</a:t>
            </a:r>
            <a:r>
              <a:rPr lang="es-ES_tradnl" sz="2000" b="0" strike="noStrike" spc="-1">
                <a:solidFill>
                  <a:srgbClr val="000000"/>
                </a:solidFill>
                <a:latin typeface="Tw Cen MT"/>
                <a:ea typeface="Calibri"/>
              </a:rPr>
              <a:t>: Se embarcaban en Santander, en compañía del obispo, varios religiosos trinitarios entre ellos Benito de la Virgen de la Fuensanta. Llegaron a Sabanilla (Colombia) donde se les unieron los PP. Trinitarios procedentes de Cuba.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 </a:t>
            </a:r>
            <a:r>
              <a:rPr lang="es-ES" sz="2000" b="0" strike="noStrike" spc="-1">
                <a:solidFill>
                  <a:srgbClr val="C00000"/>
                </a:solidFill>
                <a:latin typeface="Tw Cen MT"/>
                <a:ea typeface="Calibri"/>
              </a:rPr>
              <a:t>*1896-97</a:t>
            </a:r>
            <a:r>
              <a:rPr lang="es-ES" sz="2000" b="0" strike="noStrike" spc="-1">
                <a:solidFill>
                  <a:srgbClr val="000000"/>
                </a:solidFill>
                <a:latin typeface="Tw Cen MT"/>
                <a:ea typeface="Calibri"/>
              </a:rPr>
              <a:t>: Gran labor apostólica. En Timaná organiza una espléndida Semana Santa,  con ocho pasos, una procesión acompañada por más de 6000 velas.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*1902-1915: Trasladado a Chile fundó dos casas de Trinitarios.</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*1916</a:t>
            </a:r>
            <a:r>
              <a:rPr lang="es-ES" sz="2000" b="0" strike="noStrike" spc="-1">
                <a:solidFill>
                  <a:srgbClr val="000000"/>
                </a:solidFill>
                <a:latin typeface="Tw Cen MT"/>
                <a:ea typeface="Calibri"/>
              </a:rPr>
              <a:t>: Funda la casa de Buenos Aires en Argentina, convirtiéndose en la extensa parroquia de la Santísima Trinidad.</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+1929</a:t>
            </a:r>
            <a:r>
              <a:rPr lang="es-ES" sz="2000" b="0" strike="noStrike" spc="-1">
                <a:solidFill>
                  <a:srgbClr val="000000"/>
                </a:solidFill>
                <a:latin typeface="Tw Cen MT"/>
                <a:ea typeface="Calibri"/>
              </a:rPr>
              <a:t>:11 septiembre. Muere en Buenos Aires.</a:t>
            </a:r>
            <a:endParaRPr lang="es-ES" sz="2000" b="0" strike="noStrike" spc="-1">
              <a:latin typeface="Arial"/>
            </a:endParaRPr>
          </a:p>
        </p:txBody>
      </p:sp>
      <p:sp>
        <p:nvSpPr>
          <p:cNvPr id="538" name="CuadroTexto 2"/>
          <p:cNvSpPr/>
          <p:nvPr/>
        </p:nvSpPr>
        <p:spPr>
          <a:xfrm>
            <a:off x="6948360" y="2192760"/>
            <a:ext cx="219456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strike="noStrike" spc="-1">
                <a:solidFill>
                  <a:srgbClr val="C00000"/>
                </a:solidFill>
                <a:latin typeface="Arial"/>
                <a:ea typeface="DejaVu Sans"/>
              </a:rPr>
              <a:t>Benito de la Virgen </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de la Fuensanta</a:t>
            </a:r>
            <a:endParaRPr lang="es-E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36"/>
                                        </p:tgtEl>
                                        <p:attrNameLst>
                                          <p:attrName>style.visibility</p:attrName>
                                        </p:attrNameLst>
                                      </p:cBhvr>
                                      <p:to>
                                        <p:strVal val="visible"/>
                                      </p:to>
                                    </p:set>
                                    <p:animEffect transition="in" filter="fade">
                                      <p:cBhvr additive="repl">
                                        <p:cTn id="7" dur="3000"/>
                                        <p:tgtEl>
                                          <p:spTgt spid="536"/>
                                        </p:tgtEl>
                                      </p:cBhvr>
                                    </p:animEffect>
                                    <p:anim calcmode="lin" valueType="num">
                                      <p:cBhvr additive="repl">
                                        <p:cTn id="8" dur="3000" fill="hold"/>
                                        <p:tgtEl>
                                          <p:spTgt spid="536"/>
                                        </p:tgtEl>
                                        <p:attrNameLst>
                                          <p:attrName>ppt_x</p:attrName>
                                        </p:attrNameLst>
                                      </p:cBhvr>
                                      <p:tavLst>
                                        <p:tav tm="0">
                                          <p:val>
                                            <p:strVal val="#ppt_x"/>
                                          </p:val>
                                        </p:tav>
                                        <p:tav tm="100000">
                                          <p:val>
                                            <p:strVal val="#ppt_x"/>
                                          </p:val>
                                        </p:tav>
                                      </p:tavLst>
                                    </p:anim>
                                    <p:anim calcmode="lin" valueType="num">
                                      <p:cBhvr additive="repl">
                                        <p:cTn id="9" dur="3000" fill="hold"/>
                                        <p:tgtEl>
                                          <p:spTgt spid="53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35"/>
                                        </p:tgtEl>
                                        <p:attrNameLst>
                                          <p:attrName>style.visibility</p:attrName>
                                        </p:attrNameLst>
                                      </p:cBhvr>
                                      <p:to>
                                        <p:strVal val="visible"/>
                                      </p:to>
                                    </p:set>
                                    <p:animEffect transition="in" filter="fade">
                                      <p:cBhvr>
                                        <p:cTn id="12" dur="3000"/>
                                        <p:tgtEl>
                                          <p:spTgt spid="535"/>
                                        </p:tgtEl>
                                      </p:cBhvr>
                                    </p:animEffect>
                                    <p:anim calcmode="lin" valueType="num">
                                      <p:cBhvr>
                                        <p:cTn id="13" dur="3000" fill="hold"/>
                                        <p:tgtEl>
                                          <p:spTgt spid="535"/>
                                        </p:tgtEl>
                                        <p:attrNameLst>
                                          <p:attrName>ppt_x</p:attrName>
                                        </p:attrNameLst>
                                      </p:cBhvr>
                                      <p:tavLst>
                                        <p:tav tm="0">
                                          <p:val>
                                            <p:strVal val="#ppt_x"/>
                                          </p:val>
                                        </p:tav>
                                        <p:tav tm="100000">
                                          <p:val>
                                            <p:strVal val="#ppt_x"/>
                                          </p:val>
                                        </p:tav>
                                      </p:tavLst>
                                    </p:anim>
                                    <p:anim calcmode="lin" valueType="num">
                                      <p:cBhvr>
                                        <p:cTn id="14" dur="3000" fill="hold"/>
                                        <p:tgtEl>
                                          <p:spTgt spid="5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39" name="CuadroTexto 2"/>
          <p:cNvSpPr/>
          <p:nvPr/>
        </p:nvSpPr>
        <p:spPr>
          <a:xfrm>
            <a:off x="791640" y="246600"/>
            <a:ext cx="7559640" cy="3108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Calibri"/>
              </a:rPr>
              <a:t>P. BENITO MARTÍNEZ (1876-1953), Dominico</a:t>
            </a:r>
            <a:endParaRPr lang="es-ES" sz="2000" b="0" strike="noStrike" spc="-1" dirty="0">
              <a:latin typeface="Arial"/>
            </a:endParaRPr>
          </a:p>
          <a:p>
            <a:pPr algn="ctr">
              <a:lnSpc>
                <a:spcPct val="100000"/>
              </a:lnSpc>
            </a:pPr>
            <a:r>
              <a:rPr lang="es-ES" sz="1800" b="0" strike="noStrike" spc="-1" dirty="0">
                <a:solidFill>
                  <a:srgbClr val="000000"/>
                </a:solidFill>
                <a:latin typeface="Tw Cen MT"/>
                <a:ea typeface="Calibri"/>
              </a:rPr>
              <a:t>RECUERDOS DE UN VILLANOVENSE EN CHINA</a:t>
            </a:r>
            <a:endParaRPr lang="es-ES" sz="1800" b="0" strike="noStrike" spc="-1" dirty="0">
              <a:latin typeface="Arial"/>
            </a:endParaRPr>
          </a:p>
          <a:p>
            <a:pPr algn="ctr">
              <a:lnSpc>
                <a:spcPct val="100000"/>
              </a:lnSpc>
            </a:pPr>
            <a:r>
              <a:rPr lang="es-ES" sz="2000" b="0" strike="noStrike" spc="-1" dirty="0">
                <a:solidFill>
                  <a:srgbClr val="C00000"/>
                </a:solidFill>
                <a:latin typeface="Tw Cen MT"/>
                <a:ea typeface="Calibri"/>
              </a:rPr>
              <a:t>*1876</a:t>
            </a:r>
            <a:r>
              <a:rPr lang="es-ES" sz="2000" b="0" strike="noStrike" spc="-1" dirty="0">
                <a:solidFill>
                  <a:srgbClr val="000000"/>
                </a:solidFill>
                <a:latin typeface="Tw Cen MT"/>
                <a:ea typeface="Calibri"/>
              </a:rPr>
              <a:t>: Nació en Villanueva del Arzobispo el 26 de noviembre.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Era sobrino del P. Benito López Mota de la Virgen de la Fuensanta, religioso trinitario, fallecido en Buenos Aires en 1929.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Perteneció a la familia conocida en Villanueva como “los </a:t>
            </a:r>
            <a:r>
              <a:rPr lang="es-ES" sz="2000" b="0" strike="noStrike" spc="-1" dirty="0" err="1">
                <a:solidFill>
                  <a:srgbClr val="000000"/>
                </a:solidFill>
                <a:latin typeface="Tw Cen MT"/>
                <a:ea typeface="Calibri"/>
              </a:rPr>
              <a:t>Benitos</a:t>
            </a:r>
            <a:r>
              <a:rPr lang="es-ES" sz="2000" b="0" strike="noStrike" spc="-1" dirty="0">
                <a:solidFill>
                  <a:srgbClr val="000000"/>
                </a:solidFill>
                <a:latin typeface="Tw Cen MT"/>
                <a:ea typeface="Calibri"/>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Entró en la Orden Dominica, en el convento de Ocaña (Toledo),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donde tomó el hábito en 1893.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*1897</a:t>
            </a:r>
            <a:r>
              <a:rPr lang="es-ES" sz="2000" b="0" strike="noStrike" spc="-1" dirty="0">
                <a:solidFill>
                  <a:srgbClr val="000000"/>
                </a:solidFill>
                <a:latin typeface="Tw Cen MT"/>
                <a:ea typeface="Calibri"/>
              </a:rPr>
              <a:t>: Hizo la profesión solemne. Tras haber sido ordenado sacerdote, fue enviado a la misión de China.</a:t>
            </a:r>
            <a:endParaRPr lang="es-ES" sz="2000" b="0" strike="noStrike" spc="-1" dirty="0">
              <a:latin typeface="Arial"/>
            </a:endParaRPr>
          </a:p>
        </p:txBody>
      </p:sp>
      <p:sp>
        <p:nvSpPr>
          <p:cNvPr id="540" name="CuadroTexto 3"/>
          <p:cNvSpPr/>
          <p:nvPr/>
        </p:nvSpPr>
        <p:spPr>
          <a:xfrm>
            <a:off x="323640" y="3441240"/>
            <a:ext cx="856800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Calibri"/>
              </a:rPr>
              <a:t>*1902</a:t>
            </a:r>
            <a:r>
              <a:rPr lang="es-ES" sz="2000" b="0" strike="noStrike" spc="-1">
                <a:solidFill>
                  <a:srgbClr val="000000"/>
                </a:solidFill>
                <a:latin typeface="Tw Cen MT"/>
                <a:ea typeface="Calibri"/>
              </a:rPr>
              <a:t>. Llega a Fujian. Dominaba tan bien la lengua china que,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por su capacidad para predicar en la lengua del pueblo,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fue destinado como predicador al distrito de Fochiang.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Llegó a escribir un diccionario “chino-castellano.</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*1907 – 1934</a:t>
            </a:r>
            <a:r>
              <a:rPr lang="es-ES" sz="2000" b="0" strike="noStrike" spc="-1">
                <a:solidFill>
                  <a:srgbClr val="000000"/>
                </a:solidFill>
                <a:latin typeface="Tw Cen MT"/>
                <a:ea typeface="Calibri"/>
              </a:rPr>
              <a:t>:  fue capellán del orfanato que las Hermanas de 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Congregación de San Pablo de Chartres tenían en Mamui. </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*1934</a:t>
            </a:r>
            <a:r>
              <a:rPr lang="es-ES" sz="2000" b="0" strike="noStrike" spc="-1">
                <a:solidFill>
                  <a:srgbClr val="000000"/>
                </a:solidFill>
                <a:latin typeface="Tw Cen MT"/>
                <a:ea typeface="Calibri"/>
              </a:rPr>
              <a:t>: El orfanato de Mamui cayó en manos de los revolucionarios comunistas.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P. Benito, con las religiosas francesas de Chartres y cuatro dominicas,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escaparon rumbo a Hong Kong. En el puerto de Amoy fue tomado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como rehén, sufriendo crueles torturas.</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39"/>
                                        </p:tgtEl>
                                        <p:attrNameLst>
                                          <p:attrName>style.visibility</p:attrName>
                                        </p:attrNameLst>
                                      </p:cBhvr>
                                      <p:to>
                                        <p:strVal val="visible"/>
                                      </p:to>
                                    </p:set>
                                    <p:animEffect transition="in" filter="fade">
                                      <p:cBhvr>
                                        <p:cTn id="7" dur="3000"/>
                                        <p:tgtEl>
                                          <p:spTgt spid="539"/>
                                        </p:tgtEl>
                                      </p:cBhvr>
                                    </p:animEffect>
                                    <p:anim calcmode="lin" valueType="num">
                                      <p:cBhvr>
                                        <p:cTn id="8" dur="3000" fill="hold"/>
                                        <p:tgtEl>
                                          <p:spTgt spid="539"/>
                                        </p:tgtEl>
                                        <p:attrNameLst>
                                          <p:attrName>ppt_x</p:attrName>
                                        </p:attrNameLst>
                                      </p:cBhvr>
                                      <p:tavLst>
                                        <p:tav tm="0">
                                          <p:val>
                                            <p:strVal val="#ppt_x"/>
                                          </p:val>
                                        </p:tav>
                                        <p:tav tm="100000">
                                          <p:val>
                                            <p:strVal val="#ppt_x"/>
                                          </p:val>
                                        </p:tav>
                                      </p:tavLst>
                                    </p:anim>
                                    <p:anim calcmode="lin" valueType="num">
                                      <p:cBhvr>
                                        <p:cTn id="9" dur="3000" fill="hold"/>
                                        <p:tgtEl>
                                          <p:spTgt spid="5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9"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41" name="CuadroTexto 2"/>
          <p:cNvSpPr/>
          <p:nvPr/>
        </p:nvSpPr>
        <p:spPr>
          <a:xfrm>
            <a:off x="827640" y="260640"/>
            <a:ext cx="7487640" cy="34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Calibri"/>
              </a:rPr>
              <a:t>*1934: </a:t>
            </a:r>
            <a:r>
              <a:rPr lang="es-ES" sz="2000" b="0" strike="noStrike" spc="-1" dirty="0">
                <a:solidFill>
                  <a:srgbClr val="000000"/>
                </a:solidFill>
                <a:latin typeface="Tw Cen MT"/>
                <a:ea typeface="Calibri"/>
              </a:rPr>
              <a:t>Fue a Manila (Filipinas) para el capítulo, siendo elegido Provincial de la provincia de Rosario que abarcaba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Filipinas, China, </a:t>
            </a:r>
            <a:r>
              <a:rPr lang="es-ES" sz="2000" b="0" strike="noStrike" spc="-1" dirty="0" err="1">
                <a:solidFill>
                  <a:srgbClr val="000000"/>
                </a:solidFill>
                <a:latin typeface="Tw Cen MT"/>
                <a:ea typeface="Calibri"/>
              </a:rPr>
              <a:t>Vietnan</a:t>
            </a:r>
            <a:r>
              <a:rPr lang="es-ES" sz="2000" b="0" strike="noStrike" spc="-1" dirty="0">
                <a:solidFill>
                  <a:srgbClr val="000000"/>
                </a:solidFill>
                <a:latin typeface="Tw Cen MT"/>
                <a:ea typeface="Calibri"/>
              </a:rPr>
              <a:t> y Taiwán.</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 1937: </a:t>
            </a:r>
            <a:r>
              <a:rPr lang="es-ES" sz="2000" b="0" strike="noStrike" spc="-1" dirty="0">
                <a:solidFill>
                  <a:srgbClr val="000000"/>
                </a:solidFill>
                <a:latin typeface="Tw Cen MT"/>
                <a:ea typeface="Calibri"/>
              </a:rPr>
              <a:t>Enfermo, vuelve a España.</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 1939-1944:</a:t>
            </a:r>
            <a:r>
              <a:rPr lang="es-ES" sz="2000" b="0" strike="noStrike" spc="-1" dirty="0">
                <a:solidFill>
                  <a:srgbClr val="000000"/>
                </a:solidFill>
                <a:latin typeface="Tw Cen MT"/>
                <a:ea typeface="Calibri"/>
              </a:rPr>
              <a:t> Ejerce como maestro de novicios en Ávila.</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*1944: </a:t>
            </a:r>
            <a:r>
              <a:rPr lang="es-ES" sz="2000" b="0" strike="noStrike" spc="-1" dirty="0">
                <a:solidFill>
                  <a:srgbClr val="000000"/>
                </a:solidFill>
                <a:latin typeface="Tw Cen MT"/>
                <a:ea typeface="Calibri"/>
              </a:rPr>
              <a:t>Fue destinado al convento de Santa María de Nieva,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la provincia de Segovia, debiendo ocuparse de confesar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y dirigir espiritualmente a los alumnos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de la Escuela Apostólica que allí existía.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+1953</a:t>
            </a:r>
            <a:r>
              <a:rPr lang="es-ES" sz="2000" b="0" strike="noStrike" spc="-1" dirty="0">
                <a:solidFill>
                  <a:srgbClr val="000000"/>
                </a:solidFill>
                <a:latin typeface="Tw Cen MT"/>
                <a:ea typeface="Calibri"/>
              </a:rPr>
              <a:t>: Falleció en Madrid, el 18 de septiembre.</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 En el convento del Rosario (Calle Conde de Peñalver, 40). </a:t>
            </a:r>
            <a:endParaRPr lang="es-ES" sz="2000" b="0" strike="noStrike" spc="-1" dirty="0">
              <a:latin typeface="Arial"/>
            </a:endParaRPr>
          </a:p>
        </p:txBody>
      </p:sp>
      <p:sp>
        <p:nvSpPr>
          <p:cNvPr id="542" name="CuadroTexto 4"/>
          <p:cNvSpPr/>
          <p:nvPr/>
        </p:nvSpPr>
        <p:spPr>
          <a:xfrm>
            <a:off x="467640" y="4005000"/>
            <a:ext cx="820800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Calibri"/>
              </a:rPr>
              <a:t>El P. Benito Martínez </a:t>
            </a:r>
            <a:r>
              <a:rPr lang="es-ES" sz="2000" b="0" strike="noStrike" spc="-1">
                <a:solidFill>
                  <a:srgbClr val="000000"/>
                </a:solidFill>
                <a:latin typeface="Tw Cen MT"/>
                <a:ea typeface="Calibri"/>
              </a:rPr>
              <a:t>es uno de los personajes más notables que ha dado Villanueva en su historia. Es fama que la jurisdicción eclesiástica más grande de la Iglesia católica, durante siglos, fue la Provincia del Santísimo Rosario de la Orden Dominica, que abarcaba (y abarca) las misiones de dicha Orden, con instituciones tan venerables como la Universidad de Santo Tomás, en Manila. Que un villanovense fuese el responsable máximo de una institución internacional tan excepcional, merecería, como poco, que nuestra Ciudad dedicara una calle a su memoria. </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41"/>
                                        </p:tgtEl>
                                        <p:attrNameLst>
                                          <p:attrName>style.visibility</p:attrName>
                                        </p:attrNameLst>
                                      </p:cBhvr>
                                      <p:to>
                                        <p:strVal val="visible"/>
                                      </p:to>
                                    </p:set>
                                    <p:animEffect transition="in" filter="fade">
                                      <p:cBhvr>
                                        <p:cTn id="7" dur="3000"/>
                                        <p:tgtEl>
                                          <p:spTgt spid="541"/>
                                        </p:tgtEl>
                                      </p:cBhvr>
                                    </p:animEffect>
                                    <p:anim calcmode="lin" valueType="num">
                                      <p:cBhvr>
                                        <p:cTn id="8" dur="3000" fill="hold"/>
                                        <p:tgtEl>
                                          <p:spTgt spid="541"/>
                                        </p:tgtEl>
                                        <p:attrNameLst>
                                          <p:attrName>ppt_x</p:attrName>
                                        </p:attrNameLst>
                                      </p:cBhvr>
                                      <p:tavLst>
                                        <p:tav tm="0">
                                          <p:val>
                                            <p:strVal val="#ppt_x"/>
                                          </p:val>
                                        </p:tav>
                                        <p:tav tm="100000">
                                          <p:val>
                                            <p:strVal val="#ppt_x"/>
                                          </p:val>
                                        </p:tav>
                                      </p:tavLst>
                                    </p:anim>
                                    <p:anim calcmode="lin" valueType="num">
                                      <p:cBhvr>
                                        <p:cTn id="9" dur="3000" fill="hold"/>
                                        <p:tgtEl>
                                          <p:spTgt spid="5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1" grpId="0"/>
    </p:bldLst>
  </p:timing>
</p:sld>
</file>

<file path=ppt/slides/slide1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43" name="CuadroTexto 3"/>
          <p:cNvSpPr/>
          <p:nvPr/>
        </p:nvSpPr>
        <p:spPr>
          <a:xfrm>
            <a:off x="467640" y="260640"/>
            <a:ext cx="5399640" cy="6660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800"/>
              </a:lnSpc>
              <a:spcAft>
                <a:spcPts val="119"/>
              </a:spcAft>
              <a:tabLst>
                <a:tab pos="457200" algn="l"/>
              </a:tabLst>
            </a:pPr>
            <a:r>
              <a:rPr lang="es-ES" sz="2400" b="0" strike="noStrike" spc="-1">
                <a:solidFill>
                  <a:srgbClr val="C00000"/>
                </a:solidFill>
                <a:latin typeface="Tw Cen MT"/>
                <a:ea typeface="Calibri"/>
              </a:rPr>
              <a:t>PADRE JUANILLO FERNÁNDEZ (Trinitario)</a:t>
            </a:r>
            <a:endParaRPr lang="es-ES" sz="2400" b="0" strike="noStrike" spc="-1">
              <a:latin typeface="Arial"/>
            </a:endParaRPr>
          </a:p>
          <a:p>
            <a:pPr algn="just">
              <a:lnSpc>
                <a:spcPts val="2401"/>
              </a:lnSpc>
              <a:tabLst>
                <a:tab pos="457200" algn="l"/>
              </a:tabLst>
            </a:pPr>
            <a:r>
              <a:rPr lang="es-ES" sz="2000" b="0" strike="noStrike" spc="-1">
                <a:solidFill>
                  <a:srgbClr val="000000"/>
                </a:solidFill>
                <a:latin typeface="Tw Cen MT"/>
                <a:ea typeface="Calibri"/>
              </a:rPr>
              <a:t>	</a:t>
            </a:r>
            <a:r>
              <a:rPr lang="es-ES" sz="1800" b="0" strike="noStrike" spc="-1">
                <a:solidFill>
                  <a:srgbClr val="000000"/>
                </a:solidFill>
                <a:latin typeface="Tw Cen MT"/>
                <a:ea typeface="Calibri"/>
              </a:rPr>
              <a:t>Nació en las inmediaciones del Santuario de la Fuensanta al iniciarse el siglo XX.  Inicia sus estudios en el noviciado de  Alcazar de San Juan de los Trinitarios siendo destinado a Cuba. </a:t>
            </a:r>
            <a:endParaRPr lang="es-ES" sz="1800" b="0" strike="noStrike" spc="-1">
              <a:latin typeface="Arial"/>
            </a:endParaRPr>
          </a:p>
          <a:p>
            <a:pPr algn="just">
              <a:lnSpc>
                <a:spcPts val="2401"/>
              </a:lnSpc>
              <a:tabLst>
                <a:tab pos="457200" algn="l"/>
              </a:tabLst>
            </a:pPr>
            <a:r>
              <a:rPr lang="es-ES" sz="1800" b="0" strike="noStrike" spc="-1">
                <a:solidFill>
                  <a:srgbClr val="000000"/>
                </a:solidFill>
                <a:latin typeface="Tw Cen MT"/>
                <a:ea typeface="Calibri"/>
              </a:rPr>
              <a:t>	En 1948 siendo Director (1946-1952) del  Colegio de la Santísima Trinidad en  Cárdenas, provincia de Matanzas al norte de la Isla, amplió el Colegio cursándose también Bachillerato y Comercio. Se celebraron grandes fiestas con motivo de las Bodas de Oro  de la Fundación del Colegio  y  el Jubileo (25 años)  de su sacerdocio.</a:t>
            </a:r>
            <a:endParaRPr lang="es-ES" sz="1800" b="0" strike="noStrike" spc="-1">
              <a:latin typeface="Arial"/>
            </a:endParaRPr>
          </a:p>
          <a:p>
            <a:pPr algn="just">
              <a:lnSpc>
                <a:spcPts val="2401"/>
              </a:lnSpc>
              <a:tabLst>
                <a:tab pos="457200" algn="l"/>
              </a:tabLst>
            </a:pPr>
            <a:r>
              <a:rPr lang="es-ES" sz="1800" b="0" strike="noStrike" spc="-1">
                <a:solidFill>
                  <a:srgbClr val="000000"/>
                </a:solidFill>
                <a:latin typeface="Tw Cen MT"/>
                <a:ea typeface="Times New Roman"/>
              </a:rPr>
              <a:t>	Los trinitarios se retiraron de Cuba por disposición del Gobierno Nacional el 30 de junio de 1961. Antes de tal disposición habían sido detenidos, al igual que otras muchas personas en toda la Isla, el 17 de abril al producirse la invasión de la Bahía de Cochinos, siendo conminados a abandonar el país el 10 de junio. </a:t>
            </a:r>
            <a:r>
              <a:rPr lang="es-ES" sz="1800" b="0" strike="noStrike" spc="-1">
                <a:solidFill>
                  <a:srgbClr val="000000"/>
                </a:solidFill>
                <a:latin typeface="Tw Cen MT"/>
                <a:ea typeface="Calibri"/>
              </a:rPr>
              <a:t>Después de pasar unos meses con sus familiares en España, volvió a ser destinado de nuevo a Hispanoamérica, en esta ocasión a Chile.</a:t>
            </a:r>
            <a:endParaRPr lang="es-ES" sz="1800" b="0" strike="noStrike" spc="-1">
              <a:latin typeface="Arial"/>
            </a:endParaRPr>
          </a:p>
          <a:p>
            <a:pPr>
              <a:lnSpc>
                <a:spcPts val="1800"/>
              </a:lnSpc>
              <a:spcAft>
                <a:spcPts val="119"/>
              </a:spcAft>
              <a:tabLst>
                <a:tab pos="457200" algn="l"/>
              </a:tabLst>
            </a:pPr>
            <a:endParaRPr lang="es-ES" sz="1600" b="0" strike="noStrike" spc="-1">
              <a:latin typeface="Arial"/>
            </a:endParaRPr>
          </a:p>
        </p:txBody>
      </p:sp>
      <p:sp>
        <p:nvSpPr>
          <p:cNvPr id="544" name="CuadroTexto 5"/>
          <p:cNvSpPr/>
          <p:nvPr/>
        </p:nvSpPr>
        <p:spPr>
          <a:xfrm>
            <a:off x="6300360" y="5877360"/>
            <a:ext cx="2735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000000"/>
                </a:solidFill>
                <a:latin typeface="Arial"/>
                <a:ea typeface="DejaVu Sans"/>
              </a:rPr>
              <a:t>Centro de la imagen</a:t>
            </a:r>
            <a:endParaRPr lang="es-ES" sz="1800" b="0" strike="noStrike" spc="-1">
              <a:latin typeface="Arial"/>
            </a:endParaRPr>
          </a:p>
        </p:txBody>
      </p:sp>
      <p:pic>
        <p:nvPicPr>
          <p:cNvPr id="545" name="Imagen 9"/>
          <p:cNvPicPr/>
          <p:nvPr/>
        </p:nvPicPr>
        <p:blipFill>
          <a:blip r:embed="rId3"/>
          <a:stretch/>
        </p:blipFill>
        <p:spPr>
          <a:xfrm>
            <a:off x="7655760" y="433800"/>
            <a:ext cx="1319760" cy="2159280"/>
          </a:xfrm>
          <a:prstGeom prst="rect">
            <a:avLst/>
          </a:prstGeom>
          <a:ln w="0">
            <a:noFill/>
          </a:ln>
        </p:spPr>
      </p:pic>
      <p:pic>
        <p:nvPicPr>
          <p:cNvPr id="546" name="Imagen 11"/>
          <p:cNvPicPr/>
          <p:nvPr/>
        </p:nvPicPr>
        <p:blipFill>
          <a:blip r:embed="rId4"/>
          <a:stretch/>
        </p:blipFill>
        <p:spPr>
          <a:xfrm>
            <a:off x="6081840" y="4010040"/>
            <a:ext cx="2912040" cy="1889640"/>
          </a:xfrm>
          <a:prstGeom prst="rect">
            <a:avLst/>
          </a:prstGeom>
          <a:ln w="0">
            <a:noFill/>
          </a:ln>
        </p:spPr>
      </p:pic>
      <p:sp>
        <p:nvSpPr>
          <p:cNvPr id="547" name="CuadroTexto 15"/>
          <p:cNvSpPr/>
          <p:nvPr/>
        </p:nvSpPr>
        <p:spPr>
          <a:xfrm>
            <a:off x="8475840" y="3470040"/>
            <a:ext cx="183600" cy="368280"/>
          </a:xfrm>
          <a:prstGeom prst="rect">
            <a:avLst/>
          </a:prstGeom>
          <a:noFill/>
          <a:ln w="0">
            <a:noFill/>
          </a:ln>
        </p:spPr>
        <p:style>
          <a:lnRef idx="0">
            <a:scrgbClr r="0" g="0" b="0"/>
          </a:lnRef>
          <a:fillRef idx="0">
            <a:scrgbClr r="0" g="0" b="0"/>
          </a:fillRef>
          <a:effectRef idx="0">
            <a:scrgbClr r="0" g="0" b="0"/>
          </a:effectRef>
          <a:fontRef idx="minor"/>
        </p:style>
      </p:sp>
      <p:pic>
        <p:nvPicPr>
          <p:cNvPr id="548" name="Imagen 1"/>
          <p:cNvPicPr/>
          <p:nvPr/>
        </p:nvPicPr>
        <p:blipFill>
          <a:blip r:embed="rId5"/>
          <a:srcRect l="68540" t="7741" r="20680" b="70569"/>
          <a:stretch/>
        </p:blipFill>
        <p:spPr>
          <a:xfrm>
            <a:off x="6081840" y="1785240"/>
            <a:ext cx="1319760" cy="1953720"/>
          </a:xfrm>
          <a:prstGeom prst="rect">
            <a:avLst/>
          </a:prstGeom>
          <a:ln w="0">
            <a:noFill/>
          </a:ln>
        </p:spPr>
      </p:pic>
      <p:sp>
        <p:nvSpPr>
          <p:cNvPr id="549" name="CuadroTexto 2"/>
          <p:cNvSpPr/>
          <p:nvPr/>
        </p:nvSpPr>
        <p:spPr>
          <a:xfrm>
            <a:off x="7616520" y="3124080"/>
            <a:ext cx="15264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600" b="0" strike="noStrike" spc="-1">
                <a:solidFill>
                  <a:srgbClr val="C00000"/>
                </a:solidFill>
                <a:latin typeface="Arial"/>
                <a:ea typeface="DejaVu Sans"/>
              </a:rPr>
              <a:t>+24-12-1979</a:t>
            </a:r>
            <a:endParaRPr lang="es-ES" sz="1600" b="0" strike="noStrike" spc="-1">
              <a:latin typeface="Arial"/>
            </a:endParaRPr>
          </a:p>
          <a:p>
            <a:pPr>
              <a:lnSpc>
                <a:spcPct val="100000"/>
              </a:lnSpc>
            </a:pPr>
            <a:r>
              <a:rPr lang="es-ES" sz="1600" b="0" strike="noStrike" spc="-1">
                <a:solidFill>
                  <a:srgbClr val="C00000"/>
                </a:solidFill>
                <a:latin typeface="Arial"/>
                <a:ea typeface="DejaVu Sans"/>
              </a:rPr>
              <a:t>En Villanueva</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48"/>
                                        </p:tgtEl>
                                        <p:attrNameLst>
                                          <p:attrName>style.visibility</p:attrName>
                                        </p:attrNameLst>
                                      </p:cBhvr>
                                      <p:to>
                                        <p:strVal val="visible"/>
                                      </p:to>
                                    </p:set>
                                    <p:animEffect transition="in" filter="fade">
                                      <p:cBhvr>
                                        <p:cTn id="7" dur="3000"/>
                                        <p:tgtEl>
                                          <p:spTgt spid="548"/>
                                        </p:tgtEl>
                                      </p:cBhvr>
                                    </p:animEffect>
                                    <p:anim calcmode="lin" valueType="num">
                                      <p:cBhvr>
                                        <p:cTn id="8" dur="3000" fill="hold"/>
                                        <p:tgtEl>
                                          <p:spTgt spid="548"/>
                                        </p:tgtEl>
                                        <p:attrNameLst>
                                          <p:attrName>ppt_x</p:attrName>
                                        </p:attrNameLst>
                                      </p:cBhvr>
                                      <p:tavLst>
                                        <p:tav tm="0">
                                          <p:val>
                                            <p:strVal val="#ppt_x"/>
                                          </p:val>
                                        </p:tav>
                                        <p:tav tm="100000">
                                          <p:val>
                                            <p:strVal val="#ppt_x"/>
                                          </p:val>
                                        </p:tav>
                                      </p:tavLst>
                                    </p:anim>
                                    <p:anim calcmode="lin" valueType="num">
                                      <p:cBhvr>
                                        <p:cTn id="9" dur="3000" fill="hold"/>
                                        <p:tgtEl>
                                          <p:spTgt spid="5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50" name="CuadroTexto 2"/>
          <p:cNvSpPr/>
          <p:nvPr/>
        </p:nvSpPr>
        <p:spPr>
          <a:xfrm>
            <a:off x="477720" y="131040"/>
            <a:ext cx="6047640" cy="466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JOSÉ TORNERO GRUESO: Dominico</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Nacido en Villanueva el año 1906, ingresó en la Orden Dominica, fue ordenado sacerdote en 1930 y destinado a Caracas en 1932. Regresó a España solamente tres veces para visitar a su familia y postrarse a los pies de la Virgen de la Fuensanta.  Allí permaneció hasta su muerte en 1963, ocupando las portadas de todos los periódicos que llegaron a decir: “El padre Tornero ha sido el mejor regalo de la Madre Patria”.</a:t>
            </a:r>
            <a:r>
              <a:rPr lang="es-ES" sz="2000" b="0" strike="noStrike" spc="-1">
                <a:solidFill>
                  <a:srgbClr val="000000"/>
                </a:solidFill>
                <a:latin typeface="Times New Roman"/>
                <a:ea typeface="Times New Roman"/>
              </a:rPr>
              <a:t> </a:t>
            </a:r>
            <a:endParaRPr lang="es-ES" sz="2000" b="0" strike="noStrike" spc="-1">
              <a:latin typeface="Arial"/>
            </a:endParaRPr>
          </a:p>
          <a:p>
            <a:pPr algn="just">
              <a:lnSpc>
                <a:spcPct val="100000"/>
              </a:lnSpc>
            </a:pPr>
            <a:r>
              <a:rPr lang="es-ES" sz="2000" b="0" strike="noStrike" spc="-1">
                <a:solidFill>
                  <a:srgbClr val="000000"/>
                </a:solidFill>
                <a:latin typeface="Times New Roman"/>
                <a:ea typeface="Times New Roman"/>
              </a:rPr>
              <a:t>	</a:t>
            </a:r>
            <a:r>
              <a:rPr lang="es-ES" sz="2000" b="0" strike="noStrike" spc="-1">
                <a:solidFill>
                  <a:srgbClr val="000000"/>
                </a:solidFill>
                <a:latin typeface="Tw Cen MT"/>
                <a:ea typeface="Times New Roman"/>
              </a:rPr>
              <a:t>Autor de numerosos libros y realizador de varios programas televisivos en Venezuela. Son numerosas las obras literarias que escribió, entre las que sobresalen “Barlovento”, “Fray Martín de Porres”, “Más allá de las estrellas”… Con motivo de la Coronación de la Virgen nos dejó un emotivo testimonio.</a:t>
            </a:r>
            <a:endParaRPr lang="es-ES" sz="2000" b="0" strike="noStrike" spc="-1">
              <a:latin typeface="Arial"/>
            </a:endParaRPr>
          </a:p>
        </p:txBody>
      </p:sp>
      <p:pic>
        <p:nvPicPr>
          <p:cNvPr id="551" name="Imagen 3"/>
          <p:cNvPicPr/>
          <p:nvPr/>
        </p:nvPicPr>
        <p:blipFill>
          <a:blip r:embed="rId3"/>
          <a:srcRect l="9917" b="6853"/>
          <a:stretch/>
        </p:blipFill>
        <p:spPr>
          <a:xfrm>
            <a:off x="7236360" y="471960"/>
            <a:ext cx="1498320" cy="2141640"/>
          </a:xfrm>
          <a:prstGeom prst="rect">
            <a:avLst/>
          </a:prstGeom>
          <a:ln w="0">
            <a:noFill/>
          </a:ln>
        </p:spPr>
      </p:pic>
      <p:sp>
        <p:nvSpPr>
          <p:cNvPr id="552" name="CuadroTexto 1"/>
          <p:cNvSpPr/>
          <p:nvPr/>
        </p:nvSpPr>
        <p:spPr>
          <a:xfrm>
            <a:off x="1187640" y="4884480"/>
            <a:ext cx="6839640" cy="1766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DejaVu Sans"/>
              </a:rPr>
              <a:t>	</a:t>
            </a:r>
            <a:endParaRPr lang="es-ES" sz="2000" b="0" strike="noStrike" spc="-1" dirty="0">
              <a:latin typeface="Arial"/>
            </a:endParaRPr>
          </a:p>
          <a:p>
            <a:pPr algn="just">
              <a:lnSpc>
                <a:spcPct val="100000"/>
              </a:lnSpc>
            </a:pPr>
            <a:r>
              <a:rPr lang="es-ES" sz="1800" b="0" i="1" strike="noStrike" spc="-1" dirty="0">
                <a:solidFill>
                  <a:srgbClr val="000000"/>
                </a:solidFill>
                <a:latin typeface="Tw Cen MT"/>
                <a:ea typeface="DejaVu Sans"/>
              </a:rPr>
              <a:t>Nota: Su Hermano Francisco, más pequeño,(1908-1971), fue Doctor en Derecho Canónico y Teología e impartió su enseñanza en la Universidad de Granada. Era muy querido por personas de distinta condición social y apreciado también por sus dotes de excelente orador.</a:t>
            </a:r>
            <a:endParaRPr lang="es-ES" sz="1800" b="0" strike="noStrike" spc="-1" dirty="0">
              <a:latin typeface="Arial"/>
            </a:endParaRPr>
          </a:p>
          <a:p>
            <a:pPr algn="just">
              <a:lnSpc>
                <a:spcPct val="100000"/>
              </a:lnSpc>
            </a:pPr>
            <a:r>
              <a:rPr lang="es-ES" sz="1800" b="0" i="1" strike="noStrike" spc="-1" dirty="0">
                <a:solidFill>
                  <a:srgbClr val="000000"/>
                </a:solidFill>
                <a:latin typeface="Tw Cen MT"/>
                <a:ea typeface="DejaVu Sans"/>
              </a:rPr>
              <a:t>	También tuvo otro hermano dominico, Román: Hermano lego.</a:t>
            </a:r>
            <a:endParaRPr lang="es-ES" sz="1800" b="0" strike="noStrike" spc="-1" dirty="0">
              <a:latin typeface="Arial"/>
            </a:endParaRPr>
          </a:p>
        </p:txBody>
      </p:sp>
      <p:pic>
        <p:nvPicPr>
          <p:cNvPr id="553" name="Imagen 4"/>
          <p:cNvPicPr/>
          <p:nvPr/>
        </p:nvPicPr>
        <p:blipFill>
          <a:blip r:embed="rId4"/>
          <a:stretch/>
        </p:blipFill>
        <p:spPr>
          <a:xfrm>
            <a:off x="7321320" y="3063960"/>
            <a:ext cx="1413360" cy="1986120"/>
          </a:xfrm>
          <a:prstGeom prst="rect">
            <a:avLst/>
          </a:prstGeom>
          <a:ln w="0">
            <a:noFill/>
          </a:ln>
        </p:spPr>
      </p:pic>
      <p:sp>
        <p:nvSpPr>
          <p:cNvPr id="554" name="CuadroTexto 6"/>
          <p:cNvSpPr/>
          <p:nvPr/>
        </p:nvSpPr>
        <p:spPr>
          <a:xfrm>
            <a:off x="7092360" y="2659320"/>
            <a:ext cx="17272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400" b="0" strike="noStrike" spc="-1">
                <a:solidFill>
                  <a:srgbClr val="C00000"/>
                </a:solidFill>
                <a:latin typeface="Arial"/>
                <a:ea typeface="DejaVu Sans"/>
              </a:rPr>
              <a:t>José y Francisco</a:t>
            </a:r>
            <a:endParaRPr lang="es-ES" sz="14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51"/>
                                        </p:tgtEl>
                                        <p:attrNameLst>
                                          <p:attrName>style.visibility</p:attrName>
                                        </p:attrNameLst>
                                      </p:cBhvr>
                                      <p:to>
                                        <p:strVal val="visible"/>
                                      </p:to>
                                    </p:set>
                                    <p:animEffect transition="in" filter="fade">
                                      <p:cBhvr>
                                        <p:cTn id="7" dur="3000"/>
                                        <p:tgtEl>
                                          <p:spTgt spid="551"/>
                                        </p:tgtEl>
                                      </p:cBhvr>
                                    </p:animEffect>
                                    <p:anim calcmode="lin" valueType="num">
                                      <p:cBhvr>
                                        <p:cTn id="8" dur="3000" fill="hold"/>
                                        <p:tgtEl>
                                          <p:spTgt spid="551"/>
                                        </p:tgtEl>
                                        <p:attrNameLst>
                                          <p:attrName>ppt_x</p:attrName>
                                        </p:attrNameLst>
                                      </p:cBhvr>
                                      <p:tavLst>
                                        <p:tav tm="0">
                                          <p:val>
                                            <p:strVal val="#ppt_x"/>
                                          </p:val>
                                        </p:tav>
                                        <p:tav tm="100000">
                                          <p:val>
                                            <p:strVal val="#ppt_x"/>
                                          </p:val>
                                        </p:tav>
                                      </p:tavLst>
                                    </p:anim>
                                    <p:anim calcmode="lin" valueType="num">
                                      <p:cBhvr>
                                        <p:cTn id="9" dur="3000" fill="hold"/>
                                        <p:tgtEl>
                                          <p:spTgt spid="55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55" name="CuadroTexto 4"/>
          <p:cNvSpPr/>
          <p:nvPr/>
        </p:nvSpPr>
        <p:spPr>
          <a:xfrm>
            <a:off x="467640" y="1957320"/>
            <a:ext cx="7991640" cy="4753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1800" b="0" i="1" strike="noStrike" spc="-1">
                <a:solidFill>
                  <a:srgbClr val="000000"/>
                </a:solidFill>
                <a:latin typeface="Tw Cen MT"/>
                <a:ea typeface="Calibri"/>
              </a:rPr>
              <a:t>	Muchos hijos de Villanueva se encuentran diseminados por el mundo. He visto que todos llevan la imagen de su Virgen. Expresión de cariño, prenda de filial devoción y signo de promesas para un regreso esperanzado y dulce.</a:t>
            </a:r>
            <a:endParaRPr lang="es-ES" sz="1800" b="0" strike="noStrike" spc="-1">
              <a:latin typeface="Arial"/>
            </a:endParaRPr>
          </a:p>
          <a:p>
            <a:pPr algn="just">
              <a:lnSpc>
                <a:spcPct val="100000"/>
              </a:lnSpc>
            </a:pPr>
            <a:r>
              <a:rPr lang="es-ES" sz="1800" b="0" i="1" strike="noStrike" spc="-1">
                <a:solidFill>
                  <a:srgbClr val="000000"/>
                </a:solidFill>
                <a:latin typeface="Tw Cen MT"/>
                <a:ea typeface="Calibri"/>
              </a:rPr>
              <a:t>	Cada región tiene su nombre de Virgen. Nuestra Fuensanta, tiene el regocijo del agua milagrosa, el sonido de manantial suavísimo y el divino sabor que calma la sed del cuerpo y las ansias del alma. Desde lejos se percibe el borbotar de la “fuente santa”, que refrigera conciencias y rehace vidas de caminantes fatigados.</a:t>
            </a:r>
            <a:endParaRPr lang="es-ES" sz="1800" b="0" strike="noStrike" spc="-1">
              <a:latin typeface="Arial"/>
            </a:endParaRPr>
          </a:p>
          <a:p>
            <a:pPr algn="just">
              <a:lnSpc>
                <a:spcPct val="100000"/>
              </a:lnSpc>
            </a:pPr>
            <a:r>
              <a:rPr lang="es-ES" sz="1800" b="0" i="1" strike="noStrike" spc="-1">
                <a:solidFill>
                  <a:srgbClr val="000000"/>
                </a:solidFill>
                <a:latin typeface="Tw Cen MT"/>
                <a:ea typeface="Calibri"/>
              </a:rPr>
              <a:t>	Y es que hay un fulgor de cielo en sus ojos de Madre. Nadie sabe el secreto de ese fulgor. ¿Por qué serán tan consoladores los ojos de la Virgen de la Fuensanta? Los he visto en todas partes. Son omnipresentes. Parecen de cielo y de tierra, de mares y espacios, de estrellas y de luces.</a:t>
            </a:r>
            <a:endParaRPr lang="es-ES" sz="1800" b="0" strike="noStrike" spc="-1">
              <a:latin typeface="Arial"/>
            </a:endParaRPr>
          </a:p>
          <a:p>
            <a:pPr algn="just">
              <a:lnSpc>
                <a:spcPct val="100000"/>
              </a:lnSpc>
            </a:pPr>
            <a:r>
              <a:rPr lang="es-ES" sz="1800" b="0" i="1" strike="noStrike" spc="-1">
                <a:solidFill>
                  <a:srgbClr val="000000"/>
                </a:solidFill>
                <a:latin typeface="Tw Cen MT"/>
                <a:ea typeface="Calibri"/>
              </a:rPr>
              <a:t>	Por todas partes he encontrado hijos ausentes de nuestro pueblo. Todos me hablaban de la Virgen de la Fuensanta y se deleitaba el corazón al ver desde tan lejos, el vivo recuerdo de la patrona bella, que fulgía como lucero matutino en la noche lejana de la ausencia triste. Así, los que viven en otras naciones y los que trabajan sin descanso en las diversas actividades de la noble y sencilla gente de nuestro pueblo”. </a:t>
            </a:r>
            <a:endParaRPr lang="es-ES" sz="1800" b="0" strike="noStrike" spc="-1">
              <a:latin typeface="Arial"/>
            </a:endParaRPr>
          </a:p>
          <a:p>
            <a:pPr algn="just">
              <a:lnSpc>
                <a:spcPct val="100000"/>
              </a:lnSpc>
            </a:pPr>
            <a:r>
              <a:rPr lang="es-ES" sz="1800" b="0" i="1" strike="noStrike" spc="-1">
                <a:solidFill>
                  <a:srgbClr val="000000"/>
                </a:solidFill>
                <a:latin typeface="Tw Cen MT"/>
                <a:ea typeface="Calibri"/>
              </a:rPr>
              <a:t>JOSÉ TORNERO. DOMINICO</a:t>
            </a:r>
            <a:endParaRPr lang="es-ES" sz="1800" b="0" strike="noStrike" spc="-1">
              <a:latin typeface="Arial"/>
            </a:endParaRPr>
          </a:p>
        </p:txBody>
      </p:sp>
      <p:pic>
        <p:nvPicPr>
          <p:cNvPr id="556" name="Imagen 1"/>
          <p:cNvPicPr/>
          <p:nvPr/>
        </p:nvPicPr>
        <p:blipFill>
          <a:blip r:embed="rId3"/>
          <a:stretch/>
        </p:blipFill>
        <p:spPr>
          <a:xfrm>
            <a:off x="7715160" y="133920"/>
            <a:ext cx="1397520" cy="1822320"/>
          </a:xfrm>
          <a:prstGeom prst="rect">
            <a:avLst/>
          </a:prstGeom>
          <a:ln w="0">
            <a:noFill/>
          </a:ln>
        </p:spPr>
      </p:pic>
      <p:sp>
        <p:nvSpPr>
          <p:cNvPr id="557" name="CuadroTexto 2"/>
          <p:cNvSpPr/>
          <p:nvPr/>
        </p:nvSpPr>
        <p:spPr>
          <a:xfrm>
            <a:off x="251640" y="133920"/>
            <a:ext cx="746244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Calibri"/>
              </a:rPr>
              <a:t>Con motivo de la coronación nos escribía</a:t>
            </a:r>
            <a:r>
              <a:rPr lang="es-ES" sz="2000" b="0" i="1" strike="noStrike" spc="-1">
                <a:solidFill>
                  <a:srgbClr val="000000"/>
                </a:solidFill>
                <a:latin typeface="Tw Cen MT"/>
                <a:ea typeface="Calibri"/>
              </a:rPr>
              <a:t>: </a:t>
            </a:r>
            <a:endParaRPr lang="es-ES" sz="2000" b="0" strike="noStrike" spc="-1">
              <a:latin typeface="Arial"/>
            </a:endParaRPr>
          </a:p>
          <a:p>
            <a:pPr algn="just">
              <a:lnSpc>
                <a:spcPct val="100000"/>
              </a:lnSpc>
            </a:pPr>
            <a:r>
              <a:rPr lang="es-ES" sz="2000" b="0" i="1" strike="noStrike" spc="-1">
                <a:solidFill>
                  <a:srgbClr val="000000"/>
                </a:solidFill>
                <a:latin typeface="Tw Cen MT"/>
                <a:ea typeface="Calibri"/>
              </a:rPr>
              <a:t>“Los amantes se citan en las estrellas. Los hijos ausentes de Villanueva, en el claror de los ojos de la Virgen de la Fuensanta. Desde lejos sabemos mirar hacia el Santuario blanco y en espíritu venimos a arrodillarnos ante su imagen, para rezar las salves, que nuestras madres nos enseñaran y consolar nuestro corazón con la paz que irradia su maternal figura.</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56"/>
                                        </p:tgtEl>
                                        <p:attrNameLst>
                                          <p:attrName>style.visibility</p:attrName>
                                        </p:attrNameLst>
                                      </p:cBhvr>
                                      <p:to>
                                        <p:strVal val="visible"/>
                                      </p:to>
                                    </p:set>
                                    <p:animEffect transition="in" filter="circle(out)">
                                      <p:cBhvr>
                                        <p:cTn id="7" dur="5000"/>
                                        <p:tgtEl>
                                          <p:spTgt spid="5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558" name="Imagen 6"/>
          <p:cNvPicPr/>
          <p:nvPr/>
        </p:nvPicPr>
        <p:blipFill>
          <a:blip r:embed="rId3"/>
          <a:srcRect l="20028" b="13281"/>
          <a:stretch/>
        </p:blipFill>
        <p:spPr>
          <a:xfrm>
            <a:off x="0" y="16200"/>
            <a:ext cx="9164520" cy="6806160"/>
          </a:xfrm>
          <a:prstGeom prst="rect">
            <a:avLst/>
          </a:prstGeom>
          <a:ln w="0">
            <a:noFill/>
          </a:ln>
        </p:spPr>
      </p:pic>
      <p:pic>
        <p:nvPicPr>
          <p:cNvPr id="559" name="Imagen 1"/>
          <p:cNvPicPr/>
          <p:nvPr/>
        </p:nvPicPr>
        <p:blipFill>
          <a:blip r:embed="rId4"/>
          <a:stretch/>
        </p:blipFill>
        <p:spPr>
          <a:xfrm>
            <a:off x="5796000" y="2133000"/>
            <a:ext cx="718920" cy="93780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559"/>
                                        </p:tgtEl>
                                        <p:attrNameLst>
                                          <p:attrName>style.visibility</p:attrName>
                                        </p:attrNameLst>
                                      </p:cBhvr>
                                      <p:to>
                                        <p:strVal val="visible"/>
                                      </p:to>
                                    </p:set>
                                    <p:animEffect transition="in" filter="circle(out)">
                                      <p:cBhvr>
                                        <p:cTn id="7" dur="3000"/>
                                        <p:tgtEl>
                                          <p:spTgt spid="5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02" name="Rectangle 11"/>
          <p:cNvSpPr/>
          <p:nvPr/>
        </p:nvSpPr>
        <p:spPr>
          <a:xfrm>
            <a:off x="6012000" y="526320"/>
            <a:ext cx="1582920" cy="5601960"/>
          </a:xfrm>
          <a:prstGeom prst="rect">
            <a:avLst/>
          </a:prstGeom>
          <a:solidFill>
            <a:srgbClr val="92D050">
              <a:alpha val="65000"/>
            </a:srgbClr>
          </a:solidFill>
          <a:ln w="9525">
            <a:solidFill>
              <a:srgbClr val="FFCC00"/>
            </a:solidFill>
            <a:miter/>
          </a:ln>
        </p:spPr>
        <p:style>
          <a:lnRef idx="0">
            <a:scrgbClr r="0" g="0" b="0"/>
          </a:lnRef>
          <a:fillRef idx="0">
            <a:scrgbClr r="0" g="0" b="0"/>
          </a:fillRef>
          <a:effectRef idx="0">
            <a:scrgbClr r="0" g="0" b="0"/>
          </a:effectRef>
          <a:fontRef idx="minor"/>
        </p:style>
      </p:sp>
      <p:sp>
        <p:nvSpPr>
          <p:cNvPr id="103" name="Rectangle 9"/>
          <p:cNvSpPr/>
          <p:nvPr/>
        </p:nvSpPr>
        <p:spPr>
          <a:xfrm>
            <a:off x="5219640" y="1196640"/>
            <a:ext cx="3238920" cy="4176000"/>
          </a:xfrm>
          <a:prstGeom prst="rect">
            <a:avLst/>
          </a:prstGeom>
          <a:noFill/>
          <a:ln w="76200">
            <a:solidFill>
              <a:srgbClr val="CC0000"/>
            </a:solidFill>
            <a:miter/>
          </a:ln>
        </p:spPr>
        <p:style>
          <a:lnRef idx="0">
            <a:scrgbClr r="0" g="0" b="0"/>
          </a:lnRef>
          <a:fillRef idx="0">
            <a:scrgbClr r="0" g="0" b="0"/>
          </a:fillRef>
          <a:effectRef idx="0">
            <a:scrgbClr r="0" g="0" b="0"/>
          </a:effectRef>
          <a:fontRef idx="minor"/>
        </p:style>
      </p:sp>
      <p:sp>
        <p:nvSpPr>
          <p:cNvPr id="104" name="CuadroTexto 3"/>
          <p:cNvSpPr/>
          <p:nvPr/>
        </p:nvSpPr>
        <p:spPr>
          <a:xfrm>
            <a:off x="5652000" y="836640"/>
            <a:ext cx="2303280" cy="5332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Bradley Hand"/>
                <a:ea typeface="DejaVu Sans"/>
              </a:rPr>
              <a:t>Año 1396.1407</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2000" b="0" strike="noStrike" spc="-1">
                <a:solidFill>
                  <a:srgbClr val="C00000"/>
                </a:solidFill>
                <a:latin typeface="Bradley Hand"/>
                <a:ea typeface="DejaVu Sans"/>
              </a:rPr>
              <a:t>Carta </a:t>
            </a:r>
            <a:endParaRPr lang="es-ES" sz="2000" b="0" strike="noStrike" spc="-1">
              <a:latin typeface="Arial"/>
            </a:endParaRPr>
          </a:p>
          <a:p>
            <a:pPr algn="ctr">
              <a:lnSpc>
                <a:spcPct val="100000"/>
              </a:lnSpc>
            </a:pPr>
            <a:r>
              <a:rPr lang="es-ES" sz="1800" b="0" strike="noStrike" spc="-1">
                <a:solidFill>
                  <a:srgbClr val="C00000"/>
                </a:solidFill>
                <a:latin typeface="Bradley Hand"/>
                <a:ea typeface="DejaVu Sans"/>
              </a:rPr>
              <a:t>Fundacional</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C00000"/>
                </a:solidFill>
                <a:latin typeface="Bradley Hand"/>
                <a:ea typeface="DejaVu Sans"/>
              </a:rPr>
              <a:t>Perdida en la </a:t>
            </a:r>
            <a:endParaRPr lang="es-ES" sz="1800" b="0" strike="noStrike" spc="-1">
              <a:latin typeface="Arial"/>
            </a:endParaRPr>
          </a:p>
          <a:p>
            <a:pPr algn="ctr">
              <a:lnSpc>
                <a:spcPct val="100000"/>
              </a:lnSpc>
            </a:pPr>
            <a:r>
              <a:rPr lang="es-ES" sz="1800" b="0" strike="noStrike" spc="-1">
                <a:solidFill>
                  <a:srgbClr val="C00000"/>
                </a:solidFill>
                <a:latin typeface="Bradley Hand"/>
                <a:ea typeface="DejaVu Sans"/>
              </a:rPr>
              <a:t>Guerra de la Independencia</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C00000"/>
                </a:solidFill>
                <a:latin typeface="Bradley Hand"/>
                <a:ea typeface="DejaVu Sans"/>
              </a:rPr>
              <a:t>Recuperada</a:t>
            </a:r>
            <a:endParaRPr lang="es-ES" sz="1800" b="0" strike="noStrike" spc="-1">
              <a:latin typeface="Arial"/>
            </a:endParaRPr>
          </a:p>
          <a:p>
            <a:pPr algn="ctr">
              <a:lnSpc>
                <a:spcPct val="100000"/>
              </a:lnSpc>
            </a:pPr>
            <a:r>
              <a:rPr lang="es-ES" sz="1800" b="0" strike="noStrike" spc="-1">
                <a:solidFill>
                  <a:srgbClr val="C00000"/>
                </a:solidFill>
                <a:latin typeface="Bradley Hand"/>
                <a:ea typeface="DejaVu Sans"/>
              </a:rPr>
              <a:t>Año 1.958</a:t>
            </a:r>
            <a:endParaRPr lang="es-ES" sz="1800" b="0" strike="noStrike" spc="-1">
              <a:latin typeface="Arial"/>
            </a:endParaRPr>
          </a:p>
        </p:txBody>
      </p:sp>
      <p:pic>
        <p:nvPicPr>
          <p:cNvPr id="105" name="Picture 8"/>
          <p:cNvPicPr/>
          <p:nvPr/>
        </p:nvPicPr>
        <p:blipFill>
          <a:blip r:embed="rId3"/>
          <a:stretch/>
        </p:blipFill>
        <p:spPr>
          <a:xfrm>
            <a:off x="514440" y="526320"/>
            <a:ext cx="4056480" cy="5758200"/>
          </a:xfrm>
          <a:prstGeom prst="rect">
            <a:avLst/>
          </a:prstGeom>
          <a:ln w="38100">
            <a:solidFill>
              <a:srgbClr val="FF9900"/>
            </a:solidFill>
            <a:miter/>
          </a:ln>
        </p:spPr>
      </p:pic>
      <p:sp>
        <p:nvSpPr>
          <p:cNvPr id="106" name="CuadroTexto 5"/>
          <p:cNvSpPr/>
          <p:nvPr/>
        </p:nvSpPr>
        <p:spPr>
          <a:xfrm>
            <a:off x="1187640" y="1052640"/>
            <a:ext cx="2735280" cy="480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El documento es un privilegio de confirmación otorgado a petición del arzobispo de Toledo, D. Pedro Tenorio (1328-1399), en Segovia el 10 de septiembre de 1396, en virtud del albalá concedido por el rey Enrique III de Castilla dos días antes. </a:t>
            </a: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Dicho documento confirma a La Moraleja, aldea de la villa de Iznatoraf y perteneciente al Adelantado de Cazorla, </a:t>
            </a:r>
            <a:endParaRPr lang="es-ES" sz="1400" b="0" strike="noStrike" spc="-1">
              <a:latin typeface="Arial"/>
            </a:endParaRPr>
          </a:p>
          <a:p>
            <a:pPr algn="ctr">
              <a:lnSpc>
                <a:spcPct val="100000"/>
              </a:lnSpc>
            </a:pPr>
            <a:r>
              <a:rPr lang="es-ES" sz="1400" b="0" strike="noStrike" spc="-1">
                <a:solidFill>
                  <a:srgbClr val="C00000"/>
                </a:solidFill>
                <a:latin typeface="Bradley Hand"/>
                <a:ea typeface="Times New Roman"/>
              </a:rPr>
              <a:t>el estatus de villa </a:t>
            </a: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y su nueva denominación como </a:t>
            </a:r>
            <a:r>
              <a:rPr lang="es-ES" sz="1400" b="0" strike="noStrike" spc="-1">
                <a:solidFill>
                  <a:srgbClr val="C00000"/>
                </a:solidFill>
                <a:latin typeface="Bradley Hand"/>
                <a:ea typeface="Times New Roman"/>
              </a:rPr>
              <a:t>Villanueva del Arzobispo. </a:t>
            </a: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Fechada: Toledo en 6 de julio de 1407, la confirmación </a:t>
            </a: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corre a cargo </a:t>
            </a: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del nuevo arzobispo de Toledo </a:t>
            </a:r>
            <a:endParaRPr lang="es-ES" sz="1400" b="0" strike="noStrike" spc="-1">
              <a:latin typeface="Arial"/>
            </a:endParaRPr>
          </a:p>
          <a:p>
            <a:pPr algn="ctr">
              <a:lnSpc>
                <a:spcPct val="100000"/>
              </a:lnSpc>
            </a:pPr>
            <a:r>
              <a:rPr lang="es-ES" sz="1400" b="0" strike="noStrike" spc="-1">
                <a:solidFill>
                  <a:srgbClr val="000000"/>
                </a:solidFill>
                <a:latin typeface="Bradley Hand"/>
                <a:ea typeface="Times New Roman"/>
              </a:rPr>
              <a:t>D.Pedro de Luna y Albornoz</a:t>
            </a:r>
            <a:r>
              <a:rPr lang="es-ES" sz="1600" b="0" strike="noStrike" spc="-1">
                <a:solidFill>
                  <a:srgbClr val="000000"/>
                </a:solidFill>
                <a:latin typeface="Verdana"/>
                <a:ea typeface="Times New Roman"/>
              </a:rPr>
              <a:t>.</a:t>
            </a:r>
            <a:endParaRPr lang="es-ES" sz="1600" b="0" strike="noStrike" spc="-1">
              <a:latin typeface="Arial"/>
            </a:endParaRPr>
          </a:p>
        </p:txBody>
      </p:sp>
      <p:sp>
        <p:nvSpPr>
          <p:cNvPr id="107" name="CuadroTexto 4"/>
          <p:cNvSpPr/>
          <p:nvPr/>
        </p:nvSpPr>
        <p:spPr>
          <a:xfrm>
            <a:off x="792000" y="6285600"/>
            <a:ext cx="44632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202122"/>
                </a:solidFill>
                <a:latin typeface="Arial"/>
                <a:ea typeface="Calibri"/>
              </a:rPr>
              <a:t> </a:t>
            </a:r>
            <a:endParaRPr lang="es-ES" sz="1800" b="0" strike="noStrike" spc="-1">
              <a:latin typeface="Arial"/>
            </a:endParaRPr>
          </a:p>
        </p:txBody>
      </p:sp>
      <p:pic>
        <p:nvPicPr>
          <p:cNvPr id="108" name="Imagen 7"/>
          <p:cNvPicPr/>
          <p:nvPr/>
        </p:nvPicPr>
        <p:blipFill>
          <a:blip r:embed="rId4"/>
          <a:srcRect l="5091" t="2765" r="9679" b="3625"/>
          <a:stretch/>
        </p:blipFill>
        <p:spPr>
          <a:xfrm>
            <a:off x="5363640" y="2053800"/>
            <a:ext cx="3094920" cy="22644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nodeType="clickEffect">
                      <p:stCondLst>
                        <p:cond delay="0"/>
                      </p:stCondLst>
                      <p:childTnLst>
                        <p:par>
                          <p:cTn id="4" fill="hold" nodeType="withEffect">
                            <p:stCondLst>
                              <p:cond delay="0"/>
                            </p:stCondLst>
                            <p:childTnLst>
                              <p:par>
                                <p:cTn id="5" presetID="12" presetClass="entr" presetSubtype="4"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animEffect transition="in" filter="slide(fromBottom)">
                                      <p:cBhvr additive="repl">
                                        <p:cTn id="7" dur="3000"/>
                                        <p:tgtEl>
                                          <p:spTgt spid="102"/>
                                        </p:tgtEl>
                                      </p:cBhvr>
                                    </p:animEffect>
                                  </p:childTnLst>
                                </p:cTn>
                              </p:par>
                            </p:childTnLst>
                          </p:cTn>
                        </p:par>
                        <p:par>
                          <p:cTn id="8" fill="hold">
                            <p:stCondLst>
                              <p:cond delay="3000"/>
                            </p:stCondLst>
                            <p:childTnLst>
                              <p:par>
                                <p:cTn id="9" presetID="4" presetClass="entr" presetSubtype="32" fill="hold" nodeType="afterEffect">
                                  <p:stCondLst>
                                    <p:cond delay="0"/>
                                  </p:stCondLst>
                                  <p:childTnLst>
                                    <p:set>
                                      <p:cBhvr>
                                        <p:cTn id="10" dur="1" fill="hold">
                                          <p:stCondLst>
                                            <p:cond delay="0"/>
                                          </p:stCondLst>
                                        </p:cTn>
                                        <p:tgtEl>
                                          <p:spTgt spid="105"/>
                                        </p:tgtEl>
                                        <p:attrNameLst>
                                          <p:attrName>style.visibility</p:attrName>
                                        </p:attrNameLst>
                                      </p:cBhvr>
                                      <p:to>
                                        <p:strVal val="visible"/>
                                      </p:to>
                                    </p:set>
                                    <p:animEffect transition="in" filter="box(out)">
                                      <p:cBhvr additive="repl">
                                        <p:cTn id="11" dur="3000"/>
                                        <p:tgtEl>
                                          <p:spTgt spid="105"/>
                                        </p:tgtEl>
                                      </p:cBhvr>
                                    </p:animEffect>
                                  </p:childTnLst>
                                </p:cTn>
                              </p:par>
                            </p:childTnLst>
                          </p:cTn>
                        </p:par>
                        <p:par>
                          <p:cTn id="12" fill="hold">
                            <p:stCondLst>
                              <p:cond delay="6000"/>
                            </p:stCondLst>
                            <p:childTnLst>
                              <p:par>
                                <p:cTn id="13" presetID="42" presetClass="entr" fill="hold" nodeType="afterEffect">
                                  <p:stCondLst>
                                    <p:cond delay="0"/>
                                  </p:stCondLst>
                                  <p:childTnLst>
                                    <p:set>
                                      <p:cBhvr>
                                        <p:cTn id="14" dur="1" fill="hold">
                                          <p:stCondLst>
                                            <p:cond delay="0"/>
                                          </p:stCondLst>
                                        </p:cTn>
                                        <p:tgtEl>
                                          <p:spTgt spid="106"/>
                                        </p:tgtEl>
                                        <p:attrNameLst>
                                          <p:attrName>style.visibility</p:attrName>
                                        </p:attrNameLst>
                                      </p:cBhvr>
                                      <p:to>
                                        <p:strVal val="visible"/>
                                      </p:to>
                                    </p:set>
                                    <p:animEffect transition="in" filter="fade">
                                      <p:cBhvr additive="repl">
                                        <p:cTn id="15" dur="3000"/>
                                        <p:tgtEl>
                                          <p:spTgt spid="106"/>
                                        </p:tgtEl>
                                      </p:cBhvr>
                                    </p:animEffect>
                                    <p:anim calcmode="lin" valueType="num">
                                      <p:cBhvr additive="repl">
                                        <p:cTn id="16" dur="3000" fill="hold"/>
                                        <p:tgtEl>
                                          <p:spTgt spid="106"/>
                                        </p:tgtEl>
                                        <p:attrNameLst>
                                          <p:attrName>ppt_x</p:attrName>
                                        </p:attrNameLst>
                                      </p:cBhvr>
                                      <p:tavLst>
                                        <p:tav tm="0">
                                          <p:val>
                                            <p:strVal val="#ppt_x"/>
                                          </p:val>
                                        </p:tav>
                                        <p:tav tm="100000">
                                          <p:val>
                                            <p:strVal val="#ppt_x"/>
                                          </p:val>
                                        </p:tav>
                                      </p:tavLst>
                                    </p:anim>
                                    <p:anim calcmode="lin" valueType="num">
                                      <p:cBhvr additive="repl">
                                        <p:cTn id="17" dur="3000" fill="hold"/>
                                        <p:tgtEl>
                                          <p:spTgt spid="10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567" name="Imagen 1"/>
          <p:cNvPicPr/>
          <p:nvPr/>
        </p:nvPicPr>
        <p:blipFill>
          <a:blip r:embed="rId3"/>
          <a:stretch/>
        </p:blipFill>
        <p:spPr>
          <a:xfrm>
            <a:off x="8424000" y="-923040"/>
            <a:ext cx="718920" cy="937800"/>
          </a:xfrm>
          <a:prstGeom prst="rect">
            <a:avLst/>
          </a:prstGeom>
          <a:ln w="0">
            <a:noFill/>
          </a:ln>
        </p:spPr>
      </p:pic>
      <p:sp>
        <p:nvSpPr>
          <p:cNvPr id="2" name="Text Box 6">
            <a:extLst>
              <a:ext uri="{FF2B5EF4-FFF2-40B4-BE49-F238E27FC236}">
                <a16:creationId xmlns:a16="http://schemas.microsoft.com/office/drawing/2014/main" id="{AD4D5667-0884-56C4-11D7-73348AE5B82A}"/>
              </a:ext>
            </a:extLst>
          </p:cNvPr>
          <p:cNvSpPr txBox="1">
            <a:spLocks noChangeArrowheads="1"/>
          </p:cNvSpPr>
          <p:nvPr/>
        </p:nvSpPr>
        <p:spPr bwMode="auto">
          <a:xfrm>
            <a:off x="457200" y="278780"/>
            <a:ext cx="4252912" cy="6417141"/>
          </a:xfrm>
          <a:prstGeom prst="rect">
            <a:avLst/>
          </a:prstGeom>
          <a:solidFill>
            <a:srgbClr val="F9FF98">
              <a:alpha val="67059"/>
            </a:srgbClr>
          </a:solidFill>
          <a:ln w="111125" cmpd="tri">
            <a:solidFill>
              <a:srgbClr val="C00000"/>
            </a:solidFill>
            <a:miter lim="800000"/>
            <a:headEnd/>
            <a:tailEnd/>
          </a:ln>
          <a:effectLst/>
        </p:spPr>
        <p:txBody>
          <a:bodyPr wrap="square">
            <a:spAutoFit/>
          </a:bodyPr>
          <a:lstStyle/>
          <a:p>
            <a:pPr algn="ctr"/>
            <a:endParaRPr lang="es-ES" dirty="0">
              <a:latin typeface="Bradley Hand" pitchFamily="2" charset="77"/>
            </a:endParaRPr>
          </a:p>
          <a:p>
            <a:pPr algn="ctr"/>
            <a:r>
              <a:rPr lang="es-ES" sz="2400" dirty="0">
                <a:solidFill>
                  <a:srgbClr val="C00000"/>
                </a:solidFill>
                <a:latin typeface="Bradley Hand" pitchFamily="2" charset="77"/>
              </a:rPr>
              <a:t>APUNTES</a:t>
            </a:r>
          </a:p>
          <a:p>
            <a:pPr algn="ctr"/>
            <a:r>
              <a:rPr lang="es-ES" sz="2400" dirty="0">
                <a:solidFill>
                  <a:srgbClr val="C00000"/>
                </a:solidFill>
                <a:latin typeface="Bradley Hand" pitchFamily="2" charset="77"/>
              </a:rPr>
              <a:t>Para una Breve Historia </a:t>
            </a:r>
          </a:p>
          <a:p>
            <a:pPr algn="ctr"/>
            <a:r>
              <a:rPr lang="es-ES" sz="2400" dirty="0">
                <a:solidFill>
                  <a:srgbClr val="C00000"/>
                </a:solidFill>
                <a:latin typeface="Bradley Hand" pitchFamily="2" charset="77"/>
              </a:rPr>
              <a:t>de la Iglesia de</a:t>
            </a:r>
          </a:p>
          <a:p>
            <a:pPr algn="ctr"/>
            <a:r>
              <a:rPr lang="es-ES" sz="2400" dirty="0">
                <a:solidFill>
                  <a:srgbClr val="C00000"/>
                </a:solidFill>
                <a:latin typeface="Bradley Hand" pitchFamily="2" charset="77"/>
              </a:rPr>
              <a:t>Villanueva del Arzobispo</a:t>
            </a:r>
            <a:endParaRPr lang="es-ES" dirty="0">
              <a:solidFill>
                <a:srgbClr val="C00000"/>
              </a:solidFill>
              <a:latin typeface="Bradley Hand" pitchFamily="2" charset="77"/>
            </a:endParaRPr>
          </a:p>
          <a:p>
            <a:pPr algn="ctr"/>
            <a:r>
              <a:rPr lang="es-ES" dirty="0">
                <a:solidFill>
                  <a:srgbClr val="C00000"/>
                </a:solidFill>
                <a:latin typeface="Bradley Hand" pitchFamily="2" charset="77"/>
              </a:rPr>
              <a:t>EXTRAIDOS </a:t>
            </a:r>
          </a:p>
          <a:p>
            <a:pPr algn="ctr"/>
            <a:r>
              <a:rPr lang="es-ES" dirty="0">
                <a:solidFill>
                  <a:srgbClr val="C00000"/>
                </a:solidFill>
                <a:latin typeface="Bradley Hand" pitchFamily="2" charset="77"/>
              </a:rPr>
              <a:t>de los datos aportados por:</a:t>
            </a:r>
          </a:p>
          <a:p>
            <a:pPr algn="ctr"/>
            <a:r>
              <a:rPr lang="es-ES" dirty="0">
                <a:solidFill>
                  <a:srgbClr val="C00000"/>
                </a:solidFill>
                <a:latin typeface="Bradley Hand" pitchFamily="2" charset="77"/>
              </a:rPr>
              <a:t>Manuel Alcalá </a:t>
            </a:r>
            <a:r>
              <a:rPr lang="es-ES" dirty="0" err="1">
                <a:solidFill>
                  <a:srgbClr val="C00000"/>
                </a:solidFill>
                <a:latin typeface="Bradley Hand" pitchFamily="2" charset="77"/>
              </a:rPr>
              <a:t>Sánhez</a:t>
            </a:r>
            <a:endParaRPr lang="es-ES" dirty="0">
              <a:solidFill>
                <a:srgbClr val="C00000"/>
              </a:solidFill>
              <a:latin typeface="Bradley Hand" pitchFamily="2" charset="77"/>
            </a:endParaRPr>
          </a:p>
          <a:p>
            <a:pPr algn="ctr"/>
            <a:r>
              <a:rPr lang="es-ES" dirty="0">
                <a:solidFill>
                  <a:srgbClr val="C00000"/>
                </a:solidFill>
                <a:latin typeface="Bradley Hand" pitchFamily="2" charset="77"/>
              </a:rPr>
              <a:t>Pedro Aliaga Asensio</a:t>
            </a:r>
          </a:p>
          <a:p>
            <a:pPr algn="ctr"/>
            <a:r>
              <a:rPr lang="es-ES" dirty="0">
                <a:solidFill>
                  <a:srgbClr val="C00000"/>
                </a:solidFill>
                <a:latin typeface="Bradley Hand" pitchFamily="2" charset="77"/>
              </a:rPr>
              <a:t>Vicente Guijarro Fernández</a:t>
            </a:r>
          </a:p>
          <a:p>
            <a:pPr algn="ctr"/>
            <a:r>
              <a:rPr lang="es-ES" dirty="0">
                <a:solidFill>
                  <a:srgbClr val="C00000"/>
                </a:solidFill>
                <a:latin typeface="Bradley Hand" pitchFamily="2" charset="77"/>
              </a:rPr>
              <a:t>Miguel </a:t>
            </a:r>
            <a:r>
              <a:rPr lang="es-ES" dirty="0" err="1">
                <a:solidFill>
                  <a:srgbClr val="C00000"/>
                </a:solidFill>
                <a:latin typeface="Bradley Hand" pitchFamily="2" charset="77"/>
              </a:rPr>
              <a:t>Mª</a:t>
            </a:r>
            <a:r>
              <a:rPr lang="es-ES" dirty="0">
                <a:solidFill>
                  <a:srgbClr val="C00000"/>
                </a:solidFill>
                <a:latin typeface="Bradley Hand" pitchFamily="2" charset="77"/>
              </a:rPr>
              <a:t>. </a:t>
            </a:r>
            <a:r>
              <a:rPr lang="es-ES" dirty="0" err="1">
                <a:solidFill>
                  <a:srgbClr val="C00000"/>
                </a:solidFill>
                <a:latin typeface="Bradley Hand" pitchFamily="2" charset="77"/>
              </a:rPr>
              <a:t>Hueta</a:t>
            </a:r>
            <a:r>
              <a:rPr lang="es-ES" dirty="0">
                <a:solidFill>
                  <a:srgbClr val="C00000"/>
                </a:solidFill>
                <a:latin typeface="Bradley Hand" pitchFamily="2" charset="77"/>
              </a:rPr>
              <a:t> Vivo</a:t>
            </a:r>
          </a:p>
          <a:p>
            <a:pPr algn="ctr"/>
            <a:r>
              <a:rPr lang="es-ES" dirty="0">
                <a:solidFill>
                  <a:srgbClr val="C00000"/>
                </a:solidFill>
                <a:latin typeface="Bradley Hand" pitchFamily="2" charset="77"/>
              </a:rPr>
              <a:t>Manuel López Fernández </a:t>
            </a:r>
          </a:p>
          <a:p>
            <a:pPr algn="ctr"/>
            <a:r>
              <a:rPr lang="es-ES" dirty="0">
                <a:solidFill>
                  <a:srgbClr val="C00000"/>
                </a:solidFill>
                <a:latin typeface="Bradley Hand" pitchFamily="2" charset="77"/>
              </a:rPr>
              <a:t>Francisco Jesús Martínez Asensio</a:t>
            </a:r>
          </a:p>
          <a:p>
            <a:pPr algn="ctr"/>
            <a:r>
              <a:rPr lang="es-ES" dirty="0">
                <a:solidFill>
                  <a:srgbClr val="C00000"/>
                </a:solidFill>
                <a:latin typeface="Bradley Hand" pitchFamily="2" charset="77"/>
              </a:rPr>
              <a:t>Francisco Juan Martínez Rojas</a:t>
            </a:r>
          </a:p>
          <a:p>
            <a:pPr algn="ctr"/>
            <a:r>
              <a:rPr lang="es-ES" dirty="0">
                <a:solidFill>
                  <a:srgbClr val="C00000"/>
                </a:solidFill>
                <a:latin typeface="Bradley Hand" pitchFamily="2" charset="77"/>
              </a:rPr>
              <a:t> </a:t>
            </a:r>
            <a:r>
              <a:rPr lang="es-ES" dirty="0" err="1">
                <a:solidFill>
                  <a:srgbClr val="C00000"/>
                </a:solidFill>
                <a:latin typeface="Bradley Hand" pitchFamily="2" charset="77"/>
              </a:rPr>
              <a:t>Matias</a:t>
            </a:r>
            <a:r>
              <a:rPr lang="es-ES" dirty="0">
                <a:solidFill>
                  <a:srgbClr val="C00000"/>
                </a:solidFill>
                <a:latin typeface="Bradley Hand" pitchFamily="2" charset="77"/>
              </a:rPr>
              <a:t> Molina Navarrete</a:t>
            </a:r>
          </a:p>
          <a:p>
            <a:pPr algn="ctr"/>
            <a:r>
              <a:rPr lang="es-ES" dirty="0">
                <a:solidFill>
                  <a:srgbClr val="C00000"/>
                </a:solidFill>
                <a:latin typeface="Bradley Hand" pitchFamily="2" charset="77"/>
              </a:rPr>
              <a:t>Pedro Mora Figueroa</a:t>
            </a:r>
          </a:p>
          <a:p>
            <a:pPr algn="ctr"/>
            <a:r>
              <a:rPr lang="es-ES" dirty="0">
                <a:solidFill>
                  <a:srgbClr val="C00000"/>
                </a:solidFill>
                <a:latin typeface="Bradley Hand" pitchFamily="2" charset="77"/>
              </a:rPr>
              <a:t>Ramón Rubiales </a:t>
            </a:r>
            <a:r>
              <a:rPr lang="es-ES" dirty="0" err="1">
                <a:solidFill>
                  <a:srgbClr val="C00000"/>
                </a:solidFill>
                <a:latin typeface="Bradley Hand" pitchFamily="2" charset="77"/>
              </a:rPr>
              <a:t>García</a:t>
            </a:r>
            <a:r>
              <a:rPr lang="es-ES" dirty="0">
                <a:solidFill>
                  <a:srgbClr val="C00000"/>
                </a:solidFill>
                <a:latin typeface="Bradley Hand" pitchFamily="2" charset="77"/>
              </a:rPr>
              <a:t> del Valle</a:t>
            </a:r>
          </a:p>
          <a:p>
            <a:pPr algn="ctr"/>
            <a:r>
              <a:rPr lang="es-ES" dirty="0">
                <a:solidFill>
                  <a:srgbClr val="C00000"/>
                </a:solidFill>
                <a:latin typeface="Bradley Hand" pitchFamily="2" charset="77"/>
              </a:rPr>
              <a:t>Fernando </a:t>
            </a:r>
            <a:r>
              <a:rPr lang="es-ES" dirty="0" err="1">
                <a:solidFill>
                  <a:srgbClr val="C00000"/>
                </a:solidFill>
                <a:latin typeface="Bradley Hand" pitchFamily="2" charset="77"/>
              </a:rPr>
              <a:t>Usero</a:t>
            </a:r>
            <a:r>
              <a:rPr lang="es-ES" dirty="0">
                <a:solidFill>
                  <a:srgbClr val="C00000"/>
                </a:solidFill>
                <a:latin typeface="Bradley Hand" pitchFamily="2" charset="77"/>
              </a:rPr>
              <a:t> Cerdán</a:t>
            </a:r>
          </a:p>
          <a:p>
            <a:pPr algn="ctr"/>
            <a:endParaRPr lang="es-ES">
              <a:solidFill>
                <a:srgbClr val="C00000"/>
              </a:solidFill>
              <a:latin typeface="Bradley Hand" pitchFamily="2" charset="77"/>
            </a:endParaRPr>
          </a:p>
          <a:p>
            <a:pPr algn="ctr"/>
            <a:r>
              <a:rPr lang="es-ES">
                <a:solidFill>
                  <a:srgbClr val="C00000"/>
                </a:solidFill>
                <a:latin typeface="Bradley Hand" pitchFamily="2" charset="77"/>
              </a:rPr>
              <a:t>Fondo </a:t>
            </a:r>
            <a:r>
              <a:rPr lang="es-ES" dirty="0">
                <a:solidFill>
                  <a:srgbClr val="C00000"/>
                </a:solidFill>
                <a:latin typeface="Bradley Hand" pitchFamily="2" charset="77"/>
              </a:rPr>
              <a:t>fotográfico “El Beato”. </a:t>
            </a:r>
          </a:p>
          <a:p>
            <a:pPr algn="ctr"/>
            <a:r>
              <a:rPr lang="es-ES" dirty="0">
                <a:solidFill>
                  <a:srgbClr val="C00000"/>
                </a:solidFill>
                <a:latin typeface="Bradley Hand" pitchFamily="2" charset="77"/>
              </a:rPr>
              <a:t>José Sánchez Mora</a:t>
            </a:r>
            <a:r>
              <a:rPr lang="es-ES" sz="1600" dirty="0">
                <a:solidFill>
                  <a:srgbClr val="C00000"/>
                </a:solidFill>
                <a:latin typeface="Bradley Hand" pitchFamily="2" charset="77"/>
              </a:rPr>
              <a:t>:</a:t>
            </a:r>
          </a:p>
          <a:p>
            <a:endParaRPr lang="es-ES" sz="900" dirty="0"/>
          </a:p>
        </p:txBody>
      </p:sp>
      <p:sp>
        <p:nvSpPr>
          <p:cNvPr id="3" name="Rectangle 9">
            <a:extLst>
              <a:ext uri="{FF2B5EF4-FFF2-40B4-BE49-F238E27FC236}">
                <a16:creationId xmlns:a16="http://schemas.microsoft.com/office/drawing/2014/main" id="{19FDD670-F5E3-65AA-A27C-80A99DC3A461}"/>
              </a:ext>
            </a:extLst>
          </p:cNvPr>
          <p:cNvSpPr>
            <a:spLocks noChangeArrowheads="1"/>
          </p:cNvSpPr>
          <p:nvPr/>
        </p:nvSpPr>
        <p:spPr bwMode="auto">
          <a:xfrm>
            <a:off x="5219700" y="1484312"/>
            <a:ext cx="3240088" cy="5157183"/>
          </a:xfrm>
          <a:prstGeom prst="rect">
            <a:avLst/>
          </a:prstGeom>
          <a:noFill/>
          <a:ln w="920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 name="CuadroTexto 4">
            <a:extLst>
              <a:ext uri="{FF2B5EF4-FFF2-40B4-BE49-F238E27FC236}">
                <a16:creationId xmlns:a16="http://schemas.microsoft.com/office/drawing/2014/main" id="{3F7A89FF-1874-93AE-A56C-18B322A99D68}"/>
              </a:ext>
            </a:extLst>
          </p:cNvPr>
          <p:cNvSpPr txBox="1"/>
          <p:nvPr/>
        </p:nvSpPr>
        <p:spPr>
          <a:xfrm>
            <a:off x="5183910" y="2620537"/>
            <a:ext cx="3240089" cy="3139321"/>
          </a:xfrm>
          <a:prstGeom prst="rect">
            <a:avLst/>
          </a:prstGeom>
          <a:noFill/>
        </p:spPr>
        <p:txBody>
          <a:bodyPr wrap="square">
            <a:spAutoFit/>
          </a:bodyPr>
          <a:lstStyle/>
          <a:p>
            <a:pPr algn="ctr"/>
            <a:endParaRPr lang="es-ES" sz="3600" i="1" dirty="0">
              <a:solidFill>
                <a:srgbClr val="C00000"/>
              </a:solidFill>
              <a:latin typeface="Bradley Hand" pitchFamily="2" charset="77"/>
            </a:endParaRPr>
          </a:p>
          <a:p>
            <a:pPr algn="ctr"/>
            <a:r>
              <a:rPr lang="es-ES" sz="3600" i="1" dirty="0">
                <a:solidFill>
                  <a:srgbClr val="C00000"/>
                </a:solidFill>
                <a:latin typeface="Bradley Hand" pitchFamily="2" charset="77"/>
              </a:rPr>
              <a:t>1ª Parte</a:t>
            </a:r>
          </a:p>
          <a:p>
            <a:pPr algn="ctr"/>
            <a:r>
              <a:rPr lang="es-ES" sz="2800" i="1" dirty="0">
                <a:solidFill>
                  <a:srgbClr val="C00000"/>
                </a:solidFill>
                <a:latin typeface="Bradley Hand" pitchFamily="2" charset="77"/>
              </a:rPr>
              <a:t>Siglos XIII- XIX</a:t>
            </a:r>
          </a:p>
          <a:p>
            <a:endParaRPr lang="es-ES" sz="2000" i="1" dirty="0">
              <a:solidFill>
                <a:srgbClr val="C00000"/>
              </a:solidFill>
              <a:latin typeface="Bradley Hand" pitchFamily="2" charset="77"/>
            </a:endParaRPr>
          </a:p>
          <a:p>
            <a:pPr algn="ctr"/>
            <a:r>
              <a:rPr lang="es-ES" i="1" dirty="0" err="1">
                <a:solidFill>
                  <a:srgbClr val="C00000"/>
                </a:solidFill>
                <a:latin typeface="Bradley Hand" pitchFamily="2" charset="77"/>
              </a:rPr>
              <a:t>Ubedaiglesiadigital.es</a:t>
            </a:r>
            <a:endParaRPr lang="es-ES" i="1" dirty="0">
              <a:solidFill>
                <a:srgbClr val="C00000"/>
              </a:solidFill>
              <a:latin typeface="Bradley Hand" pitchFamily="2" charset="77"/>
            </a:endParaRPr>
          </a:p>
          <a:p>
            <a:r>
              <a:rPr lang="es-ES" sz="2000" i="1" dirty="0">
                <a:solidFill>
                  <a:srgbClr val="C00000"/>
                </a:solidFill>
                <a:latin typeface="Bradley Hand" pitchFamily="2" charset="77"/>
              </a:rPr>
              <a:t>         ….. </a:t>
            </a:r>
            <a:r>
              <a:rPr lang="es-ES" sz="1600" i="1" dirty="0">
                <a:solidFill>
                  <a:srgbClr val="C00000"/>
                </a:solidFill>
                <a:latin typeface="Bradley Hand" pitchFamily="2" charset="77"/>
              </a:rPr>
              <a:t>VILLANUEVA</a:t>
            </a:r>
          </a:p>
          <a:p>
            <a:pPr algn="ctr"/>
            <a:r>
              <a:rPr lang="es-ES" sz="2000" i="1" dirty="0">
                <a:solidFill>
                  <a:srgbClr val="C00000"/>
                </a:solidFill>
                <a:latin typeface="Bradley Hand" pitchFamily="2" charset="77"/>
              </a:rPr>
              <a:t>                                              </a:t>
            </a:r>
            <a:r>
              <a:rPr lang="es-ES" sz="2000" i="1" dirty="0" err="1">
                <a:solidFill>
                  <a:srgbClr val="C00000"/>
                </a:solidFill>
                <a:latin typeface="Bradley Hand" pitchFamily="2" charset="77"/>
              </a:rPr>
              <a:t>efm</a:t>
            </a:r>
            <a:endParaRPr lang="es-ES" sz="2000" i="1" dirty="0">
              <a:solidFill>
                <a:srgbClr val="C00000"/>
              </a:solidFill>
              <a:latin typeface="Bradley Hand" pitchFamily="2" charset="77"/>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anim calcmode="lin" valueType="num">
                                      <p:cBhvr>
                                        <p:cTn id="8" dur="5000" fill="hold"/>
                                        <p:tgtEl>
                                          <p:spTgt spid="2"/>
                                        </p:tgtEl>
                                        <p:attrNameLst>
                                          <p:attrName>ppt_x</p:attrName>
                                        </p:attrNameLst>
                                      </p:cBhvr>
                                      <p:tavLst>
                                        <p:tav tm="0">
                                          <p:val>
                                            <p:strVal val="#ppt_x"/>
                                          </p:val>
                                        </p:tav>
                                        <p:tav tm="100000">
                                          <p:val>
                                            <p:strVal val="#ppt_x"/>
                                          </p:val>
                                        </p:tav>
                                      </p:tavLst>
                                    </p:anim>
                                    <p:anim calcmode="lin" valueType="num">
                                      <p:cBhvr>
                                        <p:cTn id="9" dur="5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1"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0"/>
                                        <p:tgtEl>
                                          <p:spTgt spid="2"/>
                                        </p:tgtEl>
                                      </p:cBhvr>
                                    </p:animEffect>
                                    <p:anim calcmode="lin" valueType="num">
                                      <p:cBhvr>
                                        <p:cTn id="13" dur="5000" fill="hold"/>
                                        <p:tgtEl>
                                          <p:spTgt spid="2"/>
                                        </p:tgtEl>
                                        <p:attrNameLst>
                                          <p:attrName>ppt_x</p:attrName>
                                        </p:attrNameLst>
                                      </p:cBhvr>
                                      <p:tavLst>
                                        <p:tav tm="0">
                                          <p:val>
                                            <p:strVal val="#ppt_x"/>
                                          </p:val>
                                        </p:tav>
                                        <p:tav tm="100000">
                                          <p:val>
                                            <p:strVal val="#ppt_x"/>
                                          </p:val>
                                        </p:tav>
                                      </p:tavLst>
                                    </p:anim>
                                    <p:anim calcmode="lin" valueType="num">
                                      <p:cBhvr>
                                        <p:cTn id="14" dur="5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567" name="Imagen 1"/>
          <p:cNvPicPr/>
          <p:nvPr/>
        </p:nvPicPr>
        <p:blipFill>
          <a:blip r:embed="rId3"/>
          <a:stretch/>
        </p:blipFill>
        <p:spPr>
          <a:xfrm>
            <a:off x="8424000" y="-923040"/>
            <a:ext cx="718920" cy="937800"/>
          </a:xfrm>
          <a:prstGeom prst="rect">
            <a:avLst/>
          </a:prstGeom>
          <a:ln w="0">
            <a:noFill/>
          </a:ln>
        </p:spPr>
      </p:pic>
      <p:sp>
        <p:nvSpPr>
          <p:cNvPr id="3" name="Rectangle 9">
            <a:extLst>
              <a:ext uri="{FF2B5EF4-FFF2-40B4-BE49-F238E27FC236}">
                <a16:creationId xmlns:a16="http://schemas.microsoft.com/office/drawing/2014/main" id="{19FDD670-F5E3-65AA-A27C-80A99DC3A461}"/>
              </a:ext>
            </a:extLst>
          </p:cNvPr>
          <p:cNvSpPr>
            <a:spLocks noChangeArrowheads="1"/>
          </p:cNvSpPr>
          <p:nvPr/>
        </p:nvSpPr>
        <p:spPr bwMode="auto">
          <a:xfrm>
            <a:off x="5219700" y="1484312"/>
            <a:ext cx="3240088" cy="5157183"/>
          </a:xfrm>
          <a:prstGeom prst="rect">
            <a:avLst/>
          </a:prstGeom>
          <a:noFill/>
          <a:ln w="92075">
            <a:solidFill>
              <a:srgbClr val="CC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s-ES"/>
          </a:p>
        </p:txBody>
      </p:sp>
      <p:sp>
        <p:nvSpPr>
          <p:cNvPr id="5" name="CuadroTexto 4">
            <a:extLst>
              <a:ext uri="{FF2B5EF4-FFF2-40B4-BE49-F238E27FC236}">
                <a16:creationId xmlns:a16="http://schemas.microsoft.com/office/drawing/2014/main" id="{3F7A89FF-1874-93AE-A56C-18B322A99D68}"/>
              </a:ext>
            </a:extLst>
          </p:cNvPr>
          <p:cNvSpPr txBox="1"/>
          <p:nvPr/>
        </p:nvSpPr>
        <p:spPr>
          <a:xfrm>
            <a:off x="5183910" y="2620537"/>
            <a:ext cx="3240089" cy="3139321"/>
          </a:xfrm>
          <a:prstGeom prst="rect">
            <a:avLst/>
          </a:prstGeom>
          <a:noFill/>
        </p:spPr>
        <p:txBody>
          <a:bodyPr wrap="square">
            <a:spAutoFit/>
          </a:bodyPr>
          <a:lstStyle/>
          <a:p>
            <a:pPr algn="ctr"/>
            <a:endParaRPr lang="es-ES" sz="3600" i="1" dirty="0">
              <a:solidFill>
                <a:srgbClr val="C00000"/>
              </a:solidFill>
              <a:latin typeface="Bradley Hand" pitchFamily="2" charset="77"/>
            </a:endParaRPr>
          </a:p>
          <a:p>
            <a:pPr algn="ctr"/>
            <a:r>
              <a:rPr lang="es-ES" sz="3600" i="1" dirty="0">
                <a:solidFill>
                  <a:srgbClr val="C00000"/>
                </a:solidFill>
                <a:latin typeface="Bradley Hand" pitchFamily="2" charset="77"/>
              </a:rPr>
              <a:t>1ª Parte</a:t>
            </a:r>
          </a:p>
          <a:p>
            <a:pPr algn="ctr"/>
            <a:r>
              <a:rPr lang="es-ES" sz="2800" i="1" dirty="0">
                <a:solidFill>
                  <a:srgbClr val="C00000"/>
                </a:solidFill>
                <a:latin typeface="Bradley Hand" pitchFamily="2" charset="77"/>
              </a:rPr>
              <a:t>Siglos XIII- XIX</a:t>
            </a:r>
          </a:p>
          <a:p>
            <a:endParaRPr lang="es-ES" sz="2000" i="1" dirty="0">
              <a:solidFill>
                <a:srgbClr val="C00000"/>
              </a:solidFill>
              <a:latin typeface="Bradley Hand" pitchFamily="2" charset="77"/>
            </a:endParaRPr>
          </a:p>
          <a:p>
            <a:pPr algn="ctr"/>
            <a:r>
              <a:rPr lang="es-ES" i="1" dirty="0" err="1">
                <a:solidFill>
                  <a:srgbClr val="C00000"/>
                </a:solidFill>
                <a:latin typeface="Bradley Hand" pitchFamily="2" charset="77"/>
              </a:rPr>
              <a:t>Ubedaiglesiadigital.es</a:t>
            </a:r>
            <a:endParaRPr lang="es-ES" i="1" dirty="0">
              <a:solidFill>
                <a:srgbClr val="C00000"/>
              </a:solidFill>
              <a:latin typeface="Bradley Hand" pitchFamily="2" charset="77"/>
            </a:endParaRPr>
          </a:p>
          <a:p>
            <a:r>
              <a:rPr lang="es-ES" sz="2000" i="1" dirty="0">
                <a:solidFill>
                  <a:srgbClr val="C00000"/>
                </a:solidFill>
                <a:latin typeface="Bradley Hand" pitchFamily="2" charset="77"/>
              </a:rPr>
              <a:t>         ….. </a:t>
            </a:r>
            <a:r>
              <a:rPr lang="es-ES" sz="1600" i="1" dirty="0">
                <a:solidFill>
                  <a:srgbClr val="C00000"/>
                </a:solidFill>
                <a:latin typeface="Bradley Hand" pitchFamily="2" charset="77"/>
              </a:rPr>
              <a:t>VILLANUEVA</a:t>
            </a:r>
          </a:p>
          <a:p>
            <a:pPr algn="ctr"/>
            <a:r>
              <a:rPr lang="es-ES" sz="2000" i="1" dirty="0">
                <a:solidFill>
                  <a:srgbClr val="C00000"/>
                </a:solidFill>
                <a:latin typeface="Bradley Hand" pitchFamily="2" charset="77"/>
              </a:rPr>
              <a:t>                                              </a:t>
            </a:r>
            <a:r>
              <a:rPr lang="es-ES" sz="2000" i="1" dirty="0" err="1">
                <a:solidFill>
                  <a:srgbClr val="C00000"/>
                </a:solidFill>
                <a:latin typeface="Bradley Hand" pitchFamily="2" charset="77"/>
              </a:rPr>
              <a:t>efm</a:t>
            </a:r>
            <a:endParaRPr lang="es-ES" sz="2000" i="1" dirty="0">
              <a:solidFill>
                <a:srgbClr val="C00000"/>
              </a:solidFill>
              <a:latin typeface="Bradley Hand" pitchFamily="2" charset="77"/>
            </a:endParaRPr>
          </a:p>
        </p:txBody>
      </p:sp>
      <p:sp>
        <p:nvSpPr>
          <p:cNvPr id="6" name="CuadroTexto 5">
            <a:extLst>
              <a:ext uri="{FF2B5EF4-FFF2-40B4-BE49-F238E27FC236}">
                <a16:creationId xmlns:a16="http://schemas.microsoft.com/office/drawing/2014/main" id="{43C3FA33-271C-76EA-363A-61AB765A93DE}"/>
              </a:ext>
            </a:extLst>
          </p:cNvPr>
          <p:cNvSpPr txBox="1"/>
          <p:nvPr/>
        </p:nvSpPr>
        <p:spPr>
          <a:xfrm>
            <a:off x="802888" y="2442117"/>
            <a:ext cx="3568390" cy="1200329"/>
          </a:xfrm>
          <a:prstGeom prst="rect">
            <a:avLst/>
          </a:prstGeom>
          <a:noFill/>
        </p:spPr>
        <p:txBody>
          <a:bodyPr wrap="square">
            <a:spAutoFit/>
          </a:bodyPr>
          <a:lstStyle/>
          <a:p>
            <a:pPr algn="ctr"/>
            <a:r>
              <a:rPr lang="es-ES" sz="7200" i="1" dirty="0">
                <a:solidFill>
                  <a:srgbClr val="C00000"/>
                </a:solidFill>
                <a:latin typeface="Bradley Hand" pitchFamily="2" charset="77"/>
              </a:rPr>
              <a:t>Fin</a:t>
            </a:r>
          </a:p>
        </p:txBody>
      </p:sp>
    </p:spTree>
    <p:extLst>
      <p:ext uri="{BB962C8B-B14F-4D97-AF65-F5344CB8AC3E}">
        <p14:creationId xmlns:p14="http://schemas.microsoft.com/office/powerpoint/2010/main" val="230246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5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09" name="CuadroTexto 2"/>
          <p:cNvSpPr/>
          <p:nvPr/>
        </p:nvSpPr>
        <p:spPr>
          <a:xfrm>
            <a:off x="323640" y="360000"/>
            <a:ext cx="6191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Calibri"/>
              </a:rPr>
              <a:t>“Villanueva, a pesar de que actualmente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no se conservan vestigios, hubo de tener en su tiempo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murallas que la rodeasen.</a:t>
            </a:r>
            <a:endParaRPr lang="es-ES" sz="2000" b="0" strike="noStrike" spc="-1">
              <a:latin typeface="Arial"/>
            </a:endParaRPr>
          </a:p>
          <a:p>
            <a:pPr algn="ctr">
              <a:lnSpc>
                <a:spcPct val="100000"/>
              </a:lnSpc>
            </a:pPr>
            <a:r>
              <a:rPr lang="es-ES" sz="2000" b="0" strike="noStrike" spc="-1">
                <a:solidFill>
                  <a:srgbClr val="333333"/>
                </a:solidFill>
                <a:latin typeface="Tw Cen MT"/>
                <a:ea typeface="Times New Roman"/>
              </a:rPr>
              <a:t>Dentro de las obligaciones de la villa, estuvieron </a:t>
            </a:r>
            <a:endParaRPr lang="es-ES" sz="2000" b="0" strike="noStrike" spc="-1">
              <a:latin typeface="Arial"/>
            </a:endParaRPr>
          </a:p>
          <a:p>
            <a:pPr algn="ctr">
              <a:lnSpc>
                <a:spcPct val="100000"/>
              </a:lnSpc>
            </a:pPr>
            <a:r>
              <a:rPr lang="es-ES" sz="2000" b="0" strike="noStrike" spc="-1">
                <a:solidFill>
                  <a:srgbClr val="333333"/>
                </a:solidFill>
                <a:latin typeface="Tw Cen MT"/>
                <a:ea typeface="Times New Roman"/>
              </a:rPr>
              <a:t>la de levantar una muralla </a:t>
            </a:r>
            <a:endParaRPr lang="es-ES" sz="2000" b="0" strike="noStrike" spc="-1">
              <a:latin typeface="Arial"/>
            </a:endParaRPr>
          </a:p>
          <a:p>
            <a:pPr algn="ctr">
              <a:lnSpc>
                <a:spcPct val="100000"/>
              </a:lnSpc>
            </a:pPr>
            <a:r>
              <a:rPr lang="es-ES" sz="2000" b="0" strike="noStrike" spc="-1">
                <a:solidFill>
                  <a:srgbClr val="333333"/>
                </a:solidFill>
                <a:latin typeface="Tw Cen MT"/>
                <a:ea typeface="Times New Roman"/>
              </a:rPr>
              <a:t>con una “puerta alamina y una puerta arquillo”. </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*1396</a:t>
            </a:r>
            <a:r>
              <a:rPr lang="es-ES" sz="2000" b="0" u="sng" strike="noStrike" spc="-1">
                <a:solidFill>
                  <a:srgbClr val="000000"/>
                </a:solidFill>
                <a:uFillTx/>
                <a:latin typeface="Tw Cen MT"/>
                <a:ea typeface="Calibri"/>
              </a:rPr>
              <a:t>:</a:t>
            </a:r>
            <a:r>
              <a:rPr lang="es-ES" sz="2000" b="0" strike="noStrike" spc="-1">
                <a:solidFill>
                  <a:srgbClr val="000000"/>
                </a:solidFill>
                <a:latin typeface="Tw Cen MT"/>
                <a:ea typeface="Calibri"/>
              </a:rPr>
              <a:t> El arzobispo D. Pedro Tenorio,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aprueba que se haya creado en la reciente villa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impuesto de la sisa para conseguir recursos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para “cercar” Villanueva, y les concede tierras</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para incluirlas en el recinto amurallado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y da normas para la construcción de un torreón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sobre la puerta de la muralla.</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*1511</a:t>
            </a:r>
            <a:r>
              <a:rPr lang="es-ES" sz="2000" b="0" strike="noStrike" spc="-1">
                <a:solidFill>
                  <a:srgbClr val="000000"/>
                </a:solidFill>
                <a:latin typeface="Tw Cen MT"/>
                <a:ea typeface="Calibri"/>
              </a:rPr>
              <a:t>: 8 julio: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Cardenal Cisneros visita Sorihuela,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y ante las quejas de sus vecinos, mandó que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“en la muralla de Villanueva se abriera una nueva puerta en dirección a la misma, para que pudieran acogerse por ésta los vecinos que trabajaban en las cercanías, evitándoles así el tener que rodear la muralla,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cuya puerta principal daba al sur”.</a:t>
            </a:r>
            <a:endParaRPr lang="es-ES" sz="2000" b="0" strike="noStrike" spc="-1">
              <a:latin typeface="Arial"/>
            </a:endParaRPr>
          </a:p>
        </p:txBody>
      </p:sp>
      <p:pic>
        <p:nvPicPr>
          <p:cNvPr id="110" name="Imagen 3"/>
          <p:cNvPicPr/>
          <p:nvPr/>
        </p:nvPicPr>
        <p:blipFill>
          <a:blip r:embed="rId3"/>
          <a:stretch/>
        </p:blipFill>
        <p:spPr>
          <a:xfrm>
            <a:off x="6894720" y="553320"/>
            <a:ext cx="2071800" cy="3090600"/>
          </a:xfrm>
          <a:prstGeom prst="rect">
            <a:avLst/>
          </a:prstGeom>
          <a:ln w="0">
            <a:noFill/>
          </a:ln>
        </p:spPr>
      </p:pic>
      <p:sp>
        <p:nvSpPr>
          <p:cNvPr id="111" name="CuadroTexto 4"/>
          <p:cNvSpPr/>
          <p:nvPr/>
        </p:nvSpPr>
        <p:spPr>
          <a:xfrm>
            <a:off x="6894720" y="4077000"/>
            <a:ext cx="2071800" cy="1309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Cardenal Cisneros</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Arzobispo </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de Toledo</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1495-1517</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0"/>
                                        </p:tgtEl>
                                        <p:attrNameLst>
                                          <p:attrName>style.visibility</p:attrName>
                                        </p:attrNameLst>
                                      </p:cBhvr>
                                      <p:to>
                                        <p:strVal val="visible"/>
                                      </p:to>
                                    </p:set>
                                    <p:animEffect transition="in" filter="fade">
                                      <p:cBhvr>
                                        <p:cTn id="7" dur="3000"/>
                                        <p:tgtEl>
                                          <p:spTgt spid="110"/>
                                        </p:tgtEl>
                                      </p:cBhvr>
                                    </p:animEffect>
                                    <p:anim calcmode="lin" valueType="num">
                                      <p:cBhvr>
                                        <p:cTn id="8" dur="3000" fill="hold"/>
                                        <p:tgtEl>
                                          <p:spTgt spid="110"/>
                                        </p:tgtEl>
                                        <p:attrNameLst>
                                          <p:attrName>ppt_x</p:attrName>
                                        </p:attrNameLst>
                                      </p:cBhvr>
                                      <p:tavLst>
                                        <p:tav tm="0">
                                          <p:val>
                                            <p:strVal val="#ppt_x"/>
                                          </p:val>
                                        </p:tav>
                                        <p:tav tm="100000">
                                          <p:val>
                                            <p:strVal val="#ppt_x"/>
                                          </p:val>
                                        </p:tav>
                                      </p:tavLst>
                                    </p:anim>
                                    <p:anim calcmode="lin" valueType="num">
                                      <p:cBhvr>
                                        <p:cTn id="9" dur="3000" fill="hold"/>
                                        <p:tgtEl>
                                          <p:spTgt spid="1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112" name="Picture 8"/>
          <p:cNvPicPr/>
          <p:nvPr/>
        </p:nvPicPr>
        <p:blipFill>
          <a:blip r:embed="rId3"/>
          <a:stretch/>
        </p:blipFill>
        <p:spPr>
          <a:xfrm>
            <a:off x="575640" y="618120"/>
            <a:ext cx="5183640" cy="6050160"/>
          </a:xfrm>
          <a:prstGeom prst="rect">
            <a:avLst/>
          </a:prstGeom>
          <a:ln w="38100">
            <a:solidFill>
              <a:srgbClr val="FF9900"/>
            </a:solidFill>
            <a:miter/>
          </a:ln>
        </p:spPr>
      </p:pic>
      <p:sp>
        <p:nvSpPr>
          <p:cNvPr id="113" name="CuadroTexto 7"/>
          <p:cNvSpPr/>
          <p:nvPr/>
        </p:nvSpPr>
        <p:spPr>
          <a:xfrm>
            <a:off x="1403640" y="1196640"/>
            <a:ext cx="3455280" cy="557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Bradley Hand"/>
                <a:ea typeface="DejaVu Sans"/>
              </a:rPr>
              <a:t>FELIPE II: Año 1573</a:t>
            </a:r>
            <a:endParaRPr lang="es-ES" sz="2000" b="0" strike="noStrike" spc="-1">
              <a:latin typeface="Arial"/>
            </a:endParaRPr>
          </a:p>
          <a:p>
            <a:pPr>
              <a:lnSpc>
                <a:spcPct val="100000"/>
              </a:lnSpc>
            </a:pP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Otro impulso muy relevante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llegó con Felipe II de España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y I de Portugal,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“El Rey Prudente”,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el monarca más “global y poderoso que se ha conocido,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al dotar a Villanueva de </a:t>
            </a:r>
            <a:r>
              <a:rPr lang="es-ES" sz="2000" b="0" strike="noStrike" spc="-1">
                <a:solidFill>
                  <a:srgbClr val="C00000"/>
                </a:solidFill>
                <a:latin typeface="Bradley Hand"/>
                <a:ea typeface="DejaVu Sans"/>
              </a:rPr>
              <a:t>JURISDICCIÓN CRIMINAL</a:t>
            </a:r>
            <a:r>
              <a:rPr lang="es-ES" sz="2000" b="0" strike="noStrike" spc="-1">
                <a:solidFill>
                  <a:srgbClr val="000000"/>
                </a:solidFill>
                <a:latin typeface="Bradley Hand"/>
                <a:ea typeface="DejaVu Sans"/>
              </a:rPr>
              <a:t>,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esto es, de capacidad para juzgar delitos ocurridos en su término, un atributo de calidad muy distintivo </a:t>
            </a:r>
            <a:endParaRPr lang="es-ES" sz="2000" b="0" strike="noStrike" spc="-1">
              <a:latin typeface="Arial"/>
            </a:endParaRPr>
          </a:p>
          <a:p>
            <a:pPr algn="ctr">
              <a:lnSpc>
                <a:spcPct val="100000"/>
              </a:lnSpc>
            </a:pPr>
            <a:r>
              <a:rPr lang="es-ES" sz="2000" b="0" strike="noStrike" spc="-1">
                <a:solidFill>
                  <a:srgbClr val="000000"/>
                </a:solidFill>
                <a:latin typeface="Bradley Hand"/>
                <a:ea typeface="DejaVu Sans"/>
              </a:rPr>
              <a:t>entre las localidades.</a:t>
            </a:r>
            <a:endParaRPr lang="es-ES" sz="2000" b="0" strike="noStrike" spc="-1">
              <a:latin typeface="Arial"/>
            </a:endParaRPr>
          </a:p>
        </p:txBody>
      </p:sp>
      <p:pic>
        <p:nvPicPr>
          <p:cNvPr id="114" name="Imagen 9"/>
          <p:cNvPicPr/>
          <p:nvPr/>
        </p:nvPicPr>
        <p:blipFill>
          <a:blip r:embed="rId4"/>
          <a:srcRect l="36576" t="5441" r="7281" b="12662"/>
          <a:stretch/>
        </p:blipFill>
        <p:spPr>
          <a:xfrm flipH="1">
            <a:off x="6326280" y="699480"/>
            <a:ext cx="2591280" cy="3209040"/>
          </a:xfrm>
          <a:prstGeom prst="rect">
            <a:avLst/>
          </a:prstGeom>
          <a:ln w="0">
            <a:noFill/>
          </a:ln>
        </p:spPr>
      </p:pic>
      <p:pic>
        <p:nvPicPr>
          <p:cNvPr id="115" name="Imagen 2"/>
          <p:cNvPicPr/>
          <p:nvPr/>
        </p:nvPicPr>
        <p:blipFill>
          <a:blip r:embed="rId4"/>
          <a:srcRect r="61676" b="50954"/>
          <a:stretch/>
        </p:blipFill>
        <p:spPr>
          <a:xfrm>
            <a:off x="6329880" y="4293000"/>
            <a:ext cx="2591280" cy="2375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2"/>
                                        </p:tgtEl>
                                        <p:attrNameLst>
                                          <p:attrName>style.visibility</p:attrName>
                                        </p:attrNameLst>
                                      </p:cBhvr>
                                      <p:to>
                                        <p:strVal val="visible"/>
                                      </p:to>
                                    </p:set>
                                    <p:animEffect transition="in" filter="box(out)">
                                      <p:cBhvr additive="repl">
                                        <p:cTn id="7" dur="30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16"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17"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18"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19"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20" name="CuadroTexto 7"/>
          <p:cNvSpPr/>
          <p:nvPr/>
        </p:nvSpPr>
        <p:spPr>
          <a:xfrm>
            <a:off x="1691640" y="2493000"/>
            <a:ext cx="3022920" cy="1918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Calibri"/>
                <a:ea typeface="Calibri"/>
              </a:rPr>
              <a:t>PARROQUIA </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SAN ANDRÉS:</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TEMPLO</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Y</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CLERECÍA</a:t>
            </a:r>
            <a:endParaRPr lang="es-ES" sz="2400" b="0" strike="noStrike" spc="-1">
              <a:latin typeface="Arial"/>
            </a:endParaRPr>
          </a:p>
        </p:txBody>
      </p:sp>
      <p:sp>
        <p:nvSpPr>
          <p:cNvPr id="121" name="CuadroTexto 10"/>
          <p:cNvSpPr/>
          <p:nvPr/>
        </p:nvSpPr>
        <p:spPr>
          <a:xfrm>
            <a:off x="6156000" y="5084640"/>
            <a:ext cx="17269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San Andrés</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Retablo</a:t>
            </a:r>
            <a:endParaRPr lang="es-ES" sz="1800" b="0" strike="noStrike" spc="-1">
              <a:latin typeface="Arial"/>
            </a:endParaRPr>
          </a:p>
        </p:txBody>
      </p:sp>
      <p:sp>
        <p:nvSpPr>
          <p:cNvPr id="122" name="CuadroTexto 6"/>
          <p:cNvSpPr/>
          <p:nvPr/>
        </p:nvSpPr>
        <p:spPr>
          <a:xfrm>
            <a:off x="1187280" y="1483200"/>
            <a:ext cx="361872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a:solidFill>
                  <a:srgbClr val="C00000"/>
                </a:solidFill>
                <a:latin typeface="Arial"/>
                <a:ea typeface="DejaVu Sans"/>
              </a:rPr>
              <a:t>2º PARROQUIA</a:t>
            </a:r>
            <a:endParaRPr lang="es-ES" sz="2400" b="0" strike="noStrike" spc="-1">
              <a:latin typeface="Arial"/>
            </a:endParaRPr>
          </a:p>
        </p:txBody>
      </p:sp>
      <p:pic>
        <p:nvPicPr>
          <p:cNvPr id="123" name="Imagen 8"/>
          <p:cNvPicPr/>
          <p:nvPr/>
        </p:nvPicPr>
        <p:blipFill>
          <a:blip r:embed="rId3"/>
          <a:stretch/>
        </p:blipFill>
        <p:spPr>
          <a:xfrm>
            <a:off x="5364000" y="2283480"/>
            <a:ext cx="3432240" cy="257400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16"/>
                                        </p:tgtEl>
                                        <p:attrNameLst>
                                          <p:attrName>style.visibility</p:attrName>
                                        </p:attrNameLst>
                                      </p:cBhvr>
                                      <p:to>
                                        <p:strVal val="visible"/>
                                      </p:to>
                                    </p:set>
                                    <p:anim calcmode="lin" valueType="num">
                                      <p:cBhvr additive="repl">
                                        <p:cTn id="7" dur="2000" fill="hold"/>
                                        <p:tgtEl>
                                          <p:spTgt spid="116"/>
                                        </p:tgtEl>
                                        <p:attrNameLst>
                                          <p:attrName>ppt_w</p:attrName>
                                        </p:attrNameLst>
                                      </p:cBhvr>
                                      <p:tavLst>
                                        <p:tav tm="0">
                                          <p:val>
                                            <p:fltVal val="0"/>
                                          </p:val>
                                        </p:tav>
                                        <p:tav tm="100000">
                                          <p:val>
                                            <p:strVal val="#ppt_w"/>
                                          </p:val>
                                        </p:tav>
                                      </p:tavLst>
                                    </p:anim>
                                    <p:anim calcmode="lin" valueType="num">
                                      <p:cBhvr additive="repl">
                                        <p:cTn id="8" dur="2000" fill="hold"/>
                                        <p:tgtEl>
                                          <p:spTgt spid="116"/>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7"/>
                                        </p:tgtEl>
                                        <p:attrNameLst>
                                          <p:attrName>style.visibility</p:attrName>
                                        </p:attrNameLst>
                                      </p:cBhvr>
                                      <p:to>
                                        <p:strVal val="visible"/>
                                      </p:to>
                                    </p:set>
                                    <p:anim calcmode="lin" valueType="num">
                                      <p:cBhvr additive="repl">
                                        <p:cTn id="11" dur="2000" fill="hold"/>
                                        <p:tgtEl>
                                          <p:spTgt spid="117"/>
                                        </p:tgtEl>
                                        <p:attrNameLst>
                                          <p:attrName>ppt_w</p:attrName>
                                        </p:attrNameLst>
                                      </p:cBhvr>
                                      <p:tavLst>
                                        <p:tav tm="0">
                                          <p:val>
                                            <p:fltVal val="0"/>
                                          </p:val>
                                        </p:tav>
                                        <p:tav tm="100000">
                                          <p:val>
                                            <p:strVal val="#ppt_w"/>
                                          </p:val>
                                        </p:tav>
                                      </p:tavLst>
                                    </p:anim>
                                    <p:anim calcmode="lin" valueType="num">
                                      <p:cBhvr additive="repl">
                                        <p:cTn id="12" dur="2000" fill="hold"/>
                                        <p:tgtEl>
                                          <p:spTgt spid="117"/>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18"/>
                                        </p:tgtEl>
                                        <p:attrNameLst>
                                          <p:attrName>style.visibility</p:attrName>
                                        </p:attrNameLst>
                                      </p:cBhvr>
                                      <p:to>
                                        <p:strVal val="visible"/>
                                      </p:to>
                                    </p:set>
                                    <p:anim calcmode="lin" valueType="num">
                                      <p:cBhvr additive="repl">
                                        <p:cTn id="15" dur="2000" fill="hold"/>
                                        <p:tgtEl>
                                          <p:spTgt spid="118"/>
                                        </p:tgtEl>
                                        <p:attrNameLst>
                                          <p:attrName>ppt_w</p:attrName>
                                        </p:attrNameLst>
                                      </p:cBhvr>
                                      <p:tavLst>
                                        <p:tav tm="0">
                                          <p:val>
                                            <p:fltVal val="0"/>
                                          </p:val>
                                        </p:tav>
                                        <p:tav tm="100000">
                                          <p:val>
                                            <p:strVal val="#ppt_w"/>
                                          </p:val>
                                        </p:tav>
                                      </p:tavLst>
                                    </p:anim>
                                    <p:anim calcmode="lin" valueType="num">
                                      <p:cBhvr additive="repl">
                                        <p:cTn id="16" dur="2000" fill="hold"/>
                                        <p:tgtEl>
                                          <p:spTgt spid="11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additive="repl">
                                        <p:cTn id="19" dur="2000" fill="hold"/>
                                        <p:tgtEl>
                                          <p:spTgt spid="119"/>
                                        </p:tgtEl>
                                        <p:attrNameLst>
                                          <p:attrName>ppt_w</p:attrName>
                                        </p:attrNameLst>
                                      </p:cBhvr>
                                      <p:tavLst>
                                        <p:tav tm="0">
                                          <p:val>
                                            <p:fltVal val="0"/>
                                          </p:val>
                                        </p:tav>
                                        <p:tav tm="100000">
                                          <p:val>
                                            <p:strVal val="#ppt_w"/>
                                          </p:val>
                                        </p:tav>
                                      </p:tavLst>
                                    </p:anim>
                                    <p:anim calcmode="lin" valueType="num">
                                      <p:cBhvr additive="repl">
                                        <p:cTn id="20" dur="2000" fill="hold"/>
                                        <p:tgtEl>
                                          <p:spTgt spid="11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24" name="CuadroTexto 2"/>
          <p:cNvSpPr/>
          <p:nvPr/>
        </p:nvSpPr>
        <p:spPr>
          <a:xfrm>
            <a:off x="395640" y="260640"/>
            <a:ext cx="6477480" cy="350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PARROQUIA DE SAN ANDRÉS. </a:t>
            </a:r>
            <a:endParaRPr lang="es-ES" sz="2400" b="0" strike="noStrike" spc="-1" dirty="0">
              <a:latin typeface="Arial"/>
            </a:endParaRPr>
          </a:p>
          <a:p>
            <a:pPr algn="just">
              <a:lnSpc>
                <a:spcPct val="100000"/>
              </a:lnSpc>
            </a:pPr>
            <a:r>
              <a:rPr lang="es-ES" sz="2000" b="0" strike="noStrike" spc="-1" dirty="0">
                <a:solidFill>
                  <a:srgbClr val="C00000"/>
                </a:solidFill>
                <a:latin typeface="Tw Cen MT"/>
                <a:ea typeface="Times New Roman"/>
              </a:rPr>
              <a:t>*</a:t>
            </a:r>
            <a:r>
              <a:rPr lang="es-ES" sz="2000" b="0" strike="noStrike" spc="-1" dirty="0">
                <a:solidFill>
                  <a:srgbClr val="000000"/>
                </a:solidFill>
                <a:latin typeface="Tw Cen MT"/>
                <a:ea typeface="Times New Roman"/>
              </a:rPr>
              <a:t> No se tiene constancia exacta del momento en que se fundó   nuestra comunidad cristiana local, como  Parroquia S.  Andrés; sólo que en el siglo XIV ya existía.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Sobre su origen hay distintas opiniones, pero no parece demasiado desacertado afirmar que, tal vez, este territorio fuera conquistado por S. Fernando III, el día de San Andrés, el 30 de noviembre.</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Había costumbre en aquella época de poner como titulares de las parroquias los nombres de los santos del día de la conquista.</a:t>
            </a:r>
            <a:r>
              <a:rPr lang="es-ES" sz="2000" b="0" strike="noStrike" spc="-1" dirty="0">
                <a:solidFill>
                  <a:srgbClr val="000000"/>
                </a:solidFill>
                <a:latin typeface="Tw Cen MT"/>
                <a:ea typeface="Calibri"/>
              </a:rPr>
              <a:t> </a:t>
            </a:r>
            <a:endParaRPr lang="es-ES" sz="2000" b="0" strike="noStrike" spc="-1" dirty="0">
              <a:latin typeface="Arial"/>
            </a:endParaRPr>
          </a:p>
        </p:txBody>
      </p:sp>
      <p:sp>
        <p:nvSpPr>
          <p:cNvPr id="125" name="CuadroTexto 6"/>
          <p:cNvSpPr/>
          <p:nvPr/>
        </p:nvSpPr>
        <p:spPr>
          <a:xfrm>
            <a:off x="8274600" y="102744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126" name="CuadroTexto 5"/>
          <p:cNvSpPr/>
          <p:nvPr/>
        </p:nvSpPr>
        <p:spPr>
          <a:xfrm>
            <a:off x="395640" y="3861000"/>
            <a:ext cx="856800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Calibri"/>
              </a:rPr>
              <a:t>*</a:t>
            </a:r>
            <a:r>
              <a:rPr lang="es-ES" sz="2000" b="0" strike="noStrike" spc="-1">
                <a:solidFill>
                  <a:srgbClr val="000000"/>
                </a:solidFill>
                <a:latin typeface="Tw Cen MT"/>
                <a:ea typeface="Calibri"/>
              </a:rPr>
              <a:t> Se desconoce cuándo pudo construirse la </a:t>
            </a:r>
            <a:r>
              <a:rPr lang="es-ES" sz="2000" b="0" i="1" strike="noStrike" spc="-1">
                <a:solidFill>
                  <a:srgbClr val="000000"/>
                </a:solidFill>
                <a:latin typeface="Tw Cen MT"/>
                <a:ea typeface="Calibri"/>
              </a:rPr>
              <a:t>primitiva iglesia </a:t>
            </a:r>
            <a:r>
              <a:rPr lang="es-ES" sz="2000" b="0" strike="noStrike" spc="-1">
                <a:solidFill>
                  <a:srgbClr val="000000"/>
                </a:solidFill>
                <a:latin typeface="Tw Cen MT"/>
                <a:ea typeface="Calibri"/>
              </a:rPr>
              <a:t>de San Andrés.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Todo hace pensar que se puso en pie, con toda probabilidad, una vez que 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aldea de la Moraleja fue declarada Villa en el 1396, por D. Pedro Tenorio.</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 </a:t>
            </a:r>
            <a:r>
              <a:rPr lang="es-ES" sz="2000" b="0" strike="noStrike" spc="-1">
                <a:solidFill>
                  <a:srgbClr val="000000"/>
                </a:solidFill>
                <a:latin typeface="Tw Cen MT"/>
                <a:ea typeface="Calibri"/>
              </a:rPr>
              <a:t>Con anterioridad a esta fecha, sus vecinos participarían de los oficios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religiosos en la ermita de S. Pedro, situada intramuros, en el casco antiguo.</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a:t>
            </a:r>
            <a:r>
              <a:rPr lang="es-ES" sz="2000" b="0" strike="noStrike" spc="-1">
                <a:solidFill>
                  <a:srgbClr val="000000"/>
                </a:solidFill>
                <a:latin typeface="Tw Cen MT"/>
                <a:ea typeface="Calibri"/>
              </a:rPr>
              <a:t> Según acta capitular de la catedral de Jaén: Año 1692</a:t>
            </a:r>
            <a:r>
              <a:rPr lang="es-ES" sz="2000" b="0" strike="noStrike" spc="-1">
                <a:solidFill>
                  <a:srgbClr val="FF0000"/>
                </a:solidFill>
                <a:highlight>
                  <a:srgbClr val="FFFF00"/>
                </a:highlight>
                <a:latin typeface="Tw Cen MT"/>
                <a:ea typeface="Calibri"/>
              </a:rPr>
              <a:t>: </a:t>
            </a:r>
            <a:endParaRPr lang="es-ES" sz="2000" b="0" strike="noStrike" spc="-1">
              <a:latin typeface="Arial"/>
            </a:endParaRPr>
          </a:p>
          <a:p>
            <a:pPr algn="ctr">
              <a:lnSpc>
                <a:spcPct val="100000"/>
              </a:lnSpc>
            </a:pPr>
            <a:r>
              <a:rPr lang="es-ES" sz="2000" b="0" i="1" strike="noStrike" spc="-1">
                <a:solidFill>
                  <a:srgbClr val="000000"/>
                </a:solidFill>
                <a:latin typeface="Tw Cen MT"/>
                <a:ea typeface="Calibri"/>
              </a:rPr>
              <a:t>“El vicario de Torafe tome cuentas de la hacienda de la Parroquia </a:t>
            </a:r>
            <a:endParaRPr lang="es-ES" sz="2000" b="0" strike="noStrike" spc="-1">
              <a:latin typeface="Arial"/>
            </a:endParaRPr>
          </a:p>
          <a:p>
            <a:pPr algn="ctr">
              <a:lnSpc>
                <a:spcPct val="100000"/>
              </a:lnSpc>
            </a:pPr>
            <a:r>
              <a:rPr lang="es-ES" sz="2000" b="0" i="1" strike="noStrike" spc="-1">
                <a:solidFill>
                  <a:srgbClr val="000000"/>
                </a:solidFill>
                <a:latin typeface="Tw Cen MT"/>
                <a:ea typeface="Calibri"/>
              </a:rPr>
              <a:t>que antes era de San Pedro y ahora es ermita de Villanueva, </a:t>
            </a:r>
            <a:endParaRPr lang="es-ES" sz="2000" b="0" strike="noStrike" spc="-1">
              <a:latin typeface="Arial"/>
            </a:endParaRPr>
          </a:p>
          <a:p>
            <a:pPr algn="ctr">
              <a:lnSpc>
                <a:spcPct val="100000"/>
              </a:lnSpc>
            </a:pPr>
            <a:r>
              <a:rPr lang="es-ES" sz="2000" b="0" i="1" strike="noStrike" spc="-1">
                <a:solidFill>
                  <a:srgbClr val="000000"/>
                </a:solidFill>
                <a:latin typeface="Tw Cen MT"/>
                <a:ea typeface="Calibri"/>
              </a:rPr>
              <a:t>y así mismo de la obra pía de la parroquial de S. Andrés”.</a:t>
            </a:r>
            <a:endParaRPr lang="es-ES" sz="2000" b="0" strike="noStrike" spc="-1">
              <a:latin typeface="Arial"/>
            </a:endParaRPr>
          </a:p>
        </p:txBody>
      </p:sp>
      <p:sp>
        <p:nvSpPr>
          <p:cNvPr id="127" name="CuadroTexto 7"/>
          <p:cNvSpPr/>
          <p:nvPr/>
        </p:nvSpPr>
        <p:spPr>
          <a:xfrm>
            <a:off x="7237800" y="3245400"/>
            <a:ext cx="20358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000" b="0" strike="noStrike" spc="-1">
                <a:solidFill>
                  <a:srgbClr val="C00000"/>
                </a:solidFill>
                <a:latin typeface="Tw Cen MT"/>
                <a:ea typeface="DejaVu Sans"/>
              </a:rPr>
              <a:t>SAN ANDRÉS</a:t>
            </a:r>
            <a:endParaRPr lang="es-ES" sz="2000" b="0" strike="noStrike" spc="-1">
              <a:latin typeface="Arial"/>
            </a:endParaRPr>
          </a:p>
        </p:txBody>
      </p:sp>
      <p:pic>
        <p:nvPicPr>
          <p:cNvPr id="128" name="Imagen 1"/>
          <p:cNvPicPr/>
          <p:nvPr/>
        </p:nvPicPr>
        <p:blipFill>
          <a:blip r:embed="rId3"/>
          <a:srcRect l="33560" t="16516" r="33072" b="10787"/>
          <a:stretch/>
        </p:blipFill>
        <p:spPr>
          <a:xfrm>
            <a:off x="7237800" y="620640"/>
            <a:ext cx="1568520" cy="256284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24"/>
                                        </p:tgtEl>
                                        <p:attrNameLst>
                                          <p:attrName>style.visibility</p:attrName>
                                        </p:attrNameLst>
                                      </p:cBhvr>
                                      <p:to>
                                        <p:strVal val="visible"/>
                                      </p:to>
                                    </p:set>
                                    <p:animEffect transition="in" filter="fade">
                                      <p:cBhvr>
                                        <p:cTn id="7" dur="3000"/>
                                        <p:tgtEl>
                                          <p:spTgt spid="124"/>
                                        </p:tgtEl>
                                      </p:cBhvr>
                                    </p:animEffect>
                                    <p:anim calcmode="lin" valueType="num">
                                      <p:cBhvr>
                                        <p:cTn id="8" dur="3000" fill="hold"/>
                                        <p:tgtEl>
                                          <p:spTgt spid="124"/>
                                        </p:tgtEl>
                                        <p:attrNameLst>
                                          <p:attrName>ppt_x</p:attrName>
                                        </p:attrNameLst>
                                      </p:cBhvr>
                                      <p:tavLst>
                                        <p:tav tm="0">
                                          <p:val>
                                            <p:strVal val="#ppt_x"/>
                                          </p:val>
                                        </p:tav>
                                        <p:tav tm="100000">
                                          <p:val>
                                            <p:strVal val="#ppt_x"/>
                                          </p:val>
                                        </p:tav>
                                      </p:tavLst>
                                    </p:anim>
                                    <p:anim calcmode="lin" valueType="num">
                                      <p:cBhvr>
                                        <p:cTn id="9" dur="3000" fill="hold"/>
                                        <p:tgtEl>
                                          <p:spTgt spid="1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29" name="CuadroTexto 1"/>
          <p:cNvSpPr/>
          <p:nvPr/>
        </p:nvSpPr>
        <p:spPr>
          <a:xfrm>
            <a:off x="467640" y="44640"/>
            <a:ext cx="640764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PRIMER TEMPLO SAN ANDRÉS</a:t>
            </a:r>
            <a:endParaRPr lang="es-ES" sz="2400" b="0" strike="noStrike" spc="-1">
              <a:latin typeface="Arial"/>
            </a:endParaRPr>
          </a:p>
          <a:p>
            <a:pPr algn="just">
              <a:lnSpc>
                <a:spcPct val="100000"/>
              </a:lnSpc>
            </a:pPr>
            <a:r>
              <a:rPr lang="es-ES" sz="2000" b="0" strike="noStrike" spc="-1">
                <a:solidFill>
                  <a:srgbClr val="C00000"/>
                </a:solidFill>
                <a:latin typeface="Tw Cen MT"/>
                <a:ea typeface="Times New Roman"/>
              </a:rPr>
              <a:t>*</a:t>
            </a:r>
            <a:r>
              <a:rPr lang="es-ES" sz="2000" b="0" strike="noStrike" spc="-1">
                <a:solidFill>
                  <a:srgbClr val="333333"/>
                </a:solidFill>
                <a:latin typeface="Tw Cen MT"/>
                <a:ea typeface="Times New Roman"/>
              </a:rPr>
              <a:t> Estaba situado en la parte alta de la villa, rodeado de estrechas callejas en la zona más antigua; se edificó sobre una fortaleza medieval. </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a:t>
            </a:r>
            <a:r>
              <a:rPr lang="es-ES" sz="2000" b="0" strike="noStrike" spc="-1">
                <a:solidFill>
                  <a:srgbClr val="000000"/>
                </a:solidFill>
                <a:latin typeface="Tw Cen MT"/>
                <a:ea typeface="Times New Roman"/>
              </a:rPr>
              <a:t> Sobre el templo primitivo no tenemos ningún dato definitivo. Se ha hablado de una iglesia mudéjar, también bajo la advocación de San Andrés, construida sobre el patio de armas del “castillo”, que es aprovechada en el siglo XVII, para edificar la nueva parroquia de San Andrés.  </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a:t>
            </a:r>
            <a:r>
              <a:rPr lang="es-ES" sz="2000" b="0" strike="noStrike" spc="-1">
                <a:solidFill>
                  <a:srgbClr val="000000"/>
                </a:solidFill>
                <a:latin typeface="Tw Cen MT"/>
                <a:ea typeface="Times New Roman"/>
              </a:rPr>
              <a:t> Así, de lo que fue dicha fortificación apenas quedan restos de la Torre del Homenaje que fue transformada en el campanario, y el arranque de otras dos torres.</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a:t>
            </a:r>
            <a:r>
              <a:rPr lang="es-ES" sz="2000" b="0" strike="noStrike" spc="-1">
                <a:solidFill>
                  <a:srgbClr val="000000"/>
                </a:solidFill>
                <a:latin typeface="Tw Cen MT"/>
                <a:ea typeface="Times New Roman"/>
              </a:rPr>
              <a:t> Destaca un </a:t>
            </a:r>
            <a:r>
              <a:rPr lang="es-ES" sz="2000" b="0" strike="noStrike" spc="-1">
                <a:solidFill>
                  <a:srgbClr val="C00000"/>
                </a:solidFill>
                <a:latin typeface="Tw Cen MT"/>
                <a:ea typeface="Times New Roman"/>
              </a:rPr>
              <a:t>ventanal de estilo gótico </a:t>
            </a:r>
            <a:r>
              <a:rPr lang="es-ES" sz="2000" b="0" strike="noStrike" spc="-1">
                <a:solidFill>
                  <a:srgbClr val="000000"/>
                </a:solidFill>
                <a:latin typeface="Tw Cen MT"/>
                <a:ea typeface="Times New Roman"/>
              </a:rPr>
              <a:t>tardío encima de la sillería  del coro, que  sin  duda, fue  traído del otro anterior;</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tal vez pudiera ser la única reliquia del primitivo templo</a:t>
            </a:r>
            <a:r>
              <a:rPr lang="es-ES" sz="2000" b="0" strike="noStrike" spc="-1">
                <a:solidFill>
                  <a:srgbClr val="000000"/>
                </a:solidFill>
                <a:highlight>
                  <a:srgbClr val="FFFF00"/>
                </a:highlight>
                <a:latin typeface="Tw Cen MT"/>
                <a:ea typeface="Times New Roman"/>
              </a:rPr>
              <a:t>.</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 1436</a:t>
            </a:r>
            <a:r>
              <a:rPr lang="es-ES" sz="2000" b="0" strike="noStrike" spc="-1">
                <a:solidFill>
                  <a:srgbClr val="000000"/>
                </a:solidFill>
                <a:latin typeface="Tw Cen MT"/>
                <a:ea typeface="Times New Roman"/>
              </a:rPr>
              <a:t>: Ya existía la iglesia de San Andrés como tal y se sabe asimismo que existió un priorato, lo que demuestra que este núcleo de población contaba con una parroquia que realizaba ya esta función. </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 1488</a:t>
            </a:r>
            <a:r>
              <a:rPr lang="es-ES" sz="2000" b="0" strike="noStrike" spc="-1">
                <a:solidFill>
                  <a:srgbClr val="000000"/>
                </a:solidFill>
                <a:latin typeface="Tw Cen MT"/>
                <a:ea typeface="Times New Roman"/>
              </a:rPr>
              <a:t>: Queda garantizada su existencia ya que en ella fue bautizado Fray Domingo de Valtanás</a:t>
            </a:r>
            <a:endParaRPr lang="es-ES" sz="2000" b="0" strike="noStrike" spc="-1">
              <a:latin typeface="Arial"/>
            </a:endParaRPr>
          </a:p>
        </p:txBody>
      </p:sp>
      <p:pic>
        <p:nvPicPr>
          <p:cNvPr id="130" name="Imagen 3"/>
          <p:cNvPicPr/>
          <p:nvPr/>
        </p:nvPicPr>
        <p:blipFill>
          <a:blip r:embed="rId3"/>
          <a:srcRect l="13583" r="16123"/>
          <a:stretch/>
        </p:blipFill>
        <p:spPr>
          <a:xfrm>
            <a:off x="7333200" y="404640"/>
            <a:ext cx="1605240" cy="2192400"/>
          </a:xfrm>
          <a:prstGeom prst="rect">
            <a:avLst/>
          </a:prstGeom>
          <a:ln w="0">
            <a:noFill/>
          </a:ln>
        </p:spPr>
      </p:pic>
      <p:sp>
        <p:nvSpPr>
          <p:cNvPr id="131" name="CuadroTexto 5"/>
          <p:cNvSpPr/>
          <p:nvPr/>
        </p:nvSpPr>
        <p:spPr>
          <a:xfrm>
            <a:off x="7380360" y="2598120"/>
            <a:ext cx="17625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Tw Cen MT"/>
                <a:ea typeface="DejaVu Sans"/>
              </a:rPr>
              <a:t>Ventana gótica</a:t>
            </a:r>
            <a:endParaRPr lang="es-ES" sz="1800" b="0" strike="noStrike" spc="-1">
              <a:latin typeface="Arial"/>
            </a:endParaRPr>
          </a:p>
        </p:txBody>
      </p:sp>
      <p:sp>
        <p:nvSpPr>
          <p:cNvPr id="132" name="CuadroTexto 6"/>
          <p:cNvSpPr/>
          <p:nvPr/>
        </p:nvSpPr>
        <p:spPr>
          <a:xfrm>
            <a:off x="7248960" y="5661360"/>
            <a:ext cx="168984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Antigua</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San Andrés</a:t>
            </a:r>
            <a:endParaRPr lang="es-ES" sz="2000" b="0" strike="noStrike" spc="-1">
              <a:latin typeface="Arial"/>
            </a:endParaRPr>
          </a:p>
          <a:p>
            <a:pPr>
              <a:lnSpc>
                <a:spcPct val="100000"/>
              </a:lnSpc>
            </a:pPr>
            <a:endParaRPr lang="es-ES" sz="2000" b="0" strike="noStrike" spc="-1">
              <a:latin typeface="Arial"/>
            </a:endParaRPr>
          </a:p>
        </p:txBody>
      </p:sp>
      <p:pic>
        <p:nvPicPr>
          <p:cNvPr id="133" name="Imagen 7"/>
          <p:cNvPicPr/>
          <p:nvPr/>
        </p:nvPicPr>
        <p:blipFill>
          <a:blip r:embed="rId4"/>
          <a:stretch/>
        </p:blipFill>
        <p:spPr>
          <a:xfrm>
            <a:off x="7248960" y="3279960"/>
            <a:ext cx="1689840" cy="238032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0"/>
                                        </p:tgtEl>
                                        <p:attrNameLst>
                                          <p:attrName>style.visibility</p:attrName>
                                        </p:attrNameLst>
                                      </p:cBhvr>
                                      <p:to>
                                        <p:strVal val="visible"/>
                                      </p:to>
                                    </p:set>
                                    <p:animEffect transition="in" filter="fade">
                                      <p:cBhvr>
                                        <p:cTn id="7" dur="3000"/>
                                        <p:tgtEl>
                                          <p:spTgt spid="130"/>
                                        </p:tgtEl>
                                      </p:cBhvr>
                                    </p:animEffect>
                                    <p:anim calcmode="lin" valueType="num">
                                      <p:cBhvr>
                                        <p:cTn id="8" dur="3000" fill="hold"/>
                                        <p:tgtEl>
                                          <p:spTgt spid="130"/>
                                        </p:tgtEl>
                                        <p:attrNameLst>
                                          <p:attrName>ppt_x</p:attrName>
                                        </p:attrNameLst>
                                      </p:cBhvr>
                                      <p:tavLst>
                                        <p:tav tm="0">
                                          <p:val>
                                            <p:strVal val="#ppt_x"/>
                                          </p:val>
                                        </p:tav>
                                        <p:tav tm="100000">
                                          <p:val>
                                            <p:strVal val="#ppt_x"/>
                                          </p:val>
                                        </p:tav>
                                      </p:tavLst>
                                    </p:anim>
                                    <p:anim calcmode="lin" valueType="num">
                                      <p:cBhvr>
                                        <p:cTn id="9" dur="3000" fill="hold"/>
                                        <p:tgtEl>
                                          <p:spTgt spid="1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34" name="CuadroTexto 2"/>
          <p:cNvSpPr/>
          <p:nvPr/>
        </p:nvSpPr>
        <p:spPr>
          <a:xfrm>
            <a:off x="395640" y="116640"/>
            <a:ext cx="6624138" cy="378419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r>
              <a:rPr lang="es-ES" sz="2000" b="0" strike="noStrike" spc="-1" dirty="0">
                <a:solidFill>
                  <a:srgbClr val="C00000"/>
                </a:solidFill>
                <a:latin typeface="Tw Cen MT"/>
                <a:ea typeface="Times New Roman"/>
              </a:rPr>
              <a:t>*1436</a:t>
            </a:r>
            <a:r>
              <a:rPr lang="es-ES" sz="2000" b="0" strike="noStrike" spc="-1" dirty="0">
                <a:solidFill>
                  <a:srgbClr val="000000"/>
                </a:solidFill>
                <a:latin typeface="Tw Cen MT"/>
                <a:ea typeface="Times New Roman"/>
              </a:rPr>
              <a:t>: 19 enero. </a:t>
            </a:r>
            <a:r>
              <a:rPr lang="es-ES" sz="2000" b="0" strike="noStrike" spc="-1" dirty="0">
                <a:solidFill>
                  <a:srgbClr val="C00000"/>
                </a:solidFill>
                <a:latin typeface="Tw Cen MT"/>
                <a:ea typeface="Times New Roman"/>
              </a:rPr>
              <a:t>JUANA GONZÁLEZ DE VICO, </a:t>
            </a:r>
            <a:r>
              <a:rPr lang="es-ES" sz="2000" b="0" strike="noStrike" spc="-1" dirty="0">
                <a:solidFill>
                  <a:srgbClr val="000000"/>
                </a:solidFill>
                <a:latin typeface="Tw Cen MT"/>
                <a:ea typeface="Times New Roman"/>
              </a:rPr>
              <a:t>en su testamento, deja establecido que para la obra de la Iglesia de San Andrés se entreguen 1.000 maravedíes.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a:t>
            </a:r>
            <a:r>
              <a:rPr lang="es-ES" sz="2000" b="0" strike="noStrike" spc="-1" dirty="0">
                <a:solidFill>
                  <a:srgbClr val="000000"/>
                </a:solidFill>
                <a:latin typeface="Tw Cen MT"/>
                <a:ea typeface="Times New Roman"/>
              </a:rPr>
              <a:t> Funda una capellanía perpetua. Esto suponía, desprenderse de los bienes necesarios para asegurar el sustento del capellán, que tenía la obligación de decir misa por su alma todos los días y que solía ser de su linaje, así como los administradores.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a:t>
            </a:r>
            <a:r>
              <a:rPr lang="es-ES" sz="2000" b="0" strike="noStrike" spc="-1" dirty="0">
                <a:solidFill>
                  <a:srgbClr val="000000"/>
                </a:solidFill>
                <a:latin typeface="Tw Cen MT"/>
                <a:ea typeface="Times New Roman"/>
              </a:rPr>
              <a:t>Dispone la adquisición de un cáliz de plata, para la capellanía de San Pedro, de dicha iglesia de San Andrés. </a:t>
            </a:r>
            <a:r>
              <a:rPr lang="es-ES" sz="2000" b="0" strike="noStrike" spc="-1" dirty="0">
                <a:solidFill>
                  <a:srgbClr val="000000"/>
                </a:solidFill>
                <a:latin typeface="Tw Cen MT"/>
                <a:ea typeface="Calibri"/>
              </a:rPr>
              <a:t>Además deben cada año celebrar 12 misas cantadas.  Fue enterrada en dicha Iglesia.</a:t>
            </a:r>
            <a:endParaRPr lang="es-ES" sz="2000" b="0" strike="noStrike" spc="-1" dirty="0">
              <a:latin typeface="Arial"/>
            </a:endParaRPr>
          </a:p>
        </p:txBody>
      </p:sp>
      <p:pic>
        <p:nvPicPr>
          <p:cNvPr id="135" name="Imagen 1"/>
          <p:cNvPicPr/>
          <p:nvPr/>
        </p:nvPicPr>
        <p:blipFill>
          <a:blip r:embed="rId3"/>
          <a:stretch/>
        </p:blipFill>
        <p:spPr>
          <a:xfrm>
            <a:off x="7380360" y="548640"/>
            <a:ext cx="1532880" cy="2159280"/>
          </a:xfrm>
          <a:prstGeom prst="rect">
            <a:avLst/>
          </a:prstGeom>
          <a:ln w="0">
            <a:noFill/>
          </a:ln>
        </p:spPr>
      </p:pic>
      <p:sp>
        <p:nvSpPr>
          <p:cNvPr id="136" name="CuadroTexto 5"/>
          <p:cNvSpPr/>
          <p:nvPr/>
        </p:nvSpPr>
        <p:spPr>
          <a:xfrm>
            <a:off x="395640" y="3882682"/>
            <a:ext cx="8436600" cy="286086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r>
              <a:rPr lang="es-ES" sz="2000" b="0" strike="noStrike" spc="-1" dirty="0">
                <a:solidFill>
                  <a:srgbClr val="C00000"/>
                </a:solidFill>
                <a:latin typeface="Tw Cen MT"/>
                <a:ea typeface="DejaVu Sans"/>
              </a:rPr>
              <a:t>*1522:  CATALINA RODRÍGUEZ</a:t>
            </a:r>
            <a:r>
              <a:rPr lang="es-ES" sz="2000" b="0" strike="noStrike" spc="-1" dirty="0">
                <a:solidFill>
                  <a:srgbClr val="000000"/>
                </a:solidFill>
                <a:latin typeface="Tw Cen MT"/>
                <a:ea typeface="DejaVu Sans"/>
              </a:rPr>
              <a:t>, viuda, pedirá en su testamento ser enterrada en la iglesia, de san Andrés, </a:t>
            </a:r>
            <a:r>
              <a:rPr lang="es-ES" sz="2000" b="0" i="1" strike="noStrike" spc="-1" dirty="0">
                <a:solidFill>
                  <a:srgbClr val="000000"/>
                </a:solidFill>
                <a:latin typeface="Tw Cen MT"/>
                <a:ea typeface="DejaVu Sans"/>
              </a:rPr>
              <a:t>en la capilla de S. Gregorio. N</a:t>
            </a:r>
            <a:r>
              <a:rPr lang="es-ES" sz="2000" b="0" strike="noStrike" spc="-1" dirty="0">
                <a:solidFill>
                  <a:srgbClr val="000000"/>
                </a:solidFill>
                <a:latin typeface="Tw Cen MT"/>
                <a:ea typeface="DejaVu Sans"/>
              </a:rPr>
              <a:t>ombra como capellanes a Jerónimo y Diego Bueno, y como patrón a Juan Alonso Beltrán el viejo.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 </a:t>
            </a:r>
            <a:r>
              <a:rPr lang="es-ES" sz="2000" b="0" strike="noStrike" spc="-1" dirty="0">
                <a:solidFill>
                  <a:srgbClr val="000000"/>
                </a:solidFill>
                <a:latin typeface="Tw Cen MT"/>
                <a:ea typeface="DejaVu Sans"/>
              </a:rPr>
              <a:t>Prohíbe tajantemente que sean capellanes o patronos, los hijos, y descendientes de Rodrigo Alonso, su hermano, y de Ana Rodríguez, su mujer, porque es su voluntad que ninguno de ellos ni sus descendientes, posean nada de lo suyo, por haber sido de ellos maltratada.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a:t>
            </a:r>
            <a:r>
              <a:rPr lang="es-ES" sz="2000" b="0" strike="noStrike" spc="-1" dirty="0">
                <a:solidFill>
                  <a:srgbClr val="000000"/>
                </a:solidFill>
                <a:latin typeface="Tw Cen MT"/>
                <a:ea typeface="DejaVu Sans"/>
              </a:rPr>
              <a:t> Manda que del molino que tiene en Villanueva se saque el aceite necesario para que perpetuamente se mantenga encendida la lámpara de su capilla. </a:t>
            </a:r>
            <a:endParaRPr lang="es-ES" sz="2000" b="0" strike="noStrike" spc="-1" dirty="0">
              <a:latin typeface="Arial"/>
            </a:endParaRPr>
          </a:p>
        </p:txBody>
      </p:sp>
      <p:sp>
        <p:nvSpPr>
          <p:cNvPr id="137" name="CuadroTexto 6"/>
          <p:cNvSpPr/>
          <p:nvPr/>
        </p:nvSpPr>
        <p:spPr>
          <a:xfrm>
            <a:off x="7380360" y="2781000"/>
            <a:ext cx="15328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Times New Roman"/>
              </a:rPr>
              <a:t>REFERENCIAS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HISTÓRICAS</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5"/>
                                        </p:tgtEl>
                                        <p:attrNameLst>
                                          <p:attrName>style.visibility</p:attrName>
                                        </p:attrNameLst>
                                      </p:cBhvr>
                                      <p:to>
                                        <p:strVal val="visible"/>
                                      </p:to>
                                    </p:set>
                                    <p:animEffect transition="in" filter="fade">
                                      <p:cBhvr>
                                        <p:cTn id="7" dur="3000"/>
                                        <p:tgtEl>
                                          <p:spTgt spid="135"/>
                                        </p:tgtEl>
                                      </p:cBhvr>
                                    </p:animEffect>
                                    <p:anim calcmode="lin" valueType="num">
                                      <p:cBhvr>
                                        <p:cTn id="8" dur="3000" fill="hold"/>
                                        <p:tgtEl>
                                          <p:spTgt spid="135"/>
                                        </p:tgtEl>
                                        <p:attrNameLst>
                                          <p:attrName>ppt_x</p:attrName>
                                        </p:attrNameLst>
                                      </p:cBhvr>
                                      <p:tavLst>
                                        <p:tav tm="0">
                                          <p:val>
                                            <p:strVal val="#ppt_x"/>
                                          </p:val>
                                        </p:tav>
                                        <p:tav tm="100000">
                                          <p:val>
                                            <p:strVal val="#ppt_x"/>
                                          </p:val>
                                        </p:tav>
                                      </p:tavLst>
                                    </p:anim>
                                    <p:anim calcmode="lin" valueType="num">
                                      <p:cBhvr>
                                        <p:cTn id="9" dur="3000" fill="hold"/>
                                        <p:tgtEl>
                                          <p:spTgt spid="1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2" name="Text Box 6"/>
          <p:cNvSpPr/>
          <p:nvPr/>
        </p:nvSpPr>
        <p:spPr>
          <a:xfrm>
            <a:off x="468720" y="116640"/>
            <a:ext cx="4103280" cy="6677297"/>
          </a:xfrm>
          <a:prstGeom prst="rect">
            <a:avLst/>
          </a:prstGeom>
          <a:solidFill>
            <a:srgbClr val="F9FF98">
              <a:alpha val="67000"/>
            </a:srgbClr>
          </a:solidFill>
          <a:ln w="111125">
            <a:solidFill>
              <a:srgbClr val="C00000"/>
            </a:solidFill>
            <a:miter/>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1800" b="0" strike="noStrike" spc="-1" dirty="0">
                <a:solidFill>
                  <a:srgbClr val="000000"/>
                </a:solidFill>
                <a:latin typeface="Arial"/>
                <a:ea typeface="DejaVu Sans"/>
              </a:rPr>
              <a:t>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A cien kilómetros de la Capital del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Santo Reino, </a:t>
            </a:r>
            <a:r>
              <a:rPr lang="es-ES_tradnl" sz="1800" b="1" strike="noStrike" spc="-1" dirty="0">
                <a:solidFill>
                  <a:srgbClr val="C00000"/>
                </a:solidFill>
                <a:latin typeface="Bradley Hand"/>
                <a:ea typeface="DejaVu Sans"/>
              </a:rPr>
              <a:t>Villanueva del Arzobispo </a:t>
            </a:r>
            <a:endParaRPr lang="es-ES" sz="1800" b="1" strike="noStrike" spc="-1" dirty="0">
              <a:latin typeface="Arial"/>
            </a:endParaRPr>
          </a:p>
          <a:p>
            <a:pPr algn="ctr">
              <a:lnSpc>
                <a:spcPct val="100000"/>
              </a:lnSpc>
            </a:pPr>
            <a:r>
              <a:rPr lang="es-ES_tradnl" sz="1800" b="0" strike="noStrike" spc="-1" dirty="0">
                <a:solidFill>
                  <a:srgbClr val="C00000"/>
                </a:solidFill>
                <a:latin typeface="Bradley Hand"/>
                <a:ea typeface="DejaVu Sans"/>
              </a:rPr>
              <a:t>es un delicioso contraste de paisajes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y suelos: en su término municipal coinciden los impresionantes paisajes montañosos y húmedos de la Sierra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de las Villas, con su Guadalquivir mozalbete, la depresión rojiza del Guadalimar, lindando con la comarca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del Condado de Santisteban, y las onduladas tierras de la Loma de Úbeda. </a:t>
            </a:r>
            <a:endParaRPr lang="es-ES" sz="1800" b="0" strike="noStrike" spc="-1" dirty="0">
              <a:latin typeface="Arial"/>
            </a:endParaRPr>
          </a:p>
          <a:p>
            <a:pPr algn="ctr">
              <a:lnSpc>
                <a:spcPct val="100000"/>
              </a:lnSpc>
            </a:pPr>
            <a:r>
              <a:rPr lang="es-ES_tradnl" sz="1800" b="1" strike="noStrike" spc="-1" dirty="0">
                <a:solidFill>
                  <a:srgbClr val="C00000"/>
                </a:solidFill>
                <a:latin typeface="Bradley Hand"/>
                <a:ea typeface="DejaVu Sans"/>
              </a:rPr>
              <a:t>Mar de olivares</a:t>
            </a:r>
            <a:r>
              <a:rPr lang="es-ES_tradnl" sz="1800" b="0" strike="noStrike" spc="-1" dirty="0">
                <a:solidFill>
                  <a:srgbClr val="C00000"/>
                </a:solidFill>
                <a:latin typeface="Bradley Hand"/>
                <a:ea typeface="DejaVu Sans"/>
              </a:rPr>
              <a:t>: esa es la visión que ofrecen los campos de Villanueva, poblados por un millón de olivos de lozanía proverbial, en cuyo cultivo confluyen la sabiduría de culturas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y siglos, hechos tradición de aceite,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noble y sabroso.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 La población aparece situada en las faldas de un monte sobre el que se asienta </a:t>
            </a:r>
            <a:r>
              <a:rPr lang="es-ES_tradnl" sz="1800" b="0" strike="noStrike" spc="-1" dirty="0" err="1">
                <a:solidFill>
                  <a:srgbClr val="C00000"/>
                </a:solidFill>
                <a:latin typeface="Bradley Hand"/>
                <a:ea typeface="DejaVu Sans"/>
              </a:rPr>
              <a:t>Iznatoraf</a:t>
            </a:r>
            <a:r>
              <a:rPr lang="es-ES_tradnl" sz="1800" b="0" strike="noStrike" spc="-1" dirty="0">
                <a:solidFill>
                  <a:srgbClr val="C00000"/>
                </a:solidFill>
                <a:latin typeface="Bradley Hand"/>
                <a:ea typeface="DejaVu Sans"/>
              </a:rPr>
              <a:t>, antiquísima villa </a:t>
            </a:r>
            <a:endParaRPr lang="es-ES" sz="1800" b="0" strike="noStrike" spc="-1" dirty="0">
              <a:latin typeface="Arial"/>
            </a:endParaRPr>
          </a:p>
          <a:p>
            <a:pPr algn="ctr">
              <a:lnSpc>
                <a:spcPct val="100000"/>
              </a:lnSpc>
            </a:pPr>
            <a:r>
              <a:rPr lang="es-ES_tradnl" sz="1800" b="0" strike="noStrike" spc="-1" dirty="0">
                <a:solidFill>
                  <a:srgbClr val="C00000"/>
                </a:solidFill>
                <a:latin typeface="Bradley Hand"/>
                <a:ea typeface="DejaVu Sans"/>
              </a:rPr>
              <a:t>de gloriosa historia y sonoros linajes. </a:t>
            </a:r>
            <a:endParaRPr lang="es-ES" sz="1800" b="0" strike="noStrike" spc="-1" dirty="0">
              <a:latin typeface="Arial"/>
            </a:endParaRPr>
          </a:p>
          <a:p>
            <a:pPr algn="ctr">
              <a:lnSpc>
                <a:spcPct val="100000"/>
              </a:lnSpc>
            </a:pPr>
            <a:r>
              <a:rPr lang="es-ES_tradnl" sz="1400" b="0" strike="noStrike" spc="-1" dirty="0">
                <a:solidFill>
                  <a:srgbClr val="C00000"/>
                </a:solidFill>
                <a:latin typeface="Arial"/>
                <a:ea typeface="DejaVu Sans"/>
              </a:rPr>
              <a:t>                        Pedro Aliaga. Trinitario</a:t>
            </a:r>
            <a:endParaRPr lang="es-ES" sz="1400" b="0" strike="noStrike" spc="-1" dirty="0">
              <a:latin typeface="Arial"/>
            </a:endParaRPr>
          </a:p>
        </p:txBody>
      </p:sp>
      <p:sp>
        <p:nvSpPr>
          <p:cNvPr id="53" name="Rectangle 9"/>
          <p:cNvSpPr/>
          <p:nvPr/>
        </p:nvSpPr>
        <p:spPr>
          <a:xfrm>
            <a:off x="5219640" y="1268640"/>
            <a:ext cx="3238920" cy="4822920"/>
          </a:xfrm>
          <a:prstGeom prst="rect">
            <a:avLst/>
          </a:prstGeom>
          <a:noFill/>
          <a:ln w="92075">
            <a:solidFill>
              <a:srgbClr val="CC0000"/>
            </a:solidFill>
            <a:miter/>
          </a:ln>
        </p:spPr>
        <p:style>
          <a:lnRef idx="0">
            <a:scrgbClr r="0" g="0" b="0"/>
          </a:lnRef>
          <a:fillRef idx="0">
            <a:scrgbClr r="0" g="0" b="0"/>
          </a:fillRef>
          <a:effectRef idx="0">
            <a:scrgbClr r="0" g="0" b="0"/>
          </a:effectRef>
          <a:fontRef idx="minor"/>
        </p:style>
      </p:sp>
      <p:sp>
        <p:nvSpPr>
          <p:cNvPr id="54" name="Rectangle 11"/>
          <p:cNvSpPr/>
          <p:nvPr/>
        </p:nvSpPr>
        <p:spPr>
          <a:xfrm>
            <a:off x="5436000" y="116640"/>
            <a:ext cx="2735280" cy="6227280"/>
          </a:xfrm>
          <a:prstGeom prst="rect">
            <a:avLst/>
          </a:prstGeom>
          <a:solidFill>
            <a:srgbClr val="92D050">
              <a:alpha val="65000"/>
            </a:srgbClr>
          </a:solidFill>
          <a:ln w="9525">
            <a:solidFill>
              <a:srgbClr val="FFCC00"/>
            </a:solidFill>
            <a:miter/>
          </a:ln>
        </p:spPr>
        <p:style>
          <a:lnRef idx="0">
            <a:scrgbClr r="0" g="0" b="0"/>
          </a:lnRef>
          <a:fillRef idx="0">
            <a:scrgbClr r="0" g="0" b="0"/>
          </a:fillRef>
          <a:effectRef idx="0">
            <a:scrgbClr r="0" g="0" b="0"/>
          </a:effectRef>
          <a:fontRef idx="minor"/>
        </p:style>
        <p:txBody>
          <a:bodyPr wrap="none" lIns="90000" tIns="45000" rIns="90000" bIns="45000" anchor="ctr">
            <a:noAutofit/>
          </a:bodyPr>
          <a:lstStyle/>
          <a:p>
            <a:pPr algn="ctr">
              <a:lnSpc>
                <a:spcPct val="100000"/>
              </a:lnSpc>
            </a:pPr>
            <a:r>
              <a:rPr lang="es-ES" sz="1800" b="0" u="sng" strike="noStrike" spc="-1">
                <a:solidFill>
                  <a:srgbClr val="000000"/>
                </a:solidFill>
                <a:uFillTx/>
                <a:latin typeface="Bradley Hand"/>
                <a:ea typeface="DejaVu Sans"/>
              </a:rPr>
              <a:t>1ª PARTE </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VILLANUEVA:</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1.- Origenes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2.-Parroquia: S. Andrés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Templo y Clerecía</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3.-Cristo Vera-Cruz </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Purísima Concepción</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Hospitales y Cofradías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4.-Fuensanta: Orígenes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Carmelitas: S. Juan Cruz</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Basilios: Obispo Gregorio</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5.- Abades y Ermitaños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6.- Ermitas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7.-Santa Ana: Dominicas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Fray Domingo Valtanás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8.- Trinitarios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9.- Misioneros</a:t>
            </a:r>
            <a:endParaRPr lang="es-ES" sz="1800" b="0" strike="noStrike" spc="-1">
              <a:latin typeface="Arial"/>
            </a:endParaRPr>
          </a:p>
          <a:p>
            <a:pPr algn="ctr">
              <a:lnSpc>
                <a:spcPct val="100000"/>
              </a:lnSpc>
            </a:pPr>
            <a:r>
              <a:rPr lang="es-ES" sz="1800" b="0" strike="noStrike" spc="-1">
                <a:solidFill>
                  <a:srgbClr val="000000"/>
                </a:solidFill>
                <a:latin typeface="Bradley Hand"/>
                <a:ea typeface="DejaVu Sans"/>
              </a:rPr>
              <a:t>Villanovenses</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additive="repl">
                                        <p:cTn id="7" dur="5000"/>
                                        <p:tgtEl>
                                          <p:spTgt spid="52"/>
                                        </p:tgtEl>
                                      </p:cBhvr>
                                    </p:animEffect>
                                    <p:anim calcmode="lin" valueType="num">
                                      <p:cBhvr additive="repl">
                                        <p:cTn id="8" dur="5000" fill="hold"/>
                                        <p:tgtEl>
                                          <p:spTgt spid="52"/>
                                        </p:tgtEl>
                                        <p:attrNameLst>
                                          <p:attrName>ppt_x</p:attrName>
                                        </p:attrNameLst>
                                      </p:cBhvr>
                                      <p:tavLst>
                                        <p:tav tm="0">
                                          <p:val>
                                            <p:strVal val="#ppt_x"/>
                                          </p:val>
                                        </p:tav>
                                        <p:tav tm="100000">
                                          <p:val>
                                            <p:strVal val="#ppt_x"/>
                                          </p:val>
                                        </p:tav>
                                      </p:tavLst>
                                    </p:anim>
                                    <p:anim calcmode="lin" valueType="num">
                                      <p:cBhvr additive="repl">
                                        <p:cTn id="9" dur="5000" fill="hold"/>
                                        <p:tgtEl>
                                          <p:spTgt spid="52"/>
                                        </p:tgtEl>
                                        <p:attrNameLst>
                                          <p:attrName>ppt_y</p:attrName>
                                        </p:attrNameLst>
                                      </p:cBhvr>
                                      <p:tavLst>
                                        <p:tav tm="0">
                                          <p:val>
                                            <p:strVal val="#ppt_y+.1"/>
                                          </p:val>
                                        </p:tav>
                                        <p:tav tm="100000">
                                          <p:val>
                                            <p:strVal val="#ppt_y"/>
                                          </p:val>
                                        </p:tav>
                                      </p:tavLst>
                                    </p:anim>
                                  </p:childTnLst>
                                </p:cTn>
                              </p:par>
                            </p:childTnLst>
                          </p:cTn>
                        </p:par>
                        <p:par>
                          <p:cTn id="10" fill="hold">
                            <p:stCondLst>
                              <p:cond delay="5000"/>
                            </p:stCondLst>
                            <p:childTnLst>
                              <p:par>
                                <p:cTn id="11" presetID="12" presetClass="entr" presetSubtype="4" fill="hold" nodeType="afterEffect">
                                  <p:stCondLst>
                                    <p:cond delay="8000"/>
                                  </p:stCondLst>
                                  <p:childTnLst>
                                    <p:set>
                                      <p:cBhvr>
                                        <p:cTn id="12" dur="1" fill="hold">
                                          <p:stCondLst>
                                            <p:cond delay="0"/>
                                          </p:stCondLst>
                                        </p:cTn>
                                        <p:tgtEl>
                                          <p:spTgt spid="54"/>
                                        </p:tgtEl>
                                        <p:attrNameLst>
                                          <p:attrName>style.visibility</p:attrName>
                                        </p:attrNameLst>
                                      </p:cBhvr>
                                      <p:to>
                                        <p:strVal val="visible"/>
                                      </p:to>
                                    </p:set>
                                    <p:animEffect transition="in" filter="slide(fromBottom)">
                                      <p:cBhvr additive="repl">
                                        <p:cTn id="13" dur="5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38" name="CuadroTexto 2"/>
          <p:cNvSpPr/>
          <p:nvPr/>
        </p:nvSpPr>
        <p:spPr>
          <a:xfrm>
            <a:off x="395640" y="404640"/>
            <a:ext cx="6767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*1640-1650</a:t>
            </a:r>
            <a:r>
              <a:rPr lang="es-ES" sz="2000" b="0" strike="noStrike" spc="-1">
                <a:solidFill>
                  <a:srgbClr val="000000"/>
                </a:solidFill>
                <a:latin typeface="Tw Cen MT"/>
                <a:ea typeface="DejaVu Sans"/>
              </a:rPr>
              <a:t>: Demolición de la vieja iglesia de san Andrés, ubicada en el solar de lo que hoy se conoce como Puerta Umbría. Tendría una disposición similar a la actual iglesia, corriendo su nave central paralela a la nueva san Andrés.</a:t>
            </a: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a:t>
            </a:r>
            <a:r>
              <a:rPr lang="es-ES" sz="2000" b="0" strike="noStrike" spc="-1">
                <a:solidFill>
                  <a:srgbClr val="000000"/>
                </a:solidFill>
                <a:latin typeface="Tw Cen MT"/>
                <a:ea typeface="Calibri"/>
              </a:rPr>
              <a:t> Gracias a los pleitos que se entablaron en el S.XVII por el dominio y posesión de las capillas, conocemos la demolición de la antigua iglesia.</a:t>
            </a:r>
            <a:endParaRPr lang="es-ES" sz="2000" b="0" strike="noStrike" spc="-1">
              <a:latin typeface="Arial"/>
            </a:endParaRPr>
          </a:p>
          <a:p>
            <a:pPr algn="just">
              <a:lnSpc>
                <a:spcPct val="100000"/>
              </a:lnSpc>
            </a:pP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*1660-1670</a:t>
            </a:r>
            <a:r>
              <a:rPr lang="es-ES" sz="2000" b="0" strike="noStrike" spc="-1">
                <a:solidFill>
                  <a:srgbClr val="000000"/>
                </a:solidFill>
                <a:latin typeface="Tw Cen MT"/>
                <a:ea typeface="Calibri"/>
              </a:rPr>
              <a:t>: “Un primer pleito. La causa es que los Figueroa, “tenían una capilla antigua” en la iglesia que se ha derribado”.  Estaba fundada la dicha capilla en una torre muy antigua con retablo e imagen de Nuestra Señora del Pópulo. Al final se les reconoce el derecho a la capilla.</a:t>
            </a:r>
            <a:r>
              <a:rPr lang="es-ES" sz="2000" b="0" strike="noStrike" spc="-1">
                <a:solidFill>
                  <a:srgbClr val="FF0000"/>
                </a:solidFill>
                <a:latin typeface="Tw Cen MT"/>
                <a:ea typeface="Calibri"/>
              </a:rPr>
              <a:t> </a:t>
            </a:r>
            <a:endParaRPr lang="es-ES" sz="2000" b="0" strike="noStrike" spc="-1">
              <a:latin typeface="Arial"/>
            </a:endParaRPr>
          </a:p>
          <a:p>
            <a:pPr algn="just">
              <a:lnSpc>
                <a:spcPct val="100000"/>
              </a:lnSpc>
            </a:pPr>
            <a:endParaRPr lang="es-ES" sz="2000" b="0" strike="noStrike" spc="-1">
              <a:latin typeface="Arial"/>
            </a:endParaRPr>
          </a:p>
          <a:p>
            <a:pPr algn="just">
              <a:lnSpc>
                <a:spcPct val="100000"/>
              </a:lnSpc>
            </a:pPr>
            <a:r>
              <a:rPr lang="es-ES" sz="2000" b="0" u="sng" strike="noStrike" spc="-1">
                <a:solidFill>
                  <a:srgbClr val="C00000"/>
                </a:solidFill>
                <a:uFillTx/>
                <a:latin typeface="Tw Cen MT"/>
                <a:ea typeface="Calibri"/>
              </a:rPr>
              <a:t>*1696</a:t>
            </a:r>
            <a:r>
              <a:rPr lang="es-ES" sz="2000" b="0" strike="noStrike" spc="-1">
                <a:solidFill>
                  <a:srgbClr val="000000"/>
                </a:solidFill>
                <a:latin typeface="Tw Cen MT"/>
                <a:ea typeface="Calibri"/>
              </a:rPr>
              <a:t>: Otro pleito: Se trata de la compra de la capilla que acababa de construirse en la iglesia de San Andrés, hoy de la Inmaculada, adquirida por el médico don Diego Ruiz Cano en 1676, por 200 ducados, donde sería enterrado. </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El Obispado puso un pleito ya que consideraba que su valor estaba muy por encima de los 1.000 ducados.</a:t>
            </a:r>
            <a:endParaRPr lang="es-ES" sz="2000" b="0" strike="noStrike" spc="-1">
              <a:latin typeface="Arial"/>
            </a:endParaRPr>
          </a:p>
        </p:txBody>
      </p:sp>
      <p:pic>
        <p:nvPicPr>
          <p:cNvPr id="139" name="Imagen 3"/>
          <p:cNvPicPr/>
          <p:nvPr/>
        </p:nvPicPr>
        <p:blipFill>
          <a:blip r:embed="rId3"/>
          <a:stretch/>
        </p:blipFill>
        <p:spPr>
          <a:xfrm>
            <a:off x="7367400" y="4084560"/>
            <a:ext cx="1592640" cy="2567160"/>
          </a:xfrm>
          <a:prstGeom prst="rect">
            <a:avLst/>
          </a:prstGeom>
          <a:ln w="0">
            <a:noFill/>
          </a:ln>
        </p:spPr>
      </p:pic>
      <p:pic>
        <p:nvPicPr>
          <p:cNvPr id="140" name="Imagen 1"/>
          <p:cNvPicPr/>
          <p:nvPr/>
        </p:nvPicPr>
        <p:blipFill>
          <a:blip r:embed="rId4"/>
          <a:srcRect l="13583" r="16123"/>
          <a:stretch/>
        </p:blipFill>
        <p:spPr>
          <a:xfrm>
            <a:off x="7367400" y="579960"/>
            <a:ext cx="1605240" cy="2192400"/>
          </a:xfrm>
          <a:prstGeom prst="rect">
            <a:avLst/>
          </a:prstGeom>
          <a:ln w="0">
            <a:noFill/>
          </a:ln>
        </p:spPr>
      </p:pic>
      <p:sp>
        <p:nvSpPr>
          <p:cNvPr id="141" name="CuadroTexto 4"/>
          <p:cNvSpPr/>
          <p:nvPr/>
        </p:nvSpPr>
        <p:spPr>
          <a:xfrm>
            <a:off x="7628040" y="2967480"/>
            <a:ext cx="132912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PLEITOS </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POR LAS CAPILLAS</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9"/>
                                        </p:tgtEl>
                                        <p:attrNameLst>
                                          <p:attrName>style.visibility</p:attrName>
                                        </p:attrNameLst>
                                      </p:cBhvr>
                                      <p:to>
                                        <p:strVal val="visible"/>
                                      </p:to>
                                    </p:set>
                                    <p:animEffect transition="in" filter="fade">
                                      <p:cBhvr>
                                        <p:cTn id="7" dur="3000"/>
                                        <p:tgtEl>
                                          <p:spTgt spid="139"/>
                                        </p:tgtEl>
                                      </p:cBhvr>
                                    </p:animEffect>
                                    <p:anim calcmode="lin" valueType="num">
                                      <p:cBhvr>
                                        <p:cTn id="8" dur="3000" fill="hold"/>
                                        <p:tgtEl>
                                          <p:spTgt spid="139"/>
                                        </p:tgtEl>
                                        <p:attrNameLst>
                                          <p:attrName>ppt_x</p:attrName>
                                        </p:attrNameLst>
                                      </p:cBhvr>
                                      <p:tavLst>
                                        <p:tav tm="0">
                                          <p:val>
                                            <p:strVal val="#ppt_x"/>
                                          </p:val>
                                        </p:tav>
                                        <p:tav tm="100000">
                                          <p:val>
                                            <p:strVal val="#ppt_x"/>
                                          </p:val>
                                        </p:tav>
                                      </p:tavLst>
                                    </p:anim>
                                    <p:anim calcmode="lin" valueType="num">
                                      <p:cBhvr>
                                        <p:cTn id="9" dur="3000" fill="hold"/>
                                        <p:tgtEl>
                                          <p:spTgt spid="1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42" name="CuadroTexto 1"/>
          <p:cNvSpPr/>
          <p:nvPr/>
        </p:nvSpPr>
        <p:spPr>
          <a:xfrm>
            <a:off x="323640" y="116640"/>
            <a:ext cx="6335640" cy="685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EL ACTUAL TEMPLO DE SAN ANDRÉS</a:t>
            </a:r>
            <a:endParaRPr lang="es-ES" sz="2400" b="0" strike="noStrike" spc="-1" dirty="0">
              <a:latin typeface="Arial"/>
            </a:endParaRPr>
          </a:p>
          <a:p>
            <a:pPr algn="just">
              <a:lnSpc>
                <a:spcPct val="100000"/>
              </a:lnSpc>
            </a:pPr>
            <a:r>
              <a:rPr lang="es-ES" sz="2000" b="0" strike="noStrike" spc="-1" dirty="0">
                <a:solidFill>
                  <a:srgbClr val="FF0000"/>
                </a:solidFill>
                <a:latin typeface="Tw Cen MT"/>
                <a:ea typeface="Times New Roman"/>
              </a:rPr>
              <a:t>* </a:t>
            </a:r>
            <a:r>
              <a:rPr lang="es-ES" sz="2000" b="0" strike="noStrike" spc="-1" dirty="0">
                <a:solidFill>
                  <a:srgbClr val="000000"/>
                </a:solidFill>
                <a:latin typeface="Tw Cen MT"/>
                <a:ea typeface="Times New Roman"/>
              </a:rPr>
              <a:t>Asentado junto al anterior, tardó en erigirse aproximadamente unos 80 años: comenzando las obras en el siglo XVII y finalizando en el primer tercio del XVIII.</a:t>
            </a:r>
            <a:r>
              <a:rPr lang="es-ES" sz="2000" b="0" strike="noStrike" spc="-1" dirty="0">
                <a:solidFill>
                  <a:srgbClr val="000000"/>
                </a:solidFill>
                <a:latin typeface="BerkeleyStd"/>
                <a:ea typeface="Times New Roman"/>
              </a:rPr>
              <a:t> </a:t>
            </a:r>
            <a:endParaRPr lang="es-ES" sz="2000" b="0" strike="noStrike" spc="-1" dirty="0">
              <a:latin typeface="Arial"/>
            </a:endParaRPr>
          </a:p>
          <a:p>
            <a:pPr algn="just">
              <a:lnSpc>
                <a:spcPct val="100000"/>
              </a:lnSpc>
            </a:pPr>
            <a:r>
              <a:rPr lang="es-ES" sz="2000" b="0" strike="noStrike" spc="-1" dirty="0">
                <a:solidFill>
                  <a:srgbClr val="C00000"/>
                </a:solidFill>
                <a:latin typeface="BerkeleyStd"/>
                <a:ea typeface="Times New Roman"/>
              </a:rPr>
              <a:t>*</a:t>
            </a:r>
            <a:r>
              <a:rPr lang="es-ES" sz="2000" b="0" strike="noStrike" spc="-1" dirty="0">
                <a:solidFill>
                  <a:srgbClr val="000000"/>
                </a:solidFill>
                <a:latin typeface="BerkeleyStd"/>
                <a:ea typeface="Times New Roman"/>
              </a:rPr>
              <a:t> </a:t>
            </a:r>
            <a:r>
              <a:rPr lang="es-ES" sz="2000" b="0" strike="noStrike" spc="-1" dirty="0">
                <a:solidFill>
                  <a:srgbClr val="000000"/>
                </a:solidFill>
                <a:latin typeface="Tw Cen MT"/>
                <a:ea typeface="Times New Roman"/>
              </a:rPr>
              <a:t>El escudo de Sancho Dávila, de la portada principal, orientada al sur y presidida por S. Andrés, nos ayuda a fechar el inicio de las obras de la nueva iglesia.</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a:t>
            </a:r>
            <a:r>
              <a:rPr lang="es-ES" sz="2000" b="0" strike="noStrike" spc="-1" dirty="0">
                <a:solidFill>
                  <a:srgbClr val="000000"/>
                </a:solidFill>
                <a:latin typeface="Tw Cen MT"/>
                <a:ea typeface="Times New Roman"/>
              </a:rPr>
              <a:t>Dos son al menos los maestros mayores: el primero Juan Alonso de </a:t>
            </a:r>
            <a:r>
              <a:rPr lang="es-ES" sz="2000" b="0" strike="noStrike" spc="-1" dirty="0" err="1">
                <a:solidFill>
                  <a:srgbClr val="000000"/>
                </a:solidFill>
                <a:latin typeface="Tw Cen MT"/>
                <a:ea typeface="Times New Roman"/>
              </a:rPr>
              <a:t>Bex</a:t>
            </a:r>
            <a:r>
              <a:rPr lang="es-ES" sz="2000" b="0" strike="noStrike" spc="-1" dirty="0">
                <a:solidFill>
                  <a:srgbClr val="000000"/>
                </a:solidFill>
                <a:latin typeface="Tw Cen MT"/>
                <a:ea typeface="Times New Roman"/>
              </a:rPr>
              <a:t> (Beas), que falleció en 1653, sustituyéndolo en la dirección de la obra Lorenzo Martínez del Castillo, cuñado del maestro mayor del obispado Eufrasio López Rojas, autor de la portada de la catedral de Jaén.</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*1713</a:t>
            </a:r>
            <a:r>
              <a:rPr lang="es-ES" sz="2000" b="0" strike="noStrike" spc="-1" dirty="0">
                <a:solidFill>
                  <a:srgbClr val="000000"/>
                </a:solidFill>
                <a:latin typeface="Tw Cen MT"/>
                <a:ea typeface="Times New Roman"/>
              </a:rPr>
              <a:t>: D. Luis Ibáñez Bolaños, visitador del Obispado a la iglesia parroquial de esta villa, informa que le consta:</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Times New Roman"/>
              </a:rPr>
              <a:t>- Tener de renta anual 8.240 reales y gastos ordinarios 4.000.</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Times New Roman"/>
              </a:rPr>
              <a:t>- Haber tenido crecidos gastos extraordinarios en los últimos años, al hacer vidrieras para todas la ventanas de la iglesia, fundir una campana grande, hacer el coro y sillería de </a:t>
            </a:r>
            <a:r>
              <a:rPr lang="es-ES" sz="2000" b="0" i="1" strike="noStrike" spc="-1" dirty="0">
                <a:solidFill>
                  <a:srgbClr val="C00000"/>
                </a:solidFill>
                <a:latin typeface="Tw Cen MT"/>
                <a:ea typeface="Times New Roman"/>
              </a:rPr>
              <a:t>nogal</a:t>
            </a:r>
            <a:r>
              <a:rPr lang="es-ES" sz="2000" b="0" i="1" strike="noStrike" spc="-1" dirty="0">
                <a:solidFill>
                  <a:srgbClr val="000000"/>
                </a:solidFill>
                <a:latin typeface="Tw Cen MT"/>
                <a:ea typeface="Times New Roman"/>
              </a:rPr>
              <a:t>».   </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Times New Roman"/>
              </a:rPr>
              <a:t>- Manifestaba la necesidad de los 12.000 reales que el </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Times New Roman"/>
              </a:rPr>
              <a:t>Obispo dejó dados para construir en la iglesia las puertas, cancel y púlpito que al día de la fecha no tiene aún instalados. </a:t>
            </a:r>
            <a:endParaRPr lang="es-ES" sz="2000" b="0" strike="noStrike" spc="-1" dirty="0">
              <a:latin typeface="Arial"/>
            </a:endParaRPr>
          </a:p>
        </p:txBody>
      </p:sp>
      <p:pic>
        <p:nvPicPr>
          <p:cNvPr id="143" name="Imagen 3"/>
          <p:cNvPicPr/>
          <p:nvPr/>
        </p:nvPicPr>
        <p:blipFill>
          <a:blip r:embed="rId3"/>
          <a:stretch/>
        </p:blipFill>
        <p:spPr>
          <a:xfrm>
            <a:off x="6970680" y="4064400"/>
            <a:ext cx="2058480" cy="2381760"/>
          </a:xfrm>
          <a:prstGeom prst="rect">
            <a:avLst/>
          </a:prstGeom>
          <a:ln w="0">
            <a:noFill/>
          </a:ln>
        </p:spPr>
      </p:pic>
      <p:sp>
        <p:nvSpPr>
          <p:cNvPr id="144" name="CuadroTexto 5"/>
          <p:cNvSpPr/>
          <p:nvPr/>
        </p:nvSpPr>
        <p:spPr>
          <a:xfrm>
            <a:off x="6970680" y="2925000"/>
            <a:ext cx="20793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Sancho Dávila</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Obispo de Jaén</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1600-1615</a:t>
            </a:r>
            <a:endParaRPr lang="es-ES" sz="1800" b="0" strike="noStrike" spc="-1">
              <a:latin typeface="Arial"/>
            </a:endParaRPr>
          </a:p>
        </p:txBody>
      </p:sp>
      <p:pic>
        <p:nvPicPr>
          <p:cNvPr id="145" name="Imagen 6"/>
          <p:cNvPicPr/>
          <p:nvPr/>
        </p:nvPicPr>
        <p:blipFill>
          <a:blip r:embed="rId4"/>
          <a:stretch/>
        </p:blipFill>
        <p:spPr>
          <a:xfrm>
            <a:off x="6970680" y="557640"/>
            <a:ext cx="2079360" cy="215028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3"/>
                                        </p:tgtEl>
                                        <p:attrNameLst>
                                          <p:attrName>style.visibility</p:attrName>
                                        </p:attrNameLst>
                                      </p:cBhvr>
                                      <p:to>
                                        <p:strVal val="visible"/>
                                      </p:to>
                                    </p:set>
                                    <p:animEffect transition="in" filter="fade">
                                      <p:cBhvr>
                                        <p:cTn id="7" dur="3000"/>
                                        <p:tgtEl>
                                          <p:spTgt spid="143"/>
                                        </p:tgtEl>
                                      </p:cBhvr>
                                    </p:animEffect>
                                    <p:anim calcmode="lin" valueType="num">
                                      <p:cBhvr>
                                        <p:cTn id="8" dur="3000" fill="hold"/>
                                        <p:tgtEl>
                                          <p:spTgt spid="143"/>
                                        </p:tgtEl>
                                        <p:attrNameLst>
                                          <p:attrName>ppt_x</p:attrName>
                                        </p:attrNameLst>
                                      </p:cBhvr>
                                      <p:tavLst>
                                        <p:tav tm="0">
                                          <p:val>
                                            <p:strVal val="#ppt_x"/>
                                          </p:val>
                                        </p:tav>
                                        <p:tav tm="100000">
                                          <p:val>
                                            <p:strVal val="#ppt_x"/>
                                          </p:val>
                                        </p:tav>
                                      </p:tavLst>
                                    </p:anim>
                                    <p:anim calcmode="lin" valueType="num">
                                      <p:cBhvr>
                                        <p:cTn id="9" dur="3000" fill="hold"/>
                                        <p:tgtEl>
                                          <p:spTgt spid="1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46" name="CuadroTexto 1"/>
          <p:cNvSpPr/>
          <p:nvPr/>
        </p:nvSpPr>
        <p:spPr>
          <a:xfrm>
            <a:off x="395640" y="151200"/>
            <a:ext cx="597564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CONCLUSIÓN DE LAS OBRAS: SIGLO XVIII</a:t>
            </a:r>
            <a:endParaRPr lang="es-ES" sz="2400" b="0" strike="noStrike" spc="-1" dirty="0">
              <a:latin typeface="Arial"/>
            </a:endParaRPr>
          </a:p>
          <a:p>
            <a:pPr algn="ctr">
              <a:lnSpc>
                <a:spcPct val="100000"/>
              </a:lnSpc>
            </a:pPr>
            <a:r>
              <a:rPr lang="es-ES" sz="2000" b="0" strike="noStrike" spc="-1" dirty="0">
                <a:solidFill>
                  <a:srgbClr val="000000"/>
                </a:solidFill>
                <a:latin typeface="Tw Cen MT"/>
                <a:ea typeface="Times New Roman"/>
              </a:rPr>
              <a:t>Según un nuevo programa decorativo.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*1750</a:t>
            </a:r>
            <a:r>
              <a:rPr lang="es-ES" sz="2000" b="0" strike="noStrike" spc="-1" dirty="0">
                <a:solidFill>
                  <a:srgbClr val="000000"/>
                </a:solidFill>
                <a:latin typeface="Tw Cen MT"/>
                <a:ea typeface="Times New Roman"/>
              </a:rPr>
              <a:t>: Se instala un magnífico </a:t>
            </a:r>
            <a:r>
              <a:rPr lang="es-ES" sz="2000" b="1" strike="noStrike" spc="-1" dirty="0">
                <a:solidFill>
                  <a:srgbClr val="000000"/>
                </a:solidFill>
                <a:latin typeface="Tw Cen MT"/>
                <a:ea typeface="Times New Roman"/>
              </a:rPr>
              <a:t>retablo del altar mayor</a:t>
            </a:r>
            <a:r>
              <a:rPr lang="es-ES" sz="2000" b="0" strike="noStrike" spc="-1" dirty="0">
                <a:solidFill>
                  <a:srgbClr val="000000"/>
                </a:solidFill>
                <a:latin typeface="Tw Cen MT"/>
                <a:ea typeface="Times New Roman"/>
              </a:rPr>
              <a:t>, </a:t>
            </a:r>
            <a:r>
              <a:rPr lang="es-ES" sz="2000" b="1" strike="noStrike" spc="-1" dirty="0">
                <a:solidFill>
                  <a:srgbClr val="000000"/>
                </a:solidFill>
                <a:latin typeface="Tw Cen MT"/>
                <a:ea typeface="Times New Roman"/>
              </a:rPr>
              <a:t>de estilo barroco </a:t>
            </a:r>
            <a:r>
              <a:rPr lang="es-ES" sz="2000" b="0" strike="noStrike" spc="-1" dirty="0">
                <a:solidFill>
                  <a:srgbClr val="000000"/>
                </a:solidFill>
                <a:latin typeface="Tw Cen MT"/>
                <a:ea typeface="Times New Roman"/>
              </a:rPr>
              <a:t>bajo el episcopado de Fray Benito Martín, y está presidido por una talla de san Andrés, titular de la Parroquia, y </a:t>
            </a:r>
            <a:r>
              <a:rPr lang="es-ES" sz="2000" b="0" strike="noStrike" spc="-1" dirty="0">
                <a:solidFill>
                  <a:srgbClr val="FF0000"/>
                </a:solidFill>
                <a:latin typeface="Tw Cen MT"/>
                <a:ea typeface="Times New Roman"/>
              </a:rPr>
              <a:t>a su lado </a:t>
            </a:r>
            <a:r>
              <a:rPr lang="es-ES" sz="2000" b="0" strike="noStrike" spc="-1" dirty="0">
                <a:solidFill>
                  <a:srgbClr val="000000"/>
                </a:solidFill>
                <a:latin typeface="Tw Cen MT"/>
                <a:ea typeface="Times New Roman"/>
              </a:rPr>
              <a:t>destacan dos cuadros, uno de S. Juan Bautista y otro de S. Sebastián.</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(Los dos cuadros de la parte inferior del altar, obra de don Moisés Bueno,  representan  a  S.  Pedro y S. Pablo).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En este momento se fecha de igual modo </a:t>
            </a:r>
            <a:endParaRPr lang="es-ES" sz="2000" b="0" strike="noStrike" spc="-1" dirty="0">
              <a:latin typeface="Arial"/>
            </a:endParaRPr>
          </a:p>
          <a:p>
            <a:pPr algn="ctr">
              <a:lnSpc>
                <a:spcPct val="100000"/>
              </a:lnSpc>
            </a:pPr>
            <a:r>
              <a:rPr lang="es-ES" sz="2000" b="1" strike="noStrike" spc="-1" dirty="0">
                <a:solidFill>
                  <a:srgbClr val="000000"/>
                </a:solidFill>
                <a:latin typeface="Tw Cen MT"/>
                <a:ea typeface="Times New Roman"/>
              </a:rPr>
              <a:t>la sillería del coro, </a:t>
            </a:r>
            <a:endParaRPr lang="es-ES" sz="2000" b="0" strike="noStrike" spc="-1" dirty="0">
              <a:latin typeface="Arial"/>
            </a:endParaRPr>
          </a:p>
          <a:p>
            <a:pPr algn="ctr">
              <a:lnSpc>
                <a:spcPct val="100000"/>
              </a:lnSpc>
            </a:pPr>
            <a:r>
              <a:rPr lang="es-ES" sz="2000" b="1" strike="noStrike" spc="-1" dirty="0">
                <a:solidFill>
                  <a:srgbClr val="000000"/>
                </a:solidFill>
                <a:latin typeface="Tw Cen MT"/>
                <a:ea typeface="Times New Roman"/>
              </a:rPr>
              <a:t>la portada de piedra </a:t>
            </a:r>
            <a:r>
              <a:rPr lang="es-ES" sz="2000" b="0" strike="noStrike" spc="-1" dirty="0">
                <a:solidFill>
                  <a:srgbClr val="000000"/>
                </a:solidFill>
                <a:latin typeface="Tw Cen MT"/>
                <a:ea typeface="Times New Roman"/>
              </a:rPr>
              <a:t>que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da acceso a la antigua sacristía, </a:t>
            </a:r>
            <a:endParaRPr lang="es-ES" sz="2000" b="0" strike="noStrike" spc="-1" dirty="0">
              <a:latin typeface="Arial"/>
            </a:endParaRPr>
          </a:p>
          <a:p>
            <a:pPr algn="ctr">
              <a:lnSpc>
                <a:spcPct val="100000"/>
              </a:lnSpc>
            </a:pPr>
            <a:r>
              <a:rPr lang="es-ES" sz="2000" b="1" strike="noStrike" spc="-1" dirty="0">
                <a:solidFill>
                  <a:srgbClr val="000000"/>
                </a:solidFill>
                <a:latin typeface="Tw Cen MT"/>
                <a:ea typeface="Times New Roman"/>
              </a:rPr>
              <a:t>el cancel de la puerta </a:t>
            </a:r>
            <a:r>
              <a:rPr lang="es-ES" sz="2000" b="0" strike="noStrike" spc="-1" dirty="0">
                <a:solidFill>
                  <a:srgbClr val="000000"/>
                </a:solidFill>
                <a:latin typeface="Tw Cen MT"/>
                <a:ea typeface="Times New Roman"/>
              </a:rPr>
              <a:t>de la umbría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o </a:t>
            </a:r>
            <a:r>
              <a:rPr lang="es-ES" sz="2000" b="1" strike="noStrike" spc="-1" dirty="0">
                <a:solidFill>
                  <a:srgbClr val="000000"/>
                </a:solidFill>
                <a:latin typeface="Tw Cen MT"/>
                <a:ea typeface="Times New Roman"/>
              </a:rPr>
              <a:t>el lavabo de la sacristía</a:t>
            </a:r>
            <a:r>
              <a:rPr lang="es-ES" sz="2000" b="0" strike="noStrike" spc="-1" dirty="0">
                <a:solidFill>
                  <a:srgbClr val="000000"/>
                </a:solidFill>
                <a:latin typeface="Tw Cen MT"/>
                <a:ea typeface="Times New Roman"/>
              </a:rPr>
              <a:t>, que hoy conforman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 conjunto de mobiliario de la iglesia.</a:t>
            </a:r>
            <a:endParaRPr lang="es-ES" sz="2000" b="0" strike="noStrike" spc="-1" dirty="0">
              <a:latin typeface="Arial"/>
            </a:endParaRPr>
          </a:p>
          <a:p>
            <a:pPr algn="ctr">
              <a:lnSpc>
                <a:spcPct val="100000"/>
              </a:lnSpc>
            </a:pPr>
            <a:r>
              <a:rPr lang="es-ES" sz="2000" b="1" strike="noStrike" spc="-1" dirty="0">
                <a:solidFill>
                  <a:srgbClr val="000000"/>
                </a:solidFill>
                <a:latin typeface="Tw Cen MT"/>
                <a:ea typeface="Times New Roman"/>
              </a:rPr>
              <a:t>El coro</a:t>
            </a:r>
            <a:r>
              <a:rPr lang="es-ES" sz="2000" b="0" strike="noStrike" spc="-1" dirty="0">
                <a:solidFill>
                  <a:srgbClr val="000000"/>
                </a:solidFill>
                <a:latin typeface="Tw Cen MT"/>
                <a:ea typeface="Times New Roman"/>
              </a:rPr>
              <a:t>, ubicado en los pies del templo y elevado respecto a la nave principal mediante gradas.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Los respaldos están realizados en madera de </a:t>
            </a:r>
            <a:r>
              <a:rPr lang="es-ES" sz="2000" b="0" strike="noStrike" spc="-1" dirty="0">
                <a:solidFill>
                  <a:srgbClr val="C00000"/>
                </a:solidFill>
                <a:latin typeface="Tw Cen MT"/>
                <a:ea typeface="Times New Roman"/>
              </a:rPr>
              <a:t>pino</a:t>
            </a:r>
            <a:r>
              <a:rPr lang="es-ES" sz="2000" b="0" strike="noStrike" spc="-1" dirty="0">
                <a:solidFill>
                  <a:srgbClr val="000000"/>
                </a:solidFill>
                <a:latin typeface="Tw Cen MT"/>
                <a:ea typeface="Times New Roman"/>
              </a:rPr>
              <a:t> tallada con la figura de San Andrés en el sitial de honor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fechado en el siglo XVIII.</a:t>
            </a:r>
            <a:endParaRPr lang="es-ES" sz="2000" b="0" strike="noStrike" spc="-1" dirty="0">
              <a:latin typeface="Arial"/>
            </a:endParaRPr>
          </a:p>
        </p:txBody>
      </p:sp>
      <p:pic>
        <p:nvPicPr>
          <p:cNvPr id="147" name="Imagen 2"/>
          <p:cNvPicPr/>
          <p:nvPr/>
        </p:nvPicPr>
        <p:blipFill>
          <a:blip r:embed="rId3"/>
          <a:srcRect b="13156"/>
          <a:stretch/>
        </p:blipFill>
        <p:spPr>
          <a:xfrm>
            <a:off x="6465600" y="3141000"/>
            <a:ext cx="2469240" cy="3303000"/>
          </a:xfrm>
          <a:prstGeom prst="rect">
            <a:avLst/>
          </a:prstGeom>
          <a:ln w="0">
            <a:noFill/>
          </a:ln>
        </p:spPr>
      </p:pic>
      <p:pic>
        <p:nvPicPr>
          <p:cNvPr id="148" name="Imagen 3"/>
          <p:cNvPicPr/>
          <p:nvPr/>
        </p:nvPicPr>
        <p:blipFill>
          <a:blip r:embed="rId4"/>
          <a:stretch/>
        </p:blipFill>
        <p:spPr>
          <a:xfrm>
            <a:off x="6478920" y="548640"/>
            <a:ext cx="2268360" cy="1988640"/>
          </a:xfrm>
          <a:prstGeom prst="rect">
            <a:avLst/>
          </a:prstGeom>
          <a:ln w="0">
            <a:noFill/>
          </a:ln>
        </p:spPr>
      </p:pic>
      <p:sp>
        <p:nvSpPr>
          <p:cNvPr id="149" name="CuadroTexto 5"/>
          <p:cNvSpPr/>
          <p:nvPr/>
        </p:nvSpPr>
        <p:spPr>
          <a:xfrm>
            <a:off x="6465600" y="2637000"/>
            <a:ext cx="228168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Retablo Mayor</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7"/>
                                        </p:tgtEl>
                                        <p:attrNameLst>
                                          <p:attrName>style.visibility</p:attrName>
                                        </p:attrNameLst>
                                      </p:cBhvr>
                                      <p:to>
                                        <p:strVal val="visible"/>
                                      </p:to>
                                    </p:set>
                                    <p:animEffect transition="in" filter="fade">
                                      <p:cBhvr>
                                        <p:cTn id="7" dur="3000"/>
                                        <p:tgtEl>
                                          <p:spTgt spid="147"/>
                                        </p:tgtEl>
                                      </p:cBhvr>
                                    </p:animEffect>
                                    <p:anim calcmode="lin" valueType="num">
                                      <p:cBhvr>
                                        <p:cTn id="8" dur="3000" fill="hold"/>
                                        <p:tgtEl>
                                          <p:spTgt spid="147"/>
                                        </p:tgtEl>
                                        <p:attrNameLst>
                                          <p:attrName>ppt_x</p:attrName>
                                        </p:attrNameLst>
                                      </p:cBhvr>
                                      <p:tavLst>
                                        <p:tav tm="0">
                                          <p:val>
                                            <p:strVal val="#ppt_x"/>
                                          </p:val>
                                        </p:tav>
                                        <p:tav tm="100000">
                                          <p:val>
                                            <p:strVal val="#ppt_x"/>
                                          </p:val>
                                        </p:tav>
                                      </p:tavLst>
                                    </p:anim>
                                    <p:anim calcmode="lin" valueType="num">
                                      <p:cBhvr>
                                        <p:cTn id="9" dur="3000" fill="hold"/>
                                        <p:tgtEl>
                                          <p:spTgt spid="1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50" name="CuadroTexto 1"/>
          <p:cNvSpPr/>
          <p:nvPr/>
        </p:nvSpPr>
        <p:spPr>
          <a:xfrm>
            <a:off x="251640" y="116640"/>
            <a:ext cx="6623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000000"/>
                </a:solidFill>
                <a:latin typeface="Tw Cen MT"/>
                <a:ea typeface="DejaVu Sans"/>
              </a:rPr>
              <a:t>Fabricada con una sillería de gran calidad, se destaca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como un gran buque sobre el casco urbano.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Tiene una </a:t>
            </a:r>
            <a:r>
              <a:rPr lang="es-ES" sz="2000" b="1" strike="noStrike" spc="-1" dirty="0">
                <a:solidFill>
                  <a:srgbClr val="000000"/>
                </a:solidFill>
                <a:latin typeface="Tw Cen MT"/>
                <a:ea typeface="DejaVu Sans"/>
              </a:rPr>
              <a:t>planta de cruz latina </a:t>
            </a:r>
            <a:r>
              <a:rPr lang="es-ES" sz="2000" b="0" strike="noStrike" spc="-1" dirty="0">
                <a:solidFill>
                  <a:srgbClr val="000000"/>
                </a:solidFill>
                <a:latin typeface="Tw Cen MT"/>
                <a:ea typeface="DejaVu Sans"/>
              </a:rPr>
              <a:t>y 8 capillas-hornacina.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La nave central se cubre con medio cañón con lunetos.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El crucero, rehecho, con </a:t>
            </a:r>
            <a:r>
              <a:rPr lang="es-ES" sz="2000" b="1" strike="noStrike" spc="-1" dirty="0">
                <a:solidFill>
                  <a:srgbClr val="000000"/>
                </a:solidFill>
                <a:latin typeface="Tw Cen MT"/>
                <a:ea typeface="DejaVu Sans"/>
              </a:rPr>
              <a:t>bóveda de media naranja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sobre pechinas con los cuatro evangelistas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y los brazos con medio cañón con lunetos al igual</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que el presbiterio, de testero plano y ventanal central presidido por un gran crucifijo. </a:t>
            </a:r>
            <a:endParaRPr lang="es-ES" sz="2000" b="0" strike="noStrike" spc="-1" dirty="0">
              <a:latin typeface="Arial"/>
            </a:endParaRPr>
          </a:p>
          <a:p>
            <a:pPr algn="ctr">
              <a:lnSpc>
                <a:spcPct val="100000"/>
              </a:lnSpc>
            </a:pPr>
            <a:r>
              <a:rPr lang="es-ES" sz="2000" b="1" strike="noStrike" spc="-1" dirty="0">
                <a:solidFill>
                  <a:srgbClr val="000000"/>
                </a:solidFill>
                <a:latin typeface="Tw Cen MT"/>
                <a:ea typeface="Times New Roman"/>
              </a:rPr>
              <a:t>Tuvo desde su construcción </a:t>
            </a:r>
            <a:r>
              <a:rPr lang="es-ES" sz="2000" b="0" strike="noStrike" spc="-1" dirty="0">
                <a:solidFill>
                  <a:srgbClr val="000000"/>
                </a:solidFill>
                <a:latin typeface="Tw Cen MT"/>
                <a:ea typeface="Times New Roman"/>
              </a:rPr>
              <a:t>un </a:t>
            </a:r>
            <a:r>
              <a:rPr lang="es-ES" sz="2000" b="1" i="1" strike="noStrike" spc="-1" dirty="0">
                <a:solidFill>
                  <a:srgbClr val="000000"/>
                </a:solidFill>
                <a:latin typeface="Tw Cen MT"/>
                <a:ea typeface="Times New Roman"/>
              </a:rPr>
              <a:t>diseño muy atrevido</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Habría que reparar en la anchura de su nave central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y en la altura de sus paredes, que le hacen parecer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 centinela de nuestro pueblo,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siempre encima y en actitud de alerta. </a:t>
            </a:r>
            <a:endParaRPr lang="es-ES" sz="2000" b="0" strike="noStrike" spc="-1" dirty="0">
              <a:latin typeface="Arial"/>
            </a:endParaRPr>
          </a:p>
          <a:p>
            <a:pPr algn="ctr">
              <a:lnSpc>
                <a:spcPct val="100000"/>
              </a:lnSpc>
            </a:pPr>
            <a:r>
              <a:rPr lang="es-ES" sz="2000" b="1" i="1" strike="noStrike" spc="-1" dirty="0">
                <a:solidFill>
                  <a:srgbClr val="000000"/>
                </a:solidFill>
                <a:latin typeface="Tw Cen MT"/>
                <a:ea typeface="Times New Roman"/>
              </a:rPr>
              <a:t>Este gran atrevimiento de espacio constituye </a:t>
            </a:r>
            <a:endParaRPr lang="es-ES" sz="2000" b="0" strike="noStrike" spc="-1" dirty="0">
              <a:latin typeface="Arial"/>
            </a:endParaRPr>
          </a:p>
          <a:p>
            <a:pPr algn="ctr">
              <a:lnSpc>
                <a:spcPct val="100000"/>
              </a:lnSpc>
            </a:pPr>
            <a:r>
              <a:rPr lang="es-ES" sz="2000" b="1" i="1" strike="noStrike" spc="-1" dirty="0">
                <a:solidFill>
                  <a:srgbClr val="000000"/>
                </a:solidFill>
                <a:latin typeface="Tw Cen MT"/>
                <a:ea typeface="Times New Roman"/>
              </a:rPr>
              <a:t>su mayor atracción y su máxima fragilidad</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1" spc="-1" dirty="0">
                <a:solidFill>
                  <a:srgbClr val="000000"/>
                </a:solidFill>
                <a:latin typeface="Tw Cen MT"/>
                <a:ea typeface="Times New Roman"/>
              </a:rPr>
              <a:t>NOTA</a:t>
            </a:r>
            <a:r>
              <a:rPr lang="es-ES" sz="2000" spc="-1" dirty="0">
                <a:solidFill>
                  <a:srgbClr val="000000"/>
                </a:solidFill>
                <a:latin typeface="Tw Cen MT"/>
                <a:ea typeface="Times New Roman"/>
              </a:rPr>
              <a:t>: </a:t>
            </a:r>
            <a:r>
              <a:rPr lang="es-ES" sz="2000" b="0" strike="noStrike" spc="-1" dirty="0">
                <a:solidFill>
                  <a:srgbClr val="000000"/>
                </a:solidFill>
                <a:latin typeface="Tw Cen MT"/>
                <a:ea typeface="Times New Roman"/>
              </a:rPr>
              <a:t>En varias ocasiones sus bóvedas han caído al suelo;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baste recordar el hundimiento de la media naranja en 1926.</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La actual se hizo un año posterior. </a:t>
            </a:r>
            <a:r>
              <a:rPr lang="es-ES" sz="2000" b="0" strike="noStrike" spc="-1" dirty="0">
                <a:solidFill>
                  <a:srgbClr val="222222"/>
                </a:solidFill>
                <a:latin typeface="Tw Cen MT"/>
                <a:ea typeface="Times New Roman"/>
              </a:rPr>
              <a:t>De esta bóveda pende una vistosa lámpara donada por las hermanas María y Cándida Marín Medina, allá por los años cuarenta.</a:t>
            </a:r>
            <a:r>
              <a:rPr lang="es-ES" sz="2000" b="0" strike="noStrike" spc="-1" dirty="0">
                <a:solidFill>
                  <a:srgbClr val="000000"/>
                </a:solidFill>
                <a:latin typeface="Tw Cen MT"/>
                <a:ea typeface="Times New Roman"/>
              </a:rPr>
              <a:t> </a:t>
            </a:r>
            <a:endParaRPr lang="es-ES" sz="2000" b="0" strike="noStrike" spc="-1" dirty="0">
              <a:latin typeface="Arial"/>
            </a:endParaRPr>
          </a:p>
        </p:txBody>
      </p:sp>
      <p:pic>
        <p:nvPicPr>
          <p:cNvPr id="151" name="Imagen 3"/>
          <p:cNvPicPr/>
          <p:nvPr/>
        </p:nvPicPr>
        <p:blipFill>
          <a:blip r:embed="rId3"/>
          <a:stretch/>
        </p:blipFill>
        <p:spPr>
          <a:xfrm>
            <a:off x="6876360" y="4129560"/>
            <a:ext cx="2117880" cy="2556360"/>
          </a:xfrm>
          <a:prstGeom prst="rect">
            <a:avLst/>
          </a:prstGeom>
          <a:ln w="0">
            <a:noFill/>
          </a:ln>
        </p:spPr>
      </p:pic>
      <p:pic>
        <p:nvPicPr>
          <p:cNvPr id="152" name="Imagen 2"/>
          <p:cNvPicPr/>
          <p:nvPr/>
        </p:nvPicPr>
        <p:blipFill>
          <a:blip r:embed="rId4"/>
          <a:srcRect r="32405"/>
          <a:stretch/>
        </p:blipFill>
        <p:spPr>
          <a:xfrm>
            <a:off x="6876360" y="291600"/>
            <a:ext cx="2117880" cy="2776320"/>
          </a:xfrm>
          <a:prstGeom prst="rect">
            <a:avLst/>
          </a:prstGeom>
          <a:ln w="0">
            <a:noFill/>
          </a:ln>
        </p:spPr>
      </p:pic>
      <p:sp>
        <p:nvSpPr>
          <p:cNvPr id="153" name="CuadroTexto 5"/>
          <p:cNvSpPr/>
          <p:nvPr/>
        </p:nvSpPr>
        <p:spPr>
          <a:xfrm>
            <a:off x="7020720" y="3213000"/>
            <a:ext cx="1973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Parroquia</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San Andrés</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2"/>
                                        </p:tgtEl>
                                        <p:attrNameLst>
                                          <p:attrName>style.visibility</p:attrName>
                                        </p:attrNameLst>
                                      </p:cBhvr>
                                      <p:to>
                                        <p:strVal val="visible"/>
                                      </p:to>
                                    </p:set>
                                    <p:animEffect transition="in" filter="fade">
                                      <p:cBhvr>
                                        <p:cTn id="7" dur="3000"/>
                                        <p:tgtEl>
                                          <p:spTgt spid="152"/>
                                        </p:tgtEl>
                                      </p:cBhvr>
                                    </p:animEffect>
                                    <p:anim calcmode="lin" valueType="num">
                                      <p:cBhvr>
                                        <p:cTn id="8" dur="3000" fill="hold"/>
                                        <p:tgtEl>
                                          <p:spTgt spid="152"/>
                                        </p:tgtEl>
                                        <p:attrNameLst>
                                          <p:attrName>ppt_x</p:attrName>
                                        </p:attrNameLst>
                                      </p:cBhvr>
                                      <p:tavLst>
                                        <p:tav tm="0">
                                          <p:val>
                                            <p:strVal val="#ppt_x"/>
                                          </p:val>
                                        </p:tav>
                                        <p:tav tm="100000">
                                          <p:val>
                                            <p:strVal val="#ppt_x"/>
                                          </p:val>
                                        </p:tav>
                                      </p:tavLst>
                                    </p:anim>
                                    <p:anim calcmode="lin" valueType="num">
                                      <p:cBhvr>
                                        <p:cTn id="9" dur="3000" fill="hold"/>
                                        <p:tgtEl>
                                          <p:spTgt spid="15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54" name="Rectangle 1"/>
          <p:cNvSpPr/>
          <p:nvPr/>
        </p:nvSpPr>
        <p:spPr>
          <a:xfrm>
            <a:off x="252360" y="399471"/>
            <a:ext cx="6622920" cy="641568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numCol="1" spcCol="0" anchor="ctr">
            <a:spAutoFit/>
          </a:bodyPr>
          <a:lstStyle/>
          <a:p>
            <a:pPr algn="just">
              <a:lnSpc>
                <a:spcPct val="100000"/>
              </a:lnSpc>
            </a:pPr>
            <a:r>
              <a:rPr lang="es-ES" sz="2000" b="0" strike="noStrike" spc="-1" dirty="0">
                <a:solidFill>
                  <a:srgbClr val="C00000"/>
                </a:solidFill>
                <a:latin typeface="Tw Cen MT"/>
                <a:ea typeface="DejaVu Sans"/>
              </a:rPr>
              <a:t>*</a:t>
            </a:r>
            <a:r>
              <a:rPr lang="es-ES" sz="2000" b="0" strike="noStrike" spc="-1" dirty="0">
                <a:solidFill>
                  <a:srgbClr val="000000"/>
                </a:solidFill>
                <a:latin typeface="Tw Cen MT"/>
                <a:ea typeface="DejaVu Sans"/>
              </a:rPr>
              <a:t> De la vieja iglesia de San Andrés,  sólo nos quedan como recuerdo las piedras que protegen su interior y las cofradías y capellanías.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 </a:t>
            </a:r>
            <a:r>
              <a:rPr lang="es-ES" sz="2000" b="0" strike="noStrike" spc="-1" dirty="0">
                <a:solidFill>
                  <a:srgbClr val="000000"/>
                </a:solidFill>
                <a:latin typeface="Tw Cen MT"/>
                <a:ea typeface="Calibri"/>
              </a:rPr>
              <a:t>En los años finales del siglo XVII, en el templo hubo una capilla y cofradía llamada de San José. El clero y los devotos presentaron abundante documentación para que este altar, situado en el lado de la epístola, tuviera un privilegio del Papa Inocencio XI; en él llegaron a decirse de 10 a 15 misas diarias, y se recogían los diezmos de pan, mosto e hilados.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 1739</a:t>
            </a:r>
            <a:r>
              <a:rPr lang="es-ES" sz="2000" b="0" strike="noStrike" spc="-1" dirty="0">
                <a:solidFill>
                  <a:srgbClr val="000000"/>
                </a:solidFill>
                <a:latin typeface="Tw Cen MT"/>
                <a:ea typeface="Calibri"/>
              </a:rPr>
              <a:t>: Será el penitenciado Cristóbal Ruiz de Medina quien tendrá que trabajar en la obra de la iglesia bajo la supervisión del maestro de albañilería Gonzalo de Luna García.   Éste, en informe enviado al obispado, manifestaba: </a:t>
            </a:r>
            <a:endParaRPr lang="es-ES" sz="2000" b="0" strike="noStrike" spc="-1" dirty="0">
              <a:latin typeface="Arial"/>
            </a:endParaRPr>
          </a:p>
          <a:p>
            <a:pPr algn="just">
              <a:lnSpc>
                <a:spcPct val="100000"/>
              </a:lnSpc>
              <a:tabLst>
                <a:tab pos="0" algn="l"/>
              </a:tabLst>
            </a:pPr>
            <a:r>
              <a:rPr lang="es-ES" sz="2000" b="0" i="1" strike="noStrike" spc="-1" dirty="0">
                <a:solidFill>
                  <a:srgbClr val="000000"/>
                </a:solidFill>
                <a:latin typeface="Tw Cen MT"/>
                <a:ea typeface="Calibri"/>
              </a:rPr>
              <a:t>«Que ha sido asignado por su merced para servir en la obra de albañilería de la parroquial de esta villa a Cristóbal Ruiz de Medina, y que este testigo, como maestro de albañilería, junto con su compañero Miguel Barroso, han ocupado al dicho Cristóbal Ruiz en más de tres meses de trabajo, excluyendo los días de fiesta, en poner el suelo de la dicha iglesia y en retirar la tierra de la iglesia vieja». </a:t>
            </a:r>
            <a:endParaRPr lang="es-ES" sz="2000" b="0" strike="noStrike" spc="-1" dirty="0">
              <a:latin typeface="Arial"/>
            </a:endParaRPr>
          </a:p>
        </p:txBody>
      </p:sp>
      <p:pic>
        <p:nvPicPr>
          <p:cNvPr id="155" name="Picture 2" descr="page46image8991872"/>
          <p:cNvPicPr/>
          <p:nvPr/>
        </p:nvPicPr>
        <p:blipFill>
          <a:blip r:embed="rId3"/>
          <a:stretch/>
        </p:blipFill>
        <p:spPr>
          <a:xfrm>
            <a:off x="127080" y="-334800"/>
            <a:ext cx="494280" cy="11520"/>
          </a:xfrm>
          <a:prstGeom prst="rect">
            <a:avLst/>
          </a:prstGeom>
          <a:ln w="0">
            <a:noFill/>
          </a:ln>
        </p:spPr>
      </p:pic>
      <p:sp>
        <p:nvSpPr>
          <p:cNvPr id="156" name="CuadroTexto 3"/>
          <p:cNvSpPr/>
          <p:nvPr/>
        </p:nvSpPr>
        <p:spPr>
          <a:xfrm>
            <a:off x="7170480" y="5733360"/>
            <a:ext cx="173376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INOCENCIO XI Papa</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1676-1689</a:t>
            </a:r>
            <a:r>
              <a:rPr lang="es-ES" sz="1800" b="0" strike="noStrike" spc="-1">
                <a:solidFill>
                  <a:srgbClr val="212529"/>
                </a:solidFill>
                <a:latin typeface="Tw Cen MT"/>
                <a:ea typeface="DejaVu Sans"/>
              </a:rPr>
              <a:t>.</a:t>
            </a:r>
            <a:endParaRPr lang="es-ES" sz="1800" b="0" strike="noStrike" spc="-1">
              <a:latin typeface="Arial"/>
            </a:endParaRPr>
          </a:p>
        </p:txBody>
      </p:sp>
      <p:pic>
        <p:nvPicPr>
          <p:cNvPr id="157" name="Imagen 6"/>
          <p:cNvPicPr/>
          <p:nvPr/>
        </p:nvPicPr>
        <p:blipFill>
          <a:blip r:embed="rId4"/>
          <a:srcRect l="18116" t="1681" r="19888" b="34371"/>
          <a:stretch/>
        </p:blipFill>
        <p:spPr>
          <a:xfrm>
            <a:off x="7157880" y="3468600"/>
            <a:ext cx="1733760" cy="2229120"/>
          </a:xfrm>
          <a:prstGeom prst="rect">
            <a:avLst/>
          </a:prstGeom>
          <a:ln w="0">
            <a:noFill/>
          </a:ln>
        </p:spPr>
      </p:pic>
      <p:pic>
        <p:nvPicPr>
          <p:cNvPr id="158" name="Imagen 4"/>
          <p:cNvPicPr/>
          <p:nvPr/>
        </p:nvPicPr>
        <p:blipFill>
          <a:blip r:embed="rId5"/>
          <a:stretch/>
        </p:blipFill>
        <p:spPr>
          <a:xfrm>
            <a:off x="7143120" y="393120"/>
            <a:ext cx="1721160" cy="2424600"/>
          </a:xfrm>
          <a:prstGeom prst="rect">
            <a:avLst/>
          </a:prstGeom>
          <a:ln w="0">
            <a:noFill/>
          </a:ln>
        </p:spPr>
      </p:pic>
      <p:sp>
        <p:nvSpPr>
          <p:cNvPr id="159" name="CuadroTexto 5"/>
          <p:cNvSpPr/>
          <p:nvPr/>
        </p:nvSpPr>
        <p:spPr>
          <a:xfrm>
            <a:off x="7092360" y="2925000"/>
            <a:ext cx="1943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600" b="0" strike="noStrike" spc="-1">
                <a:solidFill>
                  <a:srgbClr val="C00000"/>
                </a:solidFill>
                <a:latin typeface="Arial"/>
                <a:ea typeface="DejaVu Sans"/>
              </a:rPr>
              <a:t>Entrada Sacristía</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58"/>
                                        </p:tgtEl>
                                        <p:attrNameLst>
                                          <p:attrName>style.visibility</p:attrName>
                                        </p:attrNameLst>
                                      </p:cBhvr>
                                      <p:to>
                                        <p:strVal val="visible"/>
                                      </p:to>
                                    </p:set>
                                    <p:animEffect transition="in" filter="fade">
                                      <p:cBhvr>
                                        <p:cTn id="7" dur="3000"/>
                                        <p:tgtEl>
                                          <p:spTgt spid="158"/>
                                        </p:tgtEl>
                                      </p:cBhvr>
                                    </p:animEffect>
                                    <p:anim calcmode="lin" valueType="num">
                                      <p:cBhvr>
                                        <p:cTn id="8" dur="3000" fill="hold"/>
                                        <p:tgtEl>
                                          <p:spTgt spid="158"/>
                                        </p:tgtEl>
                                        <p:attrNameLst>
                                          <p:attrName>ppt_x</p:attrName>
                                        </p:attrNameLst>
                                      </p:cBhvr>
                                      <p:tavLst>
                                        <p:tav tm="0">
                                          <p:val>
                                            <p:strVal val="#ppt_x"/>
                                          </p:val>
                                        </p:tav>
                                        <p:tav tm="100000">
                                          <p:val>
                                            <p:strVal val="#ppt_x"/>
                                          </p:val>
                                        </p:tav>
                                      </p:tavLst>
                                    </p:anim>
                                    <p:anim calcmode="lin" valueType="num">
                                      <p:cBhvr>
                                        <p:cTn id="9" dur="3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60" name="CuadroTexto 4"/>
          <p:cNvSpPr/>
          <p:nvPr/>
        </p:nvSpPr>
        <p:spPr>
          <a:xfrm>
            <a:off x="179640" y="260640"/>
            <a:ext cx="6479640" cy="630796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1" strike="noStrike" spc="-1" dirty="0">
                <a:solidFill>
                  <a:srgbClr val="C00000"/>
                </a:solidFill>
                <a:latin typeface="Tw Cen MT"/>
                <a:ea typeface="Times New Roman"/>
              </a:rPr>
              <a:t>La incorporación a la Iglesia</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se realiza por la recepción de las aguas del </a:t>
            </a:r>
            <a:r>
              <a:rPr lang="es-ES" sz="2000" b="0" strike="noStrike" spc="-1" dirty="0">
                <a:solidFill>
                  <a:srgbClr val="C00000"/>
                </a:solidFill>
                <a:latin typeface="Tw Cen MT"/>
                <a:ea typeface="Times New Roman"/>
              </a:rPr>
              <a:t>Bautismo.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A lo lago de los siglos son innumerables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los </a:t>
            </a:r>
            <a:r>
              <a:rPr lang="es-ES" sz="2000" b="0" strike="noStrike" spc="-1" dirty="0" err="1">
                <a:solidFill>
                  <a:srgbClr val="000000"/>
                </a:solidFill>
                <a:latin typeface="Tw Cen MT"/>
                <a:ea typeface="Times New Roman"/>
              </a:rPr>
              <a:t>villanovenses</a:t>
            </a:r>
            <a:r>
              <a:rPr lang="es-ES" sz="2000" b="0" strike="noStrike" spc="-1" dirty="0">
                <a:solidFill>
                  <a:srgbClr val="000000"/>
                </a:solidFill>
                <a:latin typeface="Tw Cen MT"/>
                <a:ea typeface="Times New Roman"/>
              </a:rPr>
              <a:t> que han conformado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la comunidad cristiana.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Pero sin duda el </a:t>
            </a:r>
            <a:r>
              <a:rPr lang="es-ES" sz="2000" b="0" strike="noStrike" spc="-1" dirty="0">
                <a:solidFill>
                  <a:srgbClr val="C00000"/>
                </a:solidFill>
                <a:latin typeface="Tw Cen MT"/>
                <a:ea typeface="Times New Roman"/>
              </a:rPr>
              <a:t>estamento</a:t>
            </a:r>
            <a:r>
              <a:rPr lang="es-ES" sz="2000" b="0" strike="noStrike" spc="-1" dirty="0">
                <a:solidFill>
                  <a:srgbClr val="000000"/>
                </a:solidFill>
                <a:latin typeface="Tw Cen MT"/>
                <a:ea typeface="Times New Roman"/>
              </a:rPr>
              <a:t> que más sobresale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ha sido </a:t>
            </a:r>
            <a:r>
              <a:rPr lang="es-ES" sz="2000" b="0" strike="noStrike" spc="-1" dirty="0">
                <a:solidFill>
                  <a:srgbClr val="C00000"/>
                </a:solidFill>
                <a:latin typeface="Tw Cen MT"/>
                <a:ea typeface="Times New Roman"/>
              </a:rPr>
              <a:t>el </a:t>
            </a:r>
            <a:r>
              <a:rPr lang="es-ES" sz="2000" b="1" strike="noStrike" spc="-1" dirty="0">
                <a:solidFill>
                  <a:srgbClr val="C00000"/>
                </a:solidFill>
                <a:latin typeface="Tw Cen MT"/>
                <a:ea typeface="Times New Roman"/>
              </a:rPr>
              <a:t>clero.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Esto se refleja en el hecho de que en el siglo XVIII, nuestra Parroquia constituyera el pilar de la religiosidad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de la Villa, con trece sacerdotes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y diez clérigos ordenados de menores.</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 1784</a:t>
            </a:r>
            <a:r>
              <a:rPr lang="es-ES" sz="2000" b="0" strike="noStrike" spc="-1" dirty="0">
                <a:solidFill>
                  <a:srgbClr val="000000"/>
                </a:solidFill>
                <a:latin typeface="Tw Cen MT"/>
                <a:ea typeface="Calibri"/>
              </a:rPr>
              <a:t>. Se asignan a nuestra Parroquia un prior,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cinco beneficios y cuarenta y tres capellanías”.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A mediados del </a:t>
            </a:r>
            <a:r>
              <a:rPr lang="es-ES" sz="2000" b="0" strike="noStrike" spc="-1" dirty="0">
                <a:solidFill>
                  <a:srgbClr val="C00000"/>
                </a:solidFill>
                <a:latin typeface="Tw Cen MT"/>
                <a:ea typeface="Calibri"/>
              </a:rPr>
              <a:t>siglo XVIII</a:t>
            </a:r>
            <a:r>
              <a:rPr lang="es-ES" sz="2000" b="0" strike="noStrike" spc="-1" dirty="0">
                <a:solidFill>
                  <a:srgbClr val="000000"/>
                </a:solidFill>
                <a:latin typeface="Tw Cen MT"/>
                <a:ea typeface="Calibri"/>
              </a:rPr>
              <a:t>, por ejemplo,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que la población de vecinos ascendía a 824,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más de un centenar de ellos eran eclesiásticos</a:t>
            </a:r>
            <a:r>
              <a:rPr lang="es-ES" sz="2000" b="0" strike="noStrike" spc="-1" dirty="0">
                <a:solidFill>
                  <a:srgbClr val="000000"/>
                </a:solidFill>
                <a:latin typeface="Tw Cen MT"/>
                <a:ea typeface="Calibri"/>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entre clérigos y religiosos (5).</a:t>
            </a:r>
            <a:endParaRPr lang="es-ES" sz="2000" b="0" strike="noStrike" spc="-1" dirty="0">
              <a:latin typeface="Arial"/>
            </a:endParaRPr>
          </a:p>
          <a:p>
            <a:pPr algn="ctr">
              <a:lnSpc>
                <a:spcPct val="100000"/>
              </a:lnSpc>
            </a:pPr>
            <a:r>
              <a:rPr lang="es-ES" sz="2000" b="0" i="1" strike="noStrike" spc="-1" dirty="0">
                <a:solidFill>
                  <a:srgbClr val="FF0000"/>
                </a:solidFill>
                <a:latin typeface="Tw Cen MT"/>
                <a:ea typeface="Calibri"/>
              </a:rPr>
              <a:t>NOTA</a:t>
            </a:r>
            <a:r>
              <a:rPr lang="es-ES" sz="2000" b="0" i="1" strike="noStrike" spc="-1" dirty="0">
                <a:solidFill>
                  <a:srgbClr val="000000"/>
                </a:solidFill>
                <a:latin typeface="Tw Cen MT"/>
                <a:ea typeface="Calibri"/>
              </a:rPr>
              <a:t>: A lo largo de tres siglos su población y su término </a:t>
            </a:r>
            <a:endParaRPr lang="es-ES" sz="2000" b="0" i="1" strike="noStrike" spc="-1" dirty="0">
              <a:latin typeface="Arial"/>
            </a:endParaRPr>
          </a:p>
          <a:p>
            <a:pPr algn="ctr">
              <a:lnSpc>
                <a:spcPct val="100000"/>
              </a:lnSpc>
            </a:pPr>
            <a:r>
              <a:rPr lang="es-ES" sz="2000" b="0" i="1" strike="noStrike" spc="-1" dirty="0">
                <a:solidFill>
                  <a:srgbClr val="000000"/>
                </a:solidFill>
                <a:latin typeface="Tw Cen MT"/>
                <a:ea typeface="Calibri"/>
              </a:rPr>
              <a:t>ha dado cobijo a comunidades de Dominicas/os, </a:t>
            </a:r>
            <a:endParaRPr lang="es-ES" sz="2000" b="0" i="1" strike="noStrike" spc="-1" dirty="0">
              <a:latin typeface="Arial"/>
            </a:endParaRPr>
          </a:p>
          <a:p>
            <a:pPr algn="ctr">
              <a:lnSpc>
                <a:spcPct val="100000"/>
              </a:lnSpc>
            </a:pPr>
            <a:r>
              <a:rPr lang="es-ES" sz="2000" b="0" i="1" strike="noStrike" spc="-1" dirty="0">
                <a:solidFill>
                  <a:srgbClr val="000000"/>
                </a:solidFill>
                <a:latin typeface="Tw Cen MT"/>
                <a:ea typeface="Calibri"/>
              </a:rPr>
              <a:t>Franciscanas, PP. Carmelitas, Basilios, Trinitarios</a:t>
            </a:r>
            <a:r>
              <a:rPr lang="es-ES" sz="2400" b="0" i="1" strike="noStrike" spc="-1" dirty="0">
                <a:solidFill>
                  <a:srgbClr val="000000"/>
                </a:solidFill>
                <a:latin typeface="Calibri"/>
                <a:ea typeface="Calibri"/>
              </a:rPr>
              <a:t>.</a:t>
            </a:r>
            <a:endParaRPr lang="es-ES" sz="2400" b="0" i="1" strike="noStrike" spc="-1" dirty="0">
              <a:latin typeface="Arial"/>
            </a:endParaRPr>
          </a:p>
        </p:txBody>
      </p:sp>
      <p:pic>
        <p:nvPicPr>
          <p:cNvPr id="161" name="Imagen 2"/>
          <p:cNvPicPr/>
          <p:nvPr/>
        </p:nvPicPr>
        <p:blipFill>
          <a:blip r:embed="rId3"/>
          <a:stretch/>
        </p:blipFill>
        <p:spPr>
          <a:xfrm>
            <a:off x="6605280" y="3861000"/>
            <a:ext cx="2334240" cy="2234160"/>
          </a:xfrm>
          <a:prstGeom prst="rect">
            <a:avLst/>
          </a:prstGeom>
          <a:ln w="0">
            <a:noFill/>
          </a:ln>
        </p:spPr>
      </p:pic>
      <p:pic>
        <p:nvPicPr>
          <p:cNvPr id="162" name="Imagen 5"/>
          <p:cNvPicPr/>
          <p:nvPr/>
        </p:nvPicPr>
        <p:blipFill>
          <a:blip r:embed="rId4"/>
          <a:stretch/>
        </p:blipFill>
        <p:spPr>
          <a:xfrm>
            <a:off x="6605280" y="404640"/>
            <a:ext cx="2334240" cy="2735280"/>
          </a:xfrm>
          <a:prstGeom prst="rect">
            <a:avLst/>
          </a:prstGeom>
          <a:ln w="0">
            <a:noFill/>
          </a:ln>
        </p:spPr>
      </p:pic>
      <p:sp>
        <p:nvSpPr>
          <p:cNvPr id="163" name="CuadroTexto 6"/>
          <p:cNvSpPr/>
          <p:nvPr/>
        </p:nvSpPr>
        <p:spPr>
          <a:xfrm>
            <a:off x="6605280" y="6311880"/>
            <a:ext cx="2358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Pila Bautismal</a:t>
            </a:r>
            <a:endParaRPr lang="es-ES" sz="1800" b="0" strike="noStrike" spc="-1">
              <a:latin typeface="Arial"/>
            </a:endParaRPr>
          </a:p>
        </p:txBody>
      </p:sp>
      <p:sp>
        <p:nvSpPr>
          <p:cNvPr id="164" name="CuadroTexto 7"/>
          <p:cNvSpPr/>
          <p:nvPr/>
        </p:nvSpPr>
        <p:spPr>
          <a:xfrm>
            <a:off x="6605280" y="3285000"/>
            <a:ext cx="2358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Altar Mayor</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1"/>
                                        </p:tgtEl>
                                        <p:attrNameLst>
                                          <p:attrName>style.visibility</p:attrName>
                                        </p:attrNameLst>
                                      </p:cBhvr>
                                      <p:to>
                                        <p:strVal val="visible"/>
                                      </p:to>
                                    </p:set>
                                    <p:animEffect transition="in" filter="fade">
                                      <p:cBhvr>
                                        <p:cTn id="7" dur="3000"/>
                                        <p:tgtEl>
                                          <p:spTgt spid="161"/>
                                        </p:tgtEl>
                                      </p:cBhvr>
                                    </p:animEffect>
                                    <p:anim calcmode="lin" valueType="num">
                                      <p:cBhvr>
                                        <p:cTn id="8" dur="3000" fill="hold"/>
                                        <p:tgtEl>
                                          <p:spTgt spid="161"/>
                                        </p:tgtEl>
                                        <p:attrNameLst>
                                          <p:attrName>ppt_x</p:attrName>
                                        </p:attrNameLst>
                                      </p:cBhvr>
                                      <p:tavLst>
                                        <p:tav tm="0">
                                          <p:val>
                                            <p:strVal val="#ppt_x"/>
                                          </p:val>
                                        </p:tav>
                                        <p:tav tm="100000">
                                          <p:val>
                                            <p:strVal val="#ppt_x"/>
                                          </p:val>
                                        </p:tav>
                                      </p:tavLst>
                                    </p:anim>
                                    <p:anim calcmode="lin" valueType="num">
                                      <p:cBhvr>
                                        <p:cTn id="9" dur="3000" fill="hold"/>
                                        <p:tgtEl>
                                          <p:spTgt spid="1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65" name="CuadroTexto 6"/>
          <p:cNvSpPr/>
          <p:nvPr/>
        </p:nvSpPr>
        <p:spPr>
          <a:xfrm>
            <a:off x="539640" y="369360"/>
            <a:ext cx="813600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1" strike="noStrike" spc="-1" dirty="0">
                <a:solidFill>
                  <a:srgbClr val="C00000"/>
                </a:solidFill>
                <a:latin typeface="Tw Cen MT"/>
                <a:ea typeface="DejaVu Sans"/>
              </a:rPr>
              <a:t>Formar parte del clero </a:t>
            </a:r>
            <a:r>
              <a:rPr lang="es-ES" sz="2000" b="0" strike="noStrike" spc="-1" dirty="0">
                <a:solidFill>
                  <a:srgbClr val="000000"/>
                </a:solidFill>
                <a:latin typeface="Tw Cen MT"/>
                <a:ea typeface="DejaVu Sans"/>
              </a:rPr>
              <a:t>era sin duda en esta época un privilegio, ya que al prestigio, iba unida también la seguridad del sustento y la liberación fiscal.</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La pertenencia a este estamento podía conseguirse:</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a) Consagrándose a Dios, en pobreza como religioso.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b) Siendo aceptado para el servicio de la Diócesis por el obispo.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c) “Ad </a:t>
            </a:r>
            <a:r>
              <a:rPr lang="es-ES" sz="2000" b="0" strike="noStrike" spc="-1" dirty="0" err="1">
                <a:solidFill>
                  <a:srgbClr val="000000"/>
                </a:solidFill>
                <a:latin typeface="Tw Cen MT"/>
                <a:ea typeface="DejaVu Sans"/>
              </a:rPr>
              <a:t>titulum</a:t>
            </a:r>
            <a:r>
              <a:rPr lang="es-ES" sz="2000" b="0" strike="noStrike" spc="-1" dirty="0">
                <a:solidFill>
                  <a:srgbClr val="000000"/>
                </a:solidFill>
                <a:latin typeface="Tw Cen MT"/>
                <a:ea typeface="DejaVu Sans"/>
              </a:rPr>
              <a:t>” de patrimonio: Al servicio de las capellanías,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 como Beneficiados o Capellanes.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De los beneficios de las </a:t>
            </a:r>
            <a:r>
              <a:rPr lang="es-ES" sz="2000" b="0" strike="noStrike" spc="-1" dirty="0">
                <a:solidFill>
                  <a:srgbClr val="C00000"/>
                </a:solidFill>
                <a:latin typeface="Tw Cen MT"/>
                <a:ea typeface="DejaVu Sans"/>
              </a:rPr>
              <a:t>capellanías “de sangre”, </a:t>
            </a:r>
            <a:r>
              <a:rPr lang="es-ES" sz="2000" b="0" strike="noStrike" spc="-1" dirty="0">
                <a:solidFill>
                  <a:srgbClr val="000000"/>
                </a:solidFill>
                <a:latin typeface="Tw Cen MT"/>
                <a:ea typeface="DejaVu Sans"/>
              </a:rPr>
              <a:t>sólo podían participar familiares y allegados. De ahí que algunos para participar de los beneficios se incorporasen al clero mediante la tonsura y las órdenes menores, sin ordenarse de sacerdotes. Para cumplir las “mandas” de las misas que tenían que decir obligatoriamente, recurrían a los servicios de curas “servideros”, “curas de misa y olla”. Esto explica la ”abundancia del clero”.</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*1709</a:t>
            </a:r>
            <a:r>
              <a:rPr lang="es-ES" sz="2000" b="0" strike="noStrike" spc="-1" dirty="0">
                <a:solidFill>
                  <a:srgbClr val="000000"/>
                </a:solidFill>
                <a:latin typeface="Tw Cen MT"/>
                <a:ea typeface="Calibri"/>
              </a:rPr>
              <a:t>: Llama la atención que más de la mitad de los testigos, para la Carta Ejecutoria de Hidalguía de don Manuel Antonio Vela sean clérigos: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Licenciado Pedro de </a:t>
            </a:r>
            <a:r>
              <a:rPr lang="es-ES" sz="2000" b="0" strike="noStrike" spc="-1" dirty="0" err="1">
                <a:solidFill>
                  <a:srgbClr val="000000"/>
                </a:solidFill>
                <a:latin typeface="Tw Cen MT"/>
                <a:ea typeface="Calibri"/>
              </a:rPr>
              <a:t>Otalova</a:t>
            </a:r>
            <a:r>
              <a:rPr lang="es-ES" sz="2000" b="0" strike="noStrike" spc="-1" dirty="0">
                <a:solidFill>
                  <a:srgbClr val="000000"/>
                </a:solidFill>
                <a:latin typeface="Tw Cen MT"/>
                <a:ea typeface="Calibri"/>
              </a:rPr>
              <a:t>, capellán  parroquial Villacarrillo.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Lic. Pedro Gallego, clérigo de menores, capellán parroquial Villacarrillo.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Licenciado Juan García de la Torre, capellán parroquial Villacarrillo.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Miguel P. Guzmán, noble de 51 años, clérigo de menores de Úbeda.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Lic. Pedro Alarcos, presbítero, Comisario de la Inquisición de Córdoba.</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3000"/>
                                        <p:tgtEl>
                                          <p:spTgt spid="165"/>
                                        </p:tgtEl>
                                      </p:cBhvr>
                                    </p:animEffect>
                                    <p:anim calcmode="lin" valueType="num">
                                      <p:cBhvr>
                                        <p:cTn id="8" dur="3000" fill="hold"/>
                                        <p:tgtEl>
                                          <p:spTgt spid="165"/>
                                        </p:tgtEl>
                                        <p:attrNameLst>
                                          <p:attrName>ppt_x</p:attrName>
                                        </p:attrNameLst>
                                      </p:cBhvr>
                                      <p:tavLst>
                                        <p:tav tm="0">
                                          <p:val>
                                            <p:strVal val="#ppt_x"/>
                                          </p:val>
                                        </p:tav>
                                        <p:tav tm="100000">
                                          <p:val>
                                            <p:strVal val="#ppt_x"/>
                                          </p:val>
                                        </p:tav>
                                      </p:tavLst>
                                    </p:anim>
                                    <p:anim calcmode="lin" valueType="num">
                                      <p:cBhvr>
                                        <p:cTn id="9" dur="3000" fill="hold"/>
                                        <p:tgtEl>
                                          <p:spTgt spid="1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66" name="CuadroTexto 2"/>
          <p:cNvSpPr/>
          <p:nvPr/>
        </p:nvSpPr>
        <p:spPr>
          <a:xfrm>
            <a:off x="539640" y="0"/>
            <a:ext cx="8063640" cy="685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PEQUEÑOS INCIDENTES</a:t>
            </a:r>
            <a:r>
              <a:rPr lang="es-ES" sz="2000" b="0" strike="noStrike" spc="-1" dirty="0">
                <a:solidFill>
                  <a:srgbClr val="000000"/>
                </a:solidFill>
                <a:latin typeface="Tw Cen MT"/>
                <a:ea typeface="Times New Roman"/>
              </a:rPr>
              <a:t>:</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*1595</a:t>
            </a:r>
            <a:r>
              <a:rPr lang="es-ES" sz="2000" b="0" strike="noStrike" spc="-1" dirty="0">
                <a:solidFill>
                  <a:srgbClr val="000000"/>
                </a:solidFill>
                <a:latin typeface="Tw Cen MT"/>
                <a:ea typeface="Times New Roman"/>
              </a:rPr>
              <a:t>: 2 de enero. El anciano hidalgo Juan Martínez Sevillano, entró en el templo parroquial acompañado de su hija Juana. Se dirigieron a la capilla de su propiedad construida en 1539, bajo la advocación de la Concepción.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La hija lucía en la cabeza un hermoso sombrero adornado de plumas; los acompañaba igualmente una criada, la cual llevaba un cojín destinado para amortiguar el peso de su señora cuando tocara hincar las rodillas. Este pequeño detalle, fue observado por todos los presentes, en su mayoría humildes campesinos, y por algunos clérigos; uno de ellos decidió acercarse hasta la capilla y les recriminó que no estaba permitido entrar con cojines ni con sombreros tocados, según orden episcopal.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Se entabló entonces una discusión y el anciano terminó poniendo el grito en el cielo, alegando que estaba en su capilla que había sido además pagada con su dinero. A pesar de que la gente apoyó al clérigo, éste fue recriminado duramente por el alcalde por ser el instigador del escándalo.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*1684</a:t>
            </a:r>
            <a:r>
              <a:rPr lang="es-ES" sz="2000" b="0" strike="noStrike" spc="-1" dirty="0">
                <a:solidFill>
                  <a:srgbClr val="000000"/>
                </a:solidFill>
                <a:latin typeface="Tw Cen MT"/>
                <a:ea typeface="Times New Roman"/>
              </a:rPr>
              <a:t>: D. DIEGO, médico casado con Luisa Baltanás, sin descendencia, deja establecido en su testamento: </a:t>
            </a:r>
            <a:r>
              <a:rPr lang="es-ES" sz="2000" b="0" i="1" strike="noStrike" spc="-1" dirty="0">
                <a:solidFill>
                  <a:srgbClr val="000000"/>
                </a:solidFill>
                <a:latin typeface="Tw Cen MT"/>
                <a:ea typeface="Times New Roman"/>
              </a:rPr>
              <a:t>“Mando que </a:t>
            </a:r>
            <a:r>
              <a:rPr lang="es-ES" sz="2000" b="0" i="1" strike="noStrike" spc="-1" dirty="0" err="1">
                <a:solidFill>
                  <a:srgbClr val="000000"/>
                </a:solidFill>
                <a:latin typeface="Tw Cen MT"/>
                <a:ea typeface="Times New Roman"/>
              </a:rPr>
              <a:t>quando</a:t>
            </a:r>
            <a:r>
              <a:rPr lang="es-ES" sz="2000" b="0" i="1" strike="noStrike" spc="-1" dirty="0">
                <a:solidFill>
                  <a:srgbClr val="000000"/>
                </a:solidFill>
                <a:latin typeface="Tw Cen MT"/>
                <a:ea typeface="Times New Roman"/>
              </a:rPr>
              <a:t> el Señor sea servido de llevarme de esta vida a la eterna, mi cuerpo sea sepultado en la capilla de San Francisco de Paula, que es mía propia, de la iglesia mayor de esta Villa, y se me haga entierro mayor con toda pompa”. </a:t>
            </a:r>
            <a:r>
              <a:rPr lang="es-ES" sz="2000" b="0" strike="noStrike" spc="-1" dirty="0">
                <a:solidFill>
                  <a:srgbClr val="000000"/>
                </a:solidFill>
                <a:latin typeface="Tw Cen MT"/>
                <a:ea typeface="Times New Roman"/>
              </a:rPr>
              <a:t>Pide que a su entierro asista la música de voces de la Iglesia. Nombra como primer capellán a su sobrino D. Pedro Sánchez Manrique de Lara.</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6"/>
                                        </p:tgtEl>
                                        <p:attrNameLst>
                                          <p:attrName>style.visibility</p:attrName>
                                        </p:attrNameLst>
                                      </p:cBhvr>
                                      <p:to>
                                        <p:strVal val="visible"/>
                                      </p:to>
                                    </p:set>
                                    <p:animEffect transition="in" filter="fade">
                                      <p:cBhvr>
                                        <p:cTn id="7" dur="3000"/>
                                        <p:tgtEl>
                                          <p:spTgt spid="166"/>
                                        </p:tgtEl>
                                      </p:cBhvr>
                                    </p:animEffect>
                                    <p:anim calcmode="lin" valueType="num">
                                      <p:cBhvr>
                                        <p:cTn id="8" dur="3000" fill="hold"/>
                                        <p:tgtEl>
                                          <p:spTgt spid="166"/>
                                        </p:tgtEl>
                                        <p:attrNameLst>
                                          <p:attrName>ppt_x</p:attrName>
                                        </p:attrNameLst>
                                      </p:cBhvr>
                                      <p:tavLst>
                                        <p:tav tm="0">
                                          <p:val>
                                            <p:strVal val="#ppt_x"/>
                                          </p:val>
                                        </p:tav>
                                        <p:tav tm="100000">
                                          <p:val>
                                            <p:strVal val="#ppt_x"/>
                                          </p:val>
                                        </p:tav>
                                      </p:tavLst>
                                    </p:anim>
                                    <p:anim calcmode="lin" valueType="num">
                                      <p:cBhvr>
                                        <p:cTn id="9" dur="3000" fill="hold"/>
                                        <p:tgtEl>
                                          <p:spTgt spid="1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67" name="CuadroTexto 2"/>
          <p:cNvSpPr/>
          <p:nvPr/>
        </p:nvSpPr>
        <p:spPr>
          <a:xfrm>
            <a:off x="683640" y="0"/>
            <a:ext cx="7847640" cy="685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JUSTICIA ECLESIÁSTICA Y DERECHO DE ASILO</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En una de las Partidas se prescribe “que todo hombre que huye a una iglesia, </a:t>
            </a:r>
            <a:r>
              <a:rPr lang="es-ES" sz="2000" b="0" i="1" strike="noStrike" spc="-1" dirty="0">
                <a:solidFill>
                  <a:srgbClr val="000000"/>
                </a:solidFill>
                <a:latin typeface="Tw Cen MT"/>
                <a:ea typeface="Times New Roman"/>
              </a:rPr>
              <a:t>"por mal que hubiese hecho, por deuda que debiese, o por cualquier otra cosa, debe ser en ella amparado, y no debe ser sacado a la fuerza, ni debe ser matado, ni recibir pena alguna en el cuerpo; tampoco debe ser cercado en la iglesia ni en el cementerio de la iglesia, debiendo los clérigos darle de comer y de beber</a:t>
            </a:r>
            <a:r>
              <a:rPr lang="es-ES" sz="2000" b="0" strike="noStrike" spc="-1" dirty="0">
                <a:solidFill>
                  <a:srgbClr val="000000"/>
                </a:solidFill>
                <a:latin typeface="Tw Cen MT"/>
                <a:ea typeface="Times New Roman"/>
              </a:rPr>
              <a:t>”.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De todos es conocido el poder que antiguamente desempeñaba la iglesia sobre la moral de sus pueblos; y la vigilancia que sobre las costumbres ejercía este mismo poder: incestos, adulterios, embarazos antes del matrimonio, abortos, etc.</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Como señala Domínguez Ortiz , un obispo o un abad podía condenar a uno de sus súbditos a penas de cárcel, azotes o galeras; y sólo para la pena capital debía el reo ser entregado a la justicia secular.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En aquellos tiempos las jurisdicciones que entendían  eran mixtas, creando en muchas ocasiones no pocas desavenencias entre el poder civil y el eclesiástico.</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 La cárcel eclesiástica de Villanueva del Arzobispo estaba situada dentro de la iglesia parroquial, en un lugar que era conocido como la Camarilla, y que se encontraba en un piso situado encima de la vieja sacristía, que fue derruida para hacer la nueva en los años 60 del siglo XX. </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7"/>
                                        </p:tgtEl>
                                        <p:attrNameLst>
                                          <p:attrName>style.visibility</p:attrName>
                                        </p:attrNameLst>
                                      </p:cBhvr>
                                      <p:to>
                                        <p:strVal val="visible"/>
                                      </p:to>
                                    </p:set>
                                    <p:animEffect transition="in" filter="fade">
                                      <p:cBhvr>
                                        <p:cTn id="7" dur="3000"/>
                                        <p:tgtEl>
                                          <p:spTgt spid="167"/>
                                        </p:tgtEl>
                                      </p:cBhvr>
                                    </p:animEffect>
                                    <p:anim calcmode="lin" valueType="num">
                                      <p:cBhvr>
                                        <p:cTn id="8" dur="3000" fill="hold"/>
                                        <p:tgtEl>
                                          <p:spTgt spid="167"/>
                                        </p:tgtEl>
                                        <p:attrNameLst>
                                          <p:attrName>ppt_x</p:attrName>
                                        </p:attrNameLst>
                                      </p:cBhvr>
                                      <p:tavLst>
                                        <p:tav tm="0">
                                          <p:val>
                                            <p:strVal val="#ppt_x"/>
                                          </p:val>
                                        </p:tav>
                                        <p:tav tm="100000">
                                          <p:val>
                                            <p:strVal val="#ppt_x"/>
                                          </p:val>
                                        </p:tav>
                                      </p:tavLst>
                                    </p:anim>
                                    <p:anim calcmode="lin" valueType="num">
                                      <p:cBhvr>
                                        <p:cTn id="9" dur="3000" fill="hold"/>
                                        <p:tgtEl>
                                          <p:spTgt spid="16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68" name="CuadroTexto 1"/>
          <p:cNvSpPr/>
          <p:nvPr/>
        </p:nvSpPr>
        <p:spPr>
          <a:xfrm>
            <a:off x="683640" y="260640"/>
            <a:ext cx="7703640" cy="6858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LA PROCESIÓN DEL CORPUS</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Times New Roman"/>
              </a:rPr>
              <a:t>Ginés Torres Navarrete: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“Sin hacer ostentación de nada, Villanueva del Arzobispo ha venido celebrando a lo grande el día del Señor desde tiempos antiguos. Juncia, mastranzos, tomillo y romero por las calles, las más ricas colgaduras en sus fachadas, campanas al viento, el clero revestido con los más ricos ornamentos y el pueblo todo tocado con los vestidos más festivos. Como complemento enriquecedor se contrataba a comparsas especializadas para estos eventos.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Un ejemplo: “Juan Lorenzo Laínez y Juan Martínez, de Úbeda se obligan a llevar a Villanueva del Arzobispo, para la fiesta del Corpus, una danza de ocho hombres con libreas de raso azul, justillos de matachines de una pieza con sus rostros, broqueles y palotes, que han de asistir desde la víspera del Corpus hasta el día de la octava, asistiendo a las procesiones por la tarde y mañana y a las fiestas de Iglesia. Se les ha de pagar cuatrocientos setenta reales de vellón, y darles alojamiento y comida”. No siempre las cosas salían bien.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Todos los años la procesión del Santísimo recorría las principales calles. En el siglo XVII se optó por dirigir la procesión hacia la zona más nueva donde estaba situado el convento de San Francisco. </a:t>
            </a:r>
            <a:endParaRPr lang="es-ES" sz="2000" b="0" strike="noStrike" spc="-1" dirty="0">
              <a:latin typeface="Arial"/>
            </a:endParaRPr>
          </a:p>
          <a:p>
            <a:pPr algn="just">
              <a:lnSpc>
                <a:spcPct val="100000"/>
              </a:lnSpc>
            </a:pPr>
            <a:endParaRPr lang="es-ES" sz="2000" b="0" strike="noStrike" spc="-1" dirty="0">
              <a:latin typeface="Arial"/>
            </a:endParaRPr>
          </a:p>
          <a:p>
            <a:pPr algn="ctr">
              <a:lnSpc>
                <a:spcPct val="100000"/>
              </a:lnSpc>
            </a:pP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8"/>
                                        </p:tgtEl>
                                        <p:attrNameLst>
                                          <p:attrName>style.visibility</p:attrName>
                                        </p:attrNameLst>
                                      </p:cBhvr>
                                      <p:to>
                                        <p:strVal val="visible"/>
                                      </p:to>
                                    </p:set>
                                    <p:animEffect transition="in" filter="fade">
                                      <p:cBhvr>
                                        <p:cTn id="7" dur="3000"/>
                                        <p:tgtEl>
                                          <p:spTgt spid="168"/>
                                        </p:tgtEl>
                                      </p:cBhvr>
                                    </p:animEffect>
                                    <p:anim calcmode="lin" valueType="num">
                                      <p:cBhvr>
                                        <p:cTn id="8" dur="3000" fill="hold"/>
                                        <p:tgtEl>
                                          <p:spTgt spid="168"/>
                                        </p:tgtEl>
                                        <p:attrNameLst>
                                          <p:attrName>ppt_x</p:attrName>
                                        </p:attrNameLst>
                                      </p:cBhvr>
                                      <p:tavLst>
                                        <p:tav tm="0">
                                          <p:val>
                                            <p:strVal val="#ppt_x"/>
                                          </p:val>
                                        </p:tav>
                                        <p:tav tm="100000">
                                          <p:val>
                                            <p:strVal val="#ppt_x"/>
                                          </p:val>
                                        </p:tav>
                                      </p:tavLst>
                                    </p:anim>
                                    <p:anim calcmode="lin" valueType="num">
                                      <p:cBhvr>
                                        <p:cTn id="9" dur="3000" fill="hold"/>
                                        <p:tgtEl>
                                          <p:spTgt spid="1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55"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6"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7"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8"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59" name="CuadroTexto 7"/>
          <p:cNvSpPr/>
          <p:nvPr/>
        </p:nvSpPr>
        <p:spPr>
          <a:xfrm>
            <a:off x="1328760" y="2161800"/>
            <a:ext cx="338616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dirty="0">
                <a:solidFill>
                  <a:srgbClr val="C00000"/>
                </a:solidFill>
                <a:latin typeface="Calibri"/>
                <a:ea typeface="Calibri"/>
              </a:rPr>
              <a:t>SIGLOS XIII- XVI</a:t>
            </a: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LAS 4 VILLAS:</a:t>
            </a: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SAN FERNANDO.  </a:t>
            </a: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ENRIQUE III, EL DOLIENTE.</a:t>
            </a: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D. PEDRO TENORIO: </a:t>
            </a: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CARTA FUNDACIONAL.</a:t>
            </a: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FELIPE II:</a:t>
            </a:r>
            <a:endParaRPr lang="es-ES" sz="1800" b="0" strike="noStrike" spc="-1" dirty="0">
              <a:latin typeface="Arial"/>
            </a:endParaRPr>
          </a:p>
          <a:p>
            <a:pPr algn="ctr">
              <a:lnSpc>
                <a:spcPct val="100000"/>
              </a:lnSpc>
            </a:pPr>
            <a:r>
              <a:rPr lang="es-ES" sz="1800" b="0" strike="noStrike" spc="-1" dirty="0">
                <a:solidFill>
                  <a:srgbClr val="C00000"/>
                </a:solidFill>
                <a:latin typeface="Calibri"/>
                <a:ea typeface="Calibri"/>
              </a:rPr>
              <a:t>JURISDICCIÓN CRIMINAL.</a:t>
            </a:r>
            <a:endParaRPr lang="es-ES" sz="1800" b="0" strike="noStrike" spc="-1" dirty="0">
              <a:latin typeface="Arial"/>
            </a:endParaRPr>
          </a:p>
        </p:txBody>
      </p:sp>
      <p:pic>
        <p:nvPicPr>
          <p:cNvPr id="60" name="Imagen 7"/>
          <p:cNvPicPr/>
          <p:nvPr/>
        </p:nvPicPr>
        <p:blipFill>
          <a:blip r:embed="rId3"/>
          <a:srcRect l="1307" t="643" r="3200" b="-643"/>
          <a:stretch/>
        </p:blipFill>
        <p:spPr>
          <a:xfrm>
            <a:off x="5364000" y="2133000"/>
            <a:ext cx="3310920" cy="2706120"/>
          </a:xfrm>
          <a:prstGeom prst="rect">
            <a:avLst/>
          </a:prstGeom>
          <a:ln w="0">
            <a:noFill/>
          </a:ln>
        </p:spPr>
      </p:pic>
      <p:sp>
        <p:nvSpPr>
          <p:cNvPr id="61" name="CuadroTexto 10"/>
          <p:cNvSpPr/>
          <p:nvPr/>
        </p:nvSpPr>
        <p:spPr>
          <a:xfrm>
            <a:off x="5521320" y="5229360"/>
            <a:ext cx="31539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MAPA DE LAS 4 VILLAS</a:t>
            </a:r>
            <a:endParaRPr lang="es-ES" sz="1800" b="0" strike="noStrike" spc="-1">
              <a:latin typeface="Arial"/>
            </a:endParaRPr>
          </a:p>
        </p:txBody>
      </p:sp>
      <p:sp>
        <p:nvSpPr>
          <p:cNvPr id="62" name="CuadroTexto 12"/>
          <p:cNvSpPr/>
          <p:nvPr/>
        </p:nvSpPr>
        <p:spPr>
          <a:xfrm>
            <a:off x="1328760" y="1356480"/>
            <a:ext cx="35258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a:solidFill>
                  <a:srgbClr val="C00000"/>
                </a:solidFill>
                <a:latin typeface="Calibri"/>
                <a:ea typeface="Calibri"/>
              </a:rPr>
              <a:t>1º ORÍGENES: </a:t>
            </a:r>
            <a:endParaRPr lang="es-ES" sz="24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repl">
                                        <p:cTn id="7" dur="2000" fill="hold"/>
                                        <p:tgtEl>
                                          <p:spTgt spid="55"/>
                                        </p:tgtEl>
                                        <p:attrNameLst>
                                          <p:attrName>ppt_w</p:attrName>
                                        </p:attrNameLst>
                                      </p:cBhvr>
                                      <p:tavLst>
                                        <p:tav tm="0">
                                          <p:val>
                                            <p:fltVal val="0"/>
                                          </p:val>
                                        </p:tav>
                                        <p:tav tm="100000">
                                          <p:val>
                                            <p:strVal val="#ppt_w"/>
                                          </p:val>
                                        </p:tav>
                                      </p:tavLst>
                                    </p:anim>
                                    <p:anim calcmode="lin" valueType="num">
                                      <p:cBhvr additive="repl">
                                        <p:cTn id="8" dur="2000" fill="hold"/>
                                        <p:tgtEl>
                                          <p:spTgt spid="5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56"/>
                                        </p:tgtEl>
                                        <p:attrNameLst>
                                          <p:attrName>style.visibility</p:attrName>
                                        </p:attrNameLst>
                                      </p:cBhvr>
                                      <p:to>
                                        <p:strVal val="visible"/>
                                      </p:to>
                                    </p:set>
                                    <p:anim calcmode="lin" valueType="num">
                                      <p:cBhvr additive="repl">
                                        <p:cTn id="11" dur="2000" fill="hold"/>
                                        <p:tgtEl>
                                          <p:spTgt spid="56"/>
                                        </p:tgtEl>
                                        <p:attrNameLst>
                                          <p:attrName>ppt_w</p:attrName>
                                        </p:attrNameLst>
                                      </p:cBhvr>
                                      <p:tavLst>
                                        <p:tav tm="0">
                                          <p:val>
                                            <p:fltVal val="0"/>
                                          </p:val>
                                        </p:tav>
                                        <p:tav tm="100000">
                                          <p:val>
                                            <p:strVal val="#ppt_w"/>
                                          </p:val>
                                        </p:tav>
                                      </p:tavLst>
                                    </p:anim>
                                    <p:anim calcmode="lin" valueType="num">
                                      <p:cBhvr additive="repl">
                                        <p:cTn id="12" dur="2000" fill="hold"/>
                                        <p:tgtEl>
                                          <p:spTgt spid="5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57"/>
                                        </p:tgtEl>
                                        <p:attrNameLst>
                                          <p:attrName>style.visibility</p:attrName>
                                        </p:attrNameLst>
                                      </p:cBhvr>
                                      <p:to>
                                        <p:strVal val="visible"/>
                                      </p:to>
                                    </p:set>
                                    <p:anim calcmode="lin" valueType="num">
                                      <p:cBhvr additive="repl">
                                        <p:cTn id="15" dur="2000" fill="hold"/>
                                        <p:tgtEl>
                                          <p:spTgt spid="57"/>
                                        </p:tgtEl>
                                        <p:attrNameLst>
                                          <p:attrName>ppt_w</p:attrName>
                                        </p:attrNameLst>
                                      </p:cBhvr>
                                      <p:tavLst>
                                        <p:tav tm="0">
                                          <p:val>
                                            <p:fltVal val="0"/>
                                          </p:val>
                                        </p:tav>
                                        <p:tav tm="100000">
                                          <p:val>
                                            <p:strVal val="#ppt_w"/>
                                          </p:val>
                                        </p:tav>
                                      </p:tavLst>
                                    </p:anim>
                                    <p:anim calcmode="lin" valueType="num">
                                      <p:cBhvr additive="repl">
                                        <p:cTn id="16" dur="2000" fill="hold"/>
                                        <p:tgtEl>
                                          <p:spTgt spid="5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58"/>
                                        </p:tgtEl>
                                        <p:attrNameLst>
                                          <p:attrName>style.visibility</p:attrName>
                                        </p:attrNameLst>
                                      </p:cBhvr>
                                      <p:to>
                                        <p:strVal val="visible"/>
                                      </p:to>
                                    </p:set>
                                    <p:anim calcmode="lin" valueType="num">
                                      <p:cBhvr additive="repl">
                                        <p:cTn id="19" dur="2000" fill="hold"/>
                                        <p:tgtEl>
                                          <p:spTgt spid="58"/>
                                        </p:tgtEl>
                                        <p:attrNameLst>
                                          <p:attrName>ppt_w</p:attrName>
                                        </p:attrNameLst>
                                      </p:cBhvr>
                                      <p:tavLst>
                                        <p:tav tm="0">
                                          <p:val>
                                            <p:fltVal val="0"/>
                                          </p:val>
                                        </p:tav>
                                        <p:tav tm="100000">
                                          <p:val>
                                            <p:strVal val="#ppt_w"/>
                                          </p:val>
                                        </p:tav>
                                      </p:tavLst>
                                    </p:anim>
                                    <p:anim calcmode="lin" valueType="num">
                                      <p:cBhvr additive="repl">
                                        <p:cTn id="20" dur="2000" fill="hold"/>
                                        <p:tgtEl>
                                          <p:spTgt spid="5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69" name="CuadroTexto 3"/>
          <p:cNvSpPr/>
          <p:nvPr/>
        </p:nvSpPr>
        <p:spPr>
          <a:xfrm>
            <a:off x="539640" y="548640"/>
            <a:ext cx="8063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FF0000"/>
                </a:solidFill>
                <a:latin typeface="Tw Cen MT"/>
                <a:ea typeface="DejaVu Sans"/>
              </a:rPr>
              <a:t>	</a:t>
            </a:r>
            <a:r>
              <a:rPr lang="es-ES" sz="2000" b="0" strike="noStrike" spc="-1" dirty="0">
                <a:solidFill>
                  <a:srgbClr val="000000"/>
                </a:solidFill>
                <a:latin typeface="Tw Cen MT"/>
                <a:ea typeface="DejaVu Sans"/>
              </a:rPr>
              <a:t>Era costumbre en aquella época, que cuando una mujer soltera quedaba embarazada, en cuanto las autoridades civiles tenían conocimiento del hecho, se personaban en la casa de la mujer y le “registraban” el vientre. Con este método se trataba de evitar que la mujer pudiera recurrir al aborto.</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*1782</a:t>
            </a:r>
            <a:r>
              <a:rPr lang="es-ES" sz="2000" b="0" strike="noStrike" spc="-1" dirty="0">
                <a:solidFill>
                  <a:srgbClr val="000000"/>
                </a:solidFill>
                <a:latin typeface="Tw Cen MT"/>
                <a:ea typeface="DejaVu Sans"/>
              </a:rPr>
              <a:t>: Francisco de Medina Vaca, nacido en el año 1761 casó con </a:t>
            </a:r>
            <a:r>
              <a:rPr lang="es-ES" sz="2000" b="0" strike="noStrike" spc="-1" dirty="0" err="1">
                <a:solidFill>
                  <a:srgbClr val="000000"/>
                </a:solidFill>
                <a:latin typeface="Tw Cen MT"/>
                <a:ea typeface="DejaVu Sans"/>
              </a:rPr>
              <a:t>Mª</a:t>
            </a:r>
            <a:r>
              <a:rPr lang="es-ES" sz="2000" b="0" strike="noStrike" spc="-1" dirty="0">
                <a:solidFill>
                  <a:srgbClr val="000000"/>
                </a:solidFill>
                <a:latin typeface="Tw Cen MT"/>
                <a:ea typeface="DejaVu Sans"/>
              </a:rPr>
              <a:t> Encarnación de la Fuente Medina, hija del alguacil mayor de la Inquisición de Córdoba. Este matrimonio se tuvo que celebrar precipitadamente debido a que la joven estaba embarazada de tres meses. El abuelo de ambos había sido alcalde, regidor y mayordomo de San Andrés; no obstante ellos tuvieron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que reparar su delito.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Las penas consistían en que los que tenían que hacer la penitencia, asistían a una misa en la Parroquia, en Domingo, puestos en pie junto al altar mayor y sosteniendo entre sus manos unas velas encendidas. El cura decía la misa, y terminada la misma, se dirigía en voz alta a todos los feligreses explicando el motivo por el que estaban allí los penitenciados.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Luego entraba un notario eclesiástico y les recogía las velas. También se les imponían al varón el castigo de trabajar algunos meses para la iglesia, y a las mujeres colaborar en la limpieza de los altares.</a:t>
            </a:r>
            <a:endParaRPr lang="es-ES" sz="2000" b="0" strike="noStrike" spc="-1" dirty="0">
              <a:latin typeface="Arial"/>
            </a:endParaRPr>
          </a:p>
          <a:p>
            <a:pPr>
              <a:lnSpc>
                <a:spcPct val="100000"/>
              </a:lnSpc>
            </a:pP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69"/>
                                        </p:tgtEl>
                                        <p:attrNameLst>
                                          <p:attrName>style.visibility</p:attrName>
                                        </p:attrNameLst>
                                      </p:cBhvr>
                                      <p:to>
                                        <p:strVal val="visible"/>
                                      </p:to>
                                    </p:set>
                                    <p:animEffect transition="in" filter="fade">
                                      <p:cBhvr>
                                        <p:cTn id="7" dur="3000"/>
                                        <p:tgtEl>
                                          <p:spTgt spid="169"/>
                                        </p:tgtEl>
                                      </p:cBhvr>
                                    </p:animEffect>
                                    <p:anim calcmode="lin" valueType="num">
                                      <p:cBhvr>
                                        <p:cTn id="8" dur="3000" fill="hold"/>
                                        <p:tgtEl>
                                          <p:spTgt spid="169"/>
                                        </p:tgtEl>
                                        <p:attrNameLst>
                                          <p:attrName>ppt_x</p:attrName>
                                        </p:attrNameLst>
                                      </p:cBhvr>
                                      <p:tavLst>
                                        <p:tav tm="0">
                                          <p:val>
                                            <p:strVal val="#ppt_x"/>
                                          </p:val>
                                        </p:tav>
                                        <p:tav tm="100000">
                                          <p:val>
                                            <p:strVal val="#ppt_x"/>
                                          </p:val>
                                        </p:tav>
                                      </p:tavLst>
                                    </p:anim>
                                    <p:anim calcmode="lin" valueType="num">
                                      <p:cBhvr>
                                        <p:cTn id="9" dur="3000" fill="hold"/>
                                        <p:tgtEl>
                                          <p:spTgt spid="16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9"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70" name="CuadroTexto 2"/>
          <p:cNvSpPr/>
          <p:nvPr/>
        </p:nvSpPr>
        <p:spPr>
          <a:xfrm>
            <a:off x="683640" y="332640"/>
            <a:ext cx="7847640" cy="673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CONFLICTOS: </a:t>
            </a:r>
            <a:r>
              <a:rPr lang="es-ES" sz="2400" b="0" strike="noStrike" spc="-1" dirty="0">
                <a:solidFill>
                  <a:srgbClr val="C00000"/>
                </a:solidFill>
                <a:latin typeface="Tw Cen MT"/>
                <a:ea typeface="Calibri"/>
              </a:rPr>
              <a:t>CON LA AUTORIDAD CIVIL </a:t>
            </a:r>
            <a:endParaRPr lang="es-ES" sz="2400" b="0" strike="noStrike" spc="-1" dirty="0">
              <a:latin typeface="Arial"/>
            </a:endParaRPr>
          </a:p>
          <a:p>
            <a:pPr>
              <a:lnSpc>
                <a:spcPct val="100000"/>
              </a:lnSpc>
            </a:pPr>
            <a:r>
              <a:rPr lang="es-ES" sz="2000" b="0" strike="noStrike" spc="-1" dirty="0">
                <a:solidFill>
                  <a:srgbClr val="000000"/>
                </a:solidFill>
                <a:latin typeface="Tw Cen MT"/>
                <a:ea typeface="Calibri"/>
              </a:rPr>
              <a:t>                                      Por el derecho de asilo.</a:t>
            </a:r>
            <a:endParaRPr lang="es-ES" sz="2000" b="0" strike="noStrike" spc="-1" dirty="0">
              <a:latin typeface="Arial"/>
            </a:endParaRPr>
          </a:p>
          <a:p>
            <a:pPr algn="just">
              <a:lnSpc>
                <a:spcPct val="100000"/>
              </a:lnSpc>
            </a:pP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*1646</a:t>
            </a:r>
            <a:r>
              <a:rPr lang="es-ES" sz="2000" b="0" strike="noStrike" spc="-1" dirty="0">
                <a:solidFill>
                  <a:srgbClr val="000000"/>
                </a:solidFill>
                <a:latin typeface="Tw Cen MT"/>
                <a:ea typeface="Times New Roman"/>
              </a:rPr>
              <a:t>: Juan Galdón Espinosa es detenido por haber cometido adulterio e incesto, con su prima tercera María Espinosa, mujer de Juan Ferrer. Se le condena a ser pasado a cuchillo por mano del agraviado o, en caso de rehusar, a la pena de horca; éste recurre.</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Dos años después recibía en la cárcel una sentencia definitiva: diez años de galeras. Siete días después lograba fugarse de la cárcel, refugiándose en el convento de san Francisco, donde se acogían muchos delincuentes y fugados de la justicia.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huido, que logró traspasar las puertas del monasterio, se refugió en el locutorio, donde fue alcanzado por sus perseguidores y arrastrado por la escalera. Inmediatamente fue devuelto a la cárcel pública.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Al día siguiente Juan Galdón solicitaba, a través del procurador de la villa Diego Ruiz de Espinosa, su excarcelación y puesta en libertad, alegando que la autoridad local había actuado indebidamente, pues fue sacado del convento cuando gozaba ya de la debida inmunidad eclesiástica. </a:t>
            </a:r>
            <a:endParaRPr lang="es-ES" sz="2000" b="0" strike="noStrike" spc="-1" dirty="0">
              <a:latin typeface="Arial"/>
            </a:endParaRPr>
          </a:p>
          <a:p>
            <a:pPr algn="just">
              <a:lnSpc>
                <a:spcPct val="100000"/>
              </a:lnSpc>
            </a:pPr>
            <a:endParaRPr lang="es-ES" sz="1600" b="0" strike="noStrike" spc="-1" dirty="0">
              <a:latin typeface="Arial"/>
            </a:endParaRPr>
          </a:p>
          <a:p>
            <a:pPr>
              <a:lnSpc>
                <a:spcPct val="100000"/>
              </a:lnSpc>
            </a:pPr>
            <a:endParaRPr lang="es-ES" sz="16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fade">
                                      <p:cBhvr>
                                        <p:cTn id="7" dur="3000"/>
                                        <p:tgtEl>
                                          <p:spTgt spid="170"/>
                                        </p:tgtEl>
                                      </p:cBhvr>
                                    </p:animEffect>
                                    <p:anim calcmode="lin" valueType="num">
                                      <p:cBhvr>
                                        <p:cTn id="8" dur="3000" fill="hold"/>
                                        <p:tgtEl>
                                          <p:spTgt spid="170"/>
                                        </p:tgtEl>
                                        <p:attrNameLst>
                                          <p:attrName>ppt_x</p:attrName>
                                        </p:attrNameLst>
                                      </p:cBhvr>
                                      <p:tavLst>
                                        <p:tav tm="0">
                                          <p:val>
                                            <p:strVal val="#ppt_x"/>
                                          </p:val>
                                        </p:tav>
                                        <p:tav tm="100000">
                                          <p:val>
                                            <p:strVal val="#ppt_x"/>
                                          </p:val>
                                        </p:tav>
                                      </p:tavLst>
                                    </p:anim>
                                    <p:anim calcmode="lin" valueType="num">
                                      <p:cBhvr>
                                        <p:cTn id="9" dur="3000" fill="hold"/>
                                        <p:tgtEl>
                                          <p:spTgt spid="1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71" name="CuadroTexto 1"/>
          <p:cNvSpPr/>
          <p:nvPr/>
        </p:nvSpPr>
        <p:spPr>
          <a:xfrm>
            <a:off x="683640" y="260640"/>
            <a:ext cx="770364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LA PROCESIÓN DE LA DISCORDIA </a:t>
            </a:r>
            <a:endParaRPr lang="es-ES" sz="2400" b="0" strike="noStrike" spc="-1" dirty="0">
              <a:latin typeface="Arial"/>
            </a:endParaRPr>
          </a:p>
          <a:p>
            <a:pPr algn="just">
              <a:lnSpc>
                <a:spcPct val="100000"/>
              </a:lnSpc>
            </a:pPr>
            <a:r>
              <a:rPr lang="es-ES" sz="2000" b="0" strike="noStrike" spc="-1" dirty="0">
                <a:solidFill>
                  <a:srgbClr val="C00000"/>
                </a:solidFill>
                <a:latin typeface="Tw Cen MT"/>
                <a:ea typeface="Times New Roman"/>
              </a:rPr>
              <a:t>*1724</a:t>
            </a:r>
            <a:r>
              <a:rPr lang="es-ES" sz="2000" b="0" strike="noStrike" spc="-1" dirty="0">
                <a:solidFill>
                  <a:srgbClr val="000000"/>
                </a:solidFill>
                <a:latin typeface="Tw Cen MT"/>
                <a:ea typeface="Times New Roman"/>
              </a:rPr>
              <a:t>: 15 de junio, Festividad del Corpus Christi. Era costumbre que a las puertas del convento de San Francisco, la música y los danzantes realizaran sus actuaciones en la plaza y seguidamente entraran en el interior del convento repitiendo la  representación, para regocijo de las religiosas que los observaban desde el coro.</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Aquel año había sido elegido como vicario de San Andrés don Francisco Rubio de Salas, quien ya había tenido, en la sacristía algunas palabras destempladas con el principal comisario, don Francisco Juan Vélez y Moya, encargado de organizar la procesión.</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Al alcanzar la plaza de san Francisco, era tanta la aglomeración de gente que el cura sospechó que allí se podrían producir “</a:t>
            </a:r>
            <a:r>
              <a:rPr lang="es-ES" sz="2000" b="0" i="1" strike="noStrike" spc="-1" dirty="0">
                <a:solidFill>
                  <a:srgbClr val="000000"/>
                </a:solidFill>
                <a:latin typeface="Tw Cen MT"/>
                <a:ea typeface="Times New Roman"/>
              </a:rPr>
              <a:t>roces indeseables”</a:t>
            </a:r>
            <a:r>
              <a:rPr lang="es-ES" sz="2000" b="0" strike="noStrike" spc="-1" dirty="0">
                <a:solidFill>
                  <a:srgbClr val="000000"/>
                </a:solidFill>
                <a:latin typeface="Tw Cen MT"/>
                <a:ea typeface="Times New Roman"/>
              </a:rPr>
              <a:t>. Exigió, a grandes voces, que la procesión no se detuviese, suprimiéndose la actuación de músicos y danzantes, requiriendo la presencia de un notario si alguien lo impedía.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comisario respondió fuera de sí “</a:t>
            </a:r>
            <a:r>
              <a:rPr lang="es-ES" sz="2000" b="0" i="1" strike="noStrike" spc="-1" dirty="0">
                <a:solidFill>
                  <a:srgbClr val="000000"/>
                </a:solidFill>
                <a:latin typeface="Tw Cen MT"/>
                <a:ea typeface="Times New Roman"/>
              </a:rPr>
              <a:t>qué notario ni qué cuernos”.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Se creó gran confusión</a:t>
            </a:r>
            <a:r>
              <a:rPr lang="es-ES" sz="2000" b="0" i="1" strike="noStrike" spc="-1" dirty="0">
                <a:solidFill>
                  <a:srgbClr val="000000"/>
                </a:solidFill>
                <a:latin typeface="Tw Cen MT"/>
                <a:ea typeface="Times New Roman"/>
              </a:rPr>
              <a:t>. </a:t>
            </a:r>
            <a:r>
              <a:rPr lang="es-ES" sz="2000" b="0" strike="noStrike" spc="-1" dirty="0">
                <a:solidFill>
                  <a:srgbClr val="000000"/>
                </a:solidFill>
                <a:latin typeface="Tw Cen MT"/>
                <a:ea typeface="Times New Roman"/>
              </a:rPr>
              <a:t>Los clérigos se llevaron al cura y al Santísimo.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Días después, el comisario era requerido en la capital del Santo Reino por el tribunal eclesiástico  permaneciendo recluido en la cárcel eclesiástica.</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1"/>
                                        </p:tgtEl>
                                        <p:attrNameLst>
                                          <p:attrName>style.visibility</p:attrName>
                                        </p:attrNameLst>
                                      </p:cBhvr>
                                      <p:to>
                                        <p:strVal val="visible"/>
                                      </p:to>
                                    </p:set>
                                    <p:animEffect transition="in" filter="fade">
                                      <p:cBhvr>
                                        <p:cTn id="7" dur="3000"/>
                                        <p:tgtEl>
                                          <p:spTgt spid="171"/>
                                        </p:tgtEl>
                                      </p:cBhvr>
                                    </p:animEffect>
                                    <p:anim calcmode="lin" valueType="num">
                                      <p:cBhvr>
                                        <p:cTn id="8" dur="3000" fill="hold"/>
                                        <p:tgtEl>
                                          <p:spTgt spid="171"/>
                                        </p:tgtEl>
                                        <p:attrNameLst>
                                          <p:attrName>ppt_x</p:attrName>
                                        </p:attrNameLst>
                                      </p:cBhvr>
                                      <p:tavLst>
                                        <p:tav tm="0">
                                          <p:val>
                                            <p:strVal val="#ppt_x"/>
                                          </p:val>
                                        </p:tav>
                                        <p:tav tm="100000">
                                          <p:val>
                                            <p:strVal val="#ppt_x"/>
                                          </p:val>
                                        </p:tav>
                                      </p:tavLst>
                                    </p:anim>
                                    <p:anim calcmode="lin" valueType="num">
                                      <p:cBhvr>
                                        <p:cTn id="9" dur="3000" fill="hold"/>
                                        <p:tgtEl>
                                          <p:spTgt spid="1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72" name="CuadroTexto 2"/>
          <p:cNvSpPr/>
          <p:nvPr/>
        </p:nvSpPr>
        <p:spPr>
          <a:xfrm>
            <a:off x="539640" y="116640"/>
            <a:ext cx="8063640" cy="384575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GUERRA DE LA INDEPENDENCIA</a:t>
            </a:r>
            <a:endParaRPr lang="es-ES" sz="2400" b="0" strike="noStrike" spc="-1" dirty="0">
              <a:latin typeface="Arial"/>
            </a:endParaRPr>
          </a:p>
          <a:p>
            <a:pPr algn="ctr">
              <a:lnSpc>
                <a:spcPct val="100000"/>
              </a:lnSpc>
            </a:pPr>
            <a:r>
              <a:rPr lang="es-ES" sz="2000" b="0" strike="noStrike" spc="-1" dirty="0">
                <a:solidFill>
                  <a:srgbClr val="C00000"/>
                </a:solidFill>
                <a:latin typeface="Tw Cen MT"/>
                <a:ea typeface="Times New Roman"/>
              </a:rPr>
              <a:t>*1808</a:t>
            </a:r>
            <a:r>
              <a:rPr lang="es-ES" sz="2000" b="0" strike="noStrike" spc="-1" dirty="0">
                <a:solidFill>
                  <a:srgbClr val="000000"/>
                </a:solidFill>
                <a:latin typeface="Tw Cen MT"/>
                <a:ea typeface="Times New Roman"/>
              </a:rPr>
              <a:t>: Con fecha 7 de agosto, llegó a la Junta de Gobierno de Jaén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una relación de donativos que desde </a:t>
            </a:r>
            <a:r>
              <a:rPr lang="es-ES" sz="2000" b="0" strike="noStrike" spc="-1" dirty="0" err="1">
                <a:solidFill>
                  <a:srgbClr val="000000"/>
                </a:solidFill>
                <a:latin typeface="Tw Cen MT"/>
                <a:ea typeface="Times New Roman"/>
              </a:rPr>
              <a:t>Iznatoraf</a:t>
            </a:r>
            <a:r>
              <a:rPr lang="es-ES" sz="2000" b="0" strike="noStrike" spc="-1" dirty="0">
                <a:solidFill>
                  <a:srgbClr val="000000"/>
                </a:solidFill>
                <a:latin typeface="Tw Cen MT"/>
                <a:ea typeface="Times New Roman"/>
              </a:rPr>
              <a:t> entregaban para la guerra contra los franceses. Entre los donantes algunos clérigos:</a:t>
            </a:r>
            <a:endParaRPr lang="es-ES" sz="2000" b="0" strike="noStrike" spc="-1" dirty="0">
              <a:latin typeface="Arial"/>
            </a:endParaRPr>
          </a:p>
          <a:p>
            <a:pPr>
              <a:lnSpc>
                <a:spcPct val="100000"/>
              </a:lnSpc>
              <a:tabLst>
                <a:tab pos="457200" algn="l"/>
              </a:tabLst>
            </a:pPr>
            <a:r>
              <a:rPr lang="es-ES" sz="2000" b="0" strike="noStrike" spc="-1" dirty="0">
                <a:solidFill>
                  <a:srgbClr val="000000"/>
                </a:solidFill>
                <a:latin typeface="Tw Cen MT"/>
                <a:ea typeface="Times New Roman"/>
              </a:rPr>
              <a:t>–  El bachiller don Francisco Montoro, prior de la iglesia del pueblo,    </a:t>
            </a:r>
            <a:endParaRPr lang="es-ES" sz="2000" b="0" strike="noStrike" spc="-1" dirty="0">
              <a:latin typeface="Arial"/>
            </a:endParaRPr>
          </a:p>
          <a:p>
            <a:pPr algn="ctr">
              <a:lnSpc>
                <a:spcPct val="100000"/>
              </a:lnSpc>
              <a:tabLst>
                <a:tab pos="457200" algn="l"/>
              </a:tabLst>
            </a:pPr>
            <a:r>
              <a:rPr lang="es-ES" sz="2000" b="0" strike="noStrike" spc="-1" dirty="0">
                <a:solidFill>
                  <a:srgbClr val="000000"/>
                </a:solidFill>
                <a:latin typeface="Tw Cen MT"/>
                <a:ea typeface="Times New Roman"/>
              </a:rPr>
              <a:t>    ofreció la mitad de la renta de la iglesia durante todo el tiempo </a:t>
            </a:r>
            <a:endParaRPr lang="es-ES" sz="2000" b="0" strike="noStrike" spc="-1" dirty="0">
              <a:latin typeface="Arial"/>
            </a:endParaRPr>
          </a:p>
          <a:p>
            <a:pPr algn="ctr">
              <a:lnSpc>
                <a:spcPct val="100000"/>
              </a:lnSpc>
              <a:tabLst>
                <a:tab pos="457200" algn="l"/>
              </a:tabLst>
            </a:pPr>
            <a:r>
              <a:rPr lang="es-ES" sz="2000" b="0" strike="noStrike" spc="-1" dirty="0">
                <a:solidFill>
                  <a:srgbClr val="000000"/>
                </a:solidFill>
                <a:latin typeface="Tw Cen MT"/>
                <a:ea typeface="Times New Roman"/>
              </a:rPr>
              <a:t>de guerra; ofrecía igualmente un caballo y  dos pistolas</a:t>
            </a:r>
            <a:endParaRPr lang="es-ES" sz="2000" b="0" strike="noStrike" spc="-1" dirty="0">
              <a:latin typeface="Arial"/>
            </a:endParaRPr>
          </a:p>
          <a:p>
            <a:pPr algn="ctr">
              <a:lnSpc>
                <a:spcPct val="100000"/>
              </a:lnSpc>
              <a:tabLst>
                <a:tab pos="457200" algn="l"/>
              </a:tabLst>
            </a:pPr>
            <a:r>
              <a:rPr lang="es-ES" sz="2000" b="0" strike="noStrike" spc="-1" dirty="0">
                <a:solidFill>
                  <a:srgbClr val="000000"/>
                </a:solidFill>
                <a:latin typeface="Tw Cen MT"/>
                <a:ea typeface="Times New Roman"/>
              </a:rPr>
              <a:t>Y se ofrecía él mismo como soldado, en caso de ser necesario. </a:t>
            </a:r>
            <a:endParaRPr lang="es-ES" sz="2000" b="0" strike="noStrike" spc="-1" dirty="0">
              <a:latin typeface="Arial"/>
            </a:endParaRPr>
          </a:p>
          <a:p>
            <a:pPr>
              <a:lnSpc>
                <a:spcPct val="100000"/>
              </a:lnSpc>
              <a:tabLst>
                <a:tab pos="457200" algn="l"/>
              </a:tabLst>
            </a:pPr>
            <a:r>
              <a:rPr lang="es-ES" sz="2000" b="0" strike="noStrike" spc="-1" dirty="0">
                <a:solidFill>
                  <a:srgbClr val="000000"/>
                </a:solidFill>
                <a:latin typeface="Tw Cen MT"/>
                <a:ea typeface="Times New Roman"/>
              </a:rPr>
              <a:t>–  José Antonio Ruiz, alcalde, entrega 1.250 fanegas de trigo y garbanzos.</a:t>
            </a:r>
            <a:endParaRPr lang="es-ES" sz="2000" b="0" strike="noStrike" spc="-1" dirty="0">
              <a:latin typeface="Arial"/>
            </a:endParaRPr>
          </a:p>
          <a:p>
            <a:pPr>
              <a:lnSpc>
                <a:spcPct val="100000"/>
              </a:lnSpc>
              <a:tabLst>
                <a:tab pos="457200" algn="l"/>
              </a:tabLst>
            </a:pPr>
            <a:r>
              <a:rPr lang="es-ES" sz="2000" b="0" strike="noStrike" spc="-1" dirty="0">
                <a:solidFill>
                  <a:srgbClr val="000000"/>
                </a:solidFill>
                <a:latin typeface="Tw Cen MT"/>
                <a:ea typeface="Times New Roman"/>
              </a:rPr>
              <a:t>–  Ildefonso Magaña López, presbítero, ofreció 5.000 reales en un vale. </a:t>
            </a:r>
            <a:endParaRPr lang="es-ES" sz="2000" b="0" strike="noStrike" spc="-1" dirty="0">
              <a:latin typeface="Arial"/>
            </a:endParaRPr>
          </a:p>
          <a:p>
            <a:pPr>
              <a:lnSpc>
                <a:spcPct val="100000"/>
              </a:lnSpc>
              <a:tabLst>
                <a:tab pos="457200" algn="l"/>
              </a:tabLst>
            </a:pPr>
            <a:r>
              <a:rPr lang="es-ES" sz="2000" b="0" strike="noStrike" spc="-1" dirty="0">
                <a:solidFill>
                  <a:srgbClr val="000000"/>
                </a:solidFill>
                <a:latin typeface="Tw Cen MT"/>
                <a:ea typeface="Times New Roman"/>
              </a:rPr>
              <a:t>–  Pedro Gallego, presbítero, daba un caballo, una escopeta y 300 reales. </a:t>
            </a:r>
            <a:endParaRPr lang="es-ES" sz="2000" b="0" strike="noStrike" spc="-1" dirty="0">
              <a:latin typeface="Arial"/>
            </a:endParaRPr>
          </a:p>
          <a:p>
            <a:pPr>
              <a:lnSpc>
                <a:spcPct val="100000"/>
              </a:lnSpc>
              <a:tabLst>
                <a:tab pos="457200" algn="l"/>
              </a:tabLst>
            </a:pPr>
            <a:r>
              <a:rPr lang="es-ES" sz="2000" b="0" strike="noStrike" spc="-1" dirty="0">
                <a:solidFill>
                  <a:srgbClr val="000000"/>
                </a:solidFill>
                <a:latin typeface="Tw Cen MT"/>
                <a:ea typeface="Times New Roman"/>
              </a:rPr>
              <a:t>–  Manuel Gallego, presbítero: Caballo, 40 arrobas de aceite y100 ducados. </a:t>
            </a:r>
            <a:endParaRPr lang="es-ES" sz="2000" b="0" strike="noStrike" spc="-1" dirty="0">
              <a:latin typeface="Arial"/>
            </a:endParaRPr>
          </a:p>
        </p:txBody>
      </p:sp>
      <p:sp>
        <p:nvSpPr>
          <p:cNvPr id="173" name="CuadroTexto 1"/>
          <p:cNvSpPr/>
          <p:nvPr/>
        </p:nvSpPr>
        <p:spPr>
          <a:xfrm>
            <a:off x="107640" y="3963960"/>
            <a:ext cx="856800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457200" algn="ctr">
              <a:lnSpc>
                <a:spcPct val="100000"/>
              </a:lnSpc>
            </a:pPr>
            <a:endParaRPr lang="es-ES" sz="2000" b="0" strike="noStrike" spc="-1">
              <a:latin typeface="Arial"/>
            </a:endParaRPr>
          </a:p>
          <a:p>
            <a:pPr marL="457200" algn="ctr">
              <a:lnSpc>
                <a:spcPct val="100000"/>
              </a:lnSpc>
            </a:pPr>
            <a:r>
              <a:rPr lang="es-ES" sz="2000" b="1" strike="noStrike" spc="-1">
                <a:solidFill>
                  <a:srgbClr val="000000"/>
                </a:solidFill>
                <a:latin typeface="Tw Cen MT"/>
                <a:ea typeface="Times New Roman"/>
              </a:rPr>
              <a:t>La actitud de estos clérigos</a:t>
            </a:r>
            <a:r>
              <a:rPr lang="es-ES" sz="2000" b="0" strike="noStrike" spc="-1">
                <a:solidFill>
                  <a:srgbClr val="000000"/>
                </a:solidFill>
                <a:latin typeface="Tw Cen MT"/>
                <a:ea typeface="Times New Roman"/>
              </a:rPr>
              <a:t>, refleja fielmente la indignación de unos pueblos, </a:t>
            </a:r>
            <a:endParaRPr lang="es-ES" sz="2000" b="0" strike="noStrike" spc="-1">
              <a:latin typeface="Arial"/>
            </a:endParaRPr>
          </a:p>
          <a:p>
            <a:pPr marL="457200" algn="ctr">
              <a:lnSpc>
                <a:spcPct val="100000"/>
              </a:lnSpc>
            </a:pPr>
            <a:r>
              <a:rPr lang="es-ES" sz="2000" b="0" strike="noStrike" spc="-1">
                <a:solidFill>
                  <a:srgbClr val="000000"/>
                </a:solidFill>
                <a:latin typeface="Tw Cen MT"/>
                <a:ea typeface="Times New Roman"/>
              </a:rPr>
              <a:t>que se ven injustamente atacados por los franceses, que a su paso por Villacarrillo, Villanueva e Iznatoraf saquean como era su costumbre, </a:t>
            </a:r>
            <a:endParaRPr lang="es-ES" sz="2000" b="0" strike="noStrike" spc="-1">
              <a:latin typeface="Arial"/>
            </a:endParaRPr>
          </a:p>
          <a:p>
            <a:pPr marL="457200" algn="ctr">
              <a:lnSpc>
                <a:spcPct val="100000"/>
              </a:lnSpc>
            </a:pPr>
            <a:r>
              <a:rPr lang="es-ES" sz="2000" b="0" strike="noStrike" spc="-1">
                <a:solidFill>
                  <a:srgbClr val="000000"/>
                </a:solidFill>
                <a:latin typeface="Tw Cen MT"/>
                <a:ea typeface="Times New Roman"/>
              </a:rPr>
              <a:t>destruyendo lo que no se podían llevar. </a:t>
            </a:r>
            <a:endParaRPr lang="es-ES" sz="2000" b="0" strike="noStrike" spc="-1">
              <a:latin typeface="Arial"/>
            </a:endParaRPr>
          </a:p>
          <a:p>
            <a:pPr marL="457200" algn="ctr">
              <a:lnSpc>
                <a:spcPct val="100000"/>
              </a:lnSpc>
            </a:pPr>
            <a:r>
              <a:rPr lang="es-ES" sz="2000" b="0" strike="noStrike" spc="-1">
                <a:solidFill>
                  <a:srgbClr val="000000"/>
                </a:solidFill>
                <a:latin typeface="Tw Cen MT"/>
                <a:ea typeface="Times New Roman"/>
              </a:rPr>
              <a:t>Esto motiva el nacimiento de numerosas guerrillas, comandadas a veces </a:t>
            </a:r>
            <a:endParaRPr lang="es-ES" sz="2000" b="0" strike="noStrike" spc="-1">
              <a:latin typeface="Arial"/>
            </a:endParaRPr>
          </a:p>
          <a:p>
            <a:pPr marL="457200" algn="ctr">
              <a:lnSpc>
                <a:spcPct val="100000"/>
              </a:lnSpc>
            </a:pPr>
            <a:r>
              <a:rPr lang="es-ES" sz="2000" b="0" strike="noStrike" spc="-1">
                <a:solidFill>
                  <a:srgbClr val="000000"/>
                </a:solidFill>
                <a:latin typeface="Tw Cen MT"/>
                <a:ea typeface="Times New Roman"/>
              </a:rPr>
              <a:t>por destacados militares como el coronel Hermenegildo Bielsa.</a:t>
            </a:r>
            <a:endParaRPr lang="es-ES" sz="2000" b="0" strike="noStrike" spc="-1">
              <a:latin typeface="Arial"/>
            </a:endParaRPr>
          </a:p>
          <a:p>
            <a:pPr marL="457200" algn="ctr">
              <a:lnSpc>
                <a:spcPct val="100000"/>
              </a:lnSpc>
            </a:pPr>
            <a:r>
              <a:rPr lang="es-ES" sz="2000" b="0" strike="noStrike" spc="-1">
                <a:solidFill>
                  <a:srgbClr val="202122"/>
                </a:solidFill>
                <a:latin typeface="Tw Cen MT"/>
                <a:ea typeface="Calibri"/>
              </a:rPr>
              <a:t>Villanueva a principios del siglo XIX durante la guerra contra el invasor, </a:t>
            </a:r>
            <a:endParaRPr lang="es-ES" sz="2000" b="0" strike="noStrike" spc="-1">
              <a:latin typeface="Arial"/>
            </a:endParaRPr>
          </a:p>
          <a:p>
            <a:pPr marL="457200" algn="ctr">
              <a:lnSpc>
                <a:spcPct val="100000"/>
              </a:lnSpc>
            </a:pPr>
            <a:r>
              <a:rPr lang="es-ES" sz="2000" b="0" strike="noStrike" spc="-1">
                <a:solidFill>
                  <a:srgbClr val="202122"/>
                </a:solidFill>
                <a:latin typeface="Tw Cen MT"/>
                <a:ea typeface="Calibri"/>
              </a:rPr>
              <a:t>fue refugio de guerrilleros que acosaron continuamente el paso </a:t>
            </a:r>
            <a:endParaRPr lang="es-ES" sz="2000" b="0" strike="noStrike" spc="-1">
              <a:latin typeface="Arial"/>
            </a:endParaRPr>
          </a:p>
          <a:p>
            <a:pPr marL="457200" algn="ctr">
              <a:lnSpc>
                <a:spcPct val="100000"/>
              </a:lnSpc>
            </a:pPr>
            <a:r>
              <a:rPr lang="es-ES" sz="2000" b="0" strike="noStrike" spc="-1">
                <a:solidFill>
                  <a:srgbClr val="202122"/>
                </a:solidFill>
                <a:latin typeface="Tw Cen MT"/>
                <a:ea typeface="Calibri"/>
              </a:rPr>
              <a:t>de las tropas francesas, ocasionando grandes destrozos. </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2"/>
                                        </p:tgtEl>
                                        <p:attrNameLst>
                                          <p:attrName>style.visibility</p:attrName>
                                        </p:attrNameLst>
                                      </p:cBhvr>
                                      <p:to>
                                        <p:strVal val="visible"/>
                                      </p:to>
                                    </p:set>
                                    <p:animEffect transition="in" filter="fade">
                                      <p:cBhvr>
                                        <p:cTn id="7" dur="3000"/>
                                        <p:tgtEl>
                                          <p:spTgt spid="172"/>
                                        </p:tgtEl>
                                      </p:cBhvr>
                                    </p:animEffect>
                                    <p:anim calcmode="lin" valueType="num">
                                      <p:cBhvr>
                                        <p:cTn id="8" dur="3000" fill="hold"/>
                                        <p:tgtEl>
                                          <p:spTgt spid="172"/>
                                        </p:tgtEl>
                                        <p:attrNameLst>
                                          <p:attrName>ppt_x</p:attrName>
                                        </p:attrNameLst>
                                      </p:cBhvr>
                                      <p:tavLst>
                                        <p:tav tm="0">
                                          <p:val>
                                            <p:strVal val="#ppt_x"/>
                                          </p:val>
                                        </p:tav>
                                        <p:tav tm="100000">
                                          <p:val>
                                            <p:strVal val="#ppt_x"/>
                                          </p:val>
                                        </p:tav>
                                      </p:tavLst>
                                    </p:anim>
                                    <p:anim calcmode="lin" valueType="num">
                                      <p:cBhvr>
                                        <p:cTn id="9" dur="3000" fill="hold"/>
                                        <p:tgtEl>
                                          <p:spTgt spid="1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74" name="CuadroTexto 2"/>
          <p:cNvSpPr/>
          <p:nvPr/>
        </p:nvSpPr>
        <p:spPr>
          <a:xfrm>
            <a:off x="539640" y="260640"/>
            <a:ext cx="813600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tabLst>
                <a:tab pos="457200" algn="l"/>
              </a:tabLst>
            </a:pPr>
            <a:r>
              <a:rPr lang="es-ES" sz="2000" b="0" strike="noStrike" spc="-1" dirty="0">
                <a:solidFill>
                  <a:srgbClr val="C00000"/>
                </a:solidFill>
                <a:latin typeface="Tw Cen MT"/>
                <a:ea typeface="Times New Roman"/>
              </a:rPr>
              <a:t>*1810</a:t>
            </a:r>
            <a:r>
              <a:rPr lang="es-ES" sz="2000" b="0" strike="noStrike" spc="-1" dirty="0">
                <a:solidFill>
                  <a:srgbClr val="000000"/>
                </a:solidFill>
                <a:latin typeface="Tw Cen MT"/>
                <a:ea typeface="Times New Roman"/>
              </a:rPr>
              <a:t>: La guerrilla instalada en la comarca se enfrenta, al mando del brigadier Antonio Osorio Calvache, a un destacamento volante procedente de Úbeda e integrado por 300 infantes y 200 jinetes. Los franceses se retiran a Villanueva después de haber sufrido 14 bajas y numerosos heridos. </a:t>
            </a:r>
            <a:endParaRPr lang="es-ES" sz="2000" b="0" strike="noStrike" spc="-1" dirty="0">
              <a:latin typeface="Arial"/>
            </a:endParaRPr>
          </a:p>
          <a:p>
            <a:pPr algn="just">
              <a:lnSpc>
                <a:spcPct val="100000"/>
              </a:lnSpc>
              <a:tabLst>
                <a:tab pos="457200" algn="l"/>
              </a:tabLst>
            </a:pPr>
            <a:r>
              <a:rPr lang="es-ES" sz="2000" b="0" strike="noStrike" spc="-1" dirty="0">
                <a:solidFill>
                  <a:srgbClr val="000000"/>
                </a:solidFill>
                <a:latin typeface="Tw Cen MT"/>
                <a:ea typeface="Times New Roman"/>
              </a:rPr>
              <a:t>	El brigadier Osorio Calvache moriría poco tiempo después a manos de los franceses cerca de Villacarrillo, el 24 de diciembre de 1810. Sería enterrado en la iglesia de San Andrés de Villanueva.</a:t>
            </a:r>
            <a:endParaRPr lang="es-ES" sz="2000" b="0" strike="noStrike" spc="-1" dirty="0">
              <a:latin typeface="Arial"/>
            </a:endParaRPr>
          </a:p>
          <a:p>
            <a:pPr algn="just">
              <a:lnSpc>
                <a:spcPct val="100000"/>
              </a:lnSpc>
              <a:tabLst>
                <a:tab pos="457200" algn="l"/>
              </a:tabLst>
            </a:pPr>
            <a:r>
              <a:rPr lang="es-ES" sz="2000" b="0" strike="noStrike" spc="-1" dirty="0">
                <a:solidFill>
                  <a:srgbClr val="000000"/>
                </a:solidFill>
                <a:latin typeface="Tw Cen MT"/>
                <a:ea typeface="Times New Roman"/>
              </a:rPr>
              <a:t>	El 26 de diciembre, los franceses entran en Villanueva con 1.500 infantes y 250 caballos. Allí se reúnen con las dos compañías de franceses que hay instaladas en el pueblo. Toda esta tropa se une con la idea de acabar con las guerrillas de la zona y con el Batallón de Burgos, al frente del cual ha sido designado el Teniente Coronel Francisco Gómez de Barreda, que sería después abatido cuando luchaba con gran valor, en el </a:t>
            </a:r>
            <a:r>
              <a:rPr lang="es-ES" sz="2000" b="0" strike="noStrike" spc="-1" dirty="0" err="1">
                <a:solidFill>
                  <a:srgbClr val="000000"/>
                </a:solidFill>
                <a:latin typeface="Tw Cen MT"/>
                <a:ea typeface="Times New Roman"/>
              </a:rPr>
              <a:t>egido</a:t>
            </a:r>
            <a:r>
              <a:rPr lang="es-ES" sz="2000" b="0" strike="noStrike" spc="-1" dirty="0">
                <a:solidFill>
                  <a:srgbClr val="000000"/>
                </a:solidFill>
                <a:latin typeface="Tw Cen MT"/>
                <a:ea typeface="Times New Roman"/>
              </a:rPr>
              <a:t> de San Marcos de Úbeda el 15 de mayo 1811.</a:t>
            </a:r>
            <a:endParaRPr lang="es-ES" sz="2000" b="0" strike="noStrike" spc="-1" dirty="0">
              <a:latin typeface="Arial"/>
            </a:endParaRPr>
          </a:p>
          <a:p>
            <a:pPr algn="just">
              <a:lnSpc>
                <a:spcPct val="100000"/>
              </a:lnSpc>
              <a:tabLst>
                <a:tab pos="457200" algn="l"/>
              </a:tabLst>
            </a:pPr>
            <a:r>
              <a:rPr lang="es-ES" sz="2000" b="0" strike="noStrike" spc="-1" dirty="0">
                <a:solidFill>
                  <a:srgbClr val="C00000"/>
                </a:solidFill>
                <a:latin typeface="Tw Cen MT"/>
                <a:ea typeface="Times New Roman"/>
              </a:rPr>
              <a:t>*1812</a:t>
            </a:r>
            <a:r>
              <a:rPr lang="es-ES" sz="2000" b="0" strike="noStrike" spc="-1" dirty="0">
                <a:solidFill>
                  <a:srgbClr val="000000"/>
                </a:solidFill>
                <a:latin typeface="Tw Cen MT"/>
                <a:ea typeface="Times New Roman"/>
              </a:rPr>
              <a:t>: El investigador Torres Navarrete nos dio a conocer la acción que tuvo lugar en las inmediaciones de Villanueva el día 3 de agosto, y en la que Antonio Porta, al frente de 421 infantes y 213 caballos, venció a un batallón del ejército francés. </a:t>
            </a:r>
            <a:endParaRPr lang="es-ES" sz="2000" b="0" strike="noStrike" spc="-1" dirty="0">
              <a:latin typeface="Arial"/>
            </a:endParaRPr>
          </a:p>
          <a:p>
            <a:pPr algn="just">
              <a:lnSpc>
                <a:spcPct val="100000"/>
              </a:lnSpc>
              <a:tabLst>
                <a:tab pos="457200" algn="l"/>
              </a:tabLst>
            </a:pPr>
            <a:r>
              <a:rPr lang="es-ES" sz="2000" b="0" strike="noStrike" spc="-1" dirty="0">
                <a:solidFill>
                  <a:srgbClr val="000000"/>
                </a:solidFill>
                <a:latin typeface="Tw Cen MT"/>
                <a:ea typeface="Times New Roman"/>
              </a:rPr>
              <a:t>	Como consecuencia de la guerra quedaron gravemente dañados </a:t>
            </a:r>
            <a:endParaRPr lang="es-ES" sz="2000" b="0" strike="noStrike" spc="-1" dirty="0">
              <a:latin typeface="Arial"/>
            </a:endParaRPr>
          </a:p>
          <a:p>
            <a:pPr algn="just">
              <a:lnSpc>
                <a:spcPct val="100000"/>
              </a:lnSpc>
              <a:tabLst>
                <a:tab pos="457200" algn="l"/>
              </a:tabLst>
            </a:pPr>
            <a:r>
              <a:rPr lang="es-ES" sz="2000" b="0" strike="noStrike" spc="-1" dirty="0">
                <a:solidFill>
                  <a:srgbClr val="000000"/>
                </a:solidFill>
                <a:latin typeface="Tw Cen MT"/>
                <a:ea typeface="Times New Roman"/>
              </a:rPr>
              <a:t>            el convento de S. Basilio, que sirvió de cuartel y S. Francisco</a:t>
            </a:r>
            <a:r>
              <a:rPr lang="es-ES" sz="2000" b="0" strike="noStrike" spc="-1" dirty="0">
                <a:solidFill>
                  <a:srgbClr val="000000"/>
                </a:solidFill>
                <a:latin typeface="BerkeleyStd"/>
                <a:ea typeface="Times New Roman"/>
              </a:rPr>
              <a:t>.</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fade">
                                      <p:cBhvr>
                                        <p:cTn id="7" dur="3000"/>
                                        <p:tgtEl>
                                          <p:spTgt spid="174"/>
                                        </p:tgtEl>
                                      </p:cBhvr>
                                    </p:animEffect>
                                    <p:anim calcmode="lin" valueType="num">
                                      <p:cBhvr>
                                        <p:cTn id="8" dur="3000" fill="hold"/>
                                        <p:tgtEl>
                                          <p:spTgt spid="174"/>
                                        </p:tgtEl>
                                        <p:attrNameLst>
                                          <p:attrName>ppt_x</p:attrName>
                                        </p:attrNameLst>
                                      </p:cBhvr>
                                      <p:tavLst>
                                        <p:tav tm="0">
                                          <p:val>
                                            <p:strVal val="#ppt_x"/>
                                          </p:val>
                                        </p:tav>
                                        <p:tav tm="100000">
                                          <p:val>
                                            <p:strVal val="#ppt_x"/>
                                          </p:val>
                                        </p:tav>
                                      </p:tavLst>
                                    </p:anim>
                                    <p:anim calcmode="lin" valueType="num">
                                      <p:cBhvr>
                                        <p:cTn id="9" dur="3000" fill="hold"/>
                                        <p:tgtEl>
                                          <p:spTgt spid="1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75"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76"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77"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78"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179" name="CuadroTexto 7"/>
          <p:cNvSpPr/>
          <p:nvPr/>
        </p:nvSpPr>
        <p:spPr>
          <a:xfrm>
            <a:off x="1187280" y="2232360"/>
            <a:ext cx="3738600" cy="2649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a:solidFill>
                  <a:srgbClr val="C00000"/>
                </a:solidFill>
                <a:latin typeface="Calibri"/>
                <a:ea typeface="Calibri"/>
              </a:rPr>
              <a:t>VERA- CRUZ</a:t>
            </a:r>
            <a:endParaRPr lang="es-ES" sz="2400" b="0" strike="noStrike" spc="-1">
              <a:latin typeface="Arial"/>
            </a:endParaRPr>
          </a:p>
          <a:p>
            <a:pPr algn="ctr">
              <a:lnSpc>
                <a:spcPct val="100000"/>
              </a:lnSpc>
            </a:pP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PURÍSIMA </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CONCEPCIÓN</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Hospitales</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Cofradías</a:t>
            </a:r>
            <a:endParaRPr lang="es-ES" sz="2400" b="0" strike="noStrike" spc="-1">
              <a:latin typeface="Arial"/>
            </a:endParaRPr>
          </a:p>
          <a:p>
            <a:pPr algn="ctr">
              <a:lnSpc>
                <a:spcPct val="100000"/>
              </a:lnSpc>
            </a:pPr>
            <a:r>
              <a:rPr lang="es-ES" sz="2400" b="0" strike="noStrike" spc="-1">
                <a:solidFill>
                  <a:srgbClr val="C00000"/>
                </a:solidFill>
                <a:latin typeface="Calibri"/>
                <a:ea typeface="Calibri"/>
              </a:rPr>
              <a:t>  Orden 3ª de S. Francisco</a:t>
            </a:r>
            <a:endParaRPr lang="es-ES" sz="2400" b="0" strike="noStrike" spc="-1">
              <a:latin typeface="Arial"/>
            </a:endParaRPr>
          </a:p>
        </p:txBody>
      </p:sp>
      <p:sp>
        <p:nvSpPr>
          <p:cNvPr id="180" name="CuadroTexto 5"/>
          <p:cNvSpPr/>
          <p:nvPr/>
        </p:nvSpPr>
        <p:spPr>
          <a:xfrm>
            <a:off x="1344600" y="1470600"/>
            <a:ext cx="34416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400" b="1" strike="noStrike" spc="-1">
                <a:solidFill>
                  <a:srgbClr val="C00000"/>
                </a:solidFill>
                <a:latin typeface="Arial"/>
                <a:ea typeface="DejaVu Sans"/>
              </a:rPr>
              <a:t>3º OTROS TEMPLOS</a:t>
            </a:r>
            <a:endParaRPr lang="es-ES" sz="2400" b="0" strike="noStrike" spc="-1">
              <a:latin typeface="Arial"/>
            </a:endParaRPr>
          </a:p>
        </p:txBody>
      </p:sp>
      <p:pic>
        <p:nvPicPr>
          <p:cNvPr id="181" name="Imagen 9"/>
          <p:cNvPicPr/>
          <p:nvPr/>
        </p:nvPicPr>
        <p:blipFill>
          <a:blip r:embed="rId3"/>
          <a:stretch/>
        </p:blipFill>
        <p:spPr>
          <a:xfrm>
            <a:off x="5354280" y="2233080"/>
            <a:ext cx="3376800" cy="2562840"/>
          </a:xfrm>
          <a:prstGeom prst="rect">
            <a:avLst/>
          </a:prstGeom>
          <a:ln w="0">
            <a:noFill/>
          </a:ln>
        </p:spPr>
      </p:pic>
      <p:sp>
        <p:nvSpPr>
          <p:cNvPr id="182" name="CuadroTexto 6"/>
          <p:cNvSpPr/>
          <p:nvPr/>
        </p:nvSpPr>
        <p:spPr>
          <a:xfrm>
            <a:off x="6012000" y="5259600"/>
            <a:ext cx="2301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Arial"/>
                <a:ea typeface="DejaVu Sans"/>
              </a:rPr>
              <a:t>Templo: Vera-Cruz</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75"/>
                                        </p:tgtEl>
                                        <p:attrNameLst>
                                          <p:attrName>style.visibility</p:attrName>
                                        </p:attrNameLst>
                                      </p:cBhvr>
                                      <p:to>
                                        <p:strVal val="visible"/>
                                      </p:to>
                                    </p:set>
                                    <p:anim calcmode="lin" valueType="num">
                                      <p:cBhvr additive="repl">
                                        <p:cTn id="7" dur="2000" fill="hold"/>
                                        <p:tgtEl>
                                          <p:spTgt spid="175"/>
                                        </p:tgtEl>
                                        <p:attrNameLst>
                                          <p:attrName>ppt_w</p:attrName>
                                        </p:attrNameLst>
                                      </p:cBhvr>
                                      <p:tavLst>
                                        <p:tav tm="0">
                                          <p:val>
                                            <p:fltVal val="0"/>
                                          </p:val>
                                        </p:tav>
                                        <p:tav tm="100000">
                                          <p:val>
                                            <p:strVal val="#ppt_w"/>
                                          </p:val>
                                        </p:tav>
                                      </p:tavLst>
                                    </p:anim>
                                    <p:anim calcmode="lin" valueType="num">
                                      <p:cBhvr additive="repl">
                                        <p:cTn id="8" dur="2000" fill="hold"/>
                                        <p:tgtEl>
                                          <p:spTgt spid="17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76"/>
                                        </p:tgtEl>
                                        <p:attrNameLst>
                                          <p:attrName>style.visibility</p:attrName>
                                        </p:attrNameLst>
                                      </p:cBhvr>
                                      <p:to>
                                        <p:strVal val="visible"/>
                                      </p:to>
                                    </p:set>
                                    <p:anim calcmode="lin" valueType="num">
                                      <p:cBhvr additive="repl">
                                        <p:cTn id="11" dur="2000" fill="hold"/>
                                        <p:tgtEl>
                                          <p:spTgt spid="176"/>
                                        </p:tgtEl>
                                        <p:attrNameLst>
                                          <p:attrName>ppt_w</p:attrName>
                                        </p:attrNameLst>
                                      </p:cBhvr>
                                      <p:tavLst>
                                        <p:tav tm="0">
                                          <p:val>
                                            <p:fltVal val="0"/>
                                          </p:val>
                                        </p:tav>
                                        <p:tav tm="100000">
                                          <p:val>
                                            <p:strVal val="#ppt_w"/>
                                          </p:val>
                                        </p:tav>
                                      </p:tavLst>
                                    </p:anim>
                                    <p:anim calcmode="lin" valueType="num">
                                      <p:cBhvr additive="repl">
                                        <p:cTn id="12" dur="2000" fill="hold"/>
                                        <p:tgtEl>
                                          <p:spTgt spid="176"/>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177"/>
                                        </p:tgtEl>
                                        <p:attrNameLst>
                                          <p:attrName>style.visibility</p:attrName>
                                        </p:attrNameLst>
                                      </p:cBhvr>
                                      <p:to>
                                        <p:strVal val="visible"/>
                                      </p:to>
                                    </p:set>
                                    <p:anim calcmode="lin" valueType="num">
                                      <p:cBhvr additive="repl">
                                        <p:cTn id="15" dur="2000" fill="hold"/>
                                        <p:tgtEl>
                                          <p:spTgt spid="177"/>
                                        </p:tgtEl>
                                        <p:attrNameLst>
                                          <p:attrName>ppt_w</p:attrName>
                                        </p:attrNameLst>
                                      </p:cBhvr>
                                      <p:tavLst>
                                        <p:tav tm="0">
                                          <p:val>
                                            <p:fltVal val="0"/>
                                          </p:val>
                                        </p:tav>
                                        <p:tav tm="100000">
                                          <p:val>
                                            <p:strVal val="#ppt_w"/>
                                          </p:val>
                                        </p:tav>
                                      </p:tavLst>
                                    </p:anim>
                                    <p:anim calcmode="lin" valueType="num">
                                      <p:cBhvr additive="repl">
                                        <p:cTn id="16" dur="2000" fill="hold"/>
                                        <p:tgtEl>
                                          <p:spTgt spid="177"/>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178"/>
                                        </p:tgtEl>
                                        <p:attrNameLst>
                                          <p:attrName>style.visibility</p:attrName>
                                        </p:attrNameLst>
                                      </p:cBhvr>
                                      <p:to>
                                        <p:strVal val="visible"/>
                                      </p:to>
                                    </p:set>
                                    <p:anim calcmode="lin" valueType="num">
                                      <p:cBhvr additive="repl">
                                        <p:cTn id="19" dur="2000" fill="hold"/>
                                        <p:tgtEl>
                                          <p:spTgt spid="178"/>
                                        </p:tgtEl>
                                        <p:attrNameLst>
                                          <p:attrName>ppt_w</p:attrName>
                                        </p:attrNameLst>
                                      </p:cBhvr>
                                      <p:tavLst>
                                        <p:tav tm="0">
                                          <p:val>
                                            <p:fltVal val="0"/>
                                          </p:val>
                                        </p:tav>
                                        <p:tav tm="100000">
                                          <p:val>
                                            <p:strVal val="#ppt_w"/>
                                          </p:val>
                                        </p:tav>
                                      </p:tavLst>
                                    </p:anim>
                                    <p:anim calcmode="lin" valueType="num">
                                      <p:cBhvr additive="repl">
                                        <p:cTn id="20" dur="2000" fill="hold"/>
                                        <p:tgtEl>
                                          <p:spTgt spid="17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83" name="CuadroTexto 2"/>
          <p:cNvSpPr/>
          <p:nvPr/>
        </p:nvSpPr>
        <p:spPr>
          <a:xfrm>
            <a:off x="360000" y="188640"/>
            <a:ext cx="5039640" cy="2971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Aft>
                <a:spcPts val="601"/>
              </a:spcAft>
              <a:tabLst>
                <a:tab pos="0" algn="l"/>
              </a:tabLst>
            </a:pPr>
            <a:r>
              <a:rPr lang="es-ES" sz="2400" b="0" strike="noStrike" spc="-1">
                <a:solidFill>
                  <a:srgbClr val="C00000"/>
                </a:solidFill>
                <a:latin typeface="Tw Cen MT"/>
                <a:ea typeface="Times New Roman"/>
              </a:rPr>
              <a:t>CRISTO DE LA VERA-CRUZ: PATRONO</a:t>
            </a:r>
            <a:endParaRPr lang="es-ES" sz="2400" b="0" strike="noStrike" spc="-1">
              <a:latin typeface="Arial"/>
            </a:endParaRPr>
          </a:p>
          <a:p>
            <a:pPr algn="just">
              <a:lnSpc>
                <a:spcPct val="100000"/>
              </a:lnSpc>
              <a:spcAft>
                <a:spcPts val="601"/>
              </a:spcAft>
              <a:tabLst>
                <a:tab pos="0" algn="l"/>
              </a:tabLst>
            </a:pPr>
            <a:r>
              <a:rPr lang="es-ES" sz="2000" b="0" strike="noStrike" spc="-1">
                <a:solidFill>
                  <a:srgbClr val="000000"/>
                </a:solidFill>
                <a:latin typeface="Tw Cen MT"/>
                <a:ea typeface="Times New Roman"/>
              </a:rPr>
              <a:t>La devoción a la Vera-Cruz, hunde sus raíces en una tradición del siglo IV, según la cual santa Elena, madre de Constantino, de forma milagrosa, descubre la Verdadera Cruz de Cristo entre restos de otras cruces en Jerusalén. A lo largo de toda la edad media, la cruz fue adquiriendo protagonismo en la fe y en el corazón de los cristianos.</a:t>
            </a:r>
            <a:endParaRPr lang="es-ES" sz="2000" b="0" strike="noStrike" spc="-1">
              <a:latin typeface="Arial"/>
            </a:endParaRPr>
          </a:p>
        </p:txBody>
      </p:sp>
      <p:pic>
        <p:nvPicPr>
          <p:cNvPr id="184" name="Imagen 3"/>
          <p:cNvPicPr/>
          <p:nvPr/>
        </p:nvPicPr>
        <p:blipFill>
          <a:blip r:embed="rId3"/>
          <a:stretch/>
        </p:blipFill>
        <p:spPr>
          <a:xfrm>
            <a:off x="5508000" y="404640"/>
            <a:ext cx="3311280" cy="2833920"/>
          </a:xfrm>
          <a:prstGeom prst="rect">
            <a:avLst/>
          </a:prstGeom>
          <a:ln w="0">
            <a:noFill/>
          </a:ln>
        </p:spPr>
      </p:pic>
      <p:sp>
        <p:nvSpPr>
          <p:cNvPr id="185" name="CuadroTexto 5"/>
          <p:cNvSpPr/>
          <p:nvPr/>
        </p:nvSpPr>
        <p:spPr>
          <a:xfrm>
            <a:off x="323640" y="3876840"/>
            <a:ext cx="849600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Calibri"/>
              </a:rPr>
              <a:t>*1212: </a:t>
            </a:r>
            <a:r>
              <a:rPr lang="es-ES" sz="2000" b="0" strike="noStrike" spc="-1">
                <a:solidFill>
                  <a:srgbClr val="000000"/>
                </a:solidFill>
                <a:latin typeface="Tw Cen MT"/>
                <a:ea typeface="Calibri"/>
              </a:rPr>
              <a:t>16 julio: Navas de Tolosa. Victoria contundente que rompe el ímpetu de los almohades y abre la puerta a la reconquista de Andalucía. Uno de los protagonistas más destacado D. Rodrigo Ximénez de Rada, Arzobispo de Toledo, durante 40 años, y Adelantado de Cazorla, que portaba consigo durante la batalla y la campaña de reconquista, el relicario de la Vera Cruz –Lignum Crucis- concede gran valor a la fiesta de la Invención de la Santa Cruz, y promueve la devoción a la Vera Cruz, en todos los pueblos de la zona. </a:t>
            </a:r>
            <a:endParaRPr lang="es-ES" sz="2000" b="0" strike="noStrike" spc="-1">
              <a:latin typeface="Arial"/>
            </a:endParaRPr>
          </a:p>
          <a:p>
            <a:pPr algn="just">
              <a:lnSpc>
                <a:spcPct val="100000"/>
              </a:lnSpc>
            </a:pPr>
            <a:r>
              <a:rPr lang="es-ES" sz="2000" b="0" strike="noStrike" spc="-1">
                <a:solidFill>
                  <a:srgbClr val="C00000"/>
                </a:solidFill>
                <a:latin typeface="Calibri"/>
                <a:ea typeface="Times New Roman"/>
              </a:rPr>
              <a:t>*1600</a:t>
            </a:r>
            <a:r>
              <a:rPr lang="es-ES" sz="2000" b="0" strike="noStrike" spc="-1">
                <a:solidFill>
                  <a:srgbClr val="000000"/>
                </a:solidFill>
                <a:latin typeface="Calibri"/>
                <a:ea typeface="Times New Roman"/>
              </a:rPr>
              <a:t>: La Cofradía de la Vera-Cruz es una de las más antiguas de la localidad y participaba de forma activa en la celebración procesional de la Semana Santa.</a:t>
            </a:r>
            <a:endParaRPr lang="es-ES" sz="2000" b="0" strike="noStrike" spc="-1">
              <a:latin typeface="Arial"/>
            </a:endParaRPr>
          </a:p>
        </p:txBody>
      </p:sp>
      <p:sp>
        <p:nvSpPr>
          <p:cNvPr id="186" name="CuadroTexto 6"/>
          <p:cNvSpPr/>
          <p:nvPr/>
        </p:nvSpPr>
        <p:spPr>
          <a:xfrm>
            <a:off x="5940000" y="3429000"/>
            <a:ext cx="307620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000" b="0" strike="noStrike" spc="-1">
                <a:solidFill>
                  <a:srgbClr val="C00000"/>
                </a:solidFill>
                <a:latin typeface="Tw Cen MT"/>
                <a:ea typeface="DejaVu Sans"/>
              </a:rPr>
              <a:t>Villanueva del Arzobispo</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afterEffect">
                                  <p:stCondLst>
                                    <p:cond delay="0"/>
                                  </p:stCondLst>
                                  <p:childTnLst>
                                    <p:set>
                                      <p:cBhvr>
                                        <p:cTn id="6" dur="1" fill="hold">
                                          <p:stCondLst>
                                            <p:cond delay="0"/>
                                          </p:stCondLst>
                                        </p:cTn>
                                        <p:tgtEl>
                                          <p:spTgt spid="184"/>
                                        </p:tgtEl>
                                        <p:attrNameLst>
                                          <p:attrName>style.visibility</p:attrName>
                                        </p:attrNameLst>
                                      </p:cBhvr>
                                      <p:to>
                                        <p:strVal val="visible"/>
                                      </p:to>
                                    </p:set>
                                    <p:animEffect transition="in" filter="fade">
                                      <p:cBhvr additive="repl">
                                        <p:cTn id="7" dur="5000"/>
                                        <p:tgtEl>
                                          <p:spTgt spid="184"/>
                                        </p:tgtEl>
                                      </p:cBhvr>
                                    </p:animEffect>
                                    <p:anim calcmode="lin" valueType="num">
                                      <p:cBhvr additive="repl">
                                        <p:cTn id="8" dur="5000" fill="hold"/>
                                        <p:tgtEl>
                                          <p:spTgt spid="184"/>
                                        </p:tgtEl>
                                        <p:attrNameLst>
                                          <p:attrName>ppt_x</p:attrName>
                                        </p:attrNameLst>
                                      </p:cBhvr>
                                      <p:tavLst>
                                        <p:tav tm="0">
                                          <p:val>
                                            <p:strVal val="#ppt_x"/>
                                          </p:val>
                                        </p:tav>
                                        <p:tav tm="100000">
                                          <p:val>
                                            <p:strVal val="#ppt_x"/>
                                          </p:val>
                                        </p:tav>
                                      </p:tavLst>
                                    </p:anim>
                                    <p:anim calcmode="lin" valueType="num">
                                      <p:cBhvr additive="repl">
                                        <p:cTn id="9" dur="5000" fill="hold"/>
                                        <p:tgtEl>
                                          <p:spTgt spid="1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87" name="CuadroTexto 1"/>
          <p:cNvSpPr/>
          <p:nvPr/>
        </p:nvSpPr>
        <p:spPr>
          <a:xfrm>
            <a:off x="611640" y="662040"/>
            <a:ext cx="4466797"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pPr>
            <a:r>
              <a:rPr lang="es-ES" sz="2000" b="0" strike="noStrike" spc="-1" dirty="0">
                <a:solidFill>
                  <a:srgbClr val="C00000"/>
                </a:solidFill>
                <a:latin typeface="Tw Cen MT"/>
                <a:ea typeface="Times New Roman"/>
              </a:rPr>
              <a:t>*1575-1605</a:t>
            </a:r>
            <a:r>
              <a:rPr lang="es-ES" sz="2000" b="0" strike="noStrike" spc="-1" dirty="0">
                <a:solidFill>
                  <a:srgbClr val="000000"/>
                </a:solidFill>
                <a:latin typeface="Tw Cen MT"/>
                <a:ea typeface="Times New Roman"/>
              </a:rPr>
              <a:t>: Se construyó la </a:t>
            </a:r>
            <a:r>
              <a:rPr lang="es-ES" sz="2000" b="1" strike="noStrike" spc="-1" dirty="0">
                <a:solidFill>
                  <a:srgbClr val="000000"/>
                </a:solidFill>
                <a:latin typeface="Tw Cen MT"/>
                <a:ea typeface="Times New Roman"/>
              </a:rPr>
              <a:t>iglesia</a:t>
            </a:r>
            <a:r>
              <a:rPr lang="es-ES" sz="2000" b="0" strike="noStrike" spc="-1" dirty="0">
                <a:solidFill>
                  <a:srgbClr val="000000"/>
                </a:solidFill>
                <a:latin typeface="Tw Cen MT"/>
                <a:ea typeface="Times New Roman"/>
              </a:rPr>
              <a:t>, anexa al antiguo hospital de la Vera Cruz. Durante al menos dos siglos y medio este edificio tuvo la categoría de hospital y ermita. Con el transcurso del tiempo, se convirtieron en lo que actualmente es la iglesia de la Vera Cruz. </a:t>
            </a:r>
            <a:endParaRPr lang="es-ES" sz="3200" b="0" strike="noStrike" spc="-1" dirty="0">
              <a:latin typeface="Arial"/>
            </a:endParaRPr>
          </a:p>
        </p:txBody>
      </p:sp>
      <p:sp>
        <p:nvSpPr>
          <p:cNvPr id="188" name="CuadroTexto 2"/>
          <p:cNvSpPr/>
          <p:nvPr/>
        </p:nvSpPr>
        <p:spPr>
          <a:xfrm>
            <a:off x="539640" y="3213000"/>
            <a:ext cx="8136000" cy="341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DejaVu Sans"/>
              </a:rPr>
              <a:t>* 1605: </a:t>
            </a:r>
            <a:r>
              <a:rPr lang="es-ES" sz="2000" b="0" strike="noStrike" spc="-1" dirty="0">
                <a:solidFill>
                  <a:srgbClr val="000000"/>
                </a:solidFill>
                <a:latin typeface="Tw Cen MT"/>
                <a:ea typeface="DejaVu Sans"/>
              </a:rPr>
              <a:t>Doña Juana de Guzmán, hace testamento y funda una capellanía en la ermita de la Veracruz. Esta capellanía la funda y la entrega al linaje de los Medina: </a:t>
            </a:r>
            <a:r>
              <a:rPr lang="es-ES" sz="2000" b="0" i="1" strike="noStrike" spc="-1" dirty="0">
                <a:solidFill>
                  <a:srgbClr val="000000"/>
                </a:solidFill>
                <a:latin typeface="Tw Cen MT"/>
                <a:ea typeface="DejaVu Sans"/>
              </a:rPr>
              <a:t>“queremos que las dichas misas las diga el bachiller Juan de Medina, o las haga decir en el Hospital de la Veracruz”.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 1719 : </a:t>
            </a:r>
            <a:r>
              <a:rPr lang="es-ES" sz="2000" b="0" strike="noStrike" spc="-1" dirty="0">
                <a:solidFill>
                  <a:srgbClr val="000000"/>
                </a:solidFill>
                <a:latin typeface="Tw Cen MT"/>
                <a:ea typeface="DejaVu Sans"/>
              </a:rPr>
              <a:t>Juana Ruiz de la Torre, mujer de Francisco Montoro del Arco, familiar de la inquisición de Córdoba, dejó establecido en su testamento: “</a:t>
            </a:r>
            <a:r>
              <a:rPr lang="es-ES" sz="2000" b="0" i="1" strike="noStrike" spc="-1" dirty="0">
                <a:solidFill>
                  <a:srgbClr val="000000"/>
                </a:solidFill>
                <a:latin typeface="Tw Cen MT"/>
                <a:ea typeface="DejaVu Sans"/>
              </a:rPr>
              <a:t>Es mi voluntad y le mando para después de mis días a la Sacra Imagen de Nuestra Señora de la Encarnación que se venera en la ermita de la Santa Vera Cruz para su adorno, un manto de seda nuevo”.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 1862</a:t>
            </a:r>
            <a:r>
              <a:rPr lang="es-ES" sz="2000" b="0" strike="noStrike" spc="-1" dirty="0">
                <a:solidFill>
                  <a:srgbClr val="000000"/>
                </a:solidFill>
                <a:latin typeface="Tw Cen MT"/>
                <a:ea typeface="DejaVu Sans"/>
              </a:rPr>
              <a:t>: Se procede a reparar esta ermita utilizando algunos </a:t>
            </a:r>
            <a:r>
              <a:rPr lang="es-ES" sz="1800" b="0" strike="noStrike" spc="-1" dirty="0">
                <a:solidFill>
                  <a:srgbClr val="000000"/>
                </a:solidFill>
                <a:latin typeface="Tw Cen MT"/>
                <a:ea typeface="DejaVu Sans"/>
              </a:rPr>
              <a:t>de los materiales de deshecho de la ermita de nuestra Señora de las Nieves. </a:t>
            </a:r>
            <a:endParaRPr lang="es-ES" sz="1800" b="0" strike="noStrike" spc="-1" dirty="0">
              <a:latin typeface="Arial"/>
            </a:endParaRPr>
          </a:p>
        </p:txBody>
      </p:sp>
      <p:pic>
        <p:nvPicPr>
          <p:cNvPr id="189" name="Imagen 4"/>
          <p:cNvPicPr/>
          <p:nvPr/>
        </p:nvPicPr>
        <p:blipFill>
          <a:blip r:embed="rId3"/>
          <a:stretch/>
        </p:blipFill>
        <p:spPr>
          <a:xfrm>
            <a:off x="5405400" y="231841"/>
            <a:ext cx="3270240" cy="2511360"/>
          </a:xfrm>
          <a:prstGeom prst="rect">
            <a:avLst/>
          </a:prstGeom>
          <a:ln w="0">
            <a:noFill/>
          </a:ln>
        </p:spPr>
      </p:pic>
      <p:sp>
        <p:nvSpPr>
          <p:cNvPr id="2" name="CuadroTexto 1">
            <a:extLst>
              <a:ext uri="{FF2B5EF4-FFF2-40B4-BE49-F238E27FC236}">
                <a16:creationId xmlns:a16="http://schemas.microsoft.com/office/drawing/2014/main" id="{45136834-54CD-95FA-D09B-39D690B74F73}"/>
              </a:ext>
            </a:extLst>
          </p:cNvPr>
          <p:cNvSpPr txBox="1"/>
          <p:nvPr/>
        </p:nvSpPr>
        <p:spPr>
          <a:xfrm>
            <a:off x="5405399" y="2743201"/>
            <a:ext cx="3499449" cy="369332"/>
          </a:xfrm>
          <a:prstGeom prst="rect">
            <a:avLst/>
          </a:prstGeom>
          <a:noFill/>
        </p:spPr>
        <p:txBody>
          <a:bodyPr wrap="square" rtlCol="0">
            <a:spAutoFit/>
          </a:bodyPr>
          <a:lstStyle/>
          <a:p>
            <a:r>
              <a:rPr lang="es-ES" dirty="0">
                <a:solidFill>
                  <a:srgbClr val="C00000"/>
                </a:solidFill>
              </a:rPr>
              <a:t>Nuestra Sra. </a:t>
            </a:r>
            <a:r>
              <a:rPr lang="es-ES" sz="1600" dirty="0">
                <a:solidFill>
                  <a:srgbClr val="C00000"/>
                </a:solidFill>
              </a:rPr>
              <a:t>de la </a:t>
            </a:r>
            <a:r>
              <a:rPr lang="es-ES" dirty="0">
                <a:solidFill>
                  <a:srgbClr val="C00000"/>
                </a:solidFill>
              </a:rPr>
              <a:t>Encarnación</a:t>
            </a: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afterEffect">
                                  <p:stCondLst>
                                    <p:cond delay="0"/>
                                  </p:stCondLst>
                                  <p:childTnLst>
                                    <p:set>
                                      <p:cBhvr>
                                        <p:cTn id="6" dur="1" fill="hold">
                                          <p:stCondLst>
                                            <p:cond delay="0"/>
                                          </p:stCondLst>
                                        </p:cTn>
                                        <p:tgtEl>
                                          <p:spTgt spid="189"/>
                                        </p:tgtEl>
                                        <p:attrNameLst>
                                          <p:attrName>style.visibility</p:attrName>
                                        </p:attrNameLst>
                                      </p:cBhvr>
                                      <p:to>
                                        <p:strVal val="visible"/>
                                      </p:to>
                                    </p:set>
                                    <p:animEffect transition="in" filter="fade">
                                      <p:cBhvr additive="repl">
                                        <p:cTn id="7" dur="5000"/>
                                        <p:tgtEl>
                                          <p:spTgt spid="189"/>
                                        </p:tgtEl>
                                      </p:cBhvr>
                                    </p:animEffect>
                                    <p:anim calcmode="lin" valueType="num">
                                      <p:cBhvr additive="repl">
                                        <p:cTn id="8" dur="5000" fill="hold"/>
                                        <p:tgtEl>
                                          <p:spTgt spid="189"/>
                                        </p:tgtEl>
                                        <p:attrNameLst>
                                          <p:attrName>ppt_x</p:attrName>
                                        </p:attrNameLst>
                                      </p:cBhvr>
                                      <p:tavLst>
                                        <p:tav tm="0">
                                          <p:val>
                                            <p:strVal val="#ppt_x"/>
                                          </p:val>
                                        </p:tav>
                                        <p:tav tm="100000">
                                          <p:val>
                                            <p:strVal val="#ppt_x"/>
                                          </p:val>
                                        </p:tav>
                                      </p:tavLst>
                                    </p:anim>
                                    <p:anim calcmode="lin" valueType="num">
                                      <p:cBhvr additive="repl">
                                        <p:cTn id="9" dur="5000" fill="hold"/>
                                        <p:tgtEl>
                                          <p:spTgt spid="1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90" name="CuadroTexto 1"/>
          <p:cNvSpPr/>
          <p:nvPr/>
        </p:nvSpPr>
        <p:spPr>
          <a:xfrm>
            <a:off x="323640" y="151200"/>
            <a:ext cx="6191640" cy="436897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000000"/>
                </a:solidFill>
                <a:latin typeface="Tw Cen MT"/>
                <a:ea typeface="Times New Roman"/>
              </a:rPr>
              <a:t>SANTUARIO: Tiene una fachada sobria, adornada con un arco de medio punto en la puerta principal y una espadaña a modo de campanario.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En ella se alberga la joya escultórica: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El Cristo de la Vera Cruz</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Patrón de Villanueva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Su rostro refleja paz y amor.</a:t>
            </a:r>
            <a:endParaRPr lang="es-ES" sz="2000" b="0" strike="noStrike" spc="-1" dirty="0">
              <a:latin typeface="Arial"/>
            </a:endParaRPr>
          </a:p>
          <a:p>
            <a:pPr algn="ctr">
              <a:lnSpc>
                <a:spcPct val="100000"/>
              </a:lnSpc>
            </a:pPr>
            <a:r>
              <a:rPr lang="es-ES" sz="1800" b="0" strike="noStrike" spc="-1" dirty="0">
                <a:solidFill>
                  <a:srgbClr val="000000"/>
                </a:solidFill>
                <a:latin typeface="Tw Cen MT"/>
                <a:ea typeface="Times New Roman"/>
              </a:rPr>
              <a:t>Obra del escultor Mariano Benlliure (1942). </a:t>
            </a:r>
            <a:endParaRPr lang="es-ES" sz="1800" b="0" strike="noStrike" spc="-1" dirty="0">
              <a:latin typeface="Arial"/>
            </a:endParaRPr>
          </a:p>
          <a:p>
            <a:pPr algn="ctr">
              <a:lnSpc>
                <a:spcPct val="100000"/>
              </a:lnSpc>
            </a:pPr>
            <a:r>
              <a:rPr lang="es-ES" sz="2000" b="0" strike="noStrike" spc="-1" dirty="0">
                <a:solidFill>
                  <a:srgbClr val="000000"/>
                </a:solidFill>
                <a:latin typeface="Tw Cen MT"/>
                <a:ea typeface="Times New Roman"/>
              </a:rPr>
              <a:t> Esta nueva imagen de talla policromada se sujeta a la cruz de plata labrada, con remates dorados del año1899.</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 1999</a:t>
            </a:r>
            <a:r>
              <a:rPr lang="es-ES" sz="2000" b="0" strike="noStrike" spc="-1" dirty="0">
                <a:solidFill>
                  <a:srgbClr val="000000"/>
                </a:solidFill>
                <a:latin typeface="Tw Cen MT"/>
                <a:ea typeface="Times New Roman"/>
              </a:rPr>
              <a:t>: Incorporación de un trono, también de plata.</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3 de mayo</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Se pasea en procesión, juntamente con </a:t>
            </a:r>
            <a:r>
              <a:rPr lang="es-ES" sz="2000" b="0" strike="noStrike" spc="-1" dirty="0">
                <a:solidFill>
                  <a:srgbClr val="C00000"/>
                </a:solidFill>
                <a:latin typeface="Tw Cen MT"/>
                <a:ea typeface="Times New Roman"/>
              </a:rPr>
              <a:t>la Virgen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   de la Encarnación</a:t>
            </a:r>
            <a:r>
              <a:rPr lang="es-ES" sz="2000" b="0" strike="noStrike" spc="-1" dirty="0">
                <a:solidFill>
                  <a:srgbClr val="000000"/>
                </a:solidFill>
                <a:latin typeface="Tw Cen MT"/>
                <a:ea typeface="Times New Roman"/>
              </a:rPr>
              <a:t> del imaginero Domingo Sánchez Mesa.</a:t>
            </a:r>
            <a:endParaRPr lang="es-ES" sz="2000" b="0" strike="noStrike" spc="-1" dirty="0">
              <a:latin typeface="Arial"/>
            </a:endParaRPr>
          </a:p>
        </p:txBody>
      </p:sp>
      <p:sp>
        <p:nvSpPr>
          <p:cNvPr id="191" name="CuadroTexto 2"/>
          <p:cNvSpPr/>
          <p:nvPr/>
        </p:nvSpPr>
        <p:spPr>
          <a:xfrm>
            <a:off x="323640" y="4552560"/>
            <a:ext cx="849600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i="1" strike="noStrike" spc="-1">
                <a:solidFill>
                  <a:srgbClr val="000000"/>
                </a:solidFill>
                <a:latin typeface="Tw Cen MT"/>
                <a:ea typeface="Times New Roman"/>
              </a:rPr>
              <a:t>“Desde tiempo inmemorial en la noche del día dos de mayo se celebra en numerosas plazas y calles, una velada de convivencia y hermanamiento en torno a las cruces elaboradas por los vecinos. Pero sobre todo en la calle Vera-Cruz se celebra la gran fiesta: en algunas ocasiones la Banda de Música, ofrecía un concierto, en las proximidades del templo, mientras las devotas mujeres velaban la imagen del Cristo y en el exterior predominaban los sonidos estridentes de los pitos, el olor de los churros y el alboroto de las barras montadas por los cofrades</a:t>
            </a:r>
            <a:r>
              <a:rPr lang="es-ES" sz="2000" b="0" strike="noStrike" spc="-1">
                <a:solidFill>
                  <a:srgbClr val="000000"/>
                </a:solidFill>
                <a:latin typeface="Tw Cen MT"/>
                <a:ea typeface="Times New Roman"/>
              </a:rPr>
              <a:t>”. </a:t>
            </a:r>
            <a:endParaRPr lang="es-ES" sz="2000" b="0" strike="noStrike" spc="-1">
              <a:latin typeface="Arial"/>
            </a:endParaRPr>
          </a:p>
          <a:p>
            <a:pPr algn="just">
              <a:lnSpc>
                <a:spcPct val="100000"/>
              </a:lnSpc>
            </a:pPr>
            <a:endParaRPr lang="es-ES" sz="2000" b="0" strike="noStrike" spc="-1">
              <a:latin typeface="Arial"/>
            </a:endParaRPr>
          </a:p>
        </p:txBody>
      </p:sp>
      <p:pic>
        <p:nvPicPr>
          <p:cNvPr id="192" name="Imagen 4"/>
          <p:cNvPicPr/>
          <p:nvPr/>
        </p:nvPicPr>
        <p:blipFill>
          <a:blip r:embed="rId3"/>
          <a:stretch/>
        </p:blipFill>
        <p:spPr>
          <a:xfrm>
            <a:off x="6953760" y="332640"/>
            <a:ext cx="1859400" cy="2697840"/>
          </a:xfrm>
          <a:prstGeom prst="rect">
            <a:avLst/>
          </a:prstGeom>
          <a:ln w="0">
            <a:noFill/>
          </a:ln>
        </p:spPr>
      </p:pic>
      <p:sp>
        <p:nvSpPr>
          <p:cNvPr id="193" name="CuadroTexto 6"/>
          <p:cNvSpPr/>
          <p:nvPr/>
        </p:nvSpPr>
        <p:spPr>
          <a:xfrm>
            <a:off x="6953760" y="3429000"/>
            <a:ext cx="1859400" cy="92187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dirty="0">
                <a:solidFill>
                  <a:srgbClr val="C00000"/>
                </a:solidFill>
                <a:latin typeface="Tw Cen MT"/>
                <a:ea typeface="Times New Roman"/>
              </a:rPr>
              <a:t>CRISTO DE LA </a:t>
            </a:r>
            <a:endParaRPr lang="es-ES" sz="1800" b="0" strike="noStrike" spc="-1" dirty="0">
              <a:latin typeface="Arial"/>
            </a:endParaRPr>
          </a:p>
          <a:p>
            <a:pPr algn="ctr">
              <a:lnSpc>
                <a:spcPct val="100000"/>
              </a:lnSpc>
            </a:pPr>
            <a:r>
              <a:rPr lang="es-ES" sz="1800" b="0" strike="noStrike" spc="-1" dirty="0">
                <a:solidFill>
                  <a:srgbClr val="C00000"/>
                </a:solidFill>
                <a:latin typeface="Tw Cen MT"/>
                <a:ea typeface="Times New Roman"/>
              </a:rPr>
              <a:t>VERA CRUZ, </a:t>
            </a:r>
            <a:endParaRPr lang="es-ES" sz="1800" b="0" strike="noStrike" spc="-1" dirty="0">
              <a:latin typeface="Arial"/>
            </a:endParaRPr>
          </a:p>
          <a:p>
            <a:pPr algn="ctr">
              <a:lnSpc>
                <a:spcPct val="100000"/>
              </a:lnSpc>
            </a:pPr>
            <a:r>
              <a:rPr lang="es-ES" sz="1800" b="0" strike="noStrike" spc="-1" dirty="0">
                <a:solidFill>
                  <a:srgbClr val="C00000"/>
                </a:solidFill>
                <a:latin typeface="Tw Cen MT"/>
                <a:ea typeface="Times New Roman"/>
              </a:rPr>
              <a:t>PATRÓN </a:t>
            </a:r>
            <a:endParaRPr lang="es-ES" sz="1800" b="0" strike="noStrike" spc="-1" dirty="0">
              <a:latin typeface="Arial"/>
            </a:endParaRPr>
          </a:p>
        </p:txBody>
      </p:sp>
    </p:spTree>
    <p:extLst>
      <p:ext uri="{BB962C8B-B14F-4D97-AF65-F5344CB8AC3E}">
        <p14:creationId xmlns:p14="http://schemas.microsoft.com/office/powerpoint/2010/main" val="501559756"/>
      </p:ext>
    </p:extLst>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7" presetClass="entr" fill="hold" nodeType="afterEffect">
                                  <p:stCondLst>
                                    <p:cond delay="0"/>
                                  </p:stCondLst>
                                  <p:childTnLst>
                                    <p:set>
                                      <p:cBhvr>
                                        <p:cTn id="6" dur="1" fill="hold">
                                          <p:stCondLst>
                                            <p:cond delay="0"/>
                                          </p:stCondLst>
                                        </p:cTn>
                                        <p:tgtEl>
                                          <p:spTgt spid="192"/>
                                        </p:tgtEl>
                                        <p:attrNameLst>
                                          <p:attrName>style.visibility</p:attrName>
                                        </p:attrNameLst>
                                      </p:cBhvr>
                                      <p:to>
                                        <p:strVal val="visible"/>
                                      </p:to>
                                    </p:set>
                                    <p:animEffect transition="in" filter="fade">
                                      <p:cBhvr additive="repl">
                                        <p:cTn id="7" dur="3000"/>
                                        <p:tgtEl>
                                          <p:spTgt spid="192"/>
                                        </p:tgtEl>
                                      </p:cBhvr>
                                    </p:animEffect>
                                    <p:anim calcmode="lin" valueType="num">
                                      <p:cBhvr additive="repl">
                                        <p:cTn id="8" dur="3000" fill="hold"/>
                                        <p:tgtEl>
                                          <p:spTgt spid="192"/>
                                        </p:tgtEl>
                                        <p:attrNameLst>
                                          <p:attrName>ppt_x</p:attrName>
                                        </p:attrNameLst>
                                      </p:cBhvr>
                                      <p:tavLst>
                                        <p:tav tm="0">
                                          <p:val>
                                            <p:strVal val="#ppt_x"/>
                                          </p:val>
                                        </p:tav>
                                        <p:tav tm="100000">
                                          <p:val>
                                            <p:strVal val="#ppt_x"/>
                                          </p:val>
                                        </p:tav>
                                      </p:tavLst>
                                    </p:anim>
                                    <p:anim calcmode="lin" valueType="num">
                                      <p:cBhvr additive="repl">
                                        <p:cTn id="9" dur="3000" fill="hold"/>
                                        <p:tgtEl>
                                          <p:spTgt spid="19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94" name="CuadroTexto 3"/>
          <p:cNvSpPr/>
          <p:nvPr/>
        </p:nvSpPr>
        <p:spPr>
          <a:xfrm>
            <a:off x="611640" y="260640"/>
            <a:ext cx="791964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IGLESIA DE LA PURISIMA CONCEPCIÓN:</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DejaVu Sans"/>
              </a:rPr>
              <a:t>Ubicada en la calle Roma la Chica, -a espaldas del Ayuntamiento- era tan antigua  como la vieja  iglesia de san Andrés, pues ya existía en el siglo XV.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Había adosado a la iglesia un pequeño </a:t>
            </a:r>
            <a:r>
              <a:rPr lang="es-ES" sz="2000" b="1" strike="noStrike" spc="-1" dirty="0">
                <a:solidFill>
                  <a:srgbClr val="000000"/>
                </a:solidFill>
                <a:latin typeface="Tw Cen MT"/>
                <a:ea typeface="DejaVu Sans"/>
              </a:rPr>
              <a:t>hospital</a:t>
            </a:r>
            <a:r>
              <a:rPr lang="es-ES" sz="2000" b="0" strike="noStrike" spc="-1" dirty="0">
                <a:solidFill>
                  <a:srgbClr val="000000"/>
                </a:solidFill>
                <a:latin typeface="Tw Cen MT"/>
                <a:ea typeface="DejaVu Sans"/>
              </a:rPr>
              <a:t> y una </a:t>
            </a:r>
            <a:r>
              <a:rPr lang="es-ES" sz="2000" b="1" strike="noStrike" spc="-1" dirty="0">
                <a:solidFill>
                  <a:srgbClr val="000000"/>
                </a:solidFill>
                <a:latin typeface="Tw Cen MT"/>
                <a:ea typeface="DejaVu Sans"/>
              </a:rPr>
              <a:t>cofradía</a:t>
            </a:r>
            <a:r>
              <a:rPr lang="es-ES" sz="2000" b="0" strike="noStrike" spc="-1" dirty="0">
                <a:solidFill>
                  <a:srgbClr val="000000"/>
                </a:solidFill>
                <a:latin typeface="Tw Cen MT"/>
                <a:ea typeface="DejaVu Sans"/>
              </a:rPr>
              <a:t> con el mismo nombre, dependiente de la </a:t>
            </a:r>
            <a:r>
              <a:rPr lang="es-ES" sz="2000" b="0" strike="noStrike" spc="-1" dirty="0">
                <a:solidFill>
                  <a:srgbClr val="000000"/>
                </a:solidFill>
                <a:latin typeface="Tw Cen MT"/>
                <a:ea typeface="Times New Roman"/>
              </a:rPr>
              <a:t>parroquia de san Andrés, donde tendría establecida su sede y archivo.</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1419</a:t>
            </a:r>
            <a:r>
              <a:rPr lang="es-ES" sz="2000" b="0" strike="noStrike" spc="-1" dirty="0">
                <a:solidFill>
                  <a:srgbClr val="000000"/>
                </a:solidFill>
                <a:latin typeface="Tw Cen MT"/>
                <a:ea typeface="Times New Roman"/>
              </a:rPr>
              <a:t>: Aprobación de los estatutos de la cofradía, por el obispo de Jaén don Rodrigo Narváez. </a:t>
            </a:r>
            <a:r>
              <a:rPr lang="es-ES" sz="2000" b="0" strike="noStrike" spc="-1" dirty="0">
                <a:solidFill>
                  <a:srgbClr val="000000"/>
                </a:solidFill>
                <a:latin typeface="Tw Cen MT"/>
                <a:ea typeface="Calibri"/>
              </a:rPr>
              <a:t>Esta cofradía – la más antigua fechada en Jaén- estuvo asociada al hospital del mismo nombre, sirviéndolo sus cofrades, en número de 30, con carácter asistencial, durante un largo periodo de tiempo, con la última finalidad de servir a los pobres y procurar la cura de los enfermos.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a:t>
            </a:r>
            <a:r>
              <a:rPr lang="es-ES" sz="2000" b="0" strike="noStrike" spc="-1" dirty="0">
                <a:solidFill>
                  <a:srgbClr val="000000"/>
                </a:solidFill>
                <a:latin typeface="Tw Cen MT"/>
                <a:ea typeface="Times New Roman"/>
              </a:rPr>
              <a:t>A la cofradía podía acceder cualquier persona que perteneciese al estado clerical, al de los caballeros hijosdalgo o al pueblo llano.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a:t>
            </a:r>
            <a:r>
              <a:rPr lang="es-ES" sz="2000" b="0" strike="noStrike" spc="-1" dirty="0">
                <a:solidFill>
                  <a:srgbClr val="000000"/>
                </a:solidFill>
                <a:latin typeface="Tw Cen MT"/>
                <a:ea typeface="Times New Roman"/>
              </a:rPr>
              <a:t>A ella podían acceder tanto hombres como mujeres, estando obligado a entregar de limosna el nuevo cofrade la cantidad de doce ducados si era hombre y seis ducados si era mujer.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 </a:t>
            </a:r>
            <a:r>
              <a:rPr lang="es-ES" sz="2000" b="0" strike="noStrike" spc="-1" dirty="0">
                <a:solidFill>
                  <a:srgbClr val="000000"/>
                </a:solidFill>
                <a:latin typeface="Tw Cen MT"/>
                <a:ea typeface="Calibri"/>
              </a:rPr>
              <a:t>La condición indispensable que se les exigía para su ingreso era que fuesen cristianos viejos, limpios de toda raza de judíos y de moros y no haber sido penitenciados por el Santo Oficio con </a:t>
            </a:r>
            <a:r>
              <a:rPr lang="es-ES" sz="2000" b="0" i="1" strike="noStrike" spc="-1" dirty="0">
                <a:solidFill>
                  <a:srgbClr val="000000"/>
                </a:solidFill>
                <a:latin typeface="Tw Cen MT"/>
                <a:ea typeface="Calibri"/>
              </a:rPr>
              <a:t>pena por herejía.</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4"/>
                                        </p:tgtEl>
                                        <p:attrNameLst>
                                          <p:attrName>style.visibility</p:attrName>
                                        </p:attrNameLst>
                                      </p:cBhvr>
                                      <p:to>
                                        <p:strVal val="visible"/>
                                      </p:to>
                                    </p:set>
                                    <p:animEffect transition="in" filter="fade">
                                      <p:cBhvr>
                                        <p:cTn id="7" dur="3000"/>
                                        <p:tgtEl>
                                          <p:spTgt spid="194"/>
                                        </p:tgtEl>
                                      </p:cBhvr>
                                    </p:animEffect>
                                    <p:anim calcmode="lin" valueType="num">
                                      <p:cBhvr>
                                        <p:cTn id="8" dur="3000" fill="hold"/>
                                        <p:tgtEl>
                                          <p:spTgt spid="194"/>
                                        </p:tgtEl>
                                        <p:attrNameLst>
                                          <p:attrName>ppt_x</p:attrName>
                                        </p:attrNameLst>
                                      </p:cBhvr>
                                      <p:tavLst>
                                        <p:tav tm="0">
                                          <p:val>
                                            <p:strVal val="#ppt_x"/>
                                          </p:val>
                                        </p:tav>
                                        <p:tav tm="100000">
                                          <p:val>
                                            <p:strVal val="#ppt_x"/>
                                          </p:val>
                                        </p:tav>
                                      </p:tavLst>
                                    </p:anim>
                                    <p:anim calcmode="lin" valueType="num">
                                      <p:cBhvr>
                                        <p:cTn id="9" dur="3000" fill="hold"/>
                                        <p:tgtEl>
                                          <p:spTgt spid="19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63" name="CuadroTexto 2"/>
          <p:cNvSpPr/>
          <p:nvPr/>
        </p:nvSpPr>
        <p:spPr>
          <a:xfrm>
            <a:off x="179640" y="0"/>
            <a:ext cx="6695640" cy="6490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2400" b="0" strike="noStrike" spc="-1" dirty="0">
              <a:latin typeface="Arial"/>
            </a:endParaRPr>
          </a:p>
          <a:p>
            <a:pPr algn="ctr">
              <a:lnSpc>
                <a:spcPct val="100000"/>
              </a:lnSpc>
            </a:pPr>
            <a:r>
              <a:rPr lang="es-ES" sz="2400" b="0" strike="noStrike" spc="-1" dirty="0">
                <a:solidFill>
                  <a:srgbClr val="C00000"/>
                </a:solidFill>
                <a:latin typeface="Tw Cen MT"/>
                <a:ea typeface="Calibri"/>
              </a:rPr>
              <a:t>Año </a:t>
            </a:r>
            <a:r>
              <a:rPr lang="es-ES" sz="2400" spc="-1" dirty="0">
                <a:solidFill>
                  <a:srgbClr val="C00000"/>
                </a:solidFill>
                <a:latin typeface="Tw Cen MT"/>
                <a:ea typeface="Calibri"/>
              </a:rPr>
              <a:t>1</a:t>
            </a:r>
            <a:r>
              <a:rPr lang="es-ES" sz="2400" b="0" strike="noStrike" spc="-1" dirty="0">
                <a:solidFill>
                  <a:srgbClr val="C00000"/>
                </a:solidFill>
                <a:latin typeface="Tw Cen MT"/>
                <a:ea typeface="Calibri"/>
              </a:rPr>
              <a:t>396, 8 septiembre.</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Por la intercesión de </a:t>
            </a:r>
            <a:r>
              <a:rPr lang="es-ES" sz="2400" b="0" strike="noStrike" spc="-1" dirty="0">
                <a:solidFill>
                  <a:srgbClr val="C00000"/>
                </a:solidFill>
                <a:latin typeface="Tw Cen MT"/>
                <a:ea typeface="Calibri"/>
              </a:rPr>
              <a:t>Don Pedro Tenorio</a:t>
            </a:r>
            <a:r>
              <a:rPr lang="es-ES" sz="2400" b="0" strike="noStrike" spc="-1" dirty="0">
                <a:solidFill>
                  <a:srgbClr val="000000"/>
                </a:solidFill>
                <a:latin typeface="Tw Cen MT"/>
                <a:ea typeface="Calibri"/>
              </a:rPr>
              <a:t>,</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Arzobispo de Toledo </a:t>
            </a:r>
            <a:r>
              <a:rPr lang="es-ES" sz="2000" b="0" strike="noStrike" spc="-1" dirty="0">
                <a:solidFill>
                  <a:srgbClr val="000000"/>
                </a:solidFill>
                <a:latin typeface="Tw Cen MT"/>
                <a:ea typeface="Times New Roman"/>
              </a:rPr>
              <a:t>(1328-1399</a:t>
            </a:r>
            <a:r>
              <a:rPr lang="es-ES" sz="2000" b="0" strike="noStrike" spc="-1" dirty="0">
                <a:solidFill>
                  <a:srgbClr val="000000"/>
                </a:solidFill>
                <a:latin typeface="Tw Cen MT"/>
                <a:ea typeface="Calibri"/>
              </a:rPr>
              <a:t>),</a:t>
            </a:r>
            <a:endParaRPr lang="es-ES" sz="2000" b="0" strike="noStrike" spc="-1" dirty="0">
              <a:latin typeface="Arial"/>
            </a:endParaRPr>
          </a:p>
          <a:p>
            <a:pPr algn="ctr">
              <a:lnSpc>
                <a:spcPct val="100000"/>
              </a:lnSpc>
            </a:pPr>
            <a:r>
              <a:rPr lang="es-ES" sz="2400" b="0" strike="noStrike" spc="-1" dirty="0">
                <a:solidFill>
                  <a:srgbClr val="000000"/>
                </a:solidFill>
                <a:latin typeface="Tw Cen MT"/>
                <a:ea typeface="Calibri"/>
              </a:rPr>
              <a:t>el Rey </a:t>
            </a:r>
            <a:r>
              <a:rPr lang="es-ES" sz="2400" b="0" strike="noStrike" spc="-1" dirty="0">
                <a:solidFill>
                  <a:srgbClr val="C00000"/>
                </a:solidFill>
                <a:latin typeface="Tw Cen MT"/>
                <a:ea typeface="Calibri"/>
              </a:rPr>
              <a:t>Enrique III de Castilla</a:t>
            </a:r>
            <a:r>
              <a:rPr lang="es-ES" sz="2400" b="0" strike="noStrike" spc="-1" dirty="0">
                <a:solidFill>
                  <a:srgbClr val="000000"/>
                </a:solidFill>
                <a:latin typeface="Tw Cen MT"/>
                <a:ea typeface="Calibri"/>
              </a:rPr>
              <a:t>,</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le otorga el título de Villa,</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a la aldea de la Moraleja,</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adquiriendo jurisdicción propia,</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pasando a denominarse</a:t>
            </a:r>
            <a:endParaRPr lang="es-ES" sz="2400" b="0" strike="noStrike" spc="-1" dirty="0">
              <a:latin typeface="Arial"/>
            </a:endParaRPr>
          </a:p>
          <a:p>
            <a:pPr algn="ctr">
              <a:lnSpc>
                <a:spcPct val="100000"/>
              </a:lnSpc>
            </a:pPr>
            <a:r>
              <a:rPr lang="es-ES" sz="2400" b="0" i="1" strike="noStrike" spc="-1" dirty="0">
                <a:solidFill>
                  <a:srgbClr val="C00000"/>
                </a:solidFill>
                <a:latin typeface="Tw Cen MT"/>
                <a:ea typeface="Calibri"/>
              </a:rPr>
              <a:t>Villanueva del Arzobispo</a:t>
            </a:r>
            <a:r>
              <a:rPr lang="es-ES" sz="2400" b="0" strike="noStrike" spc="-1" dirty="0">
                <a:solidFill>
                  <a:srgbClr val="000000"/>
                </a:solidFill>
                <a:latin typeface="Tw Cen MT"/>
                <a:ea typeface="Calibri"/>
              </a:rPr>
              <a:t>.</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Se le concede toda una serie de privilegios:</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Mercado, policía, no pagar impuestos a </a:t>
            </a:r>
            <a:r>
              <a:rPr lang="es-ES" sz="2400" b="0" strike="noStrike" spc="-1" dirty="0" err="1">
                <a:solidFill>
                  <a:srgbClr val="000000"/>
                </a:solidFill>
                <a:latin typeface="Tw Cen MT"/>
                <a:ea typeface="Calibri"/>
              </a:rPr>
              <a:t>Iznatoraf</a:t>
            </a:r>
            <a:r>
              <a:rPr lang="es-ES" sz="2400" b="0" strike="noStrike" spc="-1" dirty="0">
                <a:solidFill>
                  <a:srgbClr val="000000"/>
                </a:solidFill>
                <a:latin typeface="Tw Cen MT"/>
                <a:ea typeface="Calibri"/>
              </a:rPr>
              <a:t>.</a:t>
            </a:r>
            <a:endParaRPr lang="es-ES" sz="2400" b="0" strike="noStrike" spc="-1" dirty="0">
              <a:latin typeface="Arial"/>
            </a:endParaRPr>
          </a:p>
          <a:p>
            <a:pPr algn="ctr">
              <a:lnSpc>
                <a:spcPct val="100000"/>
              </a:lnSpc>
            </a:pPr>
            <a:r>
              <a:rPr lang="es-ES" sz="2400" b="0" strike="noStrike" spc="-1" dirty="0">
                <a:solidFill>
                  <a:srgbClr val="000000"/>
                </a:solidFill>
                <a:latin typeface="Tw Cen MT"/>
                <a:ea typeface="Calibri"/>
              </a:rPr>
              <a:t>También un </a:t>
            </a:r>
            <a:r>
              <a:rPr lang="es-ES" sz="2400" b="0" i="1" strike="noStrike" spc="-1" dirty="0">
                <a:solidFill>
                  <a:srgbClr val="C00000"/>
                </a:solidFill>
                <a:latin typeface="Tw Cen MT"/>
                <a:ea typeface="Calibri"/>
              </a:rPr>
              <a:t>escudo</a:t>
            </a:r>
            <a:r>
              <a:rPr lang="es-ES" sz="2400" b="0" strike="noStrike" spc="-1" dirty="0">
                <a:solidFill>
                  <a:srgbClr val="000000"/>
                </a:solidFill>
                <a:latin typeface="Tw Cen MT"/>
                <a:ea typeface="Calibri"/>
              </a:rPr>
              <a:t>, compuesto por un león rampante</a:t>
            </a:r>
            <a:endParaRPr lang="es-ES" sz="2400" b="0" strike="noStrike" spc="-1" dirty="0">
              <a:latin typeface="Arial"/>
            </a:endParaRPr>
          </a:p>
          <a:p>
            <a:pPr algn="ctr">
              <a:lnSpc>
                <a:spcPct val="100000"/>
              </a:lnSpc>
            </a:pPr>
            <a:r>
              <a:rPr lang="es-ES" sz="2000" b="0" i="1" strike="noStrike" spc="-1" dirty="0">
                <a:solidFill>
                  <a:srgbClr val="000000"/>
                </a:solidFill>
                <a:latin typeface="Tw Cen MT"/>
                <a:ea typeface="Calibri"/>
              </a:rPr>
              <a:t>(propio del escudo del Arzobispo)</a:t>
            </a:r>
            <a:endParaRPr lang="es-ES" sz="2000" b="0" strike="noStrike" spc="-1" dirty="0">
              <a:latin typeface="Arial"/>
            </a:endParaRPr>
          </a:p>
          <a:p>
            <a:pPr algn="ctr">
              <a:lnSpc>
                <a:spcPct val="100000"/>
              </a:lnSpc>
            </a:pPr>
            <a:r>
              <a:rPr lang="es-ES" sz="2400" b="0" strike="noStrike" spc="-1" dirty="0">
                <a:solidFill>
                  <a:srgbClr val="000000"/>
                </a:solidFill>
                <a:latin typeface="Tw Cen MT"/>
                <a:ea typeface="Calibri"/>
              </a:rPr>
              <a:t>y la imagen de la </a:t>
            </a:r>
            <a:r>
              <a:rPr lang="es-ES" sz="2400" b="0" strike="noStrike" spc="-1" dirty="0">
                <a:solidFill>
                  <a:srgbClr val="C00000"/>
                </a:solidFill>
                <a:latin typeface="Tw Cen MT"/>
                <a:ea typeface="Calibri"/>
              </a:rPr>
              <a:t>Virgen de la Fuensanta</a:t>
            </a:r>
            <a:r>
              <a:rPr lang="es-ES" sz="2400" b="0" strike="noStrike" spc="-1" dirty="0">
                <a:solidFill>
                  <a:srgbClr val="000000"/>
                </a:solidFill>
                <a:latin typeface="Tw Cen MT"/>
                <a:ea typeface="Calibri"/>
              </a:rPr>
              <a:t>,</a:t>
            </a:r>
            <a:endParaRPr lang="es-ES" sz="2400" b="0" strike="noStrike" spc="-1" dirty="0">
              <a:latin typeface="Arial"/>
            </a:endParaRPr>
          </a:p>
          <a:p>
            <a:pPr algn="ctr">
              <a:lnSpc>
                <a:spcPct val="100000"/>
              </a:lnSpc>
            </a:pPr>
            <a:r>
              <a:rPr lang="es-ES" sz="2000" b="0" i="1" strike="noStrike" spc="-1" dirty="0">
                <a:solidFill>
                  <a:srgbClr val="000000"/>
                </a:solidFill>
                <a:latin typeface="Tw Cen MT"/>
                <a:ea typeface="Calibri"/>
              </a:rPr>
              <a:t>(por la mucha devoción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Calibri"/>
              </a:rPr>
              <a:t>que se le profesa en el lugar).</a:t>
            </a:r>
            <a:endParaRPr lang="es-ES" sz="2000" b="0" strike="noStrike" spc="-1" dirty="0">
              <a:latin typeface="Arial"/>
            </a:endParaRPr>
          </a:p>
          <a:p>
            <a:pPr algn="ctr">
              <a:lnSpc>
                <a:spcPct val="100000"/>
              </a:lnSpc>
            </a:pPr>
            <a:r>
              <a:rPr lang="es-ES" sz="2400" b="0" strike="noStrike" spc="-1" dirty="0">
                <a:solidFill>
                  <a:srgbClr val="000000"/>
                </a:solidFill>
                <a:latin typeface="Tw Cen MT"/>
                <a:ea typeface="Times New Roman"/>
              </a:rPr>
              <a:t>Los vecinos deben cercarla a sus expensas.</a:t>
            </a:r>
            <a:endParaRPr lang="es-ES" sz="2400" b="0" strike="noStrike" spc="-1" dirty="0">
              <a:latin typeface="Arial"/>
            </a:endParaRPr>
          </a:p>
        </p:txBody>
      </p:sp>
      <p:pic>
        <p:nvPicPr>
          <p:cNvPr id="64" name="Imagen 3"/>
          <p:cNvPicPr/>
          <p:nvPr/>
        </p:nvPicPr>
        <p:blipFill>
          <a:blip r:embed="rId3"/>
          <a:stretch/>
        </p:blipFill>
        <p:spPr>
          <a:xfrm>
            <a:off x="6876360" y="249480"/>
            <a:ext cx="1839960" cy="3213720"/>
          </a:xfrm>
          <a:prstGeom prst="rect">
            <a:avLst/>
          </a:prstGeom>
          <a:ln w="0">
            <a:noFill/>
          </a:ln>
        </p:spPr>
      </p:pic>
      <p:sp>
        <p:nvSpPr>
          <p:cNvPr id="65" name="CuadroTexto 4"/>
          <p:cNvSpPr/>
          <p:nvPr/>
        </p:nvSpPr>
        <p:spPr>
          <a:xfrm>
            <a:off x="6876360" y="4509000"/>
            <a:ext cx="2087280" cy="175287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dirty="0">
                <a:solidFill>
                  <a:srgbClr val="C00000"/>
                </a:solidFill>
                <a:latin typeface="Lucida Calligraphy"/>
                <a:ea typeface="DejaVu Sans"/>
              </a:rPr>
              <a:t>Villanueva </a:t>
            </a:r>
            <a:endParaRPr lang="es-ES" sz="1800" b="0" strike="noStrike" spc="-1" dirty="0">
              <a:latin typeface="Arial"/>
            </a:endParaRPr>
          </a:p>
          <a:p>
            <a:pPr algn="ctr">
              <a:lnSpc>
                <a:spcPct val="100000"/>
              </a:lnSpc>
            </a:pPr>
            <a:r>
              <a:rPr lang="es-ES" sz="1800" b="0" strike="noStrike" spc="-1" dirty="0">
                <a:solidFill>
                  <a:srgbClr val="C00000"/>
                </a:solidFill>
                <a:latin typeface="Lucida Calligraphy"/>
                <a:ea typeface="DejaVu Sans"/>
              </a:rPr>
              <a:t>del </a:t>
            </a:r>
            <a:endParaRPr lang="es-ES" sz="1800" b="0" strike="noStrike" spc="-1" dirty="0">
              <a:latin typeface="Arial"/>
            </a:endParaRPr>
          </a:p>
          <a:p>
            <a:pPr algn="ctr">
              <a:lnSpc>
                <a:spcPct val="100000"/>
              </a:lnSpc>
            </a:pPr>
            <a:r>
              <a:rPr lang="es-ES" sz="1800" b="0" strike="noStrike" spc="-1" dirty="0">
                <a:solidFill>
                  <a:srgbClr val="C00000"/>
                </a:solidFill>
                <a:latin typeface="Lucida Calligraphy"/>
                <a:ea typeface="DejaVu Sans"/>
              </a:rPr>
              <a:t>Arzobispo</a:t>
            </a: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r>
              <a:rPr lang="es-ES" sz="1800" b="0" strike="noStrike" spc="-1" dirty="0">
                <a:solidFill>
                  <a:srgbClr val="C00000"/>
                </a:solidFill>
                <a:latin typeface="Lucida Calligraphy"/>
                <a:ea typeface="DejaVu Sans"/>
              </a:rPr>
              <a:t>Año </a:t>
            </a:r>
            <a:endParaRPr lang="es-ES" sz="1800" b="0" strike="noStrike" spc="-1" dirty="0">
              <a:latin typeface="Arial"/>
            </a:endParaRPr>
          </a:p>
          <a:p>
            <a:pPr algn="ctr">
              <a:lnSpc>
                <a:spcPct val="100000"/>
              </a:lnSpc>
            </a:pPr>
            <a:r>
              <a:rPr lang="es-ES" sz="1800" b="0" strike="noStrike" spc="-1" dirty="0">
                <a:solidFill>
                  <a:srgbClr val="C00000"/>
                </a:solidFill>
                <a:latin typeface="Lucida Calligraphy"/>
                <a:ea typeface="DejaVu Sans"/>
              </a:rPr>
              <a:t>1396</a:t>
            </a:r>
            <a:endParaRPr lang="es-ES" sz="1800" b="0" strike="noStrike" spc="-1" dirty="0">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63"/>
                                        </p:tgtEl>
                                        <p:attrNameLst>
                                          <p:attrName>style.visibility</p:attrName>
                                        </p:attrNameLst>
                                      </p:cBhvr>
                                      <p:to>
                                        <p:strVal val="visible"/>
                                      </p:to>
                                    </p:set>
                                    <p:animEffect transition="in" filter="fade">
                                      <p:cBhvr additive="repl">
                                        <p:cTn id="7" dur="3000"/>
                                        <p:tgtEl>
                                          <p:spTgt spid="63"/>
                                        </p:tgtEl>
                                      </p:cBhvr>
                                    </p:animEffect>
                                    <p:anim calcmode="lin" valueType="num">
                                      <p:cBhvr additive="repl">
                                        <p:cTn id="8" dur="3000" fill="hold"/>
                                        <p:tgtEl>
                                          <p:spTgt spid="63"/>
                                        </p:tgtEl>
                                        <p:attrNameLst>
                                          <p:attrName>ppt_x</p:attrName>
                                        </p:attrNameLst>
                                      </p:cBhvr>
                                      <p:tavLst>
                                        <p:tav tm="0">
                                          <p:val>
                                            <p:strVal val="#ppt_x"/>
                                          </p:val>
                                        </p:tav>
                                        <p:tav tm="100000">
                                          <p:val>
                                            <p:strVal val="#ppt_x"/>
                                          </p:val>
                                        </p:tav>
                                      </p:tavLst>
                                    </p:anim>
                                    <p:anim calcmode="lin" valueType="num">
                                      <p:cBhvr additive="repl">
                                        <p:cTn id="9" dur="300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95" name="CuadroTexto 1"/>
          <p:cNvSpPr/>
          <p:nvPr/>
        </p:nvSpPr>
        <p:spPr>
          <a:xfrm>
            <a:off x="611640" y="188640"/>
            <a:ext cx="7847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DejaVu Sans"/>
              </a:rPr>
              <a:t>*1605: </a:t>
            </a:r>
            <a:r>
              <a:rPr lang="es-ES" sz="2000" b="0" strike="noStrike" spc="-1" dirty="0">
                <a:solidFill>
                  <a:srgbClr val="000000"/>
                </a:solidFill>
                <a:latin typeface="Tw Cen MT"/>
                <a:ea typeface="DejaVu Sans"/>
              </a:rPr>
              <a:t>Se presenta información de limpieza de sangre de </a:t>
            </a:r>
            <a:r>
              <a:rPr lang="es-ES" sz="2000" b="0" strike="noStrike" spc="-1" dirty="0" err="1">
                <a:solidFill>
                  <a:srgbClr val="000000"/>
                </a:solidFill>
                <a:latin typeface="Tw Cen MT"/>
                <a:ea typeface="DejaVu Sans"/>
              </a:rPr>
              <a:t>Dña</a:t>
            </a:r>
            <a:r>
              <a:rPr lang="es-ES" sz="2000" b="0" strike="noStrike" spc="-1" dirty="0">
                <a:solidFill>
                  <a:srgbClr val="000000"/>
                </a:solidFill>
                <a:latin typeface="Tw Cen MT"/>
                <a:ea typeface="DejaVu Sans"/>
              </a:rPr>
              <a:t> María López segunda esposa  de D. Juan Medina, para poder ingresar  en dicha cofradía de estatuto noble.</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*1633: </a:t>
            </a:r>
            <a:r>
              <a:rPr lang="es-ES" sz="2000" b="0" strike="noStrike" spc="-1" dirty="0">
                <a:solidFill>
                  <a:srgbClr val="000000"/>
                </a:solidFill>
                <a:latin typeface="Tw Cen MT"/>
                <a:ea typeface="DejaVu Sans"/>
              </a:rPr>
              <a:t>12 de junio. Mateo García Monreal, procurador de la audiencia de Jaén, representó al vecino de Villanueva Juan de Murcia Torres para que se le permitiera su ingreso en la cofradía de la Pura y Limpia Concepción de María. El pleito venía motivado por el número de cofrades que la representaban, y que no podía ser superior a treinta personas, no obstante fueron aceptados.</a:t>
            </a:r>
            <a:r>
              <a:rPr lang="es-ES" sz="2000" b="0" strike="noStrike" spc="-1" dirty="0">
                <a:solidFill>
                  <a:srgbClr val="000000"/>
                </a:solidFill>
                <a:latin typeface="Tw Cen MT"/>
                <a:ea typeface="Times New Roman"/>
              </a:rPr>
              <a:t>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Años después, los cofrades se trasladaron al nuevo hospital. Sí se ha podido constatar que el hospital de la Concepción ya existía a mediados del siglo XVI.</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*1657: </a:t>
            </a:r>
            <a:r>
              <a:rPr lang="es-ES" sz="2000" b="0" strike="noStrike" spc="-1" dirty="0">
                <a:solidFill>
                  <a:srgbClr val="000000"/>
                </a:solidFill>
                <a:latin typeface="Tw Cen MT"/>
                <a:ea typeface="Times New Roman"/>
              </a:rPr>
              <a:t>4 marzo: Traslado del Santísimo de S. Andrés a la iglesia de la Concepción, sirviendo de iglesia mayor debido a la construcción del nuevo templo parroquial.</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1671: </a:t>
            </a:r>
            <a:r>
              <a:rPr lang="es-ES" sz="2000" b="0" strike="noStrike" spc="-1" dirty="0">
                <a:solidFill>
                  <a:srgbClr val="000000"/>
                </a:solidFill>
                <a:latin typeface="Tw Cen MT"/>
                <a:ea typeface="Times New Roman"/>
              </a:rPr>
              <a:t>“</a:t>
            </a:r>
            <a:r>
              <a:rPr lang="es-ES" sz="2000" b="0" i="1" strike="noStrike" spc="-1" dirty="0">
                <a:solidFill>
                  <a:srgbClr val="000000"/>
                </a:solidFill>
                <a:latin typeface="Tw Cen MT"/>
                <a:ea typeface="Times New Roman"/>
              </a:rPr>
              <a:t>Don Luis de la Fuente, como prior de la parroquial, dijo misa en la iglesia y hospital de Nuestra Señora de la Concepción que  sirve de iglesia mayor, y a dicha misa asistieron Francisco de Vico y Francisca Rodríguez, y estuvieron en pie oyéndola con dos velas encendidas. Luego el cura, en alta voz y finalizada la misa, manifestó a la concurrencia el motivo por el cual ambos estaban penitenciados”. </a:t>
            </a:r>
            <a:endParaRPr lang="es-ES" sz="2000" b="0" strike="noStrike" spc="-1" dirty="0">
              <a:latin typeface="Arial"/>
            </a:endParaRPr>
          </a:p>
        </p:txBody>
      </p:sp>
      <p:sp>
        <p:nvSpPr>
          <p:cNvPr id="196" name="CuadroTexto 2"/>
          <p:cNvSpPr/>
          <p:nvPr/>
        </p:nvSpPr>
        <p:spPr>
          <a:xfrm>
            <a:off x="9511920" y="1048320"/>
            <a:ext cx="183600" cy="3682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5"/>
                                        </p:tgtEl>
                                        <p:attrNameLst>
                                          <p:attrName>style.visibility</p:attrName>
                                        </p:attrNameLst>
                                      </p:cBhvr>
                                      <p:to>
                                        <p:strVal val="visible"/>
                                      </p:to>
                                    </p:set>
                                    <p:animEffect transition="in" filter="fade">
                                      <p:cBhvr>
                                        <p:cTn id="7" dur="3000"/>
                                        <p:tgtEl>
                                          <p:spTgt spid="195"/>
                                        </p:tgtEl>
                                      </p:cBhvr>
                                    </p:animEffect>
                                    <p:anim calcmode="lin" valueType="num">
                                      <p:cBhvr>
                                        <p:cTn id="8" dur="3000" fill="hold"/>
                                        <p:tgtEl>
                                          <p:spTgt spid="195"/>
                                        </p:tgtEl>
                                        <p:attrNameLst>
                                          <p:attrName>ppt_x</p:attrName>
                                        </p:attrNameLst>
                                      </p:cBhvr>
                                      <p:tavLst>
                                        <p:tav tm="0">
                                          <p:val>
                                            <p:strVal val="#ppt_x"/>
                                          </p:val>
                                        </p:tav>
                                        <p:tav tm="100000">
                                          <p:val>
                                            <p:strVal val="#ppt_x"/>
                                          </p:val>
                                        </p:tav>
                                      </p:tavLst>
                                    </p:anim>
                                    <p:anim calcmode="lin" valueType="num">
                                      <p:cBhvr>
                                        <p:cTn id="9" dur="3000" fill="hold"/>
                                        <p:tgtEl>
                                          <p:spTgt spid="19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197" name="CuadroTexto 1"/>
          <p:cNvSpPr/>
          <p:nvPr/>
        </p:nvSpPr>
        <p:spPr>
          <a:xfrm>
            <a:off x="179640" y="2079360"/>
            <a:ext cx="8496000" cy="466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Times New Roman"/>
              </a:rPr>
              <a:t>*1808: </a:t>
            </a:r>
            <a:r>
              <a:rPr lang="es-ES" sz="2000" b="0" strike="noStrike" spc="-1">
                <a:solidFill>
                  <a:srgbClr val="000000"/>
                </a:solidFill>
                <a:latin typeface="Tw Cen MT"/>
                <a:ea typeface="Times New Roman"/>
              </a:rPr>
              <a:t>En la época de la Guerra de la Independencia el hospital de la Concepción desempeñó un papel relevante a la hora de acoger a los soldados heridos en los enfrentamientos que las tropas francesas mantuvieron con la guerrilla. En esta comarca y en sus alrededores existían diferentes tropas volantes que atosigaron al ejército francés en distintos puntos del territorio durante los años que duró la guerra. </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Pero que por los años de 1820/1830 se destruyó la Casa Hospital.</a:t>
            </a: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*1869</a:t>
            </a:r>
            <a:r>
              <a:rPr lang="es-ES" sz="2000" b="0" strike="noStrike" spc="-1">
                <a:solidFill>
                  <a:srgbClr val="000000"/>
                </a:solidFill>
                <a:latin typeface="Tw Cen MT"/>
                <a:ea typeface="Calibri"/>
              </a:rPr>
              <a:t>: Se restablecía de nuevo, con  el mismo nombre, el  hospital de pobres, </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siendo su nuevo patrono el  Ayuntamiento de la ciudad.</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*1872: </a:t>
            </a:r>
            <a:r>
              <a:rPr lang="es-ES" sz="2000" b="0" strike="noStrike" spc="-1">
                <a:solidFill>
                  <a:srgbClr val="000000"/>
                </a:solidFill>
                <a:latin typeface="Tw Cen MT"/>
                <a:ea typeface="Times New Roman"/>
              </a:rPr>
              <a:t>El hospital disponía de unas rentas de 4.862 pts así distribuidas:</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Un hospitalero, Bartolomé Jiménez,  que  percibía  55 pts. mensuales.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boticario don Luis Nieto Megías, un total de 345 pts por medicinas.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hospital  suministraba cada año una arroba de cera labrada para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 la  festividad del Corpus y otra  arroba para la fiesta de la Purísima.</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  </a:t>
            </a:r>
            <a:r>
              <a:rPr lang="es-ES" sz="2000" b="0" strike="noStrike" spc="-1">
                <a:solidFill>
                  <a:srgbClr val="C00000"/>
                </a:solidFill>
                <a:latin typeface="Tw Cen MT"/>
                <a:ea typeface="Times New Roman"/>
              </a:rPr>
              <a:t>*</a:t>
            </a:r>
            <a:r>
              <a:rPr lang="es-ES" sz="2000" b="0" strike="noStrike" spc="-1">
                <a:solidFill>
                  <a:srgbClr val="000000"/>
                </a:solidFill>
                <a:latin typeface="Tw Cen MT"/>
                <a:ea typeface="Times New Roman"/>
              </a:rPr>
              <a:t> El hospital dejó de funcionar, en la década de los ochenta del siglo XIX.</a:t>
            </a:r>
            <a:endParaRPr lang="es-ES" sz="2000" b="0" strike="noStrike" spc="-1">
              <a:latin typeface="Arial"/>
            </a:endParaRPr>
          </a:p>
        </p:txBody>
      </p:sp>
      <p:sp>
        <p:nvSpPr>
          <p:cNvPr id="198" name="CuadroTexto 2"/>
          <p:cNvSpPr/>
          <p:nvPr/>
        </p:nvSpPr>
        <p:spPr>
          <a:xfrm>
            <a:off x="9511920" y="104832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199" name="CuadroTexto 4"/>
          <p:cNvSpPr/>
          <p:nvPr/>
        </p:nvSpPr>
        <p:spPr>
          <a:xfrm>
            <a:off x="323640" y="69480"/>
            <a:ext cx="496764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000" b="0" strike="noStrike" spc="-1" dirty="0">
                <a:solidFill>
                  <a:srgbClr val="C00000"/>
                </a:solidFill>
                <a:latin typeface="Tw Cen MT"/>
                <a:ea typeface="Times New Roman"/>
              </a:rPr>
              <a:t>* EL HOSPITAL Y EL TEMPLO   </a:t>
            </a:r>
            <a:r>
              <a:rPr lang="es-ES" sz="2000" b="0" strike="noStrike" spc="-1" dirty="0">
                <a:solidFill>
                  <a:srgbClr val="000000"/>
                </a:solidFill>
                <a:latin typeface="Tw Cen MT"/>
                <a:ea typeface="Times New Roman"/>
              </a:rPr>
              <a:t>de  la  Purísima Concepción estuvo situado en la calle Roma la Chica, muy próximo a la calle </a:t>
            </a:r>
            <a:r>
              <a:rPr lang="es-ES" sz="2000" b="0" strike="noStrike" spc="-1" dirty="0" err="1">
                <a:solidFill>
                  <a:srgbClr val="000000"/>
                </a:solidFill>
                <a:latin typeface="Tw Cen MT"/>
                <a:ea typeface="Times New Roman"/>
              </a:rPr>
              <a:t>Sta</a:t>
            </a:r>
            <a:r>
              <a:rPr lang="es-ES" sz="2000" b="0" strike="noStrike" spc="-1" dirty="0">
                <a:solidFill>
                  <a:srgbClr val="000000"/>
                </a:solidFill>
                <a:latin typeface="Tw Cen MT"/>
                <a:ea typeface="Times New Roman"/>
              </a:rPr>
              <a:t> Teresa  y a espaldas del actual Ayuntamiento. </a:t>
            </a:r>
            <a:endParaRPr lang="es-ES" sz="2000" b="0" strike="noStrike" spc="-1" dirty="0">
              <a:latin typeface="Arial"/>
            </a:endParaRPr>
          </a:p>
          <a:p>
            <a:pPr>
              <a:lnSpc>
                <a:spcPct val="100000"/>
              </a:lnSpc>
            </a:pPr>
            <a:r>
              <a:rPr lang="es-ES" sz="2000" b="0" strike="noStrike" spc="-1" dirty="0">
                <a:solidFill>
                  <a:srgbClr val="000000"/>
                </a:solidFill>
                <a:latin typeface="Tw Cen MT"/>
                <a:ea typeface="Times New Roman"/>
              </a:rPr>
              <a:t>	Es muy posible  que  este edificio sea el mismo que hoy ocupa el Hogar del Jubilado. </a:t>
            </a:r>
            <a:endParaRPr lang="es-ES" sz="2000" b="0" strike="noStrike" spc="-1" dirty="0">
              <a:latin typeface="Arial"/>
            </a:endParaRPr>
          </a:p>
        </p:txBody>
      </p:sp>
      <p:pic>
        <p:nvPicPr>
          <p:cNvPr id="200" name="Imagen 5"/>
          <p:cNvPicPr/>
          <p:nvPr/>
        </p:nvPicPr>
        <p:blipFill>
          <a:blip r:embed="rId3"/>
          <a:srcRect b="6322"/>
          <a:stretch/>
        </p:blipFill>
        <p:spPr>
          <a:xfrm>
            <a:off x="5580000" y="214920"/>
            <a:ext cx="3010680" cy="179244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99"/>
                                        </p:tgtEl>
                                        <p:attrNameLst>
                                          <p:attrName>style.visibility</p:attrName>
                                        </p:attrNameLst>
                                      </p:cBhvr>
                                      <p:to>
                                        <p:strVal val="visible"/>
                                      </p:to>
                                    </p:set>
                                    <p:animEffect transition="in" filter="fade">
                                      <p:cBhvr>
                                        <p:cTn id="7" dur="3000"/>
                                        <p:tgtEl>
                                          <p:spTgt spid="199"/>
                                        </p:tgtEl>
                                      </p:cBhvr>
                                    </p:animEffect>
                                    <p:anim calcmode="lin" valueType="num">
                                      <p:cBhvr>
                                        <p:cTn id="8" dur="3000" fill="hold"/>
                                        <p:tgtEl>
                                          <p:spTgt spid="199"/>
                                        </p:tgtEl>
                                        <p:attrNameLst>
                                          <p:attrName>ppt_x</p:attrName>
                                        </p:attrNameLst>
                                      </p:cBhvr>
                                      <p:tavLst>
                                        <p:tav tm="0">
                                          <p:val>
                                            <p:strVal val="#ppt_x"/>
                                          </p:val>
                                        </p:tav>
                                        <p:tav tm="100000">
                                          <p:val>
                                            <p:strVal val="#ppt_x"/>
                                          </p:val>
                                        </p:tav>
                                      </p:tavLst>
                                    </p:anim>
                                    <p:anim calcmode="lin" valueType="num">
                                      <p:cBhvr>
                                        <p:cTn id="9" dur="3000" fill="hold"/>
                                        <p:tgtEl>
                                          <p:spTgt spid="1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01" name="CuadroTexto 2"/>
          <p:cNvSpPr/>
          <p:nvPr/>
        </p:nvSpPr>
        <p:spPr>
          <a:xfrm>
            <a:off x="467640" y="201240"/>
            <a:ext cx="820800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HOSPITALES</a:t>
            </a:r>
            <a:endParaRPr lang="es-ES" sz="24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DejaVu Sans"/>
              </a:rPr>
              <a:t>*En 1520</a:t>
            </a:r>
            <a:r>
              <a:rPr lang="es-ES" sz="2000" b="0" strike="noStrike" spc="-1" dirty="0">
                <a:solidFill>
                  <a:srgbClr val="211E1E"/>
                </a:solidFill>
                <a:latin typeface="Tw Cen MT"/>
                <a:ea typeface="DejaVu Sans"/>
              </a:rPr>
              <a:t>, junto a la ermita, se  había establecido un hospital para atender probablemente a enfermos pobres y transeúntes. Era conocido como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DejaVu Sans"/>
              </a:rPr>
              <a:t>hospital de Nuestra Señora de la Fuensanta. </a:t>
            </a:r>
            <a:endParaRPr lang="es-ES" sz="20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Villanueva del Arzobispo, como muchas otras villas del reino de Jaén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y del resto de España, contaba también con su propio centro de socorro</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que venía a servir de alivio momentáneo a los transeúntes enfermos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y pobres de la localidad.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Este tipo de hospitales, que por lo general contaban con muy pocos recursos –unas cuantas camas habilitadas tal vez en una o dos habitaciones– solían estar sufragados en muchas ocasiones, por las propias cofradías de la localidad. </a:t>
            </a:r>
            <a:endParaRPr lang="es-ES" sz="20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DejaVu Sans"/>
              </a:rPr>
              <a:t>Ya en 1436</a:t>
            </a:r>
            <a:r>
              <a:rPr lang="es-ES" sz="2000" b="0" strike="noStrike" spc="-1" dirty="0">
                <a:solidFill>
                  <a:srgbClr val="211E1E"/>
                </a:solidFill>
                <a:latin typeface="Tw Cen MT"/>
                <a:ea typeface="DejaVu Sans"/>
              </a:rPr>
              <a:t>, Juana González de Vico, al hacer testamento, dejaba a los hospitales de Villanueva, como eran el de Santa María de Gracia,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san Antón y Corpus Christi, un maravedí a cada uno de ellos . </a:t>
            </a:r>
            <a:endParaRPr lang="es-ES" sz="20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DejaVu Sans"/>
              </a:rPr>
              <a:t>* </a:t>
            </a:r>
            <a:r>
              <a:rPr lang="es-ES" sz="2000" b="0" strike="noStrike" spc="-1" dirty="0">
                <a:solidFill>
                  <a:srgbClr val="C00000"/>
                </a:solidFill>
                <a:latin typeface="Tw Cen MT"/>
                <a:ea typeface="DejaVu Sans"/>
              </a:rPr>
              <a:t>En 1575</a:t>
            </a:r>
            <a:r>
              <a:rPr lang="es-ES" sz="2000" b="0" strike="noStrike" spc="-1" dirty="0">
                <a:solidFill>
                  <a:srgbClr val="211E1E"/>
                </a:solidFill>
                <a:latin typeface="Tw Cen MT"/>
                <a:ea typeface="DejaVu Sans"/>
              </a:rPr>
              <a:t> el pueblo dispuso también de un hospital anejo a la ermita de la</a:t>
            </a:r>
            <a:r>
              <a:rPr lang="es-ES" sz="2000" b="0" strike="noStrike" spc="-1" dirty="0">
                <a:solidFill>
                  <a:srgbClr val="000000"/>
                </a:solidFill>
                <a:latin typeface="Tw Cen MT"/>
                <a:ea typeface="DejaVu Sans"/>
              </a:rPr>
              <a:t> </a:t>
            </a:r>
            <a:r>
              <a:rPr lang="es-ES" sz="2000" b="0" strike="noStrike" spc="-1" dirty="0">
                <a:solidFill>
                  <a:srgbClr val="211E1E"/>
                </a:solidFill>
                <a:latin typeface="Tw Cen MT"/>
                <a:ea typeface="DejaVu Sans"/>
              </a:rPr>
              <a:t>Vera Cruz, y que era atendido por los propios cofrades </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1"/>
                                        </p:tgtEl>
                                        <p:attrNameLst>
                                          <p:attrName>style.visibility</p:attrName>
                                        </p:attrNameLst>
                                      </p:cBhvr>
                                      <p:to>
                                        <p:strVal val="visible"/>
                                      </p:to>
                                    </p:set>
                                    <p:animEffect transition="in" filter="fade">
                                      <p:cBhvr>
                                        <p:cTn id="7" dur="3000"/>
                                        <p:tgtEl>
                                          <p:spTgt spid="201"/>
                                        </p:tgtEl>
                                      </p:cBhvr>
                                    </p:animEffect>
                                    <p:anim calcmode="lin" valueType="num">
                                      <p:cBhvr>
                                        <p:cTn id="8" dur="3000" fill="hold"/>
                                        <p:tgtEl>
                                          <p:spTgt spid="201"/>
                                        </p:tgtEl>
                                        <p:attrNameLst>
                                          <p:attrName>ppt_x</p:attrName>
                                        </p:attrNameLst>
                                      </p:cBhvr>
                                      <p:tavLst>
                                        <p:tav tm="0">
                                          <p:val>
                                            <p:strVal val="#ppt_x"/>
                                          </p:val>
                                        </p:tav>
                                        <p:tav tm="100000">
                                          <p:val>
                                            <p:strVal val="#ppt_x"/>
                                          </p:val>
                                        </p:tav>
                                      </p:tavLst>
                                    </p:anim>
                                    <p:anim calcmode="lin" valueType="num">
                                      <p:cBhvr>
                                        <p:cTn id="9" dur="3000" fill="hold"/>
                                        <p:tgtEl>
                                          <p:spTgt spid="2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 grpId="0"/>
    </p:bldLst>
  </p:timing>
</p:sld>
</file>

<file path=ppt/slides/slide4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02" name="CuadroTexto 2"/>
          <p:cNvSpPr/>
          <p:nvPr/>
        </p:nvSpPr>
        <p:spPr>
          <a:xfrm>
            <a:off x="9511920" y="104832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203" name="CuadroTexto 3"/>
          <p:cNvSpPr/>
          <p:nvPr/>
        </p:nvSpPr>
        <p:spPr>
          <a:xfrm>
            <a:off x="755640" y="3717000"/>
            <a:ext cx="777564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Times New Roman"/>
              </a:rPr>
              <a:t>1. Cofradía: Concepción de Nuestra Señora. 34.453 maravedíes.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2. Cofradía de las Ánimas Benditas del Purgatorio…...… 33.805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3. Cofradía de la Vera Cruz y Sangre de Cristo. ……….. .6.701</a:t>
            </a:r>
            <a:br>
              <a:rPr sz="2000"/>
            </a:br>
            <a:r>
              <a:rPr lang="es-ES" sz="2000" b="0" strike="noStrike" spc="-1">
                <a:solidFill>
                  <a:srgbClr val="000000"/>
                </a:solidFill>
                <a:latin typeface="Tw Cen MT"/>
                <a:ea typeface="Times New Roman"/>
              </a:rPr>
              <a:t>4. Cofradía del Cristo del Nazareno . . . . . . ………….. . . .5.509</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5. Cofradía de la Soledad. . . . . . . . . . . . …………. . . . . .4.474</a:t>
            </a:r>
            <a:br>
              <a:rPr sz="2000"/>
            </a:br>
            <a:r>
              <a:rPr lang="es-ES" sz="2000" b="0" strike="noStrike" spc="-1">
                <a:solidFill>
                  <a:srgbClr val="000000"/>
                </a:solidFill>
                <a:latin typeface="Tw Cen MT"/>
                <a:ea typeface="Times New Roman"/>
              </a:rPr>
              <a:t>6. Cofradía del Señor san José . . . . . ……….... . . . ... . . . .2.635</a:t>
            </a:r>
            <a:br>
              <a:rPr sz="2000"/>
            </a:br>
            <a:r>
              <a:rPr lang="es-ES" sz="2000" b="0" strike="noStrike" spc="-1">
                <a:solidFill>
                  <a:srgbClr val="000000"/>
                </a:solidFill>
                <a:latin typeface="Tw Cen MT"/>
                <a:ea typeface="Times New Roman"/>
              </a:rPr>
              <a:t>7. Cofradía del Corpus Christi. . . . . . . . . . . ……………. . .2.108</a:t>
            </a:r>
            <a:br>
              <a:rPr sz="2000"/>
            </a:br>
            <a:r>
              <a:rPr lang="es-ES" sz="2000" b="0" strike="noStrike" spc="-1">
                <a:solidFill>
                  <a:srgbClr val="000000"/>
                </a:solidFill>
                <a:latin typeface="Tw Cen MT"/>
                <a:ea typeface="Times New Roman"/>
              </a:rPr>
              <a:t>8. Cofradía de Nuestra Señora de la Fuensanta …… ….   0 mar.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9. Cofradía de Nuestra Señora del Rosario . ……........… . 0 mar. </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		</a:t>
            </a:r>
            <a:endParaRPr lang="es-ES" sz="2000" b="0" strike="noStrike" spc="-1">
              <a:latin typeface="Arial"/>
            </a:endParaRPr>
          </a:p>
        </p:txBody>
      </p:sp>
      <p:sp>
        <p:nvSpPr>
          <p:cNvPr id="204" name="CuadroTexto 4"/>
          <p:cNvSpPr/>
          <p:nvPr/>
        </p:nvSpPr>
        <p:spPr>
          <a:xfrm>
            <a:off x="971640" y="258840"/>
            <a:ext cx="7271640" cy="3565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COFRADIAS</a:t>
            </a:r>
            <a:endParaRPr lang="es-ES" sz="2400" b="0" strike="noStrike" spc="-1" dirty="0">
              <a:latin typeface="Arial"/>
            </a:endParaRPr>
          </a:p>
          <a:p>
            <a:pPr algn="ctr">
              <a:lnSpc>
                <a:spcPct val="100000"/>
              </a:lnSpc>
            </a:pPr>
            <a:endParaRPr lang="es-ES" sz="2400" b="0" strike="noStrike" spc="-1" dirty="0">
              <a:latin typeface="Arial"/>
            </a:endParaRPr>
          </a:p>
          <a:p>
            <a:pPr algn="ctr">
              <a:lnSpc>
                <a:spcPct val="100000"/>
              </a:lnSpc>
            </a:pPr>
            <a:r>
              <a:rPr lang="es-ES" sz="2000" b="0" strike="noStrike" spc="-1" dirty="0">
                <a:solidFill>
                  <a:srgbClr val="C00000"/>
                </a:solidFill>
                <a:latin typeface="Tw Cen MT"/>
                <a:ea typeface="Times New Roman"/>
              </a:rPr>
              <a:t>*1718</a:t>
            </a:r>
            <a:r>
              <a:rPr lang="es-ES" sz="2000" b="0" strike="noStrike" spc="-1" dirty="0">
                <a:solidFill>
                  <a:srgbClr val="000000"/>
                </a:solidFill>
                <a:latin typeface="Tw Cen MT"/>
                <a:ea typeface="Times New Roman"/>
              </a:rPr>
              <a:t>:   En Villanueva del Arzobispo existían  un total de nueve cofradías. </a:t>
            </a:r>
            <a:r>
              <a:rPr lang="es-ES" sz="2000" b="0" strike="noStrike" spc="-1" dirty="0">
                <a:solidFill>
                  <a:srgbClr val="000000"/>
                </a:solidFill>
                <a:latin typeface="Tw Cen MT"/>
                <a:ea typeface="Calibri"/>
              </a:rPr>
              <a:t>Un documento del archivo de la catedral nos muestra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una relación donde se detalla el caudal de que disponía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cada una de estas cofradías.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La </a:t>
            </a:r>
            <a:r>
              <a:rPr lang="es-ES" sz="2000" b="0" strike="noStrike" spc="-1" dirty="0">
                <a:solidFill>
                  <a:srgbClr val="C00000"/>
                </a:solidFill>
                <a:latin typeface="Tw Cen MT"/>
                <a:ea typeface="Times New Roman"/>
              </a:rPr>
              <a:t>relación de cofradías </a:t>
            </a:r>
            <a:r>
              <a:rPr lang="es-ES" sz="2000" b="0" strike="noStrike" spc="-1" dirty="0">
                <a:solidFill>
                  <a:srgbClr val="000000"/>
                </a:solidFill>
                <a:latin typeface="Tw Cen MT"/>
                <a:ea typeface="Times New Roman"/>
              </a:rPr>
              <a:t>que a continuación se enumeran,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junto con sus bienes, nos dan una idea clara de cuáles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eran las mejor dotadas, las que disponían de poco caudal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o, incluso, de ninguno: </a:t>
            </a:r>
            <a:endParaRPr lang="es-ES" sz="2000" b="0" strike="noStrike" spc="-1" dirty="0">
              <a:latin typeface="Arial"/>
            </a:endParaRPr>
          </a:p>
          <a:p>
            <a:pPr algn="just">
              <a:lnSpc>
                <a:spcPct val="100000"/>
              </a:lnSpc>
            </a:pP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4"/>
                                        </p:tgtEl>
                                        <p:attrNameLst>
                                          <p:attrName>style.visibility</p:attrName>
                                        </p:attrNameLst>
                                      </p:cBhvr>
                                      <p:to>
                                        <p:strVal val="visible"/>
                                      </p:to>
                                    </p:set>
                                    <p:animEffect transition="in" filter="fade">
                                      <p:cBhvr>
                                        <p:cTn id="7" dur="3000"/>
                                        <p:tgtEl>
                                          <p:spTgt spid="204"/>
                                        </p:tgtEl>
                                      </p:cBhvr>
                                    </p:animEffect>
                                    <p:anim calcmode="lin" valueType="num">
                                      <p:cBhvr>
                                        <p:cTn id="8" dur="3000" fill="hold"/>
                                        <p:tgtEl>
                                          <p:spTgt spid="204"/>
                                        </p:tgtEl>
                                        <p:attrNameLst>
                                          <p:attrName>ppt_x</p:attrName>
                                        </p:attrNameLst>
                                      </p:cBhvr>
                                      <p:tavLst>
                                        <p:tav tm="0">
                                          <p:val>
                                            <p:strVal val="#ppt_x"/>
                                          </p:val>
                                        </p:tav>
                                        <p:tav tm="100000">
                                          <p:val>
                                            <p:strVal val="#ppt_x"/>
                                          </p:val>
                                        </p:tav>
                                      </p:tavLst>
                                    </p:anim>
                                    <p:anim calcmode="lin" valueType="num">
                                      <p:cBhvr>
                                        <p:cTn id="9" dur="3000" fill="hold"/>
                                        <p:tgtEl>
                                          <p:spTgt spid="2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05" name="CuadroTexto 3"/>
          <p:cNvSpPr/>
          <p:nvPr/>
        </p:nvSpPr>
        <p:spPr>
          <a:xfrm>
            <a:off x="395640" y="256320"/>
            <a:ext cx="4751280" cy="3565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ORDEN TERCERA </a:t>
            </a:r>
            <a:endParaRPr lang="es-ES" sz="2400" b="0" strike="noStrike" spc="-1" dirty="0">
              <a:latin typeface="Arial"/>
            </a:endParaRPr>
          </a:p>
          <a:p>
            <a:pPr algn="ctr">
              <a:lnSpc>
                <a:spcPct val="100000"/>
              </a:lnSpc>
            </a:pPr>
            <a:r>
              <a:rPr lang="es-ES" sz="2400" b="0" strike="noStrike" spc="-1" dirty="0">
                <a:solidFill>
                  <a:srgbClr val="C00000"/>
                </a:solidFill>
                <a:latin typeface="Tw Cen MT"/>
                <a:ea typeface="Times New Roman"/>
              </a:rPr>
              <a:t>DE SAN FRANCISCO</a:t>
            </a:r>
            <a:endParaRPr lang="es-ES" sz="2400" b="0" strike="noStrike" spc="-1" dirty="0">
              <a:latin typeface="Arial"/>
            </a:endParaRPr>
          </a:p>
          <a:p>
            <a:pPr algn="just">
              <a:lnSpc>
                <a:spcPct val="100000"/>
              </a:lnSpc>
            </a:pP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Existente en 1776 debajo de la sacristía de la parroquia de San Andrés, teniendo acceso por la calle. Sus miembros eran seglares y nacidos en el pueblo.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	Entre los cometidos asignados a ellos, estaba el de presidir las procesiones generales que se realizaban en el pueblo o el de asistir a los entierros. </a:t>
            </a:r>
            <a:endParaRPr lang="es-ES" sz="2000" b="0" strike="noStrike" spc="-1" dirty="0">
              <a:latin typeface="Arial"/>
            </a:endParaRPr>
          </a:p>
        </p:txBody>
      </p:sp>
      <p:sp>
        <p:nvSpPr>
          <p:cNvPr id="206" name="CuadroTexto 2"/>
          <p:cNvSpPr/>
          <p:nvPr/>
        </p:nvSpPr>
        <p:spPr>
          <a:xfrm>
            <a:off x="1854360" y="554976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207" name="CuadroTexto 4"/>
          <p:cNvSpPr/>
          <p:nvPr/>
        </p:nvSpPr>
        <p:spPr>
          <a:xfrm>
            <a:off x="588240" y="44424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208" name="CuadroTexto 5"/>
          <p:cNvSpPr/>
          <p:nvPr/>
        </p:nvSpPr>
        <p:spPr>
          <a:xfrm>
            <a:off x="12643560" y="-113040"/>
            <a:ext cx="183600" cy="368280"/>
          </a:xfrm>
          <a:prstGeom prst="rect">
            <a:avLst/>
          </a:prstGeom>
          <a:noFill/>
          <a:ln w="0">
            <a:noFill/>
          </a:ln>
        </p:spPr>
        <p:style>
          <a:lnRef idx="0">
            <a:scrgbClr r="0" g="0" b="0"/>
          </a:lnRef>
          <a:fillRef idx="0">
            <a:scrgbClr r="0" g="0" b="0"/>
          </a:fillRef>
          <a:effectRef idx="0">
            <a:scrgbClr r="0" g="0" b="0"/>
          </a:effectRef>
          <a:fontRef idx="minor"/>
        </p:style>
      </p:sp>
      <p:pic>
        <p:nvPicPr>
          <p:cNvPr id="209" name="Imagen 7"/>
          <p:cNvPicPr/>
          <p:nvPr/>
        </p:nvPicPr>
        <p:blipFill>
          <a:blip r:embed="rId3"/>
          <a:stretch/>
        </p:blipFill>
        <p:spPr>
          <a:xfrm>
            <a:off x="5292000" y="880920"/>
            <a:ext cx="3608640" cy="2547000"/>
          </a:xfrm>
          <a:prstGeom prst="rect">
            <a:avLst/>
          </a:prstGeom>
          <a:ln w="0">
            <a:noFill/>
          </a:ln>
        </p:spPr>
      </p:pic>
      <p:sp>
        <p:nvSpPr>
          <p:cNvPr id="210" name="CuadroTexto 9"/>
          <p:cNvSpPr/>
          <p:nvPr/>
        </p:nvSpPr>
        <p:spPr>
          <a:xfrm>
            <a:off x="772920" y="4045320"/>
            <a:ext cx="747036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Times New Roman"/>
              </a:rPr>
              <a:t>Pero al igual que había ocurrido con los monjes del Santuario,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la nueva orden tuvo también problemas con las otras cofradías.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Éstas les impedían a los Terceros que presidiesen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ningún acto religioso, relegándolos a la cola.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	Este hecho provocó que los hermanos de la Orden Tercera recurrieran al obispado en pleito. Ganaron el pleito, pero no dejaron de seguir sufriendo el vacío y rechazo de las demás cofradías y hermandades. De su extinción desconocemos cuándo pudo producirse. </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05"/>
                                        </p:tgtEl>
                                        <p:attrNameLst>
                                          <p:attrName>style.visibility</p:attrName>
                                        </p:attrNameLst>
                                      </p:cBhvr>
                                      <p:to>
                                        <p:strVal val="visible"/>
                                      </p:to>
                                    </p:set>
                                    <p:animEffect transition="in" filter="fade">
                                      <p:cBhvr>
                                        <p:cTn id="7" dur="3000"/>
                                        <p:tgtEl>
                                          <p:spTgt spid="205"/>
                                        </p:tgtEl>
                                      </p:cBhvr>
                                    </p:animEffect>
                                    <p:anim calcmode="lin" valueType="num">
                                      <p:cBhvr>
                                        <p:cTn id="8" dur="3000" fill="hold"/>
                                        <p:tgtEl>
                                          <p:spTgt spid="205"/>
                                        </p:tgtEl>
                                        <p:attrNameLst>
                                          <p:attrName>ppt_x</p:attrName>
                                        </p:attrNameLst>
                                      </p:cBhvr>
                                      <p:tavLst>
                                        <p:tav tm="0">
                                          <p:val>
                                            <p:strVal val="#ppt_x"/>
                                          </p:val>
                                        </p:tav>
                                        <p:tav tm="100000">
                                          <p:val>
                                            <p:strVal val="#ppt_x"/>
                                          </p:val>
                                        </p:tav>
                                      </p:tavLst>
                                    </p:anim>
                                    <p:anim calcmode="lin" valueType="num">
                                      <p:cBhvr>
                                        <p:cTn id="9" dur="3000" fill="hold"/>
                                        <p:tgtEl>
                                          <p:spTgt spid="2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11"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212"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213"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214"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pic>
        <p:nvPicPr>
          <p:cNvPr id="215" name="Imagen 7"/>
          <p:cNvPicPr/>
          <p:nvPr/>
        </p:nvPicPr>
        <p:blipFill>
          <a:blip r:embed="rId3"/>
          <a:srcRect l="1307" t="643" r="3200" b="-643"/>
          <a:stretch/>
        </p:blipFill>
        <p:spPr>
          <a:xfrm>
            <a:off x="5826600" y="2127240"/>
            <a:ext cx="974924" cy="1205895"/>
          </a:xfrm>
          <a:prstGeom prst="rect">
            <a:avLst/>
          </a:prstGeom>
          <a:ln w="0">
            <a:noFill/>
          </a:ln>
        </p:spPr>
      </p:pic>
      <p:sp>
        <p:nvSpPr>
          <p:cNvPr id="216" name="CuadroTexto 10"/>
          <p:cNvSpPr/>
          <p:nvPr/>
        </p:nvSpPr>
        <p:spPr>
          <a:xfrm>
            <a:off x="5652000" y="5373360"/>
            <a:ext cx="28735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MAPA DE LAS 4 VILLAS</a:t>
            </a:r>
            <a:endParaRPr lang="es-ES" sz="1800" b="0" strike="noStrike" spc="-1">
              <a:latin typeface="Arial"/>
            </a:endParaRPr>
          </a:p>
        </p:txBody>
      </p:sp>
      <p:sp>
        <p:nvSpPr>
          <p:cNvPr id="217" name="CuadroTexto 5"/>
          <p:cNvSpPr/>
          <p:nvPr/>
        </p:nvSpPr>
        <p:spPr>
          <a:xfrm>
            <a:off x="1763280" y="1320120"/>
            <a:ext cx="2663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2400" b="1" strike="noStrike" spc="-1">
                <a:solidFill>
                  <a:srgbClr val="C00000"/>
                </a:solidFill>
                <a:latin typeface="Calibri"/>
                <a:ea typeface="Calibri"/>
              </a:rPr>
              <a:t>4º FUENSANTA </a:t>
            </a:r>
            <a:endParaRPr lang="es-ES" sz="2400" b="0" strike="noStrike" spc="-1">
              <a:latin typeface="Arial"/>
            </a:endParaRPr>
          </a:p>
        </p:txBody>
      </p:sp>
      <p:sp>
        <p:nvSpPr>
          <p:cNvPr id="218" name="CuadroTexto 6"/>
          <p:cNvSpPr/>
          <p:nvPr/>
        </p:nvSpPr>
        <p:spPr>
          <a:xfrm>
            <a:off x="1187280" y="2031120"/>
            <a:ext cx="359856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1" strike="noStrike" spc="-1">
                <a:solidFill>
                  <a:srgbClr val="C00000"/>
                </a:solidFill>
                <a:latin typeface="Calibri"/>
                <a:ea typeface="Calibri"/>
              </a:rPr>
              <a:t>ORÍGENES</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1" strike="noStrike" spc="-1">
                <a:solidFill>
                  <a:srgbClr val="C00000"/>
                </a:solidFill>
                <a:latin typeface="Calibri"/>
                <a:ea typeface="Calibri"/>
              </a:rPr>
              <a:t>CARMELITAS:</a:t>
            </a:r>
            <a:endParaRPr lang="es-ES" sz="2000" b="0" strike="noStrike" spc="-1">
              <a:latin typeface="Arial"/>
            </a:endParaRPr>
          </a:p>
          <a:p>
            <a:pPr marL="343080" indent="-343080" algn="ctr">
              <a:lnSpc>
                <a:spcPct val="100000"/>
              </a:lnSpc>
              <a:buClr>
                <a:srgbClr val="C00000"/>
              </a:buClr>
              <a:buFont typeface="StarSymbol"/>
              <a:buChar char="-"/>
            </a:pPr>
            <a:r>
              <a:rPr lang="es-ES" sz="2000" b="0" strike="noStrike" spc="-1">
                <a:solidFill>
                  <a:srgbClr val="C00000"/>
                </a:solidFill>
                <a:latin typeface="Calibri"/>
                <a:ea typeface="Calibri"/>
              </a:rPr>
              <a:t>San Juan de la Cruz</a:t>
            </a:r>
            <a:endParaRPr lang="es-ES" sz="2000" b="0" strike="noStrike" spc="-1">
              <a:latin typeface="Arial"/>
            </a:endParaRPr>
          </a:p>
          <a:p>
            <a:pPr marL="343080" indent="-343080" algn="ctr">
              <a:lnSpc>
                <a:spcPct val="100000"/>
              </a:lnSpc>
              <a:buClr>
                <a:srgbClr val="C00000"/>
              </a:buClr>
              <a:buFont typeface="StarSymbol"/>
              <a:buChar char="-"/>
            </a:pPr>
            <a:r>
              <a:rPr lang="es-ES" sz="2000" b="0" strike="noStrike" spc="-1">
                <a:solidFill>
                  <a:srgbClr val="C00000"/>
                </a:solidFill>
                <a:latin typeface="Calibri"/>
                <a:ea typeface="Calibri"/>
              </a:rPr>
              <a:t>Cervantes</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1" strike="noStrike" spc="-1">
                <a:solidFill>
                  <a:srgbClr val="C00000"/>
                </a:solidFill>
                <a:latin typeface="Calibri"/>
                <a:ea typeface="Calibri"/>
              </a:rPr>
              <a:t>BASILIOS:</a:t>
            </a:r>
            <a:endParaRPr lang="es-ES" sz="2000" b="0" strike="noStrike" spc="-1">
              <a:latin typeface="Arial"/>
            </a:endParaRPr>
          </a:p>
          <a:p>
            <a:pPr algn="ctr">
              <a:lnSpc>
                <a:spcPct val="100000"/>
              </a:lnSpc>
            </a:pPr>
            <a:r>
              <a:rPr lang="es-ES" sz="2000" b="0" strike="noStrike" spc="-1">
                <a:solidFill>
                  <a:srgbClr val="C00000"/>
                </a:solidFill>
                <a:latin typeface="Calibri"/>
                <a:ea typeface="Calibri"/>
              </a:rPr>
              <a:t>- Cofradía de los Dolores</a:t>
            </a:r>
            <a:endParaRPr lang="es-ES" sz="2000" b="0" strike="noStrike" spc="-1">
              <a:latin typeface="Arial"/>
            </a:endParaRPr>
          </a:p>
          <a:p>
            <a:pPr algn="ctr">
              <a:lnSpc>
                <a:spcPct val="100000"/>
              </a:lnSpc>
            </a:pPr>
            <a:r>
              <a:rPr lang="es-ES" sz="2000" b="0" strike="noStrike" spc="-1">
                <a:solidFill>
                  <a:srgbClr val="C00000"/>
                </a:solidFill>
                <a:latin typeface="Calibri"/>
                <a:ea typeface="Calibri"/>
              </a:rPr>
              <a:t>- El Obispo Fray Gregorio</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11"/>
                                        </p:tgtEl>
                                        <p:attrNameLst>
                                          <p:attrName>style.visibility</p:attrName>
                                        </p:attrNameLst>
                                      </p:cBhvr>
                                      <p:to>
                                        <p:strVal val="visible"/>
                                      </p:to>
                                    </p:set>
                                    <p:anim calcmode="lin" valueType="num">
                                      <p:cBhvr additive="repl">
                                        <p:cTn id="7" dur="2000" fill="hold"/>
                                        <p:tgtEl>
                                          <p:spTgt spid="211"/>
                                        </p:tgtEl>
                                        <p:attrNameLst>
                                          <p:attrName>ppt_w</p:attrName>
                                        </p:attrNameLst>
                                      </p:cBhvr>
                                      <p:tavLst>
                                        <p:tav tm="0">
                                          <p:val>
                                            <p:fltVal val="0"/>
                                          </p:val>
                                        </p:tav>
                                        <p:tav tm="100000">
                                          <p:val>
                                            <p:strVal val="#ppt_w"/>
                                          </p:val>
                                        </p:tav>
                                      </p:tavLst>
                                    </p:anim>
                                    <p:anim calcmode="lin" valueType="num">
                                      <p:cBhvr additive="repl">
                                        <p:cTn id="8" dur="2000" fill="hold"/>
                                        <p:tgtEl>
                                          <p:spTgt spid="21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212"/>
                                        </p:tgtEl>
                                        <p:attrNameLst>
                                          <p:attrName>style.visibility</p:attrName>
                                        </p:attrNameLst>
                                      </p:cBhvr>
                                      <p:to>
                                        <p:strVal val="visible"/>
                                      </p:to>
                                    </p:set>
                                    <p:anim calcmode="lin" valueType="num">
                                      <p:cBhvr additive="repl">
                                        <p:cTn id="11" dur="2000" fill="hold"/>
                                        <p:tgtEl>
                                          <p:spTgt spid="212"/>
                                        </p:tgtEl>
                                        <p:attrNameLst>
                                          <p:attrName>ppt_w</p:attrName>
                                        </p:attrNameLst>
                                      </p:cBhvr>
                                      <p:tavLst>
                                        <p:tav tm="0">
                                          <p:val>
                                            <p:fltVal val="0"/>
                                          </p:val>
                                        </p:tav>
                                        <p:tav tm="100000">
                                          <p:val>
                                            <p:strVal val="#ppt_w"/>
                                          </p:val>
                                        </p:tav>
                                      </p:tavLst>
                                    </p:anim>
                                    <p:anim calcmode="lin" valueType="num">
                                      <p:cBhvr additive="repl">
                                        <p:cTn id="12" dur="2000" fill="hold"/>
                                        <p:tgtEl>
                                          <p:spTgt spid="21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213"/>
                                        </p:tgtEl>
                                        <p:attrNameLst>
                                          <p:attrName>style.visibility</p:attrName>
                                        </p:attrNameLst>
                                      </p:cBhvr>
                                      <p:to>
                                        <p:strVal val="visible"/>
                                      </p:to>
                                    </p:set>
                                    <p:anim calcmode="lin" valueType="num">
                                      <p:cBhvr additive="repl">
                                        <p:cTn id="15" dur="2000" fill="hold"/>
                                        <p:tgtEl>
                                          <p:spTgt spid="213"/>
                                        </p:tgtEl>
                                        <p:attrNameLst>
                                          <p:attrName>ppt_w</p:attrName>
                                        </p:attrNameLst>
                                      </p:cBhvr>
                                      <p:tavLst>
                                        <p:tav tm="0">
                                          <p:val>
                                            <p:fltVal val="0"/>
                                          </p:val>
                                        </p:tav>
                                        <p:tav tm="100000">
                                          <p:val>
                                            <p:strVal val="#ppt_w"/>
                                          </p:val>
                                        </p:tav>
                                      </p:tavLst>
                                    </p:anim>
                                    <p:anim calcmode="lin" valueType="num">
                                      <p:cBhvr additive="repl">
                                        <p:cTn id="16" dur="2000" fill="hold"/>
                                        <p:tgtEl>
                                          <p:spTgt spid="213"/>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214"/>
                                        </p:tgtEl>
                                        <p:attrNameLst>
                                          <p:attrName>style.visibility</p:attrName>
                                        </p:attrNameLst>
                                      </p:cBhvr>
                                      <p:to>
                                        <p:strVal val="visible"/>
                                      </p:to>
                                    </p:set>
                                    <p:anim calcmode="lin" valueType="num">
                                      <p:cBhvr additive="repl">
                                        <p:cTn id="19" dur="2000" fill="hold"/>
                                        <p:tgtEl>
                                          <p:spTgt spid="214"/>
                                        </p:tgtEl>
                                        <p:attrNameLst>
                                          <p:attrName>ppt_w</p:attrName>
                                        </p:attrNameLst>
                                      </p:cBhvr>
                                      <p:tavLst>
                                        <p:tav tm="0">
                                          <p:val>
                                            <p:fltVal val="0"/>
                                          </p:val>
                                        </p:tav>
                                        <p:tav tm="100000">
                                          <p:val>
                                            <p:strVal val="#ppt_w"/>
                                          </p:val>
                                        </p:tav>
                                      </p:tavLst>
                                    </p:anim>
                                    <p:anim calcmode="lin" valueType="num">
                                      <p:cBhvr additive="repl">
                                        <p:cTn id="20" dur="2000" fill="hold"/>
                                        <p:tgtEl>
                                          <p:spTgt spid="2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pic>
        <p:nvPicPr>
          <p:cNvPr id="219" name="Imagen 3"/>
          <p:cNvPicPr/>
          <p:nvPr/>
        </p:nvPicPr>
        <p:blipFill>
          <a:blip r:embed="rId3"/>
          <a:stretch/>
        </p:blipFill>
        <p:spPr>
          <a:xfrm>
            <a:off x="323640" y="296640"/>
            <a:ext cx="4123440" cy="6263640"/>
          </a:xfrm>
          <a:prstGeom prst="rect">
            <a:avLst/>
          </a:prstGeom>
          <a:ln w="0">
            <a:noFill/>
          </a:ln>
        </p:spPr>
      </p:pic>
      <p:sp>
        <p:nvSpPr>
          <p:cNvPr id="220" name="CuadroTexto 2"/>
          <p:cNvSpPr/>
          <p:nvPr/>
        </p:nvSpPr>
        <p:spPr>
          <a:xfrm>
            <a:off x="4696200" y="188640"/>
            <a:ext cx="412344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tabLst>
                <a:tab pos="0" algn="l"/>
              </a:tabLst>
            </a:pPr>
            <a:r>
              <a:rPr lang="es-ES" sz="2400" b="0" strike="noStrike" spc="-1">
                <a:solidFill>
                  <a:srgbClr val="C00000"/>
                </a:solidFill>
                <a:latin typeface="Tw Cen MT"/>
                <a:ea typeface="Calibri"/>
              </a:rPr>
              <a:t>VIRGEN DE LA FUENSANTA</a:t>
            </a:r>
            <a:endParaRPr lang="es-ES" sz="24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En las escaleras del camarín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hay un cuadro: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“Milagro de la Reina Mora”.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Es obra de José Luis Nula,  realizada el año 1944, copia de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un antiguo mural desaparecido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y que capta todos los momentos,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que comprende el milagro: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El traslado de la reina mora, conducida por un grupo de moros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lejos de las murallas de Iznatoraf; el momento en que le cortan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las manos y le sacan los ojos;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y por último la escena en que la Virgen se aparece y le indica que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se lave en una fuente cercana,</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recuperando los ojos y los brazos.</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En la parte inferior del cuadro,   </a:t>
            </a:r>
            <a:endParaRPr lang="es-ES" sz="2000" b="0" strike="noStrike" spc="-1">
              <a:latin typeface="Arial"/>
            </a:endParaRPr>
          </a:p>
          <a:p>
            <a:pPr algn="ctr">
              <a:lnSpc>
                <a:spcPct val="100000"/>
              </a:lnSpc>
              <a:tabLst>
                <a:tab pos="0" algn="l"/>
              </a:tabLst>
            </a:pPr>
            <a:r>
              <a:rPr lang="es-ES" sz="2000" b="0" strike="noStrike" spc="-1">
                <a:solidFill>
                  <a:srgbClr val="000000"/>
                </a:solidFill>
                <a:latin typeface="Tw Cen MT"/>
                <a:ea typeface="Calibri"/>
              </a:rPr>
              <a:t>una cartela con la leyenda.</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19"/>
                                        </p:tgtEl>
                                        <p:attrNameLst>
                                          <p:attrName>style.visibility</p:attrName>
                                        </p:attrNameLst>
                                      </p:cBhvr>
                                      <p:to>
                                        <p:strVal val="visible"/>
                                      </p:to>
                                    </p:set>
                                    <p:animEffect transition="in" filter="fade">
                                      <p:cBhvr additive="repl">
                                        <p:cTn id="7" dur="5000"/>
                                        <p:tgtEl>
                                          <p:spTgt spid="219"/>
                                        </p:tgtEl>
                                      </p:cBhvr>
                                    </p:animEffect>
                                    <p:anim calcmode="lin" valueType="num">
                                      <p:cBhvr additive="repl">
                                        <p:cTn id="8" dur="5000" fill="hold"/>
                                        <p:tgtEl>
                                          <p:spTgt spid="219"/>
                                        </p:tgtEl>
                                        <p:attrNameLst>
                                          <p:attrName>ppt_x</p:attrName>
                                        </p:attrNameLst>
                                      </p:cBhvr>
                                      <p:tavLst>
                                        <p:tav tm="0">
                                          <p:val>
                                            <p:strVal val="#ppt_x"/>
                                          </p:val>
                                        </p:tav>
                                        <p:tav tm="100000">
                                          <p:val>
                                            <p:strVal val="#ppt_x"/>
                                          </p:val>
                                        </p:tav>
                                      </p:tavLst>
                                    </p:anim>
                                    <p:anim calcmode="lin" valueType="num">
                                      <p:cBhvr additive="repl">
                                        <p:cTn id="9" dur="5000" fill="hold"/>
                                        <p:tgtEl>
                                          <p:spTgt spid="2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21" name="CuadroTexto 2"/>
          <p:cNvSpPr/>
          <p:nvPr/>
        </p:nvSpPr>
        <p:spPr>
          <a:xfrm>
            <a:off x="395640" y="332640"/>
            <a:ext cx="5687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Times New Roman"/>
              </a:rPr>
              <a:t>	</a:t>
            </a:r>
            <a:r>
              <a:rPr lang="es-ES" sz="2000" b="0" strike="noStrike" spc="-1" dirty="0">
                <a:solidFill>
                  <a:srgbClr val="C00000"/>
                </a:solidFill>
                <a:latin typeface="Tw Cen MT"/>
                <a:ea typeface="Times New Roman"/>
              </a:rPr>
              <a:t>*</a:t>
            </a:r>
            <a:r>
              <a:rPr lang="es-ES" sz="2000" b="0" strike="noStrike" spc="-1" dirty="0">
                <a:solidFill>
                  <a:srgbClr val="000000"/>
                </a:solidFill>
                <a:latin typeface="Tw Cen MT"/>
                <a:ea typeface="Times New Roman"/>
              </a:rPr>
              <a:t> Una tradición muy arraigada cuenta que, en tiempos de los moros, existía en </a:t>
            </a:r>
            <a:r>
              <a:rPr lang="es-ES" sz="2000" b="0" strike="noStrike" spc="-1" dirty="0" err="1">
                <a:solidFill>
                  <a:srgbClr val="000000"/>
                </a:solidFill>
                <a:latin typeface="Tw Cen MT"/>
                <a:ea typeface="Times New Roman"/>
              </a:rPr>
              <a:t>Iznatoraf</a:t>
            </a:r>
            <a:r>
              <a:rPr lang="es-ES" sz="2000" b="0" strike="noStrike" spc="-1" dirty="0">
                <a:solidFill>
                  <a:srgbClr val="000000"/>
                </a:solidFill>
                <a:latin typeface="Tw Cen MT"/>
                <a:ea typeface="Times New Roman"/>
              </a:rPr>
              <a:t> una comunidad mozárabe con una gran devoción hacia la Virgen. La mujer del reyezuelo, a espaldas de su esposo frecuentaba a los cristianos y los socorría en sus desgracias, recibiendo de ellos explicaciones sobre la fe cristiana, quedando admirada de las glorias de la Madre de Dios.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Habiendo sido delatada a </a:t>
            </a:r>
            <a:r>
              <a:rPr lang="es-ES" sz="2000" b="0" strike="noStrike" spc="-1" dirty="0" err="1">
                <a:solidFill>
                  <a:srgbClr val="000000"/>
                </a:solidFill>
                <a:latin typeface="Tw Cen MT"/>
                <a:ea typeface="Times New Roman"/>
              </a:rPr>
              <a:t>Alimenón</a:t>
            </a:r>
            <a:r>
              <a:rPr lang="es-ES" sz="2000" b="0" strike="noStrike" spc="-1" dirty="0">
                <a:solidFill>
                  <a:srgbClr val="000000"/>
                </a:solidFill>
                <a:latin typeface="Tw Cen MT"/>
                <a:ea typeface="Times New Roman"/>
              </a:rPr>
              <a:t>, el rey mandó que la llevaran a un bosque, a unos cuatro kilómetros de </a:t>
            </a:r>
            <a:r>
              <a:rPr lang="es-ES" sz="2000" b="0" strike="noStrike" spc="-1" dirty="0" err="1">
                <a:solidFill>
                  <a:srgbClr val="000000"/>
                </a:solidFill>
                <a:latin typeface="Tw Cen MT"/>
                <a:ea typeface="Times New Roman"/>
              </a:rPr>
              <a:t>Iznatoraf</a:t>
            </a:r>
            <a:r>
              <a:rPr lang="es-ES" sz="2000" b="0" strike="noStrike" spc="-1" dirty="0">
                <a:solidFill>
                  <a:srgbClr val="000000"/>
                </a:solidFill>
                <a:latin typeface="Tw Cen MT"/>
                <a:ea typeface="Times New Roman"/>
              </a:rPr>
              <a:t> y que allí le cortaran las manos y  le  sacaran  los  ojos,  condenándola a morir </a:t>
            </a:r>
            <a:endParaRPr lang="es-ES" sz="2000" b="0" strike="noStrike" spc="-1" dirty="0">
              <a:latin typeface="Arial"/>
            </a:endParaRPr>
          </a:p>
          <a:p>
            <a:pPr>
              <a:lnSpc>
                <a:spcPct val="100000"/>
              </a:lnSpc>
            </a:pPr>
            <a:r>
              <a:rPr lang="es-ES" sz="2000" b="0" strike="noStrike" spc="-1" dirty="0">
                <a:solidFill>
                  <a:srgbClr val="000000"/>
                </a:solidFill>
                <a:latin typeface="Tw Cen MT"/>
                <a:ea typeface="Times New Roman"/>
              </a:rPr>
              <a:t>desangrada sola.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Ejecutada la sentencia, la reina mora invocó a Santa María, quien, haciéndose presente en aquel lugar, hizo brotar una fuente, en la que la mora curó sus heridas, recuperando manos y ojos, y pudiendo contemplar a la Virgen, en honor a la cual se construyó un pequeño santuario. </a:t>
            </a:r>
            <a:r>
              <a:rPr lang="es-ES" sz="2000" b="0" strike="noStrike" spc="-1" dirty="0">
                <a:solidFill>
                  <a:srgbClr val="000000"/>
                </a:solidFill>
                <a:latin typeface="Tw Cen MT"/>
                <a:ea typeface="Calibri"/>
              </a:rPr>
              <a:t>Hasta aquí la tradición.</a:t>
            </a:r>
            <a:endParaRPr lang="es-ES" sz="2000" b="0" strike="noStrike" spc="-1" dirty="0">
              <a:latin typeface="Arial"/>
            </a:endParaRPr>
          </a:p>
          <a:p>
            <a:pPr algn="just">
              <a:lnSpc>
                <a:spcPct val="100000"/>
              </a:lnSpc>
            </a:pPr>
            <a:r>
              <a:rPr lang="es-ES" sz="2000" b="0" strike="noStrike" spc="-1">
                <a:solidFill>
                  <a:srgbClr val="000000"/>
                </a:solidFill>
                <a:latin typeface="Tw Cen MT"/>
                <a:ea typeface="Times New Roman"/>
              </a:rPr>
              <a:t>	</a:t>
            </a:r>
            <a:endParaRPr lang="es-ES" sz="2000" b="0" strike="noStrike" spc="-1">
              <a:latin typeface="Arial"/>
            </a:endParaRPr>
          </a:p>
        </p:txBody>
      </p:sp>
      <p:pic>
        <p:nvPicPr>
          <p:cNvPr id="222" name="Imagen 3"/>
          <p:cNvPicPr/>
          <p:nvPr/>
        </p:nvPicPr>
        <p:blipFill>
          <a:blip r:embed="rId3"/>
          <a:stretch/>
        </p:blipFill>
        <p:spPr>
          <a:xfrm>
            <a:off x="6351120" y="3789000"/>
            <a:ext cx="2561040" cy="2039040"/>
          </a:xfrm>
          <a:prstGeom prst="rect">
            <a:avLst/>
          </a:prstGeom>
          <a:ln w="0">
            <a:noFill/>
          </a:ln>
        </p:spPr>
      </p:pic>
      <p:pic>
        <p:nvPicPr>
          <p:cNvPr id="223" name="Imagen 5"/>
          <p:cNvPicPr/>
          <p:nvPr/>
        </p:nvPicPr>
        <p:blipFill>
          <a:blip r:embed="rId4"/>
          <a:stretch/>
        </p:blipFill>
        <p:spPr>
          <a:xfrm>
            <a:off x="6331320" y="537480"/>
            <a:ext cx="2561040" cy="1940040"/>
          </a:xfrm>
          <a:prstGeom prst="rect">
            <a:avLst/>
          </a:prstGeom>
          <a:ln w="0">
            <a:noFill/>
          </a:ln>
        </p:spPr>
      </p:pic>
      <p:sp>
        <p:nvSpPr>
          <p:cNvPr id="224" name="CuadroTexto 6"/>
          <p:cNvSpPr/>
          <p:nvPr/>
        </p:nvSpPr>
        <p:spPr>
          <a:xfrm>
            <a:off x="6351120" y="2921040"/>
            <a:ext cx="25610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Cartela Explicativa</a:t>
            </a:r>
            <a:endParaRPr lang="es-ES" sz="1800" b="0" strike="noStrike" spc="-1">
              <a:latin typeface="Arial"/>
            </a:endParaRPr>
          </a:p>
        </p:txBody>
      </p:sp>
      <p:sp>
        <p:nvSpPr>
          <p:cNvPr id="225" name="CuadroTexto 7"/>
          <p:cNvSpPr/>
          <p:nvPr/>
        </p:nvSpPr>
        <p:spPr>
          <a:xfrm>
            <a:off x="6351120" y="5949360"/>
            <a:ext cx="2541600" cy="64487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dirty="0">
                <a:solidFill>
                  <a:srgbClr val="C00000"/>
                </a:solidFill>
                <a:latin typeface="Arial"/>
                <a:ea typeface="DejaVu Sans"/>
              </a:rPr>
              <a:t>FUENTE SANTA</a:t>
            </a:r>
            <a:endParaRPr lang="es-ES" sz="1800" b="0" strike="noStrike" spc="-1" dirty="0">
              <a:latin typeface="Arial"/>
            </a:endParaRPr>
          </a:p>
          <a:p>
            <a:pPr algn="ctr">
              <a:lnSpc>
                <a:spcPct val="100000"/>
              </a:lnSpc>
            </a:pPr>
            <a:r>
              <a:rPr lang="es-ES" sz="1800" b="0" strike="noStrike" spc="-1" dirty="0">
                <a:solidFill>
                  <a:srgbClr val="C00000"/>
                </a:solidFill>
                <a:latin typeface="Arial"/>
                <a:ea typeface="DejaVu Sans"/>
              </a:rPr>
              <a:t>Aljibe</a:t>
            </a:r>
            <a:r>
              <a:rPr lang="es-ES" sz="1800" b="0" strike="noStrike" spc="-1" dirty="0">
                <a:solidFill>
                  <a:srgbClr val="000000"/>
                </a:solidFill>
                <a:latin typeface="Arial"/>
                <a:ea typeface="DejaVu Sans"/>
              </a:rPr>
              <a:t>  </a:t>
            </a: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23"/>
                                        </p:tgtEl>
                                        <p:attrNameLst>
                                          <p:attrName>style.visibility</p:attrName>
                                        </p:attrNameLst>
                                      </p:cBhvr>
                                      <p:to>
                                        <p:strVal val="visible"/>
                                      </p:to>
                                    </p:set>
                                    <p:animEffect transition="in" filter="fade">
                                      <p:cBhvr>
                                        <p:cTn id="7" dur="3000"/>
                                        <p:tgtEl>
                                          <p:spTgt spid="223"/>
                                        </p:tgtEl>
                                      </p:cBhvr>
                                    </p:animEffect>
                                    <p:anim calcmode="lin" valueType="num">
                                      <p:cBhvr>
                                        <p:cTn id="8" dur="3000" fill="hold"/>
                                        <p:tgtEl>
                                          <p:spTgt spid="223"/>
                                        </p:tgtEl>
                                        <p:attrNameLst>
                                          <p:attrName>ppt_x</p:attrName>
                                        </p:attrNameLst>
                                      </p:cBhvr>
                                      <p:tavLst>
                                        <p:tav tm="0">
                                          <p:val>
                                            <p:strVal val="#ppt_x"/>
                                          </p:val>
                                        </p:tav>
                                        <p:tav tm="100000">
                                          <p:val>
                                            <p:strVal val="#ppt_x"/>
                                          </p:val>
                                        </p:tav>
                                      </p:tavLst>
                                    </p:anim>
                                    <p:anim calcmode="lin" valueType="num">
                                      <p:cBhvr>
                                        <p:cTn id="9" dur="3000" fill="hold"/>
                                        <p:tgtEl>
                                          <p:spTgt spid="2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26" name="CuadroTexto 2"/>
          <p:cNvSpPr/>
          <p:nvPr/>
        </p:nvSpPr>
        <p:spPr>
          <a:xfrm>
            <a:off x="539640" y="260640"/>
            <a:ext cx="561564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Times New Roman"/>
              </a:rPr>
              <a:t>	</a:t>
            </a:r>
            <a:r>
              <a:rPr lang="es-ES" sz="2000" b="0" strike="noStrike" spc="-1" dirty="0">
                <a:solidFill>
                  <a:srgbClr val="C00000"/>
                </a:solidFill>
                <a:latin typeface="Tw Cen MT"/>
                <a:ea typeface="Times New Roman"/>
              </a:rPr>
              <a:t>*</a:t>
            </a:r>
            <a:r>
              <a:rPr lang="es-ES" sz="2000" b="0" strike="noStrike" spc="-1" dirty="0">
                <a:solidFill>
                  <a:srgbClr val="000000"/>
                </a:solidFill>
                <a:latin typeface="Tw Cen MT"/>
                <a:ea typeface="Times New Roman"/>
              </a:rPr>
              <a:t> Los cristianos de esta zona, ante el avance de los almorávides, se retiraron al Castillo de Chincoya, al otro lado del río Guadalquivir, en plena sierra de las Villas, llevándose la imagen de la Virgen de la Fuensanta.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t>
            </a:r>
            <a:r>
              <a:rPr lang="es-ES" sz="2000" b="0" strike="noStrike" spc="-1" dirty="0">
                <a:solidFill>
                  <a:srgbClr val="C00000"/>
                </a:solidFill>
                <a:latin typeface="Tw Cen MT"/>
                <a:ea typeface="Times New Roman"/>
              </a:rPr>
              <a:t>Las Cantigas de Alfonso X </a:t>
            </a:r>
            <a:r>
              <a:rPr lang="es-ES" sz="2000" b="0" strike="noStrike" spc="-1" dirty="0">
                <a:solidFill>
                  <a:srgbClr val="000000"/>
                </a:solidFill>
                <a:latin typeface="Tw Cen MT"/>
                <a:ea typeface="Times New Roman"/>
              </a:rPr>
              <a:t>hacen referencia a esta situación, y cómo la presencia de la Virgen salva a los cristianos en el asedio. </a:t>
            </a:r>
            <a:endParaRPr lang="es-ES" sz="2000" b="0" strike="noStrike" spc="-1" dirty="0">
              <a:latin typeface="Arial"/>
            </a:endParaRPr>
          </a:p>
        </p:txBody>
      </p:sp>
      <p:pic>
        <p:nvPicPr>
          <p:cNvPr id="227" name="Imagen 4"/>
          <p:cNvPicPr/>
          <p:nvPr/>
        </p:nvPicPr>
        <p:blipFill>
          <a:blip r:embed="rId3"/>
          <a:stretch/>
        </p:blipFill>
        <p:spPr>
          <a:xfrm>
            <a:off x="6626880" y="423360"/>
            <a:ext cx="2264040" cy="2140560"/>
          </a:xfrm>
          <a:prstGeom prst="rect">
            <a:avLst/>
          </a:prstGeom>
          <a:ln w="0">
            <a:noFill/>
          </a:ln>
        </p:spPr>
      </p:pic>
      <p:sp>
        <p:nvSpPr>
          <p:cNvPr id="228" name="CuadroTexto 1"/>
          <p:cNvSpPr/>
          <p:nvPr/>
        </p:nvSpPr>
        <p:spPr>
          <a:xfrm>
            <a:off x="6598080" y="5733360"/>
            <a:ext cx="23212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CHINCOYA</a:t>
            </a:r>
            <a:endParaRPr lang="es-ES" sz="1800" b="0" strike="noStrike" spc="-1">
              <a:latin typeface="Arial"/>
            </a:endParaRPr>
          </a:p>
          <a:p>
            <a:pPr algn="ctr">
              <a:lnSpc>
                <a:spcPct val="100000"/>
              </a:lnSpc>
            </a:pPr>
            <a:endParaRPr lang="es-ES" sz="1800" b="0" strike="noStrike" spc="-1">
              <a:latin typeface="Arial"/>
            </a:endParaRPr>
          </a:p>
        </p:txBody>
      </p:sp>
      <p:sp>
        <p:nvSpPr>
          <p:cNvPr id="229" name="CuadroTexto 5"/>
          <p:cNvSpPr/>
          <p:nvPr/>
        </p:nvSpPr>
        <p:spPr>
          <a:xfrm>
            <a:off x="395640" y="2781000"/>
            <a:ext cx="6230160" cy="374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i="1" strike="noStrike" spc="-1" dirty="0">
                <a:solidFill>
                  <a:srgbClr val="000000"/>
                </a:solidFill>
                <a:latin typeface="Arial"/>
                <a:ea typeface="DejaVu Sans"/>
              </a:rPr>
              <a:t>Cuenta la leyenda que viéndose perdidos,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los cristianos tomaron la imagen de la Madre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del Salvador que estaba en la capilla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y la pusieron entre las almenas diciendo:</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-“Si tú eres Madre de Dios, defiende este castillo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y a nosotros, que somos tuyos, y guarda tu capilla,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que no caiga en poder de los incrédulos moros,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ni hagan arder tu imagen:”</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En ese mismo instante, cesó el ataque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y los asaltantes se volvieron todos atrás.</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Y dijo el rey moro: - “Ningún provecho podré sacar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de que combatamos más, y me tendría por loco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si fuese contra Santa María, que defiende a los suyos”.</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Y mandó tañer las trompas y mover la hueste y de esta manera </a:t>
            </a:r>
            <a:endParaRPr lang="es-ES" sz="1600" b="0" strike="noStrike" spc="-1" dirty="0">
              <a:latin typeface="Arial"/>
            </a:endParaRPr>
          </a:p>
          <a:p>
            <a:pPr algn="ctr">
              <a:lnSpc>
                <a:spcPct val="100000"/>
              </a:lnSpc>
            </a:pPr>
            <a:r>
              <a:rPr lang="es-ES" sz="1600" b="0" i="1" strike="noStrike" spc="-1" dirty="0">
                <a:solidFill>
                  <a:srgbClr val="000000"/>
                </a:solidFill>
                <a:latin typeface="Arial"/>
                <a:ea typeface="DejaVu Sans"/>
              </a:rPr>
              <a:t>la Virgen María guardó a Chincoya.</a:t>
            </a:r>
            <a:endParaRPr lang="es-ES" sz="1600" b="0" strike="noStrike" spc="-1" dirty="0">
              <a:latin typeface="Arial"/>
            </a:endParaRPr>
          </a:p>
        </p:txBody>
      </p:sp>
      <p:sp>
        <p:nvSpPr>
          <p:cNvPr id="230" name="CuadroTexto 7"/>
          <p:cNvSpPr/>
          <p:nvPr/>
        </p:nvSpPr>
        <p:spPr>
          <a:xfrm>
            <a:off x="6598080" y="2842920"/>
            <a:ext cx="22924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Imagen  </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Cantiga X</a:t>
            </a:r>
            <a:endParaRPr lang="es-ES" sz="1800" b="0" strike="noStrike" spc="-1">
              <a:latin typeface="Arial"/>
            </a:endParaRPr>
          </a:p>
        </p:txBody>
      </p:sp>
      <p:pic>
        <p:nvPicPr>
          <p:cNvPr id="231" name="Imagen 8"/>
          <p:cNvPicPr/>
          <p:nvPr/>
        </p:nvPicPr>
        <p:blipFill>
          <a:blip r:embed="rId4"/>
          <a:stretch/>
        </p:blipFill>
        <p:spPr>
          <a:xfrm>
            <a:off x="6703200" y="3933000"/>
            <a:ext cx="2169720" cy="161208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6"/>
                                        </p:tgtEl>
                                        <p:attrNameLst>
                                          <p:attrName>style.visibility</p:attrName>
                                        </p:attrNameLst>
                                      </p:cBhvr>
                                      <p:to>
                                        <p:strVal val="visible"/>
                                      </p:to>
                                    </p:set>
                                    <p:animEffect transition="in" filter="fade">
                                      <p:cBhvr>
                                        <p:cTn id="7" dur="3000"/>
                                        <p:tgtEl>
                                          <p:spTgt spid="226"/>
                                        </p:tgtEl>
                                      </p:cBhvr>
                                    </p:animEffect>
                                    <p:anim calcmode="lin" valueType="num">
                                      <p:cBhvr>
                                        <p:cTn id="8" dur="3000" fill="hold"/>
                                        <p:tgtEl>
                                          <p:spTgt spid="226"/>
                                        </p:tgtEl>
                                        <p:attrNameLst>
                                          <p:attrName>ppt_x</p:attrName>
                                        </p:attrNameLst>
                                      </p:cBhvr>
                                      <p:tavLst>
                                        <p:tav tm="0">
                                          <p:val>
                                            <p:strVal val="#ppt_x"/>
                                          </p:val>
                                        </p:tav>
                                        <p:tav tm="100000">
                                          <p:val>
                                            <p:strVal val="#ppt_x"/>
                                          </p:val>
                                        </p:tav>
                                      </p:tavLst>
                                    </p:anim>
                                    <p:anim calcmode="lin" valueType="num">
                                      <p:cBhvr>
                                        <p:cTn id="9" dur="3000" fill="hold"/>
                                        <p:tgtEl>
                                          <p:spTgt spid="2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6"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32" name="CuadroTexto 2"/>
          <p:cNvSpPr/>
          <p:nvPr/>
        </p:nvSpPr>
        <p:spPr>
          <a:xfrm>
            <a:off x="365760" y="332640"/>
            <a:ext cx="535716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EL SANTUARIO</a:t>
            </a:r>
            <a:r>
              <a:rPr lang="es-ES" sz="2000" b="0" strike="noStrike" spc="-1" dirty="0">
                <a:solidFill>
                  <a:srgbClr val="000000"/>
                </a:solidFill>
                <a:latin typeface="Tw Cen MT"/>
                <a:ea typeface="Times New Roman"/>
              </a:rPr>
              <a:t>:</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Una vez pasadas las distintas incursiones y reconquistada esta zona (1235) regresó el culto al santuario.</a:t>
            </a:r>
            <a:endParaRPr lang="es-ES" sz="2000" b="0" strike="noStrike" spc="-1" dirty="0">
              <a:latin typeface="Arial"/>
            </a:endParaRPr>
          </a:p>
          <a:p>
            <a:pPr algn="just">
              <a:lnSpc>
                <a:spcPct val="100000"/>
              </a:lnSpc>
            </a:pPr>
            <a:r>
              <a:rPr lang="es-ES" sz="2000" b="0" strike="noStrike" spc="32" dirty="0">
                <a:solidFill>
                  <a:srgbClr val="000000"/>
                </a:solidFill>
                <a:latin typeface="Tw Cen MT"/>
                <a:ea typeface="Times New Roman"/>
              </a:rPr>
              <a:t>	El templo actual se alza sobre una antigua fortaleza medieval de los siglos XIII-XIV de la que se conservan dos torres, una en la cabecera y otra a los pies.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Es muy probable que la primitiva fortificación del lugar con las torres respondiera al deseo de proteger el santuario y el venero de la Fuente Santa.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templo actual es de planta rectangular dividida en tres naves separadas por arcos de estilo gótico y corresponde al  siglo XV.</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En el siglo XVIII sufrió profundas reformas en su interior según los gustos de la época.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Los primitivos elementos constructivos no volvieron a ver la luz de nuevo, hasta las reformas acometidas en los años 60.</a:t>
            </a:r>
            <a:endParaRPr lang="es-ES" sz="2000" b="0" strike="noStrike" spc="-1" dirty="0">
              <a:latin typeface="Arial"/>
            </a:endParaRPr>
          </a:p>
        </p:txBody>
      </p:sp>
      <p:pic>
        <p:nvPicPr>
          <p:cNvPr id="233" name="Imagen 8"/>
          <p:cNvPicPr/>
          <p:nvPr/>
        </p:nvPicPr>
        <p:blipFill>
          <a:blip r:embed="rId3"/>
          <a:srcRect l="25917" r="20709"/>
          <a:stretch/>
        </p:blipFill>
        <p:spPr>
          <a:xfrm>
            <a:off x="6084000" y="3292920"/>
            <a:ext cx="2692800" cy="3193920"/>
          </a:xfrm>
          <a:prstGeom prst="rect">
            <a:avLst/>
          </a:prstGeom>
          <a:ln w="0">
            <a:noFill/>
          </a:ln>
        </p:spPr>
      </p:pic>
      <p:pic>
        <p:nvPicPr>
          <p:cNvPr id="234" name="Imagen 10"/>
          <p:cNvPicPr/>
          <p:nvPr/>
        </p:nvPicPr>
        <p:blipFill>
          <a:blip r:embed="rId4"/>
          <a:stretch/>
        </p:blipFill>
        <p:spPr>
          <a:xfrm>
            <a:off x="6084000" y="620640"/>
            <a:ext cx="2692800" cy="20152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afterEffect">
                                  <p:stCondLst>
                                    <p:cond delay="0"/>
                                  </p:stCondLst>
                                  <p:childTnLst>
                                    <p:set>
                                      <p:cBhvr>
                                        <p:cTn id="6" dur="1" fill="hold">
                                          <p:stCondLst>
                                            <p:cond delay="0"/>
                                          </p:stCondLst>
                                        </p:cTn>
                                        <p:tgtEl>
                                          <p:spTgt spid="233"/>
                                        </p:tgtEl>
                                        <p:attrNameLst>
                                          <p:attrName>style.visibility</p:attrName>
                                        </p:attrNameLst>
                                      </p:cBhvr>
                                      <p:to>
                                        <p:strVal val="visible"/>
                                      </p:to>
                                    </p:set>
                                    <p:animEffect transition="in" filter="fade">
                                      <p:cBhvr additive="repl">
                                        <p:cTn id="7" dur="3000"/>
                                        <p:tgtEl>
                                          <p:spTgt spid="233"/>
                                        </p:tgtEl>
                                      </p:cBhvr>
                                    </p:animEffect>
                                    <p:anim calcmode="lin" valueType="num">
                                      <p:cBhvr additive="repl">
                                        <p:cTn id="8" dur="3000" fill="hold"/>
                                        <p:tgtEl>
                                          <p:spTgt spid="233"/>
                                        </p:tgtEl>
                                        <p:attrNameLst>
                                          <p:attrName>ppt_x</p:attrName>
                                        </p:attrNameLst>
                                      </p:cBhvr>
                                      <p:tavLst>
                                        <p:tav tm="0">
                                          <p:val>
                                            <p:strVal val="#ppt_x"/>
                                          </p:val>
                                        </p:tav>
                                        <p:tav tm="100000">
                                          <p:val>
                                            <p:strVal val="#ppt_x"/>
                                          </p:val>
                                        </p:tav>
                                      </p:tavLst>
                                    </p:anim>
                                    <p:anim calcmode="lin" valueType="num">
                                      <p:cBhvr additive="repl">
                                        <p:cTn id="9" dur="3000" fill="hold"/>
                                        <p:tgtEl>
                                          <p:spTgt spid="2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66" name="CuadroTexto 2"/>
          <p:cNvSpPr/>
          <p:nvPr/>
        </p:nvSpPr>
        <p:spPr>
          <a:xfrm>
            <a:off x="251640" y="188640"/>
            <a:ext cx="5255640" cy="4053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000000"/>
                </a:solidFill>
                <a:latin typeface="Tw Cen MT"/>
                <a:ea typeface="Calibri"/>
              </a:rPr>
              <a:t>Parece ser que esta localidad antes de ser llamada La Moraleja,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fue llamada por los árabes</a:t>
            </a:r>
            <a:endParaRPr lang="es-ES" sz="2000" b="0" strike="noStrike" spc="-1" dirty="0">
              <a:latin typeface="Arial"/>
            </a:endParaRPr>
          </a:p>
          <a:p>
            <a:pPr algn="ctr">
              <a:lnSpc>
                <a:spcPct val="100000"/>
              </a:lnSpc>
            </a:pPr>
            <a:r>
              <a:rPr lang="es-ES" sz="1800" b="0" strike="noStrike" spc="-1" dirty="0">
                <a:solidFill>
                  <a:srgbClr val="C00000"/>
                </a:solidFill>
                <a:latin typeface="Libre Franklin"/>
                <a:ea typeface="Times New Roman"/>
              </a:rPr>
              <a:t>Al-</a:t>
            </a:r>
            <a:r>
              <a:rPr lang="es-ES" sz="1800" b="0" strike="noStrike" spc="-1" dirty="0" err="1">
                <a:solidFill>
                  <a:srgbClr val="C00000"/>
                </a:solidFill>
                <a:latin typeface="Libre Franklin"/>
                <a:ea typeface="Times New Roman"/>
              </a:rPr>
              <a:t>Buxaressa</a:t>
            </a:r>
            <a:r>
              <a:rPr lang="es-ES" sz="2000" b="0" strike="noStrike" spc="-1" dirty="0">
                <a:solidFill>
                  <a:srgbClr val="C00000"/>
                </a:solidFill>
                <a:latin typeface="Arial"/>
                <a:ea typeface="Times New Roman"/>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Era una de las fortalezas que junto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con Mingo Priego y </a:t>
            </a:r>
            <a:r>
              <a:rPr lang="es-ES" sz="2000" b="0" strike="noStrike" spc="-1" dirty="0" err="1">
                <a:solidFill>
                  <a:srgbClr val="000000"/>
                </a:solidFill>
                <a:latin typeface="Tw Cen MT"/>
                <a:ea typeface="Calibri"/>
              </a:rPr>
              <a:t>Sorihuela</a:t>
            </a:r>
            <a:r>
              <a:rPr lang="es-ES" sz="2000" b="0" strike="noStrike" spc="-1" dirty="0">
                <a:solidFill>
                  <a:srgbClr val="000000"/>
                </a:solidFill>
                <a:latin typeface="Tw Cen MT"/>
                <a:ea typeface="Calibri"/>
              </a:rPr>
              <a:t>, reforzaban y defendían el importante reino de </a:t>
            </a:r>
            <a:r>
              <a:rPr lang="es-ES" sz="2000" b="0" strike="noStrike" spc="-1" dirty="0" err="1">
                <a:solidFill>
                  <a:srgbClr val="000000"/>
                </a:solidFill>
                <a:latin typeface="Tw Cen MT"/>
                <a:ea typeface="Calibri"/>
              </a:rPr>
              <a:t>Iznatoraf</a:t>
            </a:r>
            <a:r>
              <a:rPr lang="es-ES" sz="2000" b="0" strike="noStrike" spc="-1" dirty="0">
                <a:solidFill>
                  <a:srgbClr val="000000"/>
                </a:solidFill>
                <a:latin typeface="Tw Cen MT"/>
                <a:ea typeface="Calibri"/>
              </a:rPr>
              <a:t>, durante los siglos de dominio musulmán</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la parte oriental de la Loma de Úbeda.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 </a:t>
            </a:r>
            <a:r>
              <a:rPr lang="es-ES" sz="2000" b="0" strike="noStrike" spc="-1" dirty="0">
                <a:solidFill>
                  <a:srgbClr val="333333"/>
                </a:solidFill>
                <a:latin typeface="Tw Cen MT"/>
                <a:ea typeface="Calibri"/>
              </a:rPr>
              <a:t> L</a:t>
            </a:r>
            <a:r>
              <a:rPr lang="es-ES" sz="2000" b="0" strike="noStrike" spc="-1" dirty="0">
                <a:solidFill>
                  <a:srgbClr val="000000"/>
                </a:solidFill>
                <a:latin typeface="Tw Cen MT"/>
                <a:ea typeface="Calibri"/>
              </a:rPr>
              <a:t>os árabes de </a:t>
            </a:r>
            <a:r>
              <a:rPr lang="es-ES" sz="2000" b="0" strike="noStrike" spc="-1" dirty="0" err="1">
                <a:solidFill>
                  <a:srgbClr val="000000"/>
                </a:solidFill>
                <a:latin typeface="Tw Cen MT"/>
                <a:ea typeface="Calibri"/>
              </a:rPr>
              <a:t>Iznatoraf</a:t>
            </a:r>
            <a:r>
              <a:rPr lang="es-ES" sz="2000" b="0" strike="noStrike" spc="-1" dirty="0">
                <a:solidFill>
                  <a:srgbClr val="000000"/>
                </a:solidFill>
                <a:latin typeface="Tw Cen MT"/>
                <a:ea typeface="Calibri"/>
              </a:rPr>
              <a:t> la eligieron como zona de expansión de ocio, donde se organizaban carreras de caballos,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y los artesanos instalaron sus talleres. </a:t>
            </a:r>
            <a:endParaRPr lang="es-ES" sz="2000" b="0" strike="noStrike" spc="-1" dirty="0">
              <a:latin typeface="Arial"/>
            </a:endParaRPr>
          </a:p>
        </p:txBody>
      </p:sp>
      <p:pic>
        <p:nvPicPr>
          <p:cNvPr id="67" name="Imagen 7"/>
          <p:cNvPicPr/>
          <p:nvPr/>
        </p:nvPicPr>
        <p:blipFill>
          <a:blip r:embed="rId3"/>
          <a:srcRect l="1307" t="643" r="3200" b="-643"/>
          <a:stretch/>
        </p:blipFill>
        <p:spPr>
          <a:xfrm>
            <a:off x="5860080" y="373320"/>
            <a:ext cx="3095280" cy="3311280"/>
          </a:xfrm>
          <a:prstGeom prst="rect">
            <a:avLst/>
          </a:prstGeom>
          <a:ln w="0">
            <a:noFill/>
          </a:ln>
        </p:spPr>
      </p:pic>
      <p:sp>
        <p:nvSpPr>
          <p:cNvPr id="68" name="CuadroTexto 9"/>
          <p:cNvSpPr/>
          <p:nvPr/>
        </p:nvSpPr>
        <p:spPr>
          <a:xfrm>
            <a:off x="467640" y="4497480"/>
            <a:ext cx="842400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Calibri"/>
              </a:rPr>
              <a:t>Finalizada la conquista de Iznatoraf por Fernando III,</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la aldea de </a:t>
            </a:r>
            <a:r>
              <a:rPr lang="es-ES" sz="2000" b="0" strike="noStrike" spc="-1">
                <a:solidFill>
                  <a:srgbClr val="C00000"/>
                </a:solidFill>
                <a:latin typeface="Tw Cen MT"/>
                <a:ea typeface="Calibri"/>
              </a:rPr>
              <a:t>La Moraleja </a:t>
            </a:r>
            <a:r>
              <a:rPr lang="es-ES" sz="2000" b="0" strike="noStrike" spc="-1">
                <a:solidFill>
                  <a:srgbClr val="000000"/>
                </a:solidFill>
                <a:latin typeface="Tw Cen MT"/>
                <a:ea typeface="Calibri"/>
              </a:rPr>
              <a:t>pasó a formar parte del</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Adelantamiento de Cazorla,</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convirtiéndose en un núcleo comercial importante.</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Destacó por su producción de trigo,</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 numerosos molinos harineros</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que jalonaban el paso del río Guadalquivir</a:t>
            </a:r>
            <a:endParaRPr lang="es-ES" sz="2000" b="0" strike="noStrike" spc="-1">
              <a:latin typeface="Arial"/>
            </a:endParaRPr>
          </a:p>
        </p:txBody>
      </p:sp>
      <p:sp>
        <p:nvSpPr>
          <p:cNvPr id="69" name="CuadroTexto 10"/>
          <p:cNvSpPr/>
          <p:nvPr/>
        </p:nvSpPr>
        <p:spPr>
          <a:xfrm>
            <a:off x="6300360" y="3685680"/>
            <a:ext cx="237528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Mapa </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de las 4 Villas</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6"/>
                                        </p:tgtEl>
                                        <p:attrNameLst>
                                          <p:attrName>style.visibility</p:attrName>
                                        </p:attrNameLst>
                                      </p:cBhvr>
                                      <p:to>
                                        <p:strVal val="visible"/>
                                      </p:to>
                                    </p:set>
                                    <p:animEffect transition="in" filter="fade">
                                      <p:cBhvr>
                                        <p:cTn id="7" dur="3000"/>
                                        <p:tgtEl>
                                          <p:spTgt spid="66"/>
                                        </p:tgtEl>
                                      </p:cBhvr>
                                    </p:animEffect>
                                    <p:anim calcmode="lin" valueType="num">
                                      <p:cBhvr>
                                        <p:cTn id="8" dur="3000" fill="hold"/>
                                        <p:tgtEl>
                                          <p:spTgt spid="66"/>
                                        </p:tgtEl>
                                        <p:attrNameLst>
                                          <p:attrName>ppt_x</p:attrName>
                                        </p:attrNameLst>
                                      </p:cBhvr>
                                      <p:tavLst>
                                        <p:tav tm="0">
                                          <p:val>
                                            <p:strVal val="#ppt_x"/>
                                          </p:val>
                                        </p:tav>
                                        <p:tav tm="100000">
                                          <p:val>
                                            <p:strVal val="#ppt_x"/>
                                          </p:val>
                                        </p:tav>
                                      </p:tavLst>
                                    </p:anim>
                                    <p:anim calcmode="lin" valueType="num">
                                      <p:cBhvr>
                                        <p:cTn id="9" dur="3000" fill="hold"/>
                                        <p:tgtEl>
                                          <p:spTgt spid="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35" name="CuadroTexto 3"/>
          <p:cNvSpPr/>
          <p:nvPr/>
        </p:nvSpPr>
        <p:spPr>
          <a:xfrm>
            <a:off x="312120" y="476640"/>
            <a:ext cx="4248720" cy="606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1" strike="noStrike" spc="-1" dirty="0">
                <a:solidFill>
                  <a:srgbClr val="C00000"/>
                </a:solidFill>
                <a:latin typeface="Tw Cen MT"/>
                <a:ea typeface="DejaVu Sans"/>
              </a:rPr>
              <a:t>*1291</a:t>
            </a:r>
            <a:r>
              <a:rPr lang="es-ES" sz="2000" b="0" strike="noStrike" spc="-1" dirty="0">
                <a:solidFill>
                  <a:srgbClr val="C00000"/>
                </a:solidFill>
                <a:latin typeface="Tw Cen MT"/>
                <a:ea typeface="DejaVu Sans"/>
              </a:rPr>
              <a:t>: BULA “VITE ET USQUE”</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DejaVu Sans"/>
              </a:rPr>
              <a:t> D</a:t>
            </a:r>
            <a:r>
              <a:rPr lang="es-ES" sz="2000" b="0" strike="noStrike" spc="-1" dirty="0">
                <a:solidFill>
                  <a:srgbClr val="000000"/>
                </a:solidFill>
                <a:latin typeface="Tw Cen MT"/>
                <a:ea typeface="DejaVu Sans"/>
              </a:rPr>
              <a:t>el Papa Nicolás IV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dada en Viterbo el 3-V-1291.</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Primer documento que conocemos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sobre la devoción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a la Virgen de la Fuensanta,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gracias a la publicación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del trinitario Pedro Aliaga.  </a:t>
            </a:r>
            <a:endParaRPr lang="es-ES" sz="2000" b="0" strike="noStrike" spc="-1" dirty="0">
              <a:latin typeface="Arial"/>
            </a:endParaRPr>
          </a:p>
          <a:p>
            <a:pPr algn="just">
              <a:lnSpc>
                <a:spcPct val="100000"/>
              </a:lnSpc>
            </a:pP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DejaVu Sans"/>
              </a:rPr>
              <a:t>En esta Bula </a:t>
            </a:r>
            <a:r>
              <a:rPr lang="es-ES" sz="2000" b="0" i="1" strike="noStrike" spc="-1" dirty="0">
                <a:solidFill>
                  <a:srgbClr val="000000"/>
                </a:solidFill>
                <a:latin typeface="Tw Cen MT"/>
                <a:ea typeface="DejaVu Sans"/>
              </a:rPr>
              <a:t>“se le conceden </a:t>
            </a:r>
            <a:endParaRPr lang="es-ES" sz="2000" b="0" strike="noStrike" spc="-1" dirty="0">
              <a:latin typeface="Arial"/>
            </a:endParaRPr>
          </a:p>
          <a:p>
            <a:pPr algn="ctr">
              <a:lnSpc>
                <a:spcPct val="100000"/>
              </a:lnSpc>
            </a:pPr>
            <a:r>
              <a:rPr lang="es-ES" sz="2000" b="0" i="1" strike="noStrike" spc="-1" dirty="0">
                <a:solidFill>
                  <a:srgbClr val="C00000"/>
                </a:solidFill>
                <a:latin typeface="Tw Cen MT"/>
                <a:ea typeface="DejaVu Sans"/>
              </a:rPr>
              <a:t>un año y cuarenta días de indulgencia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DejaVu Sans"/>
              </a:rPr>
              <a:t>a quienes visitasen la </a:t>
            </a:r>
            <a:r>
              <a:rPr lang="es-ES" sz="2000" b="0" i="1" strike="noStrike" spc="-1" dirty="0">
                <a:solidFill>
                  <a:srgbClr val="C00000"/>
                </a:solidFill>
                <a:latin typeface="Tw Cen MT"/>
                <a:ea typeface="DejaVu Sans"/>
              </a:rPr>
              <a:t>iglesia</a:t>
            </a:r>
            <a:r>
              <a:rPr lang="es-ES" sz="2000" b="0" i="1" strike="noStrike" spc="-1" dirty="0">
                <a:solidFill>
                  <a:srgbClr val="FF0000"/>
                </a:solidFill>
                <a:latin typeface="Tw Cen MT"/>
                <a:ea typeface="DejaVu Sans"/>
              </a:rPr>
              <a:t>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DejaVu Sans"/>
              </a:rPr>
              <a:t>de la Bienaventurada María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DejaVu Sans"/>
              </a:rPr>
              <a:t>de la </a:t>
            </a:r>
            <a:r>
              <a:rPr lang="es-ES" sz="2000" b="0" i="1" strike="noStrike" spc="-1" dirty="0">
                <a:solidFill>
                  <a:srgbClr val="C00000"/>
                </a:solidFill>
                <a:latin typeface="Tw Cen MT"/>
                <a:ea typeface="DejaVu Sans"/>
              </a:rPr>
              <a:t>Fuente Santa</a:t>
            </a:r>
            <a:r>
              <a:rPr lang="es-ES" sz="2000" b="0" i="1" strike="noStrike" spc="-1" dirty="0">
                <a:solidFill>
                  <a:srgbClr val="000000"/>
                </a:solidFill>
                <a:latin typeface="Tw Cen MT"/>
                <a:ea typeface="DejaVu Sans"/>
              </a:rPr>
              <a:t>,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DejaVu Sans"/>
              </a:rPr>
              <a:t>en las fiestas de las Anunciación, Natividad (8 de septiembre), Purificación, Asunción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DejaVu Sans"/>
              </a:rPr>
              <a:t>y en la fiesta de la Invención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DejaVu Sans"/>
              </a:rPr>
              <a:t>de la Santa Cruz”.</a:t>
            </a:r>
            <a:endParaRPr lang="es-ES" sz="2000" b="0" strike="noStrike" spc="-1" dirty="0">
              <a:latin typeface="Arial"/>
            </a:endParaRPr>
          </a:p>
          <a:p>
            <a:pPr>
              <a:lnSpc>
                <a:spcPct val="100000"/>
              </a:lnSpc>
            </a:pPr>
            <a:endParaRPr lang="es-ES" sz="1200" b="0" strike="noStrike" spc="-1" dirty="0">
              <a:latin typeface="Arial"/>
            </a:endParaRPr>
          </a:p>
        </p:txBody>
      </p:sp>
      <p:pic>
        <p:nvPicPr>
          <p:cNvPr id="236" name="Imagen 5"/>
          <p:cNvPicPr/>
          <p:nvPr/>
        </p:nvPicPr>
        <p:blipFill>
          <a:blip r:embed="rId3"/>
          <a:srcRect l="18002" r="11034"/>
          <a:stretch/>
        </p:blipFill>
        <p:spPr>
          <a:xfrm>
            <a:off x="5004000" y="476640"/>
            <a:ext cx="3826800" cy="3959280"/>
          </a:xfrm>
          <a:prstGeom prst="rect">
            <a:avLst/>
          </a:prstGeom>
          <a:ln w="0">
            <a:noFill/>
          </a:ln>
        </p:spPr>
      </p:pic>
      <p:sp>
        <p:nvSpPr>
          <p:cNvPr id="237" name="CuadroTexto 6"/>
          <p:cNvSpPr/>
          <p:nvPr/>
        </p:nvSpPr>
        <p:spPr>
          <a:xfrm>
            <a:off x="5004000" y="4725000"/>
            <a:ext cx="3826800" cy="60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000000"/>
                </a:solidFill>
                <a:latin typeface="Arial"/>
                <a:ea typeface="DejaVu Sans"/>
              </a:rPr>
              <a:t>  </a:t>
            </a:r>
            <a:r>
              <a:rPr lang="es-ES" sz="1600" b="0" strike="noStrike" spc="-1">
                <a:solidFill>
                  <a:srgbClr val="000000"/>
                </a:solidFill>
                <a:latin typeface="Arial"/>
                <a:ea typeface="DejaVu Sans"/>
              </a:rPr>
              <a:t>Imagen: </a:t>
            </a:r>
            <a:endParaRPr lang="es-ES" sz="1600" b="0" strike="noStrike" spc="-1">
              <a:latin typeface="Arial"/>
            </a:endParaRPr>
          </a:p>
          <a:p>
            <a:pPr algn="ctr">
              <a:lnSpc>
                <a:spcPct val="100000"/>
              </a:lnSpc>
            </a:pPr>
            <a:r>
              <a:rPr lang="es-ES" sz="1600" b="0" strike="noStrike" spc="-1">
                <a:solidFill>
                  <a:srgbClr val="000000"/>
                </a:solidFill>
                <a:latin typeface="Arial"/>
                <a:ea typeface="DejaVu Sans"/>
              </a:rPr>
              <a:t>Bula Papal de Gregorio IX</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35"/>
                                        </p:tgtEl>
                                        <p:attrNameLst>
                                          <p:attrName>style.visibility</p:attrName>
                                        </p:attrNameLst>
                                      </p:cBhvr>
                                      <p:to>
                                        <p:strVal val="visible"/>
                                      </p:to>
                                    </p:set>
                                    <p:animEffect transition="in" filter="fade">
                                      <p:cBhvr>
                                        <p:cTn id="7" dur="3000"/>
                                        <p:tgtEl>
                                          <p:spTgt spid="235"/>
                                        </p:tgtEl>
                                      </p:cBhvr>
                                    </p:animEffect>
                                    <p:anim calcmode="lin" valueType="num">
                                      <p:cBhvr>
                                        <p:cTn id="8" dur="3000" fill="hold"/>
                                        <p:tgtEl>
                                          <p:spTgt spid="235"/>
                                        </p:tgtEl>
                                        <p:attrNameLst>
                                          <p:attrName>ppt_x</p:attrName>
                                        </p:attrNameLst>
                                      </p:cBhvr>
                                      <p:tavLst>
                                        <p:tav tm="0">
                                          <p:val>
                                            <p:strVal val="#ppt_x"/>
                                          </p:val>
                                        </p:tav>
                                        <p:tav tm="100000">
                                          <p:val>
                                            <p:strVal val="#ppt_x"/>
                                          </p:val>
                                        </p:tav>
                                      </p:tavLst>
                                    </p:anim>
                                    <p:anim calcmode="lin" valueType="num">
                                      <p:cBhvr>
                                        <p:cTn id="9" dur="3000" fill="hold"/>
                                        <p:tgtEl>
                                          <p:spTgt spid="2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38" name="CuadroTexto 3"/>
          <p:cNvSpPr/>
          <p:nvPr/>
        </p:nvSpPr>
        <p:spPr>
          <a:xfrm>
            <a:off x="1049760" y="3717000"/>
            <a:ext cx="7049520" cy="3016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*1669: </a:t>
            </a:r>
            <a:r>
              <a:rPr lang="es-ES" sz="2000" b="0" strike="noStrike" spc="-1">
                <a:solidFill>
                  <a:srgbClr val="000000"/>
                </a:solidFill>
                <a:latin typeface="Tw Cen MT"/>
                <a:ea typeface="DejaVu Sans"/>
              </a:rPr>
              <a:t>El licenciado Don </a:t>
            </a:r>
            <a:r>
              <a:rPr lang="es-ES" sz="2000" b="0" strike="noStrike" spc="-1">
                <a:solidFill>
                  <a:srgbClr val="C00000"/>
                </a:solidFill>
                <a:latin typeface="Tw Cen MT"/>
                <a:ea typeface="DejaVu Sans"/>
              </a:rPr>
              <a:t>Fernando Alonso Escudero de la Torre</a:t>
            </a:r>
            <a:r>
              <a:rPr lang="es-ES" sz="2000" b="0" strike="noStrike" spc="-1">
                <a:solidFill>
                  <a:srgbClr val="000000"/>
                </a:solidFill>
                <a:latin typeface="Tw Cen MT"/>
                <a:ea typeface="DejaVu Sans"/>
              </a:rPr>
              <a:t>, </a:t>
            </a:r>
            <a:endParaRPr lang="es-ES" sz="2000" b="0" strike="noStrike" spc="-1">
              <a:latin typeface="Arial"/>
            </a:endParaRPr>
          </a:p>
          <a:p>
            <a:pPr algn="just">
              <a:lnSpc>
                <a:spcPct val="100000"/>
              </a:lnSpc>
            </a:pPr>
            <a:r>
              <a:rPr lang="es-ES" sz="2000" b="0" strike="noStrike" spc="-1">
                <a:solidFill>
                  <a:srgbClr val="000000"/>
                </a:solidFill>
                <a:latin typeface="Tw Cen MT"/>
                <a:ea typeface="DejaVu Sans"/>
              </a:rPr>
              <a:t>en su obra “Historia de los Santuarios del Adelantamiento de Cazorla” escribió sobre la devoción a la Virgen de la Fuensanta: </a:t>
            </a:r>
            <a:endParaRPr lang="es-ES" sz="2000" b="0" strike="noStrike" spc="-1">
              <a:latin typeface="Arial"/>
            </a:endParaRPr>
          </a:p>
          <a:p>
            <a:pPr algn="ctr">
              <a:lnSpc>
                <a:spcPct val="100000"/>
              </a:lnSpc>
            </a:pPr>
            <a:r>
              <a:rPr lang="es-ES" sz="2000" b="0" i="1" strike="noStrike" spc="-1">
                <a:solidFill>
                  <a:srgbClr val="000000"/>
                </a:solidFill>
                <a:latin typeface="Tw Cen MT"/>
                <a:ea typeface="DejaVu Sans"/>
              </a:rPr>
              <a:t>“su fiesta es el ocho de septiembre; de costumbre antigua </a:t>
            </a:r>
            <a:endParaRPr lang="es-ES" sz="2000" b="0" strike="noStrike" spc="-1">
              <a:latin typeface="Arial"/>
            </a:endParaRPr>
          </a:p>
          <a:p>
            <a:pPr algn="ctr">
              <a:lnSpc>
                <a:spcPct val="100000"/>
              </a:lnSpc>
            </a:pPr>
            <a:r>
              <a:rPr lang="es-ES" sz="2000" b="0" i="1" strike="noStrike" spc="-1">
                <a:solidFill>
                  <a:srgbClr val="000000"/>
                </a:solidFill>
                <a:latin typeface="Tw Cen MT"/>
                <a:ea typeface="DejaVu Sans"/>
              </a:rPr>
              <a:t>suele la juventud hacer una compañía de soldados </a:t>
            </a:r>
            <a:endParaRPr lang="es-ES" sz="2000" b="0" strike="noStrike" spc="-1">
              <a:latin typeface="Arial"/>
            </a:endParaRPr>
          </a:p>
          <a:p>
            <a:pPr algn="ctr">
              <a:lnSpc>
                <a:spcPct val="100000"/>
              </a:lnSpc>
            </a:pPr>
            <a:r>
              <a:rPr lang="es-ES" sz="2000" b="0" i="1" strike="noStrike" spc="-1">
                <a:solidFill>
                  <a:srgbClr val="000000"/>
                </a:solidFill>
                <a:latin typeface="Tw Cen MT"/>
                <a:ea typeface="DejaVu Sans"/>
              </a:rPr>
              <a:t>que vestidos de lucidas galas, y armados de arcabuces, </a:t>
            </a:r>
            <a:endParaRPr lang="es-ES" sz="2000" b="0" strike="noStrike" spc="-1">
              <a:latin typeface="Arial"/>
            </a:endParaRPr>
          </a:p>
          <a:p>
            <a:pPr algn="ctr">
              <a:lnSpc>
                <a:spcPct val="100000"/>
              </a:lnSpc>
            </a:pPr>
            <a:r>
              <a:rPr lang="es-ES" sz="2000" b="0" i="1" strike="noStrike" spc="-1">
                <a:solidFill>
                  <a:srgbClr val="000000"/>
                </a:solidFill>
                <a:latin typeface="Tw Cen MT"/>
                <a:ea typeface="DejaVu Sans"/>
              </a:rPr>
              <a:t>van delante de la procesión, haciendo ruidosas salvas; </a:t>
            </a:r>
            <a:endParaRPr lang="es-ES" sz="2000" b="0" strike="noStrike" spc="-1">
              <a:latin typeface="Arial"/>
            </a:endParaRPr>
          </a:p>
          <a:p>
            <a:pPr algn="ctr">
              <a:lnSpc>
                <a:spcPct val="100000"/>
              </a:lnSpc>
            </a:pPr>
            <a:r>
              <a:rPr lang="es-ES" sz="2000" b="0" i="1" strike="noStrike" spc="-1">
                <a:solidFill>
                  <a:srgbClr val="000000"/>
                </a:solidFill>
                <a:latin typeface="Tw Cen MT"/>
                <a:ea typeface="DejaVu Sans"/>
              </a:rPr>
              <a:t>y se ha tenido por milagro </a:t>
            </a:r>
            <a:endParaRPr lang="es-ES" sz="2000" b="0" strike="noStrike" spc="-1">
              <a:latin typeface="Arial"/>
            </a:endParaRPr>
          </a:p>
          <a:p>
            <a:pPr algn="ctr">
              <a:lnSpc>
                <a:spcPct val="100000"/>
              </a:lnSpc>
            </a:pPr>
            <a:r>
              <a:rPr lang="es-ES" sz="2000" b="0" i="1" strike="noStrike" spc="-1">
                <a:solidFill>
                  <a:srgbClr val="000000"/>
                </a:solidFill>
                <a:latin typeface="Tw Cen MT"/>
                <a:ea typeface="DejaVu Sans"/>
              </a:rPr>
              <a:t>no suceder demasiadas desgracias</a:t>
            </a:r>
            <a:r>
              <a:rPr lang="es-ES" sz="2000" b="0" strike="noStrike" spc="-1">
                <a:solidFill>
                  <a:srgbClr val="000000"/>
                </a:solidFill>
                <a:latin typeface="Tw Cen MT"/>
                <a:ea typeface="DejaVu Sans"/>
              </a:rPr>
              <a:t>”.</a:t>
            </a:r>
            <a:endParaRPr lang="es-ES" sz="2000" b="0" strike="noStrike" spc="-1">
              <a:latin typeface="Arial"/>
            </a:endParaRPr>
          </a:p>
          <a:p>
            <a:pPr>
              <a:lnSpc>
                <a:spcPct val="100000"/>
              </a:lnSpc>
            </a:pPr>
            <a:endParaRPr lang="es-ES" sz="1200" b="0" strike="noStrike" spc="-1">
              <a:latin typeface="Arial"/>
            </a:endParaRPr>
          </a:p>
        </p:txBody>
      </p:sp>
      <p:pic>
        <p:nvPicPr>
          <p:cNvPr id="239" name="Imagen 2"/>
          <p:cNvPicPr/>
          <p:nvPr/>
        </p:nvPicPr>
        <p:blipFill>
          <a:blip r:embed="rId3"/>
          <a:stretch/>
        </p:blipFill>
        <p:spPr>
          <a:xfrm>
            <a:off x="5478840" y="185760"/>
            <a:ext cx="3209400" cy="2954160"/>
          </a:xfrm>
          <a:prstGeom prst="rect">
            <a:avLst/>
          </a:prstGeom>
          <a:ln w="0">
            <a:noFill/>
          </a:ln>
        </p:spPr>
      </p:pic>
      <p:sp>
        <p:nvSpPr>
          <p:cNvPr id="240" name="CuadroTexto 4"/>
          <p:cNvSpPr/>
          <p:nvPr/>
        </p:nvSpPr>
        <p:spPr>
          <a:xfrm>
            <a:off x="899640" y="620640"/>
            <a:ext cx="395928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Calibri"/>
              </a:rPr>
              <a:t>La devoción y el amor a la Virgen de la </a:t>
            </a:r>
            <a:r>
              <a:rPr lang="es-ES" sz="2000" b="0" strike="noStrike" spc="-1">
                <a:solidFill>
                  <a:srgbClr val="C00000"/>
                </a:solidFill>
                <a:latin typeface="Tw Cen MT"/>
                <a:ea typeface="Calibri"/>
              </a:rPr>
              <a:t>Fuente – Santa </a:t>
            </a:r>
            <a:r>
              <a:rPr lang="es-ES" sz="2000" b="0" strike="noStrike" spc="-1">
                <a:solidFill>
                  <a:srgbClr val="000000"/>
                </a:solidFill>
                <a:latin typeface="Tw Cen MT"/>
                <a:ea typeface="Calibri"/>
              </a:rPr>
              <a:t>se irá extendiendo por todos los rincones del Adelantamiento de Cazorla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y del Santo Reino de Jaén,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llegando a alcanzar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un auge considerable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en el siglo XIII. </a:t>
            </a:r>
            <a:endParaRPr lang="es-ES" sz="2000" b="0" strike="noStrike" spc="-1">
              <a:latin typeface="Arial"/>
            </a:endParaRPr>
          </a:p>
        </p:txBody>
      </p:sp>
      <p:sp>
        <p:nvSpPr>
          <p:cNvPr id="241" name="CuadroTexto 1"/>
          <p:cNvSpPr/>
          <p:nvPr/>
        </p:nvSpPr>
        <p:spPr>
          <a:xfrm>
            <a:off x="1049760" y="5232240"/>
            <a:ext cx="183600" cy="3682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39"/>
                                        </p:tgtEl>
                                        <p:attrNameLst>
                                          <p:attrName>style.visibility</p:attrName>
                                        </p:attrNameLst>
                                      </p:cBhvr>
                                      <p:to>
                                        <p:strVal val="visible"/>
                                      </p:to>
                                    </p:set>
                                    <p:animEffect transition="in" filter="fade">
                                      <p:cBhvr additive="repl">
                                        <p:cTn id="7" dur="3000"/>
                                        <p:tgtEl>
                                          <p:spTgt spid="239"/>
                                        </p:tgtEl>
                                      </p:cBhvr>
                                    </p:animEffect>
                                    <p:anim calcmode="lin" valueType="num">
                                      <p:cBhvr additive="repl">
                                        <p:cTn id="8" dur="3000" fill="hold"/>
                                        <p:tgtEl>
                                          <p:spTgt spid="239"/>
                                        </p:tgtEl>
                                        <p:attrNameLst>
                                          <p:attrName>ppt_x</p:attrName>
                                        </p:attrNameLst>
                                      </p:cBhvr>
                                      <p:tavLst>
                                        <p:tav tm="0">
                                          <p:val>
                                            <p:strVal val="#ppt_x"/>
                                          </p:val>
                                        </p:tav>
                                        <p:tav tm="100000">
                                          <p:val>
                                            <p:strVal val="#ppt_x"/>
                                          </p:val>
                                        </p:tav>
                                      </p:tavLst>
                                    </p:anim>
                                    <p:anim calcmode="lin" valueType="num">
                                      <p:cBhvr additive="repl">
                                        <p:cTn id="9" dur="3000" fill="hold"/>
                                        <p:tgtEl>
                                          <p:spTgt spid="2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42" name="CuadroTexto 2"/>
          <p:cNvSpPr/>
          <p:nvPr/>
        </p:nvSpPr>
        <p:spPr>
          <a:xfrm>
            <a:off x="467640" y="201240"/>
            <a:ext cx="820800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000000"/>
                </a:solidFill>
                <a:latin typeface="Tw Cen MT"/>
                <a:ea typeface="Times New Roman"/>
              </a:rPr>
              <a:t>Durante mucho tiempo este </a:t>
            </a:r>
            <a:r>
              <a:rPr lang="es-ES" sz="2000" b="0" strike="noStrike" spc="-1" dirty="0">
                <a:solidFill>
                  <a:srgbClr val="C00000"/>
                </a:solidFill>
                <a:latin typeface="Tw Cen MT"/>
                <a:ea typeface="Times New Roman"/>
              </a:rPr>
              <a:t>SANTUARIO</a:t>
            </a:r>
            <a:r>
              <a:rPr lang="es-ES" sz="2000" b="0" strike="noStrike" spc="-1" dirty="0">
                <a:solidFill>
                  <a:srgbClr val="000000"/>
                </a:solidFill>
                <a:latin typeface="Tw Cen MT"/>
                <a:ea typeface="Times New Roman"/>
              </a:rPr>
              <a:t> estuvo </a:t>
            </a:r>
            <a:r>
              <a:rPr lang="es-ES" sz="2000" b="0" strike="noStrike" spc="-1" dirty="0">
                <a:solidFill>
                  <a:srgbClr val="C00000"/>
                </a:solidFill>
                <a:latin typeface="Tw Cen MT"/>
                <a:ea typeface="Times New Roman"/>
              </a:rPr>
              <a:t>en poder de la Mitra</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que nombraba al párroco de </a:t>
            </a:r>
            <a:r>
              <a:rPr lang="es-ES" sz="2000" b="0" strike="noStrike" spc="-1" dirty="0" err="1">
                <a:solidFill>
                  <a:srgbClr val="000000"/>
                </a:solidFill>
                <a:latin typeface="Tw Cen MT"/>
                <a:ea typeface="Times New Roman"/>
              </a:rPr>
              <a:t>Iznatoraf</a:t>
            </a:r>
            <a:r>
              <a:rPr lang="es-ES" sz="2000" b="0" strike="noStrike" spc="-1" dirty="0">
                <a:solidFill>
                  <a:srgbClr val="000000"/>
                </a:solidFill>
                <a:latin typeface="Tw Cen MT"/>
                <a:ea typeface="Times New Roman"/>
              </a:rPr>
              <a:t>, y posteriormente al de Villanueva,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para que cuidaran del culto a la Virgen de la Fuensanta.</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A finales del siglo XVI surgió un grave incidente entre los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vecinos de Villanueva y los de </a:t>
            </a:r>
            <a:r>
              <a:rPr lang="es-ES" sz="2000" b="0" strike="noStrike" spc="-1" dirty="0" err="1">
                <a:solidFill>
                  <a:srgbClr val="211E1E"/>
                </a:solidFill>
                <a:latin typeface="Tw Cen MT"/>
                <a:ea typeface="Times New Roman"/>
              </a:rPr>
              <a:t>Iznatoraf</a:t>
            </a:r>
            <a:r>
              <a:rPr lang="es-ES" sz="2000" b="0" strike="noStrike" spc="-1" dirty="0">
                <a:solidFill>
                  <a:srgbClr val="211E1E"/>
                </a:solidFill>
                <a:latin typeface="Tw Cen MT"/>
                <a:ea typeface="Times New Roman"/>
              </a:rPr>
              <a:t> por el dominio de la ermita,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que ambos pueblos la reclamaban como propia.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Martínez Rojas recogía la noticia: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a:t>
            </a:r>
            <a:r>
              <a:rPr lang="es-ES" sz="2000" b="0" i="1" strike="noStrike" spc="-1" dirty="0">
                <a:solidFill>
                  <a:srgbClr val="211E1E"/>
                </a:solidFill>
                <a:latin typeface="Tw Cen MT"/>
                <a:ea typeface="Times New Roman"/>
              </a:rPr>
              <a:t>Siendo obispo de Jaén don Francisco Sarmiento, en </a:t>
            </a:r>
            <a:r>
              <a:rPr lang="es-ES" sz="2000" b="0" i="1" strike="noStrike" spc="-1" dirty="0">
                <a:solidFill>
                  <a:srgbClr val="C00000"/>
                </a:solidFill>
                <a:latin typeface="Tw Cen MT"/>
                <a:ea typeface="Times New Roman"/>
              </a:rPr>
              <a:t>1583,</a:t>
            </a:r>
            <a:r>
              <a:rPr lang="es-ES" sz="2000" b="0" i="1" strike="noStrike" spc="-1" dirty="0">
                <a:solidFill>
                  <a:srgbClr val="211E1E"/>
                </a:solidFill>
                <a:latin typeface="Tw Cen MT"/>
                <a:ea typeface="Times New Roman"/>
              </a:rPr>
              <a:t>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Times New Roman"/>
              </a:rPr>
              <a:t>se hizo donación a la iglesia de san Andrés de unas reliquias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Times New Roman"/>
              </a:rPr>
              <a:t>que se conservaban en una arquilla en la ermita de la Fuensanta”. </a:t>
            </a:r>
            <a:endParaRPr lang="es-ES" sz="20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La </a:t>
            </a:r>
            <a:r>
              <a:rPr lang="es-ES" sz="2000" b="0" strike="noStrike" spc="-1" dirty="0">
                <a:solidFill>
                  <a:srgbClr val="C00000"/>
                </a:solidFill>
                <a:latin typeface="Tw Cen MT"/>
                <a:ea typeface="Times New Roman"/>
              </a:rPr>
              <a:t>ERMITA DE LA FUENSANTA</a:t>
            </a:r>
            <a:r>
              <a:rPr lang="es-ES" sz="2000" b="0" strike="noStrike" spc="-1" dirty="0">
                <a:solidFill>
                  <a:srgbClr val="211E1E"/>
                </a:solidFill>
                <a:latin typeface="Tw Cen MT"/>
                <a:ea typeface="Times New Roman"/>
              </a:rPr>
              <a:t>: año </a:t>
            </a:r>
            <a:r>
              <a:rPr lang="es-ES" sz="2000" b="0" strike="noStrike" spc="-1" dirty="0">
                <a:solidFill>
                  <a:srgbClr val="C00000"/>
                </a:solidFill>
                <a:latin typeface="Tw Cen MT"/>
                <a:ea typeface="Times New Roman"/>
              </a:rPr>
              <a:t>1607 </a:t>
            </a:r>
            <a:r>
              <a:rPr lang="es-ES" sz="2000" b="0" strike="noStrike" spc="-1" dirty="0">
                <a:solidFill>
                  <a:srgbClr val="211E1E"/>
                </a:solidFill>
                <a:latin typeface="Tw Cen MT"/>
                <a:ea typeface="Times New Roman"/>
              </a:rPr>
              <a:t>era propietaria de tierras: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Una huerta con árboles junto a la ermita,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tres viñedos de diferentes peonadas, tres olivares,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cuatro quiñones y diecisiete hazas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que sumaban estas últimas noventa fanegas de tierra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y era propietaria a su vez de dos batanes.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Esta información se conoce porque el obispo don Sancho Dávila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nombró como administrador a don Juan de Herrera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para que hiciese nuevo inventario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de todas las posesiones de la referida ermita.</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2"/>
                                        </p:tgtEl>
                                        <p:attrNameLst>
                                          <p:attrName>style.visibility</p:attrName>
                                        </p:attrNameLst>
                                      </p:cBhvr>
                                      <p:to>
                                        <p:strVal val="visible"/>
                                      </p:to>
                                    </p:set>
                                    <p:animEffect transition="in" filter="fade">
                                      <p:cBhvr>
                                        <p:cTn id="7" dur="3000"/>
                                        <p:tgtEl>
                                          <p:spTgt spid="242"/>
                                        </p:tgtEl>
                                      </p:cBhvr>
                                    </p:animEffect>
                                    <p:anim calcmode="lin" valueType="num">
                                      <p:cBhvr>
                                        <p:cTn id="8" dur="3000" fill="hold"/>
                                        <p:tgtEl>
                                          <p:spTgt spid="242"/>
                                        </p:tgtEl>
                                        <p:attrNameLst>
                                          <p:attrName>ppt_x</p:attrName>
                                        </p:attrNameLst>
                                      </p:cBhvr>
                                      <p:tavLst>
                                        <p:tav tm="0">
                                          <p:val>
                                            <p:strVal val="#ppt_x"/>
                                          </p:val>
                                        </p:tav>
                                        <p:tav tm="100000">
                                          <p:val>
                                            <p:strVal val="#ppt_x"/>
                                          </p:val>
                                        </p:tav>
                                      </p:tavLst>
                                    </p:anim>
                                    <p:anim calcmode="lin" valueType="num">
                                      <p:cBhvr>
                                        <p:cTn id="9" dur="3000" fill="hold"/>
                                        <p:tgtEl>
                                          <p:spTgt spid="2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43" name="CuadroTexto 2"/>
          <p:cNvSpPr/>
          <p:nvPr/>
        </p:nvSpPr>
        <p:spPr>
          <a:xfrm>
            <a:off x="467640" y="201240"/>
            <a:ext cx="8208000" cy="6522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32" dirty="0">
                <a:solidFill>
                  <a:srgbClr val="C00000"/>
                </a:solidFill>
                <a:latin typeface="Tw Cen MT"/>
                <a:ea typeface="Times New Roman"/>
              </a:rPr>
              <a:t>ÓRDENES RELIGIOSAS EN LA FUENSANTA</a:t>
            </a:r>
            <a:endParaRPr lang="es-ES" sz="2400" b="0" strike="noStrike" spc="-1" dirty="0">
              <a:latin typeface="Arial"/>
            </a:endParaRPr>
          </a:p>
          <a:p>
            <a:pPr algn="ctr">
              <a:lnSpc>
                <a:spcPct val="100000"/>
              </a:lnSpc>
            </a:pPr>
            <a:r>
              <a:rPr lang="es-ES" sz="2000" b="0" strike="noStrike" spc="32" dirty="0">
                <a:solidFill>
                  <a:srgbClr val="C00000"/>
                </a:solidFill>
                <a:latin typeface="Tw Cen MT"/>
                <a:ea typeface="Times New Roman"/>
              </a:rPr>
              <a:t>CARMELITAS: </a:t>
            </a:r>
            <a:r>
              <a:rPr lang="es-ES" sz="2000" b="0" strike="noStrike" spc="32" dirty="0">
                <a:solidFill>
                  <a:srgbClr val="222222"/>
                </a:solidFill>
                <a:latin typeface="Tw Cen MT"/>
                <a:ea typeface="Times New Roman"/>
              </a:rPr>
              <a:t>desde 1583 a 1599, </a:t>
            </a:r>
            <a:endParaRPr lang="es-ES" sz="2000" b="0" strike="noStrike" spc="-1" dirty="0">
              <a:latin typeface="Arial"/>
            </a:endParaRPr>
          </a:p>
          <a:p>
            <a:pPr algn="ctr">
              <a:lnSpc>
                <a:spcPct val="100000"/>
              </a:lnSpc>
            </a:pPr>
            <a:r>
              <a:rPr lang="es-ES" sz="2000" b="0" strike="noStrike" spc="32" dirty="0">
                <a:solidFill>
                  <a:srgbClr val="C00000"/>
                </a:solidFill>
                <a:latin typeface="Tw Cen MT"/>
                <a:ea typeface="Times New Roman"/>
              </a:rPr>
              <a:t>BASILIOS:</a:t>
            </a:r>
            <a:r>
              <a:rPr lang="es-ES" sz="2000" b="0" strike="noStrike" spc="32" dirty="0">
                <a:solidFill>
                  <a:srgbClr val="222222"/>
                </a:solidFill>
                <a:latin typeface="Tw Cen MT"/>
                <a:ea typeface="Times New Roman"/>
              </a:rPr>
              <a:t> desde 1611 a 1618</a:t>
            </a:r>
            <a:endParaRPr lang="es-ES" sz="2000" b="0" strike="noStrike" spc="-1" dirty="0">
              <a:latin typeface="Arial"/>
            </a:endParaRPr>
          </a:p>
          <a:p>
            <a:pPr algn="ctr">
              <a:lnSpc>
                <a:spcPct val="100000"/>
              </a:lnSpc>
            </a:pPr>
            <a:r>
              <a:rPr lang="es-ES" sz="2000" b="0" strike="noStrike" spc="32" dirty="0">
                <a:solidFill>
                  <a:srgbClr val="C00000"/>
                </a:solidFill>
                <a:latin typeface="Tw Cen MT"/>
                <a:ea typeface="Calibri"/>
              </a:rPr>
              <a:t>ABADES (7): </a:t>
            </a:r>
            <a:r>
              <a:rPr lang="es-ES" sz="2000" b="1" strike="noStrike" spc="32" dirty="0">
                <a:solidFill>
                  <a:srgbClr val="000000"/>
                </a:solidFill>
                <a:latin typeface="Tw Cen MT"/>
                <a:ea typeface="Calibri"/>
              </a:rPr>
              <a:t> </a:t>
            </a:r>
            <a:r>
              <a:rPr lang="es-ES" sz="2000" b="0" strike="noStrike" spc="32" dirty="0">
                <a:solidFill>
                  <a:srgbClr val="000000"/>
                </a:solidFill>
                <a:latin typeface="Tw Cen MT"/>
                <a:ea typeface="Calibri"/>
              </a:rPr>
              <a:t>desde1625 a 1843</a:t>
            </a:r>
            <a:endParaRPr lang="es-ES" sz="2000" b="0" strike="noStrike" spc="-1" dirty="0">
              <a:latin typeface="Arial"/>
            </a:endParaRPr>
          </a:p>
          <a:p>
            <a:pPr algn="ctr">
              <a:lnSpc>
                <a:spcPct val="100000"/>
              </a:lnSpc>
            </a:pPr>
            <a:r>
              <a:rPr lang="es-ES" sz="2000" b="0" strike="noStrike" spc="32" dirty="0">
                <a:solidFill>
                  <a:srgbClr val="C00000"/>
                </a:solidFill>
                <a:latin typeface="Tw Cen MT"/>
                <a:ea typeface="Times New Roman"/>
              </a:rPr>
              <a:t>  TRINITARIOS:</a:t>
            </a:r>
            <a:r>
              <a:rPr lang="es-ES" sz="2000" b="0" strike="noStrike" spc="32" dirty="0">
                <a:solidFill>
                  <a:srgbClr val="222222"/>
                </a:solidFill>
                <a:latin typeface="Tw Cen MT"/>
                <a:ea typeface="Times New Roman"/>
              </a:rPr>
              <a:t> desde 1884 hasta 2017</a:t>
            </a:r>
            <a:endParaRPr lang="es-ES" sz="20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*1606</a:t>
            </a:r>
            <a:r>
              <a:rPr lang="es-ES" sz="2000" b="0" strike="noStrike" spc="-1" dirty="0">
                <a:solidFill>
                  <a:srgbClr val="000000"/>
                </a:solidFill>
                <a:latin typeface="Tw Cen MT"/>
                <a:ea typeface="Times New Roman"/>
              </a:rPr>
              <a:t>: El Obispo de Jaén don </a:t>
            </a:r>
            <a:r>
              <a:rPr lang="es-ES" sz="2000" b="0" strike="noStrike" spc="-1" dirty="0">
                <a:solidFill>
                  <a:srgbClr val="C00000"/>
                </a:solidFill>
                <a:latin typeface="Tw Cen MT"/>
                <a:ea typeface="Times New Roman"/>
              </a:rPr>
              <a:t>Sancho Dávila y Toledo</a:t>
            </a:r>
            <a:r>
              <a:rPr lang="es-ES" sz="2000" b="0" strike="noStrike" spc="-1" dirty="0">
                <a:solidFill>
                  <a:srgbClr val="000000"/>
                </a:solidFill>
                <a:latin typeface="Tw Cen MT"/>
                <a:ea typeface="Times New Roman"/>
              </a:rPr>
              <a:t>, en la gira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que efectuó por los pueblos  del  Condado  y  de las Villas,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en  carta  escrita  en  Baeza y dirigida al Cabildo de la Catedral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con fecha 29 de noviembre, nos habla también de la </a:t>
            </a:r>
            <a:r>
              <a:rPr lang="es-ES" sz="2000" b="0" strike="noStrike" spc="-1" dirty="0">
                <a:solidFill>
                  <a:srgbClr val="C00000"/>
                </a:solidFill>
                <a:latin typeface="Tw Cen MT"/>
                <a:ea typeface="Times New Roman"/>
              </a:rPr>
              <a:t>Fuensanta</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0" i="1" strike="noStrike" spc="-1" dirty="0">
                <a:solidFill>
                  <a:srgbClr val="000000"/>
                </a:solidFill>
                <a:latin typeface="Tw Cen MT"/>
                <a:ea typeface="Times New Roman"/>
              </a:rPr>
              <a:t>	</a:t>
            </a:r>
            <a:r>
              <a:rPr lang="es-ES" sz="1800" b="0" i="1" strike="noStrike" spc="-1" dirty="0">
                <a:solidFill>
                  <a:srgbClr val="000000"/>
                </a:solidFill>
                <a:latin typeface="Tw Cen MT"/>
                <a:ea typeface="Times New Roman"/>
              </a:rPr>
              <a:t>«En Villanueva del Arzobispo la casa es tan grande y buena </a:t>
            </a:r>
            <a:endParaRPr lang="es-ES" sz="1800" b="0" strike="noStrike" spc="-1" dirty="0">
              <a:latin typeface="Arial"/>
            </a:endParaRPr>
          </a:p>
          <a:p>
            <a:pPr algn="ctr">
              <a:lnSpc>
                <a:spcPct val="100000"/>
              </a:lnSpc>
            </a:pPr>
            <a:r>
              <a:rPr lang="es-ES" sz="1800" b="0" i="1" strike="noStrike" spc="-1" dirty="0">
                <a:solidFill>
                  <a:srgbClr val="000000"/>
                </a:solidFill>
                <a:latin typeface="Tw Cen MT"/>
                <a:ea typeface="Times New Roman"/>
              </a:rPr>
              <a:t>y el sitio tan apacible que yo e holgado mucho de ver aquello libre </a:t>
            </a:r>
            <a:endParaRPr lang="es-ES" sz="1800" b="0" strike="noStrike" spc="-1" dirty="0">
              <a:latin typeface="Arial"/>
            </a:endParaRPr>
          </a:p>
          <a:p>
            <a:pPr algn="ctr">
              <a:lnSpc>
                <a:spcPct val="100000"/>
              </a:lnSpc>
            </a:pPr>
            <a:r>
              <a:rPr lang="es-ES" sz="1800" b="0" i="1" strike="noStrike" spc="-1" dirty="0">
                <a:solidFill>
                  <a:srgbClr val="000000"/>
                </a:solidFill>
                <a:latin typeface="Tw Cen MT"/>
                <a:ea typeface="Times New Roman"/>
              </a:rPr>
              <a:t>para que cuando alguno de </a:t>
            </a:r>
            <a:r>
              <a:rPr lang="es-ES" sz="1800" b="0" i="1" strike="noStrike" spc="-1" dirty="0" err="1">
                <a:solidFill>
                  <a:srgbClr val="000000"/>
                </a:solidFill>
                <a:latin typeface="Tw Cen MT"/>
                <a:ea typeface="Times New Roman"/>
              </a:rPr>
              <a:t>Vms</a:t>
            </a:r>
            <a:r>
              <a:rPr lang="es-ES" sz="1800" b="0" i="1" strike="noStrike" spc="-1" dirty="0">
                <a:solidFill>
                  <a:srgbClr val="000000"/>
                </a:solidFill>
                <a:latin typeface="Tw Cen MT"/>
                <a:ea typeface="Times New Roman"/>
              </a:rPr>
              <a:t>. quisieren un poco de soledad </a:t>
            </a:r>
            <a:endParaRPr lang="es-ES" sz="1800" b="0" strike="noStrike" spc="-1" dirty="0">
              <a:latin typeface="Arial"/>
            </a:endParaRPr>
          </a:p>
          <a:p>
            <a:pPr algn="ctr">
              <a:lnSpc>
                <a:spcPct val="100000"/>
              </a:lnSpc>
            </a:pPr>
            <a:r>
              <a:rPr lang="es-ES" sz="1800" b="0" i="1" strike="noStrike" spc="-1" dirty="0">
                <a:solidFill>
                  <a:srgbClr val="000000"/>
                </a:solidFill>
                <a:latin typeface="Tw Cen MT"/>
                <a:ea typeface="Times New Roman"/>
              </a:rPr>
              <a:t>para estarse más a solas con Dios, </a:t>
            </a:r>
            <a:r>
              <a:rPr lang="es-ES" sz="1800" b="0" i="1" strike="noStrike" spc="-1" dirty="0" err="1">
                <a:solidFill>
                  <a:srgbClr val="000000"/>
                </a:solidFill>
                <a:latin typeface="Tw Cen MT"/>
                <a:ea typeface="Times New Roman"/>
              </a:rPr>
              <a:t>alexándose</a:t>
            </a:r>
            <a:r>
              <a:rPr lang="es-ES" sz="1800" b="0" i="1" strike="noStrike" spc="-1" dirty="0">
                <a:solidFill>
                  <a:srgbClr val="000000"/>
                </a:solidFill>
                <a:latin typeface="Tw Cen MT"/>
                <a:ea typeface="Times New Roman"/>
              </a:rPr>
              <a:t> un poco del trafago del mundo, </a:t>
            </a:r>
            <a:endParaRPr lang="es-ES" sz="1800" b="0" strike="noStrike" spc="-1" dirty="0">
              <a:latin typeface="Arial"/>
            </a:endParaRPr>
          </a:p>
          <a:p>
            <a:pPr algn="ctr">
              <a:lnSpc>
                <a:spcPct val="100000"/>
              </a:lnSpc>
            </a:pPr>
            <a:r>
              <a:rPr lang="es-ES" sz="1800" b="0" i="1" strike="noStrike" spc="-1" dirty="0">
                <a:solidFill>
                  <a:srgbClr val="000000"/>
                </a:solidFill>
                <a:latin typeface="Tw Cen MT"/>
                <a:ea typeface="Times New Roman"/>
              </a:rPr>
              <a:t>tendremos allí muy buen Santuario con mucha caza y pesca de truchas junto a la casa. Adonde queda señalado aposento para el Obispo y para </a:t>
            </a:r>
            <a:r>
              <a:rPr lang="es-ES" sz="1800" b="0" i="1" strike="noStrike" spc="-1" dirty="0" err="1">
                <a:solidFill>
                  <a:srgbClr val="000000"/>
                </a:solidFill>
                <a:latin typeface="Tw Cen MT"/>
                <a:ea typeface="Times New Roman"/>
              </a:rPr>
              <a:t>Vms</a:t>
            </a:r>
            <a:r>
              <a:rPr lang="es-ES" sz="1800" b="0" i="1" strike="noStrike" spc="-1" dirty="0">
                <a:solidFill>
                  <a:srgbClr val="000000"/>
                </a:solidFill>
                <a:latin typeface="Tw Cen MT"/>
                <a:ea typeface="Times New Roman"/>
              </a:rPr>
              <a:t>, </a:t>
            </a:r>
            <a:endParaRPr lang="es-ES" sz="1800" b="0" strike="noStrike" spc="-1" dirty="0">
              <a:latin typeface="Arial"/>
            </a:endParaRPr>
          </a:p>
          <a:p>
            <a:pPr algn="ctr">
              <a:lnSpc>
                <a:spcPct val="100000"/>
              </a:lnSpc>
            </a:pPr>
            <a:r>
              <a:rPr lang="es-ES" sz="1800" b="0" i="1" strike="noStrike" spc="-1" dirty="0">
                <a:solidFill>
                  <a:srgbClr val="000000"/>
                </a:solidFill>
                <a:latin typeface="Tw Cen MT"/>
                <a:ea typeface="Times New Roman"/>
              </a:rPr>
              <a:t>y aparte para los clérigos».</a:t>
            </a: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r>
              <a:rPr lang="es-ES" sz="1800" b="0" strike="noStrike" spc="-1" dirty="0">
                <a:solidFill>
                  <a:srgbClr val="C00000"/>
                </a:solidFill>
                <a:latin typeface="Tw Cen MT"/>
                <a:ea typeface="Times New Roman"/>
              </a:rPr>
              <a:t>*1625, </a:t>
            </a:r>
            <a:r>
              <a:rPr lang="es-ES" sz="1800" b="0" strike="noStrike" spc="-1" dirty="0">
                <a:solidFill>
                  <a:srgbClr val="000000"/>
                </a:solidFill>
                <a:latin typeface="Tw Cen MT"/>
                <a:ea typeface="Times New Roman"/>
              </a:rPr>
              <a:t>8 diciembre</a:t>
            </a:r>
            <a:r>
              <a:rPr lang="es-ES" sz="1800" b="0" strike="noStrike" spc="-1" dirty="0">
                <a:solidFill>
                  <a:srgbClr val="C00000"/>
                </a:solidFill>
                <a:latin typeface="Tw Cen MT"/>
                <a:ea typeface="Times New Roman"/>
              </a:rPr>
              <a:t>: </a:t>
            </a:r>
            <a:r>
              <a:rPr lang="es-ES" sz="1800" b="0" strike="noStrike" spc="-1" dirty="0">
                <a:solidFill>
                  <a:srgbClr val="000000"/>
                </a:solidFill>
                <a:latin typeface="Tw Cen MT"/>
                <a:ea typeface="Times New Roman"/>
              </a:rPr>
              <a:t> Según Escudero de la Torre, el Papa Urbano VIII, </a:t>
            </a:r>
            <a:endParaRPr lang="es-ES" sz="1800" b="0" strike="noStrike" spc="-1" dirty="0">
              <a:latin typeface="Arial"/>
            </a:endParaRPr>
          </a:p>
          <a:p>
            <a:pPr algn="ctr">
              <a:lnSpc>
                <a:spcPct val="100000"/>
              </a:lnSpc>
            </a:pPr>
            <a:r>
              <a:rPr lang="es-ES" sz="1800" b="0" strike="noStrike" spc="-1" dirty="0">
                <a:solidFill>
                  <a:srgbClr val="000000"/>
                </a:solidFill>
                <a:latin typeface="Tw Cen MT"/>
                <a:ea typeface="Times New Roman"/>
              </a:rPr>
              <a:t>le concedió en esta fecha, el título de </a:t>
            </a:r>
            <a:r>
              <a:rPr lang="es-ES" sz="1800" b="0" strike="noStrike" spc="-1" dirty="0">
                <a:solidFill>
                  <a:srgbClr val="C00000"/>
                </a:solidFill>
                <a:latin typeface="Tw Cen MT"/>
                <a:ea typeface="Times New Roman"/>
              </a:rPr>
              <a:t>“Abadía”,  </a:t>
            </a:r>
            <a:r>
              <a:rPr lang="es-ES" sz="1800" b="0" strike="noStrike" spc="-1" dirty="0">
                <a:solidFill>
                  <a:srgbClr val="000000"/>
                </a:solidFill>
                <a:latin typeface="Tw Cen MT"/>
                <a:ea typeface="Times New Roman"/>
              </a:rPr>
              <a:t>hasta ser suprimida por </a:t>
            </a:r>
            <a:endParaRPr lang="es-ES" sz="1800" b="0" strike="noStrike" spc="-1" dirty="0">
              <a:latin typeface="Arial"/>
            </a:endParaRPr>
          </a:p>
          <a:p>
            <a:pPr algn="ctr">
              <a:lnSpc>
                <a:spcPct val="100000"/>
              </a:lnSpc>
            </a:pPr>
            <a:r>
              <a:rPr lang="es-ES" sz="1800" b="0" strike="noStrike" spc="-1" dirty="0">
                <a:solidFill>
                  <a:srgbClr val="000000"/>
                </a:solidFill>
                <a:latin typeface="Tw Cen MT"/>
                <a:ea typeface="Times New Roman"/>
              </a:rPr>
              <a:t>la desamortización. Entretanto estuvo custodiada por ermitaños y santeros. </a:t>
            </a:r>
            <a:endParaRPr lang="es-ES" sz="1800" b="0" strike="noStrike" spc="-1" dirty="0">
              <a:latin typeface="Arial"/>
            </a:endParaRPr>
          </a:p>
          <a:p>
            <a:pPr algn="ctr">
              <a:lnSpc>
                <a:spcPct val="100000"/>
              </a:lnSpc>
            </a:pP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3"/>
                                        </p:tgtEl>
                                        <p:attrNameLst>
                                          <p:attrName>style.visibility</p:attrName>
                                        </p:attrNameLst>
                                      </p:cBhvr>
                                      <p:to>
                                        <p:strVal val="visible"/>
                                      </p:to>
                                    </p:set>
                                    <p:animEffect transition="in" filter="fade">
                                      <p:cBhvr>
                                        <p:cTn id="7" dur="3000"/>
                                        <p:tgtEl>
                                          <p:spTgt spid="243"/>
                                        </p:tgtEl>
                                      </p:cBhvr>
                                    </p:animEffect>
                                    <p:anim calcmode="lin" valueType="num">
                                      <p:cBhvr>
                                        <p:cTn id="8" dur="3000" fill="hold"/>
                                        <p:tgtEl>
                                          <p:spTgt spid="243"/>
                                        </p:tgtEl>
                                        <p:attrNameLst>
                                          <p:attrName>ppt_x</p:attrName>
                                        </p:attrNameLst>
                                      </p:cBhvr>
                                      <p:tavLst>
                                        <p:tav tm="0">
                                          <p:val>
                                            <p:strVal val="#ppt_x"/>
                                          </p:val>
                                        </p:tav>
                                        <p:tav tm="100000">
                                          <p:val>
                                            <p:strVal val="#ppt_x"/>
                                          </p:val>
                                        </p:tav>
                                      </p:tavLst>
                                    </p:anim>
                                    <p:anim calcmode="lin" valueType="num">
                                      <p:cBhvr>
                                        <p:cTn id="9" dur="3000" fill="hold"/>
                                        <p:tgtEl>
                                          <p:spTgt spid="2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3"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44" name="CuadroTexto 2"/>
          <p:cNvSpPr/>
          <p:nvPr/>
        </p:nvSpPr>
        <p:spPr>
          <a:xfrm>
            <a:off x="323640" y="476640"/>
            <a:ext cx="6335640" cy="628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endParaRPr lang="es-ES" sz="1800" b="0" strike="noStrike" spc="-1" dirty="0">
              <a:latin typeface="Arial"/>
            </a:endParaRPr>
          </a:p>
          <a:p>
            <a:pPr algn="ctr">
              <a:lnSpc>
                <a:spcPts val="1349"/>
              </a:lnSpc>
            </a:pPr>
            <a:r>
              <a:rPr lang="es-ES" sz="2400" b="0" strike="noStrike" spc="-1" dirty="0">
                <a:solidFill>
                  <a:srgbClr val="C00000"/>
                </a:solidFill>
                <a:latin typeface="Tw Cen MT"/>
                <a:ea typeface="Times New Roman"/>
              </a:rPr>
              <a:t>PP. CARMELITAS:  ANTECEDENTES</a:t>
            </a:r>
            <a:endParaRPr lang="es-ES" sz="2400" b="0" strike="noStrike" spc="-1" dirty="0">
              <a:latin typeface="Arial"/>
            </a:endParaRPr>
          </a:p>
          <a:p>
            <a:pPr>
              <a:lnSpc>
                <a:spcPct val="100000"/>
              </a:lnSpc>
            </a:pPr>
            <a:endParaRPr lang="es-ES" sz="2400" b="0" strike="noStrike" spc="-1" dirty="0">
              <a:latin typeface="Arial"/>
            </a:endParaRPr>
          </a:p>
          <a:p>
            <a:pPr>
              <a:lnSpc>
                <a:spcPct val="100000"/>
              </a:lnSpc>
            </a:pPr>
            <a:r>
              <a:rPr lang="es-ES" sz="1800" b="0" strike="noStrike" spc="-1" dirty="0">
                <a:solidFill>
                  <a:srgbClr val="C00000"/>
                </a:solidFill>
                <a:latin typeface="Tw Cen MT"/>
                <a:ea typeface="Times New Roman"/>
              </a:rPr>
              <a:t>!575</a:t>
            </a:r>
            <a:r>
              <a:rPr lang="es-ES" sz="1800" b="0" strike="noStrike" spc="-1" dirty="0">
                <a:solidFill>
                  <a:srgbClr val="000000"/>
                </a:solidFill>
                <a:latin typeface="Tw Cen MT"/>
                <a:ea typeface="Times New Roman"/>
              </a:rPr>
              <a:t>: 4 Febrero:  </a:t>
            </a:r>
            <a:r>
              <a:rPr lang="es-ES" sz="1800" b="0" strike="noStrike" spc="-1" dirty="0">
                <a:solidFill>
                  <a:srgbClr val="C00000"/>
                </a:solidFill>
                <a:latin typeface="Tw Cen MT"/>
                <a:ea typeface="Times New Roman"/>
              </a:rPr>
              <a:t>FUNDACIÓN MM CARMELITAS DE BEAS</a:t>
            </a:r>
            <a:r>
              <a:rPr lang="es-ES" sz="1800" b="0" strike="noStrike" spc="-1" dirty="0">
                <a:solidFill>
                  <a:srgbClr val="000000"/>
                </a:solidFill>
                <a:latin typeface="Tw Cen MT"/>
                <a:ea typeface="Times New Roman"/>
              </a:rPr>
              <a:t>.</a:t>
            </a:r>
            <a:endParaRPr lang="es-ES" sz="1800" b="0" strike="noStrike" spc="-1" dirty="0">
              <a:latin typeface="Arial"/>
            </a:endParaRPr>
          </a:p>
          <a:p>
            <a:pPr algn="ctr">
              <a:lnSpc>
                <a:spcPct val="100000"/>
              </a:lnSpc>
            </a:pPr>
            <a:endParaRPr lang="es-ES" sz="1800" b="0" strike="noStrike" spc="-1" dirty="0">
              <a:latin typeface="Arial"/>
            </a:endParaRPr>
          </a:p>
          <a:p>
            <a:pPr algn="ctr">
              <a:lnSpc>
                <a:spcPct val="100000"/>
              </a:lnSpc>
            </a:pPr>
            <a:r>
              <a:rPr lang="es-ES" sz="1800" b="0" strike="noStrike" spc="-1" dirty="0">
                <a:solidFill>
                  <a:srgbClr val="C00000"/>
                </a:solidFill>
                <a:latin typeface="Tw Cen MT"/>
                <a:ea typeface="Calibri"/>
              </a:rPr>
              <a:t>TERESA DE JESÚS</a:t>
            </a:r>
            <a:r>
              <a:rPr lang="es-ES" sz="1800" b="0" strike="noStrike" spc="-1" dirty="0">
                <a:solidFill>
                  <a:srgbClr val="000000"/>
                </a:solidFill>
                <a:latin typeface="Tw Cen MT"/>
                <a:ea typeface="Calibri"/>
              </a:rPr>
              <a:t>, con 60 años y a pesar de sus achaques, </a:t>
            </a:r>
            <a:endParaRPr lang="es-ES" sz="1800" b="0" strike="noStrike" spc="-1" dirty="0">
              <a:latin typeface="Arial"/>
            </a:endParaRPr>
          </a:p>
          <a:p>
            <a:pPr algn="ctr">
              <a:lnSpc>
                <a:spcPct val="100000"/>
              </a:lnSpc>
            </a:pPr>
            <a:r>
              <a:rPr lang="es-ES" sz="1800" b="0" strike="noStrike" spc="-1" dirty="0">
                <a:solidFill>
                  <a:srgbClr val="000000"/>
                </a:solidFill>
                <a:latin typeface="Tw Cen MT"/>
                <a:ea typeface="Calibri"/>
              </a:rPr>
              <a:t>no declina enfrentarse al largo viaje que suponía la fundación. </a:t>
            </a:r>
            <a:endParaRPr lang="es-ES" sz="1800" b="0" strike="noStrike" spc="-1" dirty="0">
              <a:latin typeface="Arial"/>
            </a:endParaRPr>
          </a:p>
          <a:p>
            <a:pPr algn="ctr">
              <a:lnSpc>
                <a:spcPct val="100000"/>
              </a:lnSpc>
            </a:pPr>
            <a:r>
              <a:rPr lang="es-ES" sz="1800" b="0" strike="noStrike" spc="-1" dirty="0">
                <a:solidFill>
                  <a:srgbClr val="000000"/>
                </a:solidFill>
                <a:latin typeface="Tw Cen MT"/>
                <a:ea typeface="Calibri"/>
              </a:rPr>
              <a:t>En Sierra Morena l</a:t>
            </a:r>
            <a:r>
              <a:rPr lang="es-ES_tradnl" sz="1800" b="0" strike="noStrike" spc="-1" dirty="0">
                <a:solidFill>
                  <a:srgbClr val="000000"/>
                </a:solidFill>
                <a:latin typeface="Tw Cen MT"/>
                <a:ea typeface="Calibri"/>
              </a:rPr>
              <a:t>os carreteros se desviaron por un camino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equivocado abocándose a unos precipicios horripilantes,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las llamadas Riscas de </a:t>
            </a:r>
            <a:r>
              <a:rPr lang="es-ES_tradnl" sz="1800" b="0" strike="noStrike" spc="-1" dirty="0" err="1">
                <a:solidFill>
                  <a:srgbClr val="000000"/>
                </a:solidFill>
                <a:latin typeface="Tw Cen MT"/>
                <a:ea typeface="Calibri"/>
              </a:rPr>
              <a:t>Valdeinfierno</a:t>
            </a:r>
            <a:r>
              <a:rPr lang="es-ES_tradnl" sz="1800" b="0" strike="noStrike" spc="-1" dirty="0">
                <a:solidFill>
                  <a:srgbClr val="000000"/>
                </a:solidFill>
                <a:latin typeface="Tw Cen MT"/>
                <a:ea typeface="Calibri"/>
              </a:rPr>
              <a:t>.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Los carros y toda la gente se quedaron bloqueados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en un laberinto de precipicios.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Hasta que oyeron una voz –un tanto misteriosa-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que subía de lo hondo-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invitando a los caminantes a retroceder con tiento.</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 </a:t>
            </a:r>
            <a:endParaRPr lang="es-ES" sz="1800" b="0" strike="noStrike" spc="-1" dirty="0">
              <a:latin typeface="Arial"/>
            </a:endParaRPr>
          </a:p>
          <a:p>
            <a:pPr algn="ctr">
              <a:lnSpc>
                <a:spcPct val="100000"/>
              </a:lnSpc>
            </a:pPr>
            <a:r>
              <a:rPr lang="es-ES" sz="1800" b="0" strike="noStrike" spc="-1" dirty="0">
                <a:solidFill>
                  <a:srgbClr val="000000"/>
                </a:solidFill>
                <a:latin typeface="Tw Cen MT"/>
                <a:ea typeface="Calibri"/>
              </a:rPr>
              <a:t> 	</a:t>
            </a:r>
            <a:r>
              <a:rPr lang="es-ES_tradnl" sz="1800" b="0" strike="noStrike" spc="-1" dirty="0">
                <a:solidFill>
                  <a:srgbClr val="000000"/>
                </a:solidFill>
                <a:latin typeface="Tw Cen MT"/>
                <a:ea typeface="Calibri"/>
              </a:rPr>
              <a:t>Al llegar a Beas y ver como el pueblo las recibió </a:t>
            </a:r>
            <a:endParaRPr lang="es-ES" sz="1800" b="0" strike="noStrike" spc="-1" dirty="0">
              <a:latin typeface="Arial"/>
            </a:endParaRPr>
          </a:p>
          <a:p>
            <a:pPr algn="ctr">
              <a:lnSpc>
                <a:spcPct val="100000"/>
              </a:lnSpc>
            </a:pPr>
            <a:r>
              <a:rPr lang="es-ES_tradnl" sz="1800" b="0" strike="noStrike" spc="-1" dirty="0">
                <a:solidFill>
                  <a:srgbClr val="000000"/>
                </a:solidFill>
                <a:latin typeface="Tw Cen MT"/>
                <a:ea typeface="Calibri"/>
              </a:rPr>
              <a:t>con una gran procesión, Teresa no pudo más que escribir: </a:t>
            </a:r>
            <a:endParaRPr lang="es-ES" sz="1800" b="0" strike="noStrike" spc="-1" dirty="0">
              <a:latin typeface="Arial"/>
            </a:endParaRPr>
          </a:p>
          <a:p>
            <a:pPr algn="ctr">
              <a:lnSpc>
                <a:spcPct val="100000"/>
              </a:lnSpc>
            </a:pPr>
            <a:r>
              <a:rPr lang="es-ES_tradnl" sz="1800" b="0" i="1" strike="noStrike" spc="-1" dirty="0">
                <a:solidFill>
                  <a:srgbClr val="000000"/>
                </a:solidFill>
                <a:latin typeface="Tw Cen MT"/>
                <a:ea typeface="Calibri"/>
              </a:rPr>
              <a:t>"</a:t>
            </a:r>
            <a:r>
              <a:rPr lang="es-ES_tradnl" sz="1800" b="0" i="1" strike="noStrike" spc="-1" dirty="0" err="1">
                <a:solidFill>
                  <a:srgbClr val="000000"/>
                </a:solidFill>
                <a:latin typeface="Tw Cen MT"/>
                <a:ea typeface="Calibri"/>
              </a:rPr>
              <a:t>Dijéronme</a:t>
            </a:r>
            <a:r>
              <a:rPr lang="es-ES_tradnl" sz="1800" b="0" i="1" strike="noStrike" spc="-1" dirty="0">
                <a:solidFill>
                  <a:srgbClr val="000000"/>
                </a:solidFill>
                <a:latin typeface="Tw Cen MT"/>
                <a:ea typeface="Calibri"/>
              </a:rPr>
              <a:t> grandes bienes de la tierra, y con razón, </a:t>
            </a:r>
            <a:endParaRPr lang="es-ES" sz="1800" b="0" strike="noStrike" spc="-1" dirty="0">
              <a:latin typeface="Arial"/>
            </a:endParaRPr>
          </a:p>
          <a:p>
            <a:pPr algn="ctr">
              <a:lnSpc>
                <a:spcPct val="100000"/>
              </a:lnSpc>
            </a:pPr>
            <a:r>
              <a:rPr lang="es-ES_tradnl" sz="1800" b="0" i="1" strike="noStrike" spc="-1" dirty="0">
                <a:solidFill>
                  <a:srgbClr val="000000"/>
                </a:solidFill>
                <a:latin typeface="Tw Cen MT"/>
                <a:ea typeface="Calibri"/>
              </a:rPr>
              <a:t>que es </a:t>
            </a:r>
            <a:r>
              <a:rPr lang="es-ES_tradnl" sz="1800" b="0" i="1" strike="noStrike" spc="-1" dirty="0" err="1">
                <a:solidFill>
                  <a:srgbClr val="000000"/>
                </a:solidFill>
                <a:latin typeface="Tw Cen MT"/>
                <a:ea typeface="Calibri"/>
              </a:rPr>
              <a:t>deleytosa</a:t>
            </a:r>
            <a:r>
              <a:rPr lang="es-ES_tradnl" sz="1800" b="0" i="1" strike="noStrike" spc="-1" dirty="0">
                <a:solidFill>
                  <a:srgbClr val="000000"/>
                </a:solidFill>
                <a:latin typeface="Tw Cen MT"/>
                <a:ea typeface="Calibri"/>
              </a:rPr>
              <a:t> y de buen temple". </a:t>
            </a:r>
            <a:endParaRPr lang="es-ES" sz="1800" b="0" strike="noStrike" spc="-1" dirty="0">
              <a:latin typeface="Arial"/>
            </a:endParaRPr>
          </a:p>
          <a:p>
            <a:pPr algn="ctr">
              <a:lnSpc>
                <a:spcPct val="100000"/>
              </a:lnSpc>
            </a:pPr>
            <a:r>
              <a:rPr lang="es-ES_tradnl" sz="1800" b="0" i="1" strike="noStrike" spc="-1" dirty="0">
                <a:solidFill>
                  <a:srgbClr val="000000"/>
                </a:solidFill>
                <a:latin typeface="Tw Cen MT"/>
                <a:ea typeface="Calibri"/>
              </a:rPr>
              <a:t>Permaneció en Beas unos meses </a:t>
            </a:r>
            <a:endParaRPr lang="es-ES" sz="1800" b="0" strike="noStrike" spc="-1" dirty="0">
              <a:latin typeface="Arial"/>
            </a:endParaRPr>
          </a:p>
          <a:p>
            <a:pPr algn="ctr">
              <a:lnSpc>
                <a:spcPct val="100000"/>
              </a:lnSpc>
            </a:pPr>
            <a:r>
              <a:rPr lang="es-ES_tradnl" sz="1800" b="0" i="1" strike="noStrike" spc="-1" dirty="0">
                <a:solidFill>
                  <a:srgbClr val="000000"/>
                </a:solidFill>
                <a:latin typeface="Tw Cen MT"/>
                <a:ea typeface="Calibri"/>
              </a:rPr>
              <a:t>y por el Condado se traslado a Sevilla. </a:t>
            </a:r>
            <a:endParaRPr lang="es-ES" sz="1800" b="0" strike="noStrike" spc="-1" dirty="0">
              <a:latin typeface="Arial"/>
            </a:endParaRPr>
          </a:p>
          <a:p>
            <a:pPr algn="ctr">
              <a:lnSpc>
                <a:spcPct val="100000"/>
              </a:lnSpc>
            </a:pPr>
            <a:r>
              <a:rPr lang="es-ES_tradnl" sz="1800" b="0" i="1" strike="noStrike" spc="-1" dirty="0">
                <a:solidFill>
                  <a:srgbClr val="000000"/>
                </a:solidFill>
                <a:latin typeface="Tw Cen MT"/>
                <a:ea typeface="Calibri"/>
              </a:rPr>
              <a:t>No hay constancia de su paso por Villanueva. </a:t>
            </a:r>
            <a:endParaRPr lang="es-ES" sz="1800" b="0" strike="noStrike" spc="-1" dirty="0">
              <a:latin typeface="Arial"/>
            </a:endParaRPr>
          </a:p>
        </p:txBody>
      </p:sp>
      <p:pic>
        <p:nvPicPr>
          <p:cNvPr id="245" name="Imagen 1" descr="santa-teresa-de-jesus-las-fundaciones-293x350.jpg"/>
          <p:cNvPicPr/>
          <p:nvPr/>
        </p:nvPicPr>
        <p:blipFill>
          <a:blip r:embed="rId3"/>
          <a:srcRect b="18777"/>
          <a:stretch/>
        </p:blipFill>
        <p:spPr>
          <a:xfrm>
            <a:off x="6660360" y="620640"/>
            <a:ext cx="2302560" cy="2807280"/>
          </a:xfrm>
          <a:prstGeom prst="rect">
            <a:avLst/>
          </a:prstGeom>
          <a:ln w="0">
            <a:noFill/>
          </a:ln>
        </p:spPr>
      </p:pic>
      <p:sp>
        <p:nvSpPr>
          <p:cNvPr id="246" name="CuadroTexto 5"/>
          <p:cNvSpPr/>
          <p:nvPr/>
        </p:nvSpPr>
        <p:spPr>
          <a:xfrm>
            <a:off x="6724800" y="5013000"/>
            <a:ext cx="230256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1" strike="noStrike" spc="-1">
                <a:solidFill>
                  <a:srgbClr val="000000"/>
                </a:solidFill>
                <a:latin typeface="Comic Sans MS"/>
                <a:ea typeface="DejaVu Sans"/>
              </a:rPr>
              <a:t>FUNDA </a:t>
            </a:r>
            <a:endParaRPr lang="es-ES" sz="1800" b="0" strike="noStrike" spc="-1">
              <a:latin typeface="Arial"/>
            </a:endParaRPr>
          </a:p>
          <a:p>
            <a:pPr algn="ctr">
              <a:lnSpc>
                <a:spcPct val="100000"/>
              </a:lnSpc>
            </a:pPr>
            <a:r>
              <a:rPr lang="es-ES" sz="1800" b="0" strike="noStrike" spc="-1">
                <a:solidFill>
                  <a:srgbClr val="000000"/>
                </a:solidFill>
                <a:latin typeface="Comic Sans MS"/>
                <a:ea typeface="DejaVu Sans"/>
              </a:rPr>
              <a:t>16 </a:t>
            </a:r>
            <a:endParaRPr lang="es-ES" sz="1800" b="0" strike="noStrike" spc="-1">
              <a:latin typeface="Arial"/>
            </a:endParaRPr>
          </a:p>
          <a:p>
            <a:pPr algn="ctr">
              <a:lnSpc>
                <a:spcPct val="100000"/>
              </a:lnSpc>
            </a:pPr>
            <a:r>
              <a:rPr lang="es-ES" sz="1800" b="0" strike="noStrike" spc="-1">
                <a:solidFill>
                  <a:srgbClr val="000000"/>
                </a:solidFill>
                <a:latin typeface="Comic Sans MS"/>
                <a:ea typeface="DejaVu Sans"/>
              </a:rPr>
              <a:t>CONVENTOS</a:t>
            </a:r>
            <a:endParaRPr lang="es-ES" sz="1800" b="0" strike="noStrike" spc="-1">
              <a:latin typeface="Arial"/>
            </a:endParaRPr>
          </a:p>
          <a:p>
            <a:pPr algn="ctr">
              <a:lnSpc>
                <a:spcPct val="100000"/>
              </a:lnSpc>
            </a:pPr>
            <a:r>
              <a:rPr lang="es-ES" sz="1800" b="0" strike="noStrike" spc="-1">
                <a:solidFill>
                  <a:srgbClr val="000000"/>
                </a:solidFill>
                <a:latin typeface="Comic Sans MS"/>
                <a:ea typeface="DejaVu Sans"/>
              </a:rPr>
              <a:t>+ 2 </a:t>
            </a:r>
            <a:endParaRPr lang="es-ES" sz="1800" b="0" strike="noStrike" spc="-1">
              <a:latin typeface="Arial"/>
            </a:endParaRPr>
          </a:p>
          <a:p>
            <a:pPr algn="ctr">
              <a:lnSpc>
                <a:spcPct val="100000"/>
              </a:lnSpc>
            </a:pPr>
            <a:r>
              <a:rPr lang="es-ES" sz="1800" b="0" strike="noStrike" spc="-1">
                <a:solidFill>
                  <a:srgbClr val="000000"/>
                </a:solidFill>
                <a:latin typeface="Comic Sans MS"/>
                <a:ea typeface="DejaVu Sans"/>
              </a:rPr>
              <a:t>MASCULINOS</a:t>
            </a:r>
            <a:endParaRPr lang="es-ES" sz="1800" b="0" strike="noStrike" spc="-1">
              <a:latin typeface="Arial"/>
            </a:endParaRPr>
          </a:p>
        </p:txBody>
      </p:sp>
      <p:sp>
        <p:nvSpPr>
          <p:cNvPr id="247" name="CuadroTexto 6"/>
          <p:cNvSpPr/>
          <p:nvPr/>
        </p:nvSpPr>
        <p:spPr>
          <a:xfrm>
            <a:off x="6660360" y="3692880"/>
            <a:ext cx="2302560" cy="850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TERESA DE JESÚS</a:t>
            </a:r>
            <a:endParaRPr lang="es-ES" sz="1800" b="0" strike="noStrike" spc="-1">
              <a:latin typeface="Arial"/>
            </a:endParaRPr>
          </a:p>
          <a:p>
            <a:pPr algn="ctr">
              <a:lnSpc>
                <a:spcPct val="100000"/>
              </a:lnSpc>
            </a:pPr>
            <a:r>
              <a:rPr lang="es-ES" sz="1600" b="0" strike="noStrike" spc="-1">
                <a:solidFill>
                  <a:srgbClr val="C00000"/>
                </a:solidFill>
                <a:latin typeface="Arial"/>
                <a:ea typeface="DejaVu Sans"/>
              </a:rPr>
              <a:t>*Nace en Ávila 1515</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+Alba de Tormes 1582</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3000"/>
                                        <p:tgtEl>
                                          <p:spTgt spid="244"/>
                                        </p:tgtEl>
                                      </p:cBhvr>
                                    </p:animEffect>
                                    <p:anim calcmode="lin" valueType="num">
                                      <p:cBhvr>
                                        <p:cTn id="8" dur="3000" fill="hold"/>
                                        <p:tgtEl>
                                          <p:spTgt spid="244"/>
                                        </p:tgtEl>
                                        <p:attrNameLst>
                                          <p:attrName>ppt_x</p:attrName>
                                        </p:attrNameLst>
                                      </p:cBhvr>
                                      <p:tavLst>
                                        <p:tav tm="0">
                                          <p:val>
                                            <p:strVal val="#ppt_x"/>
                                          </p:val>
                                        </p:tav>
                                        <p:tav tm="100000">
                                          <p:val>
                                            <p:strVal val="#ppt_x"/>
                                          </p:val>
                                        </p:tav>
                                      </p:tavLst>
                                    </p:anim>
                                    <p:anim calcmode="lin" valueType="num">
                                      <p:cBhvr>
                                        <p:cTn id="9" dur="3000" fill="hold"/>
                                        <p:tgtEl>
                                          <p:spTgt spid="2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48" name="CuadroTexto 2"/>
          <p:cNvSpPr/>
          <p:nvPr/>
        </p:nvSpPr>
        <p:spPr>
          <a:xfrm>
            <a:off x="232560" y="0"/>
            <a:ext cx="8443080" cy="3980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endParaRPr lang="es-ES" sz="1800" b="0" strike="noStrike" spc="-1" dirty="0">
              <a:latin typeface="Arial"/>
            </a:endParaRPr>
          </a:p>
          <a:p>
            <a:pPr algn="ctr">
              <a:lnSpc>
                <a:spcPct val="100000"/>
              </a:lnSpc>
            </a:pPr>
            <a:r>
              <a:rPr lang="es-ES" sz="2400" b="0" strike="noStrike" spc="-1" dirty="0">
                <a:solidFill>
                  <a:srgbClr val="C00000"/>
                </a:solidFill>
                <a:latin typeface="Tw Cen MT"/>
                <a:ea typeface="Calibri"/>
              </a:rPr>
              <a:t>1576: FUNDACIÓN DEL CALVARIO (1576-83)</a:t>
            </a:r>
            <a:r>
              <a:rPr lang="es-ES" sz="2400" b="0" strike="noStrike" spc="-1" dirty="0">
                <a:solidFill>
                  <a:srgbClr val="000000"/>
                </a:solidFill>
                <a:latin typeface="Tw Cen MT"/>
                <a:ea typeface="Calibri"/>
              </a:rPr>
              <a:t> </a:t>
            </a:r>
            <a:endParaRPr lang="es-ES" sz="2400" b="0" strike="noStrike" spc="-1" dirty="0">
              <a:latin typeface="Arial"/>
            </a:endParaRPr>
          </a:p>
          <a:p>
            <a:pPr algn="ctr">
              <a:lnSpc>
                <a:spcPct val="100000"/>
              </a:lnSpc>
            </a:pP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Los Carmelitas habían fundado a escasos kilómetros de Villanueva,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la sierra de las Villas, un convento en “La </a:t>
            </a:r>
            <a:r>
              <a:rPr lang="es-ES" sz="2000" b="0" strike="noStrike" spc="-1" dirty="0" err="1">
                <a:solidFill>
                  <a:srgbClr val="000000"/>
                </a:solidFill>
                <a:latin typeface="Tw Cen MT"/>
                <a:ea typeface="Calibri"/>
              </a:rPr>
              <a:t>Corenzuela</a:t>
            </a:r>
            <a:r>
              <a:rPr lang="es-ES" sz="2000" b="0" strike="noStrike" spc="-1" dirty="0">
                <a:solidFill>
                  <a:srgbClr val="000000"/>
                </a:solidFill>
                <a:latin typeface="Tw Cen MT"/>
                <a:ea typeface="Calibri"/>
              </a:rPr>
              <a:t>”,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un cortijo que costó 400 ducados y que hubo de acondicionarse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con la ayuda de las Carmelitas de Beas,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para poder residir allí los frailes, bajo la advocación de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Nuestra Señora de Monte Calvario.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“El Calvario tiene enfrente, pasado el rio,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otro collado, lleno de huertas,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que sin perturbar la quietud y silencio de esta soledad,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ofrece a nuestro Santo alegres vistas”. </a:t>
            </a:r>
            <a:endParaRPr lang="es-ES" sz="2000" b="0" strike="noStrike" spc="-1" dirty="0">
              <a:latin typeface="Arial"/>
            </a:endParaRPr>
          </a:p>
        </p:txBody>
      </p:sp>
      <p:pic>
        <p:nvPicPr>
          <p:cNvPr id="249" name="Imagen 1" descr="mural a copia"/>
          <p:cNvPicPr/>
          <p:nvPr/>
        </p:nvPicPr>
        <p:blipFill>
          <a:blip r:embed="rId3"/>
          <a:stretch/>
        </p:blipFill>
        <p:spPr>
          <a:xfrm>
            <a:off x="5334840" y="4149000"/>
            <a:ext cx="3575520" cy="2307240"/>
          </a:xfrm>
          <a:prstGeom prst="rect">
            <a:avLst/>
          </a:prstGeom>
          <a:ln w="0">
            <a:noFill/>
          </a:ln>
        </p:spPr>
      </p:pic>
      <p:sp>
        <p:nvSpPr>
          <p:cNvPr id="250" name="CuadroTexto 5"/>
          <p:cNvSpPr/>
          <p:nvPr/>
        </p:nvSpPr>
        <p:spPr>
          <a:xfrm>
            <a:off x="232560" y="4149000"/>
            <a:ext cx="513072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000000"/>
                </a:solidFill>
                <a:latin typeface="Tw Cen MT"/>
                <a:ea typeface="Calibri"/>
              </a:rPr>
              <a:t> </a:t>
            </a:r>
            <a:r>
              <a:rPr lang="es-ES" sz="1800" b="0" strike="noStrike" spc="-1">
                <a:solidFill>
                  <a:srgbClr val="C00000"/>
                </a:solidFill>
                <a:latin typeface="Tw Cen MT"/>
                <a:ea typeface="Calibri"/>
              </a:rPr>
              <a:t>*1578</a:t>
            </a:r>
            <a:r>
              <a:rPr lang="es-ES" sz="1800" b="0" strike="noStrike" spc="-1">
                <a:solidFill>
                  <a:srgbClr val="000000"/>
                </a:solidFill>
                <a:latin typeface="Tw Cen MT"/>
                <a:ea typeface="Calibri"/>
              </a:rPr>
              <a:t>: Al ser nombrado prior, San Juan de la Cruz </a:t>
            </a:r>
            <a:endParaRPr lang="es-ES" sz="1800" b="0" strike="noStrike" spc="-1">
              <a:latin typeface="Arial"/>
            </a:endParaRPr>
          </a:p>
          <a:p>
            <a:pPr algn="ctr">
              <a:lnSpc>
                <a:spcPct val="100000"/>
              </a:lnSpc>
            </a:pPr>
            <a:r>
              <a:rPr lang="es-ES" sz="1800" b="0" strike="noStrike" spc="-1">
                <a:solidFill>
                  <a:srgbClr val="000000"/>
                </a:solidFill>
                <a:latin typeface="Tw Cen MT"/>
                <a:ea typeface="Calibri"/>
              </a:rPr>
              <a:t>llega en el otoño, tras su salida de la cárcel de Toledo, y ejerció como tal hasta la primavera </a:t>
            </a:r>
            <a:endParaRPr lang="es-ES" sz="1800" b="0" strike="noStrike" spc="-1">
              <a:latin typeface="Arial"/>
            </a:endParaRPr>
          </a:p>
          <a:p>
            <a:pPr algn="ctr">
              <a:lnSpc>
                <a:spcPct val="100000"/>
              </a:lnSpc>
            </a:pPr>
            <a:r>
              <a:rPr lang="es-ES" sz="1800" b="0" strike="noStrike" spc="-1">
                <a:solidFill>
                  <a:srgbClr val="000000"/>
                </a:solidFill>
                <a:latin typeface="Tw Cen MT"/>
                <a:ea typeface="Calibri"/>
              </a:rPr>
              <a:t>de </a:t>
            </a:r>
            <a:r>
              <a:rPr lang="es-ES" sz="1800" b="0" strike="noStrike" spc="-1">
                <a:solidFill>
                  <a:srgbClr val="C00000"/>
                </a:solidFill>
                <a:latin typeface="Tw Cen MT"/>
                <a:ea typeface="Calibri"/>
              </a:rPr>
              <a:t>1579</a:t>
            </a:r>
            <a:r>
              <a:rPr lang="es-ES" sz="1800" b="0" strike="noStrike" spc="-1">
                <a:solidFill>
                  <a:srgbClr val="000000"/>
                </a:solidFill>
                <a:latin typeface="Tw Cen MT"/>
                <a:ea typeface="Calibri"/>
              </a:rPr>
              <a:t> al ser nombrado superior del nuevo convento de Baeza.</a:t>
            </a:r>
            <a:endParaRPr lang="es-ES" sz="1800" b="0" strike="noStrike" spc="-1">
              <a:latin typeface="Arial"/>
            </a:endParaRPr>
          </a:p>
          <a:p>
            <a:pPr algn="ctr">
              <a:lnSpc>
                <a:spcPct val="100000"/>
              </a:lnSpc>
            </a:pPr>
            <a:r>
              <a:rPr lang="es-ES" sz="1800" b="0" strike="noStrike" spc="-1">
                <a:solidFill>
                  <a:srgbClr val="C00000"/>
                </a:solidFill>
                <a:latin typeface="Tw Cen MT"/>
                <a:ea typeface="Calibri"/>
              </a:rPr>
              <a:t>*1583</a:t>
            </a:r>
            <a:r>
              <a:rPr lang="es-ES" sz="1800" b="0" strike="noStrike" spc="-1">
                <a:solidFill>
                  <a:srgbClr val="000000"/>
                </a:solidFill>
                <a:latin typeface="Tw Cen MT"/>
                <a:ea typeface="Calibri"/>
              </a:rPr>
              <a:t>: Cesan los Carmelitas su estancia en el Calvario y se hacen cargo del Santuario de la Fuensanta hasta el año 1599.</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48"/>
                                        </p:tgtEl>
                                        <p:attrNameLst>
                                          <p:attrName>style.visibility</p:attrName>
                                        </p:attrNameLst>
                                      </p:cBhvr>
                                      <p:to>
                                        <p:strVal val="visible"/>
                                      </p:to>
                                    </p:set>
                                    <p:animEffect transition="in" filter="fade">
                                      <p:cBhvr>
                                        <p:cTn id="7" dur="3000"/>
                                        <p:tgtEl>
                                          <p:spTgt spid="248"/>
                                        </p:tgtEl>
                                      </p:cBhvr>
                                    </p:animEffect>
                                    <p:anim calcmode="lin" valueType="num">
                                      <p:cBhvr>
                                        <p:cTn id="8" dur="3000" fill="hold"/>
                                        <p:tgtEl>
                                          <p:spTgt spid="248"/>
                                        </p:tgtEl>
                                        <p:attrNameLst>
                                          <p:attrName>ppt_x</p:attrName>
                                        </p:attrNameLst>
                                      </p:cBhvr>
                                      <p:tavLst>
                                        <p:tav tm="0">
                                          <p:val>
                                            <p:strVal val="#ppt_x"/>
                                          </p:val>
                                        </p:tav>
                                        <p:tav tm="100000">
                                          <p:val>
                                            <p:strVal val="#ppt_x"/>
                                          </p:val>
                                        </p:tav>
                                      </p:tavLst>
                                    </p:anim>
                                    <p:anim calcmode="lin" valueType="num">
                                      <p:cBhvr>
                                        <p:cTn id="9" dur="3000" fill="hold"/>
                                        <p:tgtEl>
                                          <p:spTgt spid="2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51"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252" name="CuadroTexto 3"/>
          <p:cNvSpPr/>
          <p:nvPr/>
        </p:nvSpPr>
        <p:spPr>
          <a:xfrm>
            <a:off x="467640" y="260640"/>
            <a:ext cx="6335640" cy="649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PADRES CARMELITAS</a:t>
            </a:r>
            <a:endParaRPr lang="es-ES" sz="2400" b="0" strike="noStrike" spc="-1" dirty="0">
              <a:latin typeface="Arial"/>
            </a:endParaRPr>
          </a:p>
          <a:p>
            <a:pPr algn="ctr">
              <a:lnSpc>
                <a:spcPct val="100000"/>
              </a:lnSpc>
            </a:pPr>
            <a:r>
              <a:rPr lang="es-ES" sz="2000" b="0" strike="noStrike" spc="-1" dirty="0">
                <a:solidFill>
                  <a:srgbClr val="C00000"/>
                </a:solidFill>
                <a:latin typeface="Tw Cen MT"/>
                <a:ea typeface="Times New Roman"/>
              </a:rPr>
              <a:t>*1583</a:t>
            </a:r>
            <a:r>
              <a:rPr lang="es-ES" sz="2000" b="0" strike="noStrike" spc="-1" dirty="0">
                <a:solidFill>
                  <a:srgbClr val="211E1E"/>
                </a:solidFill>
                <a:latin typeface="Tw Cen MT"/>
                <a:ea typeface="Times New Roman"/>
              </a:rPr>
              <a:t>: M</a:t>
            </a:r>
            <a:r>
              <a:rPr lang="es-ES" sz="2000" b="0" strike="noStrike" spc="-1" dirty="0">
                <a:solidFill>
                  <a:srgbClr val="000000"/>
                </a:solidFill>
                <a:latin typeface="Tw Cen MT"/>
                <a:ea typeface="Times New Roman"/>
              </a:rPr>
              <a:t>es de mayo, los Carmelitas Descalzos se hicieron cargo del Santuario de Nuestra Señora de la Fuensanta donde vivieron hasta el año 1599.</a:t>
            </a:r>
            <a:r>
              <a:rPr lang="es-ES" sz="1800" b="0" strike="noStrike" spc="-1" dirty="0">
                <a:solidFill>
                  <a:srgbClr val="000000"/>
                </a:solidFill>
                <a:latin typeface="Calibri"/>
                <a:ea typeface="Calibri"/>
              </a:rPr>
              <a:t> </a:t>
            </a:r>
            <a:endParaRPr lang="es-ES" sz="1800" b="0" strike="noStrike" spc="-1" dirty="0">
              <a:latin typeface="Arial"/>
            </a:endParaRPr>
          </a:p>
          <a:p>
            <a:pPr algn="ctr">
              <a:lnSpc>
                <a:spcPct val="100000"/>
              </a:lnSpc>
            </a:pPr>
            <a:r>
              <a:rPr lang="es-ES" sz="1800" b="0" strike="noStrike" spc="-1" dirty="0">
                <a:solidFill>
                  <a:srgbClr val="000000"/>
                </a:solidFill>
                <a:latin typeface="Calibri"/>
                <a:ea typeface="Calibri"/>
              </a:rPr>
              <a:t>Asistió a la toma de posesión el prior de los Carmelitas de Almodóvar P. Fray Gabriel de la Asunción. </a:t>
            </a:r>
            <a:endParaRPr lang="es-ES" sz="1800" b="0" strike="noStrike" spc="-1" dirty="0">
              <a:latin typeface="Arial"/>
            </a:endParaRPr>
          </a:p>
          <a:p>
            <a:pPr>
              <a:lnSpc>
                <a:spcPct val="100000"/>
              </a:lnSpc>
            </a:pPr>
            <a:r>
              <a:rPr lang="es-ES" sz="1800" b="0" strike="noStrike" spc="-1" dirty="0">
                <a:solidFill>
                  <a:srgbClr val="000000"/>
                </a:solidFill>
                <a:latin typeface="Calibri"/>
                <a:ea typeface="Calibri"/>
              </a:rPr>
              <a:t> </a:t>
            </a:r>
            <a:r>
              <a:rPr lang="es-ES" sz="2000" b="0" strike="noStrike" spc="-1" dirty="0">
                <a:solidFill>
                  <a:srgbClr val="211E1E"/>
                </a:solidFill>
                <a:latin typeface="Tw Cen MT"/>
                <a:ea typeface="Times New Roman"/>
              </a:rPr>
              <a:t>Fray Jerónimo de San José,  biógrafo del santo, afirma: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Calibri"/>
              </a:rPr>
              <a:t>“San Juan de la Cruz, durante el periodo de tiempo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Calibri"/>
              </a:rPr>
              <a:t>que permaneció en la comarca de Villanueva,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Calibri"/>
              </a:rPr>
              <a:t>tuvo tiempo suficiente para conocerla,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Calibri"/>
              </a:rPr>
              <a:t>siendo la Fuensanta lugar de paso obligado.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Calibri"/>
              </a:rPr>
              <a:t>El santuario, centro de peregrinación de los habitantes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Calibri"/>
              </a:rPr>
              <a:t>de aquella comarca, no podía haber pasado desapercibido para un hombre como San Juan de la Cruz”</a:t>
            </a:r>
            <a:r>
              <a:rPr lang="es-ES" sz="2000" b="0" strike="noStrike" spc="-1" dirty="0">
                <a:solidFill>
                  <a:srgbClr val="211E1E"/>
                </a:solidFill>
                <a:latin typeface="Tw Cen MT"/>
                <a:ea typeface="Calibri"/>
              </a:rPr>
              <a:t>. </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*1587</a:t>
            </a:r>
            <a:r>
              <a:rPr lang="es-ES" sz="2000" b="0" strike="noStrike" spc="-1" dirty="0">
                <a:solidFill>
                  <a:srgbClr val="211E1E"/>
                </a:solidFill>
                <a:latin typeface="Tw Cen MT"/>
                <a:ea typeface="Times New Roman"/>
              </a:rPr>
              <a:t>: Se constata la estancia de S. Juan de la Cruz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en el Santuario, como Vicario de Andalucía (1585-88).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En la visita oficial anual, otorga su consentimiento para un concierto económico con Juan Ruiz de Ventura.</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a:t>
            </a:r>
            <a:r>
              <a:rPr lang="es-ES" sz="2000" b="0" strike="noStrike" spc="-1" dirty="0">
                <a:solidFill>
                  <a:srgbClr val="211E1E"/>
                </a:solidFill>
                <a:latin typeface="Tw Cen MT"/>
                <a:ea typeface="Times New Roman"/>
              </a:rPr>
              <a:t> La memoria de fr. Juan de la Cruz en este paraje mariano, se ha mantenido viva conservándose su celda estrecha en la torre, junto al camarín de la Virgen. </a:t>
            </a:r>
            <a:endParaRPr lang="es-ES" sz="2000" b="0" strike="noStrike" spc="-1" dirty="0">
              <a:latin typeface="Arial"/>
            </a:endParaRPr>
          </a:p>
        </p:txBody>
      </p:sp>
      <p:pic>
        <p:nvPicPr>
          <p:cNvPr id="253" name="Imagen 5"/>
          <p:cNvPicPr/>
          <p:nvPr/>
        </p:nvPicPr>
        <p:blipFill>
          <a:blip r:embed="rId3"/>
          <a:stretch/>
        </p:blipFill>
        <p:spPr>
          <a:xfrm>
            <a:off x="7122600" y="3834000"/>
            <a:ext cx="1871640" cy="2104920"/>
          </a:xfrm>
          <a:prstGeom prst="rect">
            <a:avLst/>
          </a:prstGeom>
          <a:ln w="0">
            <a:noFill/>
          </a:ln>
        </p:spPr>
      </p:pic>
      <p:pic>
        <p:nvPicPr>
          <p:cNvPr id="254" name="Imagen 4"/>
          <p:cNvPicPr/>
          <p:nvPr/>
        </p:nvPicPr>
        <p:blipFill>
          <a:blip r:embed="rId4"/>
          <a:stretch/>
        </p:blipFill>
        <p:spPr>
          <a:xfrm>
            <a:off x="7395120" y="259560"/>
            <a:ext cx="1599480" cy="2820600"/>
          </a:xfrm>
          <a:prstGeom prst="rect">
            <a:avLst/>
          </a:prstGeom>
          <a:ln w="0">
            <a:noFill/>
          </a:ln>
        </p:spPr>
      </p:pic>
      <p:sp>
        <p:nvSpPr>
          <p:cNvPr id="255" name="CuadroTexto 2"/>
          <p:cNvSpPr/>
          <p:nvPr/>
        </p:nvSpPr>
        <p:spPr>
          <a:xfrm>
            <a:off x="7122600" y="3081240"/>
            <a:ext cx="20203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SAN JUAN </a:t>
            </a:r>
            <a:endParaRPr lang="es-ES" sz="1800" b="0" strike="noStrike" spc="-1">
              <a:latin typeface="Arial"/>
            </a:endParaRPr>
          </a:p>
          <a:p>
            <a:pPr algn="ctr">
              <a:lnSpc>
                <a:spcPct val="100000"/>
              </a:lnSpc>
            </a:pPr>
            <a:r>
              <a:rPr lang="es-ES" sz="1800" b="0" strike="noStrike" spc="-1">
                <a:solidFill>
                  <a:srgbClr val="C00000"/>
                </a:solidFill>
                <a:latin typeface="Arial"/>
                <a:ea typeface="DejaVu Sans"/>
              </a:rPr>
              <a:t>DE LA CRUZ</a:t>
            </a:r>
            <a:endParaRPr lang="es-ES" sz="1800" b="0" strike="noStrike" spc="-1">
              <a:latin typeface="Arial"/>
            </a:endParaRPr>
          </a:p>
        </p:txBody>
      </p:sp>
      <p:sp>
        <p:nvSpPr>
          <p:cNvPr id="256" name="CuadroTexto 6"/>
          <p:cNvSpPr/>
          <p:nvPr/>
        </p:nvSpPr>
        <p:spPr>
          <a:xfrm>
            <a:off x="7122600" y="6093360"/>
            <a:ext cx="187164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Su celda en </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la Fuensanta</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54"/>
                                        </p:tgtEl>
                                        <p:attrNameLst>
                                          <p:attrName>style.visibility</p:attrName>
                                        </p:attrNameLst>
                                      </p:cBhvr>
                                      <p:to>
                                        <p:strVal val="visible"/>
                                      </p:to>
                                    </p:set>
                                    <p:animEffect transition="in" filter="fade">
                                      <p:cBhvr additive="repl">
                                        <p:cTn id="7" dur="3000"/>
                                        <p:tgtEl>
                                          <p:spTgt spid="254"/>
                                        </p:tgtEl>
                                      </p:cBhvr>
                                    </p:animEffect>
                                    <p:anim calcmode="lin" valueType="num">
                                      <p:cBhvr additive="repl">
                                        <p:cTn id="8" dur="3000" fill="hold"/>
                                        <p:tgtEl>
                                          <p:spTgt spid="254"/>
                                        </p:tgtEl>
                                        <p:attrNameLst>
                                          <p:attrName>ppt_x</p:attrName>
                                        </p:attrNameLst>
                                      </p:cBhvr>
                                      <p:tavLst>
                                        <p:tav tm="0">
                                          <p:val>
                                            <p:strVal val="#ppt_x"/>
                                          </p:val>
                                        </p:tav>
                                        <p:tav tm="100000">
                                          <p:val>
                                            <p:strVal val="#ppt_x"/>
                                          </p:val>
                                        </p:tav>
                                      </p:tavLst>
                                    </p:anim>
                                    <p:anim calcmode="lin" valueType="num">
                                      <p:cBhvr additive="repl">
                                        <p:cTn id="9" dur="3000" fill="hold"/>
                                        <p:tgtEl>
                                          <p:spTgt spid="2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57" name="CuadroTexto 1"/>
          <p:cNvSpPr/>
          <p:nvPr/>
        </p:nvSpPr>
        <p:spPr>
          <a:xfrm>
            <a:off x="323640" y="116640"/>
            <a:ext cx="6767640" cy="4968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_tradnl" sz="2000" b="0" strike="noStrike" spc="-1">
                <a:solidFill>
                  <a:srgbClr val="000000"/>
                </a:solidFill>
                <a:latin typeface="Times New Roman"/>
                <a:ea typeface="Times New Roman"/>
              </a:rPr>
              <a:t>	</a:t>
            </a:r>
            <a:r>
              <a:rPr lang="es-ES_tradnl" sz="2000" b="0" strike="noStrike" spc="-1">
                <a:solidFill>
                  <a:srgbClr val="C00000"/>
                </a:solidFill>
                <a:latin typeface="Tw Cen MT"/>
                <a:ea typeface="Times New Roman"/>
              </a:rPr>
              <a:t>SAN JUAN DE LA CRUZ</a:t>
            </a:r>
            <a:r>
              <a:rPr lang="es-ES_tradnl" sz="2000" b="0" strike="noStrike" spc="-1">
                <a:solidFill>
                  <a:srgbClr val="000000"/>
                </a:solidFill>
                <a:latin typeface="Tw Cen MT"/>
                <a:ea typeface="Times New Roman"/>
              </a:rPr>
              <a:t>, vivió en esta zona, en el convento llamado El Calvario, a unos doce kilómetros de Villanueva. En estos parajes cercanos al río Guadalquivir se inspiró el carmelita. Es, sin duda alguna, el paso de Fray Juan de la Cruz entre nosotros, regalo precioso de la historia y de la fortuna a Villanueva del Arzobispo. Pocos sitios de los muchos donde vivió y estuvo, ejerció sobre su persona, su espiritualidad y su obra literaria un influjo tan grande como el Calvario y los impresionantes y hermosos parajes de la sierra de Las Villas.</a:t>
            </a:r>
            <a:endParaRPr lang="es-ES" sz="2000" b="0" strike="noStrike" spc="-1">
              <a:latin typeface="Arial"/>
            </a:endParaRPr>
          </a:p>
          <a:p>
            <a:pPr algn="just">
              <a:lnSpc>
                <a:spcPct val="100000"/>
              </a:lnSpc>
            </a:pPr>
            <a:r>
              <a:rPr lang="es-ES_tradnl" sz="2000" b="0" strike="noStrike" spc="-1">
                <a:solidFill>
                  <a:srgbClr val="C00000"/>
                </a:solidFill>
                <a:latin typeface="Tw Cen MT"/>
                <a:ea typeface="Times New Roman"/>
              </a:rPr>
              <a:t>*1578: </a:t>
            </a:r>
            <a:r>
              <a:rPr lang="es-ES_tradnl" sz="2000" b="0" strike="noStrike" spc="-1">
                <a:solidFill>
                  <a:srgbClr val="000000"/>
                </a:solidFill>
                <a:latin typeface="Tw Cen MT"/>
                <a:ea typeface="Times New Roman"/>
              </a:rPr>
              <a:t>En el otoño llegó al Calvario, después de la experiencia de la cárcel de Toledo y tras pasar por el convento de Beas. A partir de ese primer encuentro las visitas a las monjas las haría con  gran frecuencia, así como al santuario de Nuestra Señora de la Fuensanta.</a:t>
            </a:r>
            <a:r>
              <a:rPr lang="es-ES" sz="2000" b="0" strike="noStrike" spc="-1">
                <a:solidFill>
                  <a:srgbClr val="000000"/>
                </a:solidFill>
                <a:latin typeface="Tw Cen MT"/>
                <a:ea typeface="Times New Roman"/>
              </a:rPr>
              <a:t> </a:t>
            </a:r>
            <a:r>
              <a:rPr lang="es-ES_tradnl" sz="2000" b="0" strike="noStrike" spc="-1">
                <a:solidFill>
                  <a:srgbClr val="000000"/>
                </a:solidFill>
                <a:latin typeface="Tw Cen MT"/>
                <a:ea typeface="Times New Roman"/>
              </a:rPr>
              <a:t>En el Calvario compuso las cinco última estrofas de su obra “ Cántico Espiritual”. </a:t>
            </a:r>
            <a:endParaRPr lang="es-ES" sz="2000" b="0" strike="noStrike" spc="-1">
              <a:latin typeface="Arial"/>
            </a:endParaRPr>
          </a:p>
          <a:p>
            <a:pPr>
              <a:lnSpc>
                <a:spcPct val="100000"/>
              </a:lnSpc>
            </a:pPr>
            <a:r>
              <a:rPr lang="es-ES_tradnl" sz="2000" b="0" strike="noStrike" spc="-1">
                <a:solidFill>
                  <a:srgbClr val="C00000"/>
                </a:solidFill>
                <a:latin typeface="Tw Cen MT"/>
                <a:ea typeface="Times New Roman"/>
              </a:rPr>
              <a:t>*1579: </a:t>
            </a:r>
            <a:r>
              <a:rPr lang="es-ES_tradnl" sz="2000" b="0" strike="noStrike" spc="-1">
                <a:solidFill>
                  <a:srgbClr val="000000"/>
                </a:solidFill>
                <a:latin typeface="Tw Cen MT"/>
                <a:ea typeface="Times New Roman"/>
              </a:rPr>
              <a:t>En la primavera se traslada a Baeza.</a:t>
            </a:r>
            <a:r>
              <a:rPr lang="es-ES" sz="2000" b="0" strike="noStrike" spc="-1">
                <a:solidFill>
                  <a:srgbClr val="000000"/>
                </a:solidFill>
                <a:latin typeface="Tw Cen MT"/>
                <a:ea typeface="Times New Roman"/>
              </a:rPr>
              <a:t>    </a:t>
            </a:r>
            <a:r>
              <a:rPr lang="es-ES_tradnl" sz="1800" b="0" i="1" strike="noStrike" spc="-1">
                <a:solidFill>
                  <a:srgbClr val="C00000"/>
                </a:solidFill>
                <a:latin typeface="Tw Cen MT"/>
                <a:ea typeface="Times New Roman"/>
              </a:rPr>
              <a:t>   </a:t>
            </a:r>
            <a:endParaRPr lang="es-ES" sz="1800" b="0" strike="noStrike" spc="-1">
              <a:latin typeface="Arial"/>
            </a:endParaRPr>
          </a:p>
        </p:txBody>
      </p:sp>
      <p:pic>
        <p:nvPicPr>
          <p:cNvPr id="258" name="Imagen 1" descr="Paco Tito.jpg"/>
          <p:cNvPicPr/>
          <p:nvPr/>
        </p:nvPicPr>
        <p:blipFill>
          <a:blip r:embed="rId3"/>
          <a:stretch/>
        </p:blipFill>
        <p:spPr>
          <a:xfrm>
            <a:off x="7302240" y="332640"/>
            <a:ext cx="1655280" cy="2392200"/>
          </a:xfrm>
          <a:prstGeom prst="rect">
            <a:avLst/>
          </a:prstGeom>
          <a:ln w="0">
            <a:noFill/>
          </a:ln>
        </p:spPr>
      </p:pic>
      <p:sp>
        <p:nvSpPr>
          <p:cNvPr id="259" name="CuadroTexto 3"/>
          <p:cNvSpPr/>
          <p:nvPr/>
        </p:nvSpPr>
        <p:spPr>
          <a:xfrm>
            <a:off x="7327440" y="2925000"/>
            <a:ext cx="17078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MÍSTICO</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Y</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POETA</a:t>
            </a:r>
            <a:endParaRPr lang="es-ES" sz="1800" b="0" strike="noStrike" spc="-1">
              <a:latin typeface="Arial"/>
            </a:endParaRPr>
          </a:p>
        </p:txBody>
      </p:sp>
      <p:sp>
        <p:nvSpPr>
          <p:cNvPr id="260" name="CuadroTexto 4"/>
          <p:cNvSpPr/>
          <p:nvPr/>
        </p:nvSpPr>
        <p:spPr>
          <a:xfrm>
            <a:off x="323640" y="5133240"/>
            <a:ext cx="7991640" cy="150665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i="1" strike="noStrike" spc="-1" dirty="0">
                <a:solidFill>
                  <a:srgbClr val="000000"/>
                </a:solidFill>
                <a:latin typeface="Tw Cen MT"/>
                <a:ea typeface="Times New Roman"/>
              </a:rPr>
              <a:t>        </a:t>
            </a:r>
            <a:r>
              <a:rPr lang="es-ES_tradnl" sz="1800" b="0" i="1" strike="noStrike" spc="-1" dirty="0">
                <a:solidFill>
                  <a:srgbClr val="C00000"/>
                </a:solidFill>
                <a:latin typeface="Tw Cen MT"/>
                <a:ea typeface="Times New Roman"/>
              </a:rPr>
              <a:t>“ Mil gracias derramando</a:t>
            </a:r>
            <a:endParaRPr lang="es-ES" sz="1800" b="0" strike="noStrike" spc="-1" dirty="0">
              <a:latin typeface="Arial"/>
            </a:endParaRPr>
          </a:p>
          <a:p>
            <a:pPr algn="ctr">
              <a:lnSpc>
                <a:spcPct val="100000"/>
              </a:lnSpc>
            </a:pPr>
            <a:r>
              <a:rPr lang="es-ES_tradnl" sz="1800" b="0" i="1" strike="noStrike" spc="-1" dirty="0">
                <a:solidFill>
                  <a:srgbClr val="C00000"/>
                </a:solidFill>
                <a:latin typeface="Tw Cen MT"/>
                <a:ea typeface="Times New Roman"/>
              </a:rPr>
              <a:t>	pasó por estos sotos con presura,</a:t>
            </a:r>
            <a:endParaRPr lang="es-ES" sz="1800" b="0" strike="noStrike" spc="-1" dirty="0">
              <a:latin typeface="Arial"/>
            </a:endParaRPr>
          </a:p>
          <a:p>
            <a:pPr algn="ctr">
              <a:lnSpc>
                <a:spcPct val="100000"/>
              </a:lnSpc>
            </a:pPr>
            <a:r>
              <a:rPr lang="es-ES_tradnl" sz="1800" b="0" i="1" strike="noStrike" spc="-1" dirty="0">
                <a:solidFill>
                  <a:srgbClr val="C00000"/>
                </a:solidFill>
                <a:latin typeface="Tw Cen MT"/>
                <a:ea typeface="Times New Roman"/>
              </a:rPr>
              <a:t>	y, </a:t>
            </a:r>
            <a:r>
              <a:rPr lang="es-ES_tradnl" i="1" spc="-1" dirty="0">
                <a:solidFill>
                  <a:srgbClr val="C00000"/>
                </a:solidFill>
                <a:latin typeface="Tw Cen MT"/>
                <a:ea typeface="Times New Roman"/>
              </a:rPr>
              <a:t>y</a:t>
            </a:r>
            <a:r>
              <a:rPr lang="es-ES_tradnl" sz="1800" b="0" i="1" strike="noStrike" spc="-1" dirty="0">
                <a:solidFill>
                  <a:srgbClr val="C00000"/>
                </a:solidFill>
                <a:latin typeface="Tw Cen MT"/>
                <a:ea typeface="Times New Roman"/>
              </a:rPr>
              <a:t>éndolos mirando,</a:t>
            </a:r>
            <a:endParaRPr lang="es-ES" sz="1800" b="0" strike="noStrike" spc="-1" dirty="0">
              <a:latin typeface="Arial"/>
            </a:endParaRPr>
          </a:p>
          <a:p>
            <a:pPr algn="ctr">
              <a:lnSpc>
                <a:spcPct val="100000"/>
              </a:lnSpc>
            </a:pPr>
            <a:r>
              <a:rPr lang="es-ES_tradnl" sz="1800" b="0" i="1" strike="noStrike" spc="-1" dirty="0">
                <a:solidFill>
                  <a:srgbClr val="C00000"/>
                </a:solidFill>
                <a:latin typeface="Tw Cen MT"/>
                <a:ea typeface="Times New Roman"/>
              </a:rPr>
              <a:t>	con sola su figura,</a:t>
            </a:r>
            <a:endParaRPr lang="es-ES" sz="1800" b="0" strike="noStrike" spc="-1" dirty="0">
              <a:latin typeface="Arial"/>
            </a:endParaRPr>
          </a:p>
          <a:p>
            <a:pPr algn="ctr">
              <a:lnSpc>
                <a:spcPct val="100000"/>
              </a:lnSpc>
            </a:pPr>
            <a:r>
              <a:rPr lang="es-ES_tradnl" sz="1800" b="0" i="1" strike="noStrike" spc="-1" dirty="0">
                <a:solidFill>
                  <a:srgbClr val="C00000"/>
                </a:solidFill>
                <a:latin typeface="Tw Cen MT"/>
                <a:ea typeface="Times New Roman"/>
              </a:rPr>
              <a:t>	vestidos los dejó de su hermosura”</a:t>
            </a:r>
            <a:endParaRPr lang="es-ES" sz="1800" b="0" strike="noStrike" spc="-1" dirty="0">
              <a:latin typeface="Arial"/>
            </a:endParaRPr>
          </a:p>
        </p:txBody>
      </p:sp>
      <p:sp>
        <p:nvSpPr>
          <p:cNvPr id="261" name="CuadroTexto 6"/>
          <p:cNvSpPr/>
          <p:nvPr/>
        </p:nvSpPr>
        <p:spPr>
          <a:xfrm>
            <a:off x="7327440" y="4047480"/>
            <a:ext cx="181548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strike="noStrike" spc="-1">
                <a:solidFill>
                  <a:srgbClr val="000000"/>
                </a:solidFill>
                <a:latin typeface="Arial"/>
                <a:ea typeface="DejaVu Sans"/>
              </a:rPr>
              <a:t>*Fontíveros 1542</a:t>
            </a:r>
            <a:endParaRPr lang="es-ES" sz="1600" b="0" strike="noStrike" spc="-1">
              <a:latin typeface="Arial"/>
            </a:endParaRPr>
          </a:p>
          <a:p>
            <a:pPr algn="ctr">
              <a:lnSpc>
                <a:spcPct val="100000"/>
              </a:lnSpc>
            </a:pPr>
            <a:endParaRPr lang="es-ES" sz="1600" b="0" strike="noStrike" spc="-1">
              <a:latin typeface="Arial"/>
            </a:endParaRPr>
          </a:p>
          <a:p>
            <a:pPr algn="ctr">
              <a:lnSpc>
                <a:spcPct val="100000"/>
              </a:lnSpc>
            </a:pPr>
            <a:r>
              <a:rPr lang="es-ES" sz="1600" b="0" strike="noStrike" spc="-1">
                <a:solidFill>
                  <a:srgbClr val="000000"/>
                </a:solidFill>
                <a:latin typeface="Arial"/>
                <a:ea typeface="DejaVu Sans"/>
              </a:rPr>
              <a:t>+Úbeda 1591</a:t>
            </a:r>
            <a:endParaRPr lang="es-E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58"/>
                                        </p:tgtEl>
                                        <p:attrNameLst>
                                          <p:attrName>style.visibility</p:attrName>
                                        </p:attrNameLst>
                                      </p:cBhvr>
                                      <p:to>
                                        <p:strVal val="visible"/>
                                      </p:to>
                                    </p:set>
                                    <p:animEffect transition="in" filter="fade">
                                      <p:cBhvr additive="repl">
                                        <p:cTn id="7" dur="3000"/>
                                        <p:tgtEl>
                                          <p:spTgt spid="258"/>
                                        </p:tgtEl>
                                      </p:cBhvr>
                                    </p:animEffect>
                                    <p:anim calcmode="lin" valueType="num">
                                      <p:cBhvr additive="repl">
                                        <p:cTn id="8" dur="3000" fill="hold"/>
                                        <p:tgtEl>
                                          <p:spTgt spid="258"/>
                                        </p:tgtEl>
                                        <p:attrNameLst>
                                          <p:attrName>ppt_x</p:attrName>
                                        </p:attrNameLst>
                                      </p:cBhvr>
                                      <p:tavLst>
                                        <p:tav tm="0">
                                          <p:val>
                                            <p:strVal val="#ppt_x"/>
                                          </p:val>
                                        </p:tav>
                                        <p:tav tm="100000">
                                          <p:val>
                                            <p:strVal val="#ppt_x"/>
                                          </p:val>
                                        </p:tav>
                                      </p:tavLst>
                                    </p:anim>
                                    <p:anim calcmode="lin" valueType="num">
                                      <p:cBhvr additive="repl">
                                        <p:cTn id="9" dur="3000" fill="hold"/>
                                        <p:tgtEl>
                                          <p:spTgt spid="2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62" name="CuadroTexto 2"/>
          <p:cNvSpPr/>
          <p:nvPr/>
        </p:nvSpPr>
        <p:spPr>
          <a:xfrm>
            <a:off x="395640" y="334440"/>
            <a:ext cx="5831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2000" b="0" strike="noStrike" spc="-1" dirty="0">
                <a:solidFill>
                  <a:srgbClr val="C00000"/>
                </a:solidFill>
                <a:latin typeface="Tw Cen MT"/>
                <a:ea typeface="DejaVu Sans"/>
              </a:rPr>
              <a:t>Dos leguas </a:t>
            </a:r>
            <a:r>
              <a:rPr lang="es-ES_tradnl" sz="2000" b="0" strike="noStrike" spc="-1" dirty="0">
                <a:solidFill>
                  <a:srgbClr val="000000"/>
                </a:solidFill>
                <a:latin typeface="Tw Cen MT"/>
                <a:ea typeface="DejaVu Sans"/>
              </a:rPr>
              <a:t>de caminos empinados separan </a:t>
            </a:r>
            <a:endParaRPr lang="es-ES" sz="2000" b="0" strike="noStrike" spc="-1" dirty="0">
              <a:latin typeface="Arial"/>
            </a:endParaRPr>
          </a:p>
          <a:p>
            <a:pPr algn="ctr">
              <a:lnSpc>
                <a:spcPct val="100000"/>
              </a:lnSpc>
            </a:pPr>
            <a:r>
              <a:rPr lang="es-ES_tradnl" sz="2000" b="0" strike="noStrike" spc="-1" dirty="0">
                <a:solidFill>
                  <a:srgbClr val="C00000"/>
                </a:solidFill>
                <a:latin typeface="Tw Cen MT"/>
                <a:ea typeface="DejaVu Sans"/>
              </a:rPr>
              <a:t>Beas del Calvario</a:t>
            </a:r>
            <a:r>
              <a:rPr lang="es-ES_tradnl" sz="2000" b="0" strike="noStrike" spc="-1" dirty="0">
                <a:solidFill>
                  <a:srgbClr val="000000"/>
                </a:solidFill>
                <a:latin typeface="Tw Cen MT"/>
                <a:ea typeface="DejaVu Sans"/>
              </a:rPr>
              <a:t>, enclavado en plena sierra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de las Villas.(1576 a 1583)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Todo es luz en este espléndido paisaje,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al que añaden un especial encanto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los arroyuelos por doquier que van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a parar al Guadalquivir naciente.</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Juan se recupera pronto.</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La comunidad, 30 jóvenes carmelitas.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¿Qué directrices impondrá el Teólogo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DejaVu Sans"/>
              </a:rPr>
              <a:t>de la Noche y defensor de la Nada?</a:t>
            </a:r>
            <a:r>
              <a:rPr lang="es-ES" sz="2000" b="0" strike="noStrike" spc="-1" dirty="0">
                <a:solidFill>
                  <a:srgbClr val="1C1C1C"/>
                </a:solidFill>
                <a:latin typeface="Tw Cen MT"/>
                <a:ea typeface="MS Mincho"/>
              </a:rPr>
              <a:t> </a:t>
            </a:r>
            <a:endParaRPr lang="es-ES" sz="2000" b="0" strike="noStrike" spc="-1" dirty="0">
              <a:latin typeface="Arial"/>
            </a:endParaRPr>
          </a:p>
          <a:p>
            <a:pPr algn="ctr">
              <a:lnSpc>
                <a:spcPct val="100000"/>
              </a:lnSpc>
            </a:pPr>
            <a:r>
              <a:rPr lang="es-ES" sz="2000" b="0" strike="noStrike" spc="-1" dirty="0">
                <a:solidFill>
                  <a:srgbClr val="1C1C1C"/>
                </a:solidFill>
                <a:latin typeface="Tw Cen MT"/>
                <a:ea typeface="MS Mincho"/>
              </a:rPr>
              <a:t>Fray Juan empezó a instruirles, moderando la penitencia que hacían, en ocasiones exagerada, </a:t>
            </a:r>
            <a:endParaRPr lang="es-ES" sz="2000" b="0" strike="noStrike" spc="-1" dirty="0">
              <a:latin typeface="Arial"/>
            </a:endParaRPr>
          </a:p>
          <a:p>
            <a:pPr algn="ctr">
              <a:lnSpc>
                <a:spcPct val="100000"/>
              </a:lnSpc>
            </a:pPr>
            <a:r>
              <a:rPr lang="es-ES" sz="2000" b="0" strike="noStrike" spc="-1" dirty="0">
                <a:solidFill>
                  <a:srgbClr val="1C1C1C"/>
                </a:solidFill>
                <a:latin typeface="Tw Cen MT"/>
                <a:ea typeface="MS Mincho"/>
              </a:rPr>
              <a:t>en favor de un espíritu de fe y amor, </a:t>
            </a:r>
            <a:endParaRPr lang="es-ES" sz="2000" b="0" strike="noStrike" spc="-1" dirty="0">
              <a:latin typeface="Arial"/>
            </a:endParaRPr>
          </a:p>
          <a:p>
            <a:pPr algn="ctr">
              <a:lnSpc>
                <a:spcPct val="100000"/>
              </a:lnSpc>
            </a:pPr>
            <a:r>
              <a:rPr lang="es-ES" sz="2000" b="0" strike="noStrike" spc="-1" dirty="0">
                <a:solidFill>
                  <a:srgbClr val="1C1C1C"/>
                </a:solidFill>
                <a:latin typeface="Tw Cen MT"/>
                <a:ea typeface="MS Mincho"/>
              </a:rPr>
              <a:t>del que andaban flojos hasta entonces.</a:t>
            </a:r>
            <a:r>
              <a:rPr lang="es-ES" sz="2000" b="0" strike="noStrike" spc="-1" dirty="0">
                <a:solidFill>
                  <a:srgbClr val="000000"/>
                </a:solidFill>
                <a:latin typeface="Tw Cen MT"/>
                <a:ea typeface="MS Mincho"/>
              </a:rPr>
              <a:t>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MS Mincho"/>
              </a:rPr>
              <a:t>Quiere que sus religiosos disfruten el paisaje.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MS Mincho"/>
              </a:rPr>
              <a:t>Los saca al amanecer para la oración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MS Mincho"/>
              </a:rPr>
              <a:t>entre pinos y peñas.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MS Mincho"/>
              </a:rPr>
              <a:t>¡Que fácil es el encuentro con Dios </a:t>
            </a:r>
            <a:endParaRPr lang="es-ES" sz="2000" b="0" strike="noStrike" spc="-1" dirty="0">
              <a:latin typeface="Arial"/>
            </a:endParaRPr>
          </a:p>
          <a:p>
            <a:pPr algn="ctr">
              <a:lnSpc>
                <a:spcPct val="100000"/>
              </a:lnSpc>
            </a:pPr>
            <a:r>
              <a:rPr lang="es-ES_tradnl" sz="2000" b="0" strike="noStrike" spc="-1" dirty="0">
                <a:solidFill>
                  <a:srgbClr val="000000"/>
                </a:solidFill>
                <a:latin typeface="Tw Cen MT"/>
                <a:ea typeface="MS Mincho"/>
              </a:rPr>
              <a:t>en medio de la naturaleza! </a:t>
            </a:r>
            <a:endParaRPr lang="es-ES" sz="2000" b="0" strike="noStrike" spc="-1" dirty="0">
              <a:latin typeface="Arial"/>
            </a:endParaRPr>
          </a:p>
        </p:txBody>
      </p:sp>
      <p:pic>
        <p:nvPicPr>
          <p:cNvPr id="263" name="Imagen 3" descr="Fonte 1.psd"/>
          <p:cNvPicPr/>
          <p:nvPr/>
        </p:nvPicPr>
        <p:blipFill>
          <a:blip r:embed="rId3"/>
          <a:srcRect l="1796" t="7408" r="7186" b="6101"/>
          <a:stretch/>
        </p:blipFill>
        <p:spPr>
          <a:xfrm>
            <a:off x="6593040" y="522360"/>
            <a:ext cx="2394360" cy="1870560"/>
          </a:xfrm>
          <a:prstGeom prst="rect">
            <a:avLst/>
          </a:prstGeom>
          <a:ln w="0">
            <a:noFill/>
          </a:ln>
        </p:spPr>
      </p:pic>
      <p:sp>
        <p:nvSpPr>
          <p:cNvPr id="264" name="CuadroTexto 5"/>
          <p:cNvSpPr/>
          <p:nvPr/>
        </p:nvSpPr>
        <p:spPr>
          <a:xfrm>
            <a:off x="6516360" y="2709000"/>
            <a:ext cx="262656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1800" b="0" strike="noStrike" spc="-1">
                <a:solidFill>
                  <a:srgbClr val="000000"/>
                </a:solidFill>
                <a:latin typeface="Tw Cen MT"/>
                <a:ea typeface="DejaVu Sans"/>
              </a:rPr>
              <a:t>De septiembre 1578</a:t>
            </a:r>
            <a:endParaRPr lang="es-ES" sz="1800" b="0" strike="noStrike" spc="-1">
              <a:latin typeface="Arial"/>
            </a:endParaRPr>
          </a:p>
          <a:p>
            <a:pPr algn="ctr">
              <a:lnSpc>
                <a:spcPct val="100000"/>
              </a:lnSpc>
            </a:pPr>
            <a:r>
              <a:rPr lang="es-ES_tradnl" sz="1800" b="0" strike="noStrike" spc="-1">
                <a:solidFill>
                  <a:srgbClr val="000000"/>
                </a:solidFill>
                <a:latin typeface="Tw Cen MT"/>
                <a:ea typeface="DejaVu Sans"/>
              </a:rPr>
              <a:t>a mayo  1579</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000000"/>
                </a:solidFill>
                <a:latin typeface="Tw Cen MT"/>
                <a:ea typeface="DejaVu Sans"/>
              </a:rPr>
              <a:t>En el Calvario</a:t>
            </a:r>
            <a:endParaRPr lang="es-ES" sz="1800" b="0" strike="noStrike" spc="-1">
              <a:latin typeface="Arial"/>
            </a:endParaRPr>
          </a:p>
          <a:p>
            <a:pPr algn="ctr">
              <a:lnSpc>
                <a:spcPct val="100000"/>
              </a:lnSpc>
            </a:pPr>
            <a:r>
              <a:rPr lang="es-ES_tradnl" sz="1800" b="0" strike="noStrike" spc="-1">
                <a:solidFill>
                  <a:srgbClr val="000000"/>
                </a:solidFill>
                <a:latin typeface="Tw Cen MT"/>
                <a:ea typeface="DejaVu Sans"/>
              </a:rPr>
              <a:t>Completa el Cántico:</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”Gocémonos, Amado, </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y vámonos a ver </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en tu hermosura, </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al monte y al collado</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do mana el agua pura </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entremos más adentro </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DejaVu Sans"/>
              </a:rPr>
              <a:t>en la espesura”</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63"/>
                                        </p:tgtEl>
                                        <p:attrNameLst>
                                          <p:attrName>style.visibility</p:attrName>
                                        </p:attrNameLst>
                                      </p:cBhvr>
                                      <p:to>
                                        <p:strVal val="visible"/>
                                      </p:to>
                                    </p:set>
                                    <p:animEffect transition="in" filter="fade">
                                      <p:cBhvr additive="repl">
                                        <p:cTn id="7" dur="3000"/>
                                        <p:tgtEl>
                                          <p:spTgt spid="263"/>
                                        </p:tgtEl>
                                      </p:cBhvr>
                                    </p:animEffect>
                                    <p:anim calcmode="lin" valueType="num">
                                      <p:cBhvr additive="repl">
                                        <p:cTn id="8" dur="3000" fill="hold"/>
                                        <p:tgtEl>
                                          <p:spTgt spid="263"/>
                                        </p:tgtEl>
                                        <p:attrNameLst>
                                          <p:attrName>ppt_x</p:attrName>
                                        </p:attrNameLst>
                                      </p:cBhvr>
                                      <p:tavLst>
                                        <p:tav tm="0">
                                          <p:val>
                                            <p:strVal val="#ppt_x"/>
                                          </p:val>
                                        </p:tav>
                                        <p:tav tm="100000">
                                          <p:val>
                                            <p:strVal val="#ppt_x"/>
                                          </p:val>
                                        </p:tav>
                                      </p:tavLst>
                                    </p:anim>
                                    <p:anim calcmode="lin" valueType="num">
                                      <p:cBhvr additive="repl">
                                        <p:cTn id="9" dur="3000" fill="hold"/>
                                        <p:tgtEl>
                                          <p:spTgt spid="2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65" name="CuadroTexto 2"/>
          <p:cNvSpPr/>
          <p:nvPr/>
        </p:nvSpPr>
        <p:spPr>
          <a:xfrm>
            <a:off x="467640" y="260640"/>
            <a:ext cx="6191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1C1C1C"/>
                </a:solidFill>
                <a:latin typeface="Tw Cen MT"/>
                <a:ea typeface="MS Mincho"/>
              </a:rPr>
              <a:t>	</a:t>
            </a:r>
            <a:r>
              <a:rPr lang="es-ES" sz="2000" b="0" strike="noStrike" spc="-1">
                <a:solidFill>
                  <a:srgbClr val="C00000"/>
                </a:solidFill>
                <a:latin typeface="Tw Cen MT"/>
                <a:ea typeface="MS Mincho"/>
              </a:rPr>
              <a:t>Todos los sábados</a:t>
            </a:r>
            <a:r>
              <a:rPr lang="es-ES" sz="2000" b="0" strike="noStrike" spc="-1">
                <a:solidFill>
                  <a:srgbClr val="1C1C1C"/>
                </a:solidFill>
                <a:latin typeface="Tw Cen MT"/>
                <a:ea typeface="MS Mincho"/>
              </a:rPr>
              <a:t>, fray Juan dejaba El Calvario y se dirigía </a:t>
            </a:r>
            <a:r>
              <a:rPr lang="es-ES" sz="2000" b="0" strike="noStrike" spc="-1">
                <a:solidFill>
                  <a:srgbClr val="C00000"/>
                </a:solidFill>
                <a:latin typeface="Tw Cen MT"/>
                <a:ea typeface="MS Mincho"/>
              </a:rPr>
              <a:t>a Beas</a:t>
            </a:r>
            <a:r>
              <a:rPr lang="es-ES" sz="2000" b="0" strike="noStrike" spc="-1">
                <a:solidFill>
                  <a:srgbClr val="1C1C1C"/>
                </a:solidFill>
                <a:latin typeface="Tw Cen MT"/>
                <a:ea typeface="MS Mincho"/>
              </a:rPr>
              <a:t>, para confesar a las monjas. Eran dos leguas de camino hacia el norte: una de subida suave por la solana del monte que separa ambas fundaciones y otra de bajada abrupta por la umbría. Desde la cima del monte se podía avistar tanto las estribaciones de la sierra de Segura al sur, como las de la de sierra Morena al norte, por la zona de Chiclana. Abajo, las blancas casas de Beas de Segura se apiñaban junto al rio y, cerca de él, el convento, adosado a la iglesia parroquial.</a:t>
            </a:r>
            <a:r>
              <a:rPr lang="es-ES" sz="2000" b="0" strike="noStrike" spc="-1">
                <a:solidFill>
                  <a:srgbClr val="000000"/>
                </a:solidFill>
                <a:latin typeface="Tw Cen MT"/>
                <a:ea typeface="MS Mincho"/>
              </a:rPr>
              <a:t> </a:t>
            </a:r>
            <a:endParaRPr lang="es-ES" sz="2000" b="0" strike="noStrike" spc="-1">
              <a:latin typeface="Arial"/>
            </a:endParaRPr>
          </a:p>
          <a:p>
            <a:pPr algn="just">
              <a:lnSpc>
                <a:spcPct val="100000"/>
              </a:lnSpc>
            </a:pPr>
            <a:r>
              <a:rPr lang="es-ES" sz="2000" b="0" strike="noStrike" spc="-1">
                <a:solidFill>
                  <a:srgbClr val="1C1C1C"/>
                </a:solidFill>
                <a:latin typeface="Tw Cen MT"/>
                <a:ea typeface="MS Mincho"/>
              </a:rPr>
              <a:t>	Fray Juan quiso dedicar el sábado y el domingo a este menester, tornando el lunes a su convento. </a:t>
            </a:r>
            <a:endParaRPr lang="es-ES" sz="2000" b="0" strike="noStrike" spc="-1">
              <a:latin typeface="Arial"/>
            </a:endParaRPr>
          </a:p>
          <a:p>
            <a:pPr algn="just">
              <a:lnSpc>
                <a:spcPct val="100000"/>
              </a:lnSpc>
            </a:pPr>
            <a:r>
              <a:rPr lang="es-ES" sz="2000" b="0" strike="noStrike" spc="-1">
                <a:solidFill>
                  <a:srgbClr val="1C1C1C"/>
                </a:solidFill>
                <a:latin typeface="Tw Cen MT"/>
                <a:ea typeface="MS Mincho"/>
              </a:rPr>
              <a:t>	Confesaba sin prisas, dando a cada persona el tiempo y la atención que necesitaba, sin distinguir entre unas y otras. En poco tiempo, las monjas pudieron apreciar el acierto de la madre Teresa al recomendarlas a fray Juan. Para ellas, fue un director espiritual muy cabal, al que escuchaban con atención, dejando todo. Para fray Juan, esta comunidad religiosa fue su preferida y supuso para él un acicate para escribir.</a:t>
            </a:r>
            <a:r>
              <a:rPr lang="es-ES" sz="2000" b="0" strike="noStrike" spc="-1">
                <a:solidFill>
                  <a:srgbClr val="000000"/>
                </a:solidFill>
                <a:latin typeface="Tw Cen MT"/>
                <a:ea typeface="MS Mincho"/>
              </a:rPr>
              <a:t> </a:t>
            </a:r>
            <a:endParaRPr lang="es-ES" sz="2000" b="0" strike="noStrike" spc="-1">
              <a:latin typeface="Arial"/>
            </a:endParaRPr>
          </a:p>
        </p:txBody>
      </p:sp>
      <p:pic>
        <p:nvPicPr>
          <p:cNvPr id="266" name="Imagen 3"/>
          <p:cNvPicPr/>
          <p:nvPr/>
        </p:nvPicPr>
        <p:blipFill>
          <a:blip r:embed="rId3"/>
          <a:stretch/>
        </p:blipFill>
        <p:spPr>
          <a:xfrm>
            <a:off x="7084800" y="401400"/>
            <a:ext cx="1814760" cy="2447280"/>
          </a:xfrm>
          <a:prstGeom prst="rect">
            <a:avLst/>
          </a:prstGeom>
          <a:ln w="0">
            <a:noFill/>
          </a:ln>
        </p:spPr>
      </p:pic>
      <p:sp>
        <p:nvSpPr>
          <p:cNvPr id="267" name="CuadroTexto 3"/>
          <p:cNvSpPr/>
          <p:nvPr/>
        </p:nvSpPr>
        <p:spPr>
          <a:xfrm>
            <a:off x="7146000" y="6356160"/>
            <a:ext cx="18410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Arial"/>
                <a:ea typeface="DejaVu Sans"/>
              </a:rPr>
              <a:t>Beas de Segura</a:t>
            </a:r>
            <a:endParaRPr lang="es-ES" sz="1800" b="0" strike="noStrike" spc="-1">
              <a:latin typeface="Arial"/>
            </a:endParaRPr>
          </a:p>
        </p:txBody>
      </p:sp>
      <p:sp>
        <p:nvSpPr>
          <p:cNvPr id="268" name="CuadroTexto 5"/>
          <p:cNvSpPr/>
          <p:nvPr/>
        </p:nvSpPr>
        <p:spPr>
          <a:xfrm>
            <a:off x="7084800" y="2997000"/>
            <a:ext cx="19022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LA CRUZ</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centro de su </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espiritualidad</a:t>
            </a:r>
            <a:endParaRPr lang="es-ES" sz="1800" b="0" strike="noStrike" spc="-1">
              <a:latin typeface="Arial"/>
            </a:endParaRPr>
          </a:p>
        </p:txBody>
      </p:sp>
      <p:pic>
        <p:nvPicPr>
          <p:cNvPr id="269" name="Imagen 7"/>
          <p:cNvPicPr/>
          <p:nvPr/>
        </p:nvPicPr>
        <p:blipFill>
          <a:blip r:embed="rId4"/>
          <a:stretch/>
        </p:blipFill>
        <p:spPr>
          <a:xfrm>
            <a:off x="7192800" y="4067640"/>
            <a:ext cx="1706400" cy="2275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66"/>
                                        </p:tgtEl>
                                        <p:attrNameLst>
                                          <p:attrName>style.visibility</p:attrName>
                                        </p:attrNameLst>
                                      </p:cBhvr>
                                      <p:to>
                                        <p:strVal val="visible"/>
                                      </p:to>
                                    </p:set>
                                    <p:animEffect transition="in" filter="fade">
                                      <p:cBhvr additive="repl">
                                        <p:cTn id="7" dur="3000"/>
                                        <p:tgtEl>
                                          <p:spTgt spid="266"/>
                                        </p:tgtEl>
                                      </p:cBhvr>
                                    </p:animEffect>
                                    <p:anim calcmode="lin" valueType="num">
                                      <p:cBhvr additive="repl">
                                        <p:cTn id="8" dur="3000" fill="hold"/>
                                        <p:tgtEl>
                                          <p:spTgt spid="266"/>
                                        </p:tgtEl>
                                        <p:attrNameLst>
                                          <p:attrName>ppt_x</p:attrName>
                                        </p:attrNameLst>
                                      </p:cBhvr>
                                      <p:tavLst>
                                        <p:tav tm="0">
                                          <p:val>
                                            <p:strVal val="#ppt_x"/>
                                          </p:val>
                                        </p:tav>
                                        <p:tav tm="100000">
                                          <p:val>
                                            <p:strVal val="#ppt_x"/>
                                          </p:val>
                                        </p:tav>
                                      </p:tavLst>
                                    </p:anim>
                                    <p:anim calcmode="lin" valueType="num">
                                      <p:cBhvr additive="repl">
                                        <p:cTn id="9" dur="3000" fill="hold"/>
                                        <p:tgtEl>
                                          <p:spTgt spid="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70" name="CuadroTexto 4"/>
          <p:cNvSpPr/>
          <p:nvPr/>
        </p:nvSpPr>
        <p:spPr>
          <a:xfrm>
            <a:off x="179640" y="260640"/>
            <a:ext cx="6869160" cy="31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La villa de </a:t>
            </a:r>
            <a:r>
              <a:rPr lang="es-ES" sz="2000" b="0" strike="noStrike" spc="-1">
                <a:solidFill>
                  <a:srgbClr val="C00000"/>
                </a:solidFill>
                <a:latin typeface="Tw Cen MT"/>
                <a:ea typeface="Calibri"/>
              </a:rPr>
              <a:t>IZNATORAF</a:t>
            </a:r>
            <a:r>
              <a:rPr lang="es-ES" sz="2000" b="0" strike="noStrike" spc="-1">
                <a:solidFill>
                  <a:srgbClr val="000000"/>
                </a:solidFill>
                <a:latin typeface="Tw Cen MT"/>
                <a:ea typeface="Calibri"/>
              </a:rPr>
              <a:t> era considerada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prácticamente inexpugnable.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Su alcaide guardaba desde tal atalaya,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valle del Alto Guadaquivir,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al contar con dos fortalezas a la falda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del monte, La Moraleja y  Mingo Priego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y más allá del Guadalimar, Sorihuela, </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celosa vigilante de la amplia faja de terreno, </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que va desde el cerro</a:t>
            </a:r>
            <a:r>
              <a:rPr lang="es-ES" sz="2000" b="0" strike="noStrike" spc="-1">
                <a:solidFill>
                  <a:srgbClr val="000000"/>
                </a:solidFill>
                <a:latin typeface="Tw Cen MT"/>
                <a:ea typeface="Calibri"/>
              </a:rPr>
              <a:t> </a:t>
            </a:r>
            <a:r>
              <a:rPr lang="es-ES" sz="2000" b="0" strike="noStrike" spc="-1">
                <a:solidFill>
                  <a:srgbClr val="202122"/>
                </a:solidFill>
                <a:latin typeface="Tw Cen MT"/>
                <a:ea typeface="Calibri"/>
              </a:rPr>
              <a:t>hasta la loma de Chiclana</a:t>
            </a:r>
            <a:r>
              <a:rPr lang="es-ES" sz="2400" b="0" strike="noStrike" spc="-1">
                <a:solidFill>
                  <a:srgbClr val="202122"/>
                </a:solidFill>
                <a:latin typeface="Arial"/>
                <a:ea typeface="Calibri"/>
              </a:rPr>
              <a:t>.</a:t>
            </a:r>
            <a:endParaRPr lang="es-ES" sz="2400" b="0" strike="noStrike" spc="-1">
              <a:latin typeface="Arial"/>
            </a:endParaRPr>
          </a:p>
        </p:txBody>
      </p:sp>
      <p:sp>
        <p:nvSpPr>
          <p:cNvPr id="71" name="CuadroTexto 2"/>
          <p:cNvSpPr/>
          <p:nvPr/>
        </p:nvSpPr>
        <p:spPr>
          <a:xfrm>
            <a:off x="179640" y="4005000"/>
            <a:ext cx="663372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u="sng" strike="noStrike" spc="-1">
                <a:solidFill>
                  <a:srgbClr val="C00000"/>
                </a:solidFill>
                <a:uFillTx/>
                <a:latin typeface="Tw Cen MT"/>
                <a:ea typeface="Calibri"/>
              </a:rPr>
              <a:t>*1235:</a:t>
            </a:r>
            <a:r>
              <a:rPr lang="es-ES" sz="2000" b="0" strike="noStrike" spc="-1">
                <a:solidFill>
                  <a:srgbClr val="C00000"/>
                </a:solidFill>
                <a:latin typeface="Tw Cen MT"/>
                <a:ea typeface="Calibri"/>
              </a:rPr>
              <a:t> </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Fernando III el Santo, rey de Castilla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 la ayuda del arzobispo de Toledo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Rodrigo Ximénez de Rada,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conquistó la plaza fuerte de Iznatoraf,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y sus tres fortalezas de avanzadilla</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hasta entonces en poder mulsumán. </a:t>
            </a:r>
            <a:endParaRPr lang="es-ES" sz="2000" b="0" strike="noStrike" spc="-1">
              <a:latin typeface="Arial"/>
            </a:endParaRPr>
          </a:p>
        </p:txBody>
      </p:sp>
      <p:pic>
        <p:nvPicPr>
          <p:cNvPr id="72" name="Imagen 2"/>
          <p:cNvPicPr/>
          <p:nvPr/>
        </p:nvPicPr>
        <p:blipFill>
          <a:blip r:embed="rId3"/>
          <a:srcRect l="16206" t="24522" r="23600"/>
          <a:stretch/>
        </p:blipFill>
        <p:spPr>
          <a:xfrm>
            <a:off x="7049880" y="260640"/>
            <a:ext cx="1801800" cy="2240280"/>
          </a:xfrm>
          <a:prstGeom prst="rect">
            <a:avLst/>
          </a:prstGeom>
          <a:ln w="0">
            <a:noFill/>
          </a:ln>
        </p:spPr>
      </p:pic>
      <p:sp>
        <p:nvSpPr>
          <p:cNvPr id="73" name="CuadroTexto 1"/>
          <p:cNvSpPr/>
          <p:nvPr/>
        </p:nvSpPr>
        <p:spPr>
          <a:xfrm>
            <a:off x="6948360" y="2956680"/>
            <a:ext cx="2015280" cy="706432"/>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DejaVu Sans"/>
              </a:rPr>
              <a:t>FERNANDO III</a:t>
            </a:r>
            <a:endParaRPr lang="es-ES" sz="2000" b="0" strike="noStrike" spc="-1" dirty="0">
              <a:latin typeface="Arial"/>
            </a:endParaRPr>
          </a:p>
          <a:p>
            <a:pPr algn="ctr">
              <a:lnSpc>
                <a:spcPct val="100000"/>
              </a:lnSpc>
            </a:pPr>
            <a:endParaRPr lang="es-ES" sz="2000" b="0" strike="noStrike" spc="-1" dirty="0">
              <a:latin typeface="Arial"/>
            </a:endParaRPr>
          </a:p>
        </p:txBody>
      </p:sp>
      <p:pic>
        <p:nvPicPr>
          <p:cNvPr id="74" name="Imagen 5"/>
          <p:cNvPicPr/>
          <p:nvPr/>
        </p:nvPicPr>
        <p:blipFill>
          <a:blip r:embed="rId4"/>
          <a:stretch/>
        </p:blipFill>
        <p:spPr>
          <a:xfrm>
            <a:off x="6842520" y="3664440"/>
            <a:ext cx="2216520" cy="2310120"/>
          </a:xfrm>
          <a:prstGeom prst="rect">
            <a:avLst/>
          </a:prstGeom>
          <a:ln w="0">
            <a:noFill/>
          </a:ln>
        </p:spPr>
      </p:pic>
      <p:sp>
        <p:nvSpPr>
          <p:cNvPr id="75" name="CuadroTexto 6"/>
          <p:cNvSpPr/>
          <p:nvPr/>
        </p:nvSpPr>
        <p:spPr>
          <a:xfrm flipH="1">
            <a:off x="7378920" y="6148080"/>
            <a:ext cx="129492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IZNATORAF</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72"/>
                                        </p:tgtEl>
                                        <p:attrNameLst>
                                          <p:attrName>style.visibility</p:attrName>
                                        </p:attrNameLst>
                                      </p:cBhvr>
                                      <p:to>
                                        <p:strVal val="visible"/>
                                      </p:to>
                                    </p:set>
                                    <p:animEffect transition="in" filter="fade">
                                      <p:cBhvr additive="repl">
                                        <p:cTn id="7" dur="3000"/>
                                        <p:tgtEl>
                                          <p:spTgt spid="72"/>
                                        </p:tgtEl>
                                      </p:cBhvr>
                                    </p:animEffect>
                                    <p:anim calcmode="lin" valueType="num">
                                      <p:cBhvr additive="repl">
                                        <p:cTn id="8" dur="3000" fill="hold"/>
                                        <p:tgtEl>
                                          <p:spTgt spid="72"/>
                                        </p:tgtEl>
                                        <p:attrNameLst>
                                          <p:attrName>ppt_x</p:attrName>
                                        </p:attrNameLst>
                                      </p:cBhvr>
                                      <p:tavLst>
                                        <p:tav tm="0">
                                          <p:val>
                                            <p:strVal val="#ppt_x"/>
                                          </p:val>
                                        </p:tav>
                                        <p:tav tm="100000">
                                          <p:val>
                                            <p:strVal val="#ppt_x"/>
                                          </p:val>
                                        </p:tav>
                                      </p:tavLst>
                                    </p:anim>
                                    <p:anim calcmode="lin" valueType="num">
                                      <p:cBhvr additive="repl">
                                        <p:cTn id="9" dur="3000" fill="hold"/>
                                        <p:tgtEl>
                                          <p:spTgt spid="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70" name="CuadroTexto 2"/>
          <p:cNvSpPr/>
          <p:nvPr/>
        </p:nvSpPr>
        <p:spPr>
          <a:xfrm>
            <a:off x="266760" y="219240"/>
            <a:ext cx="6608520" cy="3138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Fray Juan de la Cruz se detiene en sus visitas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tanto en la Fuensanta como en el Calvario,</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siente  un gran cariño por esta serranía deliciosa,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arrullada por el Guadalquivir.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Soledad alegre y luminosa, pródiga en perfumes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colores, no es fácil hartarse de ella.</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aroma de sus virtudes  perfumea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todavía estos valles.</a:t>
            </a:r>
            <a:endParaRPr lang="es-ES" sz="2000" b="0" strike="noStrike" spc="-1">
              <a:latin typeface="Arial"/>
            </a:endParaRPr>
          </a:p>
          <a:p>
            <a:pPr algn="ctr">
              <a:lnSpc>
                <a:spcPct val="100000"/>
              </a:lnSpc>
            </a:pPr>
            <a:r>
              <a:rPr lang="es-ES" sz="2000" b="0" strike="noStrike" spc="-1">
                <a:solidFill>
                  <a:srgbClr val="C00000"/>
                </a:solidFill>
                <a:latin typeface="Calibri"/>
                <a:ea typeface="Calibri"/>
              </a:rPr>
              <a:t>***</a:t>
            </a:r>
            <a:endParaRPr lang="es-ES" sz="2000" b="0" strike="noStrike" spc="-1">
              <a:latin typeface="Arial"/>
            </a:endParaRPr>
          </a:p>
        </p:txBody>
      </p:sp>
      <p:pic>
        <p:nvPicPr>
          <p:cNvPr id="271" name="Imagen 1"/>
          <p:cNvPicPr/>
          <p:nvPr/>
        </p:nvPicPr>
        <p:blipFill>
          <a:blip r:embed="rId3"/>
          <a:srcRect b="6918"/>
          <a:stretch/>
        </p:blipFill>
        <p:spPr>
          <a:xfrm>
            <a:off x="7164360" y="339120"/>
            <a:ext cx="1711800" cy="2395800"/>
          </a:xfrm>
          <a:prstGeom prst="rect">
            <a:avLst/>
          </a:prstGeom>
          <a:ln w="0">
            <a:noFill/>
          </a:ln>
        </p:spPr>
      </p:pic>
      <p:sp>
        <p:nvSpPr>
          <p:cNvPr id="272" name="CuadroTexto 4"/>
          <p:cNvSpPr/>
          <p:nvPr/>
        </p:nvSpPr>
        <p:spPr>
          <a:xfrm>
            <a:off x="7020360" y="2853000"/>
            <a:ext cx="212256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400" b="0" strike="noStrike" spc="-1">
                <a:solidFill>
                  <a:srgbClr val="C00000"/>
                </a:solidFill>
                <a:latin typeface="Arial"/>
                <a:ea typeface="DejaVu Sans"/>
              </a:rPr>
              <a:t>Autor: Miguel Á. Calero</a:t>
            </a:r>
            <a:endParaRPr lang="es-ES" sz="1400" b="0" strike="noStrike" spc="-1">
              <a:latin typeface="Arial"/>
            </a:endParaRPr>
          </a:p>
        </p:txBody>
      </p:sp>
      <p:sp>
        <p:nvSpPr>
          <p:cNvPr id="273" name="CuadroTexto 5"/>
          <p:cNvSpPr/>
          <p:nvPr/>
        </p:nvSpPr>
        <p:spPr>
          <a:xfrm>
            <a:off x="1616760" y="448272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274" name="CuadroTexto 7"/>
          <p:cNvSpPr/>
          <p:nvPr/>
        </p:nvSpPr>
        <p:spPr>
          <a:xfrm>
            <a:off x="467640" y="3160800"/>
            <a:ext cx="7847640" cy="34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DejaVu Sans"/>
              </a:rPr>
              <a:t>La memoria de San Juan de la Cruz quedó marcada en este hermoso lugar mariano y se conserva en la celda-oratorio donde descansaba el santo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y que aún se puede visitar en el santuario.</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Desde una estrecha saetera del grueso muro, se divisa entre los verdes campos la silueta triangular de Iznatoraf allá en la altura.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¿Pudo inspirar su visión, los dibujos de la subida del Monte Carmelo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que él mandara a las monjas de Beas?</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En la base de la torre, en las que pasaba las noches, junto al altar, estaba la Fuente Santa; su continuo manar en la oscuridad de la noche le haría recordar sin duda el poema compuesto en la cárcel de Toledo: </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“Que bien sé yo la fonte que mana y corre, aunque es de noche”</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71"/>
                                        </p:tgtEl>
                                        <p:attrNameLst>
                                          <p:attrName>style.visibility</p:attrName>
                                        </p:attrNameLst>
                                      </p:cBhvr>
                                      <p:to>
                                        <p:strVal val="visible"/>
                                      </p:to>
                                    </p:set>
                                    <p:animEffect transition="in" filter="fade">
                                      <p:cBhvr additive="repl">
                                        <p:cTn id="7" dur="3000"/>
                                        <p:tgtEl>
                                          <p:spTgt spid="271"/>
                                        </p:tgtEl>
                                      </p:cBhvr>
                                    </p:animEffect>
                                    <p:anim calcmode="lin" valueType="num">
                                      <p:cBhvr additive="repl">
                                        <p:cTn id="8" dur="3000" fill="hold"/>
                                        <p:tgtEl>
                                          <p:spTgt spid="271"/>
                                        </p:tgtEl>
                                        <p:attrNameLst>
                                          <p:attrName>ppt_x</p:attrName>
                                        </p:attrNameLst>
                                      </p:cBhvr>
                                      <p:tavLst>
                                        <p:tav tm="0">
                                          <p:val>
                                            <p:strVal val="#ppt_x"/>
                                          </p:val>
                                        </p:tav>
                                        <p:tav tm="100000">
                                          <p:val>
                                            <p:strVal val="#ppt_x"/>
                                          </p:val>
                                        </p:tav>
                                      </p:tavLst>
                                    </p:anim>
                                    <p:anim calcmode="lin" valueType="num">
                                      <p:cBhvr additive="repl">
                                        <p:cTn id="9" dur="3000" fill="hold"/>
                                        <p:tgtEl>
                                          <p:spTgt spid="2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75" name="CuadroTexto 3"/>
          <p:cNvSpPr/>
          <p:nvPr/>
        </p:nvSpPr>
        <p:spPr>
          <a:xfrm>
            <a:off x="611640" y="79200"/>
            <a:ext cx="626220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2000" b="0" strike="noStrike" spc="-1">
                <a:solidFill>
                  <a:srgbClr val="C00000"/>
                </a:solidFill>
                <a:latin typeface="Tw Cen MT"/>
                <a:ea typeface="Times New Roman"/>
              </a:rPr>
              <a:t>MIGUEL DE CERVANTES</a:t>
            </a:r>
            <a:endParaRPr lang="es-ES" sz="2000" b="0" strike="noStrike" spc="-1">
              <a:latin typeface="Arial"/>
            </a:endParaRPr>
          </a:p>
          <a:p>
            <a:pPr algn="ctr">
              <a:lnSpc>
                <a:spcPct val="100000"/>
              </a:lnSpc>
            </a:pPr>
            <a:r>
              <a:rPr lang="es-ES_tradnl" sz="2000" b="0" strike="noStrike" spc="-1">
                <a:solidFill>
                  <a:srgbClr val="000000"/>
                </a:solidFill>
                <a:latin typeface="Tw Cen MT"/>
                <a:ea typeface="Times New Roman"/>
              </a:rPr>
              <a:t>Otro personaje, que anduvo por nuestra tierra, en esta época, Miguel de Cervantes no sería recordado por su santidad sino por la riqueza inigualable de su producción literaria, como es de todos conocida. </a:t>
            </a:r>
            <a:endParaRPr lang="es-ES" sz="2000" b="0" strike="noStrike" spc="-1">
              <a:latin typeface="Arial"/>
            </a:endParaRPr>
          </a:p>
          <a:p>
            <a:pPr algn="ctr">
              <a:lnSpc>
                <a:spcPct val="100000"/>
              </a:lnSpc>
            </a:pPr>
            <a:r>
              <a:rPr lang="es-ES_tradnl" sz="2000" b="0" strike="noStrike" spc="-1">
                <a:solidFill>
                  <a:srgbClr val="000000"/>
                </a:solidFill>
                <a:latin typeface="Tw Cen MT"/>
                <a:ea typeface="Times New Roman"/>
              </a:rPr>
              <a:t>Soldado, participa valerosamente en la batalla de </a:t>
            </a:r>
            <a:r>
              <a:rPr lang="es-ES_tradnl" sz="2000" b="0" strike="noStrike" spc="-1">
                <a:solidFill>
                  <a:srgbClr val="C00000"/>
                </a:solidFill>
                <a:latin typeface="Tw Cen MT"/>
                <a:ea typeface="Times New Roman"/>
              </a:rPr>
              <a:t>Lepanto </a:t>
            </a:r>
            <a:r>
              <a:rPr lang="es-ES_tradnl" sz="2000" b="0" strike="noStrike" spc="-1">
                <a:solidFill>
                  <a:srgbClr val="000000"/>
                </a:solidFill>
                <a:latin typeface="Tw Cen MT"/>
                <a:ea typeface="Times New Roman"/>
              </a:rPr>
              <a:t>(</a:t>
            </a:r>
            <a:r>
              <a:rPr lang="es-ES_tradnl" sz="2000" b="0" strike="noStrike" spc="-1">
                <a:solidFill>
                  <a:srgbClr val="C00000"/>
                </a:solidFill>
                <a:latin typeface="Tw Cen MT"/>
                <a:ea typeface="Times New Roman"/>
              </a:rPr>
              <a:t>1572</a:t>
            </a:r>
            <a:r>
              <a:rPr lang="es-ES_tradnl" sz="2000" b="0" strike="noStrike" spc="-1">
                <a:solidFill>
                  <a:srgbClr val="000000"/>
                </a:solidFill>
                <a:latin typeface="Tw Cen MT"/>
                <a:ea typeface="Times New Roman"/>
              </a:rPr>
              <a:t>), quedando maltrecho su brazo izquierdo;</a:t>
            </a:r>
            <a:endParaRPr lang="es-ES" sz="2000" b="0" strike="noStrike" spc="-1">
              <a:latin typeface="Arial"/>
            </a:endParaRPr>
          </a:p>
          <a:p>
            <a:pPr algn="ctr">
              <a:lnSpc>
                <a:spcPct val="100000"/>
              </a:lnSpc>
            </a:pPr>
            <a:r>
              <a:rPr lang="es-ES_tradnl" sz="2000" b="0" strike="noStrike" spc="-1">
                <a:solidFill>
                  <a:srgbClr val="000000"/>
                </a:solidFill>
                <a:latin typeface="Tw Cen MT"/>
                <a:ea typeface="Times New Roman"/>
              </a:rPr>
              <a:t>en su retorno de Italia por mar, cae en manos del pirata Azán-Baja terminando cautivo durante 5 años en Argel.</a:t>
            </a:r>
            <a:endParaRPr lang="es-ES" sz="2000" b="0" strike="noStrike" spc="-1">
              <a:latin typeface="Arial"/>
            </a:endParaRPr>
          </a:p>
        </p:txBody>
      </p:sp>
      <p:sp>
        <p:nvSpPr>
          <p:cNvPr id="276" name="CuadroTexto 4"/>
          <p:cNvSpPr/>
          <p:nvPr/>
        </p:nvSpPr>
        <p:spPr>
          <a:xfrm>
            <a:off x="6874920" y="3349440"/>
            <a:ext cx="2268000" cy="306720"/>
          </a:xfrm>
          <a:prstGeom prst="rect">
            <a:avLst/>
          </a:prstGeom>
          <a:noFill/>
          <a:ln w="0">
            <a:noFill/>
          </a:ln>
        </p:spPr>
        <p:style>
          <a:lnRef idx="0">
            <a:scrgbClr r="0" g="0" b="0"/>
          </a:lnRef>
          <a:fillRef idx="0">
            <a:scrgbClr r="0" g="0" b="0"/>
          </a:fillRef>
          <a:effectRef idx="0">
            <a:scrgbClr r="0" g="0" b="0"/>
          </a:effectRef>
          <a:fontRef idx="minor"/>
        </p:style>
      </p:sp>
      <p:sp>
        <p:nvSpPr>
          <p:cNvPr id="277" name="CuadroTexto 1"/>
          <p:cNvSpPr/>
          <p:nvPr/>
        </p:nvSpPr>
        <p:spPr>
          <a:xfrm>
            <a:off x="7092360" y="2349000"/>
            <a:ext cx="205056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strike="noStrike" spc="-1">
                <a:solidFill>
                  <a:srgbClr val="C00000"/>
                </a:solidFill>
                <a:latin typeface="Arial"/>
                <a:ea typeface="DejaVu Sans"/>
              </a:rPr>
              <a:t> CERVANTES</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(1547-1616)</a:t>
            </a:r>
            <a:endParaRPr lang="es-ES" sz="1600" b="0" strike="noStrike" spc="-1">
              <a:latin typeface="Arial"/>
            </a:endParaRPr>
          </a:p>
        </p:txBody>
      </p:sp>
      <p:pic>
        <p:nvPicPr>
          <p:cNvPr id="278" name="Imagen 8"/>
          <p:cNvPicPr/>
          <p:nvPr/>
        </p:nvPicPr>
        <p:blipFill>
          <a:blip r:embed="rId3"/>
          <a:stretch/>
        </p:blipFill>
        <p:spPr>
          <a:xfrm>
            <a:off x="7380360" y="339120"/>
            <a:ext cx="1510920" cy="2009880"/>
          </a:xfrm>
          <a:prstGeom prst="rect">
            <a:avLst/>
          </a:prstGeom>
          <a:ln w="0">
            <a:noFill/>
          </a:ln>
        </p:spPr>
      </p:pic>
      <p:sp>
        <p:nvSpPr>
          <p:cNvPr id="279" name="CuadroTexto 10"/>
          <p:cNvSpPr/>
          <p:nvPr/>
        </p:nvSpPr>
        <p:spPr>
          <a:xfrm>
            <a:off x="179640" y="3085560"/>
            <a:ext cx="8963280" cy="3655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1800" b="0" i="1" strike="noStrike" spc="-1">
                <a:solidFill>
                  <a:srgbClr val="000000"/>
                </a:solidFill>
                <a:latin typeface="Tw Cen MT"/>
                <a:ea typeface="Times New Roman"/>
              </a:rPr>
              <a:t>*</a:t>
            </a:r>
            <a:r>
              <a:rPr lang="es-ES_tradnl" sz="1800" b="0" i="1" strike="noStrike" spc="-1">
                <a:solidFill>
                  <a:srgbClr val="C00000"/>
                </a:solidFill>
                <a:latin typeface="Tw Cen MT"/>
                <a:ea typeface="Times New Roman"/>
              </a:rPr>
              <a:t>1580</a:t>
            </a:r>
            <a:r>
              <a:rPr lang="es-ES_tradnl" sz="1800" b="0" i="1" strike="noStrike" spc="-1">
                <a:solidFill>
                  <a:srgbClr val="000000"/>
                </a:solidFill>
                <a:latin typeface="Tw Cen MT"/>
                <a:ea typeface="Times New Roman"/>
              </a:rPr>
              <a:t>:19 septiembre. El trinitario fray Juan Gil, lo liberó  tras haber reunido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los 500 ducados de oro que el pirata exigía, justo cuando en una de sus galeras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estaba ya atado con “dos cadenas y un grillo” y lista para zarpar.</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Times New Roman"/>
              </a:rPr>
              <a:t>*1587</a:t>
            </a:r>
            <a:r>
              <a:rPr lang="es-ES_tradnl" sz="1800" b="0" i="1" strike="noStrike" spc="-1">
                <a:solidFill>
                  <a:srgbClr val="000000"/>
                </a:solidFill>
                <a:latin typeface="Tw Cen MT"/>
                <a:ea typeface="Times New Roman"/>
              </a:rPr>
              <a:t>: Consiguió un puesto de Comisario de la Administración en Sevilla,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siendo su cometido conseguir trigo para la Armada Invencible. Los agricultores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rehuían esta entrega porque la Administración pagaba mal y tarde.</a:t>
            </a:r>
            <a:endParaRPr lang="es-ES" sz="1800" b="0" strike="noStrike" spc="-1">
              <a:latin typeface="Arial"/>
            </a:endParaRPr>
          </a:p>
          <a:p>
            <a:pPr algn="ctr">
              <a:lnSpc>
                <a:spcPct val="100000"/>
              </a:lnSpc>
            </a:pPr>
            <a:r>
              <a:rPr lang="es-ES_tradnl" sz="1800" b="0" i="1" strike="noStrike" spc="-1">
                <a:solidFill>
                  <a:srgbClr val="C00000"/>
                </a:solidFill>
                <a:latin typeface="Tw Cen MT"/>
                <a:ea typeface="Times New Roman"/>
              </a:rPr>
              <a:t>*1592</a:t>
            </a:r>
            <a:r>
              <a:rPr lang="es-ES_tradnl" sz="1800" b="0" i="1" strike="noStrike" spc="-1">
                <a:solidFill>
                  <a:srgbClr val="000000"/>
                </a:solidFill>
                <a:latin typeface="Tw Cen MT"/>
                <a:ea typeface="Times New Roman"/>
              </a:rPr>
              <a:t>: Consta su estancia en Villanueva como Comisionado. Recorrería las calles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solicitando a los agricultores la entrega correspondiente y</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los vecinos mirarían al insigne escritor con gran recelo e inquietud.</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Como hombre religioso como mostró a lo largo de su azarosa vida, sin duda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visitaría el Santuario de la Fuensanta centro de peregrinación.</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A su paso por Úbeda no dejaría de visitar a algunos compañeros de cautiverio y </a:t>
            </a:r>
            <a:endParaRPr lang="es-ES" sz="1800" b="0" strike="noStrike" spc="-1">
              <a:latin typeface="Arial"/>
            </a:endParaRPr>
          </a:p>
          <a:p>
            <a:pPr algn="ctr">
              <a:lnSpc>
                <a:spcPct val="100000"/>
              </a:lnSpc>
            </a:pPr>
            <a:r>
              <a:rPr lang="es-ES_tradnl" sz="1800" b="0" i="1" strike="noStrike" spc="-1">
                <a:solidFill>
                  <a:srgbClr val="000000"/>
                </a:solidFill>
                <a:latin typeface="Tw Cen MT"/>
                <a:ea typeface="Times New Roman"/>
              </a:rPr>
              <a:t>a fray Juan Gil, su liberador que por esos años estaba en el  convento de los trinitarios.</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78"/>
                                        </p:tgtEl>
                                        <p:attrNameLst>
                                          <p:attrName>style.visibility</p:attrName>
                                        </p:attrNameLst>
                                      </p:cBhvr>
                                      <p:to>
                                        <p:strVal val="visible"/>
                                      </p:to>
                                    </p:set>
                                    <p:animEffect transition="in" filter="fade">
                                      <p:cBhvr additive="repl">
                                        <p:cTn id="7" dur="3000"/>
                                        <p:tgtEl>
                                          <p:spTgt spid="278"/>
                                        </p:tgtEl>
                                      </p:cBhvr>
                                    </p:animEffect>
                                    <p:anim calcmode="lin" valueType="num">
                                      <p:cBhvr additive="repl">
                                        <p:cTn id="8" dur="3000" fill="hold"/>
                                        <p:tgtEl>
                                          <p:spTgt spid="278"/>
                                        </p:tgtEl>
                                        <p:attrNameLst>
                                          <p:attrName>ppt_x</p:attrName>
                                        </p:attrNameLst>
                                      </p:cBhvr>
                                      <p:tavLst>
                                        <p:tav tm="0">
                                          <p:val>
                                            <p:strVal val="#ppt_x"/>
                                          </p:val>
                                        </p:tav>
                                        <p:tav tm="100000">
                                          <p:val>
                                            <p:strVal val="#ppt_x"/>
                                          </p:val>
                                        </p:tav>
                                      </p:tavLst>
                                    </p:anim>
                                    <p:anim calcmode="lin" valueType="num">
                                      <p:cBhvr additive="repl">
                                        <p:cTn id="9" dur="3000" fill="hold"/>
                                        <p:tgtEl>
                                          <p:spTgt spid="2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80" name="CuadroTexto 3"/>
          <p:cNvSpPr/>
          <p:nvPr/>
        </p:nvSpPr>
        <p:spPr>
          <a:xfrm>
            <a:off x="237240" y="0"/>
            <a:ext cx="642204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_tradnl" sz="2400" b="0" i="1" strike="noStrike" spc="-1">
                <a:solidFill>
                  <a:srgbClr val="C00000"/>
                </a:solidFill>
                <a:latin typeface="Tw Cen MT"/>
                <a:ea typeface="Times New Roman"/>
              </a:rPr>
              <a:t>ROMEROS</a:t>
            </a:r>
            <a:endParaRPr lang="es-ES" sz="2400" b="0" strike="noStrike" spc="-1">
              <a:latin typeface="Arial"/>
            </a:endParaRPr>
          </a:p>
          <a:p>
            <a:pPr algn="ctr">
              <a:lnSpc>
                <a:spcPct val="100000"/>
              </a:lnSpc>
            </a:pPr>
            <a:r>
              <a:rPr lang="es-ES_tradnl" sz="2000" b="0" i="1" strike="noStrike" spc="-1">
                <a:solidFill>
                  <a:srgbClr val="000000"/>
                </a:solidFill>
                <a:latin typeface="Tw Cen MT"/>
                <a:ea typeface="Times New Roman"/>
              </a:rPr>
              <a:t>Desde tiempo inmemorial la romería a la Virgen es algo </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a lo que no se puede renunciar. Antiguamente… </a:t>
            </a:r>
            <a:endParaRPr lang="es-ES" sz="2000" b="0" strike="noStrike" spc="-1">
              <a:latin typeface="Arial"/>
            </a:endParaRPr>
          </a:p>
          <a:p>
            <a:pPr algn="ctr">
              <a:lnSpc>
                <a:spcPct val="100000"/>
              </a:lnSpc>
            </a:pPr>
            <a:r>
              <a:rPr lang="es-ES_tradnl" sz="2000" b="0" i="1" strike="noStrike" spc="-1">
                <a:solidFill>
                  <a:srgbClr val="C00000"/>
                </a:solidFill>
                <a:latin typeface="Tw Cen MT"/>
                <a:ea typeface="Times New Roman"/>
              </a:rPr>
              <a:t>*</a:t>
            </a:r>
            <a:r>
              <a:rPr lang="es-ES_tradnl" sz="2000" b="0" i="1" strike="noStrike" spc="-1">
                <a:solidFill>
                  <a:srgbClr val="000000"/>
                </a:solidFill>
                <a:latin typeface="Tw Cen MT"/>
                <a:ea typeface="Times New Roman"/>
              </a:rPr>
              <a:t> El día anterior, por todos los caminos y veredas, desde </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los lugares más alejados de la sierra, sin reparar en las dificultades, acudían los lugareños en sus mulos o borriquillos enjaezados con sus mejores ropas y se “aposentaban” en la alameda junto al santuario, dejando los “hatos” al cuidado de algún mayor y se pasaban la noche entrando y saliendo </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en el santuario “velando a la Virgen”. </a:t>
            </a:r>
            <a:endParaRPr lang="es-ES" sz="2000" b="0" strike="noStrike" spc="-1">
              <a:latin typeface="Arial"/>
            </a:endParaRPr>
          </a:p>
          <a:p>
            <a:pPr algn="ctr">
              <a:lnSpc>
                <a:spcPct val="100000"/>
              </a:lnSpc>
            </a:pPr>
            <a:r>
              <a:rPr lang="es-ES_tradnl" sz="2000" b="0" i="1" strike="noStrike" spc="-1">
                <a:solidFill>
                  <a:srgbClr val="C00000"/>
                </a:solidFill>
                <a:latin typeface="Tw Cen MT"/>
                <a:ea typeface="Times New Roman"/>
              </a:rPr>
              <a:t>*</a:t>
            </a:r>
            <a:r>
              <a:rPr lang="es-ES_tradnl" sz="2000" b="0" i="1" strike="noStrike" spc="-1">
                <a:solidFill>
                  <a:srgbClr val="000000"/>
                </a:solidFill>
                <a:latin typeface="Tw Cen MT"/>
                <a:ea typeface="Times New Roman"/>
              </a:rPr>
              <a:t> A media noche en las plazas  de Villacarrillo, se van formando pequeños grupos de  peregrinos que aprovechan </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el aire fresco para hacer el recorrido a pie, muchos de ellos descalzos, entre canciones y rezos.</a:t>
            </a:r>
            <a:endParaRPr lang="es-ES" sz="2000" b="0" strike="noStrike" spc="-1">
              <a:latin typeface="Arial"/>
            </a:endParaRPr>
          </a:p>
          <a:p>
            <a:pPr algn="ctr">
              <a:lnSpc>
                <a:spcPct val="100000"/>
              </a:lnSpc>
            </a:pPr>
            <a:r>
              <a:rPr lang="es-ES_tradnl" sz="2000" b="0" i="1" strike="noStrike" spc="-1">
                <a:solidFill>
                  <a:srgbClr val="C00000"/>
                </a:solidFill>
                <a:latin typeface="Tw Cen MT"/>
                <a:ea typeface="Times New Roman"/>
              </a:rPr>
              <a:t>*</a:t>
            </a:r>
            <a:r>
              <a:rPr lang="es-ES_tradnl" sz="2000" b="0" i="1" strike="noStrike" spc="-1">
                <a:solidFill>
                  <a:srgbClr val="000000"/>
                </a:solidFill>
                <a:latin typeface="Tw Cen MT"/>
                <a:ea typeface="Times New Roman"/>
              </a:rPr>
              <a:t> De madrugada, cuando la noche comienza a hacerse día, a los romeros de Villacarrillo se les unen los devotos que desde Iznatoraf, quieren unirse a la fiesta; y llegando al santuario, serán los de Villanueva y Sorihuela los que unidos en </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fraternal abrazo, juntos recen y lloren ante la Señora.</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Por la mañana tras la fiesta religiosa, “verla salir” y</a:t>
            </a:r>
            <a:endParaRPr lang="es-ES" sz="2000" b="0" strike="noStrike" spc="-1">
              <a:latin typeface="Arial"/>
            </a:endParaRPr>
          </a:p>
          <a:p>
            <a:pPr algn="ctr">
              <a:lnSpc>
                <a:spcPct val="100000"/>
              </a:lnSpc>
            </a:pPr>
            <a:r>
              <a:rPr lang="es-ES_tradnl" sz="2000" b="0" i="1" strike="noStrike" spc="-1">
                <a:solidFill>
                  <a:srgbClr val="000000"/>
                </a:solidFill>
                <a:latin typeface="Tw Cen MT"/>
                <a:ea typeface="Times New Roman"/>
              </a:rPr>
              <a:t>“aplaudirla y vitorearla” como Ella se merece.</a:t>
            </a:r>
            <a:endParaRPr lang="es-ES" sz="2000" b="0" strike="noStrike" spc="-1">
              <a:latin typeface="Arial"/>
            </a:endParaRPr>
          </a:p>
        </p:txBody>
      </p:sp>
      <p:sp>
        <p:nvSpPr>
          <p:cNvPr id="281" name="CuadroTexto 5"/>
          <p:cNvSpPr/>
          <p:nvPr/>
        </p:nvSpPr>
        <p:spPr>
          <a:xfrm>
            <a:off x="1616760" y="4482720"/>
            <a:ext cx="183600" cy="368280"/>
          </a:xfrm>
          <a:prstGeom prst="rect">
            <a:avLst/>
          </a:prstGeom>
          <a:noFill/>
          <a:ln w="0">
            <a:noFill/>
          </a:ln>
        </p:spPr>
        <p:style>
          <a:lnRef idx="0">
            <a:scrgbClr r="0" g="0" b="0"/>
          </a:lnRef>
          <a:fillRef idx="0">
            <a:scrgbClr r="0" g="0" b="0"/>
          </a:fillRef>
          <a:effectRef idx="0">
            <a:scrgbClr r="0" g="0" b="0"/>
          </a:effectRef>
          <a:fontRef idx="minor"/>
        </p:style>
      </p:sp>
      <p:pic>
        <p:nvPicPr>
          <p:cNvPr id="282" name="Imagen 7"/>
          <p:cNvPicPr/>
          <p:nvPr/>
        </p:nvPicPr>
        <p:blipFill>
          <a:blip r:embed="rId3"/>
          <a:stretch/>
        </p:blipFill>
        <p:spPr>
          <a:xfrm>
            <a:off x="6948360" y="5257080"/>
            <a:ext cx="1957680" cy="1411200"/>
          </a:xfrm>
          <a:prstGeom prst="rect">
            <a:avLst/>
          </a:prstGeom>
          <a:ln w="0">
            <a:noFill/>
          </a:ln>
        </p:spPr>
      </p:pic>
      <p:pic>
        <p:nvPicPr>
          <p:cNvPr id="283" name="Imagen 9"/>
          <p:cNvPicPr/>
          <p:nvPr/>
        </p:nvPicPr>
        <p:blipFill>
          <a:blip r:embed="rId4"/>
          <a:stretch/>
        </p:blipFill>
        <p:spPr>
          <a:xfrm>
            <a:off x="6948360" y="3564000"/>
            <a:ext cx="1957680" cy="1422360"/>
          </a:xfrm>
          <a:prstGeom prst="rect">
            <a:avLst/>
          </a:prstGeom>
          <a:ln w="0">
            <a:noFill/>
          </a:ln>
        </p:spPr>
      </p:pic>
      <p:pic>
        <p:nvPicPr>
          <p:cNvPr id="284" name="Imagen 2"/>
          <p:cNvPicPr/>
          <p:nvPr/>
        </p:nvPicPr>
        <p:blipFill>
          <a:blip r:embed="rId5"/>
          <a:stretch/>
        </p:blipFill>
        <p:spPr>
          <a:xfrm>
            <a:off x="6948360" y="477000"/>
            <a:ext cx="1957680" cy="2950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84"/>
                                        </p:tgtEl>
                                        <p:attrNameLst>
                                          <p:attrName>style.visibility</p:attrName>
                                        </p:attrNameLst>
                                      </p:cBhvr>
                                      <p:to>
                                        <p:strVal val="visible"/>
                                      </p:to>
                                    </p:set>
                                    <p:animEffect transition="in" filter="fade">
                                      <p:cBhvr additive="repl">
                                        <p:cTn id="7" dur="5000"/>
                                        <p:tgtEl>
                                          <p:spTgt spid="284"/>
                                        </p:tgtEl>
                                      </p:cBhvr>
                                    </p:animEffect>
                                    <p:anim calcmode="lin" valueType="num">
                                      <p:cBhvr additive="repl">
                                        <p:cTn id="8" dur="5000" fill="hold"/>
                                        <p:tgtEl>
                                          <p:spTgt spid="284"/>
                                        </p:tgtEl>
                                        <p:attrNameLst>
                                          <p:attrName>ppt_x</p:attrName>
                                        </p:attrNameLst>
                                      </p:cBhvr>
                                      <p:tavLst>
                                        <p:tav tm="0">
                                          <p:val>
                                            <p:strVal val="#ppt_x"/>
                                          </p:val>
                                        </p:tav>
                                        <p:tav tm="100000">
                                          <p:val>
                                            <p:strVal val="#ppt_x"/>
                                          </p:val>
                                        </p:tav>
                                      </p:tavLst>
                                    </p:anim>
                                    <p:anim calcmode="lin" valueType="num">
                                      <p:cBhvr additive="repl">
                                        <p:cTn id="9" dur="5000" fill="hold"/>
                                        <p:tgtEl>
                                          <p:spTgt spid="28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85" name="CuadroTexto 1"/>
          <p:cNvSpPr/>
          <p:nvPr/>
        </p:nvSpPr>
        <p:spPr>
          <a:xfrm>
            <a:off x="251640" y="2977560"/>
            <a:ext cx="8496000" cy="3310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dirty="0">
                <a:solidFill>
                  <a:srgbClr val="000000"/>
                </a:solidFill>
                <a:latin typeface="Arial"/>
                <a:ea typeface="Times New Roman"/>
              </a:rPr>
              <a:t> </a:t>
            </a:r>
            <a:endParaRPr lang="es-ES" sz="1800" b="0" strike="noStrike" spc="-1" dirty="0">
              <a:latin typeface="Arial"/>
            </a:endParaRPr>
          </a:p>
          <a:p>
            <a:pPr algn="ctr">
              <a:lnSpc>
                <a:spcPct val="100000"/>
              </a:lnSpc>
            </a:pPr>
            <a:r>
              <a:rPr lang="es-ES" sz="2000" b="0" strike="noStrike" spc="-1" dirty="0">
                <a:solidFill>
                  <a:srgbClr val="C00000"/>
                </a:solidFill>
                <a:latin typeface="Tw Cen MT"/>
                <a:ea typeface="Times New Roman"/>
              </a:rPr>
              <a:t>*1611</a:t>
            </a:r>
            <a:r>
              <a:rPr lang="es-ES" sz="2000" b="0" strike="noStrike" spc="-1" dirty="0">
                <a:solidFill>
                  <a:srgbClr val="211E1E"/>
                </a:solidFill>
                <a:latin typeface="Tw Cen MT"/>
                <a:ea typeface="Times New Roman"/>
              </a:rPr>
              <a:t>: 12 de julio: Entrada en la Fuensanta. Don Sancho Dávila a instancias de los monjes de S. Basilio, les concedió el santuario de la Fuensanta como monasterio, siendo su primer abad R.P. Don Francisco de la Cruz.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Esta comunidad religiosa apenas permaneció en el santuario ocho años,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siendo la mala salubridad del edificio la causa por la cual lo abandonaron.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A cambio se les ofreció bajarse al pueblo e instalar su convento en una casa grande que en otro tiempo había sido propiedad de fray Domingo de </a:t>
            </a:r>
            <a:r>
              <a:rPr lang="es-ES" sz="2000" b="0" strike="noStrike" spc="-1" dirty="0" err="1">
                <a:solidFill>
                  <a:srgbClr val="211E1E"/>
                </a:solidFill>
                <a:latin typeface="Tw Cen MT"/>
                <a:ea typeface="Times New Roman"/>
              </a:rPr>
              <a:t>Valtanás</a:t>
            </a:r>
            <a:r>
              <a:rPr lang="es-ES" sz="2000" b="0" strike="noStrike" spc="-1" dirty="0">
                <a:solidFill>
                  <a:srgbClr val="211E1E"/>
                </a:solidFill>
                <a:latin typeface="Tw Cen MT"/>
                <a:ea typeface="Times New Roman"/>
              </a:rPr>
              <a:t> y convertida en convento de dominicos, y que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desde 1540 llevaba el nombre de la Santa Cruz.</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Desde ahora tanto el convento como la calle llevaría el nombre de San Basilio.</a:t>
            </a:r>
            <a:endParaRPr lang="es-ES" sz="2000" b="0" strike="noStrike" spc="-1" dirty="0">
              <a:latin typeface="Arial"/>
            </a:endParaRPr>
          </a:p>
        </p:txBody>
      </p:sp>
      <p:pic>
        <p:nvPicPr>
          <p:cNvPr id="286" name="Imagen 3"/>
          <p:cNvPicPr/>
          <p:nvPr/>
        </p:nvPicPr>
        <p:blipFill>
          <a:blip r:embed="rId3"/>
          <a:stretch/>
        </p:blipFill>
        <p:spPr>
          <a:xfrm>
            <a:off x="6112800" y="464400"/>
            <a:ext cx="2622240" cy="2387520"/>
          </a:xfrm>
          <a:prstGeom prst="rect">
            <a:avLst/>
          </a:prstGeom>
          <a:ln w="0">
            <a:noFill/>
          </a:ln>
        </p:spPr>
      </p:pic>
      <p:sp>
        <p:nvSpPr>
          <p:cNvPr id="287" name="CuadroTexto 4"/>
          <p:cNvSpPr/>
          <p:nvPr/>
        </p:nvSpPr>
        <p:spPr>
          <a:xfrm>
            <a:off x="755640" y="223200"/>
            <a:ext cx="496764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Times New Roman"/>
              </a:rPr>
              <a:t>LOS BASILIOS: FUENSANTA (1611-1618)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Y SANTA CRUZ.</a:t>
            </a:r>
            <a:br>
              <a:rPr sz="2000"/>
            </a:br>
            <a:r>
              <a:rPr lang="es-ES" sz="2000" b="0" strike="noStrike" spc="-1">
                <a:solidFill>
                  <a:srgbClr val="000000"/>
                </a:solidFill>
                <a:latin typeface="Tw Cen MT"/>
                <a:ea typeface="Times New Roman"/>
              </a:rPr>
              <a:t>Retirados los Carmelitas, el Santuario quedó bajo la custodia del clero de la villa.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 1611</a:t>
            </a:r>
            <a:r>
              <a:rPr lang="es-ES" sz="2000" b="0" strike="noStrike" spc="-1">
                <a:solidFill>
                  <a:srgbClr val="000000"/>
                </a:solidFill>
                <a:latin typeface="Tw Cen MT"/>
                <a:ea typeface="Times New Roman"/>
              </a:rPr>
              <a:t>: Los Basilios se hicieron cargo de él.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La Orden de San Basilio, creada en el 363 en el Oriente Cercano por S. Basilio el Grande, fue instaurada en España en 1540: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Monasterio de las Celdas.</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86"/>
                                        </p:tgtEl>
                                        <p:attrNameLst>
                                          <p:attrName>style.visibility</p:attrName>
                                        </p:attrNameLst>
                                      </p:cBhvr>
                                      <p:to>
                                        <p:strVal val="visible"/>
                                      </p:to>
                                    </p:set>
                                    <p:animEffect transition="in" filter="fade">
                                      <p:cBhvr additive="repl">
                                        <p:cTn id="7" dur="3000"/>
                                        <p:tgtEl>
                                          <p:spTgt spid="286"/>
                                        </p:tgtEl>
                                      </p:cBhvr>
                                    </p:animEffect>
                                    <p:anim calcmode="lin" valueType="num">
                                      <p:cBhvr additive="repl">
                                        <p:cTn id="8" dur="3000" fill="hold"/>
                                        <p:tgtEl>
                                          <p:spTgt spid="286"/>
                                        </p:tgtEl>
                                        <p:attrNameLst>
                                          <p:attrName>ppt_x</p:attrName>
                                        </p:attrNameLst>
                                      </p:cBhvr>
                                      <p:tavLst>
                                        <p:tav tm="0">
                                          <p:val>
                                            <p:strVal val="#ppt_x"/>
                                          </p:val>
                                        </p:tav>
                                        <p:tav tm="100000">
                                          <p:val>
                                            <p:strVal val="#ppt_x"/>
                                          </p:val>
                                        </p:tav>
                                      </p:tavLst>
                                    </p:anim>
                                    <p:anim calcmode="lin" valueType="num">
                                      <p:cBhvr additive="repl">
                                        <p:cTn id="9" dur="3000" fill="hold"/>
                                        <p:tgtEl>
                                          <p:spTgt spid="28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88"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289"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290" name="CuadroTexto 4"/>
          <p:cNvSpPr/>
          <p:nvPr/>
        </p:nvSpPr>
        <p:spPr>
          <a:xfrm>
            <a:off x="365040" y="260640"/>
            <a:ext cx="649188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Times New Roman"/>
              </a:rPr>
              <a:t>*1618</a:t>
            </a:r>
            <a:r>
              <a:rPr lang="es-ES" sz="2000" b="0" strike="noStrike" spc="-1">
                <a:solidFill>
                  <a:srgbClr val="000000"/>
                </a:solidFill>
                <a:latin typeface="Tw Cen MT"/>
                <a:ea typeface="Times New Roman"/>
              </a:rPr>
              <a:t>: 17 de enero: Día de S. Antón. “Entre la una y dos de la madrugada  “trujeron” en procesión al Santísimo Sacramento desde Nuestra Señora de la Fuensanta los frailes de San Basilio que allí  habitaban y tenían su convento”.</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*1619</a:t>
            </a:r>
            <a:r>
              <a:rPr lang="es-ES" sz="2000" b="0" strike="noStrike" spc="-1">
                <a:solidFill>
                  <a:srgbClr val="000000"/>
                </a:solidFill>
                <a:latin typeface="Tw Cen MT"/>
                <a:ea typeface="Times New Roman"/>
              </a:rPr>
              <a:t>: Febrero. Se crea un conflicto con la parroquia de San Andrés, ya que el día dos, fiesta de la Purificación, habían salido del convento, para la “Bendición de la Cera”, por la calle donde viven, con la cruz alzada, ciriales y la imagen de nuestra Señora, con mucho acompañamiento de gente y sin tener licencia. </a:t>
            </a:r>
            <a:endParaRPr lang="es-ES" sz="2000" b="0" strike="noStrike" spc="-1">
              <a:latin typeface="Arial"/>
            </a:endParaRPr>
          </a:p>
          <a:p>
            <a:pPr algn="just">
              <a:lnSpc>
                <a:spcPct val="100000"/>
              </a:lnSpc>
            </a:pPr>
            <a:r>
              <a:rPr lang="es-ES" sz="2000" b="0" strike="noStrike" spc="-1">
                <a:solidFill>
                  <a:srgbClr val="C00000"/>
                </a:solidFill>
                <a:latin typeface="Tw Cen MT"/>
                <a:ea typeface="Calibri"/>
              </a:rPr>
              <a:t>*1808</a:t>
            </a:r>
            <a:r>
              <a:rPr lang="es-ES" sz="2000" b="0" strike="noStrike" spc="-1">
                <a:solidFill>
                  <a:srgbClr val="000000"/>
                </a:solidFill>
                <a:latin typeface="Tw Cen MT"/>
                <a:ea typeface="Calibri"/>
              </a:rPr>
              <a:t>: La Guerra de la Independencia influyó negativamente  ya que el convento fue ocupado por las tropas francesas y españolas y fueron desalojados los monjes.  Las imágenes y enseres de la cofradía – Soledad y Santo Entierro,- fueron trasladados hasta el convento de santa Ana. Al finalizar la guerra los Basilios, ya no pudieron volver al convento, ya que la destrucción fue casi total. </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*1853</a:t>
            </a:r>
            <a:r>
              <a:rPr lang="es-ES" sz="2000" b="0" strike="noStrike" spc="-1">
                <a:solidFill>
                  <a:srgbClr val="000000"/>
                </a:solidFill>
                <a:latin typeface="Tw Cen MT"/>
                <a:ea typeface="Times New Roman"/>
              </a:rPr>
              <a:t>: En la desamortización de Madoz, el convento de san Basilio sería comprado mediante subasta pública por Tomás Millán Moreno. Lo adquirió en precio de 2.000 reales. </a:t>
            </a:r>
            <a:endParaRPr lang="es-ES" sz="2000" b="0" strike="noStrike" spc="-1">
              <a:latin typeface="Arial"/>
            </a:endParaRPr>
          </a:p>
        </p:txBody>
      </p:sp>
      <p:pic>
        <p:nvPicPr>
          <p:cNvPr id="291" name="Imagen 5"/>
          <p:cNvPicPr/>
          <p:nvPr/>
        </p:nvPicPr>
        <p:blipFill>
          <a:blip r:embed="rId3"/>
          <a:stretch/>
        </p:blipFill>
        <p:spPr>
          <a:xfrm>
            <a:off x="7174080" y="364680"/>
            <a:ext cx="1820160" cy="2343240"/>
          </a:xfrm>
          <a:prstGeom prst="rect">
            <a:avLst/>
          </a:prstGeom>
          <a:ln w="0">
            <a:noFill/>
          </a:ln>
        </p:spPr>
      </p:pic>
      <p:pic>
        <p:nvPicPr>
          <p:cNvPr id="292" name="Imagen 7"/>
          <p:cNvPicPr/>
          <p:nvPr/>
        </p:nvPicPr>
        <p:blipFill>
          <a:blip r:embed="rId4"/>
          <a:stretch/>
        </p:blipFill>
        <p:spPr>
          <a:xfrm>
            <a:off x="7224480" y="3854880"/>
            <a:ext cx="1757520" cy="1837800"/>
          </a:xfrm>
          <a:prstGeom prst="rect">
            <a:avLst/>
          </a:prstGeom>
          <a:ln w="0">
            <a:noFill/>
          </a:ln>
        </p:spPr>
      </p:pic>
      <p:sp>
        <p:nvSpPr>
          <p:cNvPr id="293" name="CuadroTexto 8"/>
          <p:cNvSpPr/>
          <p:nvPr/>
        </p:nvSpPr>
        <p:spPr>
          <a:xfrm>
            <a:off x="7092360" y="2884320"/>
            <a:ext cx="19641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San Basilio</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Siglo IV</a:t>
            </a:r>
            <a:endParaRPr lang="es-ES" sz="1800" b="0" strike="noStrike" spc="-1">
              <a:latin typeface="Arial"/>
            </a:endParaRPr>
          </a:p>
        </p:txBody>
      </p:sp>
      <p:sp>
        <p:nvSpPr>
          <p:cNvPr id="294" name="CuadroTexto 9"/>
          <p:cNvSpPr/>
          <p:nvPr/>
        </p:nvSpPr>
        <p:spPr>
          <a:xfrm>
            <a:off x="7236360" y="5693760"/>
            <a:ext cx="1757520" cy="1461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Convento de</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Los Basilios</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Madrid</a:t>
            </a:r>
            <a:endParaRPr lang="es-ES" sz="1800" b="0" strike="noStrike" spc="-1">
              <a:latin typeface="Arial"/>
            </a:endParaRPr>
          </a:p>
          <a:p>
            <a:pPr>
              <a:lnSpc>
                <a:spcPct val="100000"/>
              </a:lnSpc>
            </a:pPr>
            <a:endParaRPr lang="es-ES" sz="1800" b="0" strike="noStrike" spc="-1">
              <a:latin typeface="Arial"/>
            </a:endParaRPr>
          </a:p>
          <a:p>
            <a:pPr>
              <a:lnSpc>
                <a:spcPct val="100000"/>
              </a:lnSpc>
            </a:pP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291"/>
                                        </p:tgtEl>
                                        <p:attrNameLst>
                                          <p:attrName>style.visibility</p:attrName>
                                        </p:attrNameLst>
                                      </p:cBhvr>
                                      <p:to>
                                        <p:strVal val="visible"/>
                                      </p:to>
                                    </p:set>
                                    <p:animEffect transition="in" filter="fade">
                                      <p:cBhvr additive="repl">
                                        <p:cTn id="7" dur="3000"/>
                                        <p:tgtEl>
                                          <p:spTgt spid="291"/>
                                        </p:tgtEl>
                                      </p:cBhvr>
                                    </p:animEffect>
                                    <p:anim calcmode="lin" valueType="num">
                                      <p:cBhvr additive="repl">
                                        <p:cTn id="8" dur="3000" fill="hold"/>
                                        <p:tgtEl>
                                          <p:spTgt spid="291"/>
                                        </p:tgtEl>
                                        <p:attrNameLst>
                                          <p:attrName>ppt_x</p:attrName>
                                        </p:attrNameLst>
                                      </p:cBhvr>
                                      <p:tavLst>
                                        <p:tav tm="0">
                                          <p:val>
                                            <p:strVal val="#ppt_x"/>
                                          </p:val>
                                        </p:tav>
                                        <p:tav tm="100000">
                                          <p:val>
                                            <p:strVal val="#ppt_x"/>
                                          </p:val>
                                        </p:tav>
                                      </p:tavLst>
                                    </p:anim>
                                    <p:anim calcmode="lin" valueType="num">
                                      <p:cBhvr additive="repl">
                                        <p:cTn id="9" dur="3000" fill="hold"/>
                                        <p:tgtEl>
                                          <p:spTgt spid="2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295"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296"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297" name="CuadroTexto 4"/>
          <p:cNvSpPr/>
          <p:nvPr/>
        </p:nvSpPr>
        <p:spPr>
          <a:xfrm>
            <a:off x="323640" y="0"/>
            <a:ext cx="6695640" cy="7102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Calibri"/>
              </a:rPr>
              <a:t>D. GREGORIO JOSÉ RODRIGUEZ CARRILLO</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Obispo Cartagena de Indias (Colombia)</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*1769</a:t>
            </a:r>
            <a:r>
              <a:rPr lang="es-ES" sz="2000" b="0" strike="noStrike" spc="-1" dirty="0">
                <a:solidFill>
                  <a:srgbClr val="000000"/>
                </a:solidFill>
                <a:latin typeface="Tw Cen MT"/>
                <a:ea typeface="Calibri"/>
              </a:rPr>
              <a:t>: 9 marzo. Sus padres: Juan Rodríguez Soto y María Carrillo de la O. Carrillo Manrique. Nació en Villanueva de una familia acomodada, profesando en la orden de S. Basilio.</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Doctor en Derecho. Dotado de gran inteligencia y de buenas facultades oratorias, ejerce en Madrid, teniendo gran éxito por sus sermones, debido a su estilo grandilocuente.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Fue nombrado Predicador de su Majestad, D. Fernando VII, Rey de España, y miembro de su Real Consejo. Entonces debió nacer la buena amistad que el voluble Rey le dispensara siempre y a la que él correspondió con total lealtad.</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*1815</a:t>
            </a:r>
            <a:r>
              <a:rPr lang="es-ES" sz="2000" b="0" strike="noStrike" spc="-1" dirty="0">
                <a:solidFill>
                  <a:srgbClr val="000000"/>
                </a:solidFill>
                <a:latin typeface="Tw Cen MT"/>
                <a:ea typeface="Calibri"/>
              </a:rPr>
              <a:t>: Elegido para la sede de Cartagena de Indias, (Colombia), fue consagrado obispo en Madrid el 21 junio 1816.</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Su primer acto episcopal fue conceder 40 días de indulgencia a quien rezare un credo al Cristo del Consuelo de Cazorla.</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*1816</a:t>
            </a:r>
            <a:r>
              <a:rPr lang="es-ES" sz="2000" b="0" strike="noStrike" spc="-1" dirty="0">
                <a:solidFill>
                  <a:srgbClr val="000000"/>
                </a:solidFill>
                <a:latin typeface="Tw Cen MT"/>
                <a:ea typeface="Calibri"/>
              </a:rPr>
              <a:t>: Septiembre: Está aún en Villanueva, ya que el Párroco Diego Moreno solicita al obispado autorización para que el Ilmo. Don Gregorio José pueda administrar la Confirmación a sus paisanos, ya que hacía 14 años que no se había administrado.</a:t>
            </a:r>
            <a:endParaRPr lang="es-ES" sz="2000" b="0" strike="noStrike" spc="-1" dirty="0">
              <a:latin typeface="Arial"/>
            </a:endParaRPr>
          </a:p>
        </p:txBody>
      </p:sp>
      <p:pic>
        <p:nvPicPr>
          <p:cNvPr id="298" name="Imagen 5"/>
          <p:cNvPicPr/>
          <p:nvPr/>
        </p:nvPicPr>
        <p:blipFill>
          <a:blip r:embed="rId3"/>
          <a:stretch/>
        </p:blipFill>
        <p:spPr>
          <a:xfrm>
            <a:off x="7319160" y="460080"/>
            <a:ext cx="1631520" cy="2175480"/>
          </a:xfrm>
          <a:prstGeom prst="rect">
            <a:avLst/>
          </a:prstGeom>
          <a:ln w="0">
            <a:noFill/>
          </a:ln>
        </p:spPr>
      </p:pic>
      <p:sp>
        <p:nvSpPr>
          <p:cNvPr id="299" name="CuadroTexto 8"/>
          <p:cNvSpPr/>
          <p:nvPr/>
        </p:nvSpPr>
        <p:spPr>
          <a:xfrm>
            <a:off x="7319160" y="2941560"/>
            <a:ext cx="1631520" cy="316864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Calibri"/>
              </a:rPr>
              <a:t>GREGORIO J. RODRIGUEZ CARRILLO</a:t>
            </a:r>
            <a:endParaRPr lang="es-ES" sz="2000" b="0" strike="noStrike" spc="-1" dirty="0">
              <a:latin typeface="Arial"/>
            </a:endParaRPr>
          </a:p>
          <a:p>
            <a:pPr algn="ctr">
              <a:lnSpc>
                <a:spcPct val="100000"/>
              </a:lnSpc>
            </a:pPr>
            <a:r>
              <a:rPr lang="es-ES" sz="1400" b="0" strike="noStrike" spc="-1" dirty="0">
                <a:solidFill>
                  <a:srgbClr val="C00000"/>
                </a:solidFill>
                <a:latin typeface="Tw Cen MT"/>
                <a:ea typeface="Calibri"/>
              </a:rPr>
              <a:t>Nacido </a:t>
            </a: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9 –marzo-1769</a:t>
            </a: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en Villanueva</a:t>
            </a: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del Arzobispo</a:t>
            </a:r>
            <a:endParaRPr lang="es-ES" sz="1400" b="0" strike="noStrike" spc="-1" dirty="0">
              <a:latin typeface="Arial"/>
            </a:endParaRPr>
          </a:p>
          <a:p>
            <a:pPr algn="ctr">
              <a:lnSpc>
                <a:spcPct val="100000"/>
              </a:lnSpc>
            </a:pP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a:t>
            </a: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Muere </a:t>
            </a: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en Madrid</a:t>
            </a:r>
            <a:endParaRPr lang="es-ES" sz="1400" b="0" strike="noStrike" spc="-1" dirty="0">
              <a:latin typeface="Arial"/>
            </a:endParaRPr>
          </a:p>
          <a:p>
            <a:pPr algn="ctr">
              <a:lnSpc>
                <a:spcPct val="100000"/>
              </a:lnSpc>
            </a:pPr>
            <a:r>
              <a:rPr lang="es-ES" sz="1400" b="0" strike="noStrike" spc="-1" dirty="0">
                <a:solidFill>
                  <a:srgbClr val="C00000"/>
                </a:solidFill>
                <a:latin typeface="Tw Cen MT"/>
                <a:ea typeface="Calibri"/>
              </a:rPr>
              <a:t>12-marzo-1828</a:t>
            </a:r>
            <a:endParaRPr lang="es-ES" sz="1400" b="0" strike="noStrike" spc="-1" dirty="0">
              <a:latin typeface="Arial"/>
            </a:endParaRPr>
          </a:p>
          <a:p>
            <a:pPr algn="ctr">
              <a:lnSpc>
                <a:spcPct val="100000"/>
              </a:lnSpc>
            </a:pPr>
            <a:endParaRPr lang="es-ES" sz="14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97"/>
                                        </p:tgtEl>
                                        <p:attrNameLst>
                                          <p:attrName>style.visibility</p:attrName>
                                        </p:attrNameLst>
                                      </p:cBhvr>
                                      <p:to>
                                        <p:strVal val="visible"/>
                                      </p:to>
                                    </p:set>
                                    <p:animEffect transition="in" filter="fade">
                                      <p:cBhvr>
                                        <p:cTn id="7" dur="3000"/>
                                        <p:tgtEl>
                                          <p:spTgt spid="297"/>
                                        </p:tgtEl>
                                      </p:cBhvr>
                                    </p:animEffect>
                                    <p:anim calcmode="lin" valueType="num">
                                      <p:cBhvr>
                                        <p:cTn id="8" dur="3000" fill="hold"/>
                                        <p:tgtEl>
                                          <p:spTgt spid="297"/>
                                        </p:tgtEl>
                                        <p:attrNameLst>
                                          <p:attrName>ppt_x</p:attrName>
                                        </p:attrNameLst>
                                      </p:cBhvr>
                                      <p:tavLst>
                                        <p:tav tm="0">
                                          <p:val>
                                            <p:strVal val="#ppt_x"/>
                                          </p:val>
                                        </p:tav>
                                        <p:tav tm="100000">
                                          <p:val>
                                            <p:strVal val="#ppt_x"/>
                                          </p:val>
                                        </p:tav>
                                      </p:tavLst>
                                    </p:anim>
                                    <p:anim calcmode="lin" valueType="num">
                                      <p:cBhvr>
                                        <p:cTn id="9" dur="3000" fill="hold"/>
                                        <p:tgtEl>
                                          <p:spTgt spid="29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00"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01"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02" name="CuadroTexto 5"/>
          <p:cNvSpPr/>
          <p:nvPr/>
        </p:nvSpPr>
        <p:spPr>
          <a:xfrm>
            <a:off x="271080" y="116640"/>
            <a:ext cx="7006680" cy="6675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1" strike="noStrike" spc="-1" dirty="0">
                <a:solidFill>
                  <a:srgbClr val="000000"/>
                </a:solidFill>
                <a:latin typeface="Tw Cen MT"/>
                <a:ea typeface="Calibri"/>
              </a:rPr>
              <a:t>¿</a:t>
            </a:r>
            <a:r>
              <a:rPr lang="es-ES" sz="2000" b="1" strike="noStrike" spc="-1" dirty="0">
                <a:solidFill>
                  <a:srgbClr val="C00000"/>
                </a:solidFill>
                <a:latin typeface="Tw Cen MT"/>
                <a:ea typeface="Calibri"/>
              </a:rPr>
              <a:t>Cómo era este hombre </a:t>
            </a:r>
            <a:r>
              <a:rPr lang="es-ES" sz="2000" b="1" strike="noStrike" spc="-1" dirty="0">
                <a:solidFill>
                  <a:srgbClr val="000000"/>
                </a:solidFill>
                <a:latin typeface="Tw Cen MT"/>
                <a:ea typeface="Calibri"/>
              </a:rPr>
              <a:t>en tan azarosos años?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De una gran actividad: Múltiples cargos y ocupaciones que </a:t>
            </a:r>
            <a:r>
              <a:rPr lang="es-ES" sz="2000" b="0" strike="noStrike" spc="-1">
                <a:solidFill>
                  <a:srgbClr val="000000"/>
                </a:solidFill>
                <a:latin typeface="Tw Cen MT"/>
                <a:ea typeface="Calibri"/>
              </a:rPr>
              <a:t>no casan </a:t>
            </a:r>
            <a:r>
              <a:rPr lang="es-ES" sz="2000" b="0" strike="noStrike" spc="-1" dirty="0">
                <a:solidFill>
                  <a:srgbClr val="000000"/>
                </a:solidFill>
                <a:latin typeface="Tw Cen MT"/>
                <a:ea typeface="Calibri"/>
              </a:rPr>
              <a:t>bien con la tranquilidad de un convento; Visitas pastorales, predicaciones  y abundante producción literaria.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La situación de la Diócesis, era muy complicada y requería mucha delicadeza, ya que los gritos de rebelión en las colonias, sonaban cada vez más altos. En la época de la Revolución, defendió con vehemencia la causa de España, frente a Bolívar y gran parte del pueblo.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*1821</a:t>
            </a:r>
            <a:r>
              <a:rPr lang="es-ES" sz="2000" b="0" strike="noStrike" spc="-1" dirty="0">
                <a:solidFill>
                  <a:srgbClr val="000000"/>
                </a:solidFill>
                <a:latin typeface="Tw Cen MT"/>
                <a:ea typeface="Calibri"/>
              </a:rPr>
              <a:t>: 1 octubre. Cede la sede honrosamente en plena efervescencia por la independencia, a la llegada de los insurrectos, quedando a cargo del Vicario General durante años.</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Calibri"/>
              </a:rPr>
              <a:t>	Desembarcado en Cádiz, llamó la atención a su llegada, por su aureola de hombre que volvía de las Américas perdidas y por lo exótico del séquito, con un criado negro”. Dirigió sus pasos a Cazorla, donde tenía a su madre y amigos y después se dirigió a Madrid, al antiguo convento de los Basilios.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Calibri"/>
              </a:rPr>
              <a:t>+1828</a:t>
            </a:r>
            <a:r>
              <a:rPr lang="es-ES" sz="2000" b="0" strike="noStrike" spc="-1" dirty="0">
                <a:solidFill>
                  <a:srgbClr val="000000"/>
                </a:solidFill>
                <a:latin typeface="Tw Cen MT"/>
                <a:ea typeface="Calibri"/>
              </a:rPr>
              <a:t>: 12 marzo. Muere rodeado del cariño de todos.</a:t>
            </a:r>
            <a:endParaRPr lang="es-ES" sz="2000" b="0" strike="noStrike" spc="-1" dirty="0">
              <a:latin typeface="Arial"/>
            </a:endParaRPr>
          </a:p>
          <a:p>
            <a:pPr algn="just">
              <a:lnSpc>
                <a:spcPct val="100000"/>
              </a:lnSpc>
            </a:pPr>
            <a:r>
              <a:rPr lang="es-ES" sz="1800" b="0" strike="noStrike" spc="-1" dirty="0">
                <a:solidFill>
                  <a:srgbClr val="C00000"/>
                </a:solidFill>
                <a:latin typeface="Tw Cen MT"/>
                <a:ea typeface="Calibri"/>
              </a:rPr>
              <a:t>*</a:t>
            </a:r>
            <a:r>
              <a:rPr lang="es-ES" sz="1800" b="0" strike="noStrike" spc="-1" dirty="0">
                <a:solidFill>
                  <a:srgbClr val="000000"/>
                </a:solidFill>
                <a:latin typeface="Tw Cen MT"/>
                <a:ea typeface="Calibri"/>
              </a:rPr>
              <a:t> El convento de Los Basilios, situado en la calle Desengaño (Madrid), fue vendido en tiempos de la desamortización. Entre las cosas desaparecidas estaban los legajos que escribía nuestro obispo en los últimos años de su vida.</a:t>
            </a:r>
            <a:endParaRPr lang="es-ES" sz="1800" b="0" strike="noStrike" spc="-1" dirty="0">
              <a:latin typeface="Arial"/>
            </a:endParaRPr>
          </a:p>
        </p:txBody>
      </p:sp>
      <p:pic>
        <p:nvPicPr>
          <p:cNvPr id="303" name="Imagen 4"/>
          <p:cNvPicPr/>
          <p:nvPr/>
        </p:nvPicPr>
        <p:blipFill>
          <a:blip r:embed="rId3"/>
          <a:stretch/>
        </p:blipFill>
        <p:spPr>
          <a:xfrm>
            <a:off x="7545240" y="3999240"/>
            <a:ext cx="1622520" cy="2165040"/>
          </a:xfrm>
          <a:prstGeom prst="rect">
            <a:avLst/>
          </a:prstGeom>
          <a:ln w="0">
            <a:noFill/>
          </a:ln>
        </p:spPr>
      </p:pic>
      <p:pic>
        <p:nvPicPr>
          <p:cNvPr id="304" name="Imagen 7"/>
          <p:cNvPicPr/>
          <p:nvPr/>
        </p:nvPicPr>
        <p:blipFill>
          <a:blip r:embed="rId4"/>
          <a:srcRect t="10126"/>
          <a:stretch/>
        </p:blipFill>
        <p:spPr>
          <a:xfrm>
            <a:off x="7418160" y="421560"/>
            <a:ext cx="1585800" cy="2215440"/>
          </a:xfrm>
          <a:prstGeom prst="rect">
            <a:avLst/>
          </a:prstGeom>
          <a:ln w="0">
            <a:noFill/>
          </a:ln>
        </p:spPr>
      </p:pic>
      <p:sp>
        <p:nvSpPr>
          <p:cNvPr id="305" name="CuadroTexto 8"/>
          <p:cNvSpPr/>
          <p:nvPr/>
        </p:nvSpPr>
        <p:spPr>
          <a:xfrm>
            <a:off x="7355520" y="2638080"/>
            <a:ext cx="1787400" cy="1125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Cartegena</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de Indias</a:t>
            </a:r>
            <a:endParaRPr lang="es-ES" sz="1800" b="0" strike="noStrike" spc="-1">
              <a:latin typeface="Arial"/>
            </a:endParaRPr>
          </a:p>
          <a:p>
            <a:pPr algn="ctr">
              <a:lnSpc>
                <a:spcPct val="100000"/>
              </a:lnSpc>
            </a:pPr>
            <a:r>
              <a:rPr lang="es-ES" sz="1600" b="0" strike="noStrike" spc="-1">
                <a:solidFill>
                  <a:srgbClr val="C00000"/>
                </a:solidFill>
                <a:latin typeface="Tw Cen MT"/>
                <a:ea typeface="DejaVu Sans"/>
              </a:rPr>
              <a:t>(Colombia)</a:t>
            </a:r>
            <a:endParaRPr lang="es-ES" sz="1600" b="0" strike="noStrike" spc="-1">
              <a:latin typeface="Arial"/>
            </a:endParaRPr>
          </a:p>
          <a:p>
            <a:pPr algn="ctr">
              <a:lnSpc>
                <a:spcPct val="100000"/>
              </a:lnSpc>
            </a:pPr>
            <a:r>
              <a:rPr lang="es-ES" sz="1600" b="0" strike="noStrike" spc="-1">
                <a:solidFill>
                  <a:srgbClr val="C00000"/>
                </a:solidFill>
                <a:latin typeface="Tw Cen MT"/>
                <a:ea typeface="DejaVu Sans"/>
              </a:rPr>
              <a:t>1815-1821</a:t>
            </a:r>
            <a:endParaRPr lang="es-ES" sz="1600" b="0" strike="noStrike" spc="-1">
              <a:latin typeface="Arial"/>
            </a:endParaRPr>
          </a:p>
        </p:txBody>
      </p:sp>
      <p:sp>
        <p:nvSpPr>
          <p:cNvPr id="306" name="CuadroTexto 2"/>
          <p:cNvSpPr/>
          <p:nvPr/>
        </p:nvSpPr>
        <p:spPr>
          <a:xfrm>
            <a:off x="7589880" y="6384960"/>
            <a:ext cx="13737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Catedral</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2"/>
                                        </p:tgtEl>
                                        <p:attrNameLst>
                                          <p:attrName>style.visibility</p:attrName>
                                        </p:attrNameLst>
                                      </p:cBhvr>
                                      <p:to>
                                        <p:strVal val="visible"/>
                                      </p:to>
                                    </p:set>
                                    <p:animEffect transition="in" filter="fade">
                                      <p:cBhvr>
                                        <p:cTn id="7" dur="3000"/>
                                        <p:tgtEl>
                                          <p:spTgt spid="302"/>
                                        </p:tgtEl>
                                      </p:cBhvr>
                                    </p:animEffect>
                                    <p:anim calcmode="lin" valueType="num">
                                      <p:cBhvr>
                                        <p:cTn id="8" dur="3000" fill="hold"/>
                                        <p:tgtEl>
                                          <p:spTgt spid="302"/>
                                        </p:tgtEl>
                                        <p:attrNameLst>
                                          <p:attrName>ppt_x</p:attrName>
                                        </p:attrNameLst>
                                      </p:cBhvr>
                                      <p:tavLst>
                                        <p:tav tm="0">
                                          <p:val>
                                            <p:strVal val="#ppt_x"/>
                                          </p:val>
                                        </p:tav>
                                        <p:tav tm="100000">
                                          <p:val>
                                            <p:strVal val="#ppt_x"/>
                                          </p:val>
                                        </p:tav>
                                      </p:tavLst>
                                    </p:anim>
                                    <p:anim calcmode="lin" valueType="num">
                                      <p:cBhvr>
                                        <p:cTn id="9" dur="3000" fill="hold"/>
                                        <p:tgtEl>
                                          <p:spTgt spid="30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2" grpId="0"/>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07"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08" name="CuadroTexto 3"/>
          <p:cNvSpPr/>
          <p:nvPr/>
        </p:nvSpPr>
        <p:spPr>
          <a:xfrm>
            <a:off x="539639" y="156116"/>
            <a:ext cx="5415111" cy="372264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pPr>
            <a:r>
              <a:rPr lang="es-ES" sz="2400" b="0" strike="noStrike" spc="-1" dirty="0">
                <a:solidFill>
                  <a:srgbClr val="C00000"/>
                </a:solidFill>
                <a:latin typeface="Tw Cen MT"/>
                <a:ea typeface="Calibri"/>
              </a:rPr>
              <a:t>COFRADÍA DE NUESTRA SEÑORA </a:t>
            </a:r>
            <a:endParaRPr lang="es-ES" sz="2400" b="0" strike="noStrike" spc="-1" dirty="0">
              <a:latin typeface="Arial"/>
            </a:endParaRPr>
          </a:p>
          <a:p>
            <a:pPr algn="ctr">
              <a:lnSpc>
                <a:spcPct val="100000"/>
              </a:lnSpc>
            </a:pPr>
            <a:r>
              <a:rPr lang="es-ES" sz="2400" b="0" strike="noStrike" spc="-1" dirty="0">
                <a:solidFill>
                  <a:srgbClr val="C00000"/>
                </a:solidFill>
                <a:latin typeface="Tw Cen MT"/>
                <a:ea typeface="Calibri"/>
              </a:rPr>
              <a:t>DE LOS DOLORES EN SU SOLEDAD </a:t>
            </a:r>
            <a:endParaRPr lang="es-ES" sz="2400" b="0" strike="noStrike" spc="-1" dirty="0">
              <a:latin typeface="Arial"/>
            </a:endParaRPr>
          </a:p>
          <a:p>
            <a:pPr algn="ctr">
              <a:lnSpc>
                <a:spcPct val="100000"/>
              </a:lnSpc>
            </a:pPr>
            <a:r>
              <a:rPr lang="es-ES" sz="2400" b="0" strike="noStrike" spc="-1" dirty="0">
                <a:solidFill>
                  <a:srgbClr val="C00000"/>
                </a:solidFill>
                <a:latin typeface="Tw Cen MT"/>
                <a:ea typeface="Calibri"/>
              </a:rPr>
              <a:t>Y ENTIERRO DE CRISTO.  </a:t>
            </a:r>
            <a:endParaRPr lang="es-ES" sz="2400" b="0" strike="noStrike" spc="-1" dirty="0">
              <a:latin typeface="Arial"/>
            </a:endParaRPr>
          </a:p>
          <a:p>
            <a:pPr algn="ctr">
              <a:lnSpc>
                <a:spcPct val="100000"/>
              </a:lnSpc>
            </a:pPr>
            <a:endParaRPr lang="es-ES" sz="2400" b="0" strike="noStrike" spc="-1" dirty="0">
              <a:latin typeface="Arial"/>
            </a:endParaRPr>
          </a:p>
          <a:p>
            <a:pPr algn="ctr">
              <a:lnSpc>
                <a:spcPct val="100000"/>
              </a:lnSpc>
            </a:pPr>
            <a:r>
              <a:rPr lang="es-ES" sz="2000" b="0" strike="noStrike" spc="-1" dirty="0">
                <a:solidFill>
                  <a:srgbClr val="000000"/>
                </a:solidFill>
                <a:latin typeface="Tw Cen MT"/>
                <a:ea typeface="Calibri"/>
              </a:rPr>
              <a:t>Fue fundada en el convento de los  Basilios del monasterio de Santa Cruz de Villanueva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el 30 abril 1623.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Las primeras imágenes eran de Diego de Arce.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De la importancia de la cofradía nos da muestra la Bula de Urbano IV, de 1624, concediendo privilegios  a todos sus  hermanos.</a:t>
            </a:r>
            <a:endParaRPr lang="es-ES" sz="2000" b="0" strike="noStrike" spc="-1" dirty="0">
              <a:latin typeface="Arial"/>
            </a:endParaRPr>
          </a:p>
        </p:txBody>
      </p:sp>
      <p:pic>
        <p:nvPicPr>
          <p:cNvPr id="309" name="Imagen 4"/>
          <p:cNvPicPr/>
          <p:nvPr/>
        </p:nvPicPr>
        <p:blipFill>
          <a:blip r:embed="rId3"/>
          <a:stretch/>
        </p:blipFill>
        <p:spPr>
          <a:xfrm>
            <a:off x="6732360" y="764640"/>
            <a:ext cx="1920600" cy="2716920"/>
          </a:xfrm>
          <a:prstGeom prst="rect">
            <a:avLst/>
          </a:prstGeom>
          <a:ln w="0">
            <a:noFill/>
          </a:ln>
        </p:spPr>
      </p:pic>
      <p:sp>
        <p:nvSpPr>
          <p:cNvPr id="310" name="CuadroTexto 5"/>
          <p:cNvSpPr/>
          <p:nvPr/>
        </p:nvSpPr>
        <p:spPr>
          <a:xfrm>
            <a:off x="539640" y="4007880"/>
            <a:ext cx="8063640" cy="25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000000"/>
                </a:solidFill>
                <a:latin typeface="Tw Cen MT"/>
                <a:ea typeface="Calibri"/>
              </a:rPr>
              <a:t>La Guerra de la Independencia influyó en la vida de la cofradía.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Las imágenes y legajos se trasladaron del convento de san Basilio,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que ocuparon las tropas francesas o españolas,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hasta el convento de santa Ana.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Al finalizar la guerra los Basilios, ya no pudieron volver al convento,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uno de los documentos podemos leer: ”que por la desgracia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de la guerra fueron desalojados los monjes,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causando las tropas una total destrucción del edificio”.</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8"/>
                                        </p:tgtEl>
                                        <p:attrNameLst>
                                          <p:attrName>style.visibility</p:attrName>
                                        </p:attrNameLst>
                                      </p:cBhvr>
                                      <p:to>
                                        <p:strVal val="visible"/>
                                      </p:to>
                                    </p:set>
                                    <p:animEffect transition="in" filter="fade">
                                      <p:cBhvr>
                                        <p:cTn id="7" dur="3000"/>
                                        <p:tgtEl>
                                          <p:spTgt spid="308"/>
                                        </p:tgtEl>
                                      </p:cBhvr>
                                    </p:animEffect>
                                    <p:anim calcmode="lin" valueType="num">
                                      <p:cBhvr>
                                        <p:cTn id="8" dur="3000" fill="hold"/>
                                        <p:tgtEl>
                                          <p:spTgt spid="308"/>
                                        </p:tgtEl>
                                        <p:attrNameLst>
                                          <p:attrName>ppt_x</p:attrName>
                                        </p:attrNameLst>
                                      </p:cBhvr>
                                      <p:tavLst>
                                        <p:tav tm="0">
                                          <p:val>
                                            <p:strVal val="#ppt_x"/>
                                          </p:val>
                                        </p:tav>
                                        <p:tav tm="100000">
                                          <p:val>
                                            <p:strVal val="#ppt_x"/>
                                          </p:val>
                                        </p:tav>
                                      </p:tavLst>
                                    </p:anim>
                                    <p:anim calcmode="lin" valueType="num">
                                      <p:cBhvr>
                                        <p:cTn id="9" dur="3000" fill="hold"/>
                                        <p:tgtEl>
                                          <p:spTgt spid="30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11"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12"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13"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14"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15" name="CuadroTexto 10"/>
          <p:cNvSpPr/>
          <p:nvPr/>
        </p:nvSpPr>
        <p:spPr>
          <a:xfrm>
            <a:off x="5536080" y="5301360"/>
            <a:ext cx="298836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(MARTÍNEZ ASENSIO, F.J)</a:t>
            </a:r>
            <a:endParaRPr lang="es-ES" sz="1800" b="0" strike="noStrike" spc="-1">
              <a:latin typeface="Arial"/>
            </a:endParaRPr>
          </a:p>
        </p:txBody>
      </p:sp>
      <p:sp>
        <p:nvSpPr>
          <p:cNvPr id="316" name="CuadroTexto 5"/>
          <p:cNvSpPr/>
          <p:nvPr/>
        </p:nvSpPr>
        <p:spPr>
          <a:xfrm>
            <a:off x="1763280" y="1340640"/>
            <a:ext cx="266328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Calibri"/>
                <a:ea typeface="Calibri"/>
              </a:rPr>
              <a:t>5º  ABADES </a:t>
            </a:r>
            <a:endParaRPr lang="es-ES" sz="2400" b="0" strike="noStrike" spc="-1">
              <a:latin typeface="Arial"/>
            </a:endParaRPr>
          </a:p>
        </p:txBody>
      </p:sp>
      <p:sp>
        <p:nvSpPr>
          <p:cNvPr id="317" name="CuadroTexto 6"/>
          <p:cNvSpPr/>
          <p:nvPr/>
        </p:nvSpPr>
        <p:spPr>
          <a:xfrm>
            <a:off x="1331640" y="2338920"/>
            <a:ext cx="3454560" cy="2224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1" strike="noStrike" spc="-1">
                <a:solidFill>
                  <a:srgbClr val="C00000"/>
                </a:solidFill>
                <a:latin typeface="Calibri"/>
                <a:ea typeface="Calibri"/>
              </a:rPr>
              <a:t>1625-1843</a:t>
            </a:r>
            <a:endParaRPr lang="es-ES" sz="2000" b="0" strike="noStrike" spc="-1">
              <a:latin typeface="Arial"/>
            </a:endParaRPr>
          </a:p>
          <a:p>
            <a:pPr algn="ctr">
              <a:lnSpc>
                <a:spcPct val="100000"/>
              </a:lnSpc>
            </a:pPr>
            <a:r>
              <a:rPr lang="es-ES" sz="2000" b="1" strike="noStrike" spc="-1">
                <a:solidFill>
                  <a:srgbClr val="C00000"/>
                </a:solidFill>
                <a:latin typeface="Calibri"/>
                <a:ea typeface="Calibri"/>
              </a:rPr>
              <a:t>LOS 7 ABADES</a:t>
            </a:r>
            <a:endParaRPr lang="es-ES" sz="2000" b="0" strike="noStrike" spc="-1">
              <a:latin typeface="Arial"/>
            </a:endParaRPr>
          </a:p>
          <a:p>
            <a:pPr algn="ctr">
              <a:lnSpc>
                <a:spcPct val="100000"/>
              </a:lnSpc>
            </a:pPr>
            <a:r>
              <a:rPr lang="es-ES" sz="2000" b="1" strike="noStrike" spc="-1">
                <a:solidFill>
                  <a:srgbClr val="C00000"/>
                </a:solidFill>
                <a:latin typeface="Calibri"/>
                <a:ea typeface="Calibri"/>
              </a:rPr>
              <a:t>Y ERMITAÑOS</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C00000"/>
                </a:solidFill>
                <a:latin typeface="Calibri"/>
                <a:ea typeface="Calibri"/>
              </a:rPr>
              <a:t>SIGLO XIX: </a:t>
            </a:r>
            <a:endParaRPr lang="es-ES" sz="2000" b="0" strike="noStrike" spc="-1">
              <a:latin typeface="Arial"/>
            </a:endParaRPr>
          </a:p>
          <a:p>
            <a:pPr algn="ctr">
              <a:lnSpc>
                <a:spcPct val="100000"/>
              </a:lnSpc>
            </a:pPr>
            <a:r>
              <a:rPr lang="es-ES" sz="2000" b="0" strike="noStrike" spc="-1">
                <a:solidFill>
                  <a:srgbClr val="C00000"/>
                </a:solidFill>
                <a:latin typeface="Calibri"/>
                <a:ea typeface="Calibri"/>
              </a:rPr>
              <a:t>SIGLO DE </a:t>
            </a:r>
            <a:endParaRPr lang="es-ES" sz="2000" b="0" strike="noStrike" spc="-1">
              <a:latin typeface="Arial"/>
            </a:endParaRPr>
          </a:p>
          <a:p>
            <a:pPr algn="ctr">
              <a:lnSpc>
                <a:spcPct val="100000"/>
              </a:lnSpc>
            </a:pPr>
            <a:r>
              <a:rPr lang="es-ES" sz="2000" b="0" strike="noStrike" spc="-1">
                <a:solidFill>
                  <a:srgbClr val="C00000"/>
                </a:solidFill>
                <a:latin typeface="Calibri"/>
                <a:ea typeface="Calibri"/>
              </a:rPr>
              <a:t>LAS REVOLUCIONES</a:t>
            </a:r>
            <a:endParaRPr lang="es-ES" sz="2000" b="0" strike="noStrike" spc="-1">
              <a:latin typeface="Arial"/>
            </a:endParaRPr>
          </a:p>
        </p:txBody>
      </p:sp>
      <p:pic>
        <p:nvPicPr>
          <p:cNvPr id="318" name="Imagen 9"/>
          <p:cNvPicPr/>
          <p:nvPr/>
        </p:nvPicPr>
        <p:blipFill>
          <a:blip r:embed="rId3"/>
          <a:stretch/>
        </p:blipFill>
        <p:spPr>
          <a:xfrm>
            <a:off x="5364000" y="2202840"/>
            <a:ext cx="3325320" cy="245124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11"/>
                                        </p:tgtEl>
                                        <p:attrNameLst>
                                          <p:attrName>style.visibility</p:attrName>
                                        </p:attrNameLst>
                                      </p:cBhvr>
                                      <p:to>
                                        <p:strVal val="visible"/>
                                      </p:to>
                                    </p:set>
                                    <p:anim calcmode="lin" valueType="num">
                                      <p:cBhvr additive="repl">
                                        <p:cTn id="7" dur="2000" fill="hold"/>
                                        <p:tgtEl>
                                          <p:spTgt spid="311"/>
                                        </p:tgtEl>
                                        <p:attrNameLst>
                                          <p:attrName>ppt_w</p:attrName>
                                        </p:attrNameLst>
                                      </p:cBhvr>
                                      <p:tavLst>
                                        <p:tav tm="0">
                                          <p:val>
                                            <p:fltVal val="0"/>
                                          </p:val>
                                        </p:tav>
                                        <p:tav tm="100000">
                                          <p:val>
                                            <p:strVal val="#ppt_w"/>
                                          </p:val>
                                        </p:tav>
                                      </p:tavLst>
                                    </p:anim>
                                    <p:anim calcmode="lin" valueType="num">
                                      <p:cBhvr additive="repl">
                                        <p:cTn id="8" dur="2000" fill="hold"/>
                                        <p:tgtEl>
                                          <p:spTgt spid="311"/>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12"/>
                                        </p:tgtEl>
                                        <p:attrNameLst>
                                          <p:attrName>style.visibility</p:attrName>
                                        </p:attrNameLst>
                                      </p:cBhvr>
                                      <p:to>
                                        <p:strVal val="visible"/>
                                      </p:to>
                                    </p:set>
                                    <p:anim calcmode="lin" valueType="num">
                                      <p:cBhvr additive="repl">
                                        <p:cTn id="11" dur="2000" fill="hold"/>
                                        <p:tgtEl>
                                          <p:spTgt spid="312"/>
                                        </p:tgtEl>
                                        <p:attrNameLst>
                                          <p:attrName>ppt_w</p:attrName>
                                        </p:attrNameLst>
                                      </p:cBhvr>
                                      <p:tavLst>
                                        <p:tav tm="0">
                                          <p:val>
                                            <p:fltVal val="0"/>
                                          </p:val>
                                        </p:tav>
                                        <p:tav tm="100000">
                                          <p:val>
                                            <p:strVal val="#ppt_w"/>
                                          </p:val>
                                        </p:tav>
                                      </p:tavLst>
                                    </p:anim>
                                    <p:anim calcmode="lin" valueType="num">
                                      <p:cBhvr additive="repl">
                                        <p:cTn id="12" dur="2000" fill="hold"/>
                                        <p:tgtEl>
                                          <p:spTgt spid="312"/>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13"/>
                                        </p:tgtEl>
                                        <p:attrNameLst>
                                          <p:attrName>style.visibility</p:attrName>
                                        </p:attrNameLst>
                                      </p:cBhvr>
                                      <p:to>
                                        <p:strVal val="visible"/>
                                      </p:to>
                                    </p:set>
                                    <p:anim calcmode="lin" valueType="num">
                                      <p:cBhvr additive="repl">
                                        <p:cTn id="15" dur="2000" fill="hold"/>
                                        <p:tgtEl>
                                          <p:spTgt spid="313"/>
                                        </p:tgtEl>
                                        <p:attrNameLst>
                                          <p:attrName>ppt_w</p:attrName>
                                        </p:attrNameLst>
                                      </p:cBhvr>
                                      <p:tavLst>
                                        <p:tav tm="0">
                                          <p:val>
                                            <p:fltVal val="0"/>
                                          </p:val>
                                        </p:tav>
                                        <p:tav tm="100000">
                                          <p:val>
                                            <p:strVal val="#ppt_w"/>
                                          </p:val>
                                        </p:tav>
                                      </p:tavLst>
                                    </p:anim>
                                    <p:anim calcmode="lin" valueType="num">
                                      <p:cBhvr additive="repl">
                                        <p:cTn id="16" dur="2000" fill="hold"/>
                                        <p:tgtEl>
                                          <p:spTgt spid="313"/>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14"/>
                                        </p:tgtEl>
                                        <p:attrNameLst>
                                          <p:attrName>style.visibility</p:attrName>
                                        </p:attrNameLst>
                                      </p:cBhvr>
                                      <p:to>
                                        <p:strVal val="visible"/>
                                      </p:to>
                                    </p:set>
                                    <p:anim calcmode="lin" valueType="num">
                                      <p:cBhvr additive="repl">
                                        <p:cTn id="19" dur="2000" fill="hold"/>
                                        <p:tgtEl>
                                          <p:spTgt spid="314"/>
                                        </p:tgtEl>
                                        <p:attrNameLst>
                                          <p:attrName>ppt_w</p:attrName>
                                        </p:attrNameLst>
                                      </p:cBhvr>
                                      <p:tavLst>
                                        <p:tav tm="0">
                                          <p:val>
                                            <p:fltVal val="0"/>
                                          </p:val>
                                        </p:tav>
                                        <p:tav tm="100000">
                                          <p:val>
                                            <p:strVal val="#ppt_w"/>
                                          </p:val>
                                        </p:tav>
                                      </p:tavLst>
                                    </p:anim>
                                    <p:anim calcmode="lin" valueType="num">
                                      <p:cBhvr additive="repl">
                                        <p:cTn id="20" dur="2000" fill="hold"/>
                                        <p:tgtEl>
                                          <p:spTgt spid="3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19"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20"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21" name="CuadroTexto 4"/>
          <p:cNvSpPr/>
          <p:nvPr/>
        </p:nvSpPr>
        <p:spPr>
          <a:xfrm>
            <a:off x="417600" y="116640"/>
            <a:ext cx="6618240" cy="3504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dirty="0">
                <a:solidFill>
                  <a:srgbClr val="C00000"/>
                </a:solidFill>
                <a:latin typeface="Tw Cen MT"/>
                <a:ea typeface="Times New Roman"/>
              </a:rPr>
              <a:t>LOS ABADES DE LA FUENSANTA</a:t>
            </a:r>
            <a:r>
              <a:rPr lang="es-ES" sz="2400" b="0" strike="noStrike" spc="-1" dirty="0">
                <a:solidFill>
                  <a:srgbClr val="C00000"/>
                </a:solidFill>
                <a:latin typeface="Tw Cen MT"/>
                <a:ea typeface="Times New Roman"/>
              </a:rPr>
              <a:t>: (1625-1843) </a:t>
            </a:r>
            <a:endParaRPr lang="es-ES" sz="2400" b="0" strike="noStrike" spc="-1" dirty="0">
              <a:latin typeface="Arial"/>
            </a:endParaRPr>
          </a:p>
          <a:p>
            <a:pPr algn="ctr">
              <a:lnSpc>
                <a:spcPct val="100000"/>
              </a:lnSpc>
            </a:pPr>
            <a:r>
              <a:rPr lang="es-ES" sz="2000" b="0" strike="noStrike" spc="-1" dirty="0">
                <a:solidFill>
                  <a:srgbClr val="C00000"/>
                </a:solidFill>
                <a:latin typeface="Tw Cen MT"/>
                <a:ea typeface="Times New Roman"/>
              </a:rPr>
              <a:t>*1625</a:t>
            </a:r>
            <a:r>
              <a:rPr lang="es-ES" sz="2000" b="0" strike="noStrike" spc="-1" dirty="0">
                <a:solidFill>
                  <a:srgbClr val="211E1E"/>
                </a:solidFill>
                <a:latin typeface="Tw Cen MT"/>
                <a:ea typeface="Times New Roman"/>
              </a:rPr>
              <a:t>: 8 Diciembre: Bula papal dada por Urbano VIII</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 Obispo  de Jaén D. Baltasar de Moscoso (1619-1646) queriendo asegurar  el culto de la imagen de la Fuensanta, erigió un beneficio con los bienes del Santuario,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con título de Abadía.</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 Nombró primer abad al maestro  D. Domingo </a:t>
            </a:r>
            <a:r>
              <a:rPr lang="es-ES" sz="2000" b="0" strike="noStrike" spc="-1" dirty="0" err="1">
                <a:solidFill>
                  <a:srgbClr val="000000"/>
                </a:solidFill>
                <a:latin typeface="Tw Cen MT"/>
                <a:ea typeface="Times New Roman"/>
              </a:rPr>
              <a:t>Pasano</a:t>
            </a:r>
            <a:r>
              <a:rPr lang="es-ES" sz="2000" b="0" strike="noStrike" spc="-1" dirty="0">
                <a:solidFill>
                  <a:srgbClr val="000000"/>
                </a:solidFill>
                <a:latin typeface="Tw Cen MT"/>
                <a:ea typeface="Times New Roman"/>
              </a:rPr>
              <a:t>, natural de Villanueva, enviado a Roma para restaurar tal privilegio.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Times New Roman"/>
              </a:rPr>
              <a:t>En este apartado hablaremos de aquellos abades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Times New Roman"/>
              </a:rPr>
              <a:t>que, a lo largo de los siglos XVII, XVIII y XIX, ocuparon </a:t>
            </a:r>
            <a:endParaRPr lang="es-ES" sz="2000" b="0" strike="noStrike" spc="-1" dirty="0">
              <a:latin typeface="Arial"/>
            </a:endParaRPr>
          </a:p>
          <a:p>
            <a:pPr algn="ctr">
              <a:lnSpc>
                <a:spcPct val="100000"/>
              </a:lnSpc>
            </a:pPr>
            <a:r>
              <a:rPr lang="es-ES" sz="2000" b="0" i="1" strike="noStrike" spc="-1" dirty="0">
                <a:solidFill>
                  <a:srgbClr val="211E1E"/>
                </a:solidFill>
                <a:latin typeface="Tw Cen MT"/>
                <a:ea typeface="Times New Roman"/>
              </a:rPr>
              <a:t>el priorato rural o </a:t>
            </a:r>
            <a:r>
              <a:rPr lang="es-ES" sz="2000" b="0" i="1" strike="noStrike" spc="-1" dirty="0">
                <a:solidFill>
                  <a:srgbClr val="C00000"/>
                </a:solidFill>
                <a:latin typeface="Tw Cen MT"/>
                <a:ea typeface="Times New Roman"/>
              </a:rPr>
              <a:t>Abadía de Nuestra Señora de la Fuensanta</a:t>
            </a:r>
            <a:r>
              <a:rPr lang="es-ES" sz="2000" b="0" strike="noStrike" spc="-1" dirty="0">
                <a:solidFill>
                  <a:srgbClr val="211E1E"/>
                </a:solidFill>
                <a:latin typeface="Tw Cen MT"/>
                <a:ea typeface="Times New Roman"/>
              </a:rPr>
              <a:t>. </a:t>
            </a:r>
            <a:endParaRPr lang="es-ES" sz="2000" b="0" strike="noStrike" spc="-1" dirty="0">
              <a:latin typeface="Arial"/>
            </a:endParaRPr>
          </a:p>
        </p:txBody>
      </p:sp>
      <p:sp>
        <p:nvSpPr>
          <p:cNvPr id="322" name="CuadroTexto 5"/>
          <p:cNvSpPr/>
          <p:nvPr/>
        </p:nvSpPr>
        <p:spPr>
          <a:xfrm flipH="1">
            <a:off x="7307640" y="2478960"/>
            <a:ext cx="163296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strike="noStrike" spc="-1">
                <a:solidFill>
                  <a:srgbClr val="C00000"/>
                </a:solidFill>
                <a:latin typeface="Arial"/>
                <a:ea typeface="DejaVu Sans"/>
              </a:rPr>
              <a:t>URBANO VIII</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Papa</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1623 - 1644.</a:t>
            </a:r>
            <a:endParaRPr lang="es-ES" sz="1600" b="0" strike="noStrike" spc="-1">
              <a:latin typeface="Arial"/>
            </a:endParaRPr>
          </a:p>
        </p:txBody>
      </p:sp>
      <p:pic>
        <p:nvPicPr>
          <p:cNvPr id="323" name="Imagen 7"/>
          <p:cNvPicPr/>
          <p:nvPr/>
        </p:nvPicPr>
        <p:blipFill>
          <a:blip r:embed="rId3"/>
          <a:stretch/>
        </p:blipFill>
        <p:spPr>
          <a:xfrm>
            <a:off x="7308360" y="332640"/>
            <a:ext cx="1627560" cy="1964880"/>
          </a:xfrm>
          <a:prstGeom prst="rect">
            <a:avLst/>
          </a:prstGeom>
          <a:ln w="0">
            <a:noFill/>
          </a:ln>
        </p:spPr>
      </p:pic>
      <p:sp>
        <p:nvSpPr>
          <p:cNvPr id="324" name="CuadroTexto 8"/>
          <p:cNvSpPr/>
          <p:nvPr/>
        </p:nvSpPr>
        <p:spPr>
          <a:xfrm>
            <a:off x="473400" y="3656160"/>
            <a:ext cx="8462520" cy="34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Times New Roman"/>
              </a:rPr>
              <a:t>*</a:t>
            </a:r>
            <a:r>
              <a:rPr lang="es-ES" sz="2000" b="0" strike="noStrike" spc="-1">
                <a:solidFill>
                  <a:srgbClr val="211E1E"/>
                </a:solidFill>
                <a:latin typeface="Tw Cen MT"/>
                <a:ea typeface="Times New Roman"/>
              </a:rPr>
              <a:t> Hay que indicar que los abades no residieron jamás en el Santuario,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la mayoría de ellos, además, no tuvieron siquiera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su residencia establecida en el pueblo.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El concepto de abadía que se le asignó a la Fuensanta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era en realidad un concepto puramente jurídico.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La labor fundamental del Abad,  consistía en administrar tanto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los bienes que había dentro del Santuario como las tierras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que le pertenecían al mismo.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a:t>
            </a:r>
            <a:r>
              <a:rPr lang="es-ES" sz="2000" b="0" strike="noStrike" spc="-1">
                <a:solidFill>
                  <a:srgbClr val="211E1E"/>
                </a:solidFill>
                <a:latin typeface="Tw Cen MT"/>
                <a:ea typeface="Times New Roman"/>
              </a:rPr>
              <a:t>Manuel Alcalá Sánchez, nos habla de siete abades.</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a:t>
            </a:r>
            <a:r>
              <a:rPr lang="es-ES" sz="2000" b="0" strike="noStrike" spc="-1">
                <a:solidFill>
                  <a:srgbClr val="211E1E"/>
                </a:solidFill>
                <a:latin typeface="Tw Cen MT"/>
                <a:ea typeface="Calibri"/>
              </a:rPr>
              <a:t> Martínez Asensio F.J.  nos ofrece nuevos datos inéditos.</a:t>
            </a:r>
            <a:endParaRPr lang="es-ES" sz="2000" b="0" strike="noStrike" spc="-1">
              <a:latin typeface="Arial"/>
            </a:endParaRPr>
          </a:p>
          <a:p>
            <a:pPr>
              <a:lnSpc>
                <a:spcPct val="100000"/>
              </a:lnSpc>
            </a:pP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21"/>
                                        </p:tgtEl>
                                        <p:attrNameLst>
                                          <p:attrName>style.visibility</p:attrName>
                                        </p:attrNameLst>
                                      </p:cBhvr>
                                      <p:to>
                                        <p:strVal val="visible"/>
                                      </p:to>
                                    </p:set>
                                    <p:animEffect transition="in" filter="fade">
                                      <p:cBhvr>
                                        <p:cTn id="7" dur="3000"/>
                                        <p:tgtEl>
                                          <p:spTgt spid="321"/>
                                        </p:tgtEl>
                                      </p:cBhvr>
                                    </p:animEffect>
                                    <p:anim calcmode="lin" valueType="num">
                                      <p:cBhvr>
                                        <p:cTn id="8" dur="3000" fill="hold"/>
                                        <p:tgtEl>
                                          <p:spTgt spid="321"/>
                                        </p:tgtEl>
                                        <p:attrNameLst>
                                          <p:attrName>ppt_x</p:attrName>
                                        </p:attrNameLst>
                                      </p:cBhvr>
                                      <p:tavLst>
                                        <p:tav tm="0">
                                          <p:val>
                                            <p:strVal val="#ppt_x"/>
                                          </p:val>
                                        </p:tav>
                                        <p:tav tm="100000">
                                          <p:val>
                                            <p:strVal val="#ppt_x"/>
                                          </p:val>
                                        </p:tav>
                                      </p:tavLst>
                                    </p:anim>
                                    <p:anim calcmode="lin" valueType="num">
                                      <p:cBhvr>
                                        <p:cTn id="9" dur="3000" fill="hold"/>
                                        <p:tgtEl>
                                          <p:spTgt spid="3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76" name="CuadroTexto 2"/>
          <p:cNvSpPr/>
          <p:nvPr/>
        </p:nvSpPr>
        <p:spPr>
          <a:xfrm>
            <a:off x="467640" y="263160"/>
            <a:ext cx="61592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Times New Roman"/>
              </a:rPr>
              <a:t>Como en otros casos, no fue conquistada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por las armas, sino por la negociación.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Fernando III pactó con los vecinos,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que abandonaron la fortaleza.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Una vez repoblada, se concedió a Iznatoraf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el fuero de Cuenca. Se declaran sus tierras de realengo,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es decir, no se cede a ningún señor,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ni a una orden militar, ni a la Iglesia.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Esta situación no duró mucho. </a:t>
            </a:r>
            <a:endParaRPr lang="es-ES" sz="2000" b="0" strike="noStrike" spc="-1">
              <a:latin typeface="Arial"/>
            </a:endParaRPr>
          </a:p>
          <a:p>
            <a:pPr algn="ctr">
              <a:lnSpc>
                <a:spcPct val="100000"/>
              </a:lnSpc>
            </a:pPr>
            <a:endParaRPr lang="es-ES" sz="2000" b="0" strike="noStrike" spc="-1">
              <a:latin typeface="Arial"/>
            </a:endParaRPr>
          </a:p>
          <a:p>
            <a:pPr>
              <a:lnSpc>
                <a:spcPct val="100000"/>
              </a:lnSpc>
            </a:pPr>
            <a:r>
              <a:rPr lang="es-ES" sz="2000" b="0" u="sng" strike="noStrike" spc="-1">
                <a:solidFill>
                  <a:srgbClr val="C00000"/>
                </a:solidFill>
                <a:uFillTx/>
                <a:latin typeface="Tw Cen MT"/>
                <a:ea typeface="Calibri"/>
              </a:rPr>
              <a:t>*1243</a:t>
            </a:r>
            <a:r>
              <a:rPr lang="es-ES" sz="2000" b="0" strike="noStrike" spc="-1">
                <a:solidFill>
                  <a:srgbClr val="000000"/>
                </a:solidFill>
                <a:latin typeface="Tw Cen MT"/>
                <a:ea typeface="Calibri"/>
              </a:rPr>
              <a:t>: Se hace referencia en Toledo al Arciprestazgo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de Iznatoraf. Conservándose valiosísimos ternos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en el templo parroquial cuyo titular es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Nuestra Señora de la Asunción</a:t>
            </a:r>
            <a:endParaRPr lang="es-ES" sz="2000" b="0" strike="noStrike" spc="-1">
              <a:latin typeface="Arial"/>
            </a:endParaRPr>
          </a:p>
          <a:p>
            <a:pPr>
              <a:lnSpc>
                <a:spcPct val="100000"/>
              </a:lnSpc>
            </a:pPr>
            <a:r>
              <a:rPr lang="es-ES" sz="2000" b="0" u="sng" strike="noStrike" spc="-1">
                <a:solidFill>
                  <a:srgbClr val="C00000"/>
                </a:solidFill>
                <a:uFillTx/>
                <a:latin typeface="Tw Cen MT"/>
                <a:ea typeface="Calibri"/>
              </a:rPr>
              <a:t>*1246</a:t>
            </a:r>
            <a:r>
              <a:rPr lang="es-ES" sz="2000" b="0" strike="noStrike" spc="-1">
                <a:solidFill>
                  <a:srgbClr val="000000"/>
                </a:solidFill>
                <a:latin typeface="Tw Cen MT"/>
                <a:ea typeface="Calibri"/>
              </a:rPr>
              <a:t>:  Fue donada al infante D. Sancho, hijo de </a:t>
            </a:r>
            <a:endParaRPr lang="es-ES" sz="2000" b="0" strike="noStrike" spc="-1">
              <a:latin typeface="Arial"/>
            </a:endParaRPr>
          </a:p>
          <a:p>
            <a:pPr>
              <a:lnSpc>
                <a:spcPct val="100000"/>
              </a:lnSpc>
            </a:pPr>
            <a:r>
              <a:rPr lang="es-ES" sz="2000" b="0" strike="noStrike" spc="-1">
                <a:solidFill>
                  <a:srgbClr val="000000"/>
                </a:solidFill>
                <a:latin typeface="Tw Cen MT"/>
                <a:ea typeface="Calibri"/>
              </a:rPr>
              <a:t>            Fernando III, elegido arzobispo de Toledo.</a:t>
            </a:r>
            <a:endParaRPr lang="es-ES" sz="2000" b="0" strike="noStrike" spc="-1">
              <a:latin typeface="Arial"/>
            </a:endParaRPr>
          </a:p>
          <a:p>
            <a:pPr>
              <a:lnSpc>
                <a:spcPct val="100000"/>
              </a:lnSpc>
            </a:pPr>
            <a:r>
              <a:rPr lang="es-ES" sz="2000" b="0" u="sng" strike="noStrike" spc="-1">
                <a:solidFill>
                  <a:srgbClr val="C00000"/>
                </a:solidFill>
                <a:uFillTx/>
                <a:latin typeface="Tw Cen MT"/>
                <a:ea typeface="Calibri"/>
              </a:rPr>
              <a:t>*1252</a:t>
            </a:r>
            <a:r>
              <a:rPr lang="es-ES" sz="2000" b="0" strike="noStrike" spc="-1">
                <a:solidFill>
                  <a:srgbClr val="000000"/>
                </a:solidFill>
                <a:latin typeface="Tw Cen MT"/>
                <a:ea typeface="Calibri"/>
              </a:rPr>
              <a:t>:  El rey Alfonso X, convierte a Iznatoraf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–junto a Cazorla y Quesada–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en una de las primeras villas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del Adelantamiento de Cazorla,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pertenecientes al arzobispado de Toledo.</a:t>
            </a:r>
            <a:endParaRPr lang="es-ES" sz="2000" b="0" strike="noStrike" spc="-1">
              <a:latin typeface="Arial"/>
            </a:endParaRPr>
          </a:p>
        </p:txBody>
      </p:sp>
      <p:pic>
        <p:nvPicPr>
          <p:cNvPr id="77" name="Imagen 1"/>
          <p:cNvPicPr/>
          <p:nvPr/>
        </p:nvPicPr>
        <p:blipFill>
          <a:blip r:embed="rId3"/>
          <a:stretch/>
        </p:blipFill>
        <p:spPr>
          <a:xfrm>
            <a:off x="7063920" y="192240"/>
            <a:ext cx="1788120" cy="3123000"/>
          </a:xfrm>
          <a:prstGeom prst="rect">
            <a:avLst/>
          </a:prstGeom>
          <a:ln w="0">
            <a:noFill/>
          </a:ln>
        </p:spPr>
      </p:pic>
      <p:sp>
        <p:nvSpPr>
          <p:cNvPr id="78" name="CuadroTexto 3"/>
          <p:cNvSpPr/>
          <p:nvPr/>
        </p:nvSpPr>
        <p:spPr>
          <a:xfrm>
            <a:off x="7092000" y="3501000"/>
            <a:ext cx="178812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IZNATORAF</a:t>
            </a:r>
            <a:endParaRPr lang="es-ES" sz="2000" b="0" strike="noStrike" spc="-1">
              <a:latin typeface="Arial"/>
            </a:endParaRPr>
          </a:p>
        </p:txBody>
      </p:sp>
      <p:pic>
        <p:nvPicPr>
          <p:cNvPr id="79" name="Imagen 4"/>
          <p:cNvPicPr/>
          <p:nvPr/>
        </p:nvPicPr>
        <p:blipFill>
          <a:blip r:embed="rId4"/>
          <a:stretch/>
        </p:blipFill>
        <p:spPr>
          <a:xfrm>
            <a:off x="7063920" y="4077000"/>
            <a:ext cx="1801800" cy="253908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77"/>
                                        </p:tgtEl>
                                        <p:attrNameLst>
                                          <p:attrName>style.visibility</p:attrName>
                                        </p:attrNameLst>
                                      </p:cBhvr>
                                      <p:to>
                                        <p:strVal val="visible"/>
                                      </p:to>
                                    </p:set>
                                    <p:animEffect transition="in" filter="fade">
                                      <p:cBhvr additive="repl">
                                        <p:cTn id="7" dur="3000"/>
                                        <p:tgtEl>
                                          <p:spTgt spid="77"/>
                                        </p:tgtEl>
                                      </p:cBhvr>
                                    </p:animEffect>
                                    <p:anim calcmode="lin" valueType="num">
                                      <p:cBhvr additive="repl">
                                        <p:cTn id="8" dur="3000" fill="hold"/>
                                        <p:tgtEl>
                                          <p:spTgt spid="77"/>
                                        </p:tgtEl>
                                        <p:attrNameLst>
                                          <p:attrName>ppt_x</p:attrName>
                                        </p:attrNameLst>
                                      </p:cBhvr>
                                      <p:tavLst>
                                        <p:tav tm="0">
                                          <p:val>
                                            <p:strVal val="#ppt_x"/>
                                          </p:val>
                                        </p:tav>
                                        <p:tav tm="100000">
                                          <p:val>
                                            <p:strVal val="#ppt_x"/>
                                          </p:val>
                                        </p:tav>
                                      </p:tavLst>
                                    </p:anim>
                                    <p:anim calcmode="lin" valueType="num">
                                      <p:cBhvr additive="repl">
                                        <p:cTn id="9" dur="3000" fill="hold"/>
                                        <p:tgtEl>
                                          <p:spTgt spid="7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25"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26" name="CuadroTexto 4"/>
          <p:cNvSpPr/>
          <p:nvPr/>
        </p:nvSpPr>
        <p:spPr>
          <a:xfrm>
            <a:off x="323640" y="188640"/>
            <a:ext cx="698364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1º. DOMINGO PASANO </a:t>
            </a:r>
            <a:endParaRPr lang="es-ES" sz="2400" b="0" strike="noStrike" spc="-1">
              <a:latin typeface="Arial"/>
            </a:endParaRPr>
          </a:p>
          <a:p>
            <a:pPr algn="ctr">
              <a:lnSpc>
                <a:spcPct val="100000"/>
              </a:lnSpc>
            </a:pPr>
            <a:r>
              <a:rPr lang="es-ES" sz="2000" b="0" strike="noStrike" spc="-1">
                <a:solidFill>
                  <a:srgbClr val="C00000"/>
                </a:solidFill>
                <a:latin typeface="Tw Cen MT"/>
                <a:ea typeface="Times New Roman"/>
              </a:rPr>
              <a:t>*1596</a:t>
            </a:r>
            <a:r>
              <a:rPr lang="es-ES" sz="2000" b="0" strike="noStrike" spc="-1">
                <a:solidFill>
                  <a:srgbClr val="211E1E"/>
                </a:solidFill>
                <a:latin typeface="Tw Cen MT"/>
                <a:ea typeface="Times New Roman"/>
              </a:rPr>
              <a:t>: Nace 6 de agosto en la villa del Viso, Córdoba.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Siendo aún niño sus padres vinieron a vivir a nuestro pueblo.</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*1618</a:t>
            </a:r>
            <a:r>
              <a:rPr lang="es-ES" sz="2000" b="0" strike="noStrike" spc="-1">
                <a:solidFill>
                  <a:srgbClr val="211E1E"/>
                </a:solidFill>
                <a:latin typeface="Tw Cen MT"/>
                <a:ea typeface="Times New Roman"/>
              </a:rPr>
              <a:t>: Baeza. Ordenado de Diácono para la parroquia Sta Cruz.</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*1625</a:t>
            </a:r>
            <a:r>
              <a:rPr lang="es-ES" sz="2000" b="0" strike="noStrike" spc="-1">
                <a:solidFill>
                  <a:srgbClr val="211E1E"/>
                </a:solidFill>
                <a:latin typeface="Tw Cen MT"/>
                <a:ea typeface="Times New Roman"/>
              </a:rPr>
              <a:t>: 10 Diciembre.  Primer escrito oficial en que se relaciona a Domingo Pasano con la Fuensanta, otorgando el arrendamiento del huerto, lindante con la ermita, cercado con árboles y agua.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*1628</a:t>
            </a:r>
            <a:r>
              <a:rPr lang="es-ES" sz="2000" b="0" strike="noStrike" spc="-1">
                <a:solidFill>
                  <a:srgbClr val="211E1E"/>
                </a:solidFill>
                <a:latin typeface="Tw Cen MT"/>
                <a:ea typeface="Times New Roman"/>
              </a:rPr>
              <a:t>: 2 de junio. Nuestro abad se encuentra residiendo en Roma,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otorga un poder a su hermano, Juan Bautista, canónigo de la S.I. Catedral de Jaén para que éste resuelva el conflicto originado por el incumplimiento de los arrendatarios de dicho huerto”.</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*1641</a:t>
            </a:r>
            <a:r>
              <a:rPr lang="es-ES" sz="2000" b="0" strike="noStrike" spc="-1">
                <a:solidFill>
                  <a:srgbClr val="211E1E"/>
                </a:solidFill>
                <a:latin typeface="Tw Cen MT"/>
                <a:ea typeface="Times New Roman"/>
              </a:rPr>
              <a:t>: Domingo Pasano residía en Jaén capital. A través del prior de la parroquia de san Andrés, le llegó una información en forma de queja en que se le pedía al Abad que tomase cartas en un asunto que afectaba al Santuario de la Fuensanta.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Al parecer muchas personas se introducían dentro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de la casa del Santuario y se dedicaban a celebrar fiestas, convites, bailes y otros entretenimientos indecentes.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	Estos hechos los puso de inmediato en conocimiento del obispo, solicitando se castigase a los culpables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con penas y censuras.</a:t>
            </a:r>
            <a:endParaRPr lang="es-ES" sz="2000" b="0" strike="noStrike" spc="-1">
              <a:latin typeface="Arial"/>
            </a:endParaRPr>
          </a:p>
        </p:txBody>
      </p:sp>
      <p:sp>
        <p:nvSpPr>
          <p:cNvPr id="327" name="CuadroTexto 7"/>
          <p:cNvSpPr/>
          <p:nvPr/>
        </p:nvSpPr>
        <p:spPr>
          <a:xfrm>
            <a:off x="7607520" y="3285000"/>
            <a:ext cx="1355760" cy="2193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1800" b="0" strike="noStrike" spc="-1">
              <a:latin typeface="Arial"/>
            </a:endParaRPr>
          </a:p>
          <a:p>
            <a:pPr algn="ctr">
              <a:lnSpc>
                <a:spcPct val="100000"/>
              </a:lnSpc>
            </a:pPr>
            <a:r>
              <a:rPr lang="es-ES" sz="2000" b="0" strike="noStrike" spc="-1">
                <a:solidFill>
                  <a:srgbClr val="C00000"/>
                </a:solidFill>
                <a:latin typeface="Tw Cen MT"/>
                <a:ea typeface="Times New Roman"/>
              </a:rPr>
              <a:t>1º</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DOMINGO PASANO</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Abad </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De 1625</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a 1657</a:t>
            </a:r>
            <a:endParaRPr lang="es-ES" sz="2000" b="0" strike="noStrike" spc="-1">
              <a:latin typeface="Arial"/>
            </a:endParaRPr>
          </a:p>
        </p:txBody>
      </p:sp>
      <p:pic>
        <p:nvPicPr>
          <p:cNvPr id="328" name="Imagen 2"/>
          <p:cNvPicPr/>
          <p:nvPr/>
        </p:nvPicPr>
        <p:blipFill>
          <a:blip r:embed="rId3"/>
          <a:stretch/>
        </p:blipFill>
        <p:spPr>
          <a:xfrm>
            <a:off x="7607520" y="548640"/>
            <a:ext cx="1272600" cy="1404360"/>
          </a:xfrm>
          <a:prstGeom prst="rect">
            <a:avLst/>
          </a:prstGeom>
          <a:ln w="0">
            <a:noFill/>
          </a:ln>
        </p:spPr>
      </p:pic>
      <p:sp>
        <p:nvSpPr>
          <p:cNvPr id="329" name="CuadroTexto 3"/>
          <p:cNvSpPr/>
          <p:nvPr/>
        </p:nvSpPr>
        <p:spPr>
          <a:xfrm>
            <a:off x="7607520" y="2163240"/>
            <a:ext cx="148860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Escudo</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PASANO</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28"/>
                                        </p:tgtEl>
                                        <p:attrNameLst>
                                          <p:attrName>style.visibility</p:attrName>
                                        </p:attrNameLst>
                                      </p:cBhvr>
                                      <p:to>
                                        <p:strVal val="visible"/>
                                      </p:to>
                                    </p:set>
                                    <p:animEffect transition="in" filter="fade">
                                      <p:cBhvr additive="repl">
                                        <p:cTn id="7" dur="3000"/>
                                        <p:tgtEl>
                                          <p:spTgt spid="328"/>
                                        </p:tgtEl>
                                      </p:cBhvr>
                                    </p:animEffect>
                                    <p:anim calcmode="lin" valueType="num">
                                      <p:cBhvr additive="repl">
                                        <p:cTn id="8" dur="3000" fill="hold"/>
                                        <p:tgtEl>
                                          <p:spTgt spid="328"/>
                                        </p:tgtEl>
                                        <p:attrNameLst>
                                          <p:attrName>ppt_x</p:attrName>
                                        </p:attrNameLst>
                                      </p:cBhvr>
                                      <p:tavLst>
                                        <p:tav tm="0">
                                          <p:val>
                                            <p:strVal val="#ppt_x"/>
                                          </p:val>
                                        </p:tav>
                                        <p:tav tm="100000">
                                          <p:val>
                                            <p:strVal val="#ppt_x"/>
                                          </p:val>
                                        </p:tav>
                                      </p:tavLst>
                                    </p:anim>
                                    <p:anim calcmode="lin" valueType="num">
                                      <p:cBhvr additive="repl">
                                        <p:cTn id="9" dur="3000" fill="hold"/>
                                        <p:tgtEl>
                                          <p:spTgt spid="3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30"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31" name="CuadroTexto 3"/>
          <p:cNvSpPr/>
          <p:nvPr/>
        </p:nvSpPr>
        <p:spPr>
          <a:xfrm>
            <a:off x="496800" y="260640"/>
            <a:ext cx="6234480" cy="6673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BerkeleyStd"/>
                <a:ea typeface="Times New Roman"/>
              </a:rPr>
              <a:t>*1657</a:t>
            </a:r>
            <a:r>
              <a:rPr lang="es-ES" sz="1800" b="0" strike="noStrike" spc="-1">
                <a:solidFill>
                  <a:srgbClr val="211E1E"/>
                </a:solidFill>
                <a:latin typeface="BerkeleyStd"/>
                <a:ea typeface="Times New Roman"/>
              </a:rPr>
              <a:t>: El día 12 de diciembre: </a:t>
            </a:r>
            <a:endParaRPr lang="es-ES" sz="1800" b="0" strike="noStrike" spc="-1">
              <a:latin typeface="Arial"/>
            </a:endParaRPr>
          </a:p>
          <a:p>
            <a:pPr algn="ctr">
              <a:lnSpc>
                <a:spcPct val="100000"/>
              </a:lnSpc>
            </a:pPr>
            <a:r>
              <a:rPr lang="es-ES" sz="1800" b="0" strike="noStrike" spc="-1">
                <a:solidFill>
                  <a:srgbClr val="211E1E"/>
                </a:solidFill>
                <a:latin typeface="BerkeleyStd"/>
                <a:ea typeface="Times New Roman"/>
              </a:rPr>
              <a:t>Residiendo nuestro abad en la ciudad de Jaén, </a:t>
            </a:r>
            <a:endParaRPr lang="es-ES" sz="1800" b="0" strike="noStrike" spc="-1">
              <a:latin typeface="Arial"/>
            </a:endParaRPr>
          </a:p>
          <a:p>
            <a:pPr algn="ctr">
              <a:lnSpc>
                <a:spcPct val="100000"/>
              </a:lnSpc>
            </a:pPr>
            <a:r>
              <a:rPr lang="es-ES" sz="1800" b="0" strike="noStrike" spc="-1">
                <a:solidFill>
                  <a:srgbClr val="211E1E"/>
                </a:solidFill>
                <a:latin typeface="BerkeleyStd"/>
                <a:ea typeface="Times New Roman"/>
              </a:rPr>
              <a:t>donde vivía como canónigo de la catedral</a:t>
            </a:r>
            <a:endParaRPr lang="es-ES" sz="1800" b="0" strike="noStrike" spc="-1">
              <a:latin typeface="Arial"/>
            </a:endParaRPr>
          </a:p>
          <a:p>
            <a:pPr algn="ctr">
              <a:lnSpc>
                <a:spcPct val="100000"/>
              </a:lnSpc>
            </a:pPr>
            <a:r>
              <a:rPr lang="es-ES" sz="1800" b="0" strike="noStrike" spc="-1">
                <a:solidFill>
                  <a:srgbClr val="211E1E"/>
                </a:solidFill>
                <a:latin typeface="BerkeleyStd"/>
                <a:ea typeface="Times New Roman"/>
              </a:rPr>
              <a:t>hasta su muerte, redacta su testamento: </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“Digo que mi cuerpo sea sepultado en el altar mayor </a:t>
            </a: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y coro de la catedral de Jaén. </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Mando se dé a la iglesia de Nuestra Señora de la Fuensanta </a:t>
            </a: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en reconocimiento de lo honrado que he vivido como </a:t>
            </a: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capellán de tan gran santuario, mi cáliz de plata, casullas…</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Ante la pobreza en que viven las franciscas de Villanueva, </a:t>
            </a: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en cuya iglesia están sepultados mis padres, </a:t>
            </a:r>
            <a:endParaRPr lang="es-ES" sz="1800" b="0" strike="noStrike" spc="-1">
              <a:latin typeface="Arial"/>
            </a:endParaRPr>
          </a:p>
          <a:p>
            <a:pPr algn="ctr">
              <a:lnSpc>
                <a:spcPct val="100000"/>
              </a:lnSpc>
            </a:pPr>
            <a:r>
              <a:rPr lang="es-ES" sz="1800" b="0" i="1" strike="noStrike" spc="-1">
                <a:solidFill>
                  <a:srgbClr val="211E1E"/>
                </a:solidFill>
                <a:latin typeface="BerkeleyStd"/>
                <a:ea typeface="Times New Roman"/>
              </a:rPr>
              <a:t>mando se le den a dicho convento cien ducados”.</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i="1" strike="noStrike" spc="-1">
                <a:solidFill>
                  <a:srgbClr val="211E1E"/>
                </a:solidFill>
                <a:latin typeface="BerkeleyStd"/>
                <a:ea typeface="Calibri"/>
              </a:rPr>
              <a:t>Mando a mi sobrino don Andrés Pasano, </a:t>
            </a:r>
            <a:endParaRPr lang="es-ES" sz="1800" b="0" strike="noStrike" spc="-1">
              <a:latin typeface="Arial"/>
            </a:endParaRPr>
          </a:p>
          <a:p>
            <a:pPr algn="ctr">
              <a:lnSpc>
                <a:spcPct val="100000"/>
              </a:lnSpc>
            </a:pPr>
            <a:r>
              <a:rPr lang="es-ES" sz="1800" b="0" i="1" strike="noStrike" spc="-1">
                <a:solidFill>
                  <a:srgbClr val="211E1E"/>
                </a:solidFill>
                <a:latin typeface="BerkeleyStd"/>
                <a:ea typeface="Calibri"/>
              </a:rPr>
              <a:t>secretario del señor cardenal Sandoval, arzobispo de Toledo, doscientos ducados.</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i="1" strike="noStrike" spc="-1">
                <a:solidFill>
                  <a:srgbClr val="211E1E"/>
                </a:solidFill>
                <a:latin typeface="BerkeleyStd"/>
                <a:ea typeface="Calibri"/>
              </a:rPr>
              <a:t>Más tarde mandó dar a la Virgen de la Fuensanta 1000 reales, para gastarlos en aquello que necesite  la dicha imagen”</a:t>
            </a:r>
            <a:endParaRPr lang="es-ES" sz="1800" b="0" strike="noStrike" spc="-1">
              <a:latin typeface="Arial"/>
            </a:endParaRPr>
          </a:p>
        </p:txBody>
      </p:sp>
      <p:pic>
        <p:nvPicPr>
          <p:cNvPr id="332" name="Imagen 4"/>
          <p:cNvPicPr/>
          <p:nvPr/>
        </p:nvPicPr>
        <p:blipFill>
          <a:blip r:embed="rId3"/>
          <a:stretch/>
        </p:blipFill>
        <p:spPr>
          <a:xfrm>
            <a:off x="7589520" y="620640"/>
            <a:ext cx="1272600" cy="1404360"/>
          </a:xfrm>
          <a:prstGeom prst="rect">
            <a:avLst/>
          </a:prstGeom>
          <a:ln w="0">
            <a:noFill/>
          </a:ln>
        </p:spPr>
      </p:pic>
      <p:sp>
        <p:nvSpPr>
          <p:cNvPr id="333" name="CuadroTexto 6"/>
          <p:cNvSpPr/>
          <p:nvPr/>
        </p:nvSpPr>
        <p:spPr>
          <a:xfrm>
            <a:off x="7668360" y="3213000"/>
            <a:ext cx="121176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endParaRPr lang="es-ES" sz="1800" b="0" strike="noStrike" spc="-1">
              <a:latin typeface="Arial"/>
            </a:endParaRPr>
          </a:p>
          <a:p>
            <a:pPr algn="ctr">
              <a:lnSpc>
                <a:spcPct val="100000"/>
              </a:lnSpc>
            </a:pPr>
            <a:r>
              <a:rPr lang="es-ES" sz="1800" b="0" strike="noStrike" spc="-1">
                <a:solidFill>
                  <a:srgbClr val="C00000"/>
                </a:solidFill>
                <a:latin typeface="BerkeleyStd-Book-SC800"/>
                <a:ea typeface="Times New Roman"/>
              </a:rPr>
              <a:t>1º</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Times New Roman"/>
              </a:rPr>
              <a:t>DOMINGO PASANO </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Times New Roman"/>
              </a:rPr>
              <a:t>Abad</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Calibri"/>
              </a:rPr>
              <a:t>De 1625</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Calibri"/>
              </a:rPr>
              <a:t>a 1657</a:t>
            </a:r>
            <a:endParaRPr lang="es-ES" sz="1800" b="0" strike="noStrike" spc="-1">
              <a:latin typeface="Arial"/>
            </a:endParaRPr>
          </a:p>
        </p:txBody>
      </p:sp>
      <p:sp>
        <p:nvSpPr>
          <p:cNvPr id="334" name="CuadroTexto 2"/>
          <p:cNvSpPr/>
          <p:nvPr/>
        </p:nvSpPr>
        <p:spPr>
          <a:xfrm>
            <a:off x="7668360" y="2170080"/>
            <a:ext cx="1193760" cy="699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Escudo</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PASANO</a:t>
            </a:r>
            <a:endParaRPr lang="es-ES" sz="20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32"/>
                                        </p:tgtEl>
                                        <p:attrNameLst>
                                          <p:attrName>style.visibility</p:attrName>
                                        </p:attrNameLst>
                                      </p:cBhvr>
                                      <p:to>
                                        <p:strVal val="visible"/>
                                      </p:to>
                                    </p:set>
                                    <p:animEffect transition="in" filter="fade">
                                      <p:cBhvr additive="repl">
                                        <p:cTn id="7" dur="3000"/>
                                        <p:tgtEl>
                                          <p:spTgt spid="332"/>
                                        </p:tgtEl>
                                      </p:cBhvr>
                                    </p:animEffect>
                                    <p:anim calcmode="lin" valueType="num">
                                      <p:cBhvr additive="repl">
                                        <p:cTn id="8" dur="3000" fill="hold"/>
                                        <p:tgtEl>
                                          <p:spTgt spid="332"/>
                                        </p:tgtEl>
                                        <p:attrNameLst>
                                          <p:attrName>ppt_x</p:attrName>
                                        </p:attrNameLst>
                                      </p:cBhvr>
                                      <p:tavLst>
                                        <p:tav tm="0">
                                          <p:val>
                                            <p:strVal val="#ppt_x"/>
                                          </p:val>
                                        </p:tav>
                                        <p:tav tm="100000">
                                          <p:val>
                                            <p:strVal val="#ppt_x"/>
                                          </p:val>
                                        </p:tav>
                                      </p:tavLst>
                                    </p:anim>
                                    <p:anim calcmode="lin" valueType="num">
                                      <p:cBhvr additive="repl">
                                        <p:cTn id="9" dur="3000" fill="hold"/>
                                        <p:tgtEl>
                                          <p:spTgt spid="3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35"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36" name="CuadroTexto 3"/>
          <p:cNvSpPr/>
          <p:nvPr/>
        </p:nvSpPr>
        <p:spPr>
          <a:xfrm>
            <a:off x="323640" y="260640"/>
            <a:ext cx="669564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2º SALVADOR DE LILLO </a:t>
            </a:r>
            <a:endParaRPr lang="es-ES" sz="2400" b="0" strike="noStrike" spc="-1">
              <a:latin typeface="Arial"/>
            </a:endParaRPr>
          </a:p>
          <a:p>
            <a:pPr>
              <a:lnSpc>
                <a:spcPct val="100000"/>
              </a:lnSpc>
            </a:pP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Tras renunciar al cargo Domingo Pasano,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ocupó su lugar Salvador de Lillo.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*1622: </a:t>
            </a:r>
            <a:r>
              <a:rPr lang="es-ES" sz="2000" b="0" strike="noStrike" spc="-1">
                <a:solidFill>
                  <a:srgbClr val="211E1E"/>
                </a:solidFill>
                <a:latin typeface="Tw Cen MT"/>
                <a:ea typeface="Times New Roman"/>
              </a:rPr>
              <a:t>Nace en Iznatoraf.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              Ejerció a la vez varios cargos eclesiásticos.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*1657</a:t>
            </a:r>
            <a:r>
              <a:rPr lang="es-ES" sz="2000" b="0" strike="noStrike" spc="-1">
                <a:solidFill>
                  <a:srgbClr val="211E1E"/>
                </a:solidFill>
                <a:latin typeface="Tw Cen MT"/>
                <a:ea typeface="Times New Roman"/>
              </a:rPr>
              <a:t>: 2 de abril. Ante el obispado, dueño de un rico patrimonio, tuvo que dar cuenta de sus bienes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de los empleos que realizaba: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130 ducados, como capellán de la Parroquia de Iznatoraf .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120 ducados, como beneficiado de capellanía  en Villacarrillo. 3000 ducados en bienes heredados de sus padres. </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Vemos, y queda claro, que para alcanzar el puesto de abad había que tener tras de sí una bolsa repleta, pues en caso de que surgiera cualquier tipo de contingencia, se haría preciso responder con la propia hacienda. </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+ 1688</a:t>
            </a:r>
            <a:r>
              <a:rPr lang="es-ES" sz="2000" b="0" strike="noStrike" spc="-1">
                <a:solidFill>
                  <a:srgbClr val="211E1E"/>
                </a:solidFill>
                <a:latin typeface="Tw Cen MT"/>
                <a:ea typeface="Times New Roman"/>
              </a:rPr>
              <a:t>: Ejerció el cargo de abad de la Fuensanta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Hasta que falleció a la edad de 66 años.</a:t>
            </a:r>
            <a:endParaRPr lang="es-ES" sz="2000" b="0" strike="noStrike" spc="-1">
              <a:latin typeface="Arial"/>
            </a:endParaRPr>
          </a:p>
        </p:txBody>
      </p:sp>
      <p:pic>
        <p:nvPicPr>
          <p:cNvPr id="337" name="Imagen 4"/>
          <p:cNvPicPr/>
          <p:nvPr/>
        </p:nvPicPr>
        <p:blipFill>
          <a:blip r:embed="rId3"/>
          <a:srcRect t="11971"/>
          <a:stretch/>
        </p:blipFill>
        <p:spPr>
          <a:xfrm>
            <a:off x="7345440" y="1045440"/>
            <a:ext cx="1606680" cy="2159280"/>
          </a:xfrm>
          <a:prstGeom prst="rect">
            <a:avLst/>
          </a:prstGeom>
          <a:ln w="0">
            <a:noFill/>
          </a:ln>
        </p:spPr>
      </p:pic>
      <p:sp>
        <p:nvSpPr>
          <p:cNvPr id="338" name="CuadroTexto 5"/>
          <p:cNvSpPr/>
          <p:nvPr/>
        </p:nvSpPr>
        <p:spPr>
          <a:xfrm>
            <a:off x="7452360" y="3789000"/>
            <a:ext cx="1499760" cy="2284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Times New Roman"/>
              </a:rPr>
              <a:t> 2º</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SALVADOR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DE LILLO </a:t>
            </a:r>
            <a:endParaRPr lang="es-ES" sz="1800" b="0" strike="noStrike" spc="-1">
              <a:latin typeface="Arial"/>
            </a:endParaRPr>
          </a:p>
          <a:p>
            <a:pPr algn="ctr">
              <a:lnSpc>
                <a:spcPct val="100000"/>
              </a:lnSpc>
            </a:pPr>
            <a:endParaRPr lang="es-ES" sz="1800" b="0" strike="noStrike" spc="-1">
              <a:latin typeface="Arial"/>
            </a:endParaRPr>
          </a:p>
          <a:p>
            <a:pPr algn="ctr">
              <a:lnSpc>
                <a:spcPct val="100000"/>
              </a:lnSpc>
            </a:pPr>
            <a:r>
              <a:rPr lang="es-ES" sz="1800" b="0" strike="noStrike" spc="-1">
                <a:solidFill>
                  <a:srgbClr val="C00000"/>
                </a:solidFill>
                <a:latin typeface="Tw Cen MT"/>
                <a:ea typeface="Calibri"/>
              </a:rPr>
              <a:t>Abad </a:t>
            </a:r>
            <a:endParaRPr lang="es-ES" sz="1800" b="0" strike="noStrike" spc="-1">
              <a:latin typeface="Arial"/>
            </a:endParaRPr>
          </a:p>
          <a:p>
            <a:pPr algn="ctr">
              <a:lnSpc>
                <a:spcPct val="100000"/>
              </a:lnSpc>
            </a:pPr>
            <a:r>
              <a:rPr lang="es-ES" sz="1800" b="0" strike="noStrike" spc="-1">
                <a:solidFill>
                  <a:srgbClr val="C00000"/>
                </a:solidFill>
                <a:latin typeface="Tw Cen MT"/>
                <a:ea typeface="Calibri"/>
              </a:rPr>
              <a:t>De1657 </a:t>
            </a:r>
            <a:endParaRPr lang="es-ES" sz="1800" b="0" strike="noStrike" spc="-1">
              <a:latin typeface="Arial"/>
            </a:endParaRPr>
          </a:p>
          <a:p>
            <a:pPr algn="ctr">
              <a:lnSpc>
                <a:spcPct val="100000"/>
              </a:lnSpc>
            </a:pPr>
            <a:r>
              <a:rPr lang="es-ES" sz="1800" b="0" strike="noStrike" spc="-1">
                <a:solidFill>
                  <a:srgbClr val="C00000"/>
                </a:solidFill>
                <a:latin typeface="Tw Cen MT"/>
                <a:ea typeface="Calibri"/>
              </a:rPr>
              <a:t>a 1688</a:t>
            </a:r>
            <a:endParaRPr lang="es-ES" sz="1800" b="0" strike="noStrike" spc="-1">
              <a:latin typeface="Arial"/>
            </a:endParaRPr>
          </a:p>
          <a:p>
            <a:pPr algn="ctr">
              <a:lnSpc>
                <a:spcPct val="100000"/>
              </a:lnSpc>
            </a:pPr>
            <a:endParaRPr lang="es-ES" sz="1800" b="0" strike="noStrike" spc="-1">
              <a:latin typeface="Arial"/>
            </a:endParaRPr>
          </a:p>
        </p:txBody>
      </p:sp>
      <p:sp>
        <p:nvSpPr>
          <p:cNvPr id="339" name="CuadroTexto 2"/>
          <p:cNvSpPr/>
          <p:nvPr/>
        </p:nvSpPr>
        <p:spPr>
          <a:xfrm>
            <a:off x="7812360" y="3205800"/>
            <a:ext cx="8272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Tw Cen MT"/>
                <a:ea typeface="DejaVu Sans"/>
              </a:rPr>
              <a:t>Escudo</a:t>
            </a:r>
            <a:endParaRPr lang="es-ES" sz="1800" b="0" strike="noStrike" spc="-1">
              <a:latin typeface="Arial"/>
            </a:endParaRPr>
          </a:p>
          <a:p>
            <a:pPr>
              <a:lnSpc>
                <a:spcPct val="100000"/>
              </a:lnSpc>
            </a:pP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37"/>
                                        </p:tgtEl>
                                        <p:attrNameLst>
                                          <p:attrName>style.visibility</p:attrName>
                                        </p:attrNameLst>
                                      </p:cBhvr>
                                      <p:to>
                                        <p:strVal val="visible"/>
                                      </p:to>
                                    </p:set>
                                    <p:animEffect transition="in" filter="fade">
                                      <p:cBhvr additive="repl">
                                        <p:cTn id="7" dur="3000"/>
                                        <p:tgtEl>
                                          <p:spTgt spid="337"/>
                                        </p:tgtEl>
                                      </p:cBhvr>
                                    </p:animEffect>
                                    <p:anim calcmode="lin" valueType="num">
                                      <p:cBhvr additive="repl">
                                        <p:cTn id="8" dur="3000" fill="hold"/>
                                        <p:tgtEl>
                                          <p:spTgt spid="337"/>
                                        </p:tgtEl>
                                        <p:attrNameLst>
                                          <p:attrName>ppt_x</p:attrName>
                                        </p:attrNameLst>
                                      </p:cBhvr>
                                      <p:tavLst>
                                        <p:tav tm="0">
                                          <p:val>
                                            <p:strVal val="#ppt_x"/>
                                          </p:val>
                                        </p:tav>
                                        <p:tav tm="100000">
                                          <p:val>
                                            <p:strVal val="#ppt_x"/>
                                          </p:val>
                                        </p:tav>
                                      </p:tavLst>
                                    </p:anim>
                                    <p:anim calcmode="lin" valueType="num">
                                      <p:cBhvr additive="repl">
                                        <p:cTn id="9" dur="3000" fill="hold"/>
                                        <p:tgtEl>
                                          <p:spTgt spid="3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40"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41"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42" name="CuadroTexto 4"/>
          <p:cNvSpPr/>
          <p:nvPr/>
        </p:nvSpPr>
        <p:spPr>
          <a:xfrm>
            <a:off x="47880" y="194760"/>
            <a:ext cx="704340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3º ANTONIO FERRER NAVARRO VALCÁRCEL </a:t>
            </a:r>
            <a:endParaRPr lang="es-ES" sz="24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Conocemos de la existencia del tercer abad de la Fuensanta gracias al pleito que entabló don Antonio Ferrer contra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el prior de la iglesia de san Andrés de Villanueva.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El conflicto se inició  desde el primer momento.</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*1689</a:t>
            </a:r>
            <a:r>
              <a:rPr lang="es-ES" sz="2000" b="0" strike="noStrike" spc="-1">
                <a:solidFill>
                  <a:srgbClr val="211E1E"/>
                </a:solidFill>
                <a:latin typeface="Tw Cen MT"/>
                <a:ea typeface="Times New Roman"/>
              </a:rPr>
              <a:t>: 21 marzo: Toma de posesión.</a:t>
            </a:r>
            <a:endParaRPr lang="es-ES" sz="2000" b="0" strike="noStrike" spc="-1">
              <a:latin typeface="Arial"/>
            </a:endParaRPr>
          </a:p>
          <a:p>
            <a:pPr algn="ctr">
              <a:lnSpc>
                <a:spcPct val="100000"/>
              </a:lnSpc>
            </a:pPr>
            <a:r>
              <a:rPr lang="es-ES" sz="2000" b="0" i="1" strike="noStrike" spc="-1">
                <a:solidFill>
                  <a:srgbClr val="211E1E"/>
                </a:solidFill>
                <a:latin typeface="Tw Cen MT"/>
                <a:ea typeface="Times New Roman"/>
              </a:rPr>
              <a:t>“Puesto que se me ha hecho colación y canónica institución por el señor Obispo de Jaén como abad de esta Abadía de la Fuensanta, </a:t>
            </a:r>
            <a:endParaRPr lang="es-ES" sz="2000" b="0" strike="noStrike" spc="-1">
              <a:latin typeface="Arial"/>
            </a:endParaRPr>
          </a:p>
          <a:p>
            <a:pPr algn="ctr">
              <a:lnSpc>
                <a:spcPct val="100000"/>
              </a:lnSpc>
            </a:pPr>
            <a:r>
              <a:rPr lang="es-ES" sz="2000" b="0" i="1" strike="noStrike" spc="-1">
                <a:solidFill>
                  <a:srgbClr val="211E1E"/>
                </a:solidFill>
                <a:latin typeface="Tw Cen MT"/>
                <a:ea typeface="Times New Roman"/>
              </a:rPr>
              <a:t>y siendo conocedor que la dicha abadía tiene por bienes propios diferentes hazas y quiñones y muchas joyas de oro, plata y vestidos de la soberana Imagen de Nuestra Señora, y yo por ser nuevo </a:t>
            </a:r>
            <a:endParaRPr lang="es-ES" sz="2000" b="0" strike="noStrike" spc="-1">
              <a:latin typeface="Arial"/>
            </a:endParaRPr>
          </a:p>
          <a:p>
            <a:pPr algn="ctr">
              <a:lnSpc>
                <a:spcPct val="100000"/>
              </a:lnSpc>
            </a:pPr>
            <a:r>
              <a:rPr lang="es-ES" sz="2000" b="0" i="1" strike="noStrike" spc="-1">
                <a:solidFill>
                  <a:srgbClr val="211E1E"/>
                </a:solidFill>
                <a:latin typeface="Tw Cen MT"/>
                <a:ea typeface="Times New Roman"/>
              </a:rPr>
              <a:t>no tengo noticia de todos los bienes propios de la dicha Abadía:</a:t>
            </a:r>
            <a:endParaRPr lang="es-ES" sz="2000" b="0" strike="noStrike" spc="-1">
              <a:latin typeface="Arial"/>
            </a:endParaRPr>
          </a:p>
          <a:p>
            <a:pPr algn="ctr">
              <a:lnSpc>
                <a:spcPct val="100000"/>
              </a:lnSpc>
            </a:pPr>
            <a:r>
              <a:rPr lang="es-ES" sz="2000" b="0" i="1" strike="noStrike" spc="-1">
                <a:solidFill>
                  <a:srgbClr val="211E1E"/>
                </a:solidFill>
                <a:latin typeface="Tw Cen MT"/>
                <a:ea typeface="Times New Roman"/>
              </a:rPr>
              <a:t>“pido entreguen a mí el  inventario de los bienes </a:t>
            </a:r>
            <a:endParaRPr lang="es-ES" sz="2000" b="0" strike="noStrike" spc="-1">
              <a:latin typeface="Arial"/>
            </a:endParaRPr>
          </a:p>
          <a:p>
            <a:pPr algn="ctr">
              <a:lnSpc>
                <a:spcPct val="100000"/>
              </a:lnSpc>
            </a:pPr>
            <a:r>
              <a:rPr lang="es-ES" sz="2000" b="0" i="1" strike="noStrike" spc="-1">
                <a:solidFill>
                  <a:srgbClr val="211E1E"/>
                </a:solidFill>
                <a:latin typeface="Tw Cen MT"/>
                <a:ea typeface="Times New Roman"/>
              </a:rPr>
              <a:t>y hacienda de dicha Abadía”.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 lo cual responden el prior y demás curas de dicha iglesia, alegando que los documentos y escrituras pertenecientes a la Abadía deben conservarse en el archivo parroquial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por ser éste un lugar más seguro.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 De don Antonio Ferrer sabemos que vivió en Jaén,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que ejerció como capellán y como abogado en la capital. </a:t>
            </a:r>
            <a:endParaRPr lang="es-ES" sz="2000" b="0" strike="noStrike" spc="-1">
              <a:latin typeface="Arial"/>
            </a:endParaRPr>
          </a:p>
        </p:txBody>
      </p:sp>
      <p:pic>
        <p:nvPicPr>
          <p:cNvPr id="343" name="Imagen 5"/>
          <p:cNvPicPr/>
          <p:nvPr/>
        </p:nvPicPr>
        <p:blipFill>
          <a:blip r:embed="rId3"/>
          <a:stretch/>
        </p:blipFill>
        <p:spPr>
          <a:xfrm>
            <a:off x="7020360" y="1096560"/>
            <a:ext cx="2074680" cy="1797840"/>
          </a:xfrm>
          <a:prstGeom prst="rect">
            <a:avLst/>
          </a:prstGeom>
          <a:ln w="0">
            <a:noFill/>
          </a:ln>
        </p:spPr>
      </p:pic>
      <p:sp>
        <p:nvSpPr>
          <p:cNvPr id="344" name="CuadroTexto 2"/>
          <p:cNvSpPr/>
          <p:nvPr/>
        </p:nvSpPr>
        <p:spPr>
          <a:xfrm>
            <a:off x="7308360" y="2895480"/>
            <a:ext cx="14986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Escudo </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FERRER</a:t>
            </a:r>
            <a:endParaRPr lang="es-ES" sz="1800" b="0" strike="noStrike" spc="-1">
              <a:latin typeface="Arial"/>
            </a:endParaRPr>
          </a:p>
        </p:txBody>
      </p:sp>
      <p:sp>
        <p:nvSpPr>
          <p:cNvPr id="345" name="CuadroTexto 7"/>
          <p:cNvSpPr/>
          <p:nvPr/>
        </p:nvSpPr>
        <p:spPr>
          <a:xfrm>
            <a:off x="7308360" y="3744000"/>
            <a:ext cx="1582920" cy="25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Times New Roman"/>
              </a:rPr>
              <a:t>3º</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ANTONIO FERRER NAVARRO VALCÁRCEL</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Abad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De1689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a1729?</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 </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43"/>
                                        </p:tgtEl>
                                        <p:attrNameLst>
                                          <p:attrName>style.visibility</p:attrName>
                                        </p:attrNameLst>
                                      </p:cBhvr>
                                      <p:to>
                                        <p:strVal val="visible"/>
                                      </p:to>
                                    </p:set>
                                    <p:animEffect transition="in" filter="fade">
                                      <p:cBhvr additive="repl">
                                        <p:cTn id="7" dur="3000"/>
                                        <p:tgtEl>
                                          <p:spTgt spid="343"/>
                                        </p:tgtEl>
                                      </p:cBhvr>
                                    </p:animEffect>
                                    <p:anim calcmode="lin" valueType="num">
                                      <p:cBhvr additive="repl">
                                        <p:cTn id="8" dur="3000" fill="hold"/>
                                        <p:tgtEl>
                                          <p:spTgt spid="343"/>
                                        </p:tgtEl>
                                        <p:attrNameLst>
                                          <p:attrName>ppt_x</p:attrName>
                                        </p:attrNameLst>
                                      </p:cBhvr>
                                      <p:tavLst>
                                        <p:tav tm="0">
                                          <p:val>
                                            <p:strVal val="#ppt_x"/>
                                          </p:val>
                                        </p:tav>
                                        <p:tav tm="100000">
                                          <p:val>
                                            <p:strVal val="#ppt_x"/>
                                          </p:val>
                                        </p:tav>
                                      </p:tavLst>
                                    </p:anim>
                                    <p:anim calcmode="lin" valueType="num">
                                      <p:cBhvr additive="repl">
                                        <p:cTn id="9" dur="3000" fill="hold"/>
                                        <p:tgtEl>
                                          <p:spTgt spid="3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46"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47" name="CuadroTexto 3"/>
          <p:cNvSpPr/>
          <p:nvPr/>
        </p:nvSpPr>
        <p:spPr>
          <a:xfrm>
            <a:off x="467640" y="212400"/>
            <a:ext cx="604764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4º JUAN MELÉNDEZ </a:t>
            </a:r>
            <a:endParaRPr lang="es-ES" sz="2400" b="0" strike="noStrike" spc="-1">
              <a:latin typeface="Arial"/>
            </a:endParaRPr>
          </a:p>
          <a:p>
            <a:pPr algn="ctr">
              <a:lnSpc>
                <a:spcPct val="100000"/>
              </a:lnSpc>
            </a:pPr>
            <a:r>
              <a:rPr lang="es-ES" sz="2000" b="0" strike="noStrike" spc="-1">
                <a:solidFill>
                  <a:srgbClr val="211E1E"/>
                </a:solidFill>
                <a:latin typeface="Tw Cen MT"/>
                <a:ea typeface="Times New Roman"/>
              </a:rPr>
              <a:t>Entre el anterior abad y éste hay una diferencia considerable de años de por medio, por lo que entendemos que pudo existir, tal vez, otro abad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que no hemos llegado a descubrir.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No obstante, cabe la posibilidad de que don Juan Meléndez sustituyera a don Antonio Ferrer,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pero para ello se hace necesario que ambos hubieran ejercido el cargo de abades al menos durante un tiempo mínimo de cuarenta largos años cada uno.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+ 1769</a:t>
            </a:r>
            <a:r>
              <a:rPr lang="es-ES" sz="2000" b="0" strike="noStrike" spc="-1">
                <a:solidFill>
                  <a:srgbClr val="211E1E"/>
                </a:solidFill>
                <a:latin typeface="Tw Cen MT"/>
                <a:ea typeface="Times New Roman"/>
              </a:rPr>
              <a:t>: Muere don Juan Meléndez.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La existencia de este abad la conocemos gracias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al nombramiento de su sucesor en esta fecha. </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 1730</a:t>
            </a:r>
            <a:r>
              <a:rPr lang="es-ES" sz="2000" b="0" strike="noStrike" spc="-1">
                <a:solidFill>
                  <a:srgbClr val="211E1E"/>
                </a:solidFill>
                <a:latin typeface="Tw Cen MT"/>
                <a:ea typeface="Times New Roman"/>
              </a:rPr>
              <a:t>: </a:t>
            </a:r>
            <a:r>
              <a:rPr lang="es-ES" sz="2000" b="0" strike="noStrike" spc="-1">
                <a:solidFill>
                  <a:srgbClr val="000000"/>
                </a:solidFill>
                <a:latin typeface="Tw Cen MT"/>
                <a:ea typeface="Times New Roman"/>
              </a:rPr>
              <a:t>Durante su mandato tuvo lugar el final de la construcción del camarín</a:t>
            </a:r>
            <a:r>
              <a:rPr lang="es-ES" sz="2000" b="0" strike="noStrike" spc="-1">
                <a:solidFill>
                  <a:srgbClr val="000000"/>
                </a:solidFill>
                <a:latin typeface="BerkeleyStd"/>
                <a:ea typeface="Times New Roman"/>
              </a:rPr>
              <a:t> del santuario de nuestra Señora de la Fuensanta</a:t>
            </a:r>
            <a:r>
              <a:rPr lang="es-ES" sz="2000" b="0" i="1" strike="noStrike" spc="-1">
                <a:solidFill>
                  <a:srgbClr val="000000"/>
                </a:solidFill>
                <a:latin typeface="BerkeleyStd"/>
                <a:ea typeface="Times New Roman"/>
              </a:rPr>
              <a:t> construido por Gonzalo de Luna, maestro alarife de esta villa, </a:t>
            </a:r>
            <a:r>
              <a:rPr lang="es-ES" sz="2000" b="0" strike="noStrike" spc="-1">
                <a:solidFill>
                  <a:srgbClr val="000000"/>
                </a:solidFill>
                <a:latin typeface="BerkeleyStd"/>
                <a:ea typeface="Times New Roman"/>
              </a:rPr>
              <a:t>a expensas del presbítero don Sebastián Cameros de Cuéllar que con su peculio sufragó toda la obra referida.</a:t>
            </a:r>
            <a:endParaRPr lang="es-ES" sz="2000" b="0" strike="noStrike" spc="-1">
              <a:latin typeface="Arial"/>
            </a:endParaRPr>
          </a:p>
        </p:txBody>
      </p:sp>
      <p:pic>
        <p:nvPicPr>
          <p:cNvPr id="348" name="Imagen 4"/>
          <p:cNvPicPr/>
          <p:nvPr/>
        </p:nvPicPr>
        <p:blipFill>
          <a:blip r:embed="rId3"/>
          <a:stretch/>
        </p:blipFill>
        <p:spPr>
          <a:xfrm>
            <a:off x="7006680" y="777600"/>
            <a:ext cx="1838520" cy="2273400"/>
          </a:xfrm>
          <a:prstGeom prst="rect">
            <a:avLst/>
          </a:prstGeom>
          <a:ln w="0">
            <a:noFill/>
          </a:ln>
        </p:spPr>
      </p:pic>
      <p:sp>
        <p:nvSpPr>
          <p:cNvPr id="349" name="CuadroTexto 2"/>
          <p:cNvSpPr/>
          <p:nvPr/>
        </p:nvSpPr>
        <p:spPr>
          <a:xfrm>
            <a:off x="7092360" y="3065040"/>
            <a:ext cx="17532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Escudo</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MELÉNDEZ</a:t>
            </a:r>
            <a:endParaRPr lang="es-ES" sz="1800" b="0" strike="noStrike" spc="-1">
              <a:latin typeface="Arial"/>
            </a:endParaRPr>
          </a:p>
        </p:txBody>
      </p:sp>
      <p:sp>
        <p:nvSpPr>
          <p:cNvPr id="350" name="CuadroTexto 5"/>
          <p:cNvSpPr/>
          <p:nvPr/>
        </p:nvSpPr>
        <p:spPr>
          <a:xfrm>
            <a:off x="7308360" y="4077000"/>
            <a:ext cx="128988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Times New Roman"/>
              </a:rPr>
              <a:t>4º</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JUAN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MELÉNDEZ</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 Abad</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De 1729</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 1769</a:t>
            </a:r>
            <a:endParaRPr lang="es-ES" sz="1800" b="0" strike="noStrike" spc="-1">
              <a:latin typeface="Arial"/>
            </a:endParaRPr>
          </a:p>
          <a:p>
            <a:pPr algn="ctr">
              <a:lnSpc>
                <a:spcPct val="100000"/>
              </a:lnSpc>
            </a:pP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48"/>
                                        </p:tgtEl>
                                        <p:attrNameLst>
                                          <p:attrName>style.visibility</p:attrName>
                                        </p:attrNameLst>
                                      </p:cBhvr>
                                      <p:to>
                                        <p:strVal val="visible"/>
                                      </p:to>
                                    </p:set>
                                    <p:animEffect transition="in" filter="fade">
                                      <p:cBhvr additive="repl">
                                        <p:cTn id="7" dur="3000"/>
                                        <p:tgtEl>
                                          <p:spTgt spid="348"/>
                                        </p:tgtEl>
                                      </p:cBhvr>
                                    </p:animEffect>
                                    <p:anim calcmode="lin" valueType="num">
                                      <p:cBhvr additive="repl">
                                        <p:cTn id="8" dur="3000" fill="hold"/>
                                        <p:tgtEl>
                                          <p:spTgt spid="348"/>
                                        </p:tgtEl>
                                        <p:attrNameLst>
                                          <p:attrName>ppt_x</p:attrName>
                                        </p:attrNameLst>
                                      </p:cBhvr>
                                      <p:tavLst>
                                        <p:tav tm="0">
                                          <p:val>
                                            <p:strVal val="#ppt_x"/>
                                          </p:val>
                                        </p:tav>
                                        <p:tav tm="100000">
                                          <p:val>
                                            <p:strVal val="#ppt_x"/>
                                          </p:val>
                                        </p:tav>
                                      </p:tavLst>
                                    </p:anim>
                                    <p:anim calcmode="lin" valueType="num">
                                      <p:cBhvr additive="repl">
                                        <p:cTn id="9" dur="3000" fill="hold"/>
                                        <p:tgtEl>
                                          <p:spTgt spid="3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51"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52"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53" name="CuadroTexto 2"/>
          <p:cNvSpPr/>
          <p:nvPr/>
        </p:nvSpPr>
        <p:spPr>
          <a:xfrm>
            <a:off x="300960" y="289800"/>
            <a:ext cx="715032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5º FRANCISCO CAMEROS VIQUE (O CUÉLLAR) </a:t>
            </a:r>
            <a:endParaRPr lang="es-ES" sz="2400" b="0" strike="noStrike" spc="-1">
              <a:latin typeface="Arial"/>
            </a:endParaRPr>
          </a:p>
          <a:p>
            <a:pPr algn="ctr">
              <a:lnSpc>
                <a:spcPct val="100000"/>
              </a:lnSpc>
            </a:pPr>
            <a:r>
              <a:rPr lang="es-ES" sz="2000" b="0" strike="noStrike" spc="-1">
                <a:solidFill>
                  <a:srgbClr val="211E1E"/>
                </a:solidFill>
                <a:latin typeface="Tw Cen MT"/>
                <a:ea typeface="Times New Roman"/>
              </a:rPr>
              <a:t>Se trata del primer abad nacido en Villanueva del Arzobispo. </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*1769</a:t>
            </a:r>
            <a:r>
              <a:rPr lang="es-ES" sz="2000" b="0" strike="noStrike" spc="-1">
                <a:solidFill>
                  <a:srgbClr val="211E1E"/>
                </a:solidFill>
                <a:latin typeface="Tw Cen MT"/>
                <a:ea typeface="Times New Roman"/>
              </a:rPr>
              <a:t>: El 12 de septiembre, solicita la concesión de la abadía: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“Juan Antonio Barrionuevo, en nombre de don Francisco Cameros Viqué presbítero del lugar de Castellar de Santisteban del Puerto, digo que hallándose vacante la Abadía rural de la Fuensanta,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de Villanueva, por muerte del anterior abad, don Juan Meléndez, sea servida a mi parte la gracia y posesión de dicha abadía...”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Vivió en Castellar como canónigo de la colegial de aquel pueblo.</a:t>
            </a: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+ 1789</a:t>
            </a:r>
            <a:r>
              <a:rPr lang="es-ES" sz="2000" b="0" strike="noStrike" spc="-1">
                <a:solidFill>
                  <a:srgbClr val="211E1E"/>
                </a:solidFill>
                <a:latin typeface="Tw Cen MT"/>
                <a:ea typeface="Times New Roman"/>
              </a:rPr>
              <a:t>: Muere habiendo ejercido como abad 20 años.</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 Durante su mandato en la Fuensanta hubo un sacerdote,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don Francisco Sotes Torrubia que durante más de siete años ininterrumpidos estuvo realizando labores pastorales en el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Santuario, sin percibir beneficio económico alguno.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*1785: Solicitó “alhaja eclesiástica” para poder cobrar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por parte del obispado.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Desde pequeño siempre estuvo enfermo. A costa de mucho esfuerzo, logró no obstante realizar carrera eclesiástica, y a pesar de los padecimientos que sufrió a lo largo de toda su vida, logró publicar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un libro titulado “</a:t>
            </a:r>
            <a:r>
              <a:rPr lang="es-ES" sz="2000" b="0" i="1" strike="noStrike" spc="-1">
                <a:solidFill>
                  <a:srgbClr val="211E1E"/>
                </a:solidFill>
                <a:latin typeface="Tw Cen MT"/>
                <a:ea typeface="Times New Roman"/>
              </a:rPr>
              <a:t>Explicación del Catecismo.. de la doctrina cristiana” </a:t>
            </a:r>
            <a:r>
              <a:rPr lang="es-ES" sz="2000" b="0" strike="noStrike" spc="-1">
                <a:solidFill>
                  <a:srgbClr val="211E1E"/>
                </a:solidFill>
                <a:latin typeface="Tw Cen MT"/>
                <a:ea typeface="Times New Roman"/>
              </a:rPr>
              <a:t>. </a:t>
            </a:r>
            <a:endParaRPr lang="es-ES" sz="2000" b="0" strike="noStrike" spc="-1">
              <a:latin typeface="Arial"/>
            </a:endParaRPr>
          </a:p>
        </p:txBody>
      </p:sp>
      <p:pic>
        <p:nvPicPr>
          <p:cNvPr id="354" name="Imagen 5"/>
          <p:cNvPicPr/>
          <p:nvPr/>
        </p:nvPicPr>
        <p:blipFill>
          <a:blip r:embed="rId3"/>
          <a:stretch/>
        </p:blipFill>
        <p:spPr>
          <a:xfrm>
            <a:off x="7717680" y="536760"/>
            <a:ext cx="1322280" cy="1764360"/>
          </a:xfrm>
          <a:prstGeom prst="rect">
            <a:avLst/>
          </a:prstGeom>
          <a:ln w="0">
            <a:noFill/>
          </a:ln>
        </p:spPr>
      </p:pic>
      <p:sp>
        <p:nvSpPr>
          <p:cNvPr id="355" name="CuadroTexto 4"/>
          <p:cNvSpPr/>
          <p:nvPr/>
        </p:nvSpPr>
        <p:spPr>
          <a:xfrm>
            <a:off x="7717680" y="2480760"/>
            <a:ext cx="13460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Escudo</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CAMEROS</a:t>
            </a:r>
            <a:endParaRPr lang="es-ES" sz="1800" b="0" strike="noStrike" spc="-1">
              <a:latin typeface="Arial"/>
            </a:endParaRPr>
          </a:p>
        </p:txBody>
      </p:sp>
      <p:sp>
        <p:nvSpPr>
          <p:cNvPr id="356" name="CuadroTexto 7"/>
          <p:cNvSpPr/>
          <p:nvPr/>
        </p:nvSpPr>
        <p:spPr>
          <a:xfrm>
            <a:off x="7668360" y="3558600"/>
            <a:ext cx="142128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Times New Roman"/>
              </a:rPr>
              <a:t>5º FRANCISCO CAMEROS VIQUE</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Abad</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De 1769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 1789</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54"/>
                                        </p:tgtEl>
                                        <p:attrNameLst>
                                          <p:attrName>style.visibility</p:attrName>
                                        </p:attrNameLst>
                                      </p:cBhvr>
                                      <p:to>
                                        <p:strVal val="visible"/>
                                      </p:to>
                                    </p:set>
                                    <p:animEffect transition="in" filter="fade">
                                      <p:cBhvr additive="repl">
                                        <p:cTn id="7" dur="3000"/>
                                        <p:tgtEl>
                                          <p:spTgt spid="354"/>
                                        </p:tgtEl>
                                      </p:cBhvr>
                                    </p:animEffect>
                                    <p:anim calcmode="lin" valueType="num">
                                      <p:cBhvr additive="repl">
                                        <p:cTn id="8" dur="3000" fill="hold"/>
                                        <p:tgtEl>
                                          <p:spTgt spid="354"/>
                                        </p:tgtEl>
                                        <p:attrNameLst>
                                          <p:attrName>ppt_x</p:attrName>
                                        </p:attrNameLst>
                                      </p:cBhvr>
                                      <p:tavLst>
                                        <p:tav tm="0">
                                          <p:val>
                                            <p:strVal val="#ppt_x"/>
                                          </p:val>
                                        </p:tav>
                                        <p:tav tm="100000">
                                          <p:val>
                                            <p:strVal val="#ppt_x"/>
                                          </p:val>
                                        </p:tav>
                                      </p:tavLst>
                                    </p:anim>
                                    <p:anim calcmode="lin" valueType="num">
                                      <p:cBhvr additive="repl">
                                        <p:cTn id="9" dur="3000" fill="hold"/>
                                        <p:tgtEl>
                                          <p:spTgt spid="35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57"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58" name="CuadroTexto 3"/>
          <p:cNvSpPr/>
          <p:nvPr/>
        </p:nvSpPr>
        <p:spPr>
          <a:xfrm>
            <a:off x="407160" y="476640"/>
            <a:ext cx="6119640" cy="600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6º PEDRO MONTORO MEDINA </a:t>
            </a:r>
            <a:endParaRPr lang="es-ES" sz="2400" b="0" strike="noStrike" spc="-1">
              <a:latin typeface="Arial"/>
            </a:endParaRPr>
          </a:p>
          <a:p>
            <a:pPr algn="ctr">
              <a:lnSpc>
                <a:spcPct val="100000"/>
              </a:lnSpc>
            </a:pPr>
            <a:endParaRPr lang="es-ES" sz="2400" b="0" strike="noStrike" spc="-1">
              <a:latin typeface="Arial"/>
            </a:endParaRPr>
          </a:p>
          <a:p>
            <a:pPr algn="ctr">
              <a:lnSpc>
                <a:spcPct val="100000"/>
              </a:lnSpc>
            </a:pPr>
            <a:r>
              <a:rPr lang="es-ES" sz="2000" b="0" strike="noStrike" spc="-1">
                <a:solidFill>
                  <a:srgbClr val="211E1E"/>
                </a:solidFill>
                <a:latin typeface="Tw Cen MT"/>
                <a:ea typeface="Times New Roman"/>
              </a:rPr>
              <a:t>Ejerció de presbítero en Santo Tomé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y más tarde en Villanueva.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Al tomar posesión del cargo, entabló un pleito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contra los herederos del anterior abad.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Al estar incorporada la abadía a la tabla de capellanías de la Parroquia, tuvo que ser el cura de San Andrés,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Don Lucas Muñoz, el que diera cuenta del prorrateo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de los frutos pertenecientes al Santuario.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En realidad, el conflicto creado se debía a un asunto de fechas que se correspondían con la liquidación de los bienes de la Fuensanta: los beneficios de los granos, por ejemplo, se liquidaban el 15 de agosto; los arriendos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de huertas y viñas, el día de Todos los Santos.</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*1801</a:t>
            </a:r>
            <a:r>
              <a:rPr lang="es-ES" sz="2000" b="0" strike="noStrike" spc="-1">
                <a:solidFill>
                  <a:srgbClr val="211E1E"/>
                </a:solidFill>
                <a:latin typeface="Tw Cen MT"/>
                <a:ea typeface="Times New Roman"/>
              </a:rPr>
              <a:t>: Don Pedro Montoro, natural de Villanueva,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dejó el cargo de abad por promoción, trasladándose </a:t>
            </a:r>
            <a:endParaRPr lang="es-ES" sz="2000" b="0" strike="noStrike" spc="-1">
              <a:latin typeface="Arial"/>
            </a:endParaRPr>
          </a:p>
          <a:p>
            <a:pPr algn="ctr">
              <a:lnSpc>
                <a:spcPct val="100000"/>
              </a:lnSpc>
            </a:pPr>
            <a:r>
              <a:rPr lang="es-ES" sz="2000" b="0" strike="noStrike" spc="-1">
                <a:solidFill>
                  <a:srgbClr val="211E1E"/>
                </a:solidFill>
                <a:latin typeface="Tw Cen MT"/>
                <a:ea typeface="Times New Roman"/>
              </a:rPr>
              <a:t>a Segovia como canónigo  de aquella iglesia catedral . </a:t>
            </a:r>
            <a:endParaRPr lang="es-ES" sz="2000" b="0" strike="noStrike" spc="-1">
              <a:latin typeface="Arial"/>
            </a:endParaRPr>
          </a:p>
        </p:txBody>
      </p:sp>
      <p:pic>
        <p:nvPicPr>
          <p:cNvPr id="359" name="Imagen 4"/>
          <p:cNvPicPr/>
          <p:nvPr/>
        </p:nvPicPr>
        <p:blipFill>
          <a:blip r:embed="rId3"/>
          <a:stretch/>
        </p:blipFill>
        <p:spPr>
          <a:xfrm>
            <a:off x="7236360" y="764640"/>
            <a:ext cx="1637280" cy="2159280"/>
          </a:xfrm>
          <a:prstGeom prst="rect">
            <a:avLst/>
          </a:prstGeom>
          <a:ln w="0">
            <a:noFill/>
          </a:ln>
        </p:spPr>
      </p:pic>
      <p:sp>
        <p:nvSpPr>
          <p:cNvPr id="360" name="CuadroTexto 2"/>
          <p:cNvSpPr/>
          <p:nvPr/>
        </p:nvSpPr>
        <p:spPr>
          <a:xfrm>
            <a:off x="7668360" y="3069000"/>
            <a:ext cx="10674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Escudo</a:t>
            </a:r>
            <a:endParaRPr lang="es-ES" sz="1800" b="0" strike="noStrike" spc="-1">
              <a:latin typeface="Arial"/>
            </a:endParaRPr>
          </a:p>
        </p:txBody>
      </p:sp>
      <p:sp>
        <p:nvSpPr>
          <p:cNvPr id="361" name="CuadroTexto 5"/>
          <p:cNvSpPr/>
          <p:nvPr/>
        </p:nvSpPr>
        <p:spPr>
          <a:xfrm>
            <a:off x="7452360" y="3804120"/>
            <a:ext cx="143892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BerkeleyStd-Book-SC800"/>
                <a:ea typeface="Times New Roman"/>
              </a:rPr>
              <a:t>6º</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Times New Roman"/>
              </a:rPr>
              <a:t>PEDRO MONTORO MEDINA </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Calibri"/>
              </a:rPr>
              <a:t>Abad </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Calibri"/>
              </a:rPr>
              <a:t>De 1789 </a:t>
            </a:r>
            <a:endParaRPr lang="es-ES" sz="1800" b="0" strike="noStrike" spc="-1">
              <a:latin typeface="Arial"/>
            </a:endParaRPr>
          </a:p>
          <a:p>
            <a:pPr algn="ctr">
              <a:lnSpc>
                <a:spcPct val="100000"/>
              </a:lnSpc>
            </a:pPr>
            <a:r>
              <a:rPr lang="es-ES" sz="1800" b="0" strike="noStrike" spc="-1">
                <a:solidFill>
                  <a:srgbClr val="C00000"/>
                </a:solidFill>
                <a:latin typeface="BerkeleyStd-Book-SC800"/>
                <a:ea typeface="Calibri"/>
              </a:rPr>
              <a:t>a 1801</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59"/>
                                        </p:tgtEl>
                                        <p:attrNameLst>
                                          <p:attrName>style.visibility</p:attrName>
                                        </p:attrNameLst>
                                      </p:cBhvr>
                                      <p:to>
                                        <p:strVal val="visible"/>
                                      </p:to>
                                    </p:set>
                                    <p:animEffect transition="in" filter="fade">
                                      <p:cBhvr additive="repl">
                                        <p:cTn id="7" dur="3000"/>
                                        <p:tgtEl>
                                          <p:spTgt spid="359"/>
                                        </p:tgtEl>
                                      </p:cBhvr>
                                    </p:animEffect>
                                    <p:anim calcmode="lin" valueType="num">
                                      <p:cBhvr additive="repl">
                                        <p:cTn id="8" dur="3000" fill="hold"/>
                                        <p:tgtEl>
                                          <p:spTgt spid="359"/>
                                        </p:tgtEl>
                                        <p:attrNameLst>
                                          <p:attrName>ppt_x</p:attrName>
                                        </p:attrNameLst>
                                      </p:cBhvr>
                                      <p:tavLst>
                                        <p:tav tm="0">
                                          <p:val>
                                            <p:strVal val="#ppt_x"/>
                                          </p:val>
                                        </p:tav>
                                        <p:tav tm="100000">
                                          <p:val>
                                            <p:strVal val="#ppt_x"/>
                                          </p:val>
                                        </p:tav>
                                      </p:tavLst>
                                    </p:anim>
                                    <p:anim calcmode="lin" valueType="num">
                                      <p:cBhvr additive="repl">
                                        <p:cTn id="9" dur="3000" fill="hold"/>
                                        <p:tgtEl>
                                          <p:spTgt spid="35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62"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63" name="CuadroTexto 3"/>
          <p:cNvSpPr/>
          <p:nvPr/>
        </p:nvSpPr>
        <p:spPr>
          <a:xfrm>
            <a:off x="431280" y="260640"/>
            <a:ext cx="5940000" cy="6004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a:solidFill>
                  <a:srgbClr val="C00000"/>
                </a:solidFill>
                <a:latin typeface="Tw Cen MT"/>
                <a:ea typeface="Times New Roman"/>
              </a:rPr>
              <a:t>7º  ILDEFONSO JOSÉ UCEDA </a:t>
            </a:r>
            <a:endParaRPr lang="es-ES" sz="2400" b="0" strike="noStrike" spc="-1">
              <a:latin typeface="Arial"/>
            </a:endParaRPr>
          </a:p>
          <a:p>
            <a:pPr algn="ctr">
              <a:lnSpc>
                <a:spcPct val="100000"/>
              </a:lnSpc>
            </a:pPr>
            <a:endParaRPr lang="es-ES" sz="2400" b="0" strike="noStrike" spc="-1">
              <a:latin typeface="Arial"/>
            </a:endParaRPr>
          </a:p>
          <a:p>
            <a:pPr algn="ctr">
              <a:lnSpc>
                <a:spcPct val="100000"/>
              </a:lnSpc>
            </a:pPr>
            <a:r>
              <a:rPr lang="es-ES" sz="2000" b="0" strike="noStrike" spc="-1">
                <a:solidFill>
                  <a:srgbClr val="C00000"/>
                </a:solidFill>
                <a:latin typeface="Tw Cen MT"/>
                <a:ea typeface="Times New Roman"/>
              </a:rPr>
              <a:t>*1817</a:t>
            </a:r>
            <a:r>
              <a:rPr lang="es-ES" sz="2000" b="0" strike="noStrike" spc="-1">
                <a:solidFill>
                  <a:srgbClr val="000000"/>
                </a:solidFill>
                <a:latin typeface="Tw Cen MT"/>
                <a:ea typeface="Times New Roman"/>
              </a:rPr>
              <a:t>: 21 Febrero:  Natural de Villanueva, Tomó posesión del cargo, siendo natural de Villanueva.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Casi treinta años después, todavía continuaba ejerciendo como tal abad. </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C00000"/>
                </a:solidFill>
                <a:latin typeface="Tw Cen MT"/>
                <a:ea typeface="Times New Roman"/>
              </a:rPr>
              <a:t>*1843</a:t>
            </a:r>
            <a:r>
              <a:rPr lang="es-ES" sz="2000" b="0" strike="noStrike" spc="-1">
                <a:solidFill>
                  <a:srgbClr val="000000"/>
                </a:solidFill>
                <a:latin typeface="Tw Cen MT"/>
                <a:ea typeface="Times New Roman"/>
              </a:rPr>
              <a:t>: 15 de octubre: El abad envía carta al obispado solicitando se le conceda un beneficio como cura en la iglesia de San Andrés. Uceda solicita esta gracia debido a que las fincas que componen su corta congrua, han entrado en los bienes de la Nación. </a:t>
            </a:r>
            <a:endParaRPr lang="es-ES" sz="2000" b="0" strike="noStrike" spc="-1">
              <a:latin typeface="Arial"/>
            </a:endParaRPr>
          </a:p>
          <a:p>
            <a:pPr algn="ctr">
              <a:lnSpc>
                <a:spcPct val="100000"/>
              </a:lnSpc>
            </a:pP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Debido a la desamortización la abadía de la Fuensanta había quedado desposeída de todos sus beneficios, y el abad lo que solicitaba, para poder sustentarse, era que se le concediese un  beneficio parroquial con el que poder vivir los últimos días de su vida .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 </a:t>
            </a:r>
            <a:endParaRPr lang="es-ES" sz="2000" b="0" strike="noStrike" spc="-1">
              <a:latin typeface="Arial"/>
            </a:endParaRPr>
          </a:p>
        </p:txBody>
      </p:sp>
      <p:pic>
        <p:nvPicPr>
          <p:cNvPr id="364" name="Imagen 5"/>
          <p:cNvPicPr/>
          <p:nvPr/>
        </p:nvPicPr>
        <p:blipFill>
          <a:blip r:embed="rId3"/>
          <a:stretch/>
        </p:blipFill>
        <p:spPr>
          <a:xfrm>
            <a:off x="7344000" y="744480"/>
            <a:ext cx="1367640" cy="2221200"/>
          </a:xfrm>
          <a:prstGeom prst="rect">
            <a:avLst/>
          </a:prstGeom>
          <a:ln w="0">
            <a:noFill/>
          </a:ln>
        </p:spPr>
      </p:pic>
      <p:sp>
        <p:nvSpPr>
          <p:cNvPr id="365" name="CuadroTexto 2"/>
          <p:cNvSpPr/>
          <p:nvPr/>
        </p:nvSpPr>
        <p:spPr>
          <a:xfrm>
            <a:off x="7344000" y="3069000"/>
            <a:ext cx="1367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Escudo</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UCEDA</a:t>
            </a:r>
            <a:endParaRPr lang="es-ES" sz="1800" b="0" strike="noStrike" spc="-1">
              <a:latin typeface="Arial"/>
            </a:endParaRPr>
          </a:p>
        </p:txBody>
      </p:sp>
      <p:sp>
        <p:nvSpPr>
          <p:cNvPr id="366" name="CuadroTexto 7"/>
          <p:cNvSpPr/>
          <p:nvPr/>
        </p:nvSpPr>
        <p:spPr>
          <a:xfrm>
            <a:off x="7344000" y="3904560"/>
            <a:ext cx="1403280" cy="200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Times New Roman"/>
              </a:rPr>
              <a:t>7º</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ILDEFONSO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JOSÉ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UCEDA</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Abad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De 1817 </a:t>
            </a:r>
            <a:endParaRPr lang="es-ES" sz="1800" b="0" strike="noStrike" spc="-1">
              <a:latin typeface="Arial"/>
            </a:endParaRPr>
          </a:p>
          <a:p>
            <a:pPr algn="ctr">
              <a:lnSpc>
                <a:spcPct val="100000"/>
              </a:lnSpc>
            </a:pPr>
            <a:r>
              <a:rPr lang="es-ES" sz="1800" b="0" strike="noStrike" spc="-1">
                <a:solidFill>
                  <a:srgbClr val="C00000"/>
                </a:solidFill>
                <a:latin typeface="Tw Cen MT"/>
                <a:ea typeface="Times New Roman"/>
              </a:rPr>
              <a:t>a 1843 </a:t>
            </a:r>
            <a:endParaRPr lang="es-ES" sz="18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364"/>
                                        </p:tgtEl>
                                        <p:attrNameLst>
                                          <p:attrName>style.visibility</p:attrName>
                                        </p:attrNameLst>
                                      </p:cBhvr>
                                      <p:to>
                                        <p:strVal val="visible"/>
                                      </p:to>
                                    </p:set>
                                    <p:animEffect transition="in" filter="fade">
                                      <p:cBhvr additive="repl">
                                        <p:cTn id="7" dur="3000"/>
                                        <p:tgtEl>
                                          <p:spTgt spid="364"/>
                                        </p:tgtEl>
                                      </p:cBhvr>
                                    </p:animEffect>
                                    <p:anim calcmode="lin" valueType="num">
                                      <p:cBhvr additive="repl">
                                        <p:cTn id="8" dur="3000" fill="hold"/>
                                        <p:tgtEl>
                                          <p:spTgt spid="364"/>
                                        </p:tgtEl>
                                        <p:attrNameLst>
                                          <p:attrName>ppt_x</p:attrName>
                                        </p:attrNameLst>
                                      </p:cBhvr>
                                      <p:tavLst>
                                        <p:tav tm="0">
                                          <p:val>
                                            <p:strVal val="#ppt_x"/>
                                          </p:val>
                                        </p:tav>
                                        <p:tav tm="100000">
                                          <p:val>
                                            <p:strVal val="#ppt_x"/>
                                          </p:val>
                                        </p:tav>
                                      </p:tavLst>
                                    </p:anim>
                                    <p:anim calcmode="lin" valueType="num">
                                      <p:cBhvr additive="repl">
                                        <p:cTn id="9" dur="3000" fill="hold"/>
                                        <p:tgtEl>
                                          <p:spTgt spid="36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67"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68" name="CuadroTexto 3"/>
          <p:cNvSpPr/>
          <p:nvPr/>
        </p:nvSpPr>
        <p:spPr>
          <a:xfrm>
            <a:off x="611640" y="0"/>
            <a:ext cx="7919640" cy="682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 ERMITAÑOS Y SANTEROS (1618-1879)</a:t>
            </a:r>
            <a:endParaRPr lang="es-ES" sz="2400" b="0" strike="noStrike" spc="-1" dirty="0">
              <a:latin typeface="Arial"/>
            </a:endParaRPr>
          </a:p>
          <a:p>
            <a:pPr algn="ctr">
              <a:lnSpc>
                <a:spcPct val="100000"/>
              </a:lnSpc>
            </a:pPr>
            <a:r>
              <a:rPr lang="es-ES" sz="2000" b="0" strike="noStrike" spc="-1" dirty="0">
                <a:solidFill>
                  <a:srgbClr val="000000"/>
                </a:solidFill>
                <a:latin typeface="Tw Cen MT"/>
                <a:ea typeface="Times New Roman"/>
              </a:rPr>
              <a:t>Tras la bajada en 1618 de los monjes Basilios al casco urbano de Villanueva, el Santuario de la Fuensanta permaneció muchos años custodiado por ermitaños y santeros.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Alojados en una vivienda en el interior de la ermita,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se encargaban de la custodia y mantenimiento del recinto sagrado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así como de atender las visitas que la gente realizaba cuando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deseaba ver a su patrona, la virgen de la Fuensanta.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Sería necesario que transcurrieran más de doscientos años para que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una nueva orden religiosa tomase las riendas del Santuario: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1879: Terceros Franciscanos.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1884: Los Trinitarios se harían cargo del edificio.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De ese largo periodo intermedio entre ambas congregaciones,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-periodo de los abades-  poco se sabe.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Tan solo se han podido encontrar en el archivo de la catedral, algunos legajos, que aportan un poco de luz, de ese periodo de nuestra historia.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Esta serie de hechos acaecidos en el Santuario pone de manifiesto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 descuido en que a veces se encontraba el mismo.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Los factores que contribuyeron a que se produjese este tipo de sucesos: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la ausencia de una autoridad residente en el lugar sagrado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y la ubicación del santuario, alejado de la población unos dos kilómetros. </a:t>
            </a:r>
            <a:endParaRPr lang="es-ES" sz="2000" b="0" strike="noStrike" spc="-1" dirty="0">
              <a:latin typeface="Arial"/>
            </a:endParaRPr>
          </a:p>
          <a:p>
            <a:pPr>
              <a:lnSpc>
                <a:spcPct val="100000"/>
              </a:lnSpc>
            </a:pP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68"/>
                                        </p:tgtEl>
                                        <p:attrNameLst>
                                          <p:attrName>style.visibility</p:attrName>
                                        </p:attrNameLst>
                                      </p:cBhvr>
                                      <p:to>
                                        <p:strVal val="visible"/>
                                      </p:to>
                                    </p:set>
                                    <p:animEffect transition="in" filter="fade">
                                      <p:cBhvr>
                                        <p:cTn id="7" dur="3000"/>
                                        <p:tgtEl>
                                          <p:spTgt spid="368"/>
                                        </p:tgtEl>
                                      </p:cBhvr>
                                    </p:animEffect>
                                    <p:anim calcmode="lin" valueType="num">
                                      <p:cBhvr>
                                        <p:cTn id="8" dur="3000" fill="hold"/>
                                        <p:tgtEl>
                                          <p:spTgt spid="368"/>
                                        </p:tgtEl>
                                        <p:attrNameLst>
                                          <p:attrName>ppt_x</p:attrName>
                                        </p:attrNameLst>
                                      </p:cBhvr>
                                      <p:tavLst>
                                        <p:tav tm="0">
                                          <p:val>
                                            <p:strVal val="#ppt_x"/>
                                          </p:val>
                                        </p:tav>
                                        <p:tav tm="100000">
                                          <p:val>
                                            <p:strVal val="#ppt_x"/>
                                          </p:val>
                                        </p:tav>
                                      </p:tavLst>
                                    </p:anim>
                                    <p:anim calcmode="lin" valueType="num">
                                      <p:cBhvr>
                                        <p:cTn id="9" dur="3000" fill="hold"/>
                                        <p:tgtEl>
                                          <p:spTgt spid="3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69"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70" name="CuadroTexto 11"/>
          <p:cNvSpPr/>
          <p:nvPr/>
        </p:nvSpPr>
        <p:spPr>
          <a:xfrm>
            <a:off x="395640" y="246240"/>
            <a:ext cx="835200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BerkeleyStd"/>
                <a:ea typeface="DejaVu Sans"/>
              </a:rPr>
              <a:t>FUENTE DE CONFLICTOS</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DejaVu Sans"/>
              </a:rPr>
              <a:t>	«Como centro geográfico y espiritual de las cuatro villas, la Fuensanta no quedaba indemne de las luchas que enfrentaban en ocasiones a algunas poblaciones de la comarca.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Un notario de la inquisición cuenta cómo el mayordomo don Pedro García de Tribaldos se llevó las reliquias a su casa: “</a:t>
            </a:r>
            <a:r>
              <a:rPr lang="es-ES" sz="2000" b="0" i="1" strike="noStrike" spc="-1" dirty="0">
                <a:solidFill>
                  <a:srgbClr val="000000"/>
                </a:solidFill>
                <a:latin typeface="Tw Cen MT"/>
                <a:ea typeface="DejaVu Sans"/>
              </a:rPr>
              <a:t>por cierta </a:t>
            </a:r>
            <a:r>
              <a:rPr lang="es-ES" sz="2000" b="0" i="1" strike="noStrike" spc="-1" dirty="0" err="1">
                <a:solidFill>
                  <a:srgbClr val="000000"/>
                </a:solidFill>
                <a:latin typeface="Tw Cen MT"/>
                <a:ea typeface="DejaVu Sans"/>
              </a:rPr>
              <a:t>rebolución</a:t>
            </a:r>
            <a:r>
              <a:rPr lang="es-ES" sz="2000" b="0" i="1" strike="noStrike" spc="-1" dirty="0">
                <a:solidFill>
                  <a:srgbClr val="000000"/>
                </a:solidFill>
                <a:latin typeface="Tw Cen MT"/>
                <a:ea typeface="DejaVu Sans"/>
              </a:rPr>
              <a:t> que ubo entre los </a:t>
            </a:r>
            <a:r>
              <a:rPr lang="es-ES" sz="2000" b="0" i="1" strike="noStrike" spc="-1" dirty="0" err="1">
                <a:solidFill>
                  <a:srgbClr val="000000"/>
                </a:solidFill>
                <a:latin typeface="Tw Cen MT"/>
                <a:ea typeface="DejaVu Sans"/>
              </a:rPr>
              <a:t>becinos</a:t>
            </a:r>
            <a:r>
              <a:rPr lang="es-ES" sz="2000" b="0" i="1" strike="noStrike" spc="-1" dirty="0">
                <a:solidFill>
                  <a:srgbClr val="000000"/>
                </a:solidFill>
                <a:latin typeface="Tw Cen MT"/>
                <a:ea typeface="DejaVu Sans"/>
              </a:rPr>
              <a:t> </a:t>
            </a:r>
            <a:r>
              <a:rPr lang="es-ES" sz="2000" b="0" i="1" strike="noStrike" spc="-1" dirty="0" err="1">
                <a:solidFill>
                  <a:srgbClr val="000000"/>
                </a:solidFill>
                <a:latin typeface="Tw Cen MT"/>
                <a:ea typeface="DejaVu Sans"/>
              </a:rPr>
              <a:t>desta</a:t>
            </a:r>
            <a:r>
              <a:rPr lang="es-ES" sz="2000" b="0" i="1" strike="noStrike" spc="-1" dirty="0">
                <a:solidFill>
                  <a:srgbClr val="000000"/>
                </a:solidFill>
                <a:latin typeface="Tw Cen MT"/>
                <a:ea typeface="DejaVu Sans"/>
              </a:rPr>
              <a:t> billa y la billa de </a:t>
            </a:r>
            <a:r>
              <a:rPr lang="es-ES" sz="2000" b="0" i="1" strike="noStrike" spc="-1" dirty="0" err="1">
                <a:solidFill>
                  <a:srgbClr val="000000"/>
                </a:solidFill>
                <a:latin typeface="Tw Cen MT"/>
                <a:ea typeface="DejaVu Sans"/>
              </a:rPr>
              <a:t>Yznatorafe</a:t>
            </a:r>
            <a:r>
              <a:rPr lang="es-ES" sz="2000" b="0" i="1" strike="noStrike" spc="-1" dirty="0">
                <a:solidFill>
                  <a:srgbClr val="000000"/>
                </a:solidFill>
                <a:latin typeface="Tw Cen MT"/>
                <a:ea typeface="DejaVu Sans"/>
              </a:rPr>
              <a:t> porque la billa de </a:t>
            </a:r>
            <a:r>
              <a:rPr lang="es-ES" sz="2000" b="0" i="1" strike="noStrike" spc="-1" dirty="0" err="1">
                <a:solidFill>
                  <a:srgbClr val="000000"/>
                </a:solidFill>
                <a:latin typeface="Tw Cen MT"/>
                <a:ea typeface="DejaVu Sans"/>
              </a:rPr>
              <a:t>Yznatorafe</a:t>
            </a:r>
            <a:r>
              <a:rPr lang="es-ES" sz="2000" b="0" i="1" strike="noStrike" spc="-1" dirty="0">
                <a:solidFill>
                  <a:srgbClr val="000000"/>
                </a:solidFill>
                <a:latin typeface="Tw Cen MT"/>
                <a:ea typeface="DejaVu Sans"/>
              </a:rPr>
              <a:t> pretendía tomar posesión de la dicha casa y ermita de la Fuensanta diciendo que era suya la dicha ermita y no </a:t>
            </a:r>
            <a:r>
              <a:rPr lang="es-ES" sz="2000" b="0" i="1" strike="noStrike" spc="-1" dirty="0" err="1">
                <a:solidFill>
                  <a:srgbClr val="000000"/>
                </a:solidFill>
                <a:latin typeface="Tw Cen MT"/>
                <a:ea typeface="DejaVu Sans"/>
              </a:rPr>
              <a:t>desta</a:t>
            </a:r>
            <a:r>
              <a:rPr lang="es-ES" sz="2000" b="0" i="1" strike="noStrike" spc="-1" dirty="0">
                <a:solidFill>
                  <a:srgbClr val="000000"/>
                </a:solidFill>
                <a:latin typeface="Tw Cen MT"/>
                <a:ea typeface="DejaVu Sans"/>
              </a:rPr>
              <a:t> billa”.</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DejaVu Sans"/>
              </a:rPr>
              <a:t>	Otras veces los problemas estaban </a:t>
            </a:r>
            <a:r>
              <a:rPr lang="es-ES" sz="2000" b="0" strike="noStrike" spc="-1" dirty="0">
                <a:solidFill>
                  <a:srgbClr val="000000"/>
                </a:solidFill>
                <a:latin typeface="Tw Cen MT"/>
                <a:ea typeface="DejaVu Sans"/>
              </a:rPr>
              <a:t>relacionados con el contrabando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del tabaco, del cual se solían obtener sustanciosos beneficios.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*1716</a:t>
            </a:r>
            <a:r>
              <a:rPr lang="es-ES" sz="2000" b="0" strike="noStrike" spc="-1" dirty="0">
                <a:solidFill>
                  <a:srgbClr val="000000"/>
                </a:solidFill>
                <a:latin typeface="Tw Cen MT"/>
                <a:ea typeface="DejaVu Sans"/>
              </a:rPr>
              <a:t>: 14 de septiembre.  El Sr. Obispo de Jaén  don Rodrigo Marín  recibió notificación por escrito a través del prior de Villanueva don Juan Rascón Ortega sobre unos hechos que habían ocurrido en la Fuensanta.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Al parecer, el ermitaño del Santuario, Francisco García, había ocultado tabaco de  contrabando, en  diferentes  ocasiones, en el Camarín de la Virgen.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El testigo Felipe de Santiago Montoro, como hortelano de una huerta que había junto al Santuario, declaró </a:t>
            </a:r>
            <a:r>
              <a:rPr lang="es-ES" sz="2000" b="0" i="1" strike="noStrike" spc="-1" dirty="0">
                <a:solidFill>
                  <a:srgbClr val="000000"/>
                </a:solidFill>
                <a:latin typeface="Tw Cen MT"/>
                <a:ea typeface="DejaVu Sans"/>
              </a:rPr>
              <a:t>que el ermitaño Francisco García solía acoger, en el recinto sagrado, en numerosas ocasiones, a cuadrillas de contrabandistas que introducían los tabacos metiéndolos en el Camarín y bajo el manto que viste la imagen de la Virgen de la Fuensanta.</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0"/>
                                        </p:tgtEl>
                                        <p:attrNameLst>
                                          <p:attrName>style.visibility</p:attrName>
                                        </p:attrNameLst>
                                      </p:cBhvr>
                                      <p:to>
                                        <p:strVal val="visible"/>
                                      </p:to>
                                    </p:set>
                                    <p:animEffect transition="in" filter="fade">
                                      <p:cBhvr>
                                        <p:cTn id="7" dur="3000"/>
                                        <p:tgtEl>
                                          <p:spTgt spid="370"/>
                                        </p:tgtEl>
                                      </p:cBhvr>
                                    </p:animEffect>
                                    <p:anim calcmode="lin" valueType="num">
                                      <p:cBhvr>
                                        <p:cTn id="8" dur="3000" fill="hold"/>
                                        <p:tgtEl>
                                          <p:spTgt spid="370"/>
                                        </p:tgtEl>
                                        <p:attrNameLst>
                                          <p:attrName>ppt_x</p:attrName>
                                        </p:attrNameLst>
                                      </p:cBhvr>
                                      <p:tavLst>
                                        <p:tav tm="0">
                                          <p:val>
                                            <p:strVal val="#ppt_x"/>
                                          </p:val>
                                        </p:tav>
                                        <p:tav tm="100000">
                                          <p:val>
                                            <p:strVal val="#ppt_x"/>
                                          </p:val>
                                        </p:tav>
                                      </p:tavLst>
                                    </p:anim>
                                    <p:anim calcmode="lin" valueType="num">
                                      <p:cBhvr>
                                        <p:cTn id="9" dur="3000" fill="hold"/>
                                        <p:tgtEl>
                                          <p:spTgt spid="37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80" name="CuadroTexto 2"/>
          <p:cNvSpPr/>
          <p:nvPr/>
        </p:nvSpPr>
        <p:spPr>
          <a:xfrm>
            <a:off x="467640" y="404640"/>
            <a:ext cx="6335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000000"/>
                </a:solidFill>
                <a:latin typeface="Tw Cen MT"/>
                <a:ea typeface="Calibri"/>
              </a:rPr>
              <a:t>La aldea de </a:t>
            </a:r>
            <a:r>
              <a:rPr lang="es-ES" sz="2000" b="0" strike="noStrike" spc="-1">
                <a:solidFill>
                  <a:srgbClr val="C00000"/>
                </a:solidFill>
                <a:latin typeface="Tw Cen MT"/>
                <a:ea typeface="Calibri"/>
              </a:rPr>
              <a:t>MINGO PRIEGO </a:t>
            </a:r>
            <a:r>
              <a:rPr lang="es-ES" sz="2000" b="0" strike="noStrike" spc="-1">
                <a:solidFill>
                  <a:srgbClr val="000000"/>
                </a:solidFill>
                <a:latin typeface="Tw Cen MT"/>
                <a:ea typeface="Calibri"/>
              </a:rPr>
              <a:t>estaba constituida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en torno a una imponente fortaleza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(emplazamiento del actual templo parroquial).</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El gobierno de la torre o fortaleza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se encomendó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al caballero conquense</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don </a:t>
            </a:r>
            <a:r>
              <a:rPr lang="es-ES" sz="2000" b="0" strike="noStrike" spc="-1">
                <a:solidFill>
                  <a:srgbClr val="C00000"/>
                </a:solidFill>
                <a:latin typeface="Tw Cen MT"/>
                <a:ea typeface="Times New Roman"/>
              </a:rPr>
              <a:t>Mingo de Priego</a:t>
            </a:r>
            <a:r>
              <a:rPr lang="es-ES" sz="2000" b="0" strike="noStrike" spc="-1">
                <a:solidFill>
                  <a:srgbClr val="000000"/>
                </a:solidFill>
                <a:latin typeface="Tw Cen MT"/>
                <a:ea typeface="Times New Roman"/>
              </a:rPr>
              <a:t>,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su primer alcaide, que le dio su nombre.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El territorio reconquistado se pobló </a:t>
            </a:r>
            <a:endParaRPr lang="es-ES" sz="2000" b="0" strike="noStrike" spc="-1">
              <a:latin typeface="Arial"/>
            </a:endParaRPr>
          </a:p>
          <a:p>
            <a:pPr algn="ctr">
              <a:lnSpc>
                <a:spcPct val="100000"/>
              </a:lnSpc>
            </a:pPr>
            <a:r>
              <a:rPr lang="es-ES" sz="2000" b="0" strike="noStrike" spc="-1">
                <a:solidFill>
                  <a:srgbClr val="000000"/>
                </a:solidFill>
                <a:latin typeface="Tw Cen MT"/>
                <a:ea typeface="Times New Roman"/>
              </a:rPr>
              <a:t>con castellanos, leoneses, navarros y vascos.</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crecimiento e importancia de la población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fueron aumentando, hasta que en </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*1449</a:t>
            </a:r>
            <a:r>
              <a:rPr lang="es-ES" sz="2000" b="0" strike="noStrike" spc="-1">
                <a:solidFill>
                  <a:srgbClr val="000000"/>
                </a:solidFill>
                <a:latin typeface="Tw Cen MT"/>
                <a:ea typeface="Calibri"/>
              </a:rPr>
              <a:t>: </a:t>
            </a:r>
            <a:r>
              <a:rPr lang="es-ES" sz="2000" b="0" strike="noStrike" spc="-1">
                <a:solidFill>
                  <a:srgbClr val="C00000"/>
                </a:solidFill>
                <a:latin typeface="Tw Cen MT"/>
                <a:ea typeface="Calibri"/>
              </a:rPr>
              <a:t>D.</a:t>
            </a:r>
            <a:r>
              <a:rPr lang="es-ES" sz="2000" b="0" strike="noStrike" spc="-1">
                <a:solidFill>
                  <a:srgbClr val="000000"/>
                </a:solidFill>
                <a:latin typeface="Tw Cen MT"/>
                <a:ea typeface="Calibri"/>
              </a:rPr>
              <a:t> </a:t>
            </a:r>
            <a:r>
              <a:rPr lang="es-ES" sz="2000" b="0" strike="noStrike" spc="-1">
                <a:solidFill>
                  <a:srgbClr val="C00000"/>
                </a:solidFill>
                <a:latin typeface="Tw Cen MT"/>
                <a:ea typeface="Calibri"/>
              </a:rPr>
              <a:t>Alonso Carrillo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arzobispo de Toledo,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se decidió a hacerla villa independiente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dándole su nombre, </a:t>
            </a:r>
            <a:endParaRPr lang="es-ES" sz="2000" b="0" strike="noStrike" spc="-1">
              <a:latin typeface="Arial"/>
            </a:endParaRPr>
          </a:p>
          <a:p>
            <a:pPr algn="ctr">
              <a:lnSpc>
                <a:spcPct val="100000"/>
              </a:lnSpc>
            </a:pPr>
            <a:r>
              <a:rPr lang="es-ES" sz="2000" b="0" strike="noStrike" spc="-1">
                <a:solidFill>
                  <a:srgbClr val="C00000"/>
                </a:solidFill>
                <a:latin typeface="Tw Cen MT"/>
                <a:ea typeface="Calibri"/>
              </a:rPr>
              <a:t>VILLACARRILLO.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Su escudo: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“Un castillo dorado en campo colorado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 puertas y ventanas azules”. </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 </a:t>
            </a:r>
            <a:endParaRPr lang="es-ES" sz="2000" b="0" strike="noStrike" spc="-1">
              <a:latin typeface="Arial"/>
            </a:endParaRPr>
          </a:p>
        </p:txBody>
      </p:sp>
      <p:pic>
        <p:nvPicPr>
          <p:cNvPr id="81" name="Imagen 3"/>
          <p:cNvPicPr/>
          <p:nvPr/>
        </p:nvPicPr>
        <p:blipFill>
          <a:blip r:embed="rId3"/>
          <a:stretch/>
        </p:blipFill>
        <p:spPr>
          <a:xfrm>
            <a:off x="6948360" y="3558960"/>
            <a:ext cx="1993680" cy="3188880"/>
          </a:xfrm>
          <a:prstGeom prst="rect">
            <a:avLst/>
          </a:prstGeom>
          <a:ln w="0">
            <a:noFill/>
          </a:ln>
        </p:spPr>
      </p:pic>
      <p:sp>
        <p:nvSpPr>
          <p:cNvPr id="82" name="CuadroTexto 5"/>
          <p:cNvSpPr/>
          <p:nvPr/>
        </p:nvSpPr>
        <p:spPr>
          <a:xfrm>
            <a:off x="6948360" y="2925000"/>
            <a:ext cx="1993680" cy="394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VILLACARRILLO</a:t>
            </a:r>
            <a:endParaRPr lang="es-ES" sz="2000" b="0" strike="noStrike" spc="-1">
              <a:latin typeface="Arial"/>
            </a:endParaRPr>
          </a:p>
        </p:txBody>
      </p:sp>
      <p:pic>
        <p:nvPicPr>
          <p:cNvPr id="83" name="Imagen 6"/>
          <p:cNvPicPr/>
          <p:nvPr/>
        </p:nvPicPr>
        <p:blipFill>
          <a:blip r:embed="rId4"/>
          <a:stretch/>
        </p:blipFill>
        <p:spPr>
          <a:xfrm>
            <a:off x="7241040" y="20880"/>
            <a:ext cx="1700640" cy="2831040"/>
          </a:xfrm>
          <a:prstGeom prst="rect">
            <a:avLst/>
          </a:prstGeom>
          <a:ln w="0">
            <a:noFill/>
          </a:ln>
        </p:spPr>
      </p:pic>
      <p:sp>
        <p:nvSpPr>
          <p:cNvPr id="84" name="CuadroTexto 7"/>
          <p:cNvSpPr/>
          <p:nvPr/>
        </p:nvSpPr>
        <p:spPr>
          <a:xfrm>
            <a:off x="6095880" y="8926200"/>
            <a:ext cx="183600" cy="368280"/>
          </a:xfrm>
          <a:prstGeom prst="rect">
            <a:avLst/>
          </a:prstGeom>
          <a:noFill/>
          <a:ln w="0">
            <a:noFill/>
          </a:ln>
        </p:spPr>
        <p:style>
          <a:lnRef idx="0">
            <a:scrgbClr r="0" g="0" b="0"/>
          </a:lnRef>
          <a:fillRef idx="0">
            <a:scrgbClr r="0" g="0" b="0"/>
          </a:fillRef>
          <a:effectRef idx="0">
            <a:scrgbClr r="0" g="0" b="0"/>
          </a:effectRef>
          <a:fontRef idx="minor"/>
        </p:style>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additive="repl">
                                        <p:cTn id="7" dur="3000"/>
                                        <p:tgtEl>
                                          <p:spTgt spid="83"/>
                                        </p:tgtEl>
                                      </p:cBhvr>
                                    </p:animEffect>
                                    <p:anim calcmode="lin" valueType="num">
                                      <p:cBhvr additive="repl">
                                        <p:cTn id="8" dur="3000" fill="hold"/>
                                        <p:tgtEl>
                                          <p:spTgt spid="83"/>
                                        </p:tgtEl>
                                        <p:attrNameLst>
                                          <p:attrName>ppt_x</p:attrName>
                                        </p:attrNameLst>
                                      </p:cBhvr>
                                      <p:tavLst>
                                        <p:tav tm="0">
                                          <p:val>
                                            <p:strVal val="#ppt_x"/>
                                          </p:val>
                                        </p:tav>
                                        <p:tav tm="100000">
                                          <p:val>
                                            <p:strVal val="#ppt_x"/>
                                          </p:val>
                                        </p:tav>
                                      </p:tavLst>
                                    </p:anim>
                                    <p:anim calcmode="lin" valueType="num">
                                      <p:cBhvr additive="repl">
                                        <p:cTn id="9" dur="3000" fill="hold"/>
                                        <p:tgtEl>
                                          <p:spTgt spid="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71"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72"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73" name="CuadroTexto 4"/>
          <p:cNvSpPr/>
          <p:nvPr/>
        </p:nvSpPr>
        <p:spPr>
          <a:xfrm>
            <a:off x="251640" y="116640"/>
            <a:ext cx="8424000" cy="655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FALSIFICACIÓN DE MONEDA</a:t>
            </a:r>
            <a:endParaRPr lang="es-ES" sz="2400" b="0" strike="noStrike" spc="-1" dirty="0">
              <a:latin typeface="Arial"/>
            </a:endParaRPr>
          </a:p>
          <a:p>
            <a:pPr algn="ctr">
              <a:lnSpc>
                <a:spcPct val="100000"/>
              </a:lnSpc>
            </a:pPr>
            <a:r>
              <a:rPr lang="es-ES" sz="2000" b="0" strike="noStrike" spc="-1" dirty="0">
                <a:solidFill>
                  <a:srgbClr val="211E1E"/>
                </a:solidFill>
                <a:latin typeface="Tw Cen MT"/>
                <a:ea typeface="Times New Roman"/>
              </a:rPr>
              <a:t>La falsificación de  moneda fue intensa en el siglo XVII.</a:t>
            </a:r>
            <a:r>
              <a:rPr lang="es-ES" sz="2000" b="0" strike="noStrike" spc="-1" dirty="0">
                <a:solidFill>
                  <a:srgbClr val="000000"/>
                </a:solidFill>
                <a:latin typeface="Tw Cen MT"/>
                <a:ea typeface="Times New Roman"/>
              </a:rPr>
              <a:t> </a:t>
            </a:r>
            <a:endParaRPr lang="es-ES" sz="2000" b="0" strike="noStrike" spc="-1" dirty="0">
              <a:latin typeface="Arial"/>
            </a:endParaRPr>
          </a:p>
          <a:p>
            <a:pPr algn="ctr">
              <a:lnSpc>
                <a:spcPct val="100000"/>
              </a:lnSpc>
            </a:pPr>
            <a:r>
              <a:rPr lang="es-ES" sz="2000" b="0" strike="noStrike" spc="-1" dirty="0">
                <a:solidFill>
                  <a:srgbClr val="211E1E"/>
                </a:solidFill>
                <a:latin typeface="Tw Cen MT"/>
                <a:ea typeface="Times New Roman"/>
              </a:rPr>
              <a:t>El santuario se vio  implicado por culpa de unos falsificadores.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*1680</a:t>
            </a:r>
            <a:r>
              <a:rPr lang="es-ES" sz="2000" b="0" strike="noStrike" spc="-1" dirty="0">
                <a:solidFill>
                  <a:srgbClr val="211E1E"/>
                </a:solidFill>
                <a:latin typeface="Tw Cen MT"/>
                <a:ea typeface="Times New Roman"/>
              </a:rPr>
              <a:t>: En esta fecha el santuario estaba en manos del abad don Salvador de Lillo, que tenía su residencia en </a:t>
            </a:r>
            <a:r>
              <a:rPr lang="es-ES" sz="2000" b="0" strike="noStrike" spc="-1" dirty="0" err="1">
                <a:solidFill>
                  <a:srgbClr val="211E1E"/>
                </a:solidFill>
                <a:latin typeface="Tw Cen MT"/>
                <a:ea typeface="Times New Roman"/>
              </a:rPr>
              <a:t>Iznatoraf</a:t>
            </a:r>
            <a:r>
              <a:rPr lang="es-ES" sz="2000" b="0" strike="noStrike" spc="-1" dirty="0">
                <a:solidFill>
                  <a:srgbClr val="211E1E"/>
                </a:solidFill>
                <a:latin typeface="Tw Cen MT"/>
                <a:ea typeface="Times New Roman"/>
              </a:rPr>
              <a:t>. Aunque la custodia recaía en manos de ermitaños, a veces ocurría, como en el caso que nos ocupa, que la misma estuviese a cargo de un capellán.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a:t>
            </a:r>
            <a:r>
              <a:rPr lang="es-ES" sz="2000" b="0" strike="noStrike" spc="-1" dirty="0">
                <a:solidFill>
                  <a:srgbClr val="C00000"/>
                </a:solidFill>
                <a:latin typeface="Tw Cen MT"/>
                <a:ea typeface="Times New Roman"/>
              </a:rPr>
              <a:t>* </a:t>
            </a:r>
            <a:r>
              <a:rPr lang="es-ES" sz="2000" b="0" strike="noStrike" spc="-1" dirty="0">
                <a:solidFill>
                  <a:srgbClr val="211E1E"/>
                </a:solidFill>
                <a:latin typeface="Tw Cen MT"/>
                <a:ea typeface="Times New Roman"/>
              </a:rPr>
              <a:t>En los últimos días de febrero, el alcalde de </a:t>
            </a:r>
            <a:r>
              <a:rPr lang="es-ES" sz="2000" b="0" strike="noStrike" spc="-1" dirty="0" err="1">
                <a:solidFill>
                  <a:srgbClr val="211E1E"/>
                </a:solidFill>
                <a:latin typeface="Tw Cen MT"/>
                <a:ea typeface="Times New Roman"/>
              </a:rPr>
              <a:t>Iznatoraf</a:t>
            </a:r>
            <a:r>
              <a:rPr lang="es-ES" sz="2000" b="0" strike="noStrike" spc="-1" dirty="0">
                <a:solidFill>
                  <a:srgbClr val="211E1E"/>
                </a:solidFill>
                <a:latin typeface="Tw Cen MT"/>
                <a:ea typeface="Times New Roman"/>
              </a:rPr>
              <a:t> y sus alguaciles, salieron en busca de un delincuente que acababa de cometer un delito en aquella villa. Decidieron, una vez llegados a la explanada del Santuario de la Fuensanta, preguntar al encargado que lo custodiaba si sabía de alguien que fuera huyendo de la justicia. También le pidieron que les franquease la entrada al recinto sagrado para comprobar si aquel individuo podía haberse colado en su interior sin que su encargado se hubiese percatado.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Alonso Pérez de Alarcón los dejó entrar. El resultado de la inspección llevó al alcalde a tomar la decisión de llevarse preso a </a:t>
            </a:r>
            <a:r>
              <a:rPr lang="es-ES" sz="2000" b="0" strike="noStrike" spc="-1" dirty="0" err="1">
                <a:solidFill>
                  <a:srgbClr val="211E1E"/>
                </a:solidFill>
                <a:latin typeface="Tw Cen MT"/>
                <a:ea typeface="Times New Roman"/>
              </a:rPr>
              <a:t>Iznatoraf</a:t>
            </a:r>
            <a:r>
              <a:rPr lang="es-ES" sz="2000" b="0" strike="noStrike" spc="-1" dirty="0">
                <a:solidFill>
                  <a:srgbClr val="211E1E"/>
                </a:solidFill>
                <a:latin typeface="Tw Cen MT"/>
                <a:ea typeface="Times New Roman"/>
              </a:rPr>
              <a:t> al religioso, pues lo que allí se encontraron fue algo inesperado y sorprendente: hallaron piezas de metal dispuestas para fabricar monedas.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Ante esta aprensión le vino al alcalde gran cólera, preguntándole al clérigo como se hallaba esto en el santuario. Y él respondió que lo trajeron unos manchegos y que le fue forzoso callar por temor a que le hiciesen algún daño.</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3"/>
                                        </p:tgtEl>
                                        <p:attrNameLst>
                                          <p:attrName>style.visibility</p:attrName>
                                        </p:attrNameLst>
                                      </p:cBhvr>
                                      <p:to>
                                        <p:strVal val="visible"/>
                                      </p:to>
                                    </p:set>
                                    <p:animEffect transition="in" filter="fade">
                                      <p:cBhvr>
                                        <p:cTn id="7" dur="3000"/>
                                        <p:tgtEl>
                                          <p:spTgt spid="373"/>
                                        </p:tgtEl>
                                      </p:cBhvr>
                                    </p:animEffect>
                                    <p:anim calcmode="lin" valueType="num">
                                      <p:cBhvr>
                                        <p:cTn id="8" dur="3000" fill="hold"/>
                                        <p:tgtEl>
                                          <p:spTgt spid="373"/>
                                        </p:tgtEl>
                                        <p:attrNameLst>
                                          <p:attrName>ppt_x</p:attrName>
                                        </p:attrNameLst>
                                      </p:cBhvr>
                                      <p:tavLst>
                                        <p:tav tm="0">
                                          <p:val>
                                            <p:strVal val="#ppt_x"/>
                                          </p:val>
                                        </p:tav>
                                        <p:tav tm="100000">
                                          <p:val>
                                            <p:strVal val="#ppt_x"/>
                                          </p:val>
                                        </p:tav>
                                      </p:tavLst>
                                    </p:anim>
                                    <p:anim calcmode="lin" valueType="num">
                                      <p:cBhvr>
                                        <p:cTn id="9" dur="3000" fill="hold"/>
                                        <p:tgtEl>
                                          <p:spTgt spid="3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3"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74"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75"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76" name="CuadroTexto 4"/>
          <p:cNvSpPr/>
          <p:nvPr/>
        </p:nvSpPr>
        <p:spPr>
          <a:xfrm>
            <a:off x="467640" y="188640"/>
            <a:ext cx="7991640" cy="6706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Times New Roman"/>
              </a:rPr>
              <a:t>*1708</a:t>
            </a:r>
            <a:r>
              <a:rPr lang="es-ES" sz="2000" b="0" strike="noStrike" spc="-1" dirty="0">
                <a:solidFill>
                  <a:srgbClr val="211E1E"/>
                </a:solidFill>
                <a:latin typeface="Tw Cen MT"/>
                <a:ea typeface="Times New Roman"/>
              </a:rPr>
              <a:t>: Causa en la que se verá involucrado el ermitaño</a:t>
            </a:r>
            <a:r>
              <a:rPr lang="es-ES" sz="2000" b="0" strike="noStrike" spc="-1" dirty="0">
                <a:solidFill>
                  <a:srgbClr val="000000"/>
                </a:solidFill>
                <a:latin typeface="Tw Cen MT"/>
                <a:ea typeface="Times New Roman"/>
              </a:rPr>
              <a:t> </a:t>
            </a:r>
            <a:endParaRPr lang="es-ES" sz="2000" b="0" strike="noStrike" spc="-1" dirty="0">
              <a:latin typeface="Arial"/>
            </a:endParaRPr>
          </a:p>
          <a:p>
            <a:pPr algn="just">
              <a:lnSpc>
                <a:spcPct val="100000"/>
              </a:lnSpc>
            </a:pP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Manuel de Espinosa</a:t>
            </a:r>
            <a:r>
              <a:rPr lang="es-ES" sz="2000" b="0" strike="noStrike" spc="-1" dirty="0">
                <a:solidFill>
                  <a:srgbClr val="211E1E"/>
                </a:solidFill>
                <a:latin typeface="Tw Cen MT"/>
                <a:ea typeface="Times New Roman"/>
              </a:rPr>
              <a:t>, </a:t>
            </a:r>
            <a:r>
              <a:rPr lang="es-ES" sz="2000" b="0" strike="noStrike" spc="-1" dirty="0" err="1">
                <a:solidFill>
                  <a:srgbClr val="211E1E"/>
                </a:solidFill>
                <a:latin typeface="Tw Cen MT"/>
                <a:ea typeface="Times New Roman"/>
              </a:rPr>
              <a:t>granaíno</a:t>
            </a:r>
            <a:r>
              <a:rPr lang="es-ES" sz="2000" b="0" strike="noStrike" spc="-1" dirty="0">
                <a:solidFill>
                  <a:srgbClr val="211E1E"/>
                </a:solidFill>
                <a:latin typeface="Tw Cen MT"/>
                <a:ea typeface="Times New Roman"/>
              </a:rPr>
              <a:t>, que llegó a Villanueva en 1700, se granjeó la simpatía de todos como ermitaño en la ermita de la Magdalena; más tarde se trasladaría al Santuario de la Fuensanta.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Su tiempo lo dedicaba al estudio, a la oración, a reparar los desperfectos y a socorrer a pobres. Como era un hombre de intachable conducta, las limosnas que recibía solían ser por lo general cuantiosas.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Antonio Bustamante, </a:t>
            </a:r>
            <a:r>
              <a:rPr lang="es-ES" sz="2000" b="0" strike="noStrike" spc="-1" dirty="0">
                <a:solidFill>
                  <a:srgbClr val="000000"/>
                </a:solidFill>
                <a:latin typeface="Tw Cen MT"/>
                <a:ea typeface="Times New Roman"/>
              </a:rPr>
              <a:t>por</a:t>
            </a:r>
            <a:r>
              <a:rPr lang="es-ES" sz="2000" b="0" strike="noStrike" spc="-1" dirty="0">
                <a:solidFill>
                  <a:srgbClr val="C00000"/>
                </a:solidFill>
                <a:latin typeface="Tw Cen MT"/>
                <a:ea typeface="Times New Roman"/>
              </a:rPr>
              <a:t> </a:t>
            </a:r>
            <a:r>
              <a:rPr lang="es-ES" sz="2000" b="0" strike="noStrike" spc="-1" dirty="0">
                <a:solidFill>
                  <a:srgbClr val="211E1E"/>
                </a:solidFill>
                <a:latin typeface="Tw Cen MT"/>
                <a:ea typeface="Times New Roman"/>
              </a:rPr>
              <a:t>el contrario,  había ejercido como ermitaño en Nuestra Señora de las Nieves, haciéndose llamar Francisco “pecador”.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Era un sujeto cómico, de largas barbas, que mantenía un comportamiento que dejaba mucho que desear, y como era un gran hipócrita, para aparentar ser gran penitente, solía llevar colgadas sobre el cuerpo unas cintas mojadas en sangre.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A partir del año 1708, comienza a compartir tareas con su compañero Manuel de Espinosa en la Fuensanta a quien pretende suplantar.</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Aunque se había cortado la barba, para cambiar de imagen, pronto se manifiesta su maldad, acusando a su compañero de mantener relaciones ilícitas en el santuario por lo que éste fue conducido a la cárcel eclesiástica de Villanueva. Alarmado el pueblo, Manuel Espinosa es defendido por el clero, y restituido en su labor.</a:t>
            </a:r>
            <a:endParaRPr lang="es-ES" sz="2000" b="0" strike="noStrike" spc="-1" dirty="0">
              <a:latin typeface="Arial"/>
            </a:endParaRPr>
          </a:p>
          <a:p>
            <a:pPr>
              <a:lnSpc>
                <a:spcPct val="100000"/>
              </a:lnSpc>
            </a:pPr>
            <a:r>
              <a:rPr lang="es-ES" sz="1400" b="0" strike="noStrike" spc="-1" dirty="0">
                <a:solidFill>
                  <a:srgbClr val="211E1E"/>
                </a:solidFill>
                <a:latin typeface="BerkeleyStd"/>
                <a:ea typeface="Times New Roman"/>
              </a:rPr>
              <a:t> </a:t>
            </a:r>
            <a:endParaRPr lang="es-ES" sz="14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6"/>
                                        </p:tgtEl>
                                        <p:attrNameLst>
                                          <p:attrName>style.visibility</p:attrName>
                                        </p:attrNameLst>
                                      </p:cBhvr>
                                      <p:to>
                                        <p:strVal val="visible"/>
                                      </p:to>
                                    </p:set>
                                    <p:animEffect transition="in" filter="fade">
                                      <p:cBhvr>
                                        <p:cTn id="7" dur="3000"/>
                                        <p:tgtEl>
                                          <p:spTgt spid="376"/>
                                        </p:tgtEl>
                                      </p:cBhvr>
                                    </p:animEffect>
                                    <p:anim calcmode="lin" valueType="num">
                                      <p:cBhvr>
                                        <p:cTn id="8" dur="3000" fill="hold"/>
                                        <p:tgtEl>
                                          <p:spTgt spid="376"/>
                                        </p:tgtEl>
                                        <p:attrNameLst>
                                          <p:attrName>ppt_x</p:attrName>
                                        </p:attrNameLst>
                                      </p:cBhvr>
                                      <p:tavLst>
                                        <p:tav tm="0">
                                          <p:val>
                                            <p:strVal val="#ppt_x"/>
                                          </p:val>
                                        </p:tav>
                                        <p:tav tm="100000">
                                          <p:val>
                                            <p:strVal val="#ppt_x"/>
                                          </p:val>
                                        </p:tav>
                                      </p:tavLst>
                                    </p:anim>
                                    <p:anim calcmode="lin" valueType="num">
                                      <p:cBhvr>
                                        <p:cTn id="9" dur="3000" fill="hold"/>
                                        <p:tgtEl>
                                          <p:spTgt spid="37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77"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78" name="CuadroTexto 3"/>
          <p:cNvSpPr/>
          <p:nvPr/>
        </p:nvSpPr>
        <p:spPr>
          <a:xfrm>
            <a:off x="467640" y="0"/>
            <a:ext cx="8136000" cy="691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Calibri"/>
              </a:rPr>
              <a:t>LA VIRGEN DE LA FUENSANTA Y EL CÓLERA</a:t>
            </a:r>
            <a:r>
              <a:rPr lang="es-ES" sz="2000" b="0" strike="noStrike" spc="-1" dirty="0">
                <a:solidFill>
                  <a:srgbClr val="000000"/>
                </a:solidFill>
                <a:latin typeface="Tw Cen MT"/>
                <a:ea typeface="Calibri"/>
              </a:rPr>
              <a:t>.</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Entre los años que van de 1853 a 1856 España padeció una oleada muy virulenta de cólera morbo. Jaén y su provincia serían atacadas especialmente por esta epidemia en agosto de 1854. En Villanueva, ante el temor de un posible contagio, muchos de sus habitantes optaron por retirarse a cortijos y casas de campo.</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*1855</a:t>
            </a:r>
            <a:r>
              <a:rPr lang="es-ES" sz="2000" b="0" strike="noStrike" spc="-1" dirty="0">
                <a:solidFill>
                  <a:srgbClr val="000000"/>
                </a:solidFill>
                <a:latin typeface="Tw Cen MT"/>
                <a:ea typeface="Times New Roman"/>
              </a:rPr>
              <a:t>: 18 de mayo. Don Manuel de la Parra, prior de la iglesia de san Andrés, manifestaba al obispo </a:t>
            </a:r>
            <a:r>
              <a:rPr lang="es-ES" sz="2000" b="0" i="1" strike="noStrike" spc="-1" dirty="0">
                <a:solidFill>
                  <a:srgbClr val="000000"/>
                </a:solidFill>
                <a:latin typeface="Tw Cen MT"/>
                <a:ea typeface="Times New Roman"/>
              </a:rPr>
              <a:t>que por acuerdo del Ayuntamiento, ruega, que ante la amenaza de un nuevo brote de colera, se permita traer a la Virgen desde el santuario de la Fuensanta, para que colocada en la iglesia parroquial y oyendo nuestras súplicas, nos libre de este castigo de la divina providencia.</a:t>
            </a:r>
            <a:endParaRPr lang="es-ES" sz="2000" b="0" strike="noStrike" spc="-1" dirty="0">
              <a:latin typeface="Arial"/>
            </a:endParaRPr>
          </a:p>
          <a:p>
            <a:pPr algn="just">
              <a:lnSpc>
                <a:spcPct val="100000"/>
              </a:lnSpc>
            </a:pPr>
            <a:r>
              <a:rPr lang="es-ES" sz="2000" b="0" i="1" strike="noStrike" spc="-1" dirty="0">
                <a:solidFill>
                  <a:srgbClr val="C00000"/>
                </a:solidFill>
                <a:latin typeface="Tw Cen MT"/>
                <a:ea typeface="Times New Roman"/>
              </a:rPr>
              <a:t>*</a:t>
            </a:r>
            <a:r>
              <a:rPr lang="es-ES" sz="2000" b="0" i="1" strike="noStrike" spc="-1" dirty="0">
                <a:solidFill>
                  <a:srgbClr val="000000"/>
                </a:solidFill>
                <a:latin typeface="Tw Cen MT"/>
                <a:ea typeface="Times New Roman"/>
              </a:rPr>
              <a:t> Otra solución ante el avance de la enfermedad, era el aislamiento de  los contagiados para evitar la propagación, obligándolos a guardar la cuarentena. Sabemos que tanto la ermita de la Virgen de las Nieves como el Santuario de la Fuensanta cumplieron esta misión.</a:t>
            </a:r>
            <a:endParaRPr lang="es-ES" sz="2000" b="0" strike="noStrike" spc="-1" dirty="0">
              <a:latin typeface="Arial"/>
            </a:endParaRPr>
          </a:p>
          <a:p>
            <a:pPr algn="just">
              <a:lnSpc>
                <a:spcPct val="100000"/>
              </a:lnSpc>
            </a:pPr>
            <a:r>
              <a:rPr lang="es-ES" sz="2000" b="0" i="1" strike="noStrike" spc="-1" dirty="0">
                <a:solidFill>
                  <a:srgbClr val="C00000"/>
                </a:solidFill>
                <a:latin typeface="Tw Cen MT"/>
                <a:ea typeface="Times New Roman"/>
              </a:rPr>
              <a:t>*</a:t>
            </a:r>
            <a:r>
              <a:rPr lang="es-ES" sz="2000" b="0" i="1" strike="noStrike" spc="-1" dirty="0">
                <a:solidFill>
                  <a:srgbClr val="000000"/>
                </a:solidFill>
                <a:latin typeface="Tw Cen MT"/>
                <a:ea typeface="Times New Roman"/>
              </a:rPr>
              <a:t> Una vez pasada la epidemia, para rehabilitar los templos dedicados a lazaretos,  era necesario bendecirlos de nuevo.</a:t>
            </a:r>
            <a:endParaRPr lang="es-ES" sz="2000" b="0" strike="noStrike" spc="-1" dirty="0">
              <a:latin typeface="Arial"/>
            </a:endParaRPr>
          </a:p>
          <a:p>
            <a:pPr algn="just">
              <a:lnSpc>
                <a:spcPct val="100000"/>
              </a:lnSpc>
            </a:pPr>
            <a:r>
              <a:rPr lang="es-ES" sz="2000" b="0" i="1" strike="noStrike" spc="-1" dirty="0">
                <a:solidFill>
                  <a:srgbClr val="C00000"/>
                </a:solidFill>
                <a:latin typeface="Tw Cen MT"/>
                <a:ea typeface="Times New Roman"/>
              </a:rPr>
              <a:t>*</a:t>
            </a:r>
            <a:r>
              <a:rPr lang="es-ES" sz="2000" b="0" i="1" strike="noStrike" spc="-1" dirty="0">
                <a:solidFill>
                  <a:srgbClr val="000000"/>
                </a:solidFill>
                <a:latin typeface="Tw Cen MT"/>
                <a:ea typeface="Times New Roman"/>
              </a:rPr>
              <a:t> El Ayuntamiento juntamente con el párroco de S. Andrés convocan al pueblo para que durante la noche del día señalado se iluminen las ventanas y balcones de sus casas y por la mañana acudan a la Parroquia para dar gracias a Dios, con un solemne “Te </a:t>
            </a:r>
            <a:r>
              <a:rPr lang="es-ES" sz="2000" b="0" i="1" strike="noStrike" spc="-1" dirty="0" err="1">
                <a:solidFill>
                  <a:srgbClr val="000000"/>
                </a:solidFill>
                <a:latin typeface="Tw Cen MT"/>
                <a:ea typeface="Times New Roman"/>
              </a:rPr>
              <a:t>Deum</a:t>
            </a:r>
            <a:r>
              <a:rPr lang="es-ES" sz="2000" b="0" i="1" strike="noStrike" spc="-1" dirty="0">
                <a:solidFill>
                  <a:srgbClr val="000000"/>
                </a:solidFill>
                <a:latin typeface="Tw Cen MT"/>
                <a:ea typeface="Times New Roman"/>
              </a:rPr>
              <a:t>” con la presencia de la Virgen.</a:t>
            </a:r>
            <a:endParaRPr lang="es-ES" sz="2000" b="0" strike="noStrike" spc="-1" dirty="0">
              <a:latin typeface="Arial"/>
            </a:endParaRPr>
          </a:p>
          <a:p>
            <a:pPr>
              <a:lnSpc>
                <a:spcPct val="100000"/>
              </a:lnSpc>
            </a:pPr>
            <a:endParaRPr lang="es-ES" sz="24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78"/>
                                        </p:tgtEl>
                                        <p:attrNameLst>
                                          <p:attrName>style.visibility</p:attrName>
                                        </p:attrNameLst>
                                      </p:cBhvr>
                                      <p:to>
                                        <p:strVal val="visible"/>
                                      </p:to>
                                    </p:set>
                                    <p:animEffect transition="in" filter="fade">
                                      <p:cBhvr>
                                        <p:cTn id="7" dur="3000"/>
                                        <p:tgtEl>
                                          <p:spTgt spid="378"/>
                                        </p:tgtEl>
                                      </p:cBhvr>
                                    </p:animEffect>
                                    <p:anim calcmode="lin" valueType="num">
                                      <p:cBhvr>
                                        <p:cTn id="8" dur="3000" fill="hold"/>
                                        <p:tgtEl>
                                          <p:spTgt spid="378"/>
                                        </p:tgtEl>
                                        <p:attrNameLst>
                                          <p:attrName>ppt_x</p:attrName>
                                        </p:attrNameLst>
                                      </p:cBhvr>
                                      <p:tavLst>
                                        <p:tav tm="0">
                                          <p:val>
                                            <p:strVal val="#ppt_x"/>
                                          </p:val>
                                        </p:tav>
                                        <p:tav tm="100000">
                                          <p:val>
                                            <p:strVal val="#ppt_x"/>
                                          </p:val>
                                        </p:tav>
                                      </p:tavLst>
                                    </p:anim>
                                    <p:anim calcmode="lin" valueType="num">
                                      <p:cBhvr>
                                        <p:cTn id="9" dur="3000" fill="hold"/>
                                        <p:tgtEl>
                                          <p:spTgt spid="37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79"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80" name="CuadroTexto 4"/>
          <p:cNvSpPr/>
          <p:nvPr/>
        </p:nvSpPr>
        <p:spPr>
          <a:xfrm>
            <a:off x="539640" y="188640"/>
            <a:ext cx="8063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Times New Roman"/>
              </a:rPr>
              <a:t>ORDEN TERCERA DE S. FRANCISCO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(1879-1884)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*1879</a:t>
            </a:r>
            <a:r>
              <a:rPr lang="es-ES" sz="2000" b="0" strike="noStrike" spc="-1" dirty="0">
                <a:solidFill>
                  <a:srgbClr val="000000"/>
                </a:solidFill>
                <a:latin typeface="Tw Cen MT"/>
                <a:ea typeface="Times New Roman"/>
              </a:rPr>
              <a:t>: Un grupo de forasteros piadosos, guiados por el amor a la Virgen, solicitaron al obispo de Jaén constituirse en una hermandad bajo la Orden Tercera de San Francisco de Asís, para dedicarse a su cuidado.</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	Los objetivos: Cuidar del ornato y conservación del Santuario.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Dedicarse a la oración y penitencia y dar enseñanza de doctrina cristiana.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 hábito era oscuro y con capucha, ceñido a la cintura con una correa.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1880</a:t>
            </a:r>
            <a:r>
              <a:rPr lang="es-ES" sz="2000" b="0" strike="noStrike" spc="-1" dirty="0">
                <a:solidFill>
                  <a:srgbClr val="000000"/>
                </a:solidFill>
                <a:latin typeface="Tw Cen MT"/>
                <a:ea typeface="Times New Roman"/>
              </a:rPr>
              <a:t>: El 26 de enero. El Sr. Obispo aprueba los estatutos. Apenas constituida, la hermandad tuvo problemas con algunos vecinos y cofrades que no veían con buenos ojos su presencia.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párroco de S. Andrés, don Juan Miguel Segarra, sale en su defensa resaltando las mejoras llevadas a cabo en el recinto, así como el crecimiento de la piedad y el culto a la Virgen.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En esta época se enriqueció el Santuario con un gran órgano para el culto y un copón dorado y una custodia de plata, donados por los devotos.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NO DEBE </a:t>
            </a:r>
            <a:r>
              <a:rPr lang="es-ES" sz="2000" b="0" strike="noStrike" spc="-1" dirty="0">
                <a:solidFill>
                  <a:srgbClr val="000000"/>
                </a:solidFill>
                <a:latin typeface="Tw Cen MT"/>
                <a:ea typeface="Times New Roman"/>
              </a:rPr>
              <a:t>de confundirse esta asociación con otra Orden Tercera de S. Francisco, existente en 1776 debajo de la sacristía de la parroquia de San Andrés, teniendo acceso por la calle.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Sus miembros eran seglares y nacidos en el pueblo.</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0"/>
                                        </p:tgtEl>
                                        <p:attrNameLst>
                                          <p:attrName>style.visibility</p:attrName>
                                        </p:attrNameLst>
                                      </p:cBhvr>
                                      <p:to>
                                        <p:strVal val="visible"/>
                                      </p:to>
                                    </p:set>
                                    <p:animEffect transition="in" filter="fade">
                                      <p:cBhvr>
                                        <p:cTn id="7" dur="3000"/>
                                        <p:tgtEl>
                                          <p:spTgt spid="380"/>
                                        </p:tgtEl>
                                      </p:cBhvr>
                                    </p:animEffect>
                                    <p:anim calcmode="lin" valueType="num">
                                      <p:cBhvr>
                                        <p:cTn id="8" dur="3000" fill="hold"/>
                                        <p:tgtEl>
                                          <p:spTgt spid="380"/>
                                        </p:tgtEl>
                                        <p:attrNameLst>
                                          <p:attrName>ppt_x</p:attrName>
                                        </p:attrNameLst>
                                      </p:cBhvr>
                                      <p:tavLst>
                                        <p:tav tm="0">
                                          <p:val>
                                            <p:strVal val="#ppt_x"/>
                                          </p:val>
                                        </p:tav>
                                        <p:tav tm="100000">
                                          <p:val>
                                            <p:strVal val="#ppt_x"/>
                                          </p:val>
                                        </p:tav>
                                      </p:tavLst>
                                    </p:anim>
                                    <p:anim calcmode="lin" valueType="num">
                                      <p:cBhvr>
                                        <p:cTn id="9" dur="3000" fill="hold"/>
                                        <p:tgtEl>
                                          <p:spTgt spid="38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0" grpId="0"/>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81"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82"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83" name="CuadroTexto 4"/>
          <p:cNvSpPr/>
          <p:nvPr/>
        </p:nvSpPr>
        <p:spPr>
          <a:xfrm>
            <a:off x="539640" y="188640"/>
            <a:ext cx="7991640" cy="618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i="1" strike="noStrike" spc="-1" dirty="0">
                <a:solidFill>
                  <a:srgbClr val="C00000"/>
                </a:solidFill>
                <a:latin typeface="Tw Cen MT"/>
                <a:ea typeface="Times New Roman"/>
              </a:rPr>
              <a:t>COFRADÍA DE NTRA. SRA. DE LA FUENSANTA</a:t>
            </a:r>
            <a:endParaRPr lang="es-ES" sz="2400" b="0" strike="noStrike" spc="-1" dirty="0">
              <a:latin typeface="Arial"/>
            </a:endParaRPr>
          </a:p>
          <a:p>
            <a:pPr algn="just">
              <a:lnSpc>
                <a:spcPct val="100000"/>
              </a:lnSpc>
            </a:pPr>
            <a:endParaRPr lang="es-ES" sz="2000" b="0" strike="noStrike" spc="-1" dirty="0">
              <a:latin typeface="Arial"/>
            </a:endParaRPr>
          </a:p>
          <a:p>
            <a:pPr algn="just">
              <a:lnSpc>
                <a:spcPct val="100000"/>
              </a:lnSpc>
            </a:pPr>
            <a:r>
              <a:rPr lang="es-ES" sz="2000" b="0" i="1" strike="noStrike" spc="-1" dirty="0">
                <a:solidFill>
                  <a:srgbClr val="C00000"/>
                </a:solidFill>
                <a:latin typeface="Tw Cen MT"/>
                <a:ea typeface="Times New Roman"/>
              </a:rPr>
              <a:t>*1877</a:t>
            </a:r>
            <a:r>
              <a:rPr lang="es-ES" sz="2000" b="0" i="1" strike="noStrike" spc="-1" dirty="0">
                <a:solidFill>
                  <a:srgbClr val="211E1E"/>
                </a:solidFill>
                <a:latin typeface="Tw Cen MT"/>
                <a:ea typeface="Times New Roman"/>
              </a:rPr>
              <a:t>: 17 de diciembre. </a:t>
            </a:r>
            <a:r>
              <a:rPr lang="es-ES" sz="2000" b="0" strike="noStrike" spc="-1" dirty="0">
                <a:solidFill>
                  <a:srgbClr val="211E1E"/>
                </a:solidFill>
                <a:latin typeface="Tw Cen MT"/>
                <a:ea typeface="Times New Roman"/>
              </a:rPr>
              <a:t>El coadjutor de la parroquia de san Andrés había solicitado al obispado su aprobación para fundar la Cofradía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en honor de Nuestra Señora de la Fuensanta, Patrona de esta villa.</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1880</a:t>
            </a:r>
            <a:r>
              <a:rPr lang="es-ES" sz="2000" b="0" strike="noStrike" spc="-1" dirty="0">
                <a:solidFill>
                  <a:srgbClr val="211E1E"/>
                </a:solidFill>
                <a:latin typeface="Tw Cen MT"/>
                <a:ea typeface="Times New Roman"/>
              </a:rPr>
              <a:t>: En el Acta registrada por la cofradía el día 15 de agosto</a:t>
            </a:r>
            <a:r>
              <a:rPr lang="es-ES" sz="2000" b="0" strike="noStrike" spc="-1" dirty="0">
                <a:solidFill>
                  <a:srgbClr val="000000"/>
                </a:solidFill>
                <a:latin typeface="Tw Cen MT"/>
                <a:ea typeface="Times New Roman"/>
              </a:rPr>
              <a:t> </a:t>
            </a:r>
            <a:r>
              <a:rPr lang="es-ES" sz="2000" b="0" strike="noStrike" spc="-1" dirty="0">
                <a:solidFill>
                  <a:srgbClr val="211E1E"/>
                </a:solidFill>
                <a:latin typeface="Tw Cen MT"/>
                <a:ea typeface="Times New Roman"/>
              </a:rPr>
              <a:t>se decía: “</a:t>
            </a:r>
            <a:r>
              <a:rPr lang="es-ES" sz="2000" b="0" i="1" strike="noStrike" spc="-1" dirty="0">
                <a:solidFill>
                  <a:srgbClr val="211E1E"/>
                </a:solidFill>
                <a:latin typeface="Tw Cen MT"/>
                <a:ea typeface="Times New Roman"/>
              </a:rPr>
              <a:t>que reunidos en la Sacristía de esta Iglesia Parroquial, los señores que habían dado 20 reales para formar la cofradía de Nuestra Señora de la Fuensanta, habiendo leído los Estatutos aprobados por el Ilmo. Sr. Obispo en 9 </a:t>
            </a:r>
            <a:r>
              <a:rPr lang="es-ES" sz="2000" b="0" strike="noStrike" spc="-1" dirty="0">
                <a:solidFill>
                  <a:srgbClr val="000000"/>
                </a:solidFill>
                <a:latin typeface="Tw Cen MT"/>
                <a:ea typeface="Times New Roman"/>
              </a:rPr>
              <a:t>de </a:t>
            </a:r>
            <a:r>
              <a:rPr lang="es-ES" sz="2000" b="0" i="1" strike="noStrike" spc="-1" dirty="0">
                <a:solidFill>
                  <a:srgbClr val="211E1E"/>
                </a:solidFill>
                <a:latin typeface="Tw Cen MT"/>
                <a:ea typeface="Times New Roman"/>
              </a:rPr>
              <a:t>marzo de 1878, acordaban nombrar la Junta Directiva según dispone el artículo 5 de los mismos. Se tomó el acuerdo de nombrar como hermano mayor a </a:t>
            </a:r>
            <a:r>
              <a:rPr lang="es-ES" sz="2000" b="0" strike="noStrike" spc="-1" dirty="0">
                <a:solidFill>
                  <a:srgbClr val="000000"/>
                </a:solidFill>
                <a:latin typeface="Tw Cen MT"/>
                <a:ea typeface="Times New Roman"/>
              </a:rPr>
              <a:t>don </a:t>
            </a:r>
            <a:r>
              <a:rPr lang="es-ES" sz="2000" b="0" i="1" strike="noStrike" spc="-1" dirty="0">
                <a:solidFill>
                  <a:srgbClr val="211E1E"/>
                </a:solidFill>
                <a:latin typeface="Tw Cen MT"/>
                <a:ea typeface="Times New Roman"/>
              </a:rPr>
              <a:t>Tomás Millán Moreno, actuando como secretario Eduardo Alaminos Carrillo</a:t>
            </a:r>
            <a:r>
              <a:rPr lang="es-ES" sz="2000" b="0" strike="noStrike" spc="-1" dirty="0">
                <a:solidFill>
                  <a:srgbClr val="211E1E"/>
                </a:solidFill>
                <a:latin typeface="Tw Cen MT"/>
                <a:ea typeface="Times New Roman"/>
              </a:rPr>
              <a:t>” .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	Las limosnas pasarían a ser administradas por la cofradía de Nuestra Señora de la Fuensanta, hermandad que acababa de constituirse. </a:t>
            </a:r>
            <a:endParaRPr lang="es-ES" sz="2000" b="0" strike="noStrike" spc="-1" dirty="0">
              <a:latin typeface="Arial"/>
            </a:endParaRPr>
          </a:p>
          <a:p>
            <a:pPr algn="just">
              <a:lnSpc>
                <a:spcPct val="100000"/>
              </a:lnSpc>
            </a:pP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a:t>
            </a:r>
            <a:r>
              <a:rPr lang="es-ES" sz="2000" b="0" strike="noStrike" spc="-1" dirty="0">
                <a:solidFill>
                  <a:srgbClr val="C00000"/>
                </a:solidFill>
                <a:latin typeface="Tw Cen MT"/>
                <a:ea typeface="Times New Roman"/>
              </a:rPr>
              <a:t>Existió con anterioridad </a:t>
            </a:r>
            <a:r>
              <a:rPr lang="es-ES" sz="2000" b="0" strike="noStrike" spc="-1" dirty="0">
                <a:solidFill>
                  <a:srgbClr val="211E1E"/>
                </a:solidFill>
                <a:latin typeface="Tw Cen MT"/>
                <a:ea typeface="Times New Roman"/>
              </a:rPr>
              <a:t>a esta fecha de 1878 otra cofradía de la Fuensanta? Probablemente sí, si tenemos en cuenta la antigüedad de </a:t>
            </a:r>
            <a:endParaRPr lang="es-ES" sz="2000" b="0" strike="noStrike" spc="-1" dirty="0">
              <a:latin typeface="Arial"/>
            </a:endParaRPr>
          </a:p>
          <a:p>
            <a:pPr algn="just">
              <a:lnSpc>
                <a:spcPct val="100000"/>
              </a:lnSpc>
            </a:pPr>
            <a:r>
              <a:rPr lang="es-ES" sz="2000" b="0" strike="noStrike" spc="-1" dirty="0">
                <a:solidFill>
                  <a:srgbClr val="211E1E"/>
                </a:solidFill>
                <a:latin typeface="Tw Cen MT"/>
                <a:ea typeface="Times New Roman"/>
              </a:rPr>
              <a:t>este Santuario. Fernando Alonso Escudero de la Torre ya nos señala la existencia de una cofradía de la Fuensanta en los finales del siglo XVI. </a:t>
            </a:r>
            <a:endParaRPr lang="es-ES" sz="2000" b="0" strike="noStrike" spc="-1" dirty="0">
              <a:latin typeface="Arial"/>
            </a:endParaRPr>
          </a:p>
          <a:p>
            <a:pPr>
              <a:lnSpc>
                <a:spcPct val="100000"/>
              </a:lnSpc>
            </a:pPr>
            <a:endParaRPr lang="es-ES" sz="16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3"/>
                                        </p:tgtEl>
                                        <p:attrNameLst>
                                          <p:attrName>style.visibility</p:attrName>
                                        </p:attrNameLst>
                                      </p:cBhvr>
                                      <p:to>
                                        <p:strVal val="visible"/>
                                      </p:to>
                                    </p:set>
                                    <p:animEffect transition="in" filter="fade">
                                      <p:cBhvr>
                                        <p:cTn id="7" dur="3000"/>
                                        <p:tgtEl>
                                          <p:spTgt spid="383"/>
                                        </p:tgtEl>
                                      </p:cBhvr>
                                    </p:animEffect>
                                    <p:anim calcmode="lin" valueType="num">
                                      <p:cBhvr>
                                        <p:cTn id="8" dur="3000" fill="hold"/>
                                        <p:tgtEl>
                                          <p:spTgt spid="383"/>
                                        </p:tgtEl>
                                        <p:attrNameLst>
                                          <p:attrName>ppt_x</p:attrName>
                                        </p:attrNameLst>
                                      </p:cBhvr>
                                      <p:tavLst>
                                        <p:tav tm="0">
                                          <p:val>
                                            <p:strVal val="#ppt_x"/>
                                          </p:val>
                                        </p:tav>
                                        <p:tav tm="100000">
                                          <p:val>
                                            <p:strVal val="#ppt_x"/>
                                          </p:val>
                                        </p:tav>
                                      </p:tavLst>
                                    </p:anim>
                                    <p:anim calcmode="lin" valueType="num">
                                      <p:cBhvr>
                                        <p:cTn id="9" dur="3000" fill="hold"/>
                                        <p:tgtEl>
                                          <p:spTgt spid="38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84"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85" name="CuadroTexto 2"/>
          <p:cNvSpPr/>
          <p:nvPr/>
        </p:nvSpPr>
        <p:spPr>
          <a:xfrm>
            <a:off x="539640" y="188640"/>
            <a:ext cx="7991640" cy="6828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dirty="0">
                <a:solidFill>
                  <a:srgbClr val="C00000"/>
                </a:solidFill>
                <a:latin typeface="Tw Cen MT"/>
                <a:ea typeface="Times New Roman"/>
              </a:rPr>
              <a:t>SIGLO XIX: SIGLO DE LAS REVOLUCIONES</a:t>
            </a:r>
            <a:endParaRPr lang="es-ES" sz="2400" b="0" strike="noStrike" spc="-1" dirty="0">
              <a:latin typeface="Arial"/>
            </a:endParaRPr>
          </a:p>
          <a:p>
            <a:pPr algn="ctr">
              <a:lnSpc>
                <a:spcPct val="100000"/>
              </a:lnSpc>
            </a:pPr>
            <a:r>
              <a:rPr lang="es-ES" sz="2000" b="0" strike="noStrike" spc="-1" dirty="0">
                <a:solidFill>
                  <a:srgbClr val="000000"/>
                </a:solidFill>
                <a:latin typeface="Tw Cen MT"/>
                <a:ea typeface="Times New Roman"/>
              </a:rPr>
              <a:t>La Iglesia protegida desde siglos, había acumulado no sólo prestigio y poder sino también bienes materiales. Necesitados los reyes de fondos,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emprenden, con la excusa de reformas sociales, el expolio de esos bienes.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Esto es posible, gracias a los nuevos aires de Francia y su revolución,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donde la Iglesia perseguida, ha sido excluida de sus privilegios y sus bienes.</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Calibri"/>
              </a:rPr>
              <a:t>*1836</a:t>
            </a:r>
            <a:r>
              <a:rPr lang="es-ES" sz="2000" b="0" strike="noStrike" spc="-1" dirty="0">
                <a:solidFill>
                  <a:srgbClr val="000000"/>
                </a:solidFill>
                <a:latin typeface="Tw Cen MT"/>
                <a:ea typeface="Calibri"/>
              </a:rPr>
              <a:t>: Las disposiciones de </a:t>
            </a:r>
            <a:r>
              <a:rPr lang="es-ES" sz="2000" b="0" strike="noStrike" spc="-1" dirty="0" err="1">
                <a:solidFill>
                  <a:srgbClr val="000000"/>
                </a:solidFill>
                <a:latin typeface="Tw Cen MT"/>
                <a:ea typeface="Calibri"/>
              </a:rPr>
              <a:t>Mendizabal</a:t>
            </a:r>
            <a:r>
              <a:rPr lang="es-ES" sz="2000" b="0" strike="noStrike" spc="-1" dirty="0">
                <a:solidFill>
                  <a:srgbClr val="000000"/>
                </a:solidFill>
                <a:latin typeface="Tw Cen MT"/>
                <a:ea typeface="Calibri"/>
              </a:rPr>
              <a:t>, (y después las de Madoz 1855)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a nivel de España, suponen </a:t>
            </a:r>
            <a:r>
              <a:rPr lang="es-ES" sz="2000" b="0" strike="noStrike" spc="-1" dirty="0">
                <a:solidFill>
                  <a:srgbClr val="000000"/>
                </a:solidFill>
                <a:latin typeface="Tw Cen MT"/>
                <a:ea typeface="Times New Roman"/>
              </a:rPr>
              <a:t>el cierre de más de 1500 conventos de religiosos varones, siendo </a:t>
            </a:r>
            <a:r>
              <a:rPr lang="es-ES" sz="2000" b="1" strike="noStrike" spc="-1" dirty="0">
                <a:solidFill>
                  <a:srgbClr val="000000"/>
                </a:solidFill>
                <a:latin typeface="Tw Cen MT"/>
                <a:ea typeface="Times New Roman"/>
              </a:rPr>
              <a:t>exclaustrados </a:t>
            </a:r>
            <a:r>
              <a:rPr lang="es-ES" sz="2000" b="0" strike="noStrike" spc="-1" dirty="0">
                <a:solidFill>
                  <a:srgbClr val="000000"/>
                </a:solidFill>
                <a:latin typeface="Tw Cen MT"/>
                <a:ea typeface="Times New Roman"/>
              </a:rPr>
              <a:t>más de 30.000 religiosos.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Se incorporan como sacerdotes a las diócesis,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o se secularizan renunciando a sus votos y viviendo por su cuenta.</a:t>
            </a:r>
            <a:endParaRPr lang="es-ES" sz="2000" b="0" strike="noStrike" spc="-1" dirty="0">
              <a:latin typeface="Arial"/>
            </a:endParaRPr>
          </a:p>
          <a:p>
            <a:pPr algn="ctr">
              <a:lnSpc>
                <a:spcPct val="100000"/>
              </a:lnSpc>
            </a:pPr>
            <a:r>
              <a:rPr lang="es-ES" sz="2000" b="0" strike="noStrike" spc="-1" dirty="0">
                <a:solidFill>
                  <a:srgbClr val="C00000"/>
                </a:solidFill>
                <a:latin typeface="Tw Cen MT"/>
                <a:ea typeface="Times New Roman"/>
              </a:rPr>
              <a:t>En la Diócesis de Jaén, fueron suprimidos 44 conventos</a:t>
            </a:r>
            <a:r>
              <a:rPr lang="es-ES" sz="2000" b="0" strike="noStrike" spc="-1" dirty="0">
                <a:solidFill>
                  <a:srgbClr val="000000"/>
                </a:solidFill>
                <a:latin typeface="Tw Cen MT"/>
                <a:ea typeface="Times New Roman"/>
              </a:rPr>
              <a:t>.</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El paso siguiente fue la </a:t>
            </a:r>
            <a:r>
              <a:rPr lang="es-ES" sz="2000" b="1" strike="noStrike" spc="-1" dirty="0">
                <a:solidFill>
                  <a:srgbClr val="000000"/>
                </a:solidFill>
                <a:latin typeface="Tw Cen MT"/>
                <a:ea typeface="Times New Roman"/>
              </a:rPr>
              <a:t>expropiación y venta </a:t>
            </a:r>
            <a:r>
              <a:rPr lang="es-ES" sz="2000" b="0" strike="noStrike" spc="-1" dirty="0">
                <a:solidFill>
                  <a:srgbClr val="000000"/>
                </a:solidFill>
                <a:latin typeface="Tw Cen MT"/>
                <a:ea typeface="Times New Roman"/>
              </a:rPr>
              <a:t>de todos esos bienes,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de los conventos, de las capellanías y cofradías.</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Times New Roman"/>
              </a:rPr>
              <a:t> </a:t>
            </a:r>
            <a:r>
              <a:rPr lang="es-ES" sz="2000" b="0" strike="noStrike" spc="-1" dirty="0">
                <a:solidFill>
                  <a:srgbClr val="000000"/>
                </a:solidFill>
                <a:latin typeface="Tw Cen MT"/>
                <a:ea typeface="Calibri"/>
              </a:rPr>
              <a:t>Dueño el Estado de tan ingente masa de bienes, los puso en venta,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yendo a parar a manos de los ricos y a la alta nobleza latifundista. </a:t>
            </a:r>
            <a:endParaRPr lang="es-ES" sz="2000" b="0" strike="noStrike" spc="-1" dirty="0">
              <a:latin typeface="Arial"/>
            </a:endParaRPr>
          </a:p>
          <a:p>
            <a:pPr algn="ctr">
              <a:lnSpc>
                <a:spcPct val="100000"/>
              </a:lnSpc>
              <a:tabLst>
                <a:tab pos="457200" algn="l"/>
              </a:tabLst>
            </a:pPr>
            <a:r>
              <a:rPr lang="es-ES" sz="2000" b="0" strike="noStrike" spc="-1" dirty="0">
                <a:solidFill>
                  <a:srgbClr val="000000"/>
                </a:solidFill>
                <a:latin typeface="Tw Cen MT"/>
                <a:ea typeface="Times New Roman"/>
              </a:rPr>
              <a:t>El campesinado fue el gran perjudicado porque, no sólo no pudo acceder </a:t>
            </a:r>
            <a:endParaRPr lang="es-ES" sz="2000" b="0" strike="noStrike" spc="-1" dirty="0">
              <a:latin typeface="Arial"/>
            </a:endParaRPr>
          </a:p>
          <a:p>
            <a:pPr algn="ctr">
              <a:lnSpc>
                <a:spcPct val="100000"/>
              </a:lnSpc>
              <a:tabLst>
                <a:tab pos="457200" algn="l"/>
              </a:tabLst>
            </a:pPr>
            <a:r>
              <a:rPr lang="es-ES" sz="2000" b="0" strike="noStrike" spc="-1" dirty="0">
                <a:solidFill>
                  <a:srgbClr val="000000"/>
                </a:solidFill>
                <a:latin typeface="Tw Cen MT"/>
                <a:ea typeface="Times New Roman"/>
              </a:rPr>
              <a:t>a la compra de las tierras que trabajaba, ya que su venta se hacía en grandes lotes, sino que vio cómo los impuestos que debí­a pagar a los nuevos dueños eran superiores. Se perdió así una buena oportunidad para hacer </a:t>
            </a:r>
            <a:endParaRPr lang="es-ES" sz="2000" b="0" strike="noStrike" spc="-1" dirty="0">
              <a:latin typeface="Arial"/>
            </a:endParaRPr>
          </a:p>
          <a:p>
            <a:pPr algn="ctr">
              <a:lnSpc>
                <a:spcPct val="100000"/>
              </a:lnSpc>
              <a:tabLst>
                <a:tab pos="457200" algn="l"/>
              </a:tabLst>
            </a:pPr>
            <a:r>
              <a:rPr lang="es-ES" sz="2000" b="0" strike="noStrike" spc="-1" dirty="0">
                <a:solidFill>
                  <a:srgbClr val="000000"/>
                </a:solidFill>
                <a:latin typeface="Tw Cen MT"/>
                <a:ea typeface="Times New Roman"/>
              </a:rPr>
              <a:t>la deseada y necesaria reforma social.</a:t>
            </a:r>
            <a:endParaRPr lang="es-ES" sz="2000" b="0" strike="noStrike" spc="-1" dirty="0">
              <a:latin typeface="Arial"/>
            </a:endParaRPr>
          </a:p>
          <a:p>
            <a:pPr algn="ctr">
              <a:lnSpc>
                <a:spcPct val="100000"/>
              </a:lnSpc>
              <a:tabLst>
                <a:tab pos="457200" algn="l"/>
              </a:tabLst>
            </a:pPr>
            <a:endParaRPr lang="es-ES" sz="1800" b="0" strike="noStrike" spc="-1" dirty="0">
              <a:latin typeface="Arial"/>
            </a:endParaRPr>
          </a:p>
        </p:txBody>
      </p:sp>
      <p:sp>
        <p:nvSpPr>
          <p:cNvPr id="386" name="CuadroTexto 5"/>
          <p:cNvSpPr/>
          <p:nvPr/>
        </p:nvSpPr>
        <p:spPr>
          <a:xfrm>
            <a:off x="971640" y="6525360"/>
            <a:ext cx="77756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FFFFFF"/>
                </a:solidFill>
                <a:latin typeface="Calibri"/>
                <a:ea typeface="ＭＳ Ｐゴシック"/>
              </a:rPr>
              <a:t>.</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85"/>
                                        </p:tgtEl>
                                        <p:attrNameLst>
                                          <p:attrName>style.visibility</p:attrName>
                                        </p:attrNameLst>
                                      </p:cBhvr>
                                      <p:to>
                                        <p:strVal val="visible"/>
                                      </p:to>
                                    </p:set>
                                    <p:animEffect transition="in" filter="fade">
                                      <p:cBhvr>
                                        <p:cTn id="7" dur="3000"/>
                                        <p:tgtEl>
                                          <p:spTgt spid="385"/>
                                        </p:tgtEl>
                                      </p:cBhvr>
                                    </p:animEffect>
                                    <p:anim calcmode="lin" valueType="num">
                                      <p:cBhvr>
                                        <p:cTn id="8" dur="3000" fill="hold"/>
                                        <p:tgtEl>
                                          <p:spTgt spid="385"/>
                                        </p:tgtEl>
                                        <p:attrNameLst>
                                          <p:attrName>ppt_x</p:attrName>
                                        </p:attrNameLst>
                                      </p:cBhvr>
                                      <p:tavLst>
                                        <p:tav tm="0">
                                          <p:val>
                                            <p:strVal val="#ppt_x"/>
                                          </p:val>
                                        </p:tav>
                                        <p:tav tm="100000">
                                          <p:val>
                                            <p:strVal val="#ppt_x"/>
                                          </p:val>
                                        </p:tav>
                                      </p:tavLst>
                                    </p:anim>
                                    <p:anim calcmode="lin" valueType="num">
                                      <p:cBhvr>
                                        <p:cTn id="9" dur="3000" fill="hold"/>
                                        <p:tgtEl>
                                          <p:spTgt spid="38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5" grpId="0"/>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87" name="Line 5"/>
          <p:cNvSpPr/>
          <p:nvPr/>
        </p:nvSpPr>
        <p:spPr>
          <a:xfrm>
            <a:off x="1187280" y="1124640"/>
            <a:ext cx="360" cy="468072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88" name="Line 6"/>
          <p:cNvSpPr/>
          <p:nvPr/>
        </p:nvSpPr>
        <p:spPr>
          <a:xfrm>
            <a:off x="4856760" y="1215720"/>
            <a:ext cx="360" cy="446544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89" name="Line 7"/>
          <p:cNvSpPr/>
          <p:nvPr/>
        </p:nvSpPr>
        <p:spPr>
          <a:xfrm>
            <a:off x="611280" y="1916640"/>
            <a:ext cx="475272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90" name="Line 8"/>
          <p:cNvSpPr/>
          <p:nvPr/>
        </p:nvSpPr>
        <p:spPr>
          <a:xfrm>
            <a:off x="826920" y="5084640"/>
            <a:ext cx="5329080" cy="360"/>
          </a:xfrm>
          <a:prstGeom prst="line">
            <a:avLst/>
          </a:prstGeom>
          <a:ln w="28575">
            <a:solidFill>
              <a:srgbClr val="C00000"/>
            </a:solidFill>
            <a:round/>
          </a:ln>
        </p:spPr>
        <p:style>
          <a:lnRef idx="0">
            <a:scrgbClr r="0" g="0" b="0"/>
          </a:lnRef>
          <a:fillRef idx="0">
            <a:scrgbClr r="0" g="0" b="0"/>
          </a:fillRef>
          <a:effectRef idx="0">
            <a:scrgbClr r="0" g="0" b="0"/>
          </a:effectRef>
          <a:fontRef idx="minor"/>
        </p:style>
      </p:sp>
      <p:sp>
        <p:nvSpPr>
          <p:cNvPr id="391" name="CuadroTexto 5"/>
          <p:cNvSpPr/>
          <p:nvPr/>
        </p:nvSpPr>
        <p:spPr>
          <a:xfrm>
            <a:off x="1979640" y="1340640"/>
            <a:ext cx="20865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1" strike="noStrike" spc="-1">
                <a:solidFill>
                  <a:srgbClr val="C00000"/>
                </a:solidFill>
                <a:latin typeface="Arial"/>
                <a:ea typeface="DejaVu Sans"/>
              </a:rPr>
              <a:t>6º ERMITAS</a:t>
            </a:r>
            <a:endParaRPr lang="es-ES" sz="2400" b="0" strike="noStrike" spc="-1">
              <a:latin typeface="Arial"/>
            </a:endParaRPr>
          </a:p>
        </p:txBody>
      </p:sp>
      <p:pic>
        <p:nvPicPr>
          <p:cNvPr id="392" name="Imagen 5"/>
          <p:cNvPicPr/>
          <p:nvPr/>
        </p:nvPicPr>
        <p:blipFill>
          <a:blip r:embed="rId3"/>
          <a:srcRect l="6857" t="5175" r="18659" b="35968"/>
          <a:stretch/>
        </p:blipFill>
        <p:spPr>
          <a:xfrm>
            <a:off x="5537160" y="2065320"/>
            <a:ext cx="2919600" cy="2252160"/>
          </a:xfrm>
          <a:prstGeom prst="rect">
            <a:avLst/>
          </a:prstGeom>
          <a:ln w="0">
            <a:noFill/>
          </a:ln>
        </p:spPr>
      </p:pic>
      <p:sp>
        <p:nvSpPr>
          <p:cNvPr id="393" name="CuadroTexto 12"/>
          <p:cNvSpPr/>
          <p:nvPr/>
        </p:nvSpPr>
        <p:spPr>
          <a:xfrm>
            <a:off x="6015960" y="4363920"/>
            <a:ext cx="250668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400" b="0" strike="noStrike" spc="-1">
                <a:solidFill>
                  <a:srgbClr val="C00000"/>
                </a:solidFill>
                <a:latin typeface="Arial"/>
                <a:ea typeface="DejaVu Sans"/>
              </a:rPr>
              <a:t>(MARTÍNEZ ASENSIO, F.J)</a:t>
            </a:r>
            <a:endParaRPr lang="es-ES" sz="1400" b="0" strike="noStrike" spc="-1">
              <a:latin typeface="Arial"/>
            </a:endParaRPr>
          </a:p>
        </p:txBody>
      </p:sp>
      <p:sp>
        <p:nvSpPr>
          <p:cNvPr id="394" name="CuadroTexto 7"/>
          <p:cNvSpPr/>
          <p:nvPr/>
        </p:nvSpPr>
        <p:spPr>
          <a:xfrm>
            <a:off x="1187280" y="2323080"/>
            <a:ext cx="3599640" cy="2279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600" b="0" strike="noStrike" spc="-1">
                <a:solidFill>
                  <a:srgbClr val="C00000"/>
                </a:solidFill>
                <a:latin typeface="Arial"/>
                <a:ea typeface="DejaVu Sans"/>
              </a:rPr>
              <a:t>SAN PEDRO</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SAN SEBASTIÁN</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VIRGEN DE LAS NIEVES</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SAN BLAS</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VIRGEN DE LA CABEZA</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LA MAGDALENA</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SANTIAGO DE LA MONTESINA</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SANTA QUITERIA</a:t>
            </a:r>
            <a:endParaRPr lang="es-ES" sz="1600" b="0" strike="noStrike" spc="-1">
              <a:latin typeface="Arial"/>
            </a:endParaRPr>
          </a:p>
          <a:p>
            <a:pPr algn="ctr">
              <a:lnSpc>
                <a:spcPct val="100000"/>
              </a:lnSpc>
            </a:pPr>
            <a:r>
              <a:rPr lang="es-ES" sz="1600" b="0" strike="noStrike" spc="-1">
                <a:solidFill>
                  <a:srgbClr val="C00000"/>
                </a:solidFill>
                <a:latin typeface="Arial"/>
                <a:ea typeface="DejaVu Sans"/>
              </a:rPr>
              <a:t>JESÚS DEL MONTE</a:t>
            </a:r>
            <a:endParaRPr lang="es-ES" sz="1600" b="0" strike="noStrike" spc="-1">
              <a:latin typeface="Arial"/>
            </a:endParaRPr>
          </a:p>
        </p:txBody>
      </p:sp>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87"/>
                                        </p:tgtEl>
                                        <p:attrNameLst>
                                          <p:attrName>style.visibility</p:attrName>
                                        </p:attrNameLst>
                                      </p:cBhvr>
                                      <p:to>
                                        <p:strVal val="visible"/>
                                      </p:to>
                                    </p:set>
                                    <p:anim calcmode="lin" valueType="num">
                                      <p:cBhvr additive="repl">
                                        <p:cTn id="7" dur="2000" fill="hold"/>
                                        <p:tgtEl>
                                          <p:spTgt spid="387"/>
                                        </p:tgtEl>
                                        <p:attrNameLst>
                                          <p:attrName>ppt_w</p:attrName>
                                        </p:attrNameLst>
                                      </p:cBhvr>
                                      <p:tavLst>
                                        <p:tav tm="0">
                                          <p:val>
                                            <p:fltVal val="0"/>
                                          </p:val>
                                        </p:tav>
                                        <p:tav tm="100000">
                                          <p:val>
                                            <p:strVal val="#ppt_w"/>
                                          </p:val>
                                        </p:tav>
                                      </p:tavLst>
                                    </p:anim>
                                    <p:anim calcmode="lin" valueType="num">
                                      <p:cBhvr additive="repl">
                                        <p:cTn id="8" dur="2000" fill="hold"/>
                                        <p:tgtEl>
                                          <p:spTgt spid="387"/>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388"/>
                                        </p:tgtEl>
                                        <p:attrNameLst>
                                          <p:attrName>style.visibility</p:attrName>
                                        </p:attrNameLst>
                                      </p:cBhvr>
                                      <p:to>
                                        <p:strVal val="visible"/>
                                      </p:to>
                                    </p:set>
                                    <p:anim calcmode="lin" valueType="num">
                                      <p:cBhvr additive="repl">
                                        <p:cTn id="11" dur="2000" fill="hold"/>
                                        <p:tgtEl>
                                          <p:spTgt spid="388"/>
                                        </p:tgtEl>
                                        <p:attrNameLst>
                                          <p:attrName>ppt_w</p:attrName>
                                        </p:attrNameLst>
                                      </p:cBhvr>
                                      <p:tavLst>
                                        <p:tav tm="0">
                                          <p:val>
                                            <p:fltVal val="0"/>
                                          </p:val>
                                        </p:tav>
                                        <p:tav tm="100000">
                                          <p:val>
                                            <p:strVal val="#ppt_w"/>
                                          </p:val>
                                        </p:tav>
                                      </p:tavLst>
                                    </p:anim>
                                    <p:anim calcmode="lin" valueType="num">
                                      <p:cBhvr additive="repl">
                                        <p:cTn id="12" dur="2000" fill="hold"/>
                                        <p:tgtEl>
                                          <p:spTgt spid="388"/>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389"/>
                                        </p:tgtEl>
                                        <p:attrNameLst>
                                          <p:attrName>style.visibility</p:attrName>
                                        </p:attrNameLst>
                                      </p:cBhvr>
                                      <p:to>
                                        <p:strVal val="visible"/>
                                      </p:to>
                                    </p:set>
                                    <p:anim calcmode="lin" valueType="num">
                                      <p:cBhvr additive="repl">
                                        <p:cTn id="15" dur="2000" fill="hold"/>
                                        <p:tgtEl>
                                          <p:spTgt spid="389"/>
                                        </p:tgtEl>
                                        <p:attrNameLst>
                                          <p:attrName>ppt_w</p:attrName>
                                        </p:attrNameLst>
                                      </p:cBhvr>
                                      <p:tavLst>
                                        <p:tav tm="0">
                                          <p:val>
                                            <p:fltVal val="0"/>
                                          </p:val>
                                        </p:tav>
                                        <p:tav tm="100000">
                                          <p:val>
                                            <p:strVal val="#ppt_w"/>
                                          </p:val>
                                        </p:tav>
                                      </p:tavLst>
                                    </p:anim>
                                    <p:anim calcmode="lin" valueType="num">
                                      <p:cBhvr additive="repl">
                                        <p:cTn id="16" dur="2000" fill="hold"/>
                                        <p:tgtEl>
                                          <p:spTgt spid="389"/>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390"/>
                                        </p:tgtEl>
                                        <p:attrNameLst>
                                          <p:attrName>style.visibility</p:attrName>
                                        </p:attrNameLst>
                                      </p:cBhvr>
                                      <p:to>
                                        <p:strVal val="visible"/>
                                      </p:to>
                                    </p:set>
                                    <p:anim calcmode="lin" valueType="num">
                                      <p:cBhvr additive="repl">
                                        <p:cTn id="19" dur="2000" fill="hold"/>
                                        <p:tgtEl>
                                          <p:spTgt spid="390"/>
                                        </p:tgtEl>
                                        <p:attrNameLst>
                                          <p:attrName>ppt_w</p:attrName>
                                        </p:attrNameLst>
                                      </p:cBhvr>
                                      <p:tavLst>
                                        <p:tav tm="0">
                                          <p:val>
                                            <p:fltVal val="0"/>
                                          </p:val>
                                        </p:tav>
                                        <p:tav tm="100000">
                                          <p:val>
                                            <p:strVal val="#ppt_w"/>
                                          </p:val>
                                        </p:tav>
                                      </p:tavLst>
                                    </p:anim>
                                    <p:anim calcmode="lin" valueType="num">
                                      <p:cBhvr additive="repl">
                                        <p:cTn id="20" dur="2000" fill="hold"/>
                                        <p:tgtEl>
                                          <p:spTgt spid="39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395"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396"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397" name="CuadroTexto 2"/>
          <p:cNvSpPr/>
          <p:nvPr/>
        </p:nvSpPr>
        <p:spPr>
          <a:xfrm>
            <a:off x="974880" y="188640"/>
            <a:ext cx="7127640" cy="1735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3600" b="0" strike="noStrike" spc="-1">
                <a:solidFill>
                  <a:srgbClr val="C00000"/>
                </a:solidFill>
                <a:latin typeface="Tw Cen MT"/>
                <a:ea typeface="DejaVu Sans"/>
              </a:rPr>
              <a:t>Villanueva y sus ermitas</a:t>
            </a:r>
            <a:endParaRPr lang="es-ES" sz="3600" b="0" strike="noStrike" spc="-1">
              <a:latin typeface="Arial"/>
            </a:endParaRPr>
          </a:p>
          <a:p>
            <a:pPr algn="ctr">
              <a:lnSpc>
                <a:spcPct val="100000"/>
              </a:lnSpc>
            </a:pPr>
            <a:endParaRPr lang="es-ES" sz="3600" b="0" strike="noStrike" spc="-1">
              <a:latin typeface="Arial"/>
            </a:endParaRPr>
          </a:p>
          <a:p>
            <a:pPr algn="ctr">
              <a:lnSpc>
                <a:spcPct val="100000"/>
              </a:lnSpc>
            </a:pPr>
            <a:endParaRPr lang="es-ES" sz="3600" b="0" strike="noStrike" spc="-1">
              <a:latin typeface="Arial"/>
            </a:endParaRPr>
          </a:p>
        </p:txBody>
      </p:sp>
      <p:pic>
        <p:nvPicPr>
          <p:cNvPr id="398" name="Imagen 5"/>
          <p:cNvPicPr/>
          <p:nvPr/>
        </p:nvPicPr>
        <p:blipFill>
          <a:blip r:embed="rId3"/>
          <a:stretch/>
        </p:blipFill>
        <p:spPr>
          <a:xfrm>
            <a:off x="1046160" y="905040"/>
            <a:ext cx="7127640" cy="5431320"/>
          </a:xfrm>
          <a:prstGeom prst="rect">
            <a:avLst/>
          </a:prstGeom>
          <a:ln w="0">
            <a:noFill/>
          </a:ln>
        </p:spPr>
      </p:pic>
      <p:sp>
        <p:nvSpPr>
          <p:cNvPr id="399" name="CuadroTexto 4"/>
          <p:cNvSpPr/>
          <p:nvPr/>
        </p:nvSpPr>
        <p:spPr>
          <a:xfrm>
            <a:off x="1835640" y="6463080"/>
            <a:ext cx="4484520" cy="30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400" b="0" strike="noStrike" spc="-1">
                <a:solidFill>
                  <a:srgbClr val="C00000"/>
                </a:solidFill>
                <a:latin typeface="Arial"/>
                <a:ea typeface="DejaVu Sans"/>
              </a:rPr>
              <a:t>(DATOS EXTRAIDOS DE MARTÍNEZ ASENSIO, F.J)</a:t>
            </a:r>
            <a:endParaRPr lang="es-ES" sz="14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withEffect">
                                  <p:stCondLst>
                                    <p:cond delay="0"/>
                                  </p:stCondLst>
                                  <p:childTnLst>
                                    <p:set>
                                      <p:cBhvr>
                                        <p:cTn id="6" dur="1" fill="hold">
                                          <p:stCondLst>
                                            <p:cond delay="0"/>
                                          </p:stCondLst>
                                        </p:cTn>
                                        <p:tgtEl>
                                          <p:spTgt spid="398"/>
                                        </p:tgtEl>
                                        <p:attrNameLst>
                                          <p:attrName>style.visibility</p:attrName>
                                        </p:attrNameLst>
                                      </p:cBhvr>
                                      <p:to>
                                        <p:strVal val="visible"/>
                                      </p:to>
                                    </p:set>
                                    <p:animEffect transition="in" filter="circle(out)">
                                      <p:cBhvr>
                                        <p:cTn id="7" dur="3000"/>
                                        <p:tgtEl>
                                          <p:spTgt spid="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00" name="CuadroTexto 1"/>
          <p:cNvSpPr/>
          <p:nvPr/>
        </p:nvSpPr>
        <p:spPr>
          <a:xfrm>
            <a:off x="323640" y="2252520"/>
            <a:ext cx="8424000" cy="4358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*1436</a:t>
            </a:r>
            <a:r>
              <a:rPr lang="es-ES" sz="2000" b="0" strike="noStrike" spc="-1">
                <a:solidFill>
                  <a:srgbClr val="000000"/>
                </a:solidFill>
                <a:latin typeface="Tw Cen MT"/>
                <a:ea typeface="DejaVu Sans"/>
              </a:rPr>
              <a:t>: Esta ermita que sabemos tuvo una larga existencia, ya existía y se encontraba ubicada dentro o muy próxima al casco urbano de la villa; situada en la zona alta del pueblo, en lo que se conoce actualmente como la antigua judería. Frente a la  Fuente Vieja, la calle del Moni, es la calle san Pedro; sin duda en ella se podrá encontrar alguna reliquia del antiguo templo.  </a:t>
            </a:r>
            <a:endParaRPr lang="es-ES" sz="2000" b="0" strike="noStrike" spc="-1">
              <a:latin typeface="Arial"/>
            </a:endParaRPr>
          </a:p>
          <a:p>
            <a:pPr algn="just">
              <a:lnSpc>
                <a:spcPct val="100000"/>
              </a:lnSpc>
            </a:pPr>
            <a:r>
              <a:rPr lang="es-ES" sz="2000" b="0" strike="noStrike" spc="-1">
                <a:solidFill>
                  <a:srgbClr val="C00000"/>
                </a:solidFill>
                <a:latin typeface="Tw Cen MT"/>
                <a:ea typeface="DejaVu Sans"/>
              </a:rPr>
              <a:t>*1546</a:t>
            </a:r>
            <a:r>
              <a:rPr lang="es-ES" sz="2000" b="0" strike="noStrike" spc="-1">
                <a:solidFill>
                  <a:srgbClr val="000000"/>
                </a:solidFill>
                <a:latin typeface="Tw Cen MT"/>
                <a:ea typeface="DejaVu Sans"/>
              </a:rPr>
              <a:t>: 26 junio. Juan Alonso Beltrán, administrador de los bienes del difunto Alonso Adame, instituyó con la cantidad de 55.915 maravedíes una capellanía en esta ermita. La dotó de 60 fanegas de tierra de pan llevar, un haza de tierra y un cáliz de plata que costó 4.469 maravedíes.</a:t>
            </a:r>
            <a:endParaRPr lang="es-ES" sz="2000" b="0" strike="noStrike" spc="-1">
              <a:latin typeface="Arial"/>
            </a:endParaRPr>
          </a:p>
          <a:p>
            <a:pPr algn="just">
              <a:lnSpc>
                <a:spcPct val="100000"/>
              </a:lnSpc>
            </a:pPr>
            <a:r>
              <a:rPr lang="es-ES" sz="2000" b="0" strike="noStrike" spc="-1">
                <a:solidFill>
                  <a:srgbClr val="000000"/>
                </a:solidFill>
                <a:latin typeface="Tw Cen MT"/>
                <a:ea typeface="Calibri"/>
              </a:rPr>
              <a:t> </a:t>
            </a:r>
            <a:r>
              <a:rPr lang="es-ES" sz="2000" b="0" strike="noStrike" spc="-1">
                <a:solidFill>
                  <a:srgbClr val="C00000"/>
                </a:solidFill>
                <a:latin typeface="Tw Cen MT"/>
                <a:ea typeface="Calibri"/>
              </a:rPr>
              <a:t>*1626</a:t>
            </a:r>
            <a:r>
              <a:rPr lang="es-ES" sz="2000" b="0" strike="noStrike" spc="-1">
                <a:solidFill>
                  <a:srgbClr val="000000"/>
                </a:solidFill>
                <a:latin typeface="Tw Cen MT"/>
                <a:ea typeface="Calibri"/>
              </a:rPr>
              <a:t>: El santero de esta ermita contrató a los ubetenses Juan Esteban de Medina, pintor, y Alonso de Zayas, escultor, para dorar, estofar y pintar tanto la escultura de un San Miguel como la caja o nicho de madera donde se alojaba. A</a:t>
            </a:r>
            <a:r>
              <a:rPr lang="es-ES" sz="2000" b="0" strike="noStrike" spc="-1">
                <a:solidFill>
                  <a:srgbClr val="000000"/>
                </a:solidFill>
                <a:latin typeface="Tw Cen MT"/>
                <a:ea typeface="Times New Roman"/>
              </a:rPr>
              <a:t>l mismo tiempo que el escultor se comprometió a agrandar la peana sobre la que se asentaba la imagen.</a:t>
            </a:r>
            <a:endParaRPr lang="es-ES" sz="2000" b="0" strike="noStrike" spc="-1">
              <a:latin typeface="Arial"/>
            </a:endParaRPr>
          </a:p>
        </p:txBody>
      </p:sp>
      <p:sp>
        <p:nvSpPr>
          <p:cNvPr id="401" name="CuadroTexto 3"/>
          <p:cNvSpPr/>
          <p:nvPr/>
        </p:nvSpPr>
        <p:spPr>
          <a:xfrm>
            <a:off x="467640" y="252000"/>
            <a:ext cx="6263640" cy="1980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1ª ERMITA:  SAN PEDRO</a:t>
            </a:r>
            <a:endParaRPr lang="es-ES" sz="2400" b="0" strike="noStrike" spc="-1" dirty="0">
              <a:latin typeface="Arial"/>
            </a:endParaRPr>
          </a:p>
          <a:p>
            <a:pPr algn="ctr">
              <a:lnSpc>
                <a:spcPct val="100000"/>
              </a:lnSpc>
            </a:pPr>
            <a:r>
              <a:rPr lang="es-ES" sz="2000" b="0" strike="noStrike" spc="-1" dirty="0">
                <a:solidFill>
                  <a:srgbClr val="000000"/>
                </a:solidFill>
                <a:latin typeface="Tw Cen MT"/>
                <a:ea typeface="Calibri"/>
              </a:rPr>
              <a:t>Antes del reconocimiento de la aldea como Villa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y de la constitución de la Parroquia,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sus vecinos participarían de los oficios religiosos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la ermita de San Pedro, situada intramuros, </a:t>
            </a:r>
            <a:endParaRPr lang="es-ES" sz="2000" b="0" strike="noStrike" spc="-1" dirty="0">
              <a:latin typeface="Arial"/>
            </a:endParaRPr>
          </a:p>
          <a:p>
            <a:pPr algn="ctr">
              <a:lnSpc>
                <a:spcPct val="100000"/>
              </a:lnSpc>
            </a:pPr>
            <a:r>
              <a:rPr lang="es-ES" sz="2000" b="0" strike="noStrike" spc="-1" dirty="0">
                <a:solidFill>
                  <a:srgbClr val="000000"/>
                </a:solidFill>
                <a:latin typeface="Tw Cen MT"/>
                <a:ea typeface="Calibri"/>
              </a:rPr>
              <a:t>en el casco antiguo.</a:t>
            </a:r>
            <a:endParaRPr lang="es-ES" sz="2000" b="0" strike="noStrike" spc="-1" dirty="0">
              <a:latin typeface="Arial"/>
            </a:endParaRPr>
          </a:p>
        </p:txBody>
      </p:sp>
      <p:sp>
        <p:nvSpPr>
          <p:cNvPr id="402" name="CuadroTexto 4"/>
          <p:cNvSpPr/>
          <p:nvPr/>
        </p:nvSpPr>
        <p:spPr>
          <a:xfrm>
            <a:off x="7915320" y="843120"/>
            <a:ext cx="183600" cy="368280"/>
          </a:xfrm>
          <a:prstGeom prst="rect">
            <a:avLst/>
          </a:prstGeom>
          <a:noFill/>
          <a:ln w="0">
            <a:noFill/>
          </a:ln>
        </p:spPr>
        <p:style>
          <a:lnRef idx="0">
            <a:scrgbClr r="0" g="0" b="0"/>
          </a:lnRef>
          <a:fillRef idx="0">
            <a:scrgbClr r="0" g="0" b="0"/>
          </a:fillRef>
          <a:effectRef idx="0">
            <a:scrgbClr r="0" g="0" b="0"/>
          </a:effectRef>
          <a:fontRef idx="minor"/>
        </p:style>
      </p:sp>
      <p:pic>
        <p:nvPicPr>
          <p:cNvPr id="403" name="Imagen 5"/>
          <p:cNvPicPr/>
          <p:nvPr/>
        </p:nvPicPr>
        <p:blipFill>
          <a:blip r:embed="rId3"/>
          <a:srcRect l="13650" t="54111" r="74329" b="19954"/>
          <a:stretch/>
        </p:blipFill>
        <p:spPr>
          <a:xfrm>
            <a:off x="7348320" y="204480"/>
            <a:ext cx="1182960" cy="1677600"/>
          </a:xfrm>
          <a:prstGeom prst="rect">
            <a:avLst/>
          </a:prstGeom>
          <a:ln w="0">
            <a:noFill/>
          </a:ln>
        </p:spPr>
      </p:pic>
      <p:sp>
        <p:nvSpPr>
          <p:cNvPr id="404" name="CuadroTexto 2"/>
          <p:cNvSpPr/>
          <p:nvPr/>
        </p:nvSpPr>
        <p:spPr>
          <a:xfrm>
            <a:off x="7348320" y="1882800"/>
            <a:ext cx="17208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800" b="0" strike="noStrike" spc="-1">
                <a:solidFill>
                  <a:srgbClr val="C00000"/>
                </a:solidFill>
                <a:latin typeface="Arial"/>
                <a:ea typeface="DejaVu Sans"/>
              </a:rPr>
              <a:t>San Pedro</a:t>
            </a:r>
            <a:endParaRPr lang="es-ES" sz="18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3000"/>
                                        <p:tgtEl>
                                          <p:spTgt spid="401"/>
                                        </p:tgtEl>
                                      </p:cBhvr>
                                    </p:animEffect>
                                    <p:anim calcmode="lin" valueType="num">
                                      <p:cBhvr>
                                        <p:cTn id="8" dur="3000" fill="hold"/>
                                        <p:tgtEl>
                                          <p:spTgt spid="401"/>
                                        </p:tgtEl>
                                        <p:attrNameLst>
                                          <p:attrName>ppt_x</p:attrName>
                                        </p:attrNameLst>
                                      </p:cBhvr>
                                      <p:tavLst>
                                        <p:tav tm="0">
                                          <p:val>
                                            <p:strVal val="#ppt_x"/>
                                          </p:val>
                                        </p:tav>
                                        <p:tav tm="100000">
                                          <p:val>
                                            <p:strVal val="#ppt_x"/>
                                          </p:val>
                                        </p:tav>
                                      </p:tavLst>
                                    </p:anim>
                                    <p:anim calcmode="lin" valueType="num">
                                      <p:cBhvr>
                                        <p:cTn id="9" dur="3000" fill="hold"/>
                                        <p:tgtEl>
                                          <p:spTgt spid="40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1"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05" name="CuadroTexto 1"/>
          <p:cNvSpPr/>
          <p:nvPr/>
        </p:nvSpPr>
        <p:spPr>
          <a:xfrm>
            <a:off x="395640" y="404640"/>
            <a:ext cx="8208000" cy="12528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Times New Roman"/>
              </a:rPr>
              <a:t>*1594</a:t>
            </a:r>
            <a:r>
              <a:rPr lang="es-ES" sz="2000" b="0" strike="noStrike" spc="-1" dirty="0">
                <a:solidFill>
                  <a:srgbClr val="000000"/>
                </a:solidFill>
                <a:latin typeface="Tw Cen MT"/>
                <a:ea typeface="Times New Roman"/>
              </a:rPr>
              <a:t>: El bachiller Pedro García de Tribaldos, entregó a la ermita de San Pedro una arroba de aceite para alumbrar las lámparas.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*1637</a:t>
            </a:r>
            <a:r>
              <a:rPr lang="es-ES" sz="2000" b="0" strike="noStrike" spc="-1" dirty="0">
                <a:solidFill>
                  <a:srgbClr val="000000"/>
                </a:solidFill>
                <a:latin typeface="Tw Cen MT"/>
                <a:ea typeface="Times New Roman"/>
              </a:rPr>
              <a:t>: Martín de Albacete, como mayordomo, envió al obispado relación de cuentas y estado en el que se encontraba la ermita: </a:t>
            </a:r>
            <a:r>
              <a:rPr lang="es-ES" sz="2000" b="0" i="1" strike="noStrike" spc="-1" dirty="0">
                <a:solidFill>
                  <a:srgbClr val="000000"/>
                </a:solidFill>
                <a:latin typeface="Tw Cen MT"/>
                <a:ea typeface="Times New Roman"/>
              </a:rPr>
              <a:t>“Que solo tiene de renta 33 reales cada año mas las limosnas que se dan. Queda reparar la ermita y hacer en ella algunos arreglos”.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*1773</a:t>
            </a:r>
            <a:r>
              <a:rPr lang="es-ES" sz="2000" b="0" strike="noStrike" spc="-1" dirty="0">
                <a:solidFill>
                  <a:srgbClr val="000000"/>
                </a:solidFill>
                <a:latin typeface="Tw Cen MT"/>
                <a:ea typeface="Times New Roman"/>
              </a:rPr>
              <a:t>: Encontramos una referencia que hace alusión al lugar en el que se hallaba este centro religioso; Antonio Sánchez de Palma y Espinosa de los Monteros es dueño de la mitad de una tenería que linda con otra mitad, propia de Martín Sánchez, por abajo, y por arriba con callejuela que sube desde el pozo Armijo a la ermita de san Pedro, aún hoy pervive esta calle con el nombre del Apóstol.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a:t>
            </a:r>
            <a:r>
              <a:rPr lang="es-ES" sz="2000" b="0" strike="noStrike" spc="-1" dirty="0">
                <a:solidFill>
                  <a:srgbClr val="C00000"/>
                </a:solidFill>
                <a:latin typeface="Tw Cen MT"/>
                <a:ea typeface="Times New Roman"/>
              </a:rPr>
              <a:t>* </a:t>
            </a:r>
            <a:r>
              <a:rPr lang="es-ES" sz="2000" b="0" strike="noStrike" spc="-1" dirty="0">
                <a:solidFill>
                  <a:srgbClr val="000000"/>
                </a:solidFill>
                <a:latin typeface="Tw Cen MT"/>
                <a:ea typeface="Times New Roman"/>
              </a:rPr>
              <a:t>El pueblo de Villanueva fue un centro importante en la producción de tintes dentro del reino de Jaén. Son muchas las alusiones que se hacen en los documentos en donde se refiere la existencia de tenerías.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*1803</a:t>
            </a:r>
            <a:r>
              <a:rPr lang="es-ES" sz="2000" b="0" strike="noStrike" spc="-1" dirty="0">
                <a:solidFill>
                  <a:srgbClr val="000000"/>
                </a:solidFill>
                <a:latin typeface="Tw Cen MT"/>
                <a:ea typeface="Times New Roman"/>
              </a:rPr>
              <a:t>: Última noticia que conocemos de esta ermita: don Francisco Crespo Manjón, presbítero, como administrador del caudal que tenía la ermita de san Pedro hoy extinguida, vendió por sus bienes un quiñón de 10 celemines de tierra en el sitio de la </a:t>
            </a:r>
            <a:r>
              <a:rPr lang="es-ES" sz="2000" b="0" strike="noStrike" spc="-1" dirty="0" err="1">
                <a:solidFill>
                  <a:srgbClr val="000000"/>
                </a:solidFill>
                <a:latin typeface="Tw Cen MT"/>
                <a:ea typeface="Times New Roman"/>
              </a:rPr>
              <a:t>Pasana</a:t>
            </a:r>
            <a:r>
              <a:rPr lang="es-ES" sz="2000" b="0" strike="noStrike" spc="-1" dirty="0">
                <a:solidFill>
                  <a:srgbClr val="000000"/>
                </a:solidFill>
                <a:latin typeface="Tw Cen MT"/>
                <a:ea typeface="Times New Roman"/>
              </a:rPr>
              <a:t> de aquel término (Villanueva) en 555 reales a favor de Pedro de la Piedra.</a:t>
            </a:r>
            <a:endParaRPr lang="es-ES" sz="2000" b="0" strike="noStrike" spc="-1" dirty="0">
              <a:latin typeface="Arial"/>
            </a:endParaRPr>
          </a:p>
          <a:p>
            <a:pPr>
              <a:lnSpc>
                <a:spcPct val="100000"/>
              </a:lnSpc>
            </a:pPr>
            <a:endParaRPr lang="es-ES" sz="20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r>
              <a:rPr lang="es-ES" sz="1800" b="0" strike="noStrike" spc="-1" dirty="0">
                <a:solidFill>
                  <a:srgbClr val="000000"/>
                </a:solidFill>
                <a:latin typeface="BerkeleyStd"/>
                <a:ea typeface="Times New Roman"/>
              </a:rPr>
              <a:t>1. ermita de san pedro </a:t>
            </a:r>
            <a:endParaRPr lang="es-ES" sz="1800" b="0" strike="noStrike" spc="-1" dirty="0">
              <a:latin typeface="Arial"/>
            </a:endParaRPr>
          </a:p>
          <a:p>
            <a:pPr>
              <a:lnSpc>
                <a:spcPct val="100000"/>
              </a:lnSpc>
            </a:pPr>
            <a:r>
              <a:rPr lang="es-ES" sz="1800" b="0" strike="noStrike" spc="-1" dirty="0">
                <a:solidFill>
                  <a:srgbClr val="000000"/>
                </a:solidFill>
                <a:latin typeface="BerkeleyStd"/>
                <a:ea typeface="Times New Roman"/>
              </a:rPr>
              <a:t>esta ermita, junto con la de san </a:t>
            </a:r>
            <a:r>
              <a:rPr lang="es-ES" sz="1800" b="0" strike="noStrike" spc="-1" dirty="0" err="1">
                <a:solidFill>
                  <a:srgbClr val="000000"/>
                </a:solidFill>
                <a:latin typeface="BerkeleyStd"/>
                <a:ea typeface="Times New Roman"/>
              </a:rPr>
              <a:t>sebastián</a:t>
            </a:r>
            <a:r>
              <a:rPr lang="es-ES" sz="1800" b="0" strike="noStrike" spc="-1" dirty="0">
                <a:solidFill>
                  <a:srgbClr val="000000"/>
                </a:solidFill>
                <a:latin typeface="BerkeleyStd"/>
                <a:ea typeface="Times New Roman"/>
              </a:rPr>
              <a:t>, es la </a:t>
            </a:r>
            <a:r>
              <a:rPr lang="es-ES" sz="1800" b="0" strike="noStrike" spc="-1" dirty="0" err="1">
                <a:solidFill>
                  <a:srgbClr val="000000"/>
                </a:solidFill>
                <a:latin typeface="BerkeleyStd"/>
                <a:ea typeface="Times New Roman"/>
              </a:rPr>
              <a:t>más</a:t>
            </a:r>
            <a:r>
              <a:rPr lang="es-ES" sz="1800" b="0" strike="noStrike" spc="-1" dirty="0">
                <a:solidFill>
                  <a:srgbClr val="000000"/>
                </a:solidFill>
                <a:latin typeface="BerkeleyStd"/>
                <a:ea typeface="Times New Roman"/>
              </a:rPr>
              <a:t> antigua que re- cogen los documentos escritos encontrados hasta la fecha; </a:t>
            </a:r>
            <a:endParaRPr lang="es-ES" sz="1800" b="0" strike="noStrike" spc="-1" dirty="0">
              <a:latin typeface="Arial"/>
            </a:endParaRPr>
          </a:p>
          <a:p>
            <a:pPr>
              <a:lnSpc>
                <a:spcPct val="100000"/>
              </a:lnSpc>
            </a:pPr>
            <a:r>
              <a:rPr lang="es-ES" sz="1800" b="0" strike="noStrike" spc="-1" dirty="0">
                <a:solidFill>
                  <a:srgbClr val="000000"/>
                </a:solidFill>
                <a:latin typeface="BerkeleyStd"/>
                <a:ea typeface="Times New Roman"/>
              </a:rPr>
              <a:t>. </a:t>
            </a:r>
            <a:endParaRPr lang="es-ES" sz="1800" b="0" strike="noStrike" spc="-1" dirty="0">
              <a:latin typeface="Arial"/>
            </a:endParaRPr>
          </a:p>
          <a:p>
            <a:pPr algn="ctr">
              <a:lnSpc>
                <a:spcPct val="100000"/>
              </a:lnSpc>
            </a:pPr>
            <a:endParaRPr lang="es-ES" sz="1800" b="0" strike="noStrike" spc="-1" dirty="0">
              <a:latin typeface="Arial"/>
            </a:endParaRPr>
          </a:p>
          <a:p>
            <a:pPr>
              <a:lnSpc>
                <a:spcPct val="100000"/>
              </a:lnSpc>
            </a:pPr>
            <a:r>
              <a:rPr lang="es-ES" sz="1800" b="0" strike="noStrike" spc="-1" dirty="0">
                <a:solidFill>
                  <a:srgbClr val="000000"/>
                </a:solidFill>
                <a:latin typeface="BerkeleyStd"/>
                <a:ea typeface="Calibri"/>
              </a:rPr>
              <a:t>el bachiller pedro </a:t>
            </a:r>
            <a:r>
              <a:rPr lang="es-ES" sz="1800" b="0" strike="noStrike" spc="-1" dirty="0" err="1">
                <a:solidFill>
                  <a:srgbClr val="000000"/>
                </a:solidFill>
                <a:latin typeface="BerkeleyStd"/>
                <a:ea typeface="Calibri"/>
              </a:rPr>
              <a:t>García</a:t>
            </a:r>
            <a:r>
              <a:rPr lang="es-ES" sz="1800" b="0" strike="noStrike" spc="-1" dirty="0">
                <a:solidFill>
                  <a:srgbClr val="000000"/>
                </a:solidFill>
                <a:latin typeface="BerkeleyStd"/>
                <a:ea typeface="Calibri"/>
              </a:rPr>
              <a:t> de </a:t>
            </a:r>
            <a:r>
              <a:rPr lang="es-ES" sz="1800" b="0" strike="noStrike" spc="-1" dirty="0" err="1">
                <a:solidFill>
                  <a:srgbClr val="000000"/>
                </a:solidFill>
                <a:latin typeface="BerkeleyStd"/>
                <a:ea typeface="Calibri"/>
              </a:rPr>
              <a:t>tribaldos</a:t>
            </a:r>
            <a:r>
              <a:rPr lang="es-ES" sz="1800" b="0" strike="noStrike" spc="-1" dirty="0">
                <a:solidFill>
                  <a:srgbClr val="000000"/>
                </a:solidFill>
                <a:latin typeface="BerkeleyStd"/>
                <a:ea typeface="Calibri"/>
              </a:rPr>
              <a:t>, en 1594, entregó a la ermita de san pedro una arroba de aceite para alumbrar las lámparas.5 </a:t>
            </a: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endParaRPr lang="es-ES" sz="1800" b="0" strike="noStrike" spc="-1" dirty="0">
              <a:latin typeface="Arial"/>
            </a:endParaRPr>
          </a:p>
          <a:p>
            <a:pPr>
              <a:lnSpc>
                <a:spcPct val="100000"/>
              </a:lnSpc>
            </a:pPr>
            <a:r>
              <a:rPr lang="es-ES" sz="1800" b="0" strike="noStrike" spc="-1" dirty="0">
                <a:solidFill>
                  <a:srgbClr val="000000"/>
                </a:solidFill>
                <a:latin typeface="BerkeleyStd"/>
                <a:ea typeface="Calibri"/>
              </a:rPr>
              <a:t>el pueblo de </a:t>
            </a:r>
            <a:r>
              <a:rPr lang="es-ES" sz="1800" b="0" strike="noStrike" spc="-1" dirty="0" err="1">
                <a:solidFill>
                  <a:srgbClr val="000000"/>
                </a:solidFill>
                <a:latin typeface="BerkeleyStd"/>
                <a:ea typeface="Calibri"/>
              </a:rPr>
              <a:t>villanueva</a:t>
            </a:r>
            <a:r>
              <a:rPr lang="es-ES" sz="1800" b="0" strike="noStrike" spc="-1" dirty="0">
                <a:solidFill>
                  <a:srgbClr val="000000"/>
                </a:solidFill>
                <a:latin typeface="BerkeleyStd"/>
                <a:ea typeface="Calibri"/>
              </a:rPr>
              <a:t> fue un centro importante en la </a:t>
            </a:r>
            <a:r>
              <a:rPr lang="es-ES" sz="1800" b="0" strike="noStrike" spc="-1" dirty="0" err="1">
                <a:solidFill>
                  <a:srgbClr val="000000"/>
                </a:solidFill>
                <a:latin typeface="BerkeleyStd"/>
                <a:ea typeface="Calibri"/>
              </a:rPr>
              <a:t>producción</a:t>
            </a:r>
            <a:r>
              <a:rPr lang="es-ES" sz="1800" b="0" strike="noStrike" spc="-1" dirty="0">
                <a:solidFill>
                  <a:srgbClr val="000000"/>
                </a:solidFill>
                <a:latin typeface="BerkeleyStd"/>
                <a:ea typeface="Calibri"/>
              </a:rPr>
              <a:t> de tintes dentro del reino de </a:t>
            </a:r>
            <a:r>
              <a:rPr lang="es-ES" sz="1800" b="0" strike="noStrike" spc="-1" dirty="0" err="1">
                <a:solidFill>
                  <a:srgbClr val="000000"/>
                </a:solidFill>
                <a:latin typeface="BerkeleyStd"/>
                <a:ea typeface="Calibri"/>
              </a:rPr>
              <a:t>Jaén</a:t>
            </a:r>
            <a:r>
              <a:rPr lang="es-ES" sz="1800" b="0" strike="noStrike" spc="-1" dirty="0">
                <a:solidFill>
                  <a:srgbClr val="000000"/>
                </a:solidFill>
                <a:latin typeface="BerkeleyStd"/>
                <a:ea typeface="Calibri"/>
              </a:rPr>
              <a:t>. </a:t>
            </a:r>
            <a:endParaRPr lang="es-ES" sz="1800" b="0" strike="noStrike" spc="-1" dirty="0">
              <a:latin typeface="Arial"/>
            </a:endParaRPr>
          </a:p>
          <a:p>
            <a:pPr>
              <a:lnSpc>
                <a:spcPct val="100000"/>
              </a:lnSpc>
            </a:pPr>
            <a:endParaRPr lang="es-ES" sz="18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5"/>
                                        </p:tgtEl>
                                        <p:attrNameLst>
                                          <p:attrName>style.visibility</p:attrName>
                                        </p:attrNameLst>
                                      </p:cBhvr>
                                      <p:to>
                                        <p:strVal val="visible"/>
                                      </p:to>
                                    </p:set>
                                    <p:animEffect transition="in" filter="fade">
                                      <p:cBhvr>
                                        <p:cTn id="7" dur="3000"/>
                                        <p:tgtEl>
                                          <p:spTgt spid="405"/>
                                        </p:tgtEl>
                                      </p:cBhvr>
                                    </p:animEffect>
                                    <p:anim calcmode="lin" valueType="num">
                                      <p:cBhvr>
                                        <p:cTn id="8" dur="3000" fill="hold"/>
                                        <p:tgtEl>
                                          <p:spTgt spid="405"/>
                                        </p:tgtEl>
                                        <p:attrNameLst>
                                          <p:attrName>ppt_x</p:attrName>
                                        </p:attrNameLst>
                                      </p:cBhvr>
                                      <p:tavLst>
                                        <p:tav tm="0">
                                          <p:val>
                                            <p:strVal val="#ppt_x"/>
                                          </p:val>
                                        </p:tav>
                                        <p:tav tm="100000">
                                          <p:val>
                                            <p:strVal val="#ppt_x"/>
                                          </p:val>
                                        </p:tav>
                                      </p:tavLst>
                                    </p:anim>
                                    <p:anim calcmode="lin" valueType="num">
                                      <p:cBhvr>
                                        <p:cTn id="9" dur="3000" fill="hold"/>
                                        <p:tgtEl>
                                          <p:spTgt spid="40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85" name="CuadroTexto 2"/>
          <p:cNvSpPr/>
          <p:nvPr/>
        </p:nvSpPr>
        <p:spPr>
          <a:xfrm>
            <a:off x="323640" y="260640"/>
            <a:ext cx="6335640" cy="6492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u="sng" strike="noStrike" spc="-1">
                <a:solidFill>
                  <a:srgbClr val="C00000"/>
                </a:solidFill>
                <a:uFillTx/>
                <a:latin typeface="Tw Cen MT"/>
                <a:ea typeface="Calibri"/>
              </a:rPr>
              <a:t>* 886</a:t>
            </a:r>
            <a:r>
              <a:rPr lang="es-ES" sz="2000" b="0" strike="noStrike" spc="-1">
                <a:solidFill>
                  <a:srgbClr val="000000"/>
                </a:solidFill>
                <a:latin typeface="Tw Cen MT"/>
                <a:ea typeface="Calibri"/>
              </a:rPr>
              <a:t>: En la época árabe, el general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Hashim mandó levantar una pequeña fortaleza,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más allá del Guadalimar, para fortalecer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reino de Iznatoraf.</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*1235</a:t>
            </a:r>
            <a:r>
              <a:rPr lang="es-ES" sz="2000" b="0" strike="noStrike" spc="-1">
                <a:solidFill>
                  <a:srgbClr val="000000"/>
                </a:solidFill>
                <a:latin typeface="Tw Cen MT"/>
                <a:ea typeface="Calibri"/>
              </a:rPr>
              <a:t>: Fue conquistada a los mulsumanes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por el rey Fernando III, en su segunda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expedición al norte de Andalucía.</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*5 febrero</a:t>
            </a:r>
            <a:r>
              <a:rPr lang="es-ES" sz="2000" b="0" u="sng" strike="noStrike" spc="-1">
                <a:solidFill>
                  <a:srgbClr val="000000"/>
                </a:solidFill>
                <a:uFillTx/>
                <a:latin typeface="Tw Cen MT"/>
                <a:ea typeface="Calibri"/>
              </a:rPr>
              <a:t>: </a:t>
            </a:r>
            <a:r>
              <a:rPr lang="es-ES" sz="2000" b="0" strike="noStrike" spc="-1">
                <a:solidFill>
                  <a:srgbClr val="000000"/>
                </a:solidFill>
                <a:latin typeface="Tw Cen MT"/>
                <a:ea typeface="Calibri"/>
              </a:rPr>
              <a:t>(Día de Santa Águeda),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Conquista el castillo de Sorihuela, poblándola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de cristianos pertenecientes muchos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de ellos a </a:t>
            </a:r>
            <a:r>
              <a:rPr lang="es-ES" sz="2000" b="0" strike="noStrike" spc="-1">
                <a:solidFill>
                  <a:srgbClr val="202122"/>
                </a:solidFill>
                <a:latin typeface="Tw Cen MT"/>
                <a:ea typeface="Calibri"/>
              </a:rPr>
              <a:t>Sorihuela de Salamanca, </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tomando de ahí su nombre.</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La Parroquia se hizo bajo la advocación </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a Santa Águeda,</a:t>
            </a:r>
            <a:r>
              <a:rPr lang="es-ES" sz="2000" b="0" strike="noStrike" spc="-1">
                <a:solidFill>
                  <a:srgbClr val="000000"/>
                </a:solidFill>
                <a:latin typeface="Tw Cen MT"/>
                <a:ea typeface="Calibri"/>
              </a:rPr>
              <a:t> </a:t>
            </a:r>
            <a:r>
              <a:rPr lang="es-ES" sz="2000" b="0" strike="noStrike" spc="-1">
                <a:solidFill>
                  <a:srgbClr val="202122"/>
                </a:solidFill>
                <a:latin typeface="Tw Cen MT"/>
                <a:ea typeface="Calibri"/>
              </a:rPr>
              <a:t>por la fe que se le tenía </a:t>
            </a:r>
            <a:endParaRPr lang="es-ES" sz="2000" b="0" strike="noStrike" spc="-1">
              <a:latin typeface="Arial"/>
            </a:endParaRPr>
          </a:p>
          <a:p>
            <a:pPr algn="ctr">
              <a:lnSpc>
                <a:spcPct val="100000"/>
              </a:lnSpc>
            </a:pPr>
            <a:r>
              <a:rPr lang="es-ES" sz="2000" b="0" strike="noStrike" spc="-1">
                <a:solidFill>
                  <a:srgbClr val="202122"/>
                </a:solidFill>
                <a:latin typeface="Tw Cen MT"/>
                <a:ea typeface="Calibri"/>
              </a:rPr>
              <a:t>a esa Santa en tierras Charras</a:t>
            </a:r>
            <a:r>
              <a:rPr lang="es-ES" sz="2000" b="0" strike="noStrike" spc="-1">
                <a:solidFill>
                  <a:srgbClr val="000000"/>
                </a:solidFill>
                <a:latin typeface="Tw Cen MT"/>
                <a:ea typeface="Calibri"/>
              </a:rPr>
              <a:t>.</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*1252</a:t>
            </a:r>
            <a:r>
              <a:rPr lang="es-ES" sz="2000" b="0" strike="noStrike" spc="-1">
                <a:solidFill>
                  <a:srgbClr val="C00000"/>
                </a:solidFill>
                <a:latin typeface="Tw Cen MT"/>
                <a:ea typeface="Calibri"/>
              </a:rPr>
              <a:t>:  </a:t>
            </a:r>
            <a:r>
              <a:rPr lang="es-ES" sz="2000" b="0" strike="noStrike" spc="-1">
                <a:solidFill>
                  <a:srgbClr val="000000"/>
                </a:solidFill>
                <a:latin typeface="Tw Cen MT"/>
                <a:ea typeface="Calibri"/>
              </a:rPr>
              <a:t>Se dio su señorío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       a la mitra arzobispal de Toledo.</a:t>
            </a:r>
            <a:endParaRPr lang="es-ES" sz="2000" b="0" strike="noStrike" spc="-1">
              <a:latin typeface="Arial"/>
            </a:endParaRPr>
          </a:p>
          <a:p>
            <a:pPr algn="ctr">
              <a:lnSpc>
                <a:spcPct val="100000"/>
              </a:lnSpc>
            </a:pPr>
            <a:r>
              <a:rPr lang="es-ES" sz="2000" b="0" u="sng" strike="noStrike" spc="-1">
                <a:solidFill>
                  <a:srgbClr val="C00000"/>
                </a:solidFill>
                <a:uFillTx/>
                <a:latin typeface="Tw Cen MT"/>
                <a:ea typeface="Calibri"/>
              </a:rPr>
              <a:t>*1595</a:t>
            </a:r>
            <a:r>
              <a:rPr lang="es-ES" sz="2000" b="0" strike="noStrike" spc="-1">
                <a:solidFill>
                  <a:srgbClr val="000000"/>
                </a:solidFill>
                <a:latin typeface="Tw Cen MT"/>
                <a:ea typeface="Calibri"/>
              </a:rPr>
              <a:t>: En tiempos de Felipe II,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      se le concedió </a:t>
            </a:r>
            <a:endParaRPr lang="es-ES" sz="2000" b="0" strike="noStrike" spc="-1">
              <a:latin typeface="Arial"/>
            </a:endParaRPr>
          </a:p>
          <a:p>
            <a:pPr algn="ctr">
              <a:lnSpc>
                <a:spcPct val="100000"/>
              </a:lnSpc>
            </a:pPr>
            <a:r>
              <a:rPr lang="es-ES" sz="2000" b="0" strike="noStrike" spc="-1">
                <a:solidFill>
                  <a:srgbClr val="000000"/>
                </a:solidFill>
                <a:latin typeface="Tw Cen MT"/>
                <a:ea typeface="Calibri"/>
              </a:rPr>
              <a:t>el título de Villa a Sorihuela.</a:t>
            </a:r>
            <a:endParaRPr lang="es-ES" sz="2000" b="0" strike="noStrike" spc="-1">
              <a:latin typeface="Arial"/>
            </a:endParaRPr>
          </a:p>
          <a:p>
            <a:pPr algn="ctr">
              <a:lnSpc>
                <a:spcPct val="100000"/>
              </a:lnSpc>
            </a:pPr>
            <a:r>
              <a:rPr lang="es-ES" sz="2000" b="0" i="1" strike="noStrike" spc="-1">
                <a:solidFill>
                  <a:srgbClr val="000000"/>
                </a:solidFill>
                <a:latin typeface="Tw Cen MT"/>
                <a:ea typeface="Calibri"/>
              </a:rPr>
              <a:t> </a:t>
            </a:r>
            <a:endParaRPr lang="es-ES" sz="2000" b="0" strike="noStrike" spc="-1">
              <a:latin typeface="Arial"/>
            </a:endParaRPr>
          </a:p>
        </p:txBody>
      </p:sp>
      <p:pic>
        <p:nvPicPr>
          <p:cNvPr id="86" name="Imagen 3"/>
          <p:cNvPicPr/>
          <p:nvPr/>
        </p:nvPicPr>
        <p:blipFill>
          <a:blip r:embed="rId3"/>
          <a:stretch/>
        </p:blipFill>
        <p:spPr>
          <a:xfrm>
            <a:off x="7189920" y="4294080"/>
            <a:ext cx="1629360" cy="2374200"/>
          </a:xfrm>
          <a:prstGeom prst="rect">
            <a:avLst/>
          </a:prstGeom>
          <a:ln w="0">
            <a:noFill/>
          </a:ln>
        </p:spPr>
      </p:pic>
      <p:sp>
        <p:nvSpPr>
          <p:cNvPr id="87" name="CuadroTexto 4"/>
          <p:cNvSpPr/>
          <p:nvPr/>
        </p:nvSpPr>
        <p:spPr>
          <a:xfrm>
            <a:off x="7020360" y="3141000"/>
            <a:ext cx="2015280" cy="100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a:solidFill>
                  <a:srgbClr val="C00000"/>
                </a:solidFill>
                <a:latin typeface="Tw Cen MT"/>
                <a:ea typeface="DejaVu Sans"/>
              </a:rPr>
              <a:t>SORIHUELA</a:t>
            </a:r>
            <a:endParaRPr lang="es-ES" sz="2000" b="0" strike="noStrike" spc="-1">
              <a:latin typeface="Arial"/>
            </a:endParaRPr>
          </a:p>
          <a:p>
            <a:pPr algn="ctr">
              <a:lnSpc>
                <a:spcPct val="100000"/>
              </a:lnSpc>
            </a:pPr>
            <a:r>
              <a:rPr lang="es-ES" sz="2000" b="0" strike="noStrike" spc="-1">
                <a:solidFill>
                  <a:srgbClr val="C00000"/>
                </a:solidFill>
                <a:latin typeface="Tw Cen MT"/>
                <a:ea typeface="DejaVu Sans"/>
              </a:rPr>
              <a:t>DEL GUADALIMAR</a:t>
            </a:r>
            <a:endParaRPr lang="es-ES" sz="2000" b="0" strike="noStrike" spc="-1">
              <a:latin typeface="Arial"/>
            </a:endParaRPr>
          </a:p>
        </p:txBody>
      </p:sp>
      <p:pic>
        <p:nvPicPr>
          <p:cNvPr id="88" name="Imagen 6"/>
          <p:cNvPicPr/>
          <p:nvPr/>
        </p:nvPicPr>
        <p:blipFill>
          <a:blip r:embed="rId4"/>
          <a:stretch/>
        </p:blipFill>
        <p:spPr>
          <a:xfrm>
            <a:off x="7236000" y="366840"/>
            <a:ext cx="1509480" cy="2635920"/>
          </a:xfrm>
          <a:prstGeom prst="rect">
            <a:avLst/>
          </a:prstGeom>
          <a:ln w="0">
            <a:noFill/>
          </a:ln>
        </p:spPr>
      </p:pic>
    </p:spTree>
  </p:cSld>
  <p:clrMapOvr>
    <a:masterClrMapping/>
  </p:clrMapOvr>
  <p:timing>
    <p:tnLst>
      <p:par>
        <p:cTn id="1" dur="indefinite" restart="never" nodeType="tmRoot">
          <p:childTnLst>
            <p:seq>
              <p:cTn id="2" dur="indefinite" nodeType="mainSeq">
                <p:childTnLst>
                  <p:par>
                    <p:cTn id="3" fill="hold">
                      <p:stCondLst>
                        <p:cond delay="0"/>
                      </p:stCondLst>
                      <p:childTnLst>
                        <p:par>
                          <p:cTn id="4" fill="hold">
                            <p:stCondLst>
                              <p:cond delay="0"/>
                            </p:stCondLst>
                            <p:childTnLst>
                              <p:par>
                                <p:cTn id="5" presetID="42" presetClass="entr" fill="hold" nodeType="withEffect">
                                  <p:stCondLst>
                                    <p:cond delay="0"/>
                                  </p:stCondLst>
                                  <p:childTnLst>
                                    <p:set>
                                      <p:cBhvr>
                                        <p:cTn id="6" dur="1" fill="hold">
                                          <p:stCondLst>
                                            <p:cond delay="0"/>
                                          </p:stCondLst>
                                        </p:cTn>
                                        <p:tgtEl>
                                          <p:spTgt spid="88"/>
                                        </p:tgtEl>
                                        <p:attrNameLst>
                                          <p:attrName>style.visibility</p:attrName>
                                        </p:attrNameLst>
                                      </p:cBhvr>
                                      <p:to>
                                        <p:strVal val="visible"/>
                                      </p:to>
                                    </p:set>
                                    <p:animEffect transition="in" filter="fade">
                                      <p:cBhvr additive="repl">
                                        <p:cTn id="7" dur="3000"/>
                                        <p:tgtEl>
                                          <p:spTgt spid="88"/>
                                        </p:tgtEl>
                                      </p:cBhvr>
                                    </p:animEffect>
                                    <p:anim calcmode="lin" valueType="num">
                                      <p:cBhvr additive="repl">
                                        <p:cTn id="8" dur="3000" fill="hold"/>
                                        <p:tgtEl>
                                          <p:spTgt spid="88"/>
                                        </p:tgtEl>
                                        <p:attrNameLst>
                                          <p:attrName>ppt_x</p:attrName>
                                        </p:attrNameLst>
                                      </p:cBhvr>
                                      <p:tavLst>
                                        <p:tav tm="0">
                                          <p:val>
                                            <p:strVal val="#ppt_x"/>
                                          </p:val>
                                        </p:tav>
                                        <p:tav tm="100000">
                                          <p:val>
                                            <p:strVal val="#ppt_x"/>
                                          </p:val>
                                        </p:tav>
                                      </p:tavLst>
                                    </p:anim>
                                    <p:anim calcmode="lin" valueType="num">
                                      <p:cBhvr additive="repl">
                                        <p:cTn id="9" dur="3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06" name="CuadroTexto 3"/>
          <p:cNvSpPr/>
          <p:nvPr/>
        </p:nvSpPr>
        <p:spPr>
          <a:xfrm>
            <a:off x="611640" y="2925000"/>
            <a:ext cx="8111160" cy="3748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000000"/>
                </a:solidFill>
                <a:latin typeface="Tw Cen MT"/>
                <a:ea typeface="Times New Roman"/>
              </a:rPr>
              <a:t>	En las dependencias del edificio, se forma una pequeña comunidad de mujeres, “beatas”, “recogidas” para hacer vida santa, no adscritas a la obediencia de ninguna orden religiosa oficial.</a:t>
            </a:r>
            <a:r>
              <a:rPr lang="es-ES" sz="2000" b="0" strike="noStrike" spc="-1">
                <a:solidFill>
                  <a:srgbClr val="202020"/>
                </a:solidFill>
                <a:latin typeface="Tw Cen MT"/>
                <a:ea typeface="Times New Roman"/>
              </a:rPr>
              <a:t> </a:t>
            </a:r>
            <a:r>
              <a:rPr lang="es-ES" sz="2000" b="0" strike="noStrike" spc="-1">
                <a:solidFill>
                  <a:srgbClr val="000000"/>
                </a:solidFill>
                <a:latin typeface="Tw Cen MT"/>
                <a:ea typeface="Times New Roman"/>
              </a:rPr>
              <a:t> </a:t>
            </a:r>
            <a:endParaRPr lang="es-ES" sz="2000" b="0" strike="noStrike" spc="-1">
              <a:latin typeface="Arial"/>
            </a:endParaRPr>
          </a:p>
          <a:p>
            <a:pPr algn="just">
              <a:lnSpc>
                <a:spcPct val="100000"/>
              </a:lnSpc>
            </a:pPr>
            <a:r>
              <a:rPr lang="es-ES" sz="2000" b="0" strike="noStrike" spc="-1">
                <a:solidFill>
                  <a:srgbClr val="202020"/>
                </a:solidFill>
                <a:latin typeface="Tw Cen MT"/>
                <a:ea typeface="Times New Roman"/>
              </a:rPr>
              <a:t>	Cuando aumentó la comunidad, las religiosas se trasladaron a la ermita y en 1563 solicitaron la ayuda del obispado de Jaén para reedificarla, pues entonces se encontraba en estado ruinoso. </a:t>
            </a:r>
            <a:endParaRPr lang="es-ES" sz="2000" b="0" strike="noStrike" spc="-1">
              <a:latin typeface="Arial"/>
            </a:endParaRPr>
          </a:p>
          <a:p>
            <a:pPr algn="just">
              <a:lnSpc>
                <a:spcPct val="100000"/>
              </a:lnSpc>
            </a:pPr>
            <a:r>
              <a:rPr lang="es-ES" sz="2000" b="0" strike="noStrike" spc="-1">
                <a:solidFill>
                  <a:srgbClr val="C00000"/>
                </a:solidFill>
                <a:latin typeface="Tw Cen MT"/>
                <a:ea typeface="Times New Roman"/>
              </a:rPr>
              <a:t>* BEATERIO</a:t>
            </a:r>
            <a:r>
              <a:rPr lang="es-ES" sz="2000" b="0" strike="noStrike" spc="-1">
                <a:solidFill>
                  <a:srgbClr val="000000"/>
                </a:solidFill>
                <a:latin typeface="Tw Cen MT"/>
                <a:ea typeface="Times New Roman"/>
              </a:rPr>
              <a:t>: En el Siglo XVI proliferó esta experiencia en Andalucía. </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	En Úbeda llegó a haber 5 beaterios, y en la cercana Baeza, en tiempo de los alumbrados, superó el número de 1000 las mujeres ”acogidas”. </a:t>
            </a:r>
            <a:r>
              <a:rPr lang="es-ES" sz="2000" b="0" i="1" strike="noStrike" spc="-1">
                <a:solidFill>
                  <a:srgbClr val="000000"/>
                </a:solidFill>
                <a:latin typeface="Tw Cen MT"/>
                <a:ea typeface="Times New Roman"/>
              </a:rPr>
              <a:t>Las dichas beatas al principio “salían de la dicha ermita de San Sebastián donde estaban recogidas y venían a oyr misa a la iglesia mayor del Santo Andrés desta Villa”</a:t>
            </a:r>
            <a:r>
              <a:rPr lang="es-ES" sz="2000" b="0" strike="noStrike" spc="-1">
                <a:solidFill>
                  <a:srgbClr val="000000"/>
                </a:solidFill>
                <a:latin typeface="Tw Cen MT"/>
                <a:ea typeface="Times New Roman"/>
              </a:rPr>
              <a:t>. </a:t>
            </a:r>
            <a:endParaRPr lang="es-ES" sz="2000" b="0" strike="noStrike" spc="-1">
              <a:latin typeface="Arial"/>
            </a:endParaRPr>
          </a:p>
        </p:txBody>
      </p:sp>
      <p:sp>
        <p:nvSpPr>
          <p:cNvPr id="407" name="CuadroTexto 4"/>
          <p:cNvSpPr/>
          <p:nvPr/>
        </p:nvSpPr>
        <p:spPr>
          <a:xfrm>
            <a:off x="611640" y="188640"/>
            <a:ext cx="6245280" cy="2894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Calibri"/>
              </a:rPr>
              <a:t>2ª  ERMITA SAN SEBASTIAN </a:t>
            </a:r>
            <a:endParaRPr lang="es-ES" sz="2400" b="0" strike="noStrike" spc="-1" dirty="0">
              <a:latin typeface="Arial"/>
            </a:endParaRPr>
          </a:p>
          <a:p>
            <a:pPr algn="just">
              <a:lnSpc>
                <a:spcPct val="100000"/>
              </a:lnSpc>
            </a:pPr>
            <a:r>
              <a:rPr lang="es-ES" sz="2000" b="0" strike="noStrike" spc="-1" dirty="0">
                <a:solidFill>
                  <a:srgbClr val="000000"/>
                </a:solidFill>
                <a:latin typeface="Tw Cen MT"/>
                <a:ea typeface="Times New Roman"/>
              </a:rPr>
              <a:t>Esta ermita al igual que la de San Pedro, es una de las más antiguas de Villanueva, y estaba enclavada en el actual mercado de abastos, dedicada a San Sebastián, el gran protector ante la “peste”.</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*1503</a:t>
            </a:r>
            <a:r>
              <a:rPr lang="es-ES" sz="2000" b="0" strike="noStrike" spc="-1" dirty="0">
                <a:solidFill>
                  <a:srgbClr val="000000"/>
                </a:solidFill>
                <a:latin typeface="Tw Cen MT"/>
                <a:ea typeface="Times New Roman"/>
              </a:rPr>
              <a:t>: </a:t>
            </a:r>
            <a:r>
              <a:rPr lang="es-ES" sz="2000" b="0" strike="noStrike" spc="-1" dirty="0">
                <a:solidFill>
                  <a:srgbClr val="202020"/>
                </a:solidFill>
                <a:latin typeface="Tw Cen MT"/>
                <a:ea typeface="Times New Roman"/>
              </a:rPr>
              <a:t>Se constituye un beaterio por el matrimonio conformado por Teresa Sánchez y Pedro García en el lugar que ocuparon sus casas, adosadas a la citada ermita.</a:t>
            </a:r>
            <a:endParaRPr lang="es-ES" sz="2000" b="0" strike="noStrike" spc="-1" dirty="0">
              <a:latin typeface="Arial"/>
            </a:endParaRPr>
          </a:p>
          <a:p>
            <a:pPr algn="just">
              <a:lnSpc>
                <a:spcPct val="100000"/>
              </a:lnSpc>
            </a:pPr>
            <a:endParaRPr lang="es-ES" sz="2000" b="0" strike="noStrike" spc="-1" dirty="0">
              <a:latin typeface="Arial"/>
            </a:endParaRPr>
          </a:p>
        </p:txBody>
      </p:sp>
      <p:pic>
        <p:nvPicPr>
          <p:cNvPr id="408" name="Imagen 6"/>
          <p:cNvPicPr/>
          <p:nvPr/>
        </p:nvPicPr>
        <p:blipFill>
          <a:blip r:embed="rId3"/>
          <a:srcRect l="73408" t="28999" r="15792" b="61550"/>
          <a:stretch/>
        </p:blipFill>
        <p:spPr>
          <a:xfrm>
            <a:off x="7380360" y="317160"/>
            <a:ext cx="1342440" cy="1871280"/>
          </a:xfrm>
          <a:prstGeom prst="rect">
            <a:avLst/>
          </a:prstGeom>
          <a:ln w="0">
            <a:noFill/>
          </a:ln>
        </p:spPr>
      </p:pic>
      <p:sp>
        <p:nvSpPr>
          <p:cNvPr id="409" name="CuadroTexto 1"/>
          <p:cNvSpPr/>
          <p:nvPr/>
        </p:nvSpPr>
        <p:spPr>
          <a:xfrm>
            <a:off x="7164360" y="2189160"/>
            <a:ext cx="1727280" cy="607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S. Sebastián</a:t>
            </a:r>
            <a:endParaRPr lang="es-ES" sz="1800" b="0" strike="noStrike" spc="-1">
              <a:latin typeface="Arial"/>
            </a:endParaRPr>
          </a:p>
          <a:p>
            <a:pPr algn="ctr">
              <a:lnSpc>
                <a:spcPct val="100000"/>
              </a:lnSpc>
            </a:pPr>
            <a:r>
              <a:rPr lang="es-ES" sz="1600" b="0" strike="noStrike" spc="-1">
                <a:solidFill>
                  <a:srgbClr val="C00000"/>
                </a:solidFill>
                <a:latin typeface="Arial"/>
                <a:ea typeface="DejaVu Sans"/>
              </a:rPr>
              <a:t>Contra la peste</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07"/>
                                        </p:tgtEl>
                                        <p:attrNameLst>
                                          <p:attrName>style.visibility</p:attrName>
                                        </p:attrNameLst>
                                      </p:cBhvr>
                                      <p:to>
                                        <p:strVal val="visible"/>
                                      </p:to>
                                    </p:set>
                                    <p:animEffect transition="in" filter="fade">
                                      <p:cBhvr>
                                        <p:cTn id="7" dur="3000"/>
                                        <p:tgtEl>
                                          <p:spTgt spid="407"/>
                                        </p:tgtEl>
                                      </p:cBhvr>
                                    </p:animEffect>
                                    <p:anim calcmode="lin" valueType="num">
                                      <p:cBhvr>
                                        <p:cTn id="8" dur="3000" fill="hold"/>
                                        <p:tgtEl>
                                          <p:spTgt spid="407"/>
                                        </p:tgtEl>
                                        <p:attrNameLst>
                                          <p:attrName>ppt_x</p:attrName>
                                        </p:attrNameLst>
                                      </p:cBhvr>
                                      <p:tavLst>
                                        <p:tav tm="0">
                                          <p:val>
                                            <p:strVal val="#ppt_x"/>
                                          </p:val>
                                        </p:tav>
                                        <p:tav tm="100000">
                                          <p:val>
                                            <p:strVal val="#ppt_x"/>
                                          </p:val>
                                        </p:tav>
                                      </p:tavLst>
                                    </p:anim>
                                    <p:anim calcmode="lin" valueType="num">
                                      <p:cBhvr>
                                        <p:cTn id="9" dur="3000" fill="hold"/>
                                        <p:tgtEl>
                                          <p:spTgt spid="40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10"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411" name="CuadroTexto 3"/>
          <p:cNvSpPr/>
          <p:nvPr/>
        </p:nvSpPr>
        <p:spPr>
          <a:xfrm>
            <a:off x="547200" y="3645000"/>
            <a:ext cx="8264520" cy="2833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Times New Roman"/>
              </a:rPr>
              <a:t>*1584</a:t>
            </a:r>
            <a:r>
              <a:rPr lang="es-ES" sz="2000" b="0" strike="noStrike" spc="-1">
                <a:solidFill>
                  <a:srgbClr val="000000"/>
                </a:solidFill>
                <a:latin typeface="Tw Cen MT"/>
                <a:ea typeface="Times New Roman"/>
              </a:rPr>
              <a:t>: Una vez ampliado el edificio y consolidada su situación se constituyen en comunidad de franciscanas, de más de 40 religiosas, con la asistencia y ayuda espiritual de los franciscanos de Beas, construyendo un nuevo templo de dimensiones mayores dedicado a San Francisco. </a:t>
            </a:r>
            <a:endParaRPr lang="es-ES" sz="2000" b="0" strike="noStrike" spc="-1">
              <a:latin typeface="Arial"/>
            </a:endParaRPr>
          </a:p>
          <a:p>
            <a:pPr algn="just">
              <a:lnSpc>
                <a:spcPct val="100000"/>
              </a:lnSpc>
            </a:pPr>
            <a:r>
              <a:rPr lang="es-ES" sz="2000" b="0" strike="noStrike" spc="-1">
                <a:solidFill>
                  <a:srgbClr val="000000"/>
                </a:solidFill>
                <a:latin typeface="Tw Cen MT"/>
                <a:ea typeface="Times New Roman"/>
              </a:rPr>
              <a:t>	Aparte de tierras, las religiosas contaron también con un molino aceitero que estuvo situado junto al convento. </a:t>
            </a:r>
            <a:r>
              <a:rPr lang="es-ES" sz="2000" b="0" strike="noStrike" spc="-1">
                <a:solidFill>
                  <a:srgbClr val="202020"/>
                </a:solidFill>
                <a:latin typeface="Tw Cen MT"/>
                <a:ea typeface="Times New Roman"/>
              </a:rPr>
              <a:t>En los siglos posteriores el convento continuó su actividad, afrontando las dificultades económicas que lo afectaron desde el principio, a pesar de los 500 ducados de renta de que disponían.  </a:t>
            </a:r>
            <a:endParaRPr lang="es-ES" sz="2000" b="0" strike="noStrike" spc="-1">
              <a:latin typeface="Arial"/>
            </a:endParaRPr>
          </a:p>
        </p:txBody>
      </p:sp>
      <p:sp>
        <p:nvSpPr>
          <p:cNvPr id="412" name="CuadroTexto 2"/>
          <p:cNvSpPr/>
          <p:nvPr/>
        </p:nvSpPr>
        <p:spPr>
          <a:xfrm>
            <a:off x="547200" y="383760"/>
            <a:ext cx="5175720" cy="2955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Times New Roman"/>
              </a:rPr>
              <a:t>PASA A SER: CONVENTO </a:t>
            </a:r>
            <a:endParaRPr lang="es-ES" sz="2400" b="0" strike="noStrike" spc="-1" dirty="0">
              <a:latin typeface="Arial"/>
            </a:endParaRPr>
          </a:p>
          <a:p>
            <a:pPr algn="ctr">
              <a:lnSpc>
                <a:spcPct val="100000"/>
              </a:lnSpc>
            </a:pPr>
            <a:r>
              <a:rPr lang="es-ES" sz="2400" b="0" strike="noStrike" spc="-1" dirty="0">
                <a:solidFill>
                  <a:srgbClr val="C00000"/>
                </a:solidFill>
                <a:latin typeface="Tw Cen MT"/>
                <a:ea typeface="Times New Roman"/>
              </a:rPr>
              <a:t>DE S. FRANCISCO</a:t>
            </a:r>
            <a:endParaRPr lang="es-ES" sz="2400" b="0" strike="noStrike" spc="-1" dirty="0">
              <a:latin typeface="Arial"/>
            </a:endParaRPr>
          </a:p>
          <a:p>
            <a:pPr algn="just">
              <a:lnSpc>
                <a:spcPct val="100000"/>
              </a:lnSpc>
            </a:pPr>
            <a:r>
              <a:rPr lang="es-ES" sz="2000" b="0" strike="noStrike" spc="-1" dirty="0">
                <a:solidFill>
                  <a:srgbClr val="C00000"/>
                </a:solidFill>
                <a:latin typeface="Tw Cen MT"/>
                <a:ea typeface="Times New Roman"/>
              </a:rPr>
              <a:t>*1574</a:t>
            </a:r>
            <a:r>
              <a:rPr lang="es-ES" sz="2000" b="0" strike="noStrike" spc="-1" dirty="0">
                <a:solidFill>
                  <a:srgbClr val="202020"/>
                </a:solidFill>
                <a:latin typeface="Tw Cen MT"/>
                <a:ea typeface="Times New Roman"/>
              </a:rPr>
              <a:t>: Once años después de la solicitud, se inició la edificación de parte de la iglesia del nuevo convento en la antigua ubicación de la vieja ermita.</a:t>
            </a:r>
            <a:r>
              <a:rPr lang="es-ES" sz="2000" b="0" strike="noStrike" spc="-1" dirty="0">
                <a:solidFill>
                  <a:srgbClr val="000000"/>
                </a:solidFill>
                <a:latin typeface="Tw Cen MT"/>
                <a:ea typeface="Times New Roman"/>
              </a:rPr>
              <a:t>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Hemos de señalar que los corrales de este convento, huerto de las monjas, llegaron a lindar con la calle Carrera y la plaza Mayor. </a:t>
            </a:r>
            <a:endParaRPr lang="es-ES" sz="2000" b="0" strike="noStrike" spc="-1" dirty="0">
              <a:latin typeface="Arial"/>
            </a:endParaRPr>
          </a:p>
        </p:txBody>
      </p:sp>
      <p:pic>
        <p:nvPicPr>
          <p:cNvPr id="413" name="Imagen 9"/>
          <p:cNvPicPr/>
          <p:nvPr/>
        </p:nvPicPr>
        <p:blipFill>
          <a:blip r:embed="rId3"/>
          <a:srcRect l="19915"/>
          <a:stretch/>
        </p:blipFill>
        <p:spPr>
          <a:xfrm>
            <a:off x="6050160" y="764640"/>
            <a:ext cx="2728440" cy="2318760"/>
          </a:xfrm>
          <a:prstGeom prst="rect">
            <a:avLst/>
          </a:prstGeom>
          <a:ln w="0">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2"/>
                                        </p:tgtEl>
                                        <p:attrNameLst>
                                          <p:attrName>style.visibility</p:attrName>
                                        </p:attrNameLst>
                                      </p:cBhvr>
                                      <p:to>
                                        <p:strVal val="visible"/>
                                      </p:to>
                                    </p:set>
                                    <p:animEffect transition="in" filter="fade">
                                      <p:cBhvr>
                                        <p:cTn id="7" dur="3000"/>
                                        <p:tgtEl>
                                          <p:spTgt spid="412"/>
                                        </p:tgtEl>
                                      </p:cBhvr>
                                    </p:animEffect>
                                    <p:anim calcmode="lin" valueType="num">
                                      <p:cBhvr>
                                        <p:cTn id="8" dur="3000" fill="hold"/>
                                        <p:tgtEl>
                                          <p:spTgt spid="412"/>
                                        </p:tgtEl>
                                        <p:attrNameLst>
                                          <p:attrName>ppt_x</p:attrName>
                                        </p:attrNameLst>
                                      </p:cBhvr>
                                      <p:tavLst>
                                        <p:tav tm="0">
                                          <p:val>
                                            <p:strVal val="#ppt_x"/>
                                          </p:val>
                                        </p:tav>
                                        <p:tav tm="100000">
                                          <p:val>
                                            <p:strVal val="#ppt_x"/>
                                          </p:val>
                                        </p:tav>
                                      </p:tavLst>
                                    </p:anim>
                                    <p:anim calcmode="lin" valueType="num">
                                      <p:cBhvr>
                                        <p:cTn id="9" dur="3000" fill="hold"/>
                                        <p:tgtEl>
                                          <p:spTgt spid="4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2" grpId="0"/>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14"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415" name="CuadroTexto 3"/>
          <p:cNvSpPr/>
          <p:nvPr/>
        </p:nvSpPr>
        <p:spPr>
          <a:xfrm>
            <a:off x="611640" y="404640"/>
            <a:ext cx="7847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Times New Roman"/>
              </a:rPr>
              <a:t>*1620</a:t>
            </a:r>
            <a:r>
              <a:rPr lang="es-ES" sz="2000" b="0" strike="noStrike" spc="-1" dirty="0">
                <a:solidFill>
                  <a:srgbClr val="000000"/>
                </a:solidFill>
                <a:latin typeface="Tw Cen MT"/>
                <a:ea typeface="Times New Roman"/>
              </a:rPr>
              <a:t>: Hay 48 monjas profesas con las donadas y novicias y el dicho convento no tiene con qué sustentarlas. Es tanta la pobreza que tiene, que las monjas de noche a las cenas no tienen refectorio y se sustentan de lo que sus padres y deudos les envían.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*1624</a:t>
            </a:r>
            <a:r>
              <a:rPr lang="es-ES" sz="2000" b="0" strike="noStrike" spc="-1" dirty="0">
                <a:solidFill>
                  <a:srgbClr val="202020"/>
                </a:solidFill>
                <a:latin typeface="Tw Cen MT"/>
                <a:ea typeface="Times New Roman"/>
              </a:rPr>
              <a:t>: La abadesa Ana de Patiño envió una petición de limosna al obispado de Jaén para reparar el edificio, que volvía a presentar problemas de habitabilidad. Y más adelante, a lo largo del siglo XVIII, se sucedieron diversos conflictos entre el obispado de Jaén y el empobrecido convento por la posesión de los </a:t>
            </a:r>
            <a:r>
              <a:rPr lang="es-ES" sz="2000" b="0" strike="noStrike" spc="-1" dirty="0">
                <a:solidFill>
                  <a:srgbClr val="000000"/>
                </a:solidFill>
                <a:latin typeface="Tw Cen MT"/>
                <a:ea typeface="Times New Roman"/>
              </a:rPr>
              <a:t>diezmos.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Conflicto con la Parroquia: El motivo de la queja se debía “a que las religiosas vendían sepulturas en el interior de su recinto, y en perjuicio de la Parroquia”. San Andrés que contaba con unos 1000 vecinos y siete beneficiados, necesitaba la aportación de los fieles, que consistía fundamentalmente en pagar las sepulturas en las capillas y en el cementerio de la Iglesia, donde se disponía de unas 200 tumbas vacías.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1657</a:t>
            </a:r>
            <a:r>
              <a:rPr lang="es-ES" sz="2000" b="0" strike="noStrike" spc="-1" dirty="0">
                <a:solidFill>
                  <a:srgbClr val="000000"/>
                </a:solidFill>
                <a:latin typeface="Tw Cen MT"/>
                <a:ea typeface="Times New Roman"/>
              </a:rPr>
              <a:t>: Según el testamento del Abad </a:t>
            </a:r>
            <a:r>
              <a:rPr lang="es-ES" sz="2000" b="0" strike="noStrike" spc="-1" dirty="0" err="1">
                <a:solidFill>
                  <a:srgbClr val="000000"/>
                </a:solidFill>
                <a:latin typeface="Tw Cen MT"/>
                <a:ea typeface="Times New Roman"/>
              </a:rPr>
              <a:t>Cossano</a:t>
            </a:r>
            <a:r>
              <a:rPr lang="es-ES" sz="2000" b="0" strike="noStrike" spc="-1" dirty="0">
                <a:solidFill>
                  <a:srgbClr val="000000"/>
                </a:solidFill>
                <a:latin typeface="Tw Cen MT"/>
                <a:ea typeface="Times New Roman"/>
              </a:rPr>
              <a:t>: “Ante la pobreza en que viven las franciscas de Villanueva, en cuya iglesia están sepultados mis padres, mando se le den a dicho convento cien ducados”.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 1752</a:t>
            </a:r>
            <a:r>
              <a:rPr lang="es-ES" sz="2000" b="0" strike="noStrike" spc="-1" dirty="0">
                <a:solidFill>
                  <a:srgbClr val="000000"/>
                </a:solidFill>
                <a:latin typeface="Tw Cen MT"/>
                <a:ea typeface="Times New Roman"/>
              </a:rPr>
              <a:t>: Según el catastro del marqués de la Ensenada había en el convento 31 monjas, 28 de velo negro y 3 legas.</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3000"/>
                                        <p:tgtEl>
                                          <p:spTgt spid="415"/>
                                        </p:tgtEl>
                                      </p:cBhvr>
                                    </p:animEffect>
                                    <p:anim calcmode="lin" valueType="num">
                                      <p:cBhvr>
                                        <p:cTn id="8" dur="3000" fill="hold"/>
                                        <p:tgtEl>
                                          <p:spTgt spid="415"/>
                                        </p:tgtEl>
                                        <p:attrNameLst>
                                          <p:attrName>ppt_x</p:attrName>
                                        </p:attrNameLst>
                                      </p:cBhvr>
                                      <p:tavLst>
                                        <p:tav tm="0">
                                          <p:val>
                                            <p:strVal val="#ppt_x"/>
                                          </p:val>
                                        </p:tav>
                                        <p:tav tm="100000">
                                          <p:val>
                                            <p:strVal val="#ppt_x"/>
                                          </p:val>
                                        </p:tav>
                                      </p:tavLst>
                                    </p:anim>
                                    <p:anim calcmode="lin" valueType="num">
                                      <p:cBhvr>
                                        <p:cTn id="9" dur="3000" fill="hold"/>
                                        <p:tgtEl>
                                          <p:spTgt spid="4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16"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417" name="CuadroTexto 3"/>
          <p:cNvSpPr/>
          <p:nvPr/>
        </p:nvSpPr>
        <p:spPr>
          <a:xfrm>
            <a:off x="539640" y="260640"/>
            <a:ext cx="7991640" cy="6188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000000"/>
                </a:solidFill>
                <a:latin typeface="Tw Cen MT"/>
                <a:ea typeface="Times New Roman"/>
              </a:rPr>
              <a:t>Por los años finales del siglo XVI, el recinto religioso  quedaba situado a las afueras de la villa. Aquellos álamos de san Francisco que enfilaban hacia la Cruz Dorada, durante muchos años, fueron recreo y solaz de los habitantes de Villanueva, y vendrían a ponerle límite a la población.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De aquí partía, en subida prolongada, un camino que daba acceso al antiguo Calvario, con sus tres cruces, situado entonces frente al actual barrio Imperial, donde culminaban muchas procesiones de Pascua. Los diferentes pasos procesionales, con sus santos y cofradías, que se dirigían hasta el Calvario, convertían al convento de san Francisco en un balcón privilegiado para sus moradoras; durante algunos siglos pudieron contemplar, desde el interior de aquellos muros y desde el otro lado de sus ventanas, el espectáculo que Villanueva le tributó durante siglos al Calvario.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Pequeño incidente: A la hora de la misa mayor, entraron en la iglesia del convento dos mujeres y le pidieron a la abadesa ser recogidas hasta que les tomara declaración el vicario. </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Times New Roman"/>
              </a:rPr>
              <a:t>	El alcalde mayor rompió “a coces” la puerta y los alguaciles se apoderaron de las acogidas. Antes de que las sacasen, acudió el vicario y juez eclesiástico de la parroquia doctor Palomeque con otros muchos clérigos, quienes disuadieron al alcalde para que depusiera su actitud. Y por no haberlo cumplido, el vicario doctor Palomeque, lo excomulgó.</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17"/>
                                        </p:tgtEl>
                                        <p:attrNameLst>
                                          <p:attrName>style.visibility</p:attrName>
                                        </p:attrNameLst>
                                      </p:cBhvr>
                                      <p:to>
                                        <p:strVal val="visible"/>
                                      </p:to>
                                    </p:set>
                                    <p:animEffect transition="in" filter="fade">
                                      <p:cBhvr>
                                        <p:cTn id="7" dur="3000"/>
                                        <p:tgtEl>
                                          <p:spTgt spid="417"/>
                                        </p:tgtEl>
                                      </p:cBhvr>
                                    </p:animEffect>
                                    <p:anim calcmode="lin" valueType="num">
                                      <p:cBhvr>
                                        <p:cTn id="8" dur="3000" fill="hold"/>
                                        <p:tgtEl>
                                          <p:spTgt spid="417"/>
                                        </p:tgtEl>
                                        <p:attrNameLst>
                                          <p:attrName>ppt_x</p:attrName>
                                        </p:attrNameLst>
                                      </p:cBhvr>
                                      <p:tavLst>
                                        <p:tav tm="0">
                                          <p:val>
                                            <p:strVal val="#ppt_x"/>
                                          </p:val>
                                        </p:tav>
                                        <p:tav tm="100000">
                                          <p:val>
                                            <p:strVal val="#ppt_x"/>
                                          </p:val>
                                        </p:tav>
                                      </p:tavLst>
                                    </p:anim>
                                    <p:anim calcmode="lin" valueType="num">
                                      <p:cBhvr>
                                        <p:cTn id="9" dur="3000" fill="hold"/>
                                        <p:tgtEl>
                                          <p:spTgt spid="4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7"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18" name="CuadroTexto 1"/>
          <p:cNvSpPr/>
          <p:nvPr/>
        </p:nvSpPr>
        <p:spPr>
          <a:xfrm>
            <a:off x="1115640" y="764640"/>
            <a:ext cx="7127640" cy="26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ts val="1349"/>
              </a:lnSpc>
            </a:pPr>
            <a:r>
              <a:rPr lang="es-ES" sz="1800" b="1" strike="noStrike" spc="-1">
                <a:solidFill>
                  <a:srgbClr val="000000"/>
                </a:solidFill>
                <a:latin typeface="Arial"/>
                <a:ea typeface="Times New Roman"/>
              </a:rPr>
              <a:t> </a:t>
            </a:r>
            <a:endParaRPr lang="es-ES" sz="1800" b="0" strike="noStrike" spc="-1">
              <a:latin typeface="Arial"/>
            </a:endParaRPr>
          </a:p>
        </p:txBody>
      </p:sp>
      <p:sp>
        <p:nvSpPr>
          <p:cNvPr id="419" name="CuadroTexto 3"/>
          <p:cNvSpPr/>
          <p:nvPr/>
        </p:nvSpPr>
        <p:spPr>
          <a:xfrm>
            <a:off x="539640" y="476640"/>
            <a:ext cx="6317280" cy="645120"/>
          </a:xfrm>
          <a:prstGeom prst="rect">
            <a:avLst/>
          </a:prstGeom>
          <a:noFill/>
          <a:ln w="0">
            <a:noFill/>
          </a:ln>
        </p:spPr>
        <p:style>
          <a:lnRef idx="0">
            <a:scrgbClr r="0" g="0" b="0"/>
          </a:lnRef>
          <a:fillRef idx="0">
            <a:scrgbClr r="0" g="0" b="0"/>
          </a:fillRef>
          <a:effectRef idx="0">
            <a:scrgbClr r="0" g="0" b="0"/>
          </a:effectRef>
          <a:fontRef idx="minor"/>
        </p:style>
      </p:sp>
      <p:sp>
        <p:nvSpPr>
          <p:cNvPr id="420" name="CuadroTexto 2"/>
          <p:cNvSpPr/>
          <p:nvPr/>
        </p:nvSpPr>
        <p:spPr>
          <a:xfrm>
            <a:off x="539640" y="188640"/>
            <a:ext cx="7991640" cy="62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DESAMORTIZACIÓN</a:t>
            </a:r>
            <a:endParaRPr lang="es-ES" sz="2400" b="0" strike="noStrike" spc="-1" dirty="0">
              <a:latin typeface="Arial"/>
            </a:endParaRPr>
          </a:p>
          <a:p>
            <a:pPr algn="just">
              <a:lnSpc>
                <a:spcPct val="100000"/>
              </a:lnSpc>
            </a:pP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*1820</a:t>
            </a:r>
            <a:r>
              <a:rPr lang="es-ES" sz="2000" b="0" strike="noStrike" spc="-1" dirty="0">
                <a:solidFill>
                  <a:srgbClr val="000000"/>
                </a:solidFill>
                <a:latin typeface="Tw Cen MT"/>
                <a:ea typeface="Times New Roman"/>
              </a:rPr>
              <a:t>: La desaparición definitiva del monasterio tuvo lugar tras la segunda exclaustración llevada a cabo por el gobierno de la nación como consecuencia de la desamortización.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*1836</a:t>
            </a:r>
            <a:r>
              <a:rPr lang="es-ES" sz="2000" b="0" strike="noStrike" spc="-1" dirty="0">
                <a:solidFill>
                  <a:srgbClr val="202020"/>
                </a:solidFill>
                <a:latin typeface="Tw Cen MT"/>
                <a:ea typeface="Times New Roman"/>
              </a:rPr>
              <a:t>: En cumplimiento del Real Decreto de 9 de marzo, la Junta Diocesana acordó el desalojo de las últimas religiosas que permanecían en el convento de San Francisco y su supresión definitiva.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*1842</a:t>
            </a:r>
            <a:r>
              <a:rPr lang="es-ES" sz="2000" b="0" strike="noStrike" spc="-1" dirty="0">
                <a:solidFill>
                  <a:srgbClr val="202020"/>
                </a:solidFill>
                <a:latin typeface="Tw Cen MT"/>
                <a:ea typeface="Times New Roman"/>
              </a:rPr>
              <a:t>: Por Real Decreto de 26 de julio, la Junta Superior de Bienes Nacionales acordó conceder de forma gratuita al Ayuntamiento de Villanueva del Arzobispo el antiguo edificio del convento de San Francisco, con objeto de establecer en él las Escuelas de Primera Educación.</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*1856</a:t>
            </a:r>
            <a:r>
              <a:rPr lang="es-ES" sz="2000" b="0" strike="noStrike" spc="-1" dirty="0">
                <a:solidFill>
                  <a:srgbClr val="000000"/>
                </a:solidFill>
                <a:latin typeface="Tw Cen MT"/>
                <a:ea typeface="Times New Roman"/>
              </a:rPr>
              <a:t>: Comienzan las obras para habilitarlo como centro de enseñanza, (410 alumnos)</a:t>
            </a:r>
            <a:r>
              <a:rPr lang="es-ES" sz="2000" b="0" i="1" strike="noStrike" spc="-1" dirty="0">
                <a:solidFill>
                  <a:srgbClr val="000000"/>
                </a:solidFill>
                <a:latin typeface="Tw Cen MT"/>
                <a:ea typeface="Times New Roman"/>
              </a:rPr>
              <a:t> teniendo uno de los maestros casa gratis en el edificio del suprimido convento de religiosas franciscanas.</a:t>
            </a:r>
            <a:endParaRPr lang="es-ES" sz="2000" b="0" strike="noStrike" spc="-1" dirty="0">
              <a:latin typeface="Arial"/>
            </a:endParaRPr>
          </a:p>
          <a:p>
            <a:pPr algn="just">
              <a:lnSpc>
                <a:spcPct val="100000"/>
              </a:lnSpc>
            </a:pPr>
            <a:r>
              <a:rPr lang="es-ES" sz="2000" b="0" strike="noStrike" spc="-1" dirty="0">
                <a:solidFill>
                  <a:srgbClr val="202020"/>
                </a:solidFill>
                <a:latin typeface="Tw Cen MT"/>
                <a:ea typeface="Times New Roman"/>
              </a:rPr>
              <a:t>Después el Ayuntamiento cedió el edificio a la guardia civil como cuartel.</a:t>
            </a:r>
            <a:endParaRPr lang="es-ES" sz="2000" b="0" strike="noStrike" spc="-1" dirty="0">
              <a:latin typeface="Arial"/>
            </a:endParaRPr>
          </a:p>
          <a:p>
            <a:pPr algn="just">
              <a:lnSpc>
                <a:spcPct val="100000"/>
              </a:lnSpc>
            </a:pPr>
            <a:r>
              <a:rPr lang="es-ES" sz="2000" b="0" strike="noStrike" spc="-1" dirty="0">
                <a:solidFill>
                  <a:srgbClr val="202020"/>
                </a:solidFill>
                <a:latin typeface="Tw Cen MT"/>
                <a:ea typeface="Times New Roman"/>
              </a:rPr>
              <a:t>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Times New Roman"/>
              </a:rPr>
              <a:t>*1926</a:t>
            </a:r>
            <a:r>
              <a:rPr lang="es-ES" sz="2000" b="0" strike="noStrike" spc="-1" dirty="0">
                <a:solidFill>
                  <a:srgbClr val="202020"/>
                </a:solidFill>
                <a:latin typeface="Tw Cen MT"/>
                <a:ea typeface="Times New Roman"/>
              </a:rPr>
              <a:t>: Se cede a la Cruz Roja, para instalar en él nuevas dependencias que permitieran a esta institución prestar sus servicios. </a:t>
            </a:r>
            <a:endParaRPr lang="es-ES" sz="2000" b="0" strike="noStrike" spc="-1" dirty="0">
              <a:latin typeface="Arial"/>
            </a:endParaRPr>
          </a:p>
          <a:p>
            <a:pPr>
              <a:lnSpc>
                <a:spcPct val="100000"/>
              </a:lnSpc>
            </a:pP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0"/>
                                        </p:tgtEl>
                                        <p:attrNameLst>
                                          <p:attrName>style.visibility</p:attrName>
                                        </p:attrNameLst>
                                      </p:cBhvr>
                                      <p:to>
                                        <p:strVal val="visible"/>
                                      </p:to>
                                    </p:set>
                                    <p:animEffect transition="in" filter="fade">
                                      <p:cBhvr>
                                        <p:cTn id="7" dur="3000"/>
                                        <p:tgtEl>
                                          <p:spTgt spid="420"/>
                                        </p:tgtEl>
                                      </p:cBhvr>
                                    </p:animEffect>
                                    <p:anim calcmode="lin" valueType="num">
                                      <p:cBhvr>
                                        <p:cTn id="8" dur="3000" fill="hold"/>
                                        <p:tgtEl>
                                          <p:spTgt spid="420"/>
                                        </p:tgtEl>
                                        <p:attrNameLst>
                                          <p:attrName>ppt_x</p:attrName>
                                        </p:attrNameLst>
                                      </p:cBhvr>
                                      <p:tavLst>
                                        <p:tav tm="0">
                                          <p:val>
                                            <p:strVal val="#ppt_x"/>
                                          </p:val>
                                        </p:tav>
                                        <p:tav tm="100000">
                                          <p:val>
                                            <p:strVal val="#ppt_x"/>
                                          </p:val>
                                        </p:tav>
                                      </p:tavLst>
                                    </p:anim>
                                    <p:anim calcmode="lin" valueType="num">
                                      <p:cBhvr>
                                        <p:cTn id="9" dur="3000" fill="hold"/>
                                        <p:tgtEl>
                                          <p:spTgt spid="4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 grpId="0"/>
    </p:bldLst>
  </p:timing>
</p:sld>
</file>

<file path=ppt/slides/slide95.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21" name="CuadroTexto 1"/>
          <p:cNvSpPr/>
          <p:nvPr/>
        </p:nvSpPr>
        <p:spPr>
          <a:xfrm>
            <a:off x="683640" y="1989000"/>
            <a:ext cx="8075520" cy="4663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DejaVu Sans"/>
              </a:rPr>
              <a:t>* 1627</a:t>
            </a:r>
            <a:r>
              <a:rPr lang="es-ES" sz="2000" b="0" strike="noStrike" spc="-1" dirty="0">
                <a:solidFill>
                  <a:srgbClr val="000000"/>
                </a:solidFill>
                <a:latin typeface="Tw Cen MT"/>
                <a:ea typeface="DejaVu Sans"/>
              </a:rPr>
              <a:t>: Un vecino de Villanueva, Andrés Sánchez, solicitó al prior  de San Andrés: “</a:t>
            </a:r>
            <a:r>
              <a:rPr lang="es-ES" sz="2000" b="0" i="1" strike="noStrike" spc="-1" dirty="0">
                <a:solidFill>
                  <a:srgbClr val="000000"/>
                </a:solidFill>
                <a:latin typeface="Tw Cen MT"/>
                <a:ea typeface="DejaVu Sans"/>
              </a:rPr>
              <a:t>modificar el trayecto que la imagen de la ermita hacía cuando salía en procesión ocasionando molestia a la clerecía y  personas devotas que acompañan la Virgen, solo a contemplación y gusto de Leonor Molina, viuda y vecina de la villa, y sólo porque la señora otorgue la limosna”.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 1716</a:t>
            </a:r>
            <a:r>
              <a:rPr lang="es-ES" sz="2000" b="0" strike="noStrike" spc="-1" dirty="0">
                <a:solidFill>
                  <a:srgbClr val="000000"/>
                </a:solidFill>
                <a:latin typeface="Tw Cen MT"/>
                <a:ea typeface="DejaVu Sans"/>
              </a:rPr>
              <a:t>: Un dato que nos sirve para ubicar el lugar aproximado en donde estuvo esta ermita: Juan Zafra, vecino de la villa, tiene una casa en la calle Nogueruela que linda con callejuela que sale a la ermita de la </a:t>
            </a:r>
            <a:r>
              <a:rPr lang="es-ES" sz="2000" b="0" strike="noStrike" spc="-1" dirty="0" err="1">
                <a:solidFill>
                  <a:srgbClr val="000000"/>
                </a:solidFill>
                <a:latin typeface="Tw Cen MT"/>
                <a:ea typeface="DejaVu Sans"/>
              </a:rPr>
              <a:t>Fuenclara</a:t>
            </a:r>
            <a:r>
              <a:rPr lang="es-ES" sz="2000" b="0" strike="noStrike" spc="-1" dirty="0">
                <a:solidFill>
                  <a:srgbClr val="000000"/>
                </a:solidFill>
                <a:latin typeface="Tw Cen MT"/>
                <a:ea typeface="DejaVu Sans"/>
              </a:rPr>
              <a:t>.</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a:t>
            </a:r>
            <a:r>
              <a:rPr lang="es-ES" sz="2000" b="0" strike="noStrike" spc="-1" dirty="0">
                <a:solidFill>
                  <a:srgbClr val="C00000"/>
                </a:solidFill>
                <a:latin typeface="Tw Cen MT"/>
                <a:ea typeface="DejaVu Sans"/>
              </a:rPr>
              <a:t>*</a:t>
            </a:r>
            <a:r>
              <a:rPr lang="es-ES" sz="2000" b="0" strike="noStrike" spc="-1" dirty="0">
                <a:solidFill>
                  <a:srgbClr val="000000"/>
                </a:solidFill>
                <a:latin typeface="Tw Cen MT"/>
                <a:ea typeface="DejaVu Sans"/>
              </a:rPr>
              <a:t> En los primeros años del siglo XVIII, sabemos que esta ermita estuvo a cargo de un ermitaño llamado “Francisco Pecador”. Era éste un sujeto cómico y estrambótico, que dio mucho que hablar en el pueblo; tenía la costumbre de llevar sobre el cuerpo unas cintas mojadas en sangre, y las llevaba por aparentar ser un virtuoso; pero en realidad detrás de esa fachada se escondía un verdadero hipócrita. Después pasaría a la Fuensanta, creando graves problemas.</a:t>
            </a:r>
            <a:endParaRPr lang="es-ES" sz="2000" b="0" strike="noStrike" spc="-1" dirty="0">
              <a:latin typeface="Arial"/>
            </a:endParaRPr>
          </a:p>
        </p:txBody>
      </p:sp>
      <p:sp>
        <p:nvSpPr>
          <p:cNvPr id="422" name="CuadroTexto 2"/>
          <p:cNvSpPr/>
          <p:nvPr/>
        </p:nvSpPr>
        <p:spPr>
          <a:xfrm>
            <a:off x="1380240" y="500400"/>
            <a:ext cx="183600" cy="368280"/>
          </a:xfrm>
          <a:prstGeom prst="rect">
            <a:avLst/>
          </a:prstGeom>
          <a:noFill/>
          <a:ln w="0">
            <a:noFill/>
          </a:ln>
        </p:spPr>
        <p:style>
          <a:lnRef idx="0">
            <a:scrgbClr r="0" g="0" b="0"/>
          </a:lnRef>
          <a:fillRef idx="0">
            <a:scrgbClr r="0" g="0" b="0"/>
          </a:fillRef>
          <a:effectRef idx="0">
            <a:scrgbClr r="0" g="0" b="0"/>
          </a:effectRef>
          <a:fontRef idx="minor"/>
        </p:style>
      </p:sp>
      <p:sp>
        <p:nvSpPr>
          <p:cNvPr id="423" name="CuadroTexto 4"/>
          <p:cNvSpPr/>
          <p:nvPr/>
        </p:nvSpPr>
        <p:spPr>
          <a:xfrm>
            <a:off x="683640" y="188640"/>
            <a:ext cx="604764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dirty="0">
                <a:solidFill>
                  <a:srgbClr val="C00000"/>
                </a:solidFill>
                <a:latin typeface="Arial"/>
                <a:ea typeface="DejaVu Sans"/>
              </a:rPr>
              <a:t> </a:t>
            </a:r>
            <a:r>
              <a:rPr lang="es-ES" sz="2000" b="0" strike="noStrike" spc="-1" dirty="0">
                <a:solidFill>
                  <a:srgbClr val="C00000"/>
                </a:solidFill>
                <a:latin typeface="Arial"/>
                <a:ea typeface="DejaVu Sans"/>
              </a:rPr>
              <a:t>3ª  </a:t>
            </a:r>
            <a:r>
              <a:rPr lang="es-ES" sz="2000" b="0" strike="noStrike" spc="-1" dirty="0">
                <a:solidFill>
                  <a:srgbClr val="C00000"/>
                </a:solidFill>
                <a:latin typeface="Tw Cen MT"/>
                <a:ea typeface="DejaVu Sans"/>
              </a:rPr>
              <a:t>ERMITA: VIRGEN DE LAS NIEVES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 1524</a:t>
            </a:r>
            <a:r>
              <a:rPr lang="es-ES" sz="2000" b="0" strike="noStrike" spc="-1" dirty="0">
                <a:solidFill>
                  <a:srgbClr val="000000"/>
                </a:solidFill>
                <a:latin typeface="Tw Cen MT"/>
                <a:ea typeface="DejaVu Sans"/>
              </a:rPr>
              <a:t>: Sabemos que ya existía recibiendo el nombre de </a:t>
            </a:r>
            <a:r>
              <a:rPr lang="es-ES" sz="2000" b="0" strike="noStrike" spc="-1" dirty="0" err="1">
                <a:solidFill>
                  <a:srgbClr val="000000"/>
                </a:solidFill>
                <a:latin typeface="Tw Cen MT"/>
                <a:ea typeface="DejaVu Sans"/>
              </a:rPr>
              <a:t>Fuenclara</a:t>
            </a:r>
            <a:r>
              <a:rPr lang="es-ES" sz="2000" b="0" strike="noStrike" spc="-1" dirty="0">
                <a:solidFill>
                  <a:srgbClr val="000000"/>
                </a:solidFill>
                <a:latin typeface="Tw Cen MT"/>
                <a:ea typeface="DejaVu Sans"/>
              </a:rPr>
              <a:t> por la calle que la albergó. La imagen que allí se veneraba era  Nuestra Señora de las Nieves, albergándose también una imagen de San Blas. </a:t>
            </a:r>
            <a:endParaRPr lang="es-ES" sz="2000" b="0" strike="noStrike" spc="-1" dirty="0">
              <a:latin typeface="Arial"/>
            </a:endParaRPr>
          </a:p>
        </p:txBody>
      </p:sp>
      <p:pic>
        <p:nvPicPr>
          <p:cNvPr id="424" name="Imagen 5"/>
          <p:cNvPicPr/>
          <p:nvPr/>
        </p:nvPicPr>
        <p:blipFill>
          <a:blip r:embed="rId3"/>
          <a:srcRect r="12884"/>
          <a:stretch/>
        </p:blipFill>
        <p:spPr>
          <a:xfrm>
            <a:off x="7164360" y="204120"/>
            <a:ext cx="1594800" cy="1329840"/>
          </a:xfrm>
          <a:prstGeom prst="rect">
            <a:avLst/>
          </a:prstGeom>
          <a:ln w="0">
            <a:noFill/>
          </a:ln>
        </p:spPr>
      </p:pic>
      <p:sp>
        <p:nvSpPr>
          <p:cNvPr id="425" name="CuadroTexto 7"/>
          <p:cNvSpPr/>
          <p:nvPr/>
        </p:nvSpPr>
        <p:spPr>
          <a:xfrm>
            <a:off x="7020360" y="1535040"/>
            <a:ext cx="1871280" cy="333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pPr>
            <a:r>
              <a:rPr lang="es-ES" sz="1600" b="0" strike="noStrike" spc="-1">
                <a:solidFill>
                  <a:srgbClr val="C00000"/>
                </a:solidFill>
                <a:latin typeface="Tw Cen MT"/>
                <a:ea typeface="DejaVu Sans"/>
              </a:rPr>
              <a:t>Virgen de las Nieves</a:t>
            </a:r>
            <a:endParaRPr lang="es-ES" sz="16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3"/>
                                        </p:tgtEl>
                                        <p:attrNameLst>
                                          <p:attrName>style.visibility</p:attrName>
                                        </p:attrNameLst>
                                      </p:cBhvr>
                                      <p:to>
                                        <p:strVal val="visible"/>
                                      </p:to>
                                    </p:set>
                                    <p:animEffect transition="in" filter="fade">
                                      <p:cBhvr>
                                        <p:cTn id="7" dur="3000"/>
                                        <p:tgtEl>
                                          <p:spTgt spid="423"/>
                                        </p:tgtEl>
                                      </p:cBhvr>
                                    </p:animEffect>
                                    <p:anim calcmode="lin" valueType="num">
                                      <p:cBhvr>
                                        <p:cTn id="8" dur="3000" fill="hold"/>
                                        <p:tgtEl>
                                          <p:spTgt spid="423"/>
                                        </p:tgtEl>
                                        <p:attrNameLst>
                                          <p:attrName>ppt_x</p:attrName>
                                        </p:attrNameLst>
                                      </p:cBhvr>
                                      <p:tavLst>
                                        <p:tav tm="0">
                                          <p:val>
                                            <p:strVal val="#ppt_x"/>
                                          </p:val>
                                        </p:tav>
                                        <p:tav tm="100000">
                                          <p:val>
                                            <p:strVal val="#ppt_x"/>
                                          </p:val>
                                        </p:tav>
                                      </p:tavLst>
                                    </p:anim>
                                    <p:anim calcmode="lin" valueType="num">
                                      <p:cBhvr>
                                        <p:cTn id="9" dur="3000" fill="hold"/>
                                        <p:tgtEl>
                                          <p:spTgt spid="4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3"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26" name="CuadroTexto 1"/>
          <p:cNvSpPr/>
          <p:nvPr/>
        </p:nvSpPr>
        <p:spPr>
          <a:xfrm>
            <a:off x="611640" y="476640"/>
            <a:ext cx="7847640" cy="588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dirty="0">
                <a:solidFill>
                  <a:srgbClr val="C00000"/>
                </a:solidFill>
                <a:latin typeface="Tw Cen MT"/>
                <a:ea typeface="DejaVu Sans"/>
              </a:rPr>
              <a:t>*1862, </a:t>
            </a:r>
            <a:r>
              <a:rPr lang="es-ES" sz="2000" b="0" strike="noStrike" spc="-1" dirty="0">
                <a:solidFill>
                  <a:srgbClr val="000000"/>
                </a:solidFill>
                <a:latin typeface="Tw Cen MT"/>
                <a:ea typeface="DejaVu Sans"/>
              </a:rPr>
              <a:t>el párroco de Villanueva don Manuel Parra, le escribe una carta al obispo indicándole la situación tan penosa en que se encuentra el edificio tras la desamortización, al perderse los pocos bienes que tenía este santuario:</a:t>
            </a:r>
            <a:endParaRPr lang="es-ES" sz="2000" b="0" strike="noStrike" spc="-1" dirty="0">
              <a:latin typeface="Arial"/>
            </a:endParaRPr>
          </a:p>
          <a:p>
            <a:pPr algn="just">
              <a:lnSpc>
                <a:spcPct val="100000"/>
              </a:lnSpc>
            </a:pPr>
            <a:r>
              <a:rPr lang="es-ES" sz="2000" b="0" i="1" strike="noStrike" spc="-1" dirty="0">
                <a:solidFill>
                  <a:srgbClr val="000000"/>
                </a:solidFill>
                <a:latin typeface="Tw Cen MT"/>
                <a:ea typeface="DejaVu Sans"/>
              </a:rPr>
              <a:t>	“Con el tiempo el edificio se ha deteriorado cada vez más, y hoy día se halla en completa ruina. Que las tejas y maderas que quedan si no se ponen a salvo, se perderán</a:t>
            </a:r>
            <a:r>
              <a:rPr lang="es-ES" sz="2000" b="0" strike="noStrike" spc="-1" dirty="0">
                <a:solidFill>
                  <a:srgbClr val="000000"/>
                </a:solidFill>
                <a:latin typeface="Tw Cen MT"/>
                <a:ea typeface="DejaVu Sans"/>
              </a:rPr>
              <a:t>”.</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*1885</a:t>
            </a:r>
            <a:r>
              <a:rPr lang="es-ES" sz="2000" b="0" strike="noStrike" spc="-1" dirty="0">
                <a:solidFill>
                  <a:srgbClr val="000000"/>
                </a:solidFill>
                <a:latin typeface="Tw Cen MT"/>
                <a:ea typeface="DejaVu Sans"/>
              </a:rPr>
              <a:t>: don Juan Miguel Segarra, párroco de san Andrés, solicita al Sr. Obispo autorización para bendecir de nuevo la ermita:</a:t>
            </a:r>
            <a:endParaRPr lang="es-ES" sz="2000" b="0" strike="noStrike" spc="-1" dirty="0">
              <a:latin typeface="Arial"/>
            </a:endParaRPr>
          </a:p>
          <a:p>
            <a:pPr algn="just">
              <a:lnSpc>
                <a:spcPct val="100000"/>
              </a:lnSpc>
            </a:pPr>
            <a:r>
              <a:rPr lang="es-ES" sz="2000" b="0" strike="noStrike" spc="-1" dirty="0">
                <a:solidFill>
                  <a:srgbClr val="000000"/>
                </a:solidFill>
                <a:latin typeface="Tw Cen MT"/>
                <a:ea typeface="DejaVu Sans"/>
              </a:rPr>
              <a:t>	«</a:t>
            </a:r>
            <a:r>
              <a:rPr lang="es-ES" sz="2000" b="0" i="1" strike="noStrike" spc="-1" dirty="0">
                <a:solidFill>
                  <a:srgbClr val="000000"/>
                </a:solidFill>
                <a:latin typeface="Tw Cen MT"/>
                <a:ea typeface="DejaVu Sans"/>
              </a:rPr>
              <a:t>Que el año pasado, con motivo de la enfermedad del cólera, que hubo en la zona, se habilitó como lazareto la pequeña ermita de la </a:t>
            </a:r>
            <a:r>
              <a:rPr lang="es-ES" sz="2000" b="0" i="1" strike="noStrike" spc="-1" dirty="0" err="1">
                <a:solidFill>
                  <a:srgbClr val="000000"/>
                </a:solidFill>
                <a:latin typeface="Tw Cen MT"/>
                <a:ea typeface="DejaVu Sans"/>
              </a:rPr>
              <a:t>Fuenclara</a:t>
            </a:r>
            <a:r>
              <a:rPr lang="es-ES" sz="2000" b="0" i="1" strike="noStrike" spc="-1" dirty="0">
                <a:solidFill>
                  <a:srgbClr val="000000"/>
                </a:solidFill>
                <a:latin typeface="Tw Cen MT"/>
                <a:ea typeface="DejaVu Sans"/>
              </a:rPr>
              <a:t>; por lo que hubo que trasladar al templo parroquial las imágenes de Nuestra Señora de las Nieves y de san Blas. Como Dios mediante, parece que ya estamos libres de tan terrible azote, y teniendo estos fieles mucho interés en que allí se celebre una fiesta a la Señora Virgen de las Nieves en el día de su advocación, suplico me dé autorización para bendecir de nuevo la expresada ermita</a:t>
            </a:r>
            <a:r>
              <a:rPr lang="es-ES" sz="2000" b="0" strike="noStrike" spc="-1" dirty="0">
                <a:solidFill>
                  <a:srgbClr val="000000"/>
                </a:solidFill>
                <a:latin typeface="Tw Cen MT"/>
                <a:ea typeface="DejaVu Sans"/>
              </a:rPr>
              <a:t>”. </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a:t>
            </a:r>
            <a:r>
              <a:rPr lang="es-ES" sz="2000" b="0" strike="noStrike" spc="-1" dirty="0">
                <a:solidFill>
                  <a:srgbClr val="000000"/>
                </a:solidFill>
                <a:latin typeface="Tw Cen MT"/>
                <a:ea typeface="DejaVu Sans"/>
              </a:rPr>
              <a:t> Este edificio desapareció, con toda probabilidad, antes de que finalizara el siglo XIX. </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6"/>
                                        </p:tgtEl>
                                        <p:attrNameLst>
                                          <p:attrName>style.visibility</p:attrName>
                                        </p:attrNameLst>
                                      </p:cBhvr>
                                      <p:to>
                                        <p:strVal val="visible"/>
                                      </p:to>
                                    </p:set>
                                    <p:animEffect transition="in" filter="fade">
                                      <p:cBhvr>
                                        <p:cTn id="7" dur="3000"/>
                                        <p:tgtEl>
                                          <p:spTgt spid="426"/>
                                        </p:tgtEl>
                                      </p:cBhvr>
                                    </p:animEffect>
                                    <p:anim calcmode="lin" valueType="num">
                                      <p:cBhvr>
                                        <p:cTn id="8" dur="3000" fill="hold"/>
                                        <p:tgtEl>
                                          <p:spTgt spid="426"/>
                                        </p:tgtEl>
                                        <p:attrNameLst>
                                          <p:attrName>ppt_x</p:attrName>
                                        </p:attrNameLst>
                                      </p:cBhvr>
                                      <p:tavLst>
                                        <p:tav tm="0">
                                          <p:val>
                                            <p:strVal val="#ppt_x"/>
                                          </p:val>
                                        </p:tav>
                                        <p:tav tm="100000">
                                          <p:val>
                                            <p:strVal val="#ppt_x"/>
                                          </p:val>
                                        </p:tav>
                                      </p:tavLst>
                                    </p:anim>
                                    <p:anim calcmode="lin" valueType="num">
                                      <p:cBhvr>
                                        <p:cTn id="9" dur="3000" fill="hold"/>
                                        <p:tgtEl>
                                          <p:spTgt spid="4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6"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27" name="CuadroTexto 1"/>
          <p:cNvSpPr/>
          <p:nvPr/>
        </p:nvSpPr>
        <p:spPr>
          <a:xfrm>
            <a:off x="251640" y="260640"/>
            <a:ext cx="6623640" cy="632335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000" b="0" strike="noStrike" spc="-1" dirty="0">
                <a:solidFill>
                  <a:srgbClr val="C00000"/>
                </a:solidFill>
                <a:latin typeface="Tw Cen MT"/>
                <a:ea typeface="DejaVu Sans"/>
              </a:rPr>
              <a:t>4ª ERMITA DE SAN BLAS </a:t>
            </a:r>
            <a:endParaRPr lang="es-ES" sz="2000" b="0" strike="noStrike" spc="-1" dirty="0">
              <a:latin typeface="Arial"/>
            </a:endParaRPr>
          </a:p>
          <a:p>
            <a:pPr algn="just">
              <a:lnSpc>
                <a:spcPct val="100000"/>
              </a:lnSpc>
            </a:pPr>
            <a:r>
              <a:rPr lang="es-ES" sz="2000" b="0" u="sng" strike="noStrike" spc="-1" dirty="0">
                <a:solidFill>
                  <a:srgbClr val="C00000"/>
                </a:solidFill>
                <a:uFillTx/>
                <a:latin typeface="Tw Cen MT"/>
                <a:ea typeface="DejaVu Sans"/>
              </a:rPr>
              <a:t>*1915</a:t>
            </a:r>
            <a:r>
              <a:rPr lang="es-ES" sz="2000" b="0" strike="noStrike" spc="-1" dirty="0">
                <a:solidFill>
                  <a:srgbClr val="000000"/>
                </a:solidFill>
                <a:latin typeface="Tw Cen MT"/>
                <a:ea typeface="DejaVu Sans"/>
              </a:rPr>
              <a:t>: La ermita se construyó bajo el impulso del benefactor Don Ramón Millán Bueno. Por la proximidad a la calle </a:t>
            </a:r>
            <a:r>
              <a:rPr lang="es-ES" sz="2000" b="0" strike="noStrike" spc="-1" dirty="0" err="1">
                <a:solidFill>
                  <a:srgbClr val="000000"/>
                </a:solidFill>
                <a:latin typeface="Tw Cen MT"/>
                <a:ea typeface="DejaVu Sans"/>
              </a:rPr>
              <a:t>Fuenclara</a:t>
            </a:r>
            <a:r>
              <a:rPr lang="es-ES" sz="2000" b="0" strike="noStrike" spc="-1" dirty="0">
                <a:solidFill>
                  <a:srgbClr val="000000"/>
                </a:solidFill>
                <a:latin typeface="Tw Cen MT"/>
                <a:ea typeface="DejaVu Sans"/>
              </a:rPr>
              <a:t>, algunos la identifican con la ermita de nuestra </a:t>
            </a:r>
            <a:r>
              <a:rPr lang="es-ES" sz="2000" b="0" strike="noStrike" spc="-1" dirty="0" err="1">
                <a:solidFill>
                  <a:srgbClr val="000000"/>
                </a:solidFill>
                <a:latin typeface="Tw Cen MT"/>
                <a:ea typeface="DejaVu Sans"/>
              </a:rPr>
              <a:t>Sra</a:t>
            </a:r>
            <a:r>
              <a:rPr lang="es-ES" sz="2000" b="0" strike="noStrike" spc="-1" dirty="0">
                <a:solidFill>
                  <a:srgbClr val="000000"/>
                </a:solidFill>
                <a:latin typeface="Tw Cen MT"/>
                <a:ea typeface="DejaVu Sans"/>
              </a:rPr>
              <a:t> de las Nieves en la que se veneraba la imagen de San Blas.</a:t>
            </a:r>
            <a:endParaRPr lang="es-ES" sz="2000" b="0" strike="noStrike" spc="-1" dirty="0">
              <a:latin typeface="Arial"/>
            </a:endParaRPr>
          </a:p>
          <a:p>
            <a:pPr algn="just">
              <a:lnSpc>
                <a:spcPct val="100000"/>
              </a:lnSpc>
            </a:pPr>
            <a:r>
              <a:rPr lang="es-ES" sz="2000" b="0" strike="noStrike" spc="-1" dirty="0">
                <a:solidFill>
                  <a:srgbClr val="C00000"/>
                </a:solidFill>
                <a:latin typeface="Tw Cen MT"/>
                <a:ea typeface="DejaVu Sans"/>
              </a:rPr>
              <a:t>*</a:t>
            </a:r>
            <a:r>
              <a:rPr lang="es-ES" sz="2000" b="0" u="sng" strike="noStrike" spc="-1" dirty="0">
                <a:solidFill>
                  <a:srgbClr val="C00000"/>
                </a:solidFill>
                <a:uFillTx/>
                <a:latin typeface="Tw Cen MT"/>
                <a:ea typeface="DejaVu Sans"/>
              </a:rPr>
              <a:t>1926</a:t>
            </a:r>
            <a:r>
              <a:rPr lang="es-ES" sz="2000" b="0" strike="noStrike" spc="-1" dirty="0">
                <a:solidFill>
                  <a:srgbClr val="000000"/>
                </a:solidFill>
                <a:latin typeface="Tw Cen MT"/>
                <a:ea typeface="DejaVu Sans"/>
              </a:rPr>
              <a:t>: En este lugar se construyó el magnífico parque municipal. </a:t>
            </a:r>
            <a:r>
              <a:rPr lang="es-ES" sz="2000" b="0" strike="noStrike" spc="-1" dirty="0">
                <a:solidFill>
                  <a:srgbClr val="222222"/>
                </a:solidFill>
                <a:latin typeface="Tw Cen MT"/>
                <a:ea typeface="DejaVu Sans"/>
              </a:rPr>
              <a:t>Una gran zona verde con variadas especies de árboles, ideal para el paseo y el descanso.</a:t>
            </a:r>
            <a:endParaRPr lang="es-ES" sz="2000" b="0" strike="noStrike" spc="-1" dirty="0">
              <a:latin typeface="Arial"/>
            </a:endParaRPr>
          </a:p>
          <a:p>
            <a:pPr algn="just">
              <a:lnSpc>
                <a:spcPct val="100000"/>
              </a:lnSpc>
            </a:pPr>
            <a:r>
              <a:rPr lang="es-ES" sz="2000" b="0" strike="noStrike" spc="-1" dirty="0">
                <a:solidFill>
                  <a:srgbClr val="222222"/>
                </a:solidFill>
                <a:latin typeface="Tw Cen MT"/>
                <a:ea typeface="DejaVu Sans"/>
              </a:rPr>
              <a:t>	</a:t>
            </a:r>
            <a:r>
              <a:rPr lang="es-ES" sz="2000" b="0" strike="noStrike" spc="-1" dirty="0">
                <a:solidFill>
                  <a:srgbClr val="000000"/>
                </a:solidFill>
                <a:latin typeface="Tw Cen MT"/>
                <a:ea typeface="DejaVu Sans"/>
              </a:rPr>
              <a:t>El párroco Don Matías Molina de la Poza en los años  treinta, consiguió su reconstrucción como templo, ya que se utilizaba como biblioteca pública. </a:t>
            </a:r>
            <a:endParaRPr lang="es-ES" sz="2000" b="0" strike="noStrike" spc="-1" dirty="0">
              <a:latin typeface="Arial"/>
            </a:endParaRPr>
          </a:p>
          <a:p>
            <a:pPr algn="just">
              <a:lnSpc>
                <a:spcPct val="100000"/>
              </a:lnSpc>
              <a:spcAft>
                <a:spcPts val="601"/>
              </a:spcAft>
              <a:tabLst>
                <a:tab pos="0" algn="l"/>
              </a:tabLst>
            </a:pPr>
            <a:r>
              <a:rPr lang="es-ES" sz="2000" b="0" strike="noStrike" spc="-1" dirty="0">
                <a:solidFill>
                  <a:srgbClr val="000000"/>
                </a:solidFill>
                <a:latin typeface="Tw Cen MT"/>
                <a:ea typeface="Times New Roman"/>
              </a:rPr>
              <a:t>		Se ha mantenido e impulsado la costumbre de venerar al santo, el 3 de febrero, celebrando lumbres en varias calles y en la puerta de la ermita. También durante ese día son numerosos los vecinos que asisten a la fiesta religiosa y procesión que se celebra por todo el barrio. </a:t>
            </a:r>
            <a:endParaRPr lang="es-ES" sz="2000" b="0" strike="noStrike" spc="-1" dirty="0">
              <a:latin typeface="Arial"/>
            </a:endParaRPr>
          </a:p>
          <a:p>
            <a:pPr algn="just">
              <a:lnSpc>
                <a:spcPct val="100000"/>
              </a:lnSpc>
              <a:spcAft>
                <a:spcPts val="601"/>
              </a:spcAft>
              <a:tabLst>
                <a:tab pos="0" algn="l"/>
              </a:tabLst>
            </a:pPr>
            <a:r>
              <a:rPr lang="es-ES" sz="2000" b="0" strike="noStrike" spc="-1" dirty="0">
                <a:solidFill>
                  <a:srgbClr val="000000"/>
                </a:solidFill>
                <a:latin typeface="Tw Cen MT"/>
                <a:ea typeface="Times New Roman"/>
              </a:rPr>
              <a:t>		Además durante todo el día se continua con la vieja tradición de visitar la ermita y rezarle al Santo pasándose varias garrotas por la garganta, para la protección de la misma. </a:t>
            </a:r>
            <a:endParaRPr lang="es-ES" sz="2000" b="0" strike="noStrike" spc="-1" dirty="0">
              <a:latin typeface="Arial"/>
            </a:endParaRPr>
          </a:p>
        </p:txBody>
      </p:sp>
      <p:sp>
        <p:nvSpPr>
          <p:cNvPr id="428" name="CuadroTexto 4"/>
          <p:cNvSpPr/>
          <p:nvPr/>
        </p:nvSpPr>
        <p:spPr>
          <a:xfrm>
            <a:off x="7160400" y="2925000"/>
            <a:ext cx="17010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Arial"/>
                <a:ea typeface="DejaVu Sans"/>
              </a:rPr>
              <a:t>San Blas</a:t>
            </a:r>
            <a:endParaRPr lang="es-ES" sz="1800" b="0" strike="noStrike" spc="-1">
              <a:latin typeface="Arial"/>
            </a:endParaRPr>
          </a:p>
        </p:txBody>
      </p:sp>
      <p:pic>
        <p:nvPicPr>
          <p:cNvPr id="429" name="Imagen 6"/>
          <p:cNvPicPr/>
          <p:nvPr/>
        </p:nvPicPr>
        <p:blipFill>
          <a:blip r:embed="rId3"/>
          <a:stretch/>
        </p:blipFill>
        <p:spPr>
          <a:xfrm>
            <a:off x="7160400" y="260640"/>
            <a:ext cx="1701000" cy="2447280"/>
          </a:xfrm>
          <a:prstGeom prst="rect">
            <a:avLst/>
          </a:prstGeom>
          <a:ln w="0">
            <a:noFill/>
          </a:ln>
        </p:spPr>
      </p:pic>
      <p:pic>
        <p:nvPicPr>
          <p:cNvPr id="430" name="Imagen 5"/>
          <p:cNvPicPr/>
          <p:nvPr/>
        </p:nvPicPr>
        <p:blipFill>
          <a:blip r:embed="rId4"/>
          <a:stretch/>
        </p:blipFill>
        <p:spPr>
          <a:xfrm>
            <a:off x="7148160" y="3933000"/>
            <a:ext cx="1717560" cy="2290680"/>
          </a:xfrm>
          <a:prstGeom prst="rect">
            <a:avLst/>
          </a:prstGeom>
          <a:ln w="0">
            <a:noFill/>
          </a:ln>
        </p:spPr>
      </p:pic>
      <p:sp>
        <p:nvSpPr>
          <p:cNvPr id="2" name="CuadroTexto 1">
            <a:extLst>
              <a:ext uri="{FF2B5EF4-FFF2-40B4-BE49-F238E27FC236}">
                <a16:creationId xmlns:a16="http://schemas.microsoft.com/office/drawing/2014/main" id="{7CC20E20-2AE9-9FF2-B1F3-511540EFAB05}"/>
              </a:ext>
            </a:extLst>
          </p:cNvPr>
          <p:cNvSpPr txBox="1"/>
          <p:nvPr/>
        </p:nvSpPr>
        <p:spPr>
          <a:xfrm>
            <a:off x="7148161" y="6333020"/>
            <a:ext cx="1744200" cy="307777"/>
          </a:xfrm>
          <a:prstGeom prst="rect">
            <a:avLst/>
          </a:prstGeom>
          <a:noFill/>
        </p:spPr>
        <p:txBody>
          <a:bodyPr wrap="square" rtlCol="0">
            <a:spAutoFit/>
          </a:bodyPr>
          <a:lstStyle/>
          <a:p>
            <a:pPr algn="ctr"/>
            <a:r>
              <a:rPr lang="es-ES" sz="1400" dirty="0">
                <a:solidFill>
                  <a:srgbClr val="C00000"/>
                </a:solidFill>
              </a:rPr>
              <a:t>Interior y garrotas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27"/>
                                        </p:tgtEl>
                                        <p:attrNameLst>
                                          <p:attrName>style.visibility</p:attrName>
                                        </p:attrNameLst>
                                      </p:cBhvr>
                                      <p:to>
                                        <p:strVal val="visible"/>
                                      </p:to>
                                    </p:set>
                                    <p:animEffect transition="in" filter="fade">
                                      <p:cBhvr>
                                        <p:cTn id="7" dur="3000"/>
                                        <p:tgtEl>
                                          <p:spTgt spid="427"/>
                                        </p:tgtEl>
                                      </p:cBhvr>
                                    </p:animEffect>
                                    <p:anim calcmode="lin" valueType="num">
                                      <p:cBhvr>
                                        <p:cTn id="8" dur="3000" fill="hold"/>
                                        <p:tgtEl>
                                          <p:spTgt spid="427"/>
                                        </p:tgtEl>
                                        <p:attrNameLst>
                                          <p:attrName>ppt_x</p:attrName>
                                        </p:attrNameLst>
                                      </p:cBhvr>
                                      <p:tavLst>
                                        <p:tav tm="0">
                                          <p:val>
                                            <p:strVal val="#ppt_x"/>
                                          </p:val>
                                        </p:tav>
                                        <p:tav tm="100000">
                                          <p:val>
                                            <p:strVal val="#ppt_x"/>
                                          </p:val>
                                        </p:tav>
                                      </p:tavLst>
                                    </p:anim>
                                    <p:anim calcmode="lin" valueType="num">
                                      <p:cBhvr>
                                        <p:cTn id="9" dur="3000" fill="hold"/>
                                        <p:tgtEl>
                                          <p:spTgt spid="4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7"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31" name="CuadroTexto 1"/>
          <p:cNvSpPr/>
          <p:nvPr/>
        </p:nvSpPr>
        <p:spPr>
          <a:xfrm>
            <a:off x="395640" y="3285000"/>
            <a:ext cx="8593560" cy="3443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*1571</a:t>
            </a:r>
            <a:r>
              <a:rPr lang="es-ES" sz="2000" b="0" strike="noStrike" spc="-1">
                <a:solidFill>
                  <a:srgbClr val="000000"/>
                </a:solidFill>
                <a:latin typeface="Tw Cen MT"/>
                <a:ea typeface="DejaVu Sans"/>
              </a:rPr>
              <a:t>: La cofradía de la Cabeza, compuesta de pastores, con grandes teas llevan la sagrada imagen en procesión a la iglesia parroquial de San Andrés, donde permanece hasta terminar la misa cantada. Acto seguido, es trasladada a su ermita, celebrándose su noche de verbena.</a:t>
            </a:r>
            <a:endParaRPr lang="es-ES" sz="2000" b="0" strike="noStrike" spc="-1">
              <a:latin typeface="Arial"/>
            </a:endParaRPr>
          </a:p>
          <a:p>
            <a:pPr algn="just">
              <a:lnSpc>
                <a:spcPct val="100000"/>
              </a:lnSpc>
            </a:pPr>
            <a:r>
              <a:rPr lang="es-ES" sz="2000" b="0" strike="noStrike" spc="-1">
                <a:solidFill>
                  <a:srgbClr val="C00000"/>
                </a:solidFill>
                <a:latin typeface="Tw Cen MT"/>
                <a:ea typeface="DejaVu Sans"/>
              </a:rPr>
              <a:t>*1863 y 1913</a:t>
            </a:r>
            <a:r>
              <a:rPr lang="es-ES" sz="2000" b="0" strike="noStrike" spc="-1">
                <a:solidFill>
                  <a:srgbClr val="000000"/>
                </a:solidFill>
                <a:latin typeface="Tw Cen MT"/>
                <a:ea typeface="DejaVu Sans"/>
              </a:rPr>
              <a:t>: Nuevas reparaciones siendo la última sufragada por don Ramón Millán Bueno, procediéndose después a su bendición.</a:t>
            </a:r>
            <a:endParaRPr lang="es-ES" sz="2000" b="0" strike="noStrike" spc="-1">
              <a:latin typeface="Arial"/>
            </a:endParaRPr>
          </a:p>
          <a:p>
            <a:pPr algn="ctr">
              <a:lnSpc>
                <a:spcPct val="100000"/>
              </a:lnSpc>
            </a:pPr>
            <a:r>
              <a:rPr lang="es-ES" sz="2000" b="0" strike="noStrike" spc="-1">
                <a:solidFill>
                  <a:srgbClr val="000000"/>
                </a:solidFill>
                <a:latin typeface="Tw Cen MT"/>
                <a:ea typeface="DejaVu Sans"/>
              </a:rPr>
              <a:t>DURANTE LA GUERRA FUE CARCEL</a:t>
            </a:r>
            <a:endParaRPr lang="es-ES" sz="2000" b="0" strike="noStrike" spc="-1">
              <a:latin typeface="Arial"/>
            </a:endParaRPr>
          </a:p>
          <a:p>
            <a:pPr algn="just">
              <a:lnSpc>
                <a:spcPct val="100000"/>
              </a:lnSpc>
            </a:pPr>
            <a:r>
              <a:rPr lang="es-ES" sz="2000" b="0" strike="noStrike" spc="-1">
                <a:solidFill>
                  <a:srgbClr val="C00000"/>
                </a:solidFill>
                <a:latin typeface="Tw Cen MT"/>
                <a:ea typeface="DejaVu Sans"/>
              </a:rPr>
              <a:t>* 1936</a:t>
            </a:r>
            <a:r>
              <a:rPr lang="es-ES" sz="2000" b="0" strike="noStrike" spc="-1">
                <a:solidFill>
                  <a:srgbClr val="000000"/>
                </a:solidFill>
                <a:latin typeface="Tw Cen MT"/>
                <a:ea typeface="DejaVu Sans"/>
              </a:rPr>
              <a:t>: En los primeros días de la guerra, fueron encarcelados en su interior, sacerdotes, religiosos y seglares, que serían martirizados en las Escuelas Nuevas, a tiros, en la noche del 26 de julio día de santa Ana. La ermita desapareció una vez terminada la guerra civil.</a:t>
            </a:r>
            <a:endParaRPr lang="es-ES" sz="2000" b="0" strike="noStrike" spc="-1">
              <a:latin typeface="Arial"/>
            </a:endParaRPr>
          </a:p>
        </p:txBody>
      </p:sp>
      <p:pic>
        <p:nvPicPr>
          <p:cNvPr id="432" name="Imagen 3"/>
          <p:cNvPicPr/>
          <p:nvPr/>
        </p:nvPicPr>
        <p:blipFill>
          <a:blip r:embed="rId3"/>
          <a:stretch/>
        </p:blipFill>
        <p:spPr>
          <a:xfrm>
            <a:off x="7524360" y="404640"/>
            <a:ext cx="1464840" cy="1956240"/>
          </a:xfrm>
          <a:prstGeom prst="rect">
            <a:avLst/>
          </a:prstGeom>
          <a:ln w="0">
            <a:noFill/>
          </a:ln>
        </p:spPr>
      </p:pic>
      <p:sp>
        <p:nvSpPr>
          <p:cNvPr id="433" name="CuadroTexto 2"/>
          <p:cNvSpPr/>
          <p:nvPr/>
        </p:nvSpPr>
        <p:spPr>
          <a:xfrm>
            <a:off x="7524360" y="2361960"/>
            <a:ext cx="1464840" cy="912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1800" b="0" strike="noStrike" spc="-1">
                <a:solidFill>
                  <a:srgbClr val="C00000"/>
                </a:solidFill>
                <a:latin typeface="Tw Cen MT"/>
                <a:ea typeface="DejaVu Sans"/>
              </a:rPr>
              <a:t>Virgen</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de la </a:t>
            </a:r>
            <a:endParaRPr lang="es-ES" sz="1800" b="0" strike="noStrike" spc="-1">
              <a:latin typeface="Arial"/>
            </a:endParaRPr>
          </a:p>
          <a:p>
            <a:pPr algn="ctr">
              <a:lnSpc>
                <a:spcPct val="100000"/>
              </a:lnSpc>
            </a:pPr>
            <a:r>
              <a:rPr lang="es-ES" sz="1800" b="0" strike="noStrike" spc="-1">
                <a:solidFill>
                  <a:srgbClr val="C00000"/>
                </a:solidFill>
                <a:latin typeface="Tw Cen MT"/>
                <a:ea typeface="DejaVu Sans"/>
              </a:rPr>
              <a:t>Cabeza</a:t>
            </a:r>
            <a:endParaRPr lang="es-ES" sz="1800" b="0" strike="noStrike" spc="-1">
              <a:latin typeface="Arial"/>
            </a:endParaRPr>
          </a:p>
        </p:txBody>
      </p:sp>
      <p:sp>
        <p:nvSpPr>
          <p:cNvPr id="434" name="CuadroTexto 5"/>
          <p:cNvSpPr/>
          <p:nvPr/>
        </p:nvSpPr>
        <p:spPr>
          <a:xfrm>
            <a:off x="395640" y="95040"/>
            <a:ext cx="6623640" cy="319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pPr>
            <a:r>
              <a:rPr lang="es-ES" sz="2400" b="0" strike="noStrike" spc="-1" dirty="0">
                <a:solidFill>
                  <a:srgbClr val="C00000"/>
                </a:solidFill>
                <a:latin typeface="Tw Cen MT"/>
                <a:ea typeface="DejaVu Sans"/>
              </a:rPr>
              <a:t>5ª ERMITA VIRGEN DE LA CABEZA</a:t>
            </a:r>
            <a:endParaRPr lang="es-ES" sz="2400" b="0" strike="noStrike" spc="-1" dirty="0">
              <a:latin typeface="Arial"/>
            </a:endParaRPr>
          </a:p>
          <a:p>
            <a:pPr algn="just">
              <a:lnSpc>
                <a:spcPct val="100000"/>
              </a:lnSpc>
            </a:pPr>
            <a:r>
              <a:rPr lang="es-ES" sz="1800" b="0" strike="noStrike" spc="-1" dirty="0">
                <a:solidFill>
                  <a:srgbClr val="000000"/>
                </a:solidFill>
                <a:latin typeface="Tw Cen MT"/>
                <a:ea typeface="DejaVu Sans"/>
              </a:rPr>
              <a:t>	</a:t>
            </a:r>
            <a:r>
              <a:rPr lang="es-ES" sz="2000" b="0" strike="noStrike" spc="-1" dirty="0">
                <a:solidFill>
                  <a:srgbClr val="000000"/>
                </a:solidFill>
                <a:latin typeface="Tw Cen MT"/>
                <a:ea typeface="DejaVu Sans"/>
              </a:rPr>
              <a:t>Según Eleuterio Nula Grueso: «Esta pequeña ermita, situada más arriba del convento de Dominicas de santa Ana, en la antigua Puerta del Arzobispo, que está al límite del pueblo, en el camino de </a:t>
            </a:r>
            <a:r>
              <a:rPr lang="es-ES" sz="2000" b="0" strike="noStrike" spc="-1" dirty="0" err="1">
                <a:solidFill>
                  <a:srgbClr val="000000"/>
                </a:solidFill>
                <a:latin typeface="Tw Cen MT"/>
                <a:ea typeface="DejaVu Sans"/>
              </a:rPr>
              <a:t>Iznatoraf</a:t>
            </a:r>
            <a:r>
              <a:rPr lang="es-ES" sz="2000" b="0" strike="noStrike" spc="-1" dirty="0">
                <a:solidFill>
                  <a:srgbClr val="000000"/>
                </a:solidFill>
                <a:latin typeface="Tw Cen MT"/>
                <a:ea typeface="DejaVu Sans"/>
              </a:rPr>
              <a:t>, tiene un único altar, y tiene un medallón de piedra berroqueña, con un relieve de nuestra Señora de la Cabeza, la mandó edificar, don Pedro de Baltanás Mexía, alcalde, sobrino de fray Domingo de Baltanás, tenía un pórtico que servía de refugio a los pordioseros ambulantes.</a:t>
            </a:r>
            <a:endParaRPr lang="es-ES" sz="2000" b="0" strike="noStrike" spc="-1" dirty="0">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4"/>
                                        </p:tgtEl>
                                        <p:attrNameLst>
                                          <p:attrName>style.visibility</p:attrName>
                                        </p:attrNameLst>
                                      </p:cBhvr>
                                      <p:to>
                                        <p:strVal val="visible"/>
                                      </p:to>
                                    </p:set>
                                    <p:animEffect transition="in" filter="fade">
                                      <p:cBhvr>
                                        <p:cTn id="7" dur="3000"/>
                                        <p:tgtEl>
                                          <p:spTgt spid="434"/>
                                        </p:tgtEl>
                                      </p:cBhvr>
                                    </p:animEffect>
                                    <p:anim calcmode="lin" valueType="num">
                                      <p:cBhvr>
                                        <p:cTn id="8" dur="3000" fill="hold"/>
                                        <p:tgtEl>
                                          <p:spTgt spid="434"/>
                                        </p:tgtEl>
                                        <p:attrNameLst>
                                          <p:attrName>ppt_x</p:attrName>
                                        </p:attrNameLst>
                                      </p:cBhvr>
                                      <p:tavLst>
                                        <p:tav tm="0">
                                          <p:val>
                                            <p:strVal val="#ppt_x"/>
                                          </p:val>
                                        </p:tav>
                                        <p:tav tm="100000">
                                          <p:val>
                                            <p:strVal val="#ppt_x"/>
                                          </p:val>
                                        </p:tav>
                                      </p:tavLst>
                                    </p:anim>
                                    <p:anim calcmode="lin" valueType="num">
                                      <p:cBhvr>
                                        <p:cTn id="9" dur="3000" fill="hold"/>
                                        <p:tgtEl>
                                          <p:spTgt spid="4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4" grpId="0"/>
    </p:bldLst>
  </p:timing>
</p:sld>
</file>

<file path=ppt/slides/slide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2B28E"/>
            </a:gs>
            <a:gs pos="100000">
              <a:srgbClr val="FFFFCC"/>
            </a:gs>
          </a:gsLst>
          <a:lin ang="0"/>
        </a:gradFill>
        <a:effectLst/>
      </p:bgPr>
    </p:bg>
    <p:spTree>
      <p:nvGrpSpPr>
        <p:cNvPr id="1" name=""/>
        <p:cNvGrpSpPr/>
        <p:nvPr/>
      </p:nvGrpSpPr>
      <p:grpSpPr>
        <a:xfrm>
          <a:off x="0" y="0"/>
          <a:ext cx="0" cy="0"/>
          <a:chOff x="0" y="0"/>
          <a:chExt cx="0" cy="0"/>
        </a:xfrm>
      </p:grpSpPr>
      <p:sp>
        <p:nvSpPr>
          <p:cNvPr id="435" name="Rectangle 1"/>
          <p:cNvSpPr/>
          <p:nvPr/>
        </p:nvSpPr>
        <p:spPr>
          <a:xfrm>
            <a:off x="386280" y="281520"/>
            <a:ext cx="6633000" cy="3138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numCol="1" spcCol="0" anchor="ctr">
            <a:spAutoFit/>
          </a:bodyPr>
          <a:lstStyle/>
          <a:p>
            <a:pPr algn="ctr">
              <a:lnSpc>
                <a:spcPct val="100000"/>
              </a:lnSpc>
              <a:tabLst>
                <a:tab pos="0" algn="l"/>
              </a:tabLst>
            </a:pPr>
            <a:r>
              <a:rPr lang="es-ES" sz="2000" b="0" strike="noStrike" spc="-1" dirty="0">
                <a:solidFill>
                  <a:srgbClr val="C00000"/>
                </a:solidFill>
                <a:latin typeface="Tw Cen MT"/>
                <a:ea typeface="DejaVu Sans"/>
              </a:rPr>
              <a:t>6ª ERMITA DE LA MAGDALENA. </a:t>
            </a:r>
            <a:endParaRPr lang="es-ES" sz="2000" b="0" strike="noStrike" spc="-1" dirty="0">
              <a:latin typeface="Arial"/>
            </a:endParaRPr>
          </a:p>
          <a:p>
            <a:pPr algn="ctr">
              <a:lnSpc>
                <a:spcPct val="100000"/>
              </a:lnSpc>
              <a:tabLst>
                <a:tab pos="0" algn="l"/>
              </a:tabLst>
            </a:pPr>
            <a:r>
              <a:rPr lang="es-ES" sz="2000" b="0" strike="noStrike" spc="-1" dirty="0">
                <a:solidFill>
                  <a:srgbClr val="000000"/>
                </a:solidFill>
                <a:latin typeface="Tw Cen MT"/>
                <a:ea typeface="DejaVu Sans"/>
              </a:rPr>
              <a:t>(Camino Viejo)</a:t>
            </a:r>
            <a:endParaRPr lang="es-ES" sz="2000" b="0" strike="noStrike" spc="-1" dirty="0">
              <a:latin typeface="Arial"/>
            </a:endParaRPr>
          </a:p>
          <a:p>
            <a:pPr algn="just">
              <a:lnSpc>
                <a:spcPct val="100000"/>
              </a:lnSpc>
              <a:tabLst>
                <a:tab pos="0" algn="l"/>
              </a:tabLst>
            </a:pPr>
            <a:r>
              <a:rPr lang="es-ES" sz="2000" b="0" strike="noStrike" spc="-1" dirty="0">
                <a:solidFill>
                  <a:srgbClr val="C00000"/>
                </a:solidFill>
                <a:latin typeface="Tw Cen MT"/>
                <a:ea typeface="DejaVu Sans"/>
              </a:rPr>
              <a:t>*1524</a:t>
            </a:r>
            <a:r>
              <a:rPr lang="es-ES" sz="2000" b="0" strike="noStrike" spc="-1" dirty="0">
                <a:solidFill>
                  <a:srgbClr val="000000"/>
                </a:solidFill>
                <a:latin typeface="Tw Cen MT"/>
                <a:ea typeface="DejaVu Sans"/>
              </a:rPr>
              <a:t>: Referencia más antigua, Francisco de Chinchilla, en su    testamento, deja  para la  obra  de esta  ermita  un  maravedí. </a:t>
            </a:r>
            <a:endParaRPr lang="es-ES" sz="2000" b="0" strike="noStrike" spc="-1" dirty="0">
              <a:latin typeface="Arial"/>
            </a:endParaRPr>
          </a:p>
          <a:p>
            <a:pPr algn="just">
              <a:lnSpc>
                <a:spcPct val="100000"/>
              </a:lnSpc>
              <a:tabLst>
                <a:tab pos="0" algn="l"/>
              </a:tabLst>
            </a:pPr>
            <a:r>
              <a:rPr lang="es-ES" sz="2000" b="0" strike="noStrike" spc="-1" dirty="0">
                <a:solidFill>
                  <a:srgbClr val="C00000"/>
                </a:solidFill>
                <a:latin typeface="Tw Cen MT"/>
                <a:ea typeface="DejaVu Sans"/>
              </a:rPr>
              <a:t>*1700</a:t>
            </a:r>
            <a:r>
              <a:rPr lang="es-ES" sz="2000" b="0" strike="noStrike" spc="-1" dirty="0">
                <a:solidFill>
                  <a:srgbClr val="000000"/>
                </a:solidFill>
                <a:latin typeface="Tw Cen MT"/>
                <a:ea typeface="DejaVu Sans"/>
              </a:rPr>
              <a:t>: Llega como  ermitaño Manuel de Espinosa, natural de Granada; se le otorgó el puesto de ermitaño en la Magdalena, y después de dos años pasó a la Fuensanta. </a:t>
            </a:r>
            <a:endParaRPr lang="es-ES" sz="2000" b="0" strike="noStrike" spc="-1" dirty="0">
              <a:latin typeface="Arial"/>
            </a:endParaRPr>
          </a:p>
          <a:p>
            <a:pPr algn="just">
              <a:lnSpc>
                <a:spcPct val="100000"/>
              </a:lnSpc>
              <a:tabLst>
                <a:tab pos="0" algn="l"/>
              </a:tabLst>
            </a:pPr>
            <a:r>
              <a:rPr lang="es-ES" sz="2000" b="0" strike="noStrike" spc="-1" dirty="0">
                <a:solidFill>
                  <a:srgbClr val="C00000"/>
                </a:solidFill>
                <a:latin typeface="Tw Cen MT"/>
                <a:ea typeface="DejaVu Sans"/>
              </a:rPr>
              <a:t>*1801</a:t>
            </a:r>
            <a:r>
              <a:rPr lang="es-ES" sz="2000" b="0" strike="noStrike" spc="-1" dirty="0">
                <a:solidFill>
                  <a:srgbClr val="000000"/>
                </a:solidFill>
                <a:latin typeface="Tw Cen MT"/>
                <a:ea typeface="DejaVu Sans"/>
              </a:rPr>
              <a:t>: El alcalde enajena los bienes y desaparece el edificio, al igual que el de la ermita de san Pedro.</a:t>
            </a:r>
            <a:endParaRPr lang="es-ES" sz="2000" b="0" strike="noStrike" spc="-1" dirty="0">
              <a:latin typeface="Arial"/>
            </a:endParaRPr>
          </a:p>
          <a:p>
            <a:pPr algn="just">
              <a:lnSpc>
                <a:spcPct val="100000"/>
              </a:lnSpc>
              <a:tabLst>
                <a:tab pos="0" algn="l"/>
              </a:tabLst>
            </a:pPr>
            <a:r>
              <a:rPr lang="es-ES" sz="2000" b="0" strike="noStrike" spc="-1" dirty="0">
                <a:solidFill>
                  <a:srgbClr val="000000"/>
                </a:solidFill>
                <a:latin typeface="Tw Cen MT"/>
                <a:ea typeface="DejaVu Sans"/>
              </a:rPr>
              <a:t>	</a:t>
            </a:r>
            <a:endParaRPr lang="es-ES" sz="2000" b="0" strike="noStrike" spc="-1" dirty="0">
              <a:latin typeface="Arial"/>
            </a:endParaRPr>
          </a:p>
        </p:txBody>
      </p:sp>
      <p:pic>
        <p:nvPicPr>
          <p:cNvPr id="436" name="Picture 2" descr="page12image36334272"/>
          <p:cNvPicPr/>
          <p:nvPr/>
        </p:nvPicPr>
        <p:blipFill>
          <a:blip r:embed="rId3"/>
          <a:stretch/>
        </p:blipFill>
        <p:spPr>
          <a:xfrm>
            <a:off x="127080" y="7920"/>
            <a:ext cx="494280" cy="11520"/>
          </a:xfrm>
          <a:prstGeom prst="rect">
            <a:avLst/>
          </a:prstGeom>
          <a:ln w="0">
            <a:noFill/>
          </a:ln>
        </p:spPr>
      </p:pic>
      <p:pic>
        <p:nvPicPr>
          <p:cNvPr id="437" name="Imagen 2"/>
          <p:cNvPicPr/>
          <p:nvPr/>
        </p:nvPicPr>
        <p:blipFill>
          <a:blip r:embed="rId4"/>
          <a:stretch/>
        </p:blipFill>
        <p:spPr>
          <a:xfrm>
            <a:off x="7274160" y="623520"/>
            <a:ext cx="1511280" cy="1983240"/>
          </a:xfrm>
          <a:prstGeom prst="rect">
            <a:avLst/>
          </a:prstGeom>
          <a:ln w="0">
            <a:noFill/>
          </a:ln>
        </p:spPr>
      </p:pic>
      <p:pic>
        <p:nvPicPr>
          <p:cNvPr id="438" name="Imagen 6"/>
          <p:cNvPicPr/>
          <p:nvPr/>
        </p:nvPicPr>
        <p:blipFill>
          <a:blip r:embed="rId5"/>
          <a:stretch/>
        </p:blipFill>
        <p:spPr>
          <a:xfrm>
            <a:off x="6588000" y="2947680"/>
            <a:ext cx="2168640" cy="1658520"/>
          </a:xfrm>
          <a:prstGeom prst="rect">
            <a:avLst/>
          </a:prstGeom>
          <a:ln w="0">
            <a:noFill/>
          </a:ln>
        </p:spPr>
      </p:pic>
      <p:sp>
        <p:nvSpPr>
          <p:cNvPr id="439" name="CuadroTexto 7"/>
          <p:cNvSpPr/>
          <p:nvPr/>
        </p:nvSpPr>
        <p:spPr>
          <a:xfrm>
            <a:off x="386280" y="4947120"/>
            <a:ext cx="8399160" cy="1614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	*El Camino Viejo</a:t>
            </a:r>
            <a:r>
              <a:rPr lang="es-ES" sz="2000" b="0" strike="noStrike" spc="-1">
                <a:solidFill>
                  <a:srgbClr val="000000"/>
                </a:solidFill>
                <a:latin typeface="Tw Cen MT"/>
                <a:ea typeface="DejaVu Sans"/>
              </a:rPr>
              <a:t>- donde había estado emplazada la ermita de la Magdalena- comenzaría a crecer con la llegada de vecinos de la Sierra,  debido a las expropiaciones que se ejecutaron con motivo de la construcción del Pantano del Tranco.  El Patronato D. José Luis Sánchez Bueno, les facilitó el terreno para que pudieran hacerse sus propias casas.</a:t>
            </a:r>
            <a:endParaRPr lang="es-ES" sz="2000" b="0" strike="noStrike" spc="-1">
              <a:latin typeface="Arial"/>
            </a:endParaRPr>
          </a:p>
        </p:txBody>
      </p:sp>
      <p:sp>
        <p:nvSpPr>
          <p:cNvPr id="440" name="CuadroTexto 9"/>
          <p:cNvSpPr/>
          <p:nvPr/>
        </p:nvSpPr>
        <p:spPr>
          <a:xfrm>
            <a:off x="467640" y="3141000"/>
            <a:ext cx="5687640" cy="1919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pPr>
            <a:r>
              <a:rPr lang="es-ES" sz="2000" b="0" strike="noStrike" spc="-1">
                <a:solidFill>
                  <a:srgbClr val="C00000"/>
                </a:solidFill>
                <a:latin typeface="Tw Cen MT"/>
                <a:ea typeface="DejaVu Sans"/>
              </a:rPr>
              <a:t>*1933</a:t>
            </a:r>
            <a:r>
              <a:rPr lang="es-ES" sz="2000" b="0" strike="noStrike" spc="-1">
                <a:solidFill>
                  <a:srgbClr val="000000"/>
                </a:solidFill>
                <a:latin typeface="Tw Cen MT"/>
                <a:ea typeface="DejaVu Sans"/>
              </a:rPr>
              <a:t>: El alcalde Don Gabriel Tera consigue inaugurar una nueva fuente con el agua de Martincano, con abrevadero para los animales y albercas. Junto a la fuente se rinde culto a la Virgen de Fátima, signo y manifestación de la religiosidad del Barrio.</a:t>
            </a:r>
            <a:endParaRPr lang="es-ES" sz="2000" b="0" strike="noStrike" spc="-1">
              <a:latin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3000"/>
                                        <p:tgtEl>
                                          <p:spTgt spid="435"/>
                                        </p:tgtEl>
                                      </p:cBhvr>
                                    </p:animEffect>
                                    <p:anim calcmode="lin" valueType="num">
                                      <p:cBhvr>
                                        <p:cTn id="8" dur="3000" fill="hold"/>
                                        <p:tgtEl>
                                          <p:spTgt spid="435"/>
                                        </p:tgtEl>
                                        <p:attrNameLst>
                                          <p:attrName>ppt_x</p:attrName>
                                        </p:attrNameLst>
                                      </p:cBhvr>
                                      <p:tavLst>
                                        <p:tav tm="0">
                                          <p:val>
                                            <p:strVal val="#ppt_x"/>
                                          </p:val>
                                        </p:tav>
                                        <p:tav tm="100000">
                                          <p:val>
                                            <p:strVal val="#ppt_x"/>
                                          </p:val>
                                        </p:tav>
                                      </p:tavLst>
                                    </p:anim>
                                    <p:anim calcmode="lin" valueType="num">
                                      <p:cBhvr>
                                        <p:cTn id="9" dur="3000" fill="hold"/>
                                        <p:tgtEl>
                                          <p:spTgt spid="4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5" grpId="0"/>
    </p:bld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Maple</Template>
  <TotalTime>19419</TotalTime>
  <Words>25471</Words>
  <Application>Microsoft Macintosh PowerPoint</Application>
  <PresentationFormat>Presentación en pantalla (4:3)</PresentationFormat>
  <Paragraphs>1867</Paragraphs>
  <Slides>131</Slides>
  <Notes>131</Notes>
  <HiddenSlides>0</HiddenSlides>
  <MMClips>1</MMClips>
  <ScaleCrop>false</ScaleCrop>
  <HeadingPairs>
    <vt:vector size="6" baseType="variant">
      <vt:variant>
        <vt:lpstr>Fuentes usadas</vt:lpstr>
      </vt:variant>
      <vt:variant>
        <vt:i4>15</vt:i4>
      </vt:variant>
      <vt:variant>
        <vt:lpstr>Tema</vt:lpstr>
      </vt:variant>
      <vt:variant>
        <vt:i4>1</vt:i4>
      </vt:variant>
      <vt:variant>
        <vt:lpstr>Títulos de diapositiva</vt:lpstr>
      </vt:variant>
      <vt:variant>
        <vt:i4>131</vt:i4>
      </vt:variant>
    </vt:vector>
  </HeadingPairs>
  <TitlesOfParts>
    <vt:vector size="147" baseType="lpstr">
      <vt:lpstr>Arial</vt:lpstr>
      <vt:lpstr>Arial Narrow</vt:lpstr>
      <vt:lpstr>BerkeleyStd</vt:lpstr>
      <vt:lpstr>BerkeleyStd-Book-SC800</vt:lpstr>
      <vt:lpstr>Bradley Hand</vt:lpstr>
      <vt:lpstr>Calibri</vt:lpstr>
      <vt:lpstr>Comic Sans MS</vt:lpstr>
      <vt:lpstr>Libre Franklin</vt:lpstr>
      <vt:lpstr>Lucida Calligraphy</vt:lpstr>
      <vt:lpstr>StarSymbol</vt:lpstr>
      <vt:lpstr>Symbol</vt:lpstr>
      <vt:lpstr>Times New Roman</vt:lpstr>
      <vt:lpstr>Tw Cen MT</vt:lpstr>
      <vt:lpstr>Verdana</vt:lpstr>
      <vt:lpstr>Wingdings</vt:lpstr>
      <vt:lpstr>Diseño predeterminado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Zapisa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SALMO 106</dc:title>
  <dc:subject/>
  <dc:creator>AGPOLO</dc:creator>
  <dc:description/>
  <cp:lastModifiedBy>Microsoft Office User</cp:lastModifiedBy>
  <cp:revision>763</cp:revision>
  <dcterms:created xsi:type="dcterms:W3CDTF">2007-01-02T16:48:18Z</dcterms:created>
  <dcterms:modified xsi:type="dcterms:W3CDTF">2024-12-16T15:05:24Z</dcterms:modified>
  <dc:language>es-ES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MClips">
    <vt:i4>1</vt:i4>
  </property>
  <property fmtid="{D5CDD505-2E9C-101B-9397-08002B2CF9AE}" pid="3" name="Notes">
    <vt:i4>131</vt:i4>
  </property>
  <property fmtid="{D5CDD505-2E9C-101B-9397-08002B2CF9AE}" pid="4" name="PresentationFormat">
    <vt:lpwstr>Presentación en pantalla (4:3)</vt:lpwstr>
  </property>
  <property fmtid="{D5CDD505-2E9C-101B-9397-08002B2CF9AE}" pid="5" name="Slides">
    <vt:i4>131</vt:i4>
  </property>
</Properties>
</file>