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0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73" r:id="rId61"/>
    <p:sldId id="371" r:id="rId62"/>
    <p:sldId id="317" r:id="rId63"/>
    <p:sldId id="318" r:id="rId64"/>
    <p:sldId id="319" r:id="rId65"/>
    <p:sldId id="320" r:id="rId66"/>
    <p:sldId id="321" r:id="rId67"/>
    <p:sldId id="322" r:id="rId68"/>
    <p:sldId id="323" r:id="rId69"/>
    <p:sldId id="324" r:id="rId70"/>
    <p:sldId id="325" r:id="rId71"/>
    <p:sldId id="326" r:id="rId72"/>
    <p:sldId id="329" r:id="rId73"/>
    <p:sldId id="330" r:id="rId74"/>
    <p:sldId id="328" r:id="rId75"/>
    <p:sldId id="327" r:id="rId76"/>
    <p:sldId id="332" r:id="rId77"/>
    <p:sldId id="333" r:id="rId78"/>
    <p:sldId id="334" r:id="rId79"/>
    <p:sldId id="335" r:id="rId80"/>
    <p:sldId id="336" r:id="rId81"/>
    <p:sldId id="337" r:id="rId82"/>
    <p:sldId id="345" r:id="rId83"/>
    <p:sldId id="360" r:id="rId84"/>
    <p:sldId id="338" r:id="rId85"/>
    <p:sldId id="339" r:id="rId86"/>
    <p:sldId id="340" r:id="rId87"/>
    <p:sldId id="341" r:id="rId88"/>
    <p:sldId id="353" r:id="rId89"/>
    <p:sldId id="347" r:id="rId90"/>
    <p:sldId id="348" r:id="rId91"/>
    <p:sldId id="344" r:id="rId92"/>
    <p:sldId id="346" r:id="rId93"/>
    <p:sldId id="361" r:id="rId94"/>
    <p:sldId id="352" r:id="rId95"/>
    <p:sldId id="342" r:id="rId96"/>
    <p:sldId id="343" r:id="rId97"/>
    <p:sldId id="350" r:id="rId98"/>
    <p:sldId id="354" r:id="rId99"/>
    <p:sldId id="355" r:id="rId100"/>
    <p:sldId id="356" r:id="rId101"/>
    <p:sldId id="357" r:id="rId102"/>
    <p:sldId id="358" r:id="rId103"/>
    <p:sldId id="359" r:id="rId104"/>
    <p:sldId id="372" r:id="rId10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82"/>
    <p:restoredTop sz="95903"/>
  </p:normalViewPr>
  <p:slideViewPr>
    <p:cSldViewPr snapToGrid="0">
      <p:cViewPr>
        <p:scale>
          <a:sx n="114" d="100"/>
          <a:sy n="114" d="100"/>
        </p:scale>
        <p:origin x="144" y="176"/>
      </p:cViewPr>
      <p:guideLst/>
    </p:cSldViewPr>
  </p:slideViewPr>
  <p:outlineViewPr>
    <p:cViewPr>
      <p:scale>
        <a:sx n="33" d="100"/>
        <a:sy n="33" d="100"/>
      </p:scale>
      <p:origin x="0" y="-9920"/>
    </p:cViewPr>
  </p:outlineViewPr>
  <p:notesTextViewPr>
    <p:cViewPr>
      <p:scale>
        <a:sx n="1" d="1"/>
        <a:sy n="1" d="1"/>
      </p:scale>
      <p:origin x="0" y="0"/>
    </p:cViewPr>
  </p:notesTextViewPr>
  <p:sorterViewPr>
    <p:cViewPr>
      <p:scale>
        <a:sx n="161" d="100"/>
        <a:sy n="16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s-ES" sz="4400" b="0" strike="noStrike" spc="-1">
                <a:solidFill>
                  <a:srgbClr val="000000"/>
                </a:solidFill>
                <a:latin typeface="Arial"/>
              </a:rPr>
              <a:t>Pulse para desplazar la diapositiva</a:t>
            </a:r>
          </a:p>
        </p:txBody>
      </p:sp>
      <p:sp>
        <p:nvSpPr>
          <p:cNvPr id="12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s-ES" sz="2000" b="0" strike="noStrike" spc="-1">
                <a:solidFill>
                  <a:srgbClr val="000000"/>
                </a:solidFill>
                <a:latin typeface="Arial"/>
              </a:rPr>
              <a:t>Pulse para editar el formato de las notas</a:t>
            </a:r>
          </a:p>
        </p:txBody>
      </p:sp>
      <p:sp>
        <p:nvSpPr>
          <p:cNvPr id="12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s-ES" sz="1400" b="0" strike="noStrike" spc="-1">
                <a:solidFill>
                  <a:srgbClr val="000000"/>
                </a:solidFill>
                <a:latin typeface="Times New Roman"/>
              </a:rPr>
              <a:t>&lt;cabecera&gt;</a:t>
            </a:r>
          </a:p>
        </p:txBody>
      </p:sp>
      <p:sp>
        <p:nvSpPr>
          <p:cNvPr id="126" name="PlaceHolder 4"/>
          <p:cNvSpPr>
            <a:spLocks noGrp="1"/>
          </p:cNvSpPr>
          <p:nvPr>
            <p:ph type="dt" idx="10"/>
          </p:nvPr>
        </p:nvSpPr>
        <p:spPr>
          <a:xfrm>
            <a:off x="4278960" y="0"/>
            <a:ext cx="3280680" cy="534240"/>
          </a:xfrm>
          <a:prstGeom prst="rect">
            <a:avLst/>
          </a:prstGeom>
          <a:noFill/>
          <a:ln w="0">
            <a:noFill/>
          </a:ln>
        </p:spPr>
        <p:txBody>
          <a:bodyPr lIns="0" tIns="0" rIns="0" bIns="0" anchor="t">
            <a:noAutofit/>
          </a:bodyPr>
          <a:lstStyle>
            <a:lvl1pPr indent="0" algn="r">
              <a:buNone/>
              <a:defRPr lang="es-ES" sz="1400" b="0" strike="noStrike" spc="-1">
                <a:solidFill>
                  <a:srgbClr val="000000"/>
                </a:solidFill>
                <a:latin typeface="Times New Roman"/>
              </a:defRPr>
            </a:lvl1pPr>
          </a:lstStyle>
          <a:p>
            <a:pPr indent="0" algn="r">
              <a:buNone/>
            </a:pPr>
            <a:r>
              <a:rPr lang="es-ES" sz="1400" b="0" strike="noStrike" spc="-1">
                <a:solidFill>
                  <a:srgbClr val="000000"/>
                </a:solidFill>
                <a:latin typeface="Times New Roman"/>
              </a:rPr>
              <a:t>&lt;fecha/hora&gt;</a:t>
            </a:r>
          </a:p>
        </p:txBody>
      </p:sp>
      <p:sp>
        <p:nvSpPr>
          <p:cNvPr id="127" name="PlaceHolder 5"/>
          <p:cNvSpPr>
            <a:spLocks noGrp="1"/>
          </p:cNvSpPr>
          <p:nvPr>
            <p:ph type="ftr" idx="11"/>
          </p:nvPr>
        </p:nvSpPr>
        <p:spPr>
          <a:xfrm>
            <a:off x="0" y="10157400"/>
            <a:ext cx="3280680" cy="534240"/>
          </a:xfrm>
          <a:prstGeom prst="rect">
            <a:avLst/>
          </a:prstGeom>
          <a:noFill/>
          <a:ln w="0">
            <a:noFill/>
          </a:ln>
        </p:spPr>
        <p:txBody>
          <a:bodyPr lIns="0" tIns="0" rIns="0" bIns="0" anchor="b">
            <a:noAutofit/>
          </a:bodyPr>
          <a:lstStyle>
            <a:lvl1pPr indent="0">
              <a:buNone/>
              <a:defRPr lang="es-ES" sz="1400" b="0" strike="noStrike" spc="-1">
                <a:solidFill>
                  <a:srgbClr val="000000"/>
                </a:solidFill>
                <a:latin typeface="Times New Roman"/>
              </a:defRPr>
            </a:lvl1pPr>
          </a:lstStyle>
          <a:p>
            <a:pPr indent="0">
              <a:buNone/>
            </a:pPr>
            <a:r>
              <a:rPr lang="es-ES" sz="1400" b="0" strike="noStrike" spc="-1">
                <a:solidFill>
                  <a:srgbClr val="000000"/>
                </a:solidFill>
                <a:latin typeface="Times New Roman"/>
              </a:rPr>
              <a:t>&lt;pie de página&gt;</a:t>
            </a:r>
          </a:p>
        </p:txBody>
      </p:sp>
      <p:sp>
        <p:nvSpPr>
          <p:cNvPr id="128" name="PlaceHolder 6"/>
          <p:cNvSpPr>
            <a:spLocks noGrp="1"/>
          </p:cNvSpPr>
          <p:nvPr>
            <p:ph type="sldNum" idx="12"/>
          </p:nvPr>
        </p:nvSpPr>
        <p:spPr>
          <a:xfrm>
            <a:off x="4278960" y="10157400"/>
            <a:ext cx="3280680" cy="534240"/>
          </a:xfrm>
          <a:prstGeom prst="rect">
            <a:avLst/>
          </a:prstGeom>
          <a:noFill/>
          <a:ln w="0">
            <a:noFill/>
          </a:ln>
        </p:spPr>
        <p:txBody>
          <a:bodyPr lIns="0" tIns="0" rIns="0" bIns="0" anchor="b">
            <a:noAutofit/>
          </a:bodyPr>
          <a:lstStyle>
            <a:lvl1pPr indent="0" algn="r">
              <a:buNone/>
              <a:defRPr lang="es-ES" sz="1400" b="0" strike="noStrike" spc="-1">
                <a:solidFill>
                  <a:srgbClr val="000000"/>
                </a:solidFill>
                <a:latin typeface="Times New Roman"/>
              </a:defRPr>
            </a:lvl1pPr>
          </a:lstStyle>
          <a:p>
            <a:pPr indent="0" algn="r">
              <a:buNone/>
            </a:pPr>
            <a:fld id="{154ACA3C-E683-477D-A8D4-D4E2F4A33E8B}" type="slidenum">
              <a:rPr lang="es-ES" sz="1400" b="0" strike="noStrike" spc="-1">
                <a:solidFill>
                  <a:srgbClr val="000000"/>
                </a:solidFill>
                <a:latin typeface="Times New Roman"/>
              </a:rPr>
              <a:t>‹Nº›</a:t>
            </a:fld>
            <a:endParaRPr lang="es-E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2"/>
          </p:nvPr>
        </p:nvSpPr>
        <p:spPr/>
        <p:txBody>
          <a:bodyPr/>
          <a:lstStyle/>
          <a:p>
            <a:pPr indent="0" algn="r">
              <a:buNone/>
            </a:pPr>
            <a:fld id="{154ACA3C-E683-477D-A8D4-D4E2F4A33E8B}" type="slidenum">
              <a:rPr lang="es-ES" sz="1400" b="0" strike="noStrike" spc="-1" smtClean="0">
                <a:solidFill>
                  <a:srgbClr val="000000"/>
                </a:solidFill>
                <a:latin typeface="Times New Roman"/>
              </a:rPr>
              <a:t>84</a:t>
            </a:fld>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39165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C19CBD6F-1EC0-42FD-93A6-BA189520F473}" type="slidenum">
              <a:t>‹Nº›</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263B65E6-ECD7-449D-A9CB-FA28F86F3734}" type="slidenum">
              <a:t>‹Nº›</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CC26BA90-6576-4007-A4FC-3E1C5E1C78AD}" type="slidenum">
              <a:t>‹Nº›</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8CB50F69-EC3E-43CD-A108-E3BECED9864F}" type="slidenum">
              <a:t>‹Nº›</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488FE6E7-8D0E-4E53-949D-328B1B25DBFA}" type="slidenum">
              <a:t>‹Nº›</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s-ES"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F3C51D3B-3E29-45DB-BF5D-752475E715E2}" type="slidenum">
              <a:t>‹Nº›</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454EF07E-EE41-44C9-8D51-363A93E7A715}" type="slidenum">
              <a:t>‹Nº›</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C5D42E2D-1291-48EA-ABBD-1494D29A979B}" type="slidenum">
              <a:t>‹Nº›</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599A8EEB-DF02-4E5E-A141-83BDEC88467E}" type="slidenum">
              <a:t>‹Nº›</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s-ES"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E5D088B0-18E1-44A5-BB9D-5F8E5048F74E}" type="slidenum">
              <a:t>‹Nº›</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72FE01B3-A9B3-46E5-99E6-3E72C0E965CC}" type="slidenum">
              <a:t>‹Nº›</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s-ES"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43E68615-AF65-4929-9A01-3A2C90A18A18}" type="slidenum">
              <a:t>‹Nº›</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E812C736-C7CF-42C5-98EE-A9583B8856C8}" type="slidenum">
              <a:t>‹Nº›</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E125E561-8762-44AA-B04E-0C8069A7ABD5}" type="slidenum">
              <a:t>‹Nº›</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B8342061-70FF-4ECB-80F7-99AD57EEBEAA}" type="slidenum">
              <a:t>‹Nº›</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19F26210-4779-4F6E-A67F-36A18CF9D4E7}" type="slidenum">
              <a:t>‹Nº›</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B4918E0A-EBCB-4505-9B1A-F5C38B5602D6}" type="slidenum">
              <a:t>‹Nº›</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D95EB242-FD4A-445F-838D-3CBBE5F43D0A}" type="slidenum">
              <a:t>‹Nº›</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35A63759-3F97-4CF9-B583-3D65A8C29134}" type="slidenum">
              <a:t>‹Nº›</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B25B81EC-D1C7-43FF-AC25-B685D71B2727}" type="slidenum">
              <a:t>‹Nº›</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s-ES" sz="32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C3BC341C-6FCB-4648-8EA2-51B2B9D2CBF0}" type="slidenum">
              <a:t>‹Nº›</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D3927494-B255-4F49-855F-B617760B8819}" type="slidenum">
              <a:t>‹Nº›</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23E02A5D-3A2B-484F-B193-292B1E786CD2}" type="slidenum">
              <a:t>‹Nº›</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es-ES" sz="4400" b="0" strike="noStrike" spc="-1">
              <a:solidFill>
                <a:srgbClr val="000000"/>
              </a:solidFill>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solidFill>
                <a:srgbClr val="000000"/>
              </a:solidFill>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13E19B93-F8AD-417F-8CEB-C4F4E16199AA}" type="slidenum">
              <a:t>‹Nº›</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es-ES" sz="1800" b="0" strike="noStrike" spc="-1">
                <a:solidFill>
                  <a:srgbClr val="000000"/>
                </a:solidFill>
                <a:latin typeface="Arial"/>
              </a:rPr>
              <a:t>Pulse para editar el formato del texto de título</a:t>
            </a:r>
          </a:p>
        </p:txBody>
      </p:sp>
      <p:sp>
        <p:nvSpPr>
          <p:cNvPr id="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s-ES" sz="1800" b="0" strike="noStrike" spc="-1">
                <a:solidFill>
                  <a:srgbClr val="000000"/>
                </a:solidFill>
                <a:latin typeface="Arial"/>
              </a:rPr>
              <a:t>Pulse para editar el formato de texto del esquema</a:t>
            </a:r>
          </a:p>
          <a:p>
            <a:pPr marL="864000" lvl="1" indent="-324000">
              <a:spcBef>
                <a:spcPts val="1134"/>
              </a:spcBef>
              <a:buClr>
                <a:srgbClr val="000000"/>
              </a:buClr>
              <a:buSzPct val="75000"/>
              <a:buFont typeface="Symbol" charset="2"/>
              <a:buChar char=""/>
            </a:pPr>
            <a:r>
              <a:rPr lang="es-ES" sz="18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ES" sz="18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ES" sz="18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ES" sz="18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ES" sz="18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ES" sz="1800" b="0" strike="noStrike" spc="-1">
                <a:solidFill>
                  <a:srgbClr val="000000"/>
                </a:solidFill>
                <a:latin typeface="Arial"/>
              </a:rPr>
              <a:t>Séptimo nivel del esquema</a:t>
            </a:r>
          </a:p>
        </p:txBody>
      </p:sp>
      <p:sp>
        <p:nvSpPr>
          <p:cNvPr id="2" name="PlaceHolder 3"/>
          <p:cNvSpPr>
            <a:spLocks noGrp="1"/>
          </p:cNvSpPr>
          <p:nvPr>
            <p:ph type="ftr" idx="1"/>
          </p:nvPr>
        </p:nvSpPr>
        <p:spPr>
          <a:xfrm>
            <a:off x="4038480" y="6356520"/>
            <a:ext cx="4111920" cy="3621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es-ES" sz="1400" b="0" strike="noStrike" spc="-1">
                <a:solidFill>
                  <a:srgbClr val="000000"/>
                </a:solidFill>
                <a:latin typeface="Times New Roman"/>
              </a:defRPr>
            </a:lvl1pPr>
          </a:lstStyle>
          <a:p>
            <a:pPr indent="0" algn="ctr">
              <a:lnSpc>
                <a:spcPct val="100000"/>
              </a:lnSpc>
              <a:buNone/>
              <a:tabLst>
                <a:tab pos="0" algn="l"/>
              </a:tabLst>
            </a:pPr>
            <a:r>
              <a:rPr lang="es-ES" sz="1400" b="0" strike="noStrike" spc="-1">
                <a:solidFill>
                  <a:srgbClr val="000000"/>
                </a:solidFill>
                <a:latin typeface="Times New Roman"/>
              </a:rPr>
              <a:t>&lt;pie de página&gt;</a:t>
            </a:r>
          </a:p>
        </p:txBody>
      </p:sp>
      <p:sp>
        <p:nvSpPr>
          <p:cNvPr id="3" name="PlaceHolder 4"/>
          <p:cNvSpPr>
            <a:spLocks noGrp="1"/>
          </p:cNvSpPr>
          <p:nvPr>
            <p:ph type="sldNum" idx="2"/>
          </p:nvPr>
        </p:nvSpPr>
        <p:spPr>
          <a:xfrm>
            <a:off x="8610480" y="6356520"/>
            <a:ext cx="2740320" cy="3621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s-ES" sz="1200" b="0" strike="noStrike" spc="-1">
                <a:solidFill>
                  <a:schemeClr val="dk1">
                    <a:tint val="75000"/>
                  </a:schemeClr>
                </a:solidFill>
                <a:latin typeface="Calibri"/>
              </a:defRPr>
            </a:lvl1pPr>
          </a:lstStyle>
          <a:p>
            <a:pPr indent="0" algn="r" defTabSz="914400">
              <a:lnSpc>
                <a:spcPct val="100000"/>
              </a:lnSpc>
              <a:buNone/>
              <a:tabLst>
                <a:tab pos="0" algn="l"/>
              </a:tabLst>
            </a:pPr>
            <a:fld id="{89FFCB38-770A-46CC-AFDA-9E7818789326}" type="slidenum">
              <a:rPr lang="es-ES" sz="1200" b="0" strike="noStrike" spc="-1">
                <a:solidFill>
                  <a:schemeClr val="dk1">
                    <a:tint val="75000"/>
                  </a:schemeClr>
                </a:solidFill>
                <a:latin typeface="Calibri"/>
              </a:rPr>
              <a:t>‹Nº›</a:t>
            </a:fld>
            <a:endParaRPr lang="es-ES" sz="1200" b="0" strike="noStrike" spc="-1">
              <a:solidFill>
                <a:srgbClr val="000000"/>
              </a:solidFill>
              <a:latin typeface="Times New Roman"/>
            </a:endParaRPr>
          </a:p>
        </p:txBody>
      </p:sp>
      <p:sp>
        <p:nvSpPr>
          <p:cNvPr id="4" name="PlaceHolder 5"/>
          <p:cNvSpPr>
            <a:spLocks noGrp="1"/>
          </p:cNvSpPr>
          <p:nvPr>
            <p:ph type="dt" idx="3"/>
          </p:nvPr>
        </p:nvSpPr>
        <p:spPr>
          <a:xfrm>
            <a:off x="838080" y="6356520"/>
            <a:ext cx="2740320" cy="362160"/>
          </a:xfrm>
          <a:prstGeom prst="rect">
            <a:avLst/>
          </a:prstGeom>
          <a:noFill/>
          <a:ln w="0">
            <a:noFill/>
          </a:ln>
        </p:spPr>
        <p:txBody>
          <a:bodyPr lIns="91440" tIns="45720" rIns="91440" bIns="45720" anchor="ctr">
            <a:noAutofit/>
          </a:bodyPr>
          <a:lstStyle>
            <a:lvl1pPr indent="0">
              <a:buNone/>
              <a:defRPr lang="es-ES" sz="1400" b="0" strike="noStrike" spc="-1">
                <a:solidFill>
                  <a:srgbClr val="000000"/>
                </a:solidFill>
                <a:latin typeface="Times New Roman"/>
              </a:defRPr>
            </a:lvl1pPr>
          </a:lstStyle>
          <a:p>
            <a:pPr indent="0">
              <a:buNone/>
            </a:pPr>
            <a:r>
              <a:rPr lang="es-ES" sz="1400" b="0" strike="noStrike" spc="-1">
                <a:solidFill>
                  <a:srgbClr val="000000"/>
                </a:solidFill>
                <a:latin typeface="Times New Roman"/>
              </a:rPr>
              <a:t>&lt;fecha/hora&gt;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1920" cy="36216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es-ES" sz="1400" b="0" strike="noStrike" spc="-1">
                <a:solidFill>
                  <a:srgbClr val="000000"/>
                </a:solidFill>
                <a:latin typeface="Times New Roman"/>
              </a:defRPr>
            </a:lvl1pPr>
          </a:lstStyle>
          <a:p>
            <a:pPr indent="0" algn="ctr">
              <a:lnSpc>
                <a:spcPct val="100000"/>
              </a:lnSpc>
              <a:buNone/>
              <a:tabLst>
                <a:tab pos="0" algn="l"/>
              </a:tabLst>
            </a:pPr>
            <a:r>
              <a:rPr lang="es-ES" sz="1400" b="0" strike="noStrike" spc="-1">
                <a:solidFill>
                  <a:srgbClr val="000000"/>
                </a:solidFill>
                <a:latin typeface="Times New Roman"/>
              </a:rPr>
              <a:t>&lt;pie de página&gt;</a:t>
            </a:r>
          </a:p>
        </p:txBody>
      </p:sp>
      <p:sp>
        <p:nvSpPr>
          <p:cNvPr id="42" name="PlaceHolder 2"/>
          <p:cNvSpPr>
            <a:spLocks noGrp="1"/>
          </p:cNvSpPr>
          <p:nvPr>
            <p:ph type="sldNum" idx="5"/>
          </p:nvPr>
        </p:nvSpPr>
        <p:spPr>
          <a:xfrm>
            <a:off x="8610480" y="6356520"/>
            <a:ext cx="2740320" cy="36216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s-ES" sz="1200" b="0" strike="noStrike" spc="-1">
                <a:solidFill>
                  <a:schemeClr val="dk1">
                    <a:tint val="75000"/>
                  </a:schemeClr>
                </a:solidFill>
                <a:latin typeface="Calibri"/>
              </a:defRPr>
            </a:lvl1pPr>
          </a:lstStyle>
          <a:p>
            <a:pPr indent="0" algn="r" defTabSz="914400">
              <a:lnSpc>
                <a:spcPct val="100000"/>
              </a:lnSpc>
              <a:buNone/>
              <a:tabLst>
                <a:tab pos="0" algn="l"/>
              </a:tabLst>
            </a:pPr>
            <a:fld id="{9F72AC81-332A-41FB-B3CC-36DF33FB4605}" type="slidenum">
              <a:rPr lang="es-ES" sz="1200" b="0" strike="noStrike" spc="-1">
                <a:solidFill>
                  <a:schemeClr val="dk1">
                    <a:tint val="75000"/>
                  </a:schemeClr>
                </a:solidFill>
                <a:latin typeface="Calibri"/>
              </a:rPr>
              <a:t>‹Nº›</a:t>
            </a:fld>
            <a:endParaRPr lang="es-ES" sz="1200" b="0" strike="noStrike" spc="-1">
              <a:solidFill>
                <a:srgbClr val="000000"/>
              </a:solidFill>
              <a:latin typeface="Times New Roman"/>
            </a:endParaRPr>
          </a:p>
        </p:txBody>
      </p:sp>
      <p:sp>
        <p:nvSpPr>
          <p:cNvPr id="43" name="PlaceHolder 3"/>
          <p:cNvSpPr>
            <a:spLocks noGrp="1"/>
          </p:cNvSpPr>
          <p:nvPr>
            <p:ph type="dt" idx="6"/>
          </p:nvPr>
        </p:nvSpPr>
        <p:spPr>
          <a:xfrm>
            <a:off x="838080" y="6356520"/>
            <a:ext cx="2740320" cy="362160"/>
          </a:xfrm>
          <a:prstGeom prst="rect">
            <a:avLst/>
          </a:prstGeom>
          <a:noFill/>
          <a:ln w="0">
            <a:noFill/>
          </a:ln>
        </p:spPr>
        <p:txBody>
          <a:bodyPr lIns="91440" tIns="45720" rIns="91440" bIns="45720" anchor="ctr">
            <a:noAutofit/>
          </a:bodyPr>
          <a:lstStyle>
            <a:lvl1pPr indent="0">
              <a:buNone/>
              <a:defRPr lang="es-ES" sz="1400" b="0" strike="noStrike" spc="-1">
                <a:solidFill>
                  <a:srgbClr val="000000"/>
                </a:solidFill>
                <a:latin typeface="Times New Roman"/>
              </a:defRPr>
            </a:lvl1pPr>
          </a:lstStyle>
          <a:p>
            <a:pPr indent="0">
              <a:buNone/>
            </a:pPr>
            <a:r>
              <a:rPr lang="es-ES" sz="1400" b="0" strike="noStrike" spc="-1">
                <a:solidFill>
                  <a:srgbClr val="000000"/>
                </a:solidFill>
                <a:latin typeface="Times New Roman"/>
              </a:rPr>
              <a:t>&lt;fecha/hora&gt;</a:t>
            </a: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es-ES" sz="4400" b="0" strike="noStrike" spc="-1">
                <a:solidFill>
                  <a:srgbClr val="000000"/>
                </a:solidFill>
                <a:latin typeface="Arial"/>
              </a:rPr>
              <a:t>Pulse para editar el formato del texto de título</a:t>
            </a: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s-ES" sz="3200" b="0" strike="noStrike" spc="-1">
                <a:solidFill>
                  <a:srgbClr val="000000"/>
                </a:solidFill>
                <a:latin typeface="Arial"/>
              </a:rPr>
              <a:t>Pulse para editar el formato de texto del esquema</a:t>
            </a:r>
          </a:p>
          <a:p>
            <a:pPr marL="864000" lvl="1" indent="-324000">
              <a:spcBef>
                <a:spcPts val="1134"/>
              </a:spcBef>
              <a:buClr>
                <a:srgbClr val="000000"/>
              </a:buClr>
              <a:buSzPct val="75000"/>
              <a:buFont typeface="Symbol" charset="2"/>
              <a:buChar char=""/>
            </a:pPr>
            <a:r>
              <a:rPr lang="es-ES" sz="2800" b="0" strike="noStrike" spc="-1">
                <a:solidFill>
                  <a:srgbClr val="000000"/>
                </a:solidFill>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solidFill>
                  <a:srgbClr val="000000"/>
                </a:solidFill>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solidFill>
                  <a:srgbClr val="000000"/>
                </a:solidFill>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solidFill>
                  <a:srgbClr val="000000"/>
                </a:solidFill>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solidFill>
                  <a:srgbClr val="000000"/>
                </a:solidFill>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solidFill>
                  <a:srgbClr val="000000"/>
                </a:solidFill>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10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jpeg"/></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es/url?sa=i&amp;rct=j&amp;q=&amp;esrc=s&amp;frm=1&amp;source=images&amp;cd=&amp;cad=rja&amp;uact=8&amp;ved=0CAcQjRw&amp;url=https%3A%2F%2Fwww.flickr.com%2Fphotos%2F75710752@N04%2F8271493719%2F&amp;ei=rp0QVZziJorlUYHug_gC&amp;psig=AFQjCNFegDuAJTLNqpY4wEKy3YdvR2IHCA&amp;ust=1427238697960134" TargetMode="External"/><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44.jpeg"/><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50.jpg"/></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56.jpg"/></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68.jpg"/></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71.jpeg"/><Relationship Id="rId4" Type="http://schemas.openxmlformats.org/officeDocument/2006/relationships/image" Target="../media/image70.jpeg"/></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73.png"/></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Imagen 4"/>
          <p:cNvPicPr/>
          <p:nvPr/>
        </p:nvPicPr>
        <p:blipFill>
          <a:blip r:embed="rId4"/>
          <a:stretch/>
        </p:blipFill>
        <p:spPr>
          <a:xfrm>
            <a:off x="0" y="0"/>
            <a:ext cx="12189240" cy="6855120"/>
          </a:xfrm>
          <a:prstGeom prst="rect">
            <a:avLst/>
          </a:prstGeom>
          <a:ln w="0">
            <a:noFill/>
          </a:ln>
        </p:spPr>
      </p:pic>
      <p:pic>
        <p:nvPicPr>
          <p:cNvPr id="130" name="Imagen 2"/>
          <p:cNvPicPr/>
          <p:nvPr/>
        </p:nvPicPr>
        <p:blipFill>
          <a:blip r:embed="rId5"/>
          <a:stretch/>
        </p:blipFill>
        <p:spPr>
          <a:xfrm>
            <a:off x="637920" y="275400"/>
            <a:ext cx="10906200" cy="6304320"/>
          </a:xfrm>
          <a:prstGeom prst="rect">
            <a:avLst/>
          </a:prstGeom>
          <a:ln w="0">
            <a:noFill/>
          </a:ln>
        </p:spPr>
      </p:pic>
      <p:sp>
        <p:nvSpPr>
          <p:cNvPr id="131" name="CuadroTexto 3"/>
          <p:cNvSpPr/>
          <p:nvPr/>
        </p:nvSpPr>
        <p:spPr>
          <a:xfrm>
            <a:off x="645120" y="1063080"/>
            <a:ext cx="10899000" cy="143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4400" b="1" strike="noStrike" spc="-1" dirty="0">
                <a:solidFill>
                  <a:schemeClr val="lt1"/>
                </a:solidFill>
                <a:latin typeface="Papyrus"/>
                <a:ea typeface="DejaVu Sans"/>
              </a:rPr>
              <a:t>La Iglesia en la  </a:t>
            </a:r>
            <a:endParaRPr lang="es-ES" sz="4400" b="0" strike="noStrike" spc="-1" dirty="0">
              <a:solidFill>
                <a:srgbClr val="000000"/>
              </a:solidFill>
              <a:latin typeface="Arial"/>
            </a:endParaRPr>
          </a:p>
          <a:p>
            <a:pPr algn="ctr" defTabSz="914400">
              <a:lnSpc>
                <a:spcPct val="100000"/>
              </a:lnSpc>
            </a:pPr>
            <a:r>
              <a:rPr lang="es-ES" sz="4400" b="1" strike="noStrike" spc="-1" dirty="0">
                <a:solidFill>
                  <a:schemeClr val="lt1"/>
                </a:solidFill>
                <a:latin typeface="Papyrus"/>
                <a:ea typeface="DejaVu Sans"/>
              </a:rPr>
              <a:t>Historia de Úbeda</a:t>
            </a:r>
            <a:endParaRPr lang="es-ES" sz="4400" b="0" strike="noStrike" spc="-1" dirty="0">
              <a:solidFill>
                <a:srgbClr val="000000"/>
              </a:solidFill>
              <a:latin typeface="Arial"/>
            </a:endParaRPr>
          </a:p>
        </p:txBody>
      </p:sp>
      <p:sp>
        <p:nvSpPr>
          <p:cNvPr id="132" name="CuadroTexto 6"/>
          <p:cNvSpPr/>
          <p:nvPr/>
        </p:nvSpPr>
        <p:spPr>
          <a:xfrm>
            <a:off x="6757200" y="5794920"/>
            <a:ext cx="340488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3200" b="1" strike="noStrike" spc="-1">
                <a:solidFill>
                  <a:schemeClr val="lt1"/>
                </a:solidFill>
                <a:latin typeface="Papyrus"/>
                <a:ea typeface="DejaVu Sans"/>
              </a:rPr>
              <a:t>Siglos:  I  al  XXI</a:t>
            </a:r>
            <a:endParaRPr lang="es-ES" sz="3200" b="0" strike="noStrike" spc="-1">
              <a:solidFill>
                <a:srgbClr val="000000"/>
              </a:solidFill>
              <a:latin typeface="Arial"/>
            </a:endParaRPr>
          </a:p>
        </p:txBody>
      </p:sp>
      <p:sp>
        <p:nvSpPr>
          <p:cNvPr id="134" name="CuadroTexto 5"/>
          <p:cNvSpPr/>
          <p:nvPr/>
        </p:nvSpPr>
        <p:spPr>
          <a:xfrm>
            <a:off x="10340280" y="6198840"/>
            <a:ext cx="10681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s-ES" sz="1800" b="0" strike="noStrike" spc="-1">
                <a:solidFill>
                  <a:srgbClr val="FFFF00"/>
                </a:solidFill>
                <a:latin typeface="Calibri"/>
                <a:ea typeface="DejaVu Sans"/>
              </a:rPr>
              <a:t>Hacer clic</a:t>
            </a:r>
            <a:endParaRPr lang="es-ES" sz="1800" b="0" strike="noStrike" spc="-1">
              <a:solidFill>
                <a:srgbClr val="000000"/>
              </a:solidFill>
              <a:latin typeface="Arial"/>
            </a:endParaRPr>
          </a:p>
        </p:txBody>
      </p:sp>
      <p:pic>
        <p:nvPicPr>
          <p:cNvPr id="3" name="Ignatiadis.mp3">
            <a:hlinkClick r:id="" action="ppaction://media"/>
            <a:extLst>
              <a:ext uri="{FF2B5EF4-FFF2-40B4-BE49-F238E27FC236}">
                <a16:creationId xmlns:a16="http://schemas.microsoft.com/office/drawing/2014/main" id="{557D3BAF-FBE3-C244-2A54-1549FA4297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131"/>
                                        </p:tgtEl>
                                        <p:attrNameLst>
                                          <p:attrName>style.visibility</p:attrName>
                                        </p:attrNameLst>
                                      </p:cBhvr>
                                      <p:to>
                                        <p:strVal val="visible"/>
                                      </p:to>
                                    </p:set>
                                    <p:animEffect transition="in" filter="fade">
                                      <p:cBhvr>
                                        <p:cTn id="9" dur="5000"/>
                                        <p:tgtEl>
                                          <p:spTgt spid="131"/>
                                        </p:tgtEl>
                                      </p:cBhvr>
                                    </p:animEffect>
                                    <p:anim calcmode="lin" valueType="num">
                                      <p:cBhvr>
                                        <p:cTn id="10" dur="5000" fill="hold"/>
                                        <p:tgtEl>
                                          <p:spTgt spid="131"/>
                                        </p:tgtEl>
                                        <p:attrNameLst>
                                          <p:attrName>ppt_x</p:attrName>
                                        </p:attrNameLst>
                                      </p:cBhvr>
                                      <p:tavLst>
                                        <p:tav tm="0">
                                          <p:val>
                                            <p:strVal val="#ppt_x"/>
                                          </p:val>
                                        </p:tav>
                                        <p:tav tm="100000">
                                          <p:val>
                                            <p:strVal val="#ppt_x"/>
                                          </p:val>
                                        </p:tav>
                                      </p:tavLst>
                                    </p:anim>
                                    <p:anim calcmode="lin" valueType="num">
                                      <p:cBhvr>
                                        <p:cTn id="11" dur="5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3"/>
                </p:tgtEl>
              </p:cMediaNode>
            </p:audio>
          </p:childTnLst>
        </p:cTn>
      </p:par>
    </p:tnLst>
    <p:bldLst>
      <p:bldP spid="13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n 4"/>
          <p:cNvPicPr/>
          <p:nvPr/>
        </p:nvPicPr>
        <p:blipFill>
          <a:blip r:embed="rId2"/>
          <a:stretch/>
        </p:blipFill>
        <p:spPr>
          <a:xfrm>
            <a:off x="0" y="0"/>
            <a:ext cx="12189240" cy="6855120"/>
          </a:xfrm>
          <a:prstGeom prst="rect">
            <a:avLst/>
          </a:prstGeom>
          <a:ln w="0">
            <a:noFill/>
          </a:ln>
        </p:spPr>
      </p:pic>
      <p:sp>
        <p:nvSpPr>
          <p:cNvPr id="186" name="CuadroTexto 2"/>
          <p:cNvSpPr/>
          <p:nvPr/>
        </p:nvSpPr>
        <p:spPr>
          <a:xfrm>
            <a:off x="1235160" y="310680"/>
            <a:ext cx="5963040" cy="639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1" strike="noStrike" spc="-1">
                <a:solidFill>
                  <a:srgbClr val="C00000"/>
                </a:solidFill>
                <a:latin typeface="Tw Cen MT"/>
                <a:ea typeface="DejaVu Sans"/>
              </a:rPr>
              <a:t>RELIGIOSAS CLARISAS</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Santa Clara es el primer convento de monjas </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que hubo en Úbeda después de la Reconquista. </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Un documento fechado en Úbeda a </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“martes, doce días de septiembre de 1290”, </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testimonia su existencia.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La Reina Isabel la Católica se hospedó en él, </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el 5 de noviembre de 1489, cuando se dirigía a Baza. </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Las religiosas de Santa Clara disfrutaron en todo </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tiempo de privilegios, gracias y mercedes, </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ya que muchas familias ilustres de Úbeda </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tuvieron en este Convento religiosas profesas.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La portada de acceso al interior de la iglesia, </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es muy notable, decorada con puntas de diamante; </a:t>
            </a: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pueden apreciarse en ella reminiscencias mudéjares.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000000"/>
                </a:solidFill>
                <a:latin typeface="Tw Cen MT"/>
                <a:ea typeface="DejaVu Sans"/>
              </a:rPr>
              <a:t> </a:t>
            </a:r>
            <a:r>
              <a:rPr lang="es-ES" sz="1800" b="0" strike="noStrike" spc="-1">
                <a:solidFill>
                  <a:schemeClr val="dk1"/>
                </a:solidFill>
                <a:latin typeface="Tw Cen MT"/>
                <a:ea typeface="Times New Roman"/>
              </a:rPr>
              <a:t>En él se conservan cuatro lienzos de gran calidad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con escenas de la Pasión de Cristo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del pintor barroco Sebastián Martínez,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cercano al taller de Bocanegra.</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p:txBody>
      </p:sp>
      <p:pic>
        <p:nvPicPr>
          <p:cNvPr id="187" name="Imagen 3"/>
          <p:cNvPicPr/>
          <p:nvPr/>
        </p:nvPicPr>
        <p:blipFill>
          <a:blip r:embed="rId3"/>
          <a:stretch/>
        </p:blipFill>
        <p:spPr>
          <a:xfrm>
            <a:off x="10153440" y="3429000"/>
            <a:ext cx="1480680" cy="2232360"/>
          </a:xfrm>
          <a:prstGeom prst="rect">
            <a:avLst/>
          </a:prstGeom>
          <a:ln w="0">
            <a:noFill/>
          </a:ln>
        </p:spPr>
      </p:pic>
      <p:sp>
        <p:nvSpPr>
          <p:cNvPr id="188" name="CuadroTexto 6"/>
          <p:cNvSpPr/>
          <p:nvPr/>
        </p:nvSpPr>
        <p:spPr>
          <a:xfrm>
            <a:off x="9868320" y="5664240"/>
            <a:ext cx="19328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Tw Cen MT"/>
                <a:ea typeface="DejaVu Sans"/>
              </a:rPr>
              <a:t>CONVENTO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SANTA CLARA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Año 1290</a:t>
            </a:r>
            <a:endParaRPr lang="es-ES" sz="1800" b="0" strike="noStrike" spc="-1">
              <a:solidFill>
                <a:srgbClr val="000000"/>
              </a:solidFill>
              <a:latin typeface="Arial"/>
            </a:endParaRPr>
          </a:p>
        </p:txBody>
      </p:sp>
      <p:pic>
        <p:nvPicPr>
          <p:cNvPr id="189" name="Imagen 1"/>
          <p:cNvPicPr/>
          <p:nvPr/>
        </p:nvPicPr>
        <p:blipFill>
          <a:blip r:embed="rId4"/>
          <a:stretch/>
        </p:blipFill>
        <p:spPr>
          <a:xfrm>
            <a:off x="10072080" y="310680"/>
            <a:ext cx="1643400" cy="1998000"/>
          </a:xfrm>
          <a:prstGeom prst="rect">
            <a:avLst/>
          </a:prstGeom>
          <a:ln w="0">
            <a:noFill/>
          </a:ln>
        </p:spPr>
      </p:pic>
      <p:sp>
        <p:nvSpPr>
          <p:cNvPr id="190" name="CuadroTexto 7"/>
          <p:cNvSpPr/>
          <p:nvPr/>
        </p:nvSpPr>
        <p:spPr>
          <a:xfrm>
            <a:off x="10072080" y="2410560"/>
            <a:ext cx="15620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1800" b="0" strike="noStrike" spc="-1">
                <a:solidFill>
                  <a:srgbClr val="C00000"/>
                </a:solidFill>
                <a:latin typeface="Calibri"/>
                <a:ea typeface="DejaVu Sans"/>
              </a:rPr>
              <a:t>Clara de Asís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Fundadora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1194-1253</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additive="repl">
                                        <p:cTn id="7" dur="3000"/>
                                        <p:tgtEl>
                                          <p:spTgt spid="189"/>
                                        </p:tgtEl>
                                      </p:cBhvr>
                                    </p:animEffect>
                                    <p:anim calcmode="lin" valueType="num">
                                      <p:cBhvr additive="repl">
                                        <p:cTn id="8" dur="3000" fill="hold"/>
                                        <p:tgtEl>
                                          <p:spTgt spid="189"/>
                                        </p:tgtEl>
                                        <p:attrNameLst>
                                          <p:attrName>ppt_x</p:attrName>
                                        </p:attrNameLst>
                                      </p:cBhvr>
                                      <p:tavLst>
                                        <p:tav tm="0">
                                          <p:val>
                                            <p:strVal val="#ppt_x"/>
                                          </p:val>
                                        </p:tav>
                                        <p:tav tm="100000">
                                          <p:val>
                                            <p:strVal val="#ppt_x"/>
                                          </p:val>
                                        </p:tav>
                                      </p:tavLst>
                                    </p:anim>
                                    <p:anim calcmode="lin" valueType="num">
                                      <p:cBhvr additive="repl">
                                        <p:cTn id="9" dur="3000" fill="hold"/>
                                        <p:tgtEl>
                                          <p:spTgt spid="1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Imagen 4"/>
          <p:cNvPicPr/>
          <p:nvPr/>
        </p:nvPicPr>
        <p:blipFill>
          <a:blip r:embed="rId2"/>
          <a:stretch/>
        </p:blipFill>
        <p:spPr>
          <a:xfrm>
            <a:off x="0" y="0"/>
            <a:ext cx="12189240" cy="6855120"/>
          </a:xfrm>
          <a:prstGeom prst="rect">
            <a:avLst/>
          </a:prstGeom>
          <a:ln w="0">
            <a:noFill/>
          </a:ln>
        </p:spPr>
      </p:pic>
      <p:graphicFrame>
        <p:nvGraphicFramePr>
          <p:cNvPr id="537" name="Tabla 3"/>
          <p:cNvGraphicFramePr/>
          <p:nvPr/>
        </p:nvGraphicFramePr>
        <p:xfrm>
          <a:off x="1847520" y="486000"/>
          <a:ext cx="8496720" cy="6399240"/>
        </p:xfrm>
        <a:graphic>
          <a:graphicData uri="http://schemas.openxmlformats.org/drawingml/2006/table">
            <a:tbl>
              <a:tblPr/>
              <a:tblGrid>
                <a:gridCol w="2737440">
                  <a:extLst>
                    <a:ext uri="{9D8B030D-6E8A-4147-A177-3AD203B41FA5}">
                      <a16:colId xmlns:a16="http://schemas.microsoft.com/office/drawing/2014/main" val="20000"/>
                    </a:ext>
                  </a:extLst>
                </a:gridCol>
                <a:gridCol w="2879640">
                  <a:extLst>
                    <a:ext uri="{9D8B030D-6E8A-4147-A177-3AD203B41FA5}">
                      <a16:colId xmlns:a16="http://schemas.microsoft.com/office/drawing/2014/main" val="20001"/>
                    </a:ext>
                  </a:extLst>
                </a:gridCol>
                <a:gridCol w="2879640">
                  <a:extLst>
                    <a:ext uri="{9D8B030D-6E8A-4147-A177-3AD203B41FA5}">
                      <a16:colId xmlns:a16="http://schemas.microsoft.com/office/drawing/2014/main" val="20002"/>
                    </a:ext>
                  </a:extLst>
                </a:gridCol>
              </a:tblGrid>
              <a:tr h="3354120">
                <a:tc>
                  <a:txBody>
                    <a:bodyPr/>
                    <a:lstStyle/>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1" strike="noStrike" spc="-1">
                          <a:solidFill>
                            <a:schemeClr val="dk1"/>
                          </a:solidFill>
                          <a:highlight>
                            <a:srgbClr val="FFFF00"/>
                          </a:highlight>
                          <a:latin typeface="Calibri"/>
                        </a:rPr>
                        <a:t>66/ Don RAFAEL</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GARCIA DE CASTRO</a:t>
                      </a:r>
                      <a:endParaRPr lang="es-ES" sz="18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*Santander 18-10-1895</a:t>
                      </a:r>
                      <a:endParaRPr lang="es-ES" sz="14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 Granada 3-2-1974</a:t>
                      </a:r>
                      <a:endParaRPr lang="es-ES" sz="14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JAEN 1942-1953</a:t>
                      </a:r>
                      <a:endParaRPr lang="es-ES" sz="14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-8º Sínodo Diocesano</a:t>
                      </a:r>
                      <a:endParaRPr lang="es-ES" sz="14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1" strike="noStrike" spc="-1">
                          <a:solidFill>
                            <a:schemeClr val="dk1"/>
                          </a:solidFill>
                          <a:highlight>
                            <a:srgbClr val="FFFF00"/>
                          </a:highlight>
                          <a:latin typeface="Calibri"/>
                        </a:rPr>
                        <a:t>67/ Don FÉLIX </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ROMERO MENGIBAR</a:t>
                      </a:r>
                      <a:endParaRPr lang="es-ES" sz="18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 Priego 7-11-1901</a:t>
                      </a:r>
                      <a:endParaRPr lang="es-ES" sz="14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+Valladolid 21-9-1974</a:t>
                      </a:r>
                      <a:endParaRPr lang="es-ES" sz="14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JAÉN 1954- 1970</a:t>
                      </a:r>
                      <a:endParaRPr lang="es-ES" sz="14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Anexión de Cazorla</a:t>
                      </a:r>
                      <a:endParaRPr lang="es-ES" sz="14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algn="ctr" defTabSz="914400">
                        <a:lnSpc>
                          <a:spcPct val="100000"/>
                        </a:lnSpc>
                      </a:pPr>
                      <a:r>
                        <a:rPr lang="es-ES" sz="1800" b="1" strike="noStrike" spc="-1">
                          <a:solidFill>
                            <a:schemeClr val="dk1"/>
                          </a:solidFill>
                          <a:highlight>
                            <a:srgbClr val="FFFF00"/>
                          </a:highlight>
                          <a:latin typeface="Calibri"/>
                        </a:rPr>
                        <a:t>68/ Don MIGUEL</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 PEINADO PEINADO</a:t>
                      </a:r>
                      <a:endParaRPr lang="es-ES" sz="18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 Bérchules 4-10-1911</a:t>
                      </a:r>
                      <a:endParaRPr lang="es-ES" sz="14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 Granada 12-2-1993</a:t>
                      </a:r>
                      <a:endParaRPr lang="es-ES" sz="14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JAÉN </a:t>
                      </a:r>
                      <a:endParaRPr lang="es-ES" sz="14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20/6/ 1971//12-2-1988</a:t>
                      </a:r>
                      <a:endParaRPr lang="es-ES" sz="14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2985480">
                <a:tc>
                  <a:txBody>
                    <a:bodyPr/>
                    <a:lstStyle/>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Calibri"/>
                        </a:rPr>
                        <a:t>69/ Don SANTIAGO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GARCÍA  ARACIL</a:t>
                      </a:r>
                      <a:endParaRPr lang="es-ES" sz="18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 Valencia 8-5-1940</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 Valencia 28-12-2018</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JAÉN: </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3-7-1988</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3-9-2004</a:t>
                      </a:r>
                      <a:endParaRPr lang="es-ES" sz="1400" b="0" strike="noStrike" spc="-1">
                        <a:solidFill>
                          <a:srgbClr val="000000"/>
                        </a:solidFill>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Calibri"/>
                        </a:rPr>
                        <a:t>70/ Don RAMÓN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DEL HOYO LÓPEZ</a:t>
                      </a:r>
                      <a:endParaRPr lang="es-ES" sz="18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*14-9-1940</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Arlazón. Burgos</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JAÉN </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2-7-2005</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28-5-2016</a:t>
                      </a:r>
                      <a:endParaRPr lang="es-ES" sz="1400" b="0" strike="noStrike" spc="-1">
                        <a:solidFill>
                          <a:srgbClr val="000000"/>
                        </a:solidFill>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Calibri"/>
                        </a:rPr>
                        <a:t>71/ Don AMADEO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RODRIGUEZ MAGRO</a:t>
                      </a:r>
                      <a:endParaRPr lang="es-ES" sz="18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*12-3-1946</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S. Jorge Alor.Badajoz</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JAÉN</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28-5-2016</a:t>
                      </a:r>
                      <a:endParaRPr lang="es-ES" sz="1400" b="0" strike="noStrike" spc="-1">
                        <a:solidFill>
                          <a:srgbClr val="000000"/>
                        </a:solidFill>
                        <a:latin typeface="Arial"/>
                      </a:endParaRPr>
                    </a:p>
                    <a:p>
                      <a:pPr algn="ctr" defTabSz="914400">
                        <a:lnSpc>
                          <a:spcPct val="100000"/>
                        </a:lnSpc>
                      </a:pPr>
                      <a:r>
                        <a:rPr lang="es-ES" sz="1400" b="0" strike="noStrike" spc="-1">
                          <a:solidFill>
                            <a:schemeClr val="dk1"/>
                          </a:solidFill>
                          <a:latin typeface="Calibri"/>
                        </a:rPr>
                        <a:t>25-10-2021</a:t>
                      </a:r>
                      <a:endParaRPr lang="es-ES" sz="1400" b="0" strike="noStrike" spc="-1">
                        <a:solidFill>
                          <a:srgbClr val="000000"/>
                        </a:solidFill>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bl>
          </a:graphicData>
        </a:graphic>
      </p:graphicFrame>
      <p:pic>
        <p:nvPicPr>
          <p:cNvPr id="538" name="Imagen 2"/>
          <p:cNvPicPr/>
          <p:nvPr/>
        </p:nvPicPr>
        <p:blipFill>
          <a:blip r:embed="rId3"/>
          <a:stretch/>
        </p:blipFill>
        <p:spPr>
          <a:xfrm>
            <a:off x="2698200" y="565200"/>
            <a:ext cx="1162800" cy="1505520"/>
          </a:xfrm>
          <a:prstGeom prst="rect">
            <a:avLst/>
          </a:prstGeom>
          <a:ln w="0">
            <a:noFill/>
          </a:ln>
        </p:spPr>
      </p:pic>
      <p:pic>
        <p:nvPicPr>
          <p:cNvPr id="539" name="Imagen 3"/>
          <p:cNvPicPr/>
          <p:nvPr/>
        </p:nvPicPr>
        <p:blipFill>
          <a:blip r:embed="rId4"/>
          <a:srcRect l="8577" t="11121"/>
          <a:stretch/>
        </p:blipFill>
        <p:spPr>
          <a:xfrm>
            <a:off x="5303880" y="554760"/>
            <a:ext cx="1090800" cy="1432800"/>
          </a:xfrm>
          <a:prstGeom prst="rect">
            <a:avLst/>
          </a:prstGeom>
          <a:ln w="0">
            <a:noFill/>
          </a:ln>
        </p:spPr>
      </p:pic>
      <p:pic>
        <p:nvPicPr>
          <p:cNvPr id="540" name="Imagen 5"/>
          <p:cNvPicPr/>
          <p:nvPr/>
        </p:nvPicPr>
        <p:blipFill>
          <a:blip r:embed="rId5"/>
          <a:stretch/>
        </p:blipFill>
        <p:spPr>
          <a:xfrm>
            <a:off x="8328240" y="565200"/>
            <a:ext cx="1090800" cy="1454040"/>
          </a:xfrm>
          <a:prstGeom prst="rect">
            <a:avLst/>
          </a:prstGeom>
          <a:ln w="0">
            <a:noFill/>
          </a:ln>
        </p:spPr>
      </p:pic>
      <p:pic>
        <p:nvPicPr>
          <p:cNvPr id="541" name="Imagen 6"/>
          <p:cNvPicPr/>
          <p:nvPr/>
        </p:nvPicPr>
        <p:blipFill>
          <a:blip r:embed="rId6"/>
          <a:stretch/>
        </p:blipFill>
        <p:spPr>
          <a:xfrm>
            <a:off x="2779560" y="3657240"/>
            <a:ext cx="1036800" cy="1317240"/>
          </a:xfrm>
          <a:prstGeom prst="rect">
            <a:avLst/>
          </a:prstGeom>
          <a:ln w="0">
            <a:noFill/>
          </a:ln>
        </p:spPr>
      </p:pic>
      <p:pic>
        <p:nvPicPr>
          <p:cNvPr id="542" name="Imagen 7"/>
          <p:cNvPicPr/>
          <p:nvPr/>
        </p:nvPicPr>
        <p:blipFill>
          <a:blip r:embed="rId7"/>
          <a:stretch/>
        </p:blipFill>
        <p:spPr>
          <a:xfrm>
            <a:off x="5450760" y="3660840"/>
            <a:ext cx="1036800" cy="1332000"/>
          </a:xfrm>
          <a:prstGeom prst="rect">
            <a:avLst/>
          </a:prstGeom>
          <a:ln w="0">
            <a:noFill/>
          </a:ln>
        </p:spPr>
      </p:pic>
      <p:pic>
        <p:nvPicPr>
          <p:cNvPr id="543" name="Imagen 8"/>
          <p:cNvPicPr/>
          <p:nvPr/>
        </p:nvPicPr>
        <p:blipFill>
          <a:blip r:embed="rId8"/>
          <a:srcRect l="13175" r="14399" b="15055"/>
          <a:stretch/>
        </p:blipFill>
        <p:spPr>
          <a:xfrm>
            <a:off x="8440200" y="3640680"/>
            <a:ext cx="946800" cy="12160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additive="repl">
                                        <p:cTn id="7" dur="5000"/>
                                        <p:tgtEl>
                                          <p:spTgt spid="537"/>
                                        </p:tgtEl>
                                      </p:cBhvr>
                                    </p:animEffect>
                                    <p:anim calcmode="lin" valueType="num">
                                      <p:cBhvr additive="repl">
                                        <p:cTn id="8" dur="5000" fill="hold"/>
                                        <p:tgtEl>
                                          <p:spTgt spid="537"/>
                                        </p:tgtEl>
                                        <p:attrNameLst>
                                          <p:attrName>ppt_x</p:attrName>
                                        </p:attrNameLst>
                                      </p:cBhvr>
                                      <p:tavLst>
                                        <p:tav tm="0">
                                          <p:val>
                                            <p:strVal val="#ppt_x"/>
                                          </p:val>
                                        </p:tav>
                                        <p:tav tm="100000">
                                          <p:val>
                                            <p:strVal val="#ppt_x"/>
                                          </p:val>
                                        </p:tav>
                                      </p:tavLst>
                                    </p:anim>
                                    <p:anim calcmode="lin" valueType="num">
                                      <p:cBhvr additive="repl">
                                        <p:cTn id="9" dur="5000" fill="hold"/>
                                        <p:tgtEl>
                                          <p:spTgt spid="5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 name="Imagen 4"/>
          <p:cNvPicPr/>
          <p:nvPr/>
        </p:nvPicPr>
        <p:blipFill>
          <a:blip r:embed="rId2"/>
          <a:stretch/>
        </p:blipFill>
        <p:spPr>
          <a:xfrm>
            <a:off x="0" y="0"/>
            <a:ext cx="12189240" cy="6855120"/>
          </a:xfrm>
          <a:prstGeom prst="rect">
            <a:avLst/>
          </a:prstGeom>
          <a:ln w="0">
            <a:noFill/>
          </a:ln>
        </p:spPr>
      </p:pic>
      <p:graphicFrame>
        <p:nvGraphicFramePr>
          <p:cNvPr id="545" name="Tabla 3"/>
          <p:cNvGraphicFramePr/>
          <p:nvPr>
            <p:extLst>
              <p:ext uri="{D42A27DB-BD31-4B8C-83A1-F6EECF244321}">
                <p14:modId xmlns:p14="http://schemas.microsoft.com/office/powerpoint/2010/main" val="159559819"/>
              </p:ext>
            </p:extLst>
          </p:nvPr>
        </p:nvGraphicFramePr>
        <p:xfrm>
          <a:off x="1991520" y="15840"/>
          <a:ext cx="8352360" cy="6842160"/>
        </p:xfrm>
        <a:graphic>
          <a:graphicData uri="http://schemas.openxmlformats.org/drawingml/2006/table">
            <a:tbl>
              <a:tblPr/>
              <a:tblGrid>
                <a:gridCol w="2691000">
                  <a:extLst>
                    <a:ext uri="{9D8B030D-6E8A-4147-A177-3AD203B41FA5}">
                      <a16:colId xmlns:a16="http://schemas.microsoft.com/office/drawing/2014/main" val="20000"/>
                    </a:ext>
                  </a:extLst>
                </a:gridCol>
                <a:gridCol w="2830680">
                  <a:extLst>
                    <a:ext uri="{9D8B030D-6E8A-4147-A177-3AD203B41FA5}">
                      <a16:colId xmlns:a16="http://schemas.microsoft.com/office/drawing/2014/main" val="20001"/>
                    </a:ext>
                  </a:extLst>
                </a:gridCol>
                <a:gridCol w="2830680">
                  <a:extLst>
                    <a:ext uri="{9D8B030D-6E8A-4147-A177-3AD203B41FA5}">
                      <a16:colId xmlns:a16="http://schemas.microsoft.com/office/drawing/2014/main" val="20002"/>
                    </a:ext>
                  </a:extLst>
                </a:gridCol>
              </a:tblGrid>
              <a:tr h="6842160">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tabLst>
                          <a:tab pos="0" algn="l"/>
                        </a:tabLst>
                      </a:pPr>
                      <a:r>
                        <a:rPr lang="es-ES" sz="1600" b="1" strike="noStrike" spc="-1">
                          <a:solidFill>
                            <a:schemeClr val="lt1"/>
                          </a:solidFill>
                          <a:latin typeface="Calibri"/>
                        </a:rPr>
                        <a:t>Nació en Cehe­gín (Murcia) </a:t>
                      </a:r>
                      <a:endParaRPr lang="es-ES" sz="1600" b="0" strike="noStrike" spc="-1">
                        <a:solidFill>
                          <a:srgbClr val="000000"/>
                        </a:solidFill>
                        <a:latin typeface="Arial"/>
                      </a:endParaRPr>
                    </a:p>
                    <a:p>
                      <a:pPr algn="ctr" defTabSz="914400">
                        <a:lnSpc>
                          <a:spcPct val="100000"/>
                        </a:lnSpc>
                        <a:tabLst>
                          <a:tab pos="0" algn="l"/>
                        </a:tabLst>
                      </a:pPr>
                      <a:r>
                        <a:rPr lang="es-ES" sz="1600" b="1" strike="noStrike" spc="-1">
                          <a:solidFill>
                            <a:schemeClr val="lt1"/>
                          </a:solidFill>
                          <a:latin typeface="Calibri"/>
                        </a:rPr>
                        <a:t>el 12 de mayo de 1968.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Reali­zó los es­tu­dios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de In­ge­nie­ría Téc­ni­ca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In­dus­trial.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En 1995, con 27 años,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in­gre­só en el Se­mi­na­rio.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Ba­chi­ller en Teo­lo­gía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en el Ins­ti­tu­to Teo­ló­gi­co San Ful­gen­cio, afi­lia­do a la Pon­ti­fi­cia Uni­ver­si­dad de Sa­la­man­ca.</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 Ordenado Sacerdote</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el 7 de julio de 2001</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a los 33 años</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en la pa­rro­quia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de Cehe­gín.</a:t>
                      </a:r>
                      <a:endParaRPr lang="es-ES" sz="16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br>
                        <a:rPr sz="1400"/>
                      </a:br>
                      <a:endParaRPr lang="es-ES" sz="14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100" b="0" strike="noStrike" spc="-1">
                        <a:solidFill>
                          <a:srgbClr val="000000"/>
                        </a:solidFill>
                        <a:latin typeface="Arial"/>
                      </a:endParaRPr>
                    </a:p>
                    <a:p>
                      <a:pPr algn="ctr" defTabSz="914400">
                        <a:lnSpc>
                          <a:spcPct val="100000"/>
                        </a:lnSpc>
                      </a:pPr>
                      <a:endParaRPr lang="es-ES" sz="1100" b="0" strike="noStrike" spc="-1">
                        <a:solidFill>
                          <a:srgbClr val="000000"/>
                        </a:solidFill>
                        <a:latin typeface="Arial"/>
                      </a:endParaRPr>
                    </a:p>
                    <a:p>
                      <a:pPr defTabSz="914400">
                        <a:lnSpc>
                          <a:spcPct val="100000"/>
                        </a:lnSpc>
                      </a:pPr>
                      <a:endParaRPr lang="es-ES" sz="1400" b="0" strike="noStrike" spc="-1">
                        <a:solidFill>
                          <a:srgbClr val="000000"/>
                        </a:solidFill>
                        <a:latin typeface="Arial"/>
                      </a:endParaRPr>
                    </a:p>
                    <a:p>
                      <a:pPr defTabSz="914400">
                        <a:lnSpc>
                          <a:spcPct val="100000"/>
                        </a:lnSpc>
                      </a:pPr>
                      <a:endParaRPr lang="es-ES" sz="1400" b="0" strike="noStrike" spc="-1">
                        <a:solidFill>
                          <a:srgbClr val="000000"/>
                        </a:solidFill>
                        <a:latin typeface="Arial"/>
                      </a:endParaRPr>
                    </a:p>
                    <a:p>
                      <a:pPr defTabSz="914400">
                        <a:lnSpc>
                          <a:spcPct val="100000"/>
                        </a:lnSpc>
                      </a:pPr>
                      <a:endParaRPr lang="es-ES" sz="1400" b="0" strike="noStrike" spc="-1">
                        <a:solidFill>
                          <a:srgbClr val="000000"/>
                        </a:solidFill>
                        <a:latin typeface="Arial"/>
                      </a:endParaRPr>
                    </a:p>
                    <a:p>
                      <a:pPr algn="ctr" defTabSz="914400">
                        <a:lnSpc>
                          <a:spcPct val="100000"/>
                        </a:lnSpc>
                      </a:pPr>
                      <a:r>
                        <a:rPr lang="es-ES" sz="1600" b="1" strike="noStrike" spc="-1">
                          <a:solidFill>
                            <a:schemeClr val="dk1"/>
                          </a:solidFill>
                          <a:highlight>
                            <a:srgbClr val="FFFF00"/>
                          </a:highlight>
                          <a:latin typeface="Calibri"/>
                        </a:rPr>
                        <a:t>Don SEBASTIAN</a:t>
                      </a:r>
                      <a:endParaRPr lang="es-ES" sz="1600" b="0" strike="noStrike" spc="-1">
                        <a:solidFill>
                          <a:srgbClr val="000000"/>
                        </a:solidFill>
                        <a:latin typeface="Arial"/>
                      </a:endParaRPr>
                    </a:p>
                    <a:p>
                      <a:pPr algn="ctr" defTabSz="914400">
                        <a:lnSpc>
                          <a:spcPct val="100000"/>
                        </a:lnSpc>
                      </a:pPr>
                      <a:r>
                        <a:rPr lang="es-ES" sz="1600" b="1" strike="noStrike" spc="-1">
                          <a:solidFill>
                            <a:schemeClr val="dk1"/>
                          </a:solidFill>
                          <a:highlight>
                            <a:srgbClr val="FFFF00"/>
                          </a:highlight>
                          <a:latin typeface="Calibri"/>
                        </a:rPr>
                        <a:t>CHICO MARTÍNEZ</a:t>
                      </a:r>
                      <a:endParaRPr lang="es-ES" sz="1600" b="0" strike="noStrike" spc="-1">
                        <a:solidFill>
                          <a:srgbClr val="000000"/>
                        </a:solidFill>
                        <a:latin typeface="Arial"/>
                      </a:endParaRPr>
                    </a:p>
                    <a:p>
                      <a:pPr algn="ctr" defTabSz="914400">
                        <a:lnSpc>
                          <a:spcPct val="100000"/>
                        </a:lnSpc>
                      </a:pPr>
                      <a:endParaRPr lang="es-ES" sz="1600" b="0" strike="noStrike" spc="-1">
                        <a:solidFill>
                          <a:srgbClr val="000000"/>
                        </a:solidFill>
                        <a:latin typeface="Arial"/>
                      </a:endParaRPr>
                    </a:p>
                    <a:p>
                      <a:pPr algn="ctr" defTabSz="914400">
                        <a:lnSpc>
                          <a:spcPct val="100000"/>
                        </a:lnSpc>
                      </a:pPr>
                      <a:r>
                        <a:rPr lang="es-ES" sz="1600" b="0" strike="noStrike" spc="-1">
                          <a:solidFill>
                            <a:schemeClr val="lt1"/>
                          </a:solidFill>
                          <a:latin typeface="Calibri"/>
                        </a:rPr>
                        <a:t>CARGOS PASTORALES:</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2001 – 2003: Coadjutor S.Francisco Javier. Murcia</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2003 – 2010: Párroco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de Santiago Apóstol. Cartagena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2007 – 2010: Arcipreste.</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2010 – 2011:  Vicario Episcopal.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El 14 de julio de 2011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Rec­tor de los Se­mi­na­rios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Mayor de San Ful­gen­cio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y Menor de San José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Ordenado Obispo Auxiliar</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el 11 de mayo de 2019 </a:t>
                      </a:r>
                      <a:endParaRPr lang="es-ES" sz="1600" b="0" strike="noStrike" spc="-1">
                        <a:solidFill>
                          <a:srgbClr val="000000"/>
                        </a:solidFill>
                        <a:latin typeface="Arial"/>
                      </a:endParaRPr>
                    </a:p>
                    <a:p>
                      <a:pPr algn="ctr" defTabSz="914400">
                        <a:lnSpc>
                          <a:spcPct val="100000"/>
                        </a:lnSpc>
                        <a:tabLst>
                          <a:tab pos="0" algn="l"/>
                        </a:tabLst>
                      </a:pPr>
                      <a:r>
                        <a:rPr lang="es-ES" sz="1600" b="0" strike="noStrike" spc="-1">
                          <a:solidFill>
                            <a:schemeClr val="lt1"/>
                          </a:solidFill>
                          <a:latin typeface="Calibri"/>
                        </a:rPr>
                        <a:t>en Murcia.</a:t>
                      </a:r>
                      <a:endParaRPr lang="es-ES" sz="16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1" strike="noStrike" spc="-1" dirty="0">
                          <a:solidFill>
                            <a:schemeClr val="lt1"/>
                          </a:solidFill>
                          <a:latin typeface="Calibri"/>
                        </a:rPr>
                        <a:t>OBISPO DE JAÉN</a:t>
                      </a:r>
                      <a:endParaRPr lang="es-ES" sz="1800" b="0" strike="noStrike" spc="-1" dirty="0">
                        <a:solidFill>
                          <a:srgbClr val="000000"/>
                        </a:solidFill>
                        <a:latin typeface="Arial"/>
                      </a:endParaRPr>
                    </a:p>
                    <a:p>
                      <a:pPr algn="ctr" defTabSz="914400">
                        <a:lnSpc>
                          <a:spcPct val="100000"/>
                        </a:lnSpc>
                      </a:pPr>
                      <a:r>
                        <a:rPr lang="es-ES" sz="1800" b="1" strike="noStrike" spc="-1" dirty="0">
                          <a:solidFill>
                            <a:schemeClr val="lt1"/>
                          </a:solidFill>
                          <a:latin typeface="Calibri"/>
                        </a:rPr>
                        <a:t>Nombrado </a:t>
                      </a:r>
                      <a:endParaRPr lang="es-ES" sz="1800" b="0" strike="noStrike" spc="-1" dirty="0">
                        <a:solidFill>
                          <a:srgbClr val="000000"/>
                        </a:solidFill>
                        <a:latin typeface="Arial"/>
                      </a:endParaRPr>
                    </a:p>
                    <a:p>
                      <a:pPr algn="ctr" defTabSz="914400">
                        <a:lnSpc>
                          <a:spcPct val="100000"/>
                        </a:lnSpc>
                      </a:pPr>
                      <a:r>
                        <a:rPr lang="es-ES" sz="1800" b="1" strike="noStrike" spc="-1" dirty="0">
                          <a:solidFill>
                            <a:schemeClr val="lt1"/>
                          </a:solidFill>
                          <a:latin typeface="Calibri"/>
                        </a:rPr>
                        <a:t>25-Octubre-2021</a:t>
                      </a:r>
                      <a:endParaRPr lang="es-ES" sz="1800" b="0" strike="noStrike" spc="-1" dirty="0">
                        <a:solidFill>
                          <a:srgbClr val="000000"/>
                        </a:solidFill>
                        <a:latin typeface="Arial"/>
                      </a:endParaRPr>
                    </a:p>
                    <a:p>
                      <a:pPr algn="ctr" defTabSz="914400">
                        <a:lnSpc>
                          <a:spcPct val="100000"/>
                        </a:lnSpc>
                      </a:pPr>
                      <a:r>
                        <a:rPr lang="es-ES" sz="1800" b="1" strike="noStrike" spc="-1" dirty="0">
                          <a:solidFill>
                            <a:schemeClr val="lt1"/>
                          </a:solidFill>
                          <a:latin typeface="Calibri"/>
                        </a:rPr>
                        <a:t>Toma de Posesión</a:t>
                      </a:r>
                      <a:endParaRPr lang="es-ES" sz="1800" b="0" strike="noStrike" spc="-1" dirty="0">
                        <a:solidFill>
                          <a:srgbClr val="000000"/>
                        </a:solidFill>
                        <a:latin typeface="Arial"/>
                      </a:endParaRPr>
                    </a:p>
                    <a:p>
                      <a:pPr algn="ctr" defTabSz="914400">
                        <a:lnSpc>
                          <a:spcPct val="100000"/>
                        </a:lnSpc>
                      </a:pPr>
                      <a:r>
                        <a:rPr lang="es-ES" sz="1800" b="1" strike="noStrike" spc="-1" dirty="0">
                          <a:solidFill>
                            <a:schemeClr val="lt1"/>
                          </a:solidFill>
                          <a:latin typeface="Calibri"/>
                        </a:rPr>
                        <a:t>27-noviembre- 2121</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Miembro de la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Comisión Episcopal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Clero y Seminarios.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Y del Consejo Económico de C.E.E</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VISITAS PASTORALES</a:t>
                      </a:r>
                      <a:endParaRPr lang="es-ES" sz="18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Calibri"/>
                        </a:rPr>
                        <a:t>SEGURA: OCT-DIC 2023</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Calibri"/>
                        </a:rPr>
                        <a:t>LINARES: FEBR-ABR 2024</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Calibri"/>
                        </a:rPr>
                        <a:t>CAZORLA: OCT-DIC 2024</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Calibri"/>
                        </a:rPr>
                        <a:t>UBEDA: FEBR-MARZO 2025</a:t>
                      </a:r>
                      <a:endParaRPr lang="es-ES" sz="16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pic>
        <p:nvPicPr>
          <p:cNvPr id="546" name="Imagen 2"/>
          <p:cNvPicPr/>
          <p:nvPr/>
        </p:nvPicPr>
        <p:blipFill>
          <a:blip r:embed="rId3"/>
          <a:stretch/>
        </p:blipFill>
        <p:spPr>
          <a:xfrm>
            <a:off x="5411880" y="260640"/>
            <a:ext cx="1365120" cy="1365120"/>
          </a:xfrm>
          <a:prstGeom prst="rect">
            <a:avLst/>
          </a:prstGeom>
          <a:ln w="0">
            <a:noFill/>
          </a:ln>
        </p:spPr>
      </p:pic>
      <p:pic>
        <p:nvPicPr>
          <p:cNvPr id="547" name="Imagen 3"/>
          <p:cNvPicPr/>
          <p:nvPr/>
        </p:nvPicPr>
        <p:blipFill>
          <a:blip r:embed="rId4"/>
          <a:stretch/>
        </p:blipFill>
        <p:spPr>
          <a:xfrm>
            <a:off x="2423520" y="5413320"/>
            <a:ext cx="1869480" cy="1201680"/>
          </a:xfrm>
          <a:prstGeom prst="rect">
            <a:avLst/>
          </a:prstGeom>
          <a:ln w="0">
            <a:noFill/>
          </a:ln>
        </p:spPr>
      </p:pic>
      <p:pic>
        <p:nvPicPr>
          <p:cNvPr id="548" name="Imagen 5"/>
          <p:cNvPicPr/>
          <p:nvPr/>
        </p:nvPicPr>
        <p:blipFill>
          <a:blip r:embed="rId5"/>
          <a:stretch/>
        </p:blipFill>
        <p:spPr>
          <a:xfrm>
            <a:off x="8388720" y="5229360"/>
            <a:ext cx="1369800" cy="12016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additive="repl">
                                        <p:cTn id="7" dur="3000"/>
                                        <p:tgtEl>
                                          <p:spTgt spid="546"/>
                                        </p:tgtEl>
                                      </p:cBhvr>
                                    </p:animEffect>
                                    <p:anim calcmode="lin" valueType="num">
                                      <p:cBhvr additive="repl">
                                        <p:cTn id="8" dur="3000" fill="hold"/>
                                        <p:tgtEl>
                                          <p:spTgt spid="546"/>
                                        </p:tgtEl>
                                        <p:attrNameLst>
                                          <p:attrName>ppt_x</p:attrName>
                                        </p:attrNameLst>
                                      </p:cBhvr>
                                      <p:tavLst>
                                        <p:tav tm="0">
                                          <p:val>
                                            <p:strVal val="#ppt_x"/>
                                          </p:val>
                                        </p:tav>
                                        <p:tav tm="100000">
                                          <p:val>
                                            <p:strVal val="#ppt_x"/>
                                          </p:val>
                                        </p:tav>
                                      </p:tavLst>
                                    </p:anim>
                                    <p:anim calcmode="lin" valueType="num">
                                      <p:cBhvr additive="repl">
                                        <p:cTn id="9" dur="3000" fill="hold"/>
                                        <p:tgtEl>
                                          <p:spTgt spid="5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 name="Imagen 4"/>
          <p:cNvPicPr/>
          <p:nvPr/>
        </p:nvPicPr>
        <p:blipFill>
          <a:blip r:embed="rId2"/>
          <a:stretch/>
        </p:blipFill>
        <p:spPr>
          <a:xfrm>
            <a:off x="0" y="0"/>
            <a:ext cx="12189240" cy="6855120"/>
          </a:xfrm>
          <a:prstGeom prst="rect">
            <a:avLst/>
          </a:prstGeom>
          <a:ln w="0">
            <a:noFill/>
          </a:ln>
        </p:spPr>
      </p:pic>
      <p:sp>
        <p:nvSpPr>
          <p:cNvPr id="551" name="CuadroTexto 2"/>
          <p:cNvSpPr/>
          <p:nvPr/>
        </p:nvSpPr>
        <p:spPr>
          <a:xfrm>
            <a:off x="2010960" y="1100520"/>
            <a:ext cx="1245767" cy="101420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s-ES" sz="6000" strike="noStrike" spc="-1" dirty="0">
                <a:solidFill>
                  <a:srgbClr val="C00000"/>
                </a:solidFill>
                <a:latin typeface="Calibri"/>
                <a:ea typeface="DejaVu Sans"/>
              </a:rPr>
              <a:t>FIN</a:t>
            </a:r>
            <a:endParaRPr lang="es-ES" sz="6000" strike="noStrike" spc="-1" dirty="0">
              <a:solidFill>
                <a:srgbClr val="C00000"/>
              </a:solidFill>
              <a:latin typeface="Arial"/>
            </a:endParaRPr>
          </a:p>
        </p:txBody>
      </p:sp>
      <p:sp>
        <p:nvSpPr>
          <p:cNvPr id="2" name="CuadroTexto 1">
            <a:extLst>
              <a:ext uri="{FF2B5EF4-FFF2-40B4-BE49-F238E27FC236}">
                <a16:creationId xmlns:a16="http://schemas.microsoft.com/office/drawing/2014/main" id="{629C6E5D-D1D6-89A1-4CDB-AE1D14B2710B}"/>
              </a:ext>
            </a:extLst>
          </p:cNvPr>
          <p:cNvSpPr txBox="1"/>
          <p:nvPr/>
        </p:nvSpPr>
        <p:spPr>
          <a:xfrm>
            <a:off x="2854036" y="2843561"/>
            <a:ext cx="184731" cy="369332"/>
          </a:xfrm>
          <a:prstGeom prst="rect">
            <a:avLst/>
          </a:prstGeom>
          <a:noFill/>
        </p:spPr>
        <p:txBody>
          <a:bodyPr wrap="none" rtlCol="0">
            <a:spAutoFit/>
          </a:bodyPr>
          <a:lstStyle/>
          <a:p>
            <a:endParaRPr lang="es-ES" dirty="0"/>
          </a:p>
        </p:txBody>
      </p:sp>
      <p:sp>
        <p:nvSpPr>
          <p:cNvPr id="4" name="CuadroTexto 3">
            <a:extLst>
              <a:ext uri="{FF2B5EF4-FFF2-40B4-BE49-F238E27FC236}">
                <a16:creationId xmlns:a16="http://schemas.microsoft.com/office/drawing/2014/main" id="{9452D92A-37BF-23F7-C870-19750E70F21D}"/>
              </a:ext>
            </a:extLst>
          </p:cNvPr>
          <p:cNvSpPr txBox="1"/>
          <p:nvPr/>
        </p:nvSpPr>
        <p:spPr>
          <a:xfrm>
            <a:off x="4342664" y="457201"/>
            <a:ext cx="5158175" cy="6001643"/>
          </a:xfrm>
          <a:prstGeom prst="rect">
            <a:avLst/>
          </a:prstGeom>
          <a:noFill/>
        </p:spPr>
        <p:txBody>
          <a:bodyPr wrap="square">
            <a:spAutoFit/>
          </a:bodyPr>
          <a:lstStyle/>
          <a:p>
            <a:pPr algn="ctr"/>
            <a:r>
              <a:rPr lang="es-ES" sz="2400" dirty="0">
                <a:latin typeface="Bradley Hand" pitchFamily="2" charset="77"/>
              </a:rPr>
              <a:t>EXTRAIDOS DE</a:t>
            </a:r>
            <a:r>
              <a:rPr lang="es-ES" sz="1800" dirty="0">
                <a:latin typeface="Bradley Hand" pitchFamily="2" charset="77"/>
              </a:rPr>
              <a:t>:</a:t>
            </a:r>
          </a:p>
          <a:p>
            <a:pPr algn="ctr"/>
            <a:r>
              <a:rPr lang="es-ES" sz="2400" dirty="0">
                <a:latin typeface="Bradley Hand" pitchFamily="2" charset="77"/>
              </a:rPr>
              <a:t>ANTONIO ALMAGRO</a:t>
            </a:r>
          </a:p>
          <a:p>
            <a:pPr algn="ctr"/>
            <a:r>
              <a:rPr lang="es-ES" sz="2400" dirty="0">
                <a:latin typeface="Bradley Hand" pitchFamily="2" charset="77"/>
              </a:rPr>
              <a:t>JOSÉ MANUEL ALMANSA</a:t>
            </a:r>
          </a:p>
          <a:p>
            <a:pPr algn="ctr"/>
            <a:r>
              <a:rPr lang="es-ES" sz="2400" dirty="0">
                <a:latin typeface="Bradley Hand" pitchFamily="2" charset="77"/>
              </a:rPr>
              <a:t>JUAN MIGUEL BARRIONUEVO</a:t>
            </a:r>
          </a:p>
          <a:p>
            <a:pPr algn="ctr"/>
            <a:r>
              <a:rPr lang="es-ES" sz="2400" dirty="0">
                <a:latin typeface="Bradley Hand" pitchFamily="2" charset="77"/>
              </a:rPr>
              <a:t>ALFREDO CAZABAN</a:t>
            </a:r>
          </a:p>
          <a:p>
            <a:pPr algn="ctr"/>
            <a:r>
              <a:rPr lang="es-ES" sz="2400" dirty="0">
                <a:latin typeface="Bradley Hand" pitchFamily="2" charset="77"/>
              </a:rPr>
              <a:t>PABLO JESÚS LORITE</a:t>
            </a:r>
          </a:p>
          <a:p>
            <a:pPr algn="ctr"/>
            <a:r>
              <a:rPr lang="es-ES" sz="2400" dirty="0">
                <a:latin typeface="Bradley Hand" pitchFamily="2" charset="77"/>
              </a:rPr>
              <a:t>RAMÓN MOLINA </a:t>
            </a:r>
          </a:p>
          <a:p>
            <a:pPr algn="ctr"/>
            <a:r>
              <a:rPr lang="es-ES" sz="2400" dirty="0">
                <a:latin typeface="Bradley Hand" pitchFamily="2" charset="77"/>
              </a:rPr>
              <a:t>JOAQUÍN MONTES</a:t>
            </a:r>
          </a:p>
          <a:p>
            <a:pPr algn="ctr"/>
            <a:r>
              <a:rPr lang="es-ES" sz="2400" dirty="0">
                <a:latin typeface="Bradley Hand" pitchFamily="2" charset="77"/>
              </a:rPr>
              <a:t>ARSENIO MORENO</a:t>
            </a:r>
          </a:p>
          <a:p>
            <a:pPr algn="ctr"/>
            <a:r>
              <a:rPr lang="es-ES" sz="2400" dirty="0">
                <a:latin typeface="Bradley Hand" pitchFamily="2" charset="77"/>
              </a:rPr>
              <a:t>JUAN PASQUAU</a:t>
            </a:r>
          </a:p>
          <a:p>
            <a:pPr algn="ctr"/>
            <a:r>
              <a:rPr lang="es-ES" sz="2400" dirty="0">
                <a:latin typeface="Bradley Hand" pitchFamily="2" charset="77"/>
              </a:rPr>
              <a:t>MIGUEL RUIZ PRIETO </a:t>
            </a:r>
          </a:p>
          <a:p>
            <a:pPr algn="ctr"/>
            <a:r>
              <a:rPr lang="es-ES" sz="2400" dirty="0">
                <a:latin typeface="Bradley Hand" pitchFamily="2" charset="77"/>
              </a:rPr>
              <a:t>ADELA TARIFA</a:t>
            </a:r>
          </a:p>
          <a:p>
            <a:pPr algn="ctr"/>
            <a:r>
              <a:rPr lang="es-ES" sz="2400" dirty="0">
                <a:latin typeface="Bradley Hand" pitchFamily="2" charset="77"/>
              </a:rPr>
              <a:t>GINÉS TORRES</a:t>
            </a:r>
          </a:p>
          <a:p>
            <a:pPr algn="ctr"/>
            <a:r>
              <a:rPr lang="es-ES" sz="2400" dirty="0">
                <a:latin typeface="Bradley Hand" pitchFamily="2" charset="77"/>
              </a:rPr>
              <a:t>AURELIO VALLADARES</a:t>
            </a:r>
          </a:p>
          <a:p>
            <a:pPr algn="ctr"/>
            <a:r>
              <a:rPr lang="es-ES" sz="2400" dirty="0">
                <a:latin typeface="Bradley Hand" pitchFamily="2" charset="77"/>
              </a:rPr>
              <a:t>ENRIQUE VERA</a:t>
            </a:r>
          </a:p>
          <a:p>
            <a:pPr algn="ctr"/>
            <a:endParaRPr lang="es-ES" sz="2400" dirty="0">
              <a:latin typeface="Bradley Hand" pitchFamily="2" charset="77"/>
            </a:endParaRPr>
          </a:p>
        </p:txBody>
      </p:sp>
      <p:sp>
        <p:nvSpPr>
          <p:cNvPr id="5" name="CuadroTexto 4">
            <a:extLst>
              <a:ext uri="{FF2B5EF4-FFF2-40B4-BE49-F238E27FC236}">
                <a16:creationId xmlns:a16="http://schemas.microsoft.com/office/drawing/2014/main" id="{B1553BF8-9F58-EFCE-0F23-1BDAE2843342}"/>
              </a:ext>
            </a:extLst>
          </p:cNvPr>
          <p:cNvSpPr txBox="1"/>
          <p:nvPr/>
        </p:nvSpPr>
        <p:spPr>
          <a:xfrm>
            <a:off x="558799" y="5040350"/>
            <a:ext cx="3783865" cy="461665"/>
          </a:xfrm>
          <a:prstGeom prst="rect">
            <a:avLst/>
          </a:prstGeom>
          <a:noFill/>
        </p:spPr>
        <p:txBody>
          <a:bodyPr wrap="square" rtlCol="0">
            <a:spAutoFit/>
          </a:bodyPr>
          <a:lstStyle/>
          <a:p>
            <a:pPr algn="ctr"/>
            <a:r>
              <a:rPr lang="es-ES" sz="2400" dirty="0" err="1">
                <a:solidFill>
                  <a:srgbClr val="C00000"/>
                </a:solidFill>
              </a:rPr>
              <a:t>ubedaiglesiadigital.es</a:t>
            </a:r>
            <a:endParaRPr lang="es-ES" sz="2400" dirty="0">
              <a:solidFill>
                <a:srgbClr val="C00000"/>
              </a:solidFill>
            </a:endParaRPr>
          </a:p>
        </p:txBody>
      </p:sp>
      <p:sp>
        <p:nvSpPr>
          <p:cNvPr id="6" name="CuadroTexto 5">
            <a:extLst>
              <a:ext uri="{FF2B5EF4-FFF2-40B4-BE49-F238E27FC236}">
                <a16:creationId xmlns:a16="http://schemas.microsoft.com/office/drawing/2014/main" id="{06E100D0-D1F8-E89F-E6B7-8E88083E2787}"/>
              </a:ext>
            </a:extLst>
          </p:cNvPr>
          <p:cNvSpPr txBox="1"/>
          <p:nvPr/>
        </p:nvSpPr>
        <p:spPr>
          <a:xfrm>
            <a:off x="982133" y="2571931"/>
            <a:ext cx="2895600" cy="1200329"/>
          </a:xfrm>
          <a:prstGeom prst="rect">
            <a:avLst/>
          </a:prstGeom>
          <a:noFill/>
        </p:spPr>
        <p:txBody>
          <a:bodyPr wrap="square">
            <a:spAutoFit/>
          </a:bodyPr>
          <a:lstStyle/>
          <a:p>
            <a:pPr algn="ctr"/>
            <a:r>
              <a:rPr lang="es-ES" sz="1800" dirty="0">
                <a:latin typeface="Bradley Hand" pitchFamily="2" charset="77"/>
              </a:rPr>
              <a:t>APUNTES</a:t>
            </a:r>
          </a:p>
          <a:p>
            <a:pPr algn="ctr"/>
            <a:r>
              <a:rPr lang="es-ES" sz="1800" dirty="0">
                <a:latin typeface="Bradley Hand" pitchFamily="2" charset="77"/>
              </a:rPr>
              <a:t>Para una Breve Historia </a:t>
            </a:r>
          </a:p>
          <a:p>
            <a:pPr algn="ctr"/>
            <a:r>
              <a:rPr lang="es-ES" sz="1800" dirty="0">
                <a:latin typeface="Bradley Hand" pitchFamily="2" charset="77"/>
              </a:rPr>
              <a:t>de la Iglesia de</a:t>
            </a:r>
          </a:p>
          <a:p>
            <a:pPr algn="ctr"/>
            <a:r>
              <a:rPr lang="es-ES" sz="1800" dirty="0">
                <a:latin typeface="Bradley Hand" pitchFamily="2" charset="77"/>
              </a:rPr>
              <a:t>ÚBEDA</a:t>
            </a:r>
          </a:p>
        </p:txBody>
      </p:sp>
      <p:sp>
        <p:nvSpPr>
          <p:cNvPr id="3" name="CuadroTexto 2">
            <a:extLst>
              <a:ext uri="{FF2B5EF4-FFF2-40B4-BE49-F238E27FC236}">
                <a16:creationId xmlns:a16="http://schemas.microsoft.com/office/drawing/2014/main" id="{A92CDD3A-57A3-646E-7A4C-77E9035B59EE}"/>
              </a:ext>
            </a:extLst>
          </p:cNvPr>
          <p:cNvSpPr txBox="1"/>
          <p:nvPr/>
        </p:nvSpPr>
        <p:spPr>
          <a:xfrm>
            <a:off x="10825843" y="5757480"/>
            <a:ext cx="712054" cy="400110"/>
          </a:xfrm>
          <a:prstGeom prst="rect">
            <a:avLst/>
          </a:prstGeom>
          <a:noFill/>
        </p:spPr>
        <p:txBody>
          <a:bodyPr wrap="none" rtlCol="0">
            <a:spAutoFit/>
          </a:bodyPr>
          <a:lstStyle/>
          <a:p>
            <a:r>
              <a:rPr lang="es-ES" sz="2000" dirty="0">
                <a:solidFill>
                  <a:srgbClr val="C00000"/>
                </a:solidFill>
                <a:latin typeface="Bradley Hand" pitchFamily="2" charset="77"/>
              </a:rPr>
              <a:t>EFM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6" presetClass="emph" presetSubtype="0" fill="hold" grpId="0" nodeType="afterEffect">
                                  <p:stCondLst>
                                    <p:cond delay="0"/>
                                  </p:stCondLst>
                                  <p:childTnLst>
                                    <p:animScale>
                                      <p:cBhvr>
                                        <p:cTn id="12" dur="3000" fill="hold"/>
                                        <p:tgtEl>
                                          <p:spTgt spid="55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0"/>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Imagen 4"/>
          <p:cNvPicPr/>
          <p:nvPr/>
        </p:nvPicPr>
        <p:blipFill>
          <a:blip r:embed="rId2"/>
          <a:stretch/>
        </p:blipFill>
        <p:spPr>
          <a:xfrm>
            <a:off x="0" y="0"/>
            <a:ext cx="12189240" cy="6855120"/>
          </a:xfrm>
          <a:prstGeom prst="rect">
            <a:avLst/>
          </a:prstGeom>
          <a:ln w="0">
            <a:noFill/>
          </a:ln>
        </p:spPr>
      </p:pic>
    </p:spTree>
    <p:extLst>
      <p:ext uri="{BB962C8B-B14F-4D97-AF65-F5344CB8AC3E}">
        <p14:creationId xmlns:p14="http://schemas.microsoft.com/office/powerpoint/2010/main" val="4076214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n 4"/>
          <p:cNvPicPr/>
          <p:nvPr/>
        </p:nvPicPr>
        <p:blipFill>
          <a:blip r:embed="rId2"/>
          <a:stretch/>
        </p:blipFill>
        <p:spPr>
          <a:xfrm>
            <a:off x="0" y="0"/>
            <a:ext cx="12189240" cy="6855120"/>
          </a:xfrm>
          <a:prstGeom prst="rect">
            <a:avLst/>
          </a:prstGeom>
          <a:ln w="0">
            <a:noFill/>
          </a:ln>
        </p:spPr>
      </p:pic>
      <p:sp>
        <p:nvSpPr>
          <p:cNvPr id="192" name="CuadroTexto 7"/>
          <p:cNvSpPr/>
          <p:nvPr/>
        </p:nvSpPr>
        <p:spPr>
          <a:xfrm>
            <a:off x="1140120" y="118800"/>
            <a:ext cx="743112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VIRGEN  DE GUADALUPE</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Según la tradición popular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el domingo 7 de septiembre de </a:t>
            </a:r>
            <a:r>
              <a:rPr lang="es-ES" sz="2000" b="0" strike="noStrike" spc="-1">
                <a:solidFill>
                  <a:srgbClr val="C00000"/>
                </a:solidFill>
                <a:latin typeface="Tw Cen MT"/>
                <a:ea typeface="DejaVu Sans"/>
              </a:rPr>
              <a:t>1381,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cerca del arroyo cercano a la aldea de Santa Eulalia,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un campesino oyó unas voces extrañas sin ver a nadie.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Asustado y maravillado volvió a su casa.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Al día siguiente, fiesta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la Natividad de la Virgen,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se repitió el portento.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Cavando en el lugar descubrió una campana de barro,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bajo la cual había una pequeña talla de la Virgen,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“sentada sobre un haz de gavillas”, sin duda, guardada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por algún cristiano devoto en época de persecución.</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Pronto corrió la voz del milagroso descubrimiento, y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tanto el pueblo sencillo como las autoridades hicieron a la Virgen,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Guadalupe, por ser éste el nombre de su mujer)</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objeto de culto y devoción, venerándose después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Santa María y en su Santuario del Gavellar;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recurriendo a Ella, sobre todo en los momentos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mayor dificultad: pestes, hambrunas, sequías.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el año </a:t>
            </a:r>
            <a:r>
              <a:rPr lang="es-ES" sz="2000" b="0" strike="noStrike" spc="-1">
                <a:solidFill>
                  <a:srgbClr val="C00000"/>
                </a:solidFill>
                <a:latin typeface="Tw Cen MT"/>
                <a:ea typeface="DejaVu Sans"/>
              </a:rPr>
              <a:t>1615</a:t>
            </a:r>
            <a:r>
              <a:rPr lang="es-ES" sz="2000" b="0" strike="noStrike" spc="-1">
                <a:solidFill>
                  <a:schemeClr val="dk1"/>
                </a:solidFill>
                <a:latin typeface="Tw Cen MT"/>
                <a:ea typeface="DejaVu Sans"/>
              </a:rPr>
              <a:t>, sería proclamada Patrona de nuestra ciudad.</a:t>
            </a:r>
            <a:endParaRPr lang="es-ES" sz="2000" b="0" strike="noStrike" spc="-1">
              <a:solidFill>
                <a:srgbClr val="000000"/>
              </a:solidFill>
              <a:latin typeface="Arial"/>
            </a:endParaRPr>
          </a:p>
        </p:txBody>
      </p:sp>
      <p:pic>
        <p:nvPicPr>
          <p:cNvPr id="193" name="Imagen 3"/>
          <p:cNvPicPr/>
          <p:nvPr/>
        </p:nvPicPr>
        <p:blipFill>
          <a:blip r:embed="rId3"/>
          <a:srcRect l="10402" r="7325" b="10183"/>
          <a:stretch/>
        </p:blipFill>
        <p:spPr>
          <a:xfrm>
            <a:off x="9177480" y="347760"/>
            <a:ext cx="2700720" cy="3926160"/>
          </a:xfrm>
          <a:prstGeom prst="rect">
            <a:avLst/>
          </a:prstGeom>
          <a:ln w="0">
            <a:noFill/>
          </a:ln>
        </p:spPr>
      </p:pic>
      <p:sp>
        <p:nvSpPr>
          <p:cNvPr id="194" name="CuadroTexto 10"/>
          <p:cNvSpPr/>
          <p:nvPr/>
        </p:nvSpPr>
        <p:spPr>
          <a:xfrm>
            <a:off x="9262800" y="4775400"/>
            <a:ext cx="26150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Calibri"/>
                <a:ea typeface="DejaVu Sans"/>
              </a:rPr>
              <a:t>VIRGEN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DE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GUADALUPE</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circle(out)">
                                      <p:cBhvr additive="repl">
                                        <p:cTn id="7" dur="30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gen 4"/>
          <p:cNvPicPr/>
          <p:nvPr/>
        </p:nvPicPr>
        <p:blipFill>
          <a:blip r:embed="rId2"/>
          <a:stretch/>
        </p:blipFill>
        <p:spPr>
          <a:xfrm>
            <a:off x="0" y="0"/>
            <a:ext cx="12189240" cy="6855120"/>
          </a:xfrm>
          <a:prstGeom prst="rect">
            <a:avLst/>
          </a:prstGeom>
          <a:ln w="0">
            <a:noFill/>
          </a:ln>
        </p:spPr>
      </p:pic>
      <p:sp>
        <p:nvSpPr>
          <p:cNvPr id="196" name="CuadroTexto 2"/>
          <p:cNvSpPr/>
          <p:nvPr/>
        </p:nvSpPr>
        <p:spPr>
          <a:xfrm>
            <a:off x="385560" y="1199520"/>
            <a:ext cx="5406840" cy="3443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Tw Cen MT"/>
                <a:ea typeface="DejaVu Sans"/>
              </a:rPr>
              <a:t> </a:t>
            </a:r>
            <a:r>
              <a:rPr lang="es-ES" sz="2000" b="0" strike="noStrike" spc="-1">
                <a:solidFill>
                  <a:schemeClr val="dk1"/>
                </a:solidFill>
                <a:latin typeface="Tw Cen MT"/>
                <a:ea typeface="DejaVu Sans"/>
              </a:rPr>
              <a:t>Fue una época de esplendor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para la Diócesis de Jaén y para Úbeda.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Insignes obispos, como </a:t>
            </a:r>
            <a:r>
              <a:rPr lang="es-ES" sz="2000" b="0" strike="noStrike" spc="-1">
                <a:solidFill>
                  <a:srgbClr val="C00000"/>
                </a:solidFill>
                <a:latin typeface="Tw Cen MT"/>
                <a:ea typeface="DejaVu Sans"/>
              </a:rPr>
              <a:t>CARDENAL MERINO</a:t>
            </a:r>
            <a:r>
              <a:rPr lang="es-ES" sz="2000" b="0" strike="noStrike" spc="-1">
                <a:solidFill>
                  <a:schemeClr val="dk1"/>
                </a:solidFill>
                <a:latin typeface="Tw Cen MT"/>
                <a:ea typeface="DejaVu Sans"/>
              </a:rPr>
              <a:t>,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iniciador de la nueva Catedral renacentista,</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DejaVu Sans"/>
              </a:rPr>
              <a:t>D. DIEGO DE LOS COBOS</a:t>
            </a:r>
            <a:r>
              <a:rPr lang="es-ES" sz="2000" b="0" strike="noStrike" spc="-1">
                <a:solidFill>
                  <a:schemeClr val="dk1"/>
                </a:solidFill>
                <a:latin typeface="Tw Cen MT"/>
                <a:ea typeface="DejaVu Sans"/>
              </a:rPr>
              <a:t>, con su gran Hospital: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Personajes irrepetibles por su influencia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y poder como don </a:t>
            </a:r>
            <a:r>
              <a:rPr lang="es-ES" sz="2000" b="0" strike="noStrike" spc="-1">
                <a:solidFill>
                  <a:srgbClr val="C00000"/>
                </a:solidFill>
                <a:latin typeface="Tw Cen MT"/>
                <a:ea typeface="DejaVu Sans"/>
              </a:rPr>
              <a:t>FRANCISCO DE LOS COBOS,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y arquitectos como </a:t>
            </a:r>
            <a:r>
              <a:rPr lang="es-ES" sz="2000" b="0" strike="noStrike" spc="-1">
                <a:solidFill>
                  <a:srgbClr val="C00000"/>
                </a:solidFill>
                <a:latin typeface="Tw Cen MT"/>
                <a:ea typeface="DejaVu Sans"/>
              </a:rPr>
              <a:t>ANDRÉS DE VANDELVIRA,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tienen que ver con nuestra ciudad de Úbeda,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sin olvidar, a </a:t>
            </a:r>
            <a:r>
              <a:rPr lang="es-ES" sz="2000" b="0" strike="noStrike" spc="-1">
                <a:solidFill>
                  <a:srgbClr val="C00000"/>
                </a:solidFill>
                <a:latin typeface="Tw Cen MT"/>
                <a:ea typeface="DejaVu Sans"/>
              </a:rPr>
              <a:t>S. JUAN DE LA CRUZ,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que vino a morir  entre nosotros. </a:t>
            </a:r>
            <a:endParaRPr lang="es-ES" sz="2000" b="0" strike="noStrike" spc="-1">
              <a:solidFill>
                <a:srgbClr val="000000"/>
              </a:solidFill>
              <a:latin typeface="Arial"/>
            </a:endParaRPr>
          </a:p>
        </p:txBody>
      </p:sp>
      <p:sp>
        <p:nvSpPr>
          <p:cNvPr id="197" name="CuadroTexto 5"/>
          <p:cNvSpPr/>
          <p:nvPr/>
        </p:nvSpPr>
        <p:spPr>
          <a:xfrm>
            <a:off x="2596320" y="5070600"/>
            <a:ext cx="4699800" cy="1461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chemeClr val="dk1"/>
                </a:solidFill>
                <a:latin typeface="Calibri"/>
                <a:ea typeface="DejaVu Sans"/>
              </a:rPr>
              <a:t>NUEVAS ÓRDENES RELIGIOSAS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TEMPLOS PARROQUIALES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HOSPITALES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GRANDES PERSONAJES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OBISPOS NACIDOS EN ÚBEDA</a:t>
            </a:r>
            <a:endParaRPr lang="es-ES" sz="1800" b="0" strike="noStrike" spc="-1">
              <a:solidFill>
                <a:srgbClr val="000000"/>
              </a:solidFill>
              <a:latin typeface="Arial"/>
            </a:endParaRPr>
          </a:p>
        </p:txBody>
      </p:sp>
      <p:pic>
        <p:nvPicPr>
          <p:cNvPr id="198" name="Imagen 3"/>
          <p:cNvPicPr/>
          <p:nvPr/>
        </p:nvPicPr>
        <p:blipFill>
          <a:blip r:embed="rId3"/>
          <a:stretch/>
        </p:blipFill>
        <p:spPr>
          <a:xfrm>
            <a:off x="6180840" y="559080"/>
            <a:ext cx="5622840" cy="3805200"/>
          </a:xfrm>
          <a:prstGeom prst="rect">
            <a:avLst/>
          </a:prstGeom>
          <a:ln w="0">
            <a:noFill/>
          </a:ln>
        </p:spPr>
      </p:pic>
      <p:sp>
        <p:nvSpPr>
          <p:cNvPr id="199" name="CuadroTexto 7"/>
          <p:cNvSpPr/>
          <p:nvPr/>
        </p:nvSpPr>
        <p:spPr>
          <a:xfrm>
            <a:off x="1947600" y="458280"/>
            <a:ext cx="17427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DejaVu Sans"/>
              </a:rPr>
              <a:t>SIGLOS XVI </a:t>
            </a:r>
            <a:endParaRPr lang="es-ES" sz="2400" b="0" strike="noStrike" spc="-1">
              <a:solidFill>
                <a:srgbClr val="000000"/>
              </a:solidFill>
              <a:latin typeface="Arial"/>
            </a:endParaRPr>
          </a:p>
        </p:txBody>
      </p:sp>
      <p:sp>
        <p:nvSpPr>
          <p:cNvPr id="200" name="CuadroTexto 8"/>
          <p:cNvSpPr/>
          <p:nvPr/>
        </p:nvSpPr>
        <p:spPr>
          <a:xfrm>
            <a:off x="8017200" y="4677120"/>
            <a:ext cx="32007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2000" b="0" strike="noStrike" spc="-1">
                <a:solidFill>
                  <a:srgbClr val="C00000"/>
                </a:solidFill>
                <a:latin typeface="Calibri"/>
                <a:ea typeface="DejaVu Sans"/>
              </a:rPr>
              <a:t>SAN ISIDORO: CAPITEL </a:t>
            </a:r>
            <a:endParaRPr lang="es-ES" sz="2000" b="0" strike="noStrike" spc="-1">
              <a:solidFill>
                <a:srgbClr val="000000"/>
              </a:solidFill>
              <a:latin typeface="Arial"/>
            </a:endParaRPr>
          </a:p>
        </p:txBody>
      </p:sp>
      <p:sp>
        <p:nvSpPr>
          <p:cNvPr id="201" name="CuadroTexto 9"/>
          <p:cNvSpPr/>
          <p:nvPr/>
        </p:nvSpPr>
        <p:spPr>
          <a:xfrm>
            <a:off x="10683720" y="4367520"/>
            <a:ext cx="114120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s-ES" sz="1400" b="0" strike="noStrike" spc="-1">
                <a:solidFill>
                  <a:schemeClr val="dk1"/>
                </a:solidFill>
                <a:latin typeface="Calibri"/>
                <a:ea typeface="DejaVu Sans"/>
              </a:rPr>
              <a:t>FOTO: BARAS</a:t>
            </a:r>
            <a:endParaRPr lang="es-ES" sz="1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additive="repl">
                                        <p:cTn id="7" dur="3000"/>
                                        <p:tgtEl>
                                          <p:spTgt spid="198"/>
                                        </p:tgtEl>
                                      </p:cBhvr>
                                    </p:animEffect>
                                  </p:childTnLst>
                                </p:cTn>
                              </p:par>
                              <p:par>
                                <p:cTn id="8" presetID="42" presetClass="entr" fill="hold"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additive="repl">
                                        <p:cTn id="10" dur="3000"/>
                                        <p:tgtEl>
                                          <p:spTgt spid="196"/>
                                        </p:tgtEl>
                                      </p:cBhvr>
                                    </p:animEffect>
                                    <p:anim calcmode="lin" valueType="num">
                                      <p:cBhvr additive="repl">
                                        <p:cTn id="11" dur="3000" fill="hold"/>
                                        <p:tgtEl>
                                          <p:spTgt spid="196"/>
                                        </p:tgtEl>
                                        <p:attrNameLst>
                                          <p:attrName>ppt_x</p:attrName>
                                        </p:attrNameLst>
                                      </p:cBhvr>
                                      <p:tavLst>
                                        <p:tav tm="0">
                                          <p:val>
                                            <p:strVal val="#ppt_x"/>
                                          </p:val>
                                        </p:tav>
                                        <p:tav tm="100000">
                                          <p:val>
                                            <p:strVal val="#ppt_x"/>
                                          </p:val>
                                        </p:tav>
                                      </p:tavLst>
                                    </p:anim>
                                    <p:anim calcmode="lin" valueType="num">
                                      <p:cBhvr additive="repl">
                                        <p:cTn id="12" dur="3000" fill="hold"/>
                                        <p:tgtEl>
                                          <p:spTgt spid="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Imagen 4"/>
          <p:cNvPicPr/>
          <p:nvPr/>
        </p:nvPicPr>
        <p:blipFill>
          <a:blip r:embed="rId2"/>
          <a:stretch/>
        </p:blipFill>
        <p:spPr>
          <a:xfrm>
            <a:off x="0" y="0"/>
            <a:ext cx="12189240" cy="6855120"/>
          </a:xfrm>
          <a:prstGeom prst="rect">
            <a:avLst/>
          </a:prstGeom>
          <a:ln w="0">
            <a:noFill/>
          </a:ln>
        </p:spPr>
      </p:pic>
      <p:graphicFrame>
        <p:nvGraphicFramePr>
          <p:cNvPr id="203" name="Tabla 1"/>
          <p:cNvGraphicFramePr/>
          <p:nvPr>
            <p:extLst>
              <p:ext uri="{D42A27DB-BD31-4B8C-83A1-F6EECF244321}">
                <p14:modId xmlns:p14="http://schemas.microsoft.com/office/powerpoint/2010/main" val="2493906335"/>
              </p:ext>
            </p:extLst>
          </p:nvPr>
        </p:nvGraphicFramePr>
        <p:xfrm>
          <a:off x="359280" y="620640"/>
          <a:ext cx="11494800" cy="6008760"/>
        </p:xfrm>
        <a:graphic>
          <a:graphicData uri="http://schemas.openxmlformats.org/drawingml/2006/table">
            <a:tbl>
              <a:tblPr/>
              <a:tblGrid>
                <a:gridCol w="2298960">
                  <a:extLst>
                    <a:ext uri="{9D8B030D-6E8A-4147-A177-3AD203B41FA5}">
                      <a16:colId xmlns:a16="http://schemas.microsoft.com/office/drawing/2014/main" val="20000"/>
                    </a:ext>
                  </a:extLst>
                </a:gridCol>
                <a:gridCol w="2298960">
                  <a:extLst>
                    <a:ext uri="{9D8B030D-6E8A-4147-A177-3AD203B41FA5}">
                      <a16:colId xmlns:a16="http://schemas.microsoft.com/office/drawing/2014/main" val="20001"/>
                    </a:ext>
                  </a:extLst>
                </a:gridCol>
                <a:gridCol w="2298960">
                  <a:extLst>
                    <a:ext uri="{9D8B030D-6E8A-4147-A177-3AD203B41FA5}">
                      <a16:colId xmlns:a16="http://schemas.microsoft.com/office/drawing/2014/main" val="20002"/>
                    </a:ext>
                  </a:extLst>
                </a:gridCol>
                <a:gridCol w="2298960">
                  <a:extLst>
                    <a:ext uri="{9D8B030D-6E8A-4147-A177-3AD203B41FA5}">
                      <a16:colId xmlns:a16="http://schemas.microsoft.com/office/drawing/2014/main" val="20003"/>
                    </a:ext>
                  </a:extLst>
                </a:gridCol>
                <a:gridCol w="2298960">
                  <a:extLst>
                    <a:ext uri="{9D8B030D-6E8A-4147-A177-3AD203B41FA5}">
                      <a16:colId xmlns:a16="http://schemas.microsoft.com/office/drawing/2014/main" val="20004"/>
                    </a:ext>
                  </a:extLst>
                </a:gridCol>
              </a:tblGrid>
              <a:tr h="6008760">
                <a:tc>
                  <a:txBody>
                    <a:bodyPr/>
                    <a:lstStyle/>
                    <a:p>
                      <a:pPr algn="ctr" defTabSz="914400">
                        <a:lnSpc>
                          <a:spcPct val="100000"/>
                        </a:lnSpc>
                      </a:pPr>
                      <a:r>
                        <a:rPr lang="es-ES" sz="1800" b="0" strike="noStrike" spc="-1">
                          <a:solidFill>
                            <a:srgbClr val="C00000"/>
                          </a:solidFill>
                          <a:highlight>
                            <a:srgbClr val="FFFF00"/>
                          </a:highlight>
                          <a:latin typeface="Tw Cen MT"/>
                          <a:ea typeface="Times New Roman"/>
                        </a:rPr>
                        <a:t>DOMINICOS: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Times New Roman"/>
                        </a:rPr>
                        <a:t>S. ANDRÉS</a:t>
                      </a:r>
                      <a:endParaRPr lang="es-ES" sz="1800" b="0" strike="noStrike" spc="-1">
                        <a:solidFill>
                          <a:srgbClr val="000000"/>
                        </a:solidFill>
                        <a:latin typeface="Arial"/>
                      </a:endParaRPr>
                    </a:p>
                    <a:p>
                      <a:pPr algn="ctr" defTabSz="914400">
                        <a:lnSpc>
                          <a:spcPct val="100000"/>
                        </a:lnSpc>
                      </a:pPr>
                      <a:r>
                        <a:rPr lang="es-ES" sz="1800" b="0" u="sng" strike="noStrike" spc="-1">
                          <a:solidFill>
                            <a:srgbClr val="C00000"/>
                          </a:solidFill>
                          <a:highlight>
                            <a:srgbClr val="FFFF00"/>
                          </a:highlight>
                          <a:uFillTx/>
                          <a:latin typeface="Tw Cen MT"/>
                          <a:ea typeface="Times New Roman"/>
                        </a:rPr>
                        <a:t>*1530</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u="sng" strike="noStrike" spc="-1">
                          <a:solidFill>
                            <a:schemeClr val="lt1"/>
                          </a:solidFill>
                          <a:uFillTx/>
                          <a:latin typeface="Tw Cen MT"/>
                          <a:ea typeface="Times New Roman"/>
                        </a:rPr>
                        <a:t>Plaza 1º de Mayo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Esta fundación</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 era Centro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de Estudios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y tenía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 un hospital para enfermos pobres.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En el</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 templo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se veneraba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la imagen de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Nuestro Padre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Jesús Nazareno. </a:t>
                      </a: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rgbClr val="C00000"/>
                          </a:solidFill>
                          <a:highlight>
                            <a:srgbClr val="FFFF00"/>
                          </a:highlight>
                          <a:latin typeface="Tw Cen MT"/>
                          <a:ea typeface="Times New Roman"/>
                        </a:rPr>
                        <a:t>MINIMOS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Times New Roman"/>
                        </a:rPr>
                        <a:t>LA VICTORIA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Times New Roman"/>
                        </a:rPr>
                        <a:t>*1557</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u="sng" strike="noStrike" spc="-1">
                          <a:solidFill>
                            <a:schemeClr val="lt1"/>
                          </a:solidFill>
                          <a:uFillTx/>
                          <a:latin typeface="Tw Cen MT"/>
                          <a:ea typeface="Times New Roman"/>
                        </a:rPr>
                        <a:t>Calle Nueva</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Nuestra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Señora de</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La Victoria</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Fundado por</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Rodrigo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Benavides,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Camarero mayor de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D. Juan de</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Austria.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Abundantes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riquezas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Y</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reliquias</a:t>
                      </a: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2000" b="0" strike="noStrike" spc="-1">
                          <a:solidFill>
                            <a:srgbClr val="C00000"/>
                          </a:solidFill>
                          <a:highlight>
                            <a:srgbClr val="FFFF00"/>
                          </a:highlight>
                          <a:latin typeface="Calibri"/>
                        </a:rPr>
                        <a:t>JESUITAS</a:t>
                      </a:r>
                      <a:endParaRPr lang="es-ES" sz="20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STA CATALINA</a:t>
                      </a:r>
                      <a:endParaRPr lang="es-ES" sz="1800" b="0" strike="noStrike" spc="-1">
                        <a:solidFill>
                          <a:srgbClr val="000000"/>
                        </a:solidFill>
                        <a:latin typeface="Arial"/>
                      </a:endParaRPr>
                    </a:p>
                    <a:p>
                      <a:pPr algn="ctr" defTabSz="914400">
                        <a:lnSpc>
                          <a:spcPct val="100000"/>
                        </a:lnSpc>
                      </a:pPr>
                      <a:r>
                        <a:rPr lang="es-ES" sz="2000" b="0" strike="noStrike" spc="-1">
                          <a:solidFill>
                            <a:srgbClr val="C00000"/>
                          </a:solidFill>
                          <a:highlight>
                            <a:srgbClr val="FFFF00"/>
                          </a:highlight>
                          <a:latin typeface="Calibri"/>
                        </a:rPr>
                        <a:t>*1582</a:t>
                      </a:r>
                      <a:endParaRPr lang="es-ES" sz="20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 Calle Compañía</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Dedicados 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”misiones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populares”,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y a la enseñanza: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Primeras  letras,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Latinidad,</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Doctrina Cristiana.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Elevando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la cultura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y el</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bienestar</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humano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Y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espiritual</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dirty="0">
                          <a:solidFill>
                            <a:srgbClr val="C00000"/>
                          </a:solidFill>
                          <a:highlight>
                            <a:srgbClr val="FFFF00"/>
                          </a:highlight>
                          <a:latin typeface="Tw Cen MT"/>
                          <a:ea typeface="Times New Roman"/>
                        </a:rPr>
                        <a:t>CARMELITAS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Tw Cen MT"/>
                          <a:ea typeface="Times New Roman"/>
                        </a:rPr>
                        <a:t>S. MIGUEL</a:t>
                      </a:r>
                      <a:endParaRPr lang="es-ES" sz="1800" b="0" strike="noStrike" spc="-1" dirty="0">
                        <a:solidFill>
                          <a:srgbClr val="000000"/>
                        </a:solidFill>
                        <a:latin typeface="Arial"/>
                      </a:endParaRPr>
                    </a:p>
                    <a:p>
                      <a:pPr algn="ctr" defTabSz="914400">
                        <a:lnSpc>
                          <a:spcPct val="100000"/>
                        </a:lnSpc>
                      </a:pPr>
                      <a:r>
                        <a:rPr lang="es-ES" sz="1800" b="0" u="sng" strike="noStrike" spc="-1" dirty="0">
                          <a:solidFill>
                            <a:srgbClr val="C00000"/>
                          </a:solidFill>
                          <a:highlight>
                            <a:srgbClr val="FFFF00"/>
                          </a:highlight>
                          <a:uFillTx/>
                          <a:latin typeface="Tw Cen MT"/>
                          <a:ea typeface="Times New Roman"/>
                        </a:rPr>
                        <a:t>*1587</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ea typeface="Times New Roman"/>
                        </a:rPr>
                        <a:t>Reformada la Orden,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ea typeface="Times New Roman"/>
                        </a:rPr>
                        <a:t>el caballero veinticuatro, Pedro Segura dio para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ea typeface="Times New Roman"/>
                        </a:rPr>
                        <a:t>sede del convento, </a:t>
                      </a:r>
                    </a:p>
                    <a:p>
                      <a:pPr algn="ctr" defTabSz="914400">
                        <a:lnSpc>
                          <a:spcPct val="100000"/>
                        </a:lnSpc>
                      </a:pPr>
                      <a:r>
                        <a:rPr lang="es-ES" sz="1800" b="0" strike="noStrike" spc="-1" dirty="0">
                          <a:solidFill>
                            <a:schemeClr val="lt1"/>
                          </a:solidFill>
                          <a:latin typeface="Tw Cen MT"/>
                        </a:rPr>
                        <a:t>de Carmelitas Descalzos,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ea typeface="Times New Roman"/>
                        </a:rPr>
                        <a:t>sus propias casas, cercanas a la ermita dedicada 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ea typeface="Times New Roman"/>
                        </a:rPr>
                        <a:t>S. Miguel, patrono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ea typeface="Times New Roman"/>
                        </a:rPr>
                        <a:t>de la ciudad.</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600" b="0" strike="noStrike" spc="-1" dirty="0">
                          <a:solidFill>
                            <a:srgbClr val="C00000"/>
                          </a:solidFill>
                          <a:highlight>
                            <a:srgbClr val="FFFF00"/>
                          </a:highlight>
                          <a:latin typeface="Tw Cen MT"/>
                          <a:ea typeface="Times New Roman"/>
                        </a:rPr>
                        <a:t>14 – XII- 1591</a:t>
                      </a:r>
                      <a:endParaRPr lang="es-ES" sz="1600" b="0" strike="noStrike" spc="-1" dirty="0">
                        <a:solidFill>
                          <a:srgbClr val="000000"/>
                        </a:solidFill>
                        <a:latin typeface="Arial"/>
                      </a:endParaRPr>
                    </a:p>
                    <a:p>
                      <a:pPr algn="ctr" defTabSz="914400">
                        <a:lnSpc>
                          <a:spcPct val="100000"/>
                        </a:lnSpc>
                      </a:pPr>
                      <a:r>
                        <a:rPr lang="es-ES" sz="1600" b="0" strike="noStrike" spc="-1" dirty="0">
                          <a:solidFill>
                            <a:srgbClr val="C00000"/>
                          </a:solidFill>
                          <a:highlight>
                            <a:srgbClr val="FFFF00"/>
                          </a:highlight>
                          <a:latin typeface="Tw Cen MT"/>
                          <a:ea typeface="Times New Roman"/>
                        </a:rPr>
                        <a:t>S. Juan de la +</a:t>
                      </a:r>
                      <a:endParaRPr lang="es-ES" sz="1600" b="0" strike="noStrike" spc="-1" dirty="0">
                        <a:solidFill>
                          <a:srgbClr val="000000"/>
                        </a:solidFill>
                        <a:latin typeface="Arial"/>
                      </a:endParaRPr>
                    </a:p>
                    <a:p>
                      <a:pPr algn="ctr" defTabSz="914400">
                        <a:lnSpc>
                          <a:spcPct val="100000"/>
                        </a:lnSpc>
                      </a:pPr>
                      <a:r>
                        <a:rPr lang="es-ES" sz="1600" b="0" strike="noStrike" spc="-1" dirty="0">
                          <a:solidFill>
                            <a:srgbClr val="C00000"/>
                          </a:solidFill>
                          <a:highlight>
                            <a:srgbClr val="FFFF00"/>
                          </a:highlight>
                          <a:latin typeface="Tw Cen MT"/>
                          <a:ea typeface="Times New Roman"/>
                        </a:rPr>
                        <a:t>Parte</a:t>
                      </a:r>
                      <a:endParaRPr lang="es-ES" sz="1600" b="0" strike="noStrike" spc="-1" dirty="0">
                        <a:solidFill>
                          <a:srgbClr val="000000"/>
                        </a:solidFill>
                        <a:latin typeface="Arial"/>
                      </a:endParaRPr>
                    </a:p>
                    <a:p>
                      <a:pPr algn="ctr" defTabSz="914400">
                        <a:lnSpc>
                          <a:spcPct val="100000"/>
                        </a:lnSpc>
                      </a:pPr>
                      <a:r>
                        <a:rPr lang="es-ES" sz="1600" b="0" strike="noStrike" spc="-1" dirty="0">
                          <a:solidFill>
                            <a:srgbClr val="C00000"/>
                          </a:solidFill>
                          <a:highlight>
                            <a:srgbClr val="FFFF00"/>
                          </a:highlight>
                          <a:latin typeface="Tw Cen MT"/>
                          <a:ea typeface="Times New Roman"/>
                        </a:rPr>
                        <a:t>Al Cielo.</a:t>
                      </a:r>
                      <a:endParaRPr lang="es-ES" sz="16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dirty="0">
                          <a:solidFill>
                            <a:srgbClr val="C00000"/>
                          </a:solidFill>
                          <a:highlight>
                            <a:srgbClr val="FFFF00"/>
                          </a:highlight>
                          <a:latin typeface="Calibri"/>
                        </a:rPr>
                        <a:t>RECOLETOS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Calibri"/>
                        </a:rPr>
                        <a:t>S. ANTONIO</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Calibri"/>
                        </a:rPr>
                        <a:t>*1606</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Camino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A Baeza.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Centro de estudio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Teología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Y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Espiritualidad.</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“La Atenas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del saber”</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Remanso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 paz</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y retiro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para los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 fieles.</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sp>
        <p:nvSpPr>
          <p:cNvPr id="204" name="CuadroTexto 3"/>
          <p:cNvSpPr/>
          <p:nvPr/>
        </p:nvSpPr>
        <p:spPr>
          <a:xfrm>
            <a:off x="359280" y="0"/>
            <a:ext cx="114922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1" strike="noStrike" spc="-1">
                <a:solidFill>
                  <a:srgbClr val="C00000"/>
                </a:solidFill>
                <a:highlight>
                  <a:srgbClr val="FFFF00"/>
                </a:highlight>
                <a:latin typeface="Calibri"/>
                <a:ea typeface="DejaVu Sans"/>
              </a:rPr>
              <a:t>SIGLO XVI: NUEVOS CONVENTOS RELIGIOSOS MASCULINOS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additive="repl">
                                        <p:cTn id="7" dur="5000"/>
                                        <p:tgtEl>
                                          <p:spTgt spid="203"/>
                                        </p:tgtEl>
                                      </p:cBhvr>
                                    </p:animEffect>
                                    <p:anim calcmode="lin" valueType="num">
                                      <p:cBhvr additive="repl">
                                        <p:cTn id="8" dur="5000" fill="hold"/>
                                        <p:tgtEl>
                                          <p:spTgt spid="203"/>
                                        </p:tgtEl>
                                        <p:attrNameLst>
                                          <p:attrName>ppt_x</p:attrName>
                                        </p:attrNameLst>
                                      </p:cBhvr>
                                      <p:tavLst>
                                        <p:tav tm="0">
                                          <p:val>
                                            <p:strVal val="#ppt_x"/>
                                          </p:val>
                                        </p:tav>
                                        <p:tav tm="100000">
                                          <p:val>
                                            <p:strVal val="#ppt_x"/>
                                          </p:val>
                                        </p:tav>
                                      </p:tavLst>
                                    </p:anim>
                                    <p:anim calcmode="lin" valueType="num">
                                      <p:cBhvr additive="repl">
                                        <p:cTn id="9" dur="5000" fill="hold"/>
                                        <p:tgtEl>
                                          <p:spTgt spid="2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Imagen 4"/>
          <p:cNvPicPr/>
          <p:nvPr/>
        </p:nvPicPr>
        <p:blipFill>
          <a:blip r:embed="rId2"/>
          <a:stretch/>
        </p:blipFill>
        <p:spPr>
          <a:xfrm>
            <a:off x="0" y="0"/>
            <a:ext cx="12189240" cy="6855120"/>
          </a:xfrm>
          <a:prstGeom prst="rect">
            <a:avLst/>
          </a:prstGeom>
          <a:ln w="0">
            <a:noFill/>
          </a:ln>
        </p:spPr>
      </p:pic>
      <p:graphicFrame>
        <p:nvGraphicFramePr>
          <p:cNvPr id="206" name="Tabla 1"/>
          <p:cNvGraphicFramePr/>
          <p:nvPr>
            <p:extLst>
              <p:ext uri="{D42A27DB-BD31-4B8C-83A1-F6EECF244321}">
                <p14:modId xmlns:p14="http://schemas.microsoft.com/office/powerpoint/2010/main" val="463004430"/>
              </p:ext>
            </p:extLst>
          </p:nvPr>
        </p:nvGraphicFramePr>
        <p:xfrm>
          <a:off x="473400" y="669600"/>
          <a:ext cx="11266200" cy="5959800"/>
        </p:xfrm>
        <a:graphic>
          <a:graphicData uri="http://schemas.openxmlformats.org/drawingml/2006/table">
            <a:tbl>
              <a:tblPr/>
              <a:tblGrid>
                <a:gridCol w="2253240">
                  <a:extLst>
                    <a:ext uri="{9D8B030D-6E8A-4147-A177-3AD203B41FA5}">
                      <a16:colId xmlns:a16="http://schemas.microsoft.com/office/drawing/2014/main" val="20000"/>
                    </a:ext>
                  </a:extLst>
                </a:gridCol>
                <a:gridCol w="2253240">
                  <a:extLst>
                    <a:ext uri="{9D8B030D-6E8A-4147-A177-3AD203B41FA5}">
                      <a16:colId xmlns:a16="http://schemas.microsoft.com/office/drawing/2014/main" val="20001"/>
                    </a:ext>
                  </a:extLst>
                </a:gridCol>
                <a:gridCol w="2253240">
                  <a:extLst>
                    <a:ext uri="{9D8B030D-6E8A-4147-A177-3AD203B41FA5}">
                      <a16:colId xmlns:a16="http://schemas.microsoft.com/office/drawing/2014/main" val="20002"/>
                    </a:ext>
                  </a:extLst>
                </a:gridCol>
                <a:gridCol w="2253240">
                  <a:extLst>
                    <a:ext uri="{9D8B030D-6E8A-4147-A177-3AD203B41FA5}">
                      <a16:colId xmlns:a16="http://schemas.microsoft.com/office/drawing/2014/main" val="20003"/>
                    </a:ext>
                  </a:extLst>
                </a:gridCol>
                <a:gridCol w="2253240">
                  <a:extLst>
                    <a:ext uri="{9D8B030D-6E8A-4147-A177-3AD203B41FA5}">
                      <a16:colId xmlns:a16="http://schemas.microsoft.com/office/drawing/2014/main" val="20004"/>
                    </a:ext>
                  </a:extLst>
                </a:gridCol>
              </a:tblGrid>
              <a:tr h="5959800">
                <a:tc>
                  <a:txBody>
                    <a:bodyPr/>
                    <a:lstStyle/>
                    <a:p>
                      <a:pPr algn="ctr" defTabSz="914400">
                        <a:lnSpc>
                          <a:spcPct val="100000"/>
                        </a:lnSpc>
                      </a:pPr>
                      <a:r>
                        <a:rPr lang="es-ES" sz="1800" b="0" strike="noStrike" spc="-1">
                          <a:solidFill>
                            <a:srgbClr val="C00000"/>
                          </a:solidFill>
                          <a:highlight>
                            <a:srgbClr val="FFFF00"/>
                          </a:highlight>
                          <a:latin typeface="Tw Cen MT"/>
                          <a:ea typeface="Times New Roman"/>
                        </a:rPr>
                        <a:t>SAN NICASIO</a:t>
                      </a:r>
                      <a:endParaRPr lang="es-ES" sz="1800" b="0" strike="noStrike" spc="-1">
                        <a:solidFill>
                          <a:srgbClr val="000000"/>
                        </a:solidFill>
                        <a:latin typeface="Arial"/>
                      </a:endParaRPr>
                    </a:p>
                    <a:p>
                      <a:pPr algn="ctr" defTabSz="914400">
                        <a:lnSpc>
                          <a:spcPct val="100000"/>
                        </a:lnSpc>
                      </a:pPr>
                      <a:r>
                        <a:rPr lang="es-ES" sz="1600" b="0" strike="noStrike" spc="-1">
                          <a:solidFill>
                            <a:srgbClr val="C00000"/>
                          </a:solidFill>
                          <a:highlight>
                            <a:srgbClr val="FFFF00"/>
                          </a:highlight>
                          <a:latin typeface="Tw Cen MT"/>
                          <a:ea typeface="Times New Roman"/>
                        </a:rPr>
                        <a:t>FRANCISCANAS</a:t>
                      </a:r>
                      <a:endParaRPr lang="es-ES" sz="16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Times New Roman"/>
                        </a:rPr>
                        <a:t>+1500</a:t>
                      </a:r>
                      <a:endParaRPr lang="es-ES" sz="1800" b="0" strike="noStrike" spc="-1">
                        <a:solidFill>
                          <a:srgbClr val="000000"/>
                        </a:solidFill>
                        <a:latin typeface="Arial"/>
                      </a:endParaRPr>
                    </a:p>
                    <a:p>
                      <a:pPr algn="ctr" defTabSz="914400">
                        <a:lnSpc>
                          <a:spcPct val="100000"/>
                        </a:lnSpc>
                      </a:pPr>
                      <a:r>
                        <a:rPr lang="es-ES" sz="2000" b="0" strike="noStrike" spc="-1">
                          <a:solidFill>
                            <a:schemeClr val="lt1"/>
                          </a:solidFill>
                          <a:latin typeface="Tw Cen MT"/>
                          <a:ea typeface="Times New Roman"/>
                        </a:rPr>
                        <a:t>(Frente al Hospital)</a:t>
                      </a:r>
                      <a:endParaRPr lang="es-ES" sz="2000" b="0" strike="noStrike" spc="-1">
                        <a:solidFill>
                          <a:srgbClr val="000000"/>
                        </a:solidFill>
                        <a:latin typeface="Arial"/>
                      </a:endParaRPr>
                    </a:p>
                    <a:p>
                      <a:pPr algn="ctr" defTabSz="914400">
                        <a:lnSpc>
                          <a:spcPct val="100000"/>
                        </a:lnSpc>
                      </a:pPr>
                      <a:endParaRPr lang="es-ES" sz="20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Existía una iglesia dedicada 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S. Nicasio, a las afueras de Úbeda.</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Tw Cen MT"/>
                          <a:ea typeface="Times New Roman"/>
                        </a:rPr>
                        <a:t>47 mujeres piadosas consiguen</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Tw Cen MT"/>
                          <a:ea typeface="Times New Roman"/>
                        </a:rPr>
                        <a:t> del Papa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Tw Cen MT"/>
                          <a:ea typeface="Times New Roman"/>
                        </a:rPr>
                        <a:t>Alejandro VI,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Tw Cen MT"/>
                          <a:ea typeface="Times New Roman"/>
                        </a:rPr>
                        <a:t>vivir como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Tw Cen MT"/>
                          <a:ea typeface="Times New Roman"/>
                        </a:rPr>
                        <a:t>Terciarias Franciscanas. </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tabLst>
                          <a:tab pos="0" algn="l"/>
                        </a:tabLst>
                      </a:pPr>
                      <a:r>
                        <a:rPr lang="es-ES" sz="1800" b="0" strike="noStrike" spc="-1" dirty="0">
                          <a:solidFill>
                            <a:srgbClr val="C00000"/>
                          </a:solidFill>
                          <a:highlight>
                            <a:srgbClr val="FFFF00"/>
                          </a:highlight>
                          <a:latin typeface="Tw Cen MT"/>
                          <a:ea typeface="Times New Roman"/>
                        </a:rPr>
                        <a:t>CORONADA</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rgbClr val="C00000"/>
                          </a:solidFill>
                          <a:highlight>
                            <a:srgbClr val="FFFF00"/>
                          </a:highlight>
                          <a:latin typeface="Tw Cen MT"/>
                          <a:ea typeface="Times New Roman"/>
                        </a:rPr>
                        <a:t>DOMINICAS:</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rgbClr val="C00000"/>
                          </a:solidFill>
                          <a:highlight>
                            <a:srgbClr val="FFFF00"/>
                          </a:highlight>
                          <a:latin typeface="Tw Cen MT"/>
                          <a:ea typeface="Times New Roman"/>
                        </a:rPr>
                        <a:t>*1500</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rgbClr val="C00000"/>
                          </a:solidFill>
                          <a:latin typeface="Tw Cen MT"/>
                          <a:ea typeface="Times New Roman"/>
                        </a:rPr>
                        <a:t> </a:t>
                      </a:r>
                      <a:r>
                        <a:rPr lang="es-ES" sz="1800" b="0" strike="noStrike" spc="-1" dirty="0">
                          <a:solidFill>
                            <a:schemeClr val="lt1"/>
                          </a:solidFill>
                          <a:latin typeface="Tw Cen MT"/>
                          <a:ea typeface="Times New Roman"/>
                        </a:rPr>
                        <a:t>( Plaza de Abastos).</a:t>
                      </a:r>
                      <a:endParaRPr lang="es-ES" sz="1800" b="0" strike="noStrike" spc="-1" dirty="0">
                        <a:solidFill>
                          <a:srgbClr val="000000"/>
                        </a:solidFill>
                        <a:latin typeface="Arial"/>
                      </a:endParaRPr>
                    </a:p>
                    <a:p>
                      <a:pPr algn="ctr" defTabSz="914400">
                        <a:lnSpc>
                          <a:spcPct val="100000"/>
                        </a:lnSpc>
                        <a:tabLst>
                          <a:tab pos="0" algn="l"/>
                        </a:tabLst>
                      </a:pP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Times New Roman"/>
                        </a:rPr>
                        <a:t>En el entorno de una pequeña capilla dedicada a la Virgen ”Nuestra Señora Coronada”.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Times New Roman"/>
                        </a:rPr>
                        <a:t>En 1507, </a:t>
                      </a:r>
                    </a:p>
                    <a:p>
                      <a:pPr algn="ctr" defTabSz="914400">
                        <a:lnSpc>
                          <a:spcPct val="100000"/>
                        </a:lnSpc>
                        <a:tabLst>
                          <a:tab pos="0" algn="l"/>
                        </a:tabLst>
                      </a:pPr>
                      <a:r>
                        <a:rPr lang="es-ES" sz="1800" b="0" strike="noStrike" spc="-1" dirty="0">
                          <a:solidFill>
                            <a:schemeClr val="lt1"/>
                          </a:solidFill>
                          <a:latin typeface="Tw Cen MT"/>
                          <a:ea typeface="Times New Roman"/>
                        </a:rPr>
                        <a:t>solicitan al Ayuntamiento participar del agua de las minas de la Torre Nueva”.</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dirty="0">
                          <a:solidFill>
                            <a:srgbClr val="C00000"/>
                          </a:solidFill>
                          <a:highlight>
                            <a:srgbClr val="FFFF00"/>
                          </a:highlight>
                          <a:latin typeface="Calibri"/>
                        </a:rPr>
                        <a:t>LAS CADENAS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Calibri"/>
                        </a:rPr>
                        <a:t>DOMINICAS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Calibri"/>
                        </a:rPr>
                        <a:t>* 1566</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Plaza Vázquez</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 Molina.</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Donación de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 Juan Vázquez.</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Bendecido el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25 de marzo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por su hermano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 Diego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 los Cobos,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Obispo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 Jaén.</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Reliquia: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una espina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 la corona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 Jesús.</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rgbClr val="C00000"/>
                          </a:solidFill>
                          <a:highlight>
                            <a:srgbClr val="FFFF00"/>
                          </a:highlight>
                          <a:latin typeface="Calibri"/>
                        </a:rPr>
                        <a:t>CARMELITAS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DESCALZAS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*1595</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Calle Montiel:</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1608</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Patrocinadoras: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Josefa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Manuel</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y María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 Molina.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Custodiaba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la imagen</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del Cristo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 la Caída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Martínez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Montañés.</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dirty="0">
                          <a:solidFill>
                            <a:schemeClr val="dk1"/>
                          </a:solidFill>
                          <a:highlight>
                            <a:srgbClr val="FFFF00"/>
                          </a:highlight>
                          <a:latin typeface="Calibri"/>
                        </a:rPr>
                        <a:t>EMPAREDAMIENTOS</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Compuestos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por  mujeres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piadosas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que vivían</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“recogidas”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en comunidad</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sin pertenecer</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a ninguna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Orden.</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Hubo varios.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Famoso desde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el siglo XV,</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el de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Mencía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López</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 Zambrana.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 (Los Juzgados)</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sp>
        <p:nvSpPr>
          <p:cNvPr id="207" name="CuadroTexto 3"/>
          <p:cNvSpPr/>
          <p:nvPr/>
        </p:nvSpPr>
        <p:spPr>
          <a:xfrm>
            <a:off x="473400" y="228600"/>
            <a:ext cx="107740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1" strike="noStrike" spc="-1">
                <a:solidFill>
                  <a:srgbClr val="C00000"/>
                </a:solidFill>
                <a:highlight>
                  <a:srgbClr val="FFFF00"/>
                </a:highlight>
                <a:latin typeface="Calibri"/>
                <a:ea typeface="DejaVu Sans"/>
              </a:rPr>
              <a:t>SIGLO XVI: NUEVOS CONVENTOS FEMENINOS</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additive="repl">
                                        <p:cTn id="7" dur="5000"/>
                                        <p:tgtEl>
                                          <p:spTgt spid="206"/>
                                        </p:tgtEl>
                                      </p:cBhvr>
                                    </p:animEffect>
                                    <p:anim calcmode="lin" valueType="num">
                                      <p:cBhvr additive="repl">
                                        <p:cTn id="8" dur="5000" fill="hold"/>
                                        <p:tgtEl>
                                          <p:spTgt spid="206"/>
                                        </p:tgtEl>
                                        <p:attrNameLst>
                                          <p:attrName>ppt_x</p:attrName>
                                        </p:attrNameLst>
                                      </p:cBhvr>
                                      <p:tavLst>
                                        <p:tav tm="0">
                                          <p:val>
                                            <p:strVal val="#ppt_x"/>
                                          </p:val>
                                        </p:tav>
                                        <p:tav tm="100000">
                                          <p:val>
                                            <p:strVal val="#ppt_x"/>
                                          </p:val>
                                        </p:tav>
                                      </p:tavLst>
                                    </p:anim>
                                    <p:anim calcmode="lin" valueType="num">
                                      <p:cBhvr additive="repl">
                                        <p:cTn id="9" dur="5000" fill="hold"/>
                                        <p:tgtEl>
                                          <p:spTgt spid="2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Imagen 4"/>
          <p:cNvPicPr/>
          <p:nvPr/>
        </p:nvPicPr>
        <p:blipFill>
          <a:blip r:embed="rId2"/>
          <a:stretch/>
        </p:blipFill>
        <p:spPr>
          <a:xfrm>
            <a:off x="0" y="0"/>
            <a:ext cx="12189240" cy="6855120"/>
          </a:xfrm>
          <a:prstGeom prst="rect">
            <a:avLst/>
          </a:prstGeom>
          <a:ln w="0">
            <a:noFill/>
          </a:ln>
        </p:spPr>
      </p:pic>
      <p:graphicFrame>
        <p:nvGraphicFramePr>
          <p:cNvPr id="209" name="Tabla 1"/>
          <p:cNvGraphicFramePr/>
          <p:nvPr>
            <p:extLst>
              <p:ext uri="{D42A27DB-BD31-4B8C-83A1-F6EECF244321}">
                <p14:modId xmlns:p14="http://schemas.microsoft.com/office/powerpoint/2010/main" val="2678396182"/>
              </p:ext>
            </p:extLst>
          </p:nvPr>
        </p:nvGraphicFramePr>
        <p:xfrm>
          <a:off x="379800" y="590400"/>
          <a:ext cx="11440800" cy="6068308"/>
        </p:xfrm>
        <a:graphic>
          <a:graphicData uri="http://schemas.openxmlformats.org/drawingml/2006/table">
            <a:tbl>
              <a:tblPr/>
              <a:tblGrid>
                <a:gridCol w="2860200">
                  <a:extLst>
                    <a:ext uri="{9D8B030D-6E8A-4147-A177-3AD203B41FA5}">
                      <a16:colId xmlns:a16="http://schemas.microsoft.com/office/drawing/2014/main" val="20000"/>
                    </a:ext>
                  </a:extLst>
                </a:gridCol>
                <a:gridCol w="2860200">
                  <a:extLst>
                    <a:ext uri="{9D8B030D-6E8A-4147-A177-3AD203B41FA5}">
                      <a16:colId xmlns:a16="http://schemas.microsoft.com/office/drawing/2014/main" val="20001"/>
                    </a:ext>
                  </a:extLst>
                </a:gridCol>
                <a:gridCol w="2860200">
                  <a:extLst>
                    <a:ext uri="{9D8B030D-6E8A-4147-A177-3AD203B41FA5}">
                      <a16:colId xmlns:a16="http://schemas.microsoft.com/office/drawing/2014/main" val="20002"/>
                    </a:ext>
                  </a:extLst>
                </a:gridCol>
                <a:gridCol w="2860200">
                  <a:extLst>
                    <a:ext uri="{9D8B030D-6E8A-4147-A177-3AD203B41FA5}">
                      <a16:colId xmlns:a16="http://schemas.microsoft.com/office/drawing/2014/main" val="20003"/>
                    </a:ext>
                  </a:extLst>
                </a:gridCol>
              </a:tblGrid>
              <a:tr h="6068308">
                <a:tc>
                  <a:txBody>
                    <a:bodyPr/>
                    <a:lstStyle/>
                    <a:p>
                      <a:pPr algn="ctr" defTabSz="914400">
                        <a:lnSpc>
                          <a:spcPct val="100000"/>
                        </a:lnSpc>
                      </a:pPr>
                      <a:r>
                        <a:rPr lang="es-ES" sz="1800" b="0" strike="noStrike" spc="-1">
                          <a:solidFill>
                            <a:srgbClr val="C00000"/>
                          </a:solidFill>
                          <a:highlight>
                            <a:srgbClr val="FFFF00"/>
                          </a:highlight>
                          <a:latin typeface="Calibri"/>
                        </a:rPr>
                        <a:t>SANTA MARÍA</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COLEGIATA</a:t>
                      </a: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Se remodela</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el crucero.</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Se construye el</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Coro en  centro:</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Espléndidas rejas</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Sillería</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Sede episcopal</a:t>
                      </a: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50 Capellanías</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Capilla Musical</a:t>
                      </a:r>
                      <a:endParaRPr lang="es-ES" sz="1800" b="0" strike="noStrike" spc="-1">
                        <a:solidFill>
                          <a:srgbClr val="000000"/>
                        </a:solidFill>
                        <a:latin typeface="Arial"/>
                      </a:endParaRPr>
                    </a:p>
                  </a:txBody>
                  <a:tcPr marL="91080" marR="9108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dirty="0">
                          <a:solidFill>
                            <a:srgbClr val="C00000"/>
                          </a:solidFill>
                          <a:highlight>
                            <a:srgbClr val="FFFF00"/>
                          </a:highlight>
                          <a:latin typeface="Calibri"/>
                        </a:rPr>
                        <a:t>SAN PABLO</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Portada Nueva.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Remodelada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continuamente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conserva vestigios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 la transición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del gótico.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Su torre,  regalo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del Cardenal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Merino.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Lugar de reunión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del Consejo,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y guardiana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 sus archivos.</a:t>
                      </a:r>
                      <a:endParaRPr lang="es-ES" sz="1800" b="0" strike="noStrike" spc="-1" dirty="0">
                        <a:solidFill>
                          <a:srgbClr val="000000"/>
                        </a:solidFill>
                        <a:latin typeface="Arial"/>
                      </a:endParaRPr>
                    </a:p>
                  </a:txBody>
                  <a:tcPr marL="91080" marR="9108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rgbClr val="C00000"/>
                          </a:solidFill>
                          <a:highlight>
                            <a:srgbClr val="FFFF00"/>
                          </a:highlight>
                          <a:latin typeface="Calibri"/>
                        </a:rPr>
                        <a:t>SAN NICOLÁS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Capilla del Deán</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Fernando Ortega.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Baptisterio,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Sacristía Nueva,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Nueva Puerta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Meridional</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Manifestaciones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 la  presencia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del Renacimiento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bajo la influencia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 Vandelvira.</a:t>
                      </a:r>
                      <a:endParaRPr lang="es-ES" sz="1800" b="0" strike="noStrike" spc="-1">
                        <a:solidFill>
                          <a:srgbClr val="000000"/>
                        </a:solidFill>
                        <a:latin typeface="Arial"/>
                      </a:endParaRPr>
                    </a:p>
                  </a:txBody>
                  <a:tcPr marL="91080" marR="9108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dirty="0">
                          <a:solidFill>
                            <a:srgbClr val="C00000"/>
                          </a:solidFill>
                          <a:highlight>
                            <a:srgbClr val="FFFF00"/>
                          </a:highlight>
                          <a:latin typeface="Calibri"/>
                        </a:rPr>
                        <a:t>SAN ISIDORO</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Plan de reconstrucción:</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Tres naves  y</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columnas exentas.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Inacabado por</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falta de recursos.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La  bóveda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del altar mayor,</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los atrevidos arcos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y la gran cúpula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muestran</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la grandeza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del proyecto.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Retablo : A. Aquiles</a:t>
                      </a:r>
                      <a:endParaRPr lang="es-ES" sz="1800" b="0" strike="noStrike" spc="-1" dirty="0">
                        <a:solidFill>
                          <a:srgbClr val="000000"/>
                        </a:solidFill>
                        <a:latin typeface="Arial"/>
                      </a:endParaRPr>
                    </a:p>
                  </a:txBody>
                  <a:tcPr marL="91080" marR="9108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pic>
        <p:nvPicPr>
          <p:cNvPr id="210" name="Imagen 4"/>
          <p:cNvPicPr/>
          <p:nvPr/>
        </p:nvPicPr>
        <p:blipFill>
          <a:blip r:embed="rId3"/>
          <a:stretch/>
        </p:blipFill>
        <p:spPr>
          <a:xfrm>
            <a:off x="1208160" y="1112760"/>
            <a:ext cx="1205280" cy="1527480"/>
          </a:xfrm>
          <a:prstGeom prst="rect">
            <a:avLst/>
          </a:prstGeom>
          <a:ln w="0">
            <a:noFill/>
          </a:ln>
        </p:spPr>
      </p:pic>
      <p:pic>
        <p:nvPicPr>
          <p:cNvPr id="211" name="Imagen 5"/>
          <p:cNvPicPr/>
          <p:nvPr/>
        </p:nvPicPr>
        <p:blipFill>
          <a:blip r:embed="rId4"/>
          <a:stretch/>
        </p:blipFill>
        <p:spPr>
          <a:xfrm>
            <a:off x="4024440" y="1052640"/>
            <a:ext cx="1272240" cy="1454400"/>
          </a:xfrm>
          <a:prstGeom prst="rect">
            <a:avLst/>
          </a:prstGeom>
          <a:ln w="0">
            <a:noFill/>
          </a:ln>
        </p:spPr>
      </p:pic>
      <p:pic>
        <p:nvPicPr>
          <p:cNvPr id="212" name="Imagen 6"/>
          <p:cNvPicPr/>
          <p:nvPr/>
        </p:nvPicPr>
        <p:blipFill>
          <a:blip r:embed="rId5"/>
          <a:srcRect l="7018" t="5119" r="7018" b="7016"/>
          <a:stretch/>
        </p:blipFill>
        <p:spPr>
          <a:xfrm>
            <a:off x="6905160" y="1052640"/>
            <a:ext cx="1272240" cy="1527480"/>
          </a:xfrm>
          <a:prstGeom prst="rect">
            <a:avLst/>
          </a:prstGeom>
          <a:ln w="0">
            <a:noFill/>
          </a:ln>
        </p:spPr>
      </p:pic>
      <p:pic>
        <p:nvPicPr>
          <p:cNvPr id="213" name="Imagen 7"/>
          <p:cNvPicPr/>
          <p:nvPr/>
        </p:nvPicPr>
        <p:blipFill>
          <a:blip r:embed="rId6"/>
          <a:stretch/>
        </p:blipFill>
        <p:spPr>
          <a:xfrm>
            <a:off x="9788040" y="1039680"/>
            <a:ext cx="1272240" cy="1540080"/>
          </a:xfrm>
          <a:prstGeom prst="rect">
            <a:avLst/>
          </a:prstGeom>
          <a:ln w="0">
            <a:noFill/>
          </a:ln>
        </p:spPr>
      </p:pic>
      <p:sp>
        <p:nvSpPr>
          <p:cNvPr id="214" name="CuadroTexto 8"/>
          <p:cNvSpPr/>
          <p:nvPr/>
        </p:nvSpPr>
        <p:spPr>
          <a:xfrm>
            <a:off x="392040" y="195840"/>
            <a:ext cx="102351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Calibri"/>
                <a:ea typeface="DejaVu Sans"/>
              </a:rPr>
              <a:t>SIGLO XVI: RENOVACIÓN DE LAS PARROQUIAS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additive="repl">
                                        <p:cTn id="7" dur="5000"/>
                                        <p:tgtEl>
                                          <p:spTgt spid="209"/>
                                        </p:tgtEl>
                                      </p:cBhvr>
                                    </p:animEffect>
                                    <p:anim calcmode="lin" valueType="num">
                                      <p:cBhvr additive="repl">
                                        <p:cTn id="8" dur="5000" fill="hold"/>
                                        <p:tgtEl>
                                          <p:spTgt spid="209"/>
                                        </p:tgtEl>
                                        <p:attrNameLst>
                                          <p:attrName>ppt_x</p:attrName>
                                        </p:attrNameLst>
                                      </p:cBhvr>
                                      <p:tavLst>
                                        <p:tav tm="0">
                                          <p:val>
                                            <p:strVal val="#ppt_x"/>
                                          </p:val>
                                        </p:tav>
                                        <p:tav tm="100000">
                                          <p:val>
                                            <p:strVal val="#ppt_x"/>
                                          </p:val>
                                        </p:tav>
                                      </p:tavLst>
                                    </p:anim>
                                    <p:anim calcmode="lin" valueType="num">
                                      <p:cBhvr additive="repl">
                                        <p:cTn id="9" dur="5000" fill="hold"/>
                                        <p:tgtEl>
                                          <p:spTgt spid="2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Imagen 4"/>
          <p:cNvPicPr/>
          <p:nvPr/>
        </p:nvPicPr>
        <p:blipFill>
          <a:blip r:embed="rId2"/>
          <a:stretch/>
        </p:blipFill>
        <p:spPr>
          <a:xfrm>
            <a:off x="0" y="0"/>
            <a:ext cx="12189240" cy="6855120"/>
          </a:xfrm>
          <a:prstGeom prst="rect">
            <a:avLst/>
          </a:prstGeom>
          <a:ln w="0">
            <a:noFill/>
          </a:ln>
        </p:spPr>
      </p:pic>
      <p:graphicFrame>
        <p:nvGraphicFramePr>
          <p:cNvPr id="216" name="Tabla 1"/>
          <p:cNvGraphicFramePr/>
          <p:nvPr/>
        </p:nvGraphicFramePr>
        <p:xfrm>
          <a:off x="587880" y="524160"/>
          <a:ext cx="11217960" cy="6400800"/>
        </p:xfrm>
        <a:graphic>
          <a:graphicData uri="http://schemas.openxmlformats.org/drawingml/2006/table">
            <a:tbl>
              <a:tblPr/>
              <a:tblGrid>
                <a:gridCol w="3739320">
                  <a:extLst>
                    <a:ext uri="{9D8B030D-6E8A-4147-A177-3AD203B41FA5}">
                      <a16:colId xmlns:a16="http://schemas.microsoft.com/office/drawing/2014/main" val="20000"/>
                    </a:ext>
                  </a:extLst>
                </a:gridCol>
                <a:gridCol w="3739320">
                  <a:extLst>
                    <a:ext uri="{9D8B030D-6E8A-4147-A177-3AD203B41FA5}">
                      <a16:colId xmlns:a16="http://schemas.microsoft.com/office/drawing/2014/main" val="20001"/>
                    </a:ext>
                  </a:extLst>
                </a:gridCol>
                <a:gridCol w="3739320">
                  <a:extLst>
                    <a:ext uri="{9D8B030D-6E8A-4147-A177-3AD203B41FA5}">
                      <a16:colId xmlns:a16="http://schemas.microsoft.com/office/drawing/2014/main" val="20002"/>
                    </a:ext>
                  </a:extLst>
                </a:gridCol>
              </a:tblGrid>
              <a:tr h="6091560">
                <a:tc>
                  <a:txBody>
                    <a:bodyPr/>
                    <a:lstStyle/>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EL SALVADOR</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(LOS HONRRADOS VIEJOS)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+ 1392:  Ancianos Pobres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+1540-1556: Obras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CAPILLA-ENTERRAMIENTO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DEDICADO  A LA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TRNSFIGURACIÓN  por</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D. Francisco de los Cobos</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(1478-1544?)</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(Templo Expiatorio)</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(Doce capellanes)</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Monumento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del mejor Renacimiento</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 iniciado por Siloé</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pero exponente de</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Andrés de Vandelvira</a:t>
                      </a: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El ejercicio de la Caridad</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(fe con obras) frente 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la sola fe de Lutero,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hizo acrecentar las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Instituciones de Caridad.</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HOSPITALES</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 SAN ANTÓN</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Calle Afán de Rivera</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Curar “el ergotismo”</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(Fuego del Diablo)</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+ 1424:  SAN GIL</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(Calle  Agua y Gallo</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+ 1347-1591: SAN JORGE</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Capilla del  Santísimo.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Niños Expósitos</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+ 1491: SANTA ANA</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+ 1511: S. PEDRO/ S.PABLO</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+ 1564: SANTO DOMINGO</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+ 1601: SAN JUAN DE DIOS</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Calle Mesones</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Enfermos pobres, leprosos.</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HOSPITAL DE SANTIAGO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1560-1575: Obras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No se entiende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su monumentalidad</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si desconocemos sus fines: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CAPILLA-ENTERRAMIENTO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RESIDENCIA EPISCOPAL</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Y HOSPITAL.</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 DIEGO DE LOS COBOS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1517-1570?</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1560-1565: Obispo de Jaén</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Obra final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de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Andrés de Vandelvira</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pic>
        <p:nvPicPr>
          <p:cNvPr id="217" name="Imagen 4"/>
          <p:cNvPicPr/>
          <p:nvPr/>
        </p:nvPicPr>
        <p:blipFill>
          <a:blip r:embed="rId3"/>
          <a:srcRect l="15261" r="9520"/>
          <a:stretch/>
        </p:blipFill>
        <p:spPr>
          <a:xfrm>
            <a:off x="9375480" y="207360"/>
            <a:ext cx="1204560" cy="1680840"/>
          </a:xfrm>
          <a:prstGeom prst="rect">
            <a:avLst/>
          </a:prstGeom>
          <a:ln w="0">
            <a:noFill/>
          </a:ln>
        </p:spPr>
      </p:pic>
      <p:pic>
        <p:nvPicPr>
          <p:cNvPr id="218" name="Imagen 3"/>
          <p:cNvPicPr/>
          <p:nvPr/>
        </p:nvPicPr>
        <p:blipFill>
          <a:blip r:embed="rId4"/>
          <a:srcRect l="27783" r="15626"/>
          <a:stretch/>
        </p:blipFill>
        <p:spPr>
          <a:xfrm>
            <a:off x="1801800" y="262080"/>
            <a:ext cx="1281240" cy="1571040"/>
          </a:xfrm>
          <a:prstGeom prst="rect">
            <a:avLst/>
          </a:prstGeom>
          <a:ln w="0">
            <a:noFill/>
          </a:ln>
        </p:spPr>
      </p:pic>
      <p:sp>
        <p:nvSpPr>
          <p:cNvPr id="219" name="CuadroTexto 6"/>
          <p:cNvSpPr/>
          <p:nvPr/>
        </p:nvSpPr>
        <p:spPr>
          <a:xfrm>
            <a:off x="3380040" y="61920"/>
            <a:ext cx="55162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Calibri"/>
                <a:ea typeface="DejaVu Sans"/>
              </a:rPr>
              <a:t>SIGLO XVI : HOSPITALES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additive="repl">
                                        <p:cTn id="7" dur="5000"/>
                                        <p:tgtEl>
                                          <p:spTgt spid="216"/>
                                        </p:tgtEl>
                                      </p:cBhvr>
                                    </p:animEffect>
                                    <p:anim calcmode="lin" valueType="num">
                                      <p:cBhvr additive="repl">
                                        <p:cTn id="8" dur="5000" fill="hold"/>
                                        <p:tgtEl>
                                          <p:spTgt spid="216"/>
                                        </p:tgtEl>
                                        <p:attrNameLst>
                                          <p:attrName>ppt_x</p:attrName>
                                        </p:attrNameLst>
                                      </p:cBhvr>
                                      <p:tavLst>
                                        <p:tav tm="0">
                                          <p:val>
                                            <p:strVal val="#ppt_x"/>
                                          </p:val>
                                        </p:tav>
                                        <p:tav tm="100000">
                                          <p:val>
                                            <p:strVal val="#ppt_x"/>
                                          </p:val>
                                        </p:tav>
                                      </p:tavLst>
                                    </p:anim>
                                    <p:anim calcmode="lin" valueType="num">
                                      <p:cBhvr additive="repl">
                                        <p:cTn id="9" dur="5000" fill="hold"/>
                                        <p:tgtEl>
                                          <p:spTgt spid="2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n 4"/>
          <p:cNvPicPr/>
          <p:nvPr/>
        </p:nvPicPr>
        <p:blipFill>
          <a:blip r:embed="rId2"/>
          <a:stretch/>
        </p:blipFill>
        <p:spPr>
          <a:xfrm>
            <a:off x="0" y="0"/>
            <a:ext cx="12189240" cy="6855120"/>
          </a:xfrm>
          <a:prstGeom prst="rect">
            <a:avLst/>
          </a:prstGeom>
          <a:ln w="0">
            <a:noFill/>
          </a:ln>
        </p:spPr>
      </p:pic>
      <p:sp>
        <p:nvSpPr>
          <p:cNvPr id="221" name="CuadroTexto 1"/>
          <p:cNvSpPr/>
          <p:nvPr/>
        </p:nvSpPr>
        <p:spPr>
          <a:xfrm>
            <a:off x="4512600" y="249480"/>
            <a:ext cx="36547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1800" b="0" strike="noStrike" spc="-1">
                <a:solidFill>
                  <a:srgbClr val="C00000"/>
                </a:solidFill>
                <a:highlight>
                  <a:srgbClr val="FFFF00"/>
                </a:highlight>
                <a:latin typeface="Calibri"/>
                <a:ea typeface="DejaVu Sans"/>
              </a:rPr>
              <a:t>SIGLO XVI: GRANDES PERSONAJES</a:t>
            </a:r>
            <a:endParaRPr lang="es-ES" sz="1800" b="0" strike="noStrike" spc="-1">
              <a:solidFill>
                <a:srgbClr val="000000"/>
              </a:solidFill>
              <a:latin typeface="Arial"/>
            </a:endParaRPr>
          </a:p>
        </p:txBody>
      </p:sp>
      <p:graphicFrame>
        <p:nvGraphicFramePr>
          <p:cNvPr id="222" name="Tabla 5"/>
          <p:cNvGraphicFramePr/>
          <p:nvPr>
            <p:extLst>
              <p:ext uri="{D42A27DB-BD31-4B8C-83A1-F6EECF244321}">
                <p14:modId xmlns:p14="http://schemas.microsoft.com/office/powerpoint/2010/main" val="1916043349"/>
              </p:ext>
            </p:extLst>
          </p:nvPr>
        </p:nvGraphicFramePr>
        <p:xfrm>
          <a:off x="410760" y="618840"/>
          <a:ext cx="11343600" cy="6400800"/>
        </p:xfrm>
        <a:graphic>
          <a:graphicData uri="http://schemas.openxmlformats.org/drawingml/2006/table">
            <a:tbl>
              <a:tblPr/>
              <a:tblGrid>
                <a:gridCol w="2268720">
                  <a:extLst>
                    <a:ext uri="{9D8B030D-6E8A-4147-A177-3AD203B41FA5}">
                      <a16:colId xmlns:a16="http://schemas.microsoft.com/office/drawing/2014/main" val="20000"/>
                    </a:ext>
                  </a:extLst>
                </a:gridCol>
                <a:gridCol w="2268720">
                  <a:extLst>
                    <a:ext uri="{9D8B030D-6E8A-4147-A177-3AD203B41FA5}">
                      <a16:colId xmlns:a16="http://schemas.microsoft.com/office/drawing/2014/main" val="20001"/>
                    </a:ext>
                  </a:extLst>
                </a:gridCol>
                <a:gridCol w="2268720">
                  <a:extLst>
                    <a:ext uri="{9D8B030D-6E8A-4147-A177-3AD203B41FA5}">
                      <a16:colId xmlns:a16="http://schemas.microsoft.com/office/drawing/2014/main" val="20002"/>
                    </a:ext>
                  </a:extLst>
                </a:gridCol>
                <a:gridCol w="2268720">
                  <a:extLst>
                    <a:ext uri="{9D8B030D-6E8A-4147-A177-3AD203B41FA5}">
                      <a16:colId xmlns:a16="http://schemas.microsoft.com/office/drawing/2014/main" val="20003"/>
                    </a:ext>
                  </a:extLst>
                </a:gridCol>
                <a:gridCol w="2268720">
                  <a:extLst>
                    <a:ext uri="{9D8B030D-6E8A-4147-A177-3AD203B41FA5}">
                      <a16:colId xmlns:a16="http://schemas.microsoft.com/office/drawing/2014/main" val="20004"/>
                    </a:ext>
                  </a:extLst>
                </a:gridCol>
              </a:tblGrid>
              <a:tr h="2442240">
                <a:tc>
                  <a:txBody>
                    <a:bodyPr/>
                    <a:lstStyle/>
                    <a:p>
                      <a:pPr algn="ctr" defTabSz="914400">
                        <a:lnSpc>
                          <a:spcPct val="100000"/>
                        </a:lnSpc>
                      </a:pPr>
                      <a:r>
                        <a:rPr lang="es-ES" sz="1800" b="0" strike="noStrike" spc="-1">
                          <a:solidFill>
                            <a:srgbClr val="C00000"/>
                          </a:solidFill>
                          <a:highlight>
                            <a:srgbClr val="FFFF00"/>
                          </a:highlight>
                          <a:latin typeface="Calibri"/>
                        </a:rPr>
                        <a:t>FRANCISCO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DE LOS COBOS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*1477. Nace en Úbeda, siendo bautizado en la Parroquia de Santo Tomás.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Dedicado a las finanzas de Carlos V.</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Adelantado de Cazorla.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Su palacio de Valladolid era considerado, residencia real.</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Capilla “El Salvador”</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(12 capellanes)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+ 1547. Murió el 10 de Mayo en Úbeda</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rgbClr val="C00000"/>
                          </a:solidFill>
                          <a:highlight>
                            <a:srgbClr val="FFFF00"/>
                          </a:highlight>
                          <a:latin typeface="Calibri"/>
                        </a:rPr>
                        <a:t>CARDENAL</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rPr>
                        <a:t>GABRIEL MERINO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*1472,Santisteban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del Puerto.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Arzobispo de Bari (Italia),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*1523: Obispo de Jaén. Catedral renacentista.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*1526:	 Unido a Francisco de los Cobos, colaborará con Carlos V, formando parte del Consejo Real.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Manda construir la torre de S. Pablo.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+1535. Murió en Roma 28 de Julio.</a:t>
                      </a: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tabLst>
                          <a:tab pos="0" algn="l"/>
                        </a:tabLst>
                      </a:pPr>
                      <a:r>
                        <a:rPr lang="es-ES" sz="1800" b="0" strike="noStrike" spc="-1" dirty="0">
                          <a:solidFill>
                            <a:srgbClr val="C00000"/>
                          </a:solidFill>
                          <a:highlight>
                            <a:srgbClr val="FFFF00"/>
                          </a:highlight>
                          <a:latin typeface="Calibri"/>
                        </a:rPr>
                        <a:t>ANDRÉS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rgbClr val="C00000"/>
                          </a:solidFill>
                          <a:highlight>
                            <a:srgbClr val="FFFF00"/>
                          </a:highlight>
                          <a:latin typeface="Calibri"/>
                        </a:rPr>
                        <a:t>DE VANDELVIRA</a:t>
                      </a:r>
                      <a:endParaRPr lang="es-ES" sz="1800" b="0" strike="noStrike" spc="-1" dirty="0">
                        <a:solidFill>
                          <a:srgbClr val="000000"/>
                        </a:solidFill>
                        <a:latin typeface="Arial"/>
                      </a:endParaRPr>
                    </a:p>
                    <a:p>
                      <a:pPr algn="ctr" defTabSz="914400">
                        <a:lnSpc>
                          <a:spcPct val="100000"/>
                        </a:lnSpc>
                        <a:tabLst>
                          <a:tab pos="0" algn="l"/>
                        </a:tabLst>
                      </a:pP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*1505. Nace  en  Alcaraz (Albacete).  Aprendiz   del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          que después sería su suegro Francisco de Luna.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*1533. Interviene   Parroquia Villacarrillo</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*1544. Reside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20 años en Úbeda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*1564.  Pasa a Jaén al  tomar  la  dirección de la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nueva Catedral.</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+ 1575. Muere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en Jaén</a:t>
                      </a:r>
                      <a:endParaRPr lang="es-ES" sz="1800" b="0" strike="noStrike" spc="-1" dirty="0">
                        <a:solidFill>
                          <a:srgbClr val="000000"/>
                        </a:solidFill>
                        <a:latin typeface="Arial"/>
                      </a:endParaRPr>
                    </a:p>
                    <a:p>
                      <a:pPr defTabSz="914400">
                        <a:lnSpc>
                          <a:spcPct val="100000"/>
                        </a:lnSpc>
                        <a:tabLst>
                          <a:tab pos="0" algn="l"/>
                        </a:tabLst>
                      </a:pP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tabLst>
                          <a:tab pos="0" algn="l"/>
                        </a:tabLst>
                      </a:pPr>
                      <a:r>
                        <a:rPr lang="es-ES" sz="1800" b="0" strike="noStrike" spc="-1" dirty="0">
                          <a:solidFill>
                            <a:srgbClr val="C00000"/>
                          </a:solidFill>
                          <a:highlight>
                            <a:srgbClr val="FFFF00"/>
                          </a:highlight>
                          <a:latin typeface="Calibri"/>
                        </a:rPr>
                        <a:t>DIEGO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rgbClr val="C00000"/>
                          </a:solidFill>
                          <a:highlight>
                            <a:srgbClr val="FFFF00"/>
                          </a:highlight>
                          <a:latin typeface="Calibri"/>
                        </a:rPr>
                        <a:t>DE LOS COBOS</a:t>
                      </a:r>
                      <a:endParaRPr lang="es-ES" sz="1800" b="0" strike="noStrike" spc="-1" dirty="0">
                        <a:solidFill>
                          <a:srgbClr val="000000"/>
                        </a:solidFill>
                        <a:latin typeface="Arial"/>
                      </a:endParaRPr>
                    </a:p>
                    <a:p>
                      <a:pPr algn="ctr" defTabSz="914400">
                        <a:lnSpc>
                          <a:spcPct val="100000"/>
                        </a:lnSpc>
                        <a:tabLst>
                          <a:tab pos="0" algn="l"/>
                        </a:tabLst>
                      </a:pP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*1516:  + 1565 Úbeda.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Del linaje de los Cobos y los Molina.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Su hermano Juan Vázquez de Molina. Secretario de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Felipe  II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Del Consejo de la Inquisición.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*1560: Obispo de Jaén.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Calibri"/>
                          <a:ea typeface="Calibri"/>
                        </a:rPr>
                        <a:t>Hospital de Santiago:</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Calibri"/>
                          <a:ea typeface="Calibri"/>
                        </a:rPr>
                        <a:t>Palacio Episcopal</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Calibri"/>
                          <a:ea typeface="Calibri"/>
                        </a:rPr>
                        <a:t>Capilla Sepulcral</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Calibri"/>
                          <a:ea typeface="Calibri"/>
                        </a:rPr>
                        <a:t>Hospital</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Calibri"/>
                          <a:ea typeface="Calibri"/>
                        </a:rPr>
                        <a:t>(12 capellanes)</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Calibri"/>
                          <a:ea typeface="Calibri"/>
                        </a:rPr>
                        <a:t>Arquitecto </a:t>
                      </a:r>
                      <a:r>
                        <a:rPr lang="es-ES" sz="1800" b="0" strike="noStrike" spc="-1" dirty="0" err="1">
                          <a:solidFill>
                            <a:schemeClr val="lt1"/>
                          </a:solidFill>
                          <a:latin typeface="Calibri"/>
                          <a:ea typeface="Calibri"/>
                        </a:rPr>
                        <a:t>Vandelvira</a:t>
                      </a:r>
                      <a:r>
                        <a:rPr lang="es-ES" sz="1800" b="0" strike="noStrike" spc="-1" dirty="0">
                          <a:solidFill>
                            <a:schemeClr val="lt1"/>
                          </a:solidFill>
                          <a:latin typeface="Calibri"/>
                          <a:ea typeface="Calibri"/>
                        </a:rPr>
                        <a:t>:</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Calibri"/>
                          <a:ea typeface="Calibri"/>
                        </a:rPr>
                        <a:t>1565-75</a:t>
                      </a:r>
                      <a:endParaRPr lang="es-ES" sz="1800" b="0" strike="noStrike" spc="-1" dirty="0">
                        <a:solidFill>
                          <a:srgbClr val="000000"/>
                        </a:solidFill>
                        <a:latin typeface="Arial"/>
                      </a:endParaRPr>
                    </a:p>
                    <a:p>
                      <a:pPr defTabSz="914400">
                        <a:lnSpc>
                          <a:spcPct val="100000"/>
                        </a:lnSpc>
                        <a:tabLst>
                          <a:tab pos="0" algn="l"/>
                        </a:tabLst>
                      </a:pP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tabLst>
                          <a:tab pos="0" algn="l"/>
                        </a:tabLst>
                      </a:pPr>
                      <a:r>
                        <a:rPr lang="es-ES" sz="1800" b="0" strike="noStrike" spc="-1" dirty="0">
                          <a:solidFill>
                            <a:srgbClr val="C00000"/>
                          </a:solidFill>
                          <a:highlight>
                            <a:srgbClr val="FFFF00"/>
                          </a:highlight>
                          <a:latin typeface="Calibri"/>
                        </a:rPr>
                        <a:t>SAN JUAN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rgbClr val="C00000"/>
                          </a:solidFill>
                          <a:highlight>
                            <a:srgbClr val="FFFF00"/>
                          </a:highlight>
                          <a:latin typeface="Calibri"/>
                        </a:rPr>
                        <a:t>DE LA CRUZ</a:t>
                      </a:r>
                      <a:endParaRPr lang="es-ES" sz="1800" b="0" strike="noStrike" spc="-1" dirty="0">
                        <a:solidFill>
                          <a:srgbClr val="000000"/>
                        </a:solidFill>
                        <a:latin typeface="Arial"/>
                      </a:endParaRPr>
                    </a:p>
                    <a:p>
                      <a:pPr algn="ctr" defTabSz="914400">
                        <a:lnSpc>
                          <a:spcPct val="100000"/>
                        </a:lnSpc>
                        <a:tabLst>
                          <a:tab pos="0" algn="l"/>
                        </a:tabLst>
                      </a:pP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*1542: Nace en </a:t>
                      </a:r>
                      <a:r>
                        <a:rPr lang="es-ES" sz="1800" b="0" strike="noStrike" spc="-1" dirty="0" err="1">
                          <a:solidFill>
                            <a:schemeClr val="lt1"/>
                          </a:solidFill>
                          <a:latin typeface="Tw Cen MT"/>
                          <a:ea typeface="Calibri"/>
                        </a:rPr>
                        <a:t>Fontíveros</a:t>
                      </a:r>
                      <a:r>
                        <a:rPr lang="es-ES" sz="1800" b="0" strike="noStrike" spc="-1" dirty="0">
                          <a:solidFill>
                            <a:schemeClr val="lt1"/>
                          </a:solidFill>
                          <a:latin typeface="Tw Cen MT"/>
                          <a:ea typeface="Calibri"/>
                        </a:rPr>
                        <a:t>, Segovia,</a:t>
                      </a:r>
                      <a:endParaRPr lang="es-ES" sz="1800" b="0" strike="noStrike" spc="-1" dirty="0">
                        <a:solidFill>
                          <a:srgbClr val="000000"/>
                        </a:solidFill>
                        <a:latin typeface="Arial"/>
                      </a:endParaRPr>
                    </a:p>
                    <a:p>
                      <a:pPr algn="ctr" defTabSz="914400">
                        <a:lnSpc>
                          <a:spcPct val="100000"/>
                        </a:lnSpc>
                        <a:tabLst>
                          <a:tab pos="0" algn="l"/>
                        </a:tabLst>
                      </a:pP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*1567: Siendo Carmelita, celebra su primera Misa en Medina del Campo y se encuentra con  Teresa de Jesús.</a:t>
                      </a:r>
                      <a:endParaRPr lang="es-ES" sz="1800" b="0" strike="noStrike" spc="-1" dirty="0">
                        <a:solidFill>
                          <a:srgbClr val="000000"/>
                        </a:solidFill>
                        <a:latin typeface="Arial"/>
                      </a:endParaRPr>
                    </a:p>
                    <a:p>
                      <a:pPr algn="ctr" defTabSz="914400">
                        <a:lnSpc>
                          <a:spcPct val="100000"/>
                        </a:lnSpc>
                        <a:tabLst>
                          <a:tab pos="0" algn="l"/>
                        </a:tabLst>
                      </a:pP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*1578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Recupera la libertad, comenzando a pisar nuestra tierra: Beas, El Calvario, Fuensanta, Baeza, Granada..</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lt1"/>
                          </a:solidFill>
                          <a:latin typeface="Tw Cen MT"/>
                          <a:ea typeface="Calibri"/>
                        </a:rPr>
                        <a:t>Úbeda</a:t>
                      </a:r>
                    </a:p>
                    <a:p>
                      <a:pPr algn="ctr" defTabSz="914400">
                        <a:lnSpc>
                          <a:spcPct val="100000"/>
                        </a:lnSpc>
                        <a:tabLst>
                          <a:tab pos="0" algn="l"/>
                        </a:tabLst>
                      </a:pPr>
                      <a:r>
                        <a:rPr lang="es-ES" sz="1800" b="0" strike="noStrike" spc="-1" dirty="0">
                          <a:solidFill>
                            <a:srgbClr val="C00000"/>
                          </a:solidFill>
                          <a:highlight>
                            <a:srgbClr val="FFFF00"/>
                          </a:highlight>
                          <a:latin typeface="Tw Cen MT"/>
                          <a:ea typeface="Calibri"/>
                        </a:rPr>
                        <a:t>+1591: </a:t>
                      </a:r>
                      <a:endParaRPr lang="es-ES" sz="1800" b="0" strike="noStrike" spc="-1" dirty="0">
                        <a:solidFill>
                          <a:srgbClr val="C00000"/>
                        </a:solidFill>
                        <a:highlight>
                          <a:srgbClr val="FFFF00"/>
                        </a:highlight>
                        <a:latin typeface="Arial"/>
                      </a:endParaRPr>
                    </a:p>
                    <a:p>
                      <a:pPr algn="ctr" defTabSz="914400">
                        <a:lnSpc>
                          <a:spcPct val="100000"/>
                        </a:lnSpc>
                        <a:tabLst>
                          <a:tab pos="0" algn="l"/>
                        </a:tabLst>
                      </a:pPr>
                      <a:r>
                        <a:rPr lang="es-ES" sz="1800" b="0" strike="noStrike" spc="-1" dirty="0">
                          <a:solidFill>
                            <a:srgbClr val="C00000"/>
                          </a:solidFill>
                          <a:highlight>
                            <a:srgbClr val="FFFF00"/>
                          </a:highlight>
                          <a:latin typeface="Tw Cen MT"/>
                          <a:ea typeface="Calibri"/>
                        </a:rPr>
                        <a:t>14 Diciembre</a:t>
                      </a:r>
                      <a:endParaRPr lang="es-ES" sz="1800" b="0" strike="noStrike" spc="-1" dirty="0">
                        <a:solidFill>
                          <a:srgbClr val="C00000"/>
                        </a:solidFill>
                        <a:highlight>
                          <a:srgbClr val="FFFF00"/>
                        </a:highlight>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additive="repl">
                                        <p:cTn id="7" dur="5000"/>
                                        <p:tgtEl>
                                          <p:spTgt spid="222"/>
                                        </p:tgtEl>
                                      </p:cBhvr>
                                    </p:animEffect>
                                    <p:anim calcmode="lin" valueType="num">
                                      <p:cBhvr additive="repl">
                                        <p:cTn id="8" dur="5000" fill="hold"/>
                                        <p:tgtEl>
                                          <p:spTgt spid="222"/>
                                        </p:tgtEl>
                                        <p:attrNameLst>
                                          <p:attrName>ppt_x</p:attrName>
                                        </p:attrNameLst>
                                      </p:cBhvr>
                                      <p:tavLst>
                                        <p:tav tm="0">
                                          <p:val>
                                            <p:strVal val="#ppt_x"/>
                                          </p:val>
                                        </p:tav>
                                        <p:tav tm="100000">
                                          <p:val>
                                            <p:strVal val="#ppt_x"/>
                                          </p:val>
                                        </p:tav>
                                      </p:tavLst>
                                    </p:anim>
                                    <p:anim calcmode="lin" valueType="num">
                                      <p:cBhvr additive="repl">
                                        <p:cTn id="9" dur="5000" fill="hold"/>
                                        <p:tgtEl>
                                          <p:spTgt spid="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agen 4"/>
          <p:cNvPicPr/>
          <p:nvPr/>
        </p:nvPicPr>
        <p:blipFill>
          <a:blip r:embed="rId2"/>
          <a:stretch/>
        </p:blipFill>
        <p:spPr>
          <a:xfrm>
            <a:off x="0" y="0"/>
            <a:ext cx="12189240" cy="6855120"/>
          </a:xfrm>
          <a:prstGeom prst="rect">
            <a:avLst/>
          </a:prstGeom>
          <a:ln w="0">
            <a:noFill/>
          </a:ln>
        </p:spPr>
      </p:pic>
      <p:sp>
        <p:nvSpPr>
          <p:cNvPr id="224" name="CuadroTexto 1"/>
          <p:cNvSpPr/>
          <p:nvPr/>
        </p:nvSpPr>
        <p:spPr>
          <a:xfrm>
            <a:off x="4047120" y="135360"/>
            <a:ext cx="46458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Calibri"/>
                <a:ea typeface="DejaVu Sans"/>
              </a:rPr>
              <a:t>SIGLO XVI: OBISPOS NACIDOS EN ÚBEDA</a:t>
            </a:r>
            <a:endParaRPr lang="es-ES" sz="2000" b="0" strike="noStrike" spc="-1">
              <a:solidFill>
                <a:srgbClr val="000000"/>
              </a:solidFill>
              <a:latin typeface="Arial"/>
            </a:endParaRPr>
          </a:p>
        </p:txBody>
      </p:sp>
      <p:graphicFrame>
        <p:nvGraphicFramePr>
          <p:cNvPr id="225" name="Tabla 3"/>
          <p:cNvGraphicFramePr/>
          <p:nvPr/>
        </p:nvGraphicFramePr>
        <p:xfrm>
          <a:off x="304920" y="535680"/>
          <a:ext cx="11700000" cy="6400800"/>
        </p:xfrm>
        <a:graphic>
          <a:graphicData uri="http://schemas.openxmlformats.org/drawingml/2006/table">
            <a:tbl>
              <a:tblPr/>
              <a:tblGrid>
                <a:gridCol w="2340000">
                  <a:extLst>
                    <a:ext uri="{9D8B030D-6E8A-4147-A177-3AD203B41FA5}">
                      <a16:colId xmlns:a16="http://schemas.microsoft.com/office/drawing/2014/main" val="20000"/>
                    </a:ext>
                  </a:extLst>
                </a:gridCol>
                <a:gridCol w="2340000">
                  <a:extLst>
                    <a:ext uri="{9D8B030D-6E8A-4147-A177-3AD203B41FA5}">
                      <a16:colId xmlns:a16="http://schemas.microsoft.com/office/drawing/2014/main" val="20001"/>
                    </a:ext>
                  </a:extLst>
                </a:gridCol>
                <a:gridCol w="2340000">
                  <a:extLst>
                    <a:ext uri="{9D8B030D-6E8A-4147-A177-3AD203B41FA5}">
                      <a16:colId xmlns:a16="http://schemas.microsoft.com/office/drawing/2014/main" val="20002"/>
                    </a:ext>
                  </a:extLst>
                </a:gridCol>
                <a:gridCol w="2340000">
                  <a:extLst>
                    <a:ext uri="{9D8B030D-6E8A-4147-A177-3AD203B41FA5}">
                      <a16:colId xmlns:a16="http://schemas.microsoft.com/office/drawing/2014/main" val="20003"/>
                    </a:ext>
                  </a:extLst>
                </a:gridCol>
                <a:gridCol w="2340000">
                  <a:extLst>
                    <a:ext uri="{9D8B030D-6E8A-4147-A177-3AD203B41FA5}">
                      <a16:colId xmlns:a16="http://schemas.microsoft.com/office/drawing/2014/main" val="20004"/>
                    </a:ext>
                  </a:extLst>
                </a:gridCol>
              </a:tblGrid>
              <a:tr h="6083280">
                <a:tc>
                  <a:txBody>
                    <a:bodyPr/>
                    <a:lstStyle/>
                    <a:p>
                      <a:pPr algn="ctr" defTabSz="914400">
                        <a:lnSpc>
                          <a:spcPct val="100000"/>
                        </a:lnSpc>
                      </a:pPr>
                      <a:r>
                        <a:rPr lang="es-ES" sz="1800" b="0" strike="noStrike" spc="-1">
                          <a:solidFill>
                            <a:srgbClr val="C00000"/>
                          </a:solidFill>
                          <a:highlight>
                            <a:srgbClr val="FFFF00"/>
                          </a:highlight>
                          <a:latin typeface="Tw Cen MT"/>
                          <a:ea typeface="Calibri"/>
                        </a:rPr>
                        <a:t>FRAY ANTONIO DEL PUERTO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(TRINITARIO)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 1457. Nace en Úbeda, donde toma el hábito.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Gran predicador.</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*1500: Superior  de  Úbeda,  amplió el convento y puso fuentes en los patios.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*1502: Predicó a los judíos, convirtiendo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en convento de Santa Catalina, la que antes había sido sinagoga. Pasa a Tremecén (Marruecos) como Obispo. Rescata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a  más de170 cautivos.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+1533: 5-V: Muere en la Trinidad, sepultado en los claustros.</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rgbClr val="C00000"/>
                          </a:solidFill>
                          <a:highlight>
                            <a:srgbClr val="FFFF00"/>
                          </a:highlight>
                          <a:latin typeface="Calibri"/>
                          <a:ea typeface="Calibri"/>
                        </a:rPr>
                        <a:t> </a:t>
                      </a:r>
                      <a:r>
                        <a:rPr lang="es-ES" sz="1800" b="0" strike="noStrike" spc="-1">
                          <a:solidFill>
                            <a:srgbClr val="C00000"/>
                          </a:solidFill>
                          <a:highlight>
                            <a:srgbClr val="FFFF00"/>
                          </a:highlight>
                          <a:latin typeface="Tw Cen MT"/>
                          <a:ea typeface="Calibri"/>
                        </a:rPr>
                        <a:t>FRAY DOMINGO DE VICO: DOMINICO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*1485: Nace en Úbeda. Misionero a América. Compañero de Bartolomé de las Casas, fue su vicario.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Conocedor de sus lenguas escribió su Teología para indios. Fundó la ciudad de San Andrés.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*1552: Fue nombrado obispo de Verapaz.</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+1555. Murió mártir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la víspera de S. Andrés. Su cabeza se conserva en la iglesia de Sto Domingo (Cobún). 1º Mártir de Guatemala.</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rgbClr val="C00000"/>
                          </a:solidFill>
                          <a:highlight>
                            <a:srgbClr val="FFFF00"/>
                          </a:highlight>
                          <a:latin typeface="Tw Cen MT"/>
                          <a:ea typeface="Times New Roman"/>
                        </a:rPr>
                        <a:t>FRAY FRANCISCO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Times New Roman"/>
                        </a:rPr>
                        <a:t>DE TORAL</a:t>
                      </a:r>
                      <a:r>
                        <a:rPr lang="es-ES" sz="1800" b="0" strike="noStrike" spc="-1">
                          <a:solidFill>
                            <a:schemeClr val="lt1"/>
                          </a:solidFill>
                          <a:latin typeface="Tw Cen MT"/>
                          <a:ea typeface="Times New Roman"/>
                        </a:rPr>
                        <a:t>: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FRANCISCANO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 * 1500. Nacido en Úbeda. Bautizado en S. Isidoro. Vivió en calle Fuente Risas.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*1516. 3 de Enero:  Tomó el hábito en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 San Francisco.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Pasó a Méjico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como misionero.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*1562.12 mayo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primer obispo de  Yucatán (Méjico).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En su despedida entra en contacto con Vandelvira que le</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facilita planos para su catedral en Mérida.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Muere en Méjico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+ 1571. 20 de Abril,.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rgbClr val="C00000"/>
                          </a:solidFill>
                          <a:highlight>
                            <a:srgbClr val="FFFF00"/>
                          </a:highlight>
                          <a:latin typeface="Tw Cen MT"/>
                          <a:ea typeface="Calibri"/>
                        </a:rPr>
                        <a:t>D. JUAN DE FONSECA OBISPO DE GUADIX</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*1535.Nace en Úbeda. En Granada entra al servicio del arzobispo Pedro Guerrero del que fue  Secretario en 1554. Gran teólogo y  llegó a ser rector de la Universidad.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En Concilio de Trento, brilló interviniendo en varias ocasiones. *1593. Clemente VIII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lo nombra obispo de Guadix,  donde</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inició el Seminario,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San Torcuato.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+15-11-1604.</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En cuya catedral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está enterrado.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chemeClr val="lt1"/>
                          </a:solidFill>
                          <a:latin typeface="Calibri"/>
                          <a:ea typeface="Calibri"/>
                        </a:rPr>
                        <a:t> </a:t>
                      </a:r>
                      <a:r>
                        <a:rPr lang="es-ES" sz="1800" b="0" strike="noStrike" spc="-1">
                          <a:solidFill>
                            <a:srgbClr val="C00000"/>
                          </a:solidFill>
                          <a:highlight>
                            <a:srgbClr val="FFFF00"/>
                          </a:highlight>
                          <a:latin typeface="Tw Cen MT"/>
                          <a:ea typeface="Calibri"/>
                        </a:rPr>
                        <a:t>D. LUIS FERNÁNDEZ</a:t>
                      </a:r>
                      <a:r>
                        <a:rPr lang="es-ES" sz="1800" b="0" strike="noStrike" spc="-1">
                          <a:solidFill>
                            <a:srgbClr val="C00000"/>
                          </a:solidFill>
                          <a:latin typeface="Tw Cen MT"/>
                          <a:ea typeface="Calibri"/>
                        </a:rPr>
                        <a:t>   </a:t>
                      </a:r>
                      <a:r>
                        <a:rPr lang="es-ES" sz="1800" b="0" strike="noStrike" spc="-1">
                          <a:solidFill>
                            <a:srgbClr val="C00000"/>
                          </a:solidFill>
                          <a:highlight>
                            <a:srgbClr val="FFFF00"/>
                          </a:highlight>
                          <a:latin typeface="Tw Cen MT"/>
                          <a:ea typeface="Calibri"/>
                        </a:rPr>
                        <a:t>DE ANGUÍS Y MESA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*1520.Nace en Úbeda. Sobrino del presbítero don Álvaro de Torres y Mesa, fundador en 1559 de un mayorazgo en Santo Domingo, de la capilla-entierro, conocida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como de los Medinilla.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Doctor en ciencias sacras, fue elegido Obispo de Lima, sin que haya constancia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de su incorporación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a la sede americana.</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+1583. 30  de  Junio..</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additive="repl">
                                        <p:cTn id="7" dur="5000"/>
                                        <p:tgtEl>
                                          <p:spTgt spid="225"/>
                                        </p:tgtEl>
                                      </p:cBhvr>
                                    </p:animEffect>
                                    <p:anim calcmode="lin" valueType="num">
                                      <p:cBhvr additive="repl">
                                        <p:cTn id="8" dur="5000" fill="hold"/>
                                        <p:tgtEl>
                                          <p:spTgt spid="225"/>
                                        </p:tgtEl>
                                        <p:attrNameLst>
                                          <p:attrName>ppt_x</p:attrName>
                                        </p:attrNameLst>
                                      </p:cBhvr>
                                      <p:tavLst>
                                        <p:tav tm="0">
                                          <p:val>
                                            <p:strVal val="#ppt_x"/>
                                          </p:val>
                                        </p:tav>
                                        <p:tav tm="100000">
                                          <p:val>
                                            <p:strVal val="#ppt_x"/>
                                          </p:val>
                                        </p:tav>
                                      </p:tavLst>
                                    </p:anim>
                                    <p:anim calcmode="lin" valueType="num">
                                      <p:cBhvr additive="repl">
                                        <p:cTn id="9" dur="5000" fill="hold"/>
                                        <p:tgtEl>
                                          <p:spTgt spid="2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n 4"/>
          <p:cNvPicPr/>
          <p:nvPr/>
        </p:nvPicPr>
        <p:blipFill>
          <a:blip r:embed="rId2"/>
          <a:stretch/>
        </p:blipFill>
        <p:spPr>
          <a:xfrm>
            <a:off x="0" y="0"/>
            <a:ext cx="12189240" cy="6855120"/>
          </a:xfrm>
          <a:prstGeom prst="rect">
            <a:avLst/>
          </a:prstGeom>
          <a:ln w="0">
            <a:noFill/>
          </a:ln>
        </p:spPr>
      </p:pic>
      <p:sp>
        <p:nvSpPr>
          <p:cNvPr id="227" name="CuadroTexto 1"/>
          <p:cNvSpPr/>
          <p:nvPr/>
        </p:nvSpPr>
        <p:spPr>
          <a:xfrm>
            <a:off x="1557720" y="135360"/>
            <a:ext cx="87008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Calibri"/>
                <a:ea typeface="DejaVu Sans"/>
              </a:rPr>
              <a:t>OTROS OBISPOS Y PURPURADOS RELACIONADOS CON ÚBEDA</a:t>
            </a:r>
            <a:endParaRPr lang="es-ES" sz="2000" b="0" strike="noStrike" spc="-1">
              <a:solidFill>
                <a:srgbClr val="000000"/>
              </a:solidFill>
              <a:latin typeface="Arial"/>
            </a:endParaRPr>
          </a:p>
        </p:txBody>
      </p:sp>
      <p:graphicFrame>
        <p:nvGraphicFramePr>
          <p:cNvPr id="228" name="Tabla 5"/>
          <p:cNvGraphicFramePr/>
          <p:nvPr/>
        </p:nvGraphicFramePr>
        <p:xfrm>
          <a:off x="203040" y="535680"/>
          <a:ext cx="11649600" cy="6186600"/>
        </p:xfrm>
        <a:graphic>
          <a:graphicData uri="http://schemas.openxmlformats.org/drawingml/2006/table">
            <a:tbl>
              <a:tblPr/>
              <a:tblGrid>
                <a:gridCol w="2912400">
                  <a:extLst>
                    <a:ext uri="{9D8B030D-6E8A-4147-A177-3AD203B41FA5}">
                      <a16:colId xmlns:a16="http://schemas.microsoft.com/office/drawing/2014/main" val="20000"/>
                    </a:ext>
                  </a:extLst>
                </a:gridCol>
                <a:gridCol w="2912400">
                  <a:extLst>
                    <a:ext uri="{9D8B030D-6E8A-4147-A177-3AD203B41FA5}">
                      <a16:colId xmlns:a16="http://schemas.microsoft.com/office/drawing/2014/main" val="20001"/>
                    </a:ext>
                  </a:extLst>
                </a:gridCol>
                <a:gridCol w="2912400">
                  <a:extLst>
                    <a:ext uri="{9D8B030D-6E8A-4147-A177-3AD203B41FA5}">
                      <a16:colId xmlns:a16="http://schemas.microsoft.com/office/drawing/2014/main" val="20002"/>
                    </a:ext>
                  </a:extLst>
                </a:gridCol>
                <a:gridCol w="2912400">
                  <a:extLst>
                    <a:ext uri="{9D8B030D-6E8A-4147-A177-3AD203B41FA5}">
                      <a16:colId xmlns:a16="http://schemas.microsoft.com/office/drawing/2014/main" val="20003"/>
                    </a:ext>
                  </a:extLst>
                </a:gridCol>
              </a:tblGrid>
              <a:tr h="6186600">
                <a:tc>
                  <a:txBody>
                    <a:bodyPr/>
                    <a:lstStyle/>
                    <a:p>
                      <a:pPr algn="ctr" defTabSz="914400">
                        <a:lnSpc>
                          <a:spcPct val="100000"/>
                        </a:lnSpc>
                      </a:pPr>
                      <a:r>
                        <a:rPr lang="es-ES" sz="1800" b="0" strike="noStrike" spc="-1">
                          <a:solidFill>
                            <a:srgbClr val="C00000"/>
                          </a:solidFill>
                          <a:highlight>
                            <a:srgbClr val="FFFF00"/>
                          </a:highlight>
                          <a:latin typeface="Tw Cen MT"/>
                          <a:ea typeface="Calibri"/>
                        </a:rPr>
                        <a:t>FRAY RODRIGO DE GUDAL </a:t>
                      </a:r>
                      <a:r>
                        <a:rPr lang="es-ES" sz="1800" b="0" strike="noStrike" spc="-1">
                          <a:solidFill>
                            <a:schemeClr val="lt1"/>
                          </a:solidFill>
                          <a:latin typeface="Tw Cen MT"/>
                          <a:ea typeface="Calibri"/>
                        </a:rPr>
                        <a:t>OFM: </a:t>
                      </a:r>
                      <a:r>
                        <a:rPr lang="es-ES" sz="1800" b="0" strike="noStrike" spc="-1">
                          <a:solidFill>
                            <a:srgbClr val="C00000"/>
                          </a:solidFill>
                          <a:highlight>
                            <a:srgbClr val="FFFF00"/>
                          </a:highlight>
                          <a:latin typeface="Tw Cen MT"/>
                          <a:ea typeface="Calibri"/>
                        </a:rPr>
                        <a:t>FRANCISCANO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*1240. Nace  en  Úbeda. Tomó  el  hábito  en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  S. Francisco  de esta ciudad.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*1289, 11 Diciembre. Nombrado Obispo de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  Marruecos y Delegado Apostólico en África.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Fue elegido Obispo a petición del clero de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   Marruecos y de los Reyes.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 Nicolás IV: “Te hemos destinado a ti, que eres de la Orden de Frailes Menores, como Obispo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y Pastor de dicha Iglesia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de Marruecos”.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+1307. Muerte</a:t>
                      </a: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rgbClr val="C00000"/>
                          </a:solidFill>
                          <a:highlight>
                            <a:srgbClr val="FFFF00"/>
                          </a:highlight>
                          <a:latin typeface="Tw Cen MT"/>
                          <a:ea typeface="Calibri"/>
                        </a:rPr>
                        <a:t>DON GUTIERRE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Calibri"/>
                        </a:rPr>
                        <a:t>DE LA CUEVA</a:t>
                      </a:r>
                      <a:r>
                        <a:rPr lang="es-ES" sz="1800" b="0" strike="noStrike" spc="-1">
                          <a:solidFill>
                            <a:schemeClr val="lt1"/>
                          </a:solidFill>
                          <a:highlight>
                            <a:srgbClr val="FFFF00"/>
                          </a:highlight>
                          <a:latin typeface="Tw Cen MT"/>
                          <a:ea typeface="Calibri"/>
                        </a:rPr>
                        <a:t>:</a:t>
                      </a:r>
                      <a:r>
                        <a:rPr lang="es-ES" sz="1800" b="0" strike="noStrike" spc="-1">
                          <a:solidFill>
                            <a:schemeClr val="lt1"/>
                          </a:solidFill>
                          <a:latin typeface="Tw Cen MT"/>
                          <a:ea typeface="Calibri"/>
                        </a:rPr>
                        <a:t>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*1426. Nace en Úbeda.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Hijo de Diego Fernández de la Cueva, Caballero, Comendador de Santiago y regidor de Úbeda.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  1456. El rey  Enrique IV  de  Castilla, se  hospedó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en su casa. Agradecido por el alojamiento, se llevó a su hijo Beltrán como paje</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hasta llegar a convertirse en Privado del Rey, primer Duque de Alburquerque,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Gutierre dedicado a la carrera eclesiástica,.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*1461. Nombrado  Obispo  de Palencia.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+1469. 27 de abril, murió. Su mausoleo está en Cuéllar</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rgbClr val="C00000"/>
                          </a:solidFill>
                          <a:highlight>
                            <a:srgbClr val="FFFF00"/>
                          </a:highlight>
                          <a:latin typeface="Tw Cen MT"/>
                          <a:ea typeface="Calibri"/>
                        </a:rPr>
                        <a:t>DON BARTOLOMÉ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Calibri"/>
                        </a:rPr>
                        <a:t>DE LA CUEVA Y TOLEDO: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Cardenal y virrey de Nápoles 1558-59.</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Aristócrata. Caballero de la Orden del Toisón de Oro.</a:t>
                      </a:r>
                      <a:r>
                        <a:rPr lang="es-ES" sz="1800" b="0" strike="noStrike" spc="-1">
                          <a:solidFill>
                            <a:schemeClr val="lt1"/>
                          </a:solidFill>
                          <a:latin typeface="Tw Cen MT"/>
                          <a:ea typeface="Times New Roman"/>
                        </a:rPr>
                        <a:t>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*1499: 24 agosto.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Nace en castillo de Cuellar.</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Nieto de D.Beltrán de Cueva.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*1544:19 de Diciembre: Cardenal por Paulo </a:t>
                      </a:r>
                      <a:r>
                        <a:rPr lang="es-ES" sz="1600" b="0" strike="noStrike" spc="-1">
                          <a:solidFill>
                            <a:schemeClr val="lt1"/>
                          </a:solidFill>
                          <a:latin typeface="Tw Cen MT"/>
                          <a:ea typeface="Calibri"/>
                        </a:rPr>
                        <a:t>III.</a:t>
                      </a:r>
                      <a:endParaRPr lang="es-ES" sz="16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*1549: 8 de Junio: Fue consagrado obispo.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*1558: Fue enviado a Nápoles como virrey.</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*1559: Por falta de muy pocos votos, no fue  elegido     Papa,  en el cónclave  en que salió elegido Pio IV.</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*1562:30 Junio.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Calibri"/>
                        </a:rPr>
                        <a:t>Muere en Roma</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rgbClr val="C00000"/>
                          </a:solidFill>
                          <a:highlight>
                            <a:srgbClr val="FFFF00"/>
                          </a:highlight>
                          <a:latin typeface="Tw Cen MT"/>
                          <a:ea typeface="Times New Roman"/>
                        </a:rPr>
                        <a:t>CARDENAL ALONSO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Times New Roman"/>
                        </a:rPr>
                        <a:t>CUEVA Y BENAVIDES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Noble clérigo y diplomático, oriundo de Úbeda.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1º Marqués de Bedmar, *1574: Nace en Granada.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*1606: El rey Felipe III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lo nombra embajador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en Venecia y después Consejero de su hija Clara Isabel en los Países Bajos.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*1622: Nombrado Cardenal Camarlengo del Sacro Colegio Cardenalicio.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*1644: Participó en la elección de Inocencio X.</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*1648: Obispo de Málaga, + 1655. 11 Julio:  Muere.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Donó 8 urnas con reliquias,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ea typeface="Times New Roman"/>
                        </a:rPr>
                        <a:t>a la Colegiata de Úbeda.</a:t>
                      </a: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additive="repl">
                                        <p:cTn id="7" dur="5000"/>
                                        <p:tgtEl>
                                          <p:spTgt spid="228"/>
                                        </p:tgtEl>
                                      </p:cBhvr>
                                    </p:animEffect>
                                    <p:anim calcmode="lin" valueType="num">
                                      <p:cBhvr additive="repl">
                                        <p:cTn id="8" dur="5000" fill="hold"/>
                                        <p:tgtEl>
                                          <p:spTgt spid="228"/>
                                        </p:tgtEl>
                                        <p:attrNameLst>
                                          <p:attrName>ppt_x</p:attrName>
                                        </p:attrNameLst>
                                      </p:cBhvr>
                                      <p:tavLst>
                                        <p:tav tm="0">
                                          <p:val>
                                            <p:strVal val="#ppt_x"/>
                                          </p:val>
                                        </p:tav>
                                        <p:tav tm="100000">
                                          <p:val>
                                            <p:strVal val="#ppt_x"/>
                                          </p:val>
                                        </p:tav>
                                      </p:tavLst>
                                    </p:anim>
                                    <p:anim calcmode="lin" valueType="num">
                                      <p:cBhvr additive="repl">
                                        <p:cTn id="9" dur="5000" fill="hold"/>
                                        <p:tgtEl>
                                          <p:spTgt spid="2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Imagen 4"/>
          <p:cNvPicPr/>
          <p:nvPr/>
        </p:nvPicPr>
        <p:blipFill>
          <a:blip r:embed="rId2"/>
          <a:stretch/>
        </p:blipFill>
        <p:spPr>
          <a:xfrm>
            <a:off x="0" y="0"/>
            <a:ext cx="12189240" cy="6855120"/>
          </a:xfrm>
          <a:prstGeom prst="rect">
            <a:avLst/>
          </a:prstGeom>
          <a:ln w="0">
            <a:noFill/>
          </a:ln>
        </p:spPr>
      </p:pic>
      <p:sp>
        <p:nvSpPr>
          <p:cNvPr id="136" name="CuadroTexto 2"/>
          <p:cNvSpPr/>
          <p:nvPr/>
        </p:nvSpPr>
        <p:spPr>
          <a:xfrm>
            <a:off x="389880" y="415800"/>
            <a:ext cx="4404960" cy="1552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Desdemona"/>
                <a:ea typeface="DejaVu Sans"/>
              </a:rPr>
              <a:t>EL</a:t>
            </a:r>
            <a:endParaRPr lang="es-ES" sz="2400" b="0" strike="noStrike" spc="-1">
              <a:solidFill>
                <a:srgbClr val="000000"/>
              </a:solidFill>
              <a:latin typeface="Arial"/>
            </a:endParaRPr>
          </a:p>
          <a:p>
            <a:pPr algn="ctr" defTabSz="914400">
              <a:lnSpc>
                <a:spcPct val="100000"/>
              </a:lnSpc>
            </a:pPr>
            <a:r>
              <a:rPr lang="es-ES" sz="2400" b="0" strike="noStrike" spc="-1">
                <a:solidFill>
                  <a:srgbClr val="C00000"/>
                </a:solidFill>
                <a:highlight>
                  <a:srgbClr val="FFFF00"/>
                </a:highlight>
                <a:latin typeface="Desdemona"/>
                <a:ea typeface="DejaVu Sans"/>
              </a:rPr>
              <a:t>CRISTIANISMO</a:t>
            </a:r>
            <a:endParaRPr lang="es-ES" sz="2400" b="0" strike="noStrike" spc="-1">
              <a:solidFill>
                <a:srgbClr val="000000"/>
              </a:solidFill>
              <a:latin typeface="Arial"/>
            </a:endParaRPr>
          </a:p>
          <a:p>
            <a:pPr algn="ctr" defTabSz="914400">
              <a:lnSpc>
                <a:spcPct val="100000"/>
              </a:lnSpc>
            </a:pPr>
            <a:r>
              <a:rPr lang="es-ES" sz="2400" b="0" strike="noStrike" spc="-1">
                <a:solidFill>
                  <a:srgbClr val="C00000"/>
                </a:solidFill>
                <a:highlight>
                  <a:srgbClr val="FFFF00"/>
                </a:highlight>
                <a:latin typeface="Desdemona"/>
                <a:ea typeface="DejaVu Sans"/>
              </a:rPr>
              <a:t>EN</a:t>
            </a:r>
            <a:endParaRPr lang="es-ES" sz="2400" b="0" strike="noStrike" spc="-1">
              <a:solidFill>
                <a:srgbClr val="000000"/>
              </a:solidFill>
              <a:latin typeface="Arial"/>
            </a:endParaRPr>
          </a:p>
          <a:p>
            <a:pPr algn="ctr" defTabSz="914400">
              <a:lnSpc>
                <a:spcPct val="100000"/>
              </a:lnSpc>
            </a:pPr>
            <a:r>
              <a:rPr lang="es-ES" sz="2400" b="0" strike="noStrike" spc="-1">
                <a:solidFill>
                  <a:srgbClr val="C00000"/>
                </a:solidFill>
                <a:highlight>
                  <a:srgbClr val="FFFF00"/>
                </a:highlight>
                <a:latin typeface="Desdemona"/>
                <a:ea typeface="DejaVu Sans"/>
              </a:rPr>
              <a:t>ANDALUCÍA</a:t>
            </a:r>
            <a:endParaRPr lang="es-ES" sz="2400" b="0" strike="noStrike" spc="-1">
              <a:solidFill>
                <a:srgbClr val="000000"/>
              </a:solidFill>
              <a:latin typeface="Arial"/>
            </a:endParaRPr>
          </a:p>
        </p:txBody>
      </p:sp>
      <p:pic>
        <p:nvPicPr>
          <p:cNvPr id="137" name="Picture 4" descr="https://c1.staticflickr.com/9/8207/8271493719_f04b4e1f98_z.jpg">
            <a:hlinkClick r:id="rId3"/>
          </p:cNvPr>
          <p:cNvPicPr/>
          <p:nvPr/>
        </p:nvPicPr>
        <p:blipFill>
          <a:blip r:embed="rId4"/>
          <a:srcRect l="6970" t="5278" r="7312" b="5942"/>
          <a:stretch/>
        </p:blipFill>
        <p:spPr>
          <a:xfrm>
            <a:off x="1507680" y="2643120"/>
            <a:ext cx="2302200" cy="3032280"/>
          </a:xfrm>
          <a:prstGeom prst="rect">
            <a:avLst/>
          </a:prstGeom>
          <a:ln w="0">
            <a:noFill/>
          </a:ln>
        </p:spPr>
      </p:pic>
      <p:sp>
        <p:nvSpPr>
          <p:cNvPr id="138" name="CuadroTexto 6"/>
          <p:cNvSpPr/>
          <p:nvPr/>
        </p:nvSpPr>
        <p:spPr>
          <a:xfrm>
            <a:off x="4998960" y="724320"/>
            <a:ext cx="2634120" cy="5880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1" strike="noStrike" spc="-1">
                <a:solidFill>
                  <a:srgbClr val="C00000"/>
                </a:solidFill>
                <a:latin typeface="Tw Cen MT"/>
                <a:ea typeface="DejaVu Sans"/>
              </a:rPr>
              <a:t>Según </a:t>
            </a:r>
            <a:endParaRPr lang="es-ES" sz="20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una tradición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medieval,</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comienza con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la llegada de los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7 Varones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Apostólicos</a:t>
            </a:r>
            <a:r>
              <a:rPr lang="es-ES" sz="1800" b="0" strike="noStrike" spc="-1">
                <a:solidFill>
                  <a:schemeClr val="dk1"/>
                </a:solidFill>
                <a:latin typeface="Tw Cen MT"/>
                <a:ea typeface="DejaVu Sans"/>
              </a:rPr>
              <a:t>: </a:t>
            </a:r>
            <a:endParaRPr lang="es-ES" sz="1800" b="0" strike="noStrike" spc="-1">
              <a:solidFill>
                <a:srgbClr val="000000"/>
              </a:solidFill>
              <a:latin typeface="Arial"/>
            </a:endParaRPr>
          </a:p>
          <a:p>
            <a:pPr algn="ctr" defTabSz="914400">
              <a:lnSpc>
                <a:spcPct val="100000"/>
              </a:lnSpc>
            </a:pPr>
            <a:r>
              <a:rPr lang="es-ES" sz="1800" b="0" i="1" strike="noStrike" spc="-1">
                <a:solidFill>
                  <a:srgbClr val="C00000"/>
                </a:solidFill>
                <a:latin typeface="Tw Cen MT"/>
                <a:ea typeface="DejaVu Sans"/>
              </a:rPr>
              <a:t>Torcuato</a:t>
            </a:r>
            <a:r>
              <a:rPr lang="es-ES" sz="1800" b="1" i="1" strike="noStrike" spc="-1">
                <a:solidFill>
                  <a:schemeClr val="dk1"/>
                </a:solidFill>
                <a:latin typeface="Tw Cen MT"/>
                <a:ea typeface="DejaVu Sans"/>
              </a:rPr>
              <a:t>,</a:t>
            </a:r>
            <a:r>
              <a:rPr lang="es-ES" sz="1800" b="0" i="1" strike="noStrike" spc="-1">
                <a:solidFill>
                  <a:schemeClr val="dk1"/>
                </a:solidFill>
                <a:latin typeface="Tw Cen MT"/>
                <a:ea typeface="DejaVu Sans"/>
              </a:rPr>
              <a:t> Tesifonte, </a:t>
            </a:r>
            <a:r>
              <a:rPr lang="es-ES" sz="1800" b="0" i="1" strike="noStrike" spc="-1">
                <a:solidFill>
                  <a:srgbClr val="C00000"/>
                </a:solidFill>
                <a:latin typeface="Tw Cen MT"/>
                <a:ea typeface="DejaVu Sans"/>
              </a:rPr>
              <a:t>Eufrasio</a:t>
            </a:r>
            <a:r>
              <a:rPr lang="es-ES" sz="1800" b="0" i="1" strike="noStrike" spc="-1">
                <a:solidFill>
                  <a:schemeClr val="dk1"/>
                </a:solidFill>
                <a:latin typeface="Tw Cen MT"/>
                <a:ea typeface="DejaVu Sans"/>
              </a:rPr>
              <a:t>, Indalecio, Segundo, Cecilio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DejaVu Sans"/>
              </a:rPr>
              <a:t>y Esiquio.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i="1" strike="noStrike" spc="-1">
                <a:solidFill>
                  <a:srgbClr val="C00000"/>
                </a:solidFill>
                <a:latin typeface="Tw Cen MT"/>
                <a:ea typeface="DejaVu Sans"/>
              </a:rPr>
              <a:t>Guadix,</a:t>
            </a:r>
            <a:r>
              <a:rPr lang="es-ES" sz="1800" b="1" i="1" strike="noStrike" spc="-1">
                <a:solidFill>
                  <a:schemeClr val="dk1"/>
                </a:solidFill>
                <a:latin typeface="Tw Cen MT"/>
                <a:ea typeface="DejaVu Sans"/>
              </a:rPr>
              <a:t> </a:t>
            </a:r>
            <a:r>
              <a:rPr lang="es-ES" sz="1800" b="0" i="1" strike="noStrike" spc="-1">
                <a:solidFill>
                  <a:schemeClr val="dk1"/>
                </a:solidFill>
                <a:latin typeface="Tw Cen MT"/>
                <a:ea typeface="DejaVu Sans"/>
              </a:rPr>
              <a:t>por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DejaVu Sans"/>
              </a:rPr>
              <a:t>la conversión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DejaVu Sans"/>
              </a:rPr>
              <a:t>y bautismo</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DejaVu Sans"/>
              </a:rPr>
              <a:t>de LUPARIA</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DejaVu Sans"/>
              </a:rPr>
              <a:t>una influyente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DejaVu Sans"/>
              </a:rPr>
              <a:t>matrona romana,</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DejaVu Sans"/>
              </a:rPr>
              <a:t>es la cuna del Cristianismo,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DejaVu Sans"/>
              </a:rPr>
              <a:t>y san Torcuato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DejaVu Sans"/>
              </a:rPr>
              <a:t>su primer Obispo.</a:t>
            </a:r>
            <a:endParaRPr lang="es-ES" sz="1800" b="0" strike="noStrike" spc="-1">
              <a:solidFill>
                <a:srgbClr val="000000"/>
              </a:solidFill>
              <a:latin typeface="Arial"/>
            </a:endParaRPr>
          </a:p>
        </p:txBody>
      </p:sp>
      <p:pic>
        <p:nvPicPr>
          <p:cNvPr id="139" name="Imagen 3"/>
          <p:cNvPicPr/>
          <p:nvPr/>
        </p:nvPicPr>
        <p:blipFill>
          <a:blip r:embed="rId5"/>
          <a:srcRect l="54527" t="7714" b="18494"/>
          <a:stretch/>
        </p:blipFill>
        <p:spPr>
          <a:xfrm>
            <a:off x="8971560" y="415800"/>
            <a:ext cx="1881360" cy="3353040"/>
          </a:xfrm>
          <a:prstGeom prst="rect">
            <a:avLst/>
          </a:prstGeom>
          <a:ln w="0">
            <a:noFill/>
          </a:ln>
        </p:spPr>
      </p:pic>
      <p:sp>
        <p:nvSpPr>
          <p:cNvPr id="140" name="CuadroTexto 10"/>
          <p:cNvSpPr/>
          <p:nvPr/>
        </p:nvSpPr>
        <p:spPr>
          <a:xfrm>
            <a:off x="8669160" y="4160520"/>
            <a:ext cx="2634120" cy="200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SAN EUFRASIO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Evangelizó</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 Iliturgi (Andújar)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por eso 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 </a:t>
            </a:r>
            <a:r>
              <a:rPr lang="es-ES" sz="1800" b="0" strike="noStrike" spc="-1">
                <a:solidFill>
                  <a:srgbClr val="C00000"/>
                </a:solidFill>
                <a:latin typeface="Tw Cen MT"/>
                <a:ea typeface="DejaVu Sans"/>
              </a:rPr>
              <a:t>PATRÓN DE NUESTRA DIÓCESIS.</a:t>
            </a:r>
            <a:endParaRPr lang="es-ES" sz="1800" b="0" strike="noStrike" spc="-1">
              <a:solidFill>
                <a:srgbClr val="000000"/>
              </a:solidFill>
              <a:latin typeface="Arial"/>
            </a:endParaRPr>
          </a:p>
        </p:txBody>
      </p:sp>
      <p:sp>
        <p:nvSpPr>
          <p:cNvPr id="141" name="CuadroTexto 11"/>
          <p:cNvSpPr/>
          <p:nvPr/>
        </p:nvSpPr>
        <p:spPr>
          <a:xfrm>
            <a:off x="2090160" y="5855760"/>
            <a:ext cx="11016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2400" b="0" strike="noStrike" spc="-1">
                <a:solidFill>
                  <a:srgbClr val="C00000"/>
                </a:solidFill>
                <a:latin typeface="Calibri"/>
                <a:ea typeface="DejaVu Sans"/>
              </a:rPr>
              <a:t>Siglo I</a:t>
            </a:r>
            <a:endParaRPr lang="es-ES" sz="2400" b="0" strike="noStrike" spc="-1">
              <a:solidFill>
                <a:srgbClr val="000000"/>
              </a:solidFill>
              <a:latin typeface="Arial"/>
            </a:endParaRPr>
          </a:p>
        </p:txBody>
      </p:sp>
      <p:sp>
        <p:nvSpPr>
          <p:cNvPr id="142" name="CuadroTexto 1"/>
          <p:cNvSpPr/>
          <p:nvPr/>
        </p:nvSpPr>
        <p:spPr>
          <a:xfrm>
            <a:off x="8971560" y="3871440"/>
            <a:ext cx="18813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Desdemona"/>
                <a:ea typeface="DejaVu Sans"/>
              </a:rPr>
              <a:t>En jaén</a:t>
            </a:r>
            <a:endParaRPr lang="es-ES" sz="2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additive="repl">
                                        <p:cTn id="7" dur="5000"/>
                                        <p:tgtEl>
                                          <p:spTgt spid="138"/>
                                        </p:tgtEl>
                                      </p:cBhvr>
                                    </p:animEffect>
                                    <p:anim calcmode="lin" valueType="num">
                                      <p:cBhvr additive="repl">
                                        <p:cTn id="8" dur="5000" fill="hold"/>
                                        <p:tgtEl>
                                          <p:spTgt spid="138"/>
                                        </p:tgtEl>
                                        <p:attrNameLst>
                                          <p:attrName>ppt_x</p:attrName>
                                        </p:attrNameLst>
                                      </p:cBhvr>
                                      <p:tavLst>
                                        <p:tav tm="0">
                                          <p:val>
                                            <p:strVal val="#ppt_x"/>
                                          </p:val>
                                        </p:tav>
                                        <p:tav tm="100000">
                                          <p:val>
                                            <p:strVal val="#ppt_x"/>
                                          </p:val>
                                        </p:tav>
                                      </p:tavLst>
                                    </p:anim>
                                    <p:anim calcmode="lin" valueType="num">
                                      <p:cBhvr additive="repl">
                                        <p:cTn id="9" dur="5000" fill="hold"/>
                                        <p:tgtEl>
                                          <p:spTgt spid="1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Imagen 4"/>
          <p:cNvPicPr/>
          <p:nvPr/>
        </p:nvPicPr>
        <p:blipFill>
          <a:blip r:embed="rId2"/>
          <a:stretch/>
        </p:blipFill>
        <p:spPr>
          <a:xfrm>
            <a:off x="37440" y="2880"/>
            <a:ext cx="12189240" cy="6855120"/>
          </a:xfrm>
          <a:prstGeom prst="rect">
            <a:avLst/>
          </a:prstGeom>
          <a:ln w="0">
            <a:noFill/>
          </a:ln>
        </p:spPr>
      </p:pic>
      <p:sp>
        <p:nvSpPr>
          <p:cNvPr id="230" name="CuadroTexto 2"/>
          <p:cNvSpPr/>
          <p:nvPr/>
        </p:nvSpPr>
        <p:spPr>
          <a:xfrm>
            <a:off x="0" y="110880"/>
            <a:ext cx="12189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Calibri"/>
              </a:rPr>
              <a:t>SIGLO XVII: DESCRIPCIÓN DE ÚBEDA</a:t>
            </a:r>
            <a:endParaRPr lang="es-ES" sz="2400" b="0" strike="noStrike" spc="-1">
              <a:solidFill>
                <a:srgbClr val="000000"/>
              </a:solidFill>
              <a:latin typeface="Arial"/>
            </a:endParaRPr>
          </a:p>
        </p:txBody>
      </p:sp>
      <p:sp>
        <p:nvSpPr>
          <p:cNvPr id="231" name="CuadroTexto 3"/>
          <p:cNvSpPr/>
          <p:nvPr/>
        </p:nvSpPr>
        <p:spPr>
          <a:xfrm>
            <a:off x="807480" y="572400"/>
            <a:ext cx="10649160" cy="661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chemeClr val="dk1"/>
                </a:solidFill>
                <a:latin typeface="Tw Cen MT"/>
                <a:ea typeface="Times New Roman"/>
              </a:rPr>
              <a:t>En el año 1645 Rodrigo Méndez Silva describe brevemente nuestra ciudad como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Times New Roman"/>
              </a:rPr>
              <a:t>“De fuertes </a:t>
            </a:r>
            <a:r>
              <a:rPr lang="es-ES" sz="2000" b="0" i="1" strike="noStrike" spc="-1">
                <a:solidFill>
                  <a:srgbClr val="000000"/>
                </a:solidFill>
                <a:latin typeface="Tw Cen MT"/>
                <a:ea typeface="Times New Roman"/>
              </a:rPr>
              <a:t>y torreados muros, de vistoso alcázar, fertilísima de pan, vino y aceite”...</a:t>
            </a:r>
            <a:endParaRPr lang="es-ES" sz="2000" b="0" strike="noStrike" spc="-1">
              <a:solidFill>
                <a:srgbClr val="000000"/>
              </a:solidFill>
              <a:latin typeface="Arial"/>
            </a:endParaRPr>
          </a:p>
          <a:p>
            <a:pPr algn="ctr" defTabSz="914400">
              <a:lnSpc>
                <a:spcPct val="100000"/>
              </a:lnSpc>
            </a:pPr>
            <a:r>
              <a:rPr lang="es-ES" sz="2000" b="0" strike="noStrike" spc="-1">
                <a:solidFill>
                  <a:srgbClr val="000000"/>
                </a:solidFill>
                <a:latin typeface="Tw Cen MT"/>
                <a:ea typeface="Times New Roman"/>
              </a:rPr>
              <a:t>Úbeda tiene unos 16.000 habitantes, muchos caballeros, y nobleza, divididos en once parroquias, </a:t>
            </a:r>
            <a:endParaRPr lang="es-ES" sz="2000" b="0" strike="noStrike" spc="-1">
              <a:solidFill>
                <a:srgbClr val="000000"/>
              </a:solidFill>
              <a:latin typeface="Arial"/>
            </a:endParaRPr>
          </a:p>
          <a:p>
            <a:pPr algn="ctr" defTabSz="914400">
              <a:lnSpc>
                <a:spcPct val="100000"/>
              </a:lnSpc>
            </a:pPr>
            <a:r>
              <a:rPr lang="es-ES" sz="2000" b="0" strike="noStrike" spc="-1">
                <a:solidFill>
                  <a:srgbClr val="000000"/>
                </a:solidFill>
                <a:latin typeface="Tw Cen MT"/>
                <a:ea typeface="Times New Roman"/>
              </a:rPr>
              <a:t>una colegial de cuatro dignidades, ocho canonjías, numerosos conventos de frailes y monjas, cinco hospitales y un fuerte desarrollo urbanístico con un carácter señorial, multiplicándose los palacios.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No es de extrañar que proliferaran junto a la arquitectura, otras artes como pintura, también la música.</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Times New Roman"/>
              </a:rPr>
              <a:t>“Todos sus habitantes eran apasionados de la música y de la danza, lo que la convertía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Times New Roman"/>
              </a:rPr>
              <a:t>en una ciudad alegre y amiga de la diversión”.</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highlight>
                  <a:srgbClr val="FFFF00"/>
                </a:highlight>
                <a:latin typeface="Tw Cen MT"/>
                <a:ea typeface="Times New Roman"/>
              </a:rPr>
              <a:t>CAPILLAS MUSICALES</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LA COLEGIATA:</a:t>
            </a:r>
            <a:r>
              <a:rPr lang="es-ES" sz="2000" b="0" strike="noStrike" spc="-1">
                <a:solidFill>
                  <a:schemeClr val="dk1"/>
                </a:solidFill>
                <a:latin typeface="Tw Cen MT"/>
                <a:ea typeface="Times New Roman"/>
              </a:rPr>
              <a:t> Capilla Musical, llegará a su apogeo en esta época, debido en gran parte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a la construcción del Coro. La componía un maestro, un organista y algunos ministriles.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EL SALVADOR</a:t>
            </a:r>
            <a:r>
              <a:rPr lang="es-ES" sz="2000" b="0" u="sng" strike="noStrike" spc="-1">
                <a:solidFill>
                  <a:srgbClr val="000000"/>
                </a:solidFill>
                <a:uFillTx/>
                <a:latin typeface="Tw Cen MT"/>
                <a:ea typeface="Times New Roman"/>
              </a:rPr>
              <a:t>:</a:t>
            </a:r>
            <a:r>
              <a:rPr lang="es-ES" sz="2000" b="0" strike="noStrike" spc="-1">
                <a:solidFill>
                  <a:srgbClr val="000000"/>
                </a:solidFill>
                <a:latin typeface="Tw Cen MT"/>
                <a:ea typeface="Times New Roman"/>
              </a:rPr>
              <a:t> Capilla musical compuesta por una sección vocal, seises, maestro y organista; </a:t>
            </a:r>
            <a:endParaRPr lang="es-ES" sz="2000" b="0" strike="noStrike" spc="-1">
              <a:solidFill>
                <a:srgbClr val="000000"/>
              </a:solidFill>
              <a:latin typeface="Arial"/>
            </a:endParaRPr>
          </a:p>
          <a:p>
            <a:pPr algn="ctr" defTabSz="914400">
              <a:lnSpc>
                <a:spcPct val="100000"/>
              </a:lnSpc>
            </a:pPr>
            <a:r>
              <a:rPr lang="es-ES" sz="2000" b="0" strike="noStrike" spc="-1">
                <a:solidFill>
                  <a:srgbClr val="000000"/>
                </a:solidFill>
                <a:latin typeface="Tw Cen MT"/>
                <a:ea typeface="Times New Roman"/>
              </a:rPr>
              <a:t>incorporándose posteriormente diferentes ministriles.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EL HOSPITAL SANTIAGO</a:t>
            </a:r>
            <a:r>
              <a:rPr lang="es-ES" sz="2000" b="0" strike="noStrike" spc="-1">
                <a:solidFill>
                  <a:srgbClr val="000000"/>
                </a:solidFill>
                <a:latin typeface="Tw Cen MT"/>
                <a:ea typeface="Times New Roman"/>
              </a:rPr>
              <a:t>: Se funda en 1562 por D. Diego de los Cobos, quien determinaría </a:t>
            </a:r>
            <a:endParaRPr lang="es-ES" sz="2000" b="0" strike="noStrike" spc="-1">
              <a:solidFill>
                <a:srgbClr val="000000"/>
              </a:solidFill>
              <a:latin typeface="Arial"/>
            </a:endParaRPr>
          </a:p>
          <a:p>
            <a:pPr algn="ctr" defTabSz="914400">
              <a:lnSpc>
                <a:spcPct val="100000"/>
              </a:lnSpc>
            </a:pPr>
            <a:r>
              <a:rPr lang="es-ES" sz="2000" b="0" strike="noStrike" spc="-1">
                <a:solidFill>
                  <a:srgbClr val="000000"/>
                </a:solidFill>
                <a:latin typeface="Tw Cen MT"/>
                <a:ea typeface="Times New Roman"/>
              </a:rPr>
              <a:t>su capilla musical, compuesta por maestro, cantores, mozos de coro y organista. </a:t>
            </a:r>
            <a:endParaRPr lang="es-ES" sz="2000" b="0" strike="noStrike" spc="-1">
              <a:solidFill>
                <a:srgbClr val="000000"/>
              </a:solidFill>
              <a:latin typeface="Arial"/>
            </a:endParaRPr>
          </a:p>
          <a:p>
            <a:pPr algn="ctr" defTabSz="914400">
              <a:lnSpc>
                <a:spcPct val="100000"/>
              </a:lnSpc>
            </a:pPr>
            <a:r>
              <a:rPr lang="es-ES" sz="2800" b="0" strike="noStrike" spc="-1">
                <a:solidFill>
                  <a:schemeClr val="dk1"/>
                </a:solidFill>
                <a:latin typeface="Tw Cen MT"/>
                <a:ea typeface="Calibri"/>
              </a:rPr>
              <a:t> </a:t>
            </a:r>
            <a:r>
              <a:rPr lang="es-ES" sz="2000" b="0" strike="noStrike" spc="-1">
                <a:solidFill>
                  <a:srgbClr val="C00000"/>
                </a:solidFill>
                <a:highlight>
                  <a:srgbClr val="FFFF00"/>
                </a:highlight>
                <a:latin typeface="Tw Cen MT"/>
                <a:ea typeface="Calibri"/>
              </a:rPr>
              <a:t>CORPUS PARADIGMA DE CELEBRACIÓN RELIGIOSA</a:t>
            </a:r>
            <a:r>
              <a:rPr lang="es-ES" sz="2000" b="0" strike="noStrike" spc="-1">
                <a:solidFill>
                  <a:schemeClr val="dk1"/>
                </a:solidFill>
                <a:highlight>
                  <a:srgbClr val="FFFF00"/>
                </a:highlight>
                <a:latin typeface="Tw Cen MT"/>
                <a:ea typeface="Calibri"/>
              </a:rPr>
              <a:t>:</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Es de notar los bailes que ofrecían los "seises" del Salvador, delante del Santísimo.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Cerrando la procesión las capillas de música.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Durante la noche, se iluminaban las fachadas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de la población y había fuegos artificiales.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additive="repl">
                                        <p:cTn id="7" dur="3000"/>
                                        <p:tgtEl>
                                          <p:spTgt spid="231"/>
                                        </p:tgtEl>
                                      </p:cBhvr>
                                    </p:animEffect>
                                    <p:anim calcmode="lin" valueType="num">
                                      <p:cBhvr additive="repl">
                                        <p:cTn id="8" dur="3000" fill="hold"/>
                                        <p:tgtEl>
                                          <p:spTgt spid="231"/>
                                        </p:tgtEl>
                                        <p:attrNameLst>
                                          <p:attrName>ppt_x</p:attrName>
                                        </p:attrNameLst>
                                      </p:cBhvr>
                                      <p:tavLst>
                                        <p:tav tm="0">
                                          <p:val>
                                            <p:strVal val="#ppt_x"/>
                                          </p:val>
                                        </p:tav>
                                        <p:tav tm="100000">
                                          <p:val>
                                            <p:strVal val="#ppt_x"/>
                                          </p:val>
                                        </p:tav>
                                      </p:tavLst>
                                    </p:anim>
                                    <p:anim calcmode="lin" valueType="num">
                                      <p:cBhvr additive="repl">
                                        <p:cTn id="9" dur="3000" fill="hold"/>
                                        <p:tgtEl>
                                          <p:spTgt spid="2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magen 4"/>
          <p:cNvPicPr/>
          <p:nvPr/>
        </p:nvPicPr>
        <p:blipFill>
          <a:blip r:embed="rId2"/>
          <a:stretch/>
        </p:blipFill>
        <p:spPr>
          <a:xfrm>
            <a:off x="0" y="0"/>
            <a:ext cx="12189240" cy="6855120"/>
          </a:xfrm>
          <a:prstGeom prst="rect">
            <a:avLst/>
          </a:prstGeom>
          <a:ln w="0">
            <a:noFill/>
          </a:ln>
        </p:spPr>
      </p:pic>
      <p:sp>
        <p:nvSpPr>
          <p:cNvPr id="233" name="CuadroTexto 5"/>
          <p:cNvSpPr/>
          <p:nvPr/>
        </p:nvSpPr>
        <p:spPr>
          <a:xfrm>
            <a:off x="675860" y="677160"/>
            <a:ext cx="7938053" cy="593863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chemeClr val="dk1"/>
                </a:solidFill>
                <a:latin typeface="Calibri"/>
                <a:ea typeface="Calibri"/>
              </a:rPr>
              <a:t> </a:t>
            </a:r>
            <a:r>
              <a:rPr lang="es-ES" sz="1800" b="0" strike="noStrike" spc="-1" dirty="0">
                <a:solidFill>
                  <a:srgbClr val="000000"/>
                </a:solidFill>
                <a:latin typeface="Tw Cen MT"/>
                <a:ea typeface="Calibri"/>
              </a:rPr>
              <a:t>Los siglos XVII y XVIII son de decadencia para la ciudad,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inmersa en la crisis general de España,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que ve cómo su pasado esplendor se apaga.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 </a:t>
            </a:r>
            <a:r>
              <a:rPr lang="es-ES" sz="1800" b="0" strike="noStrike" spc="-1" dirty="0">
                <a:solidFill>
                  <a:srgbClr val="000000"/>
                </a:solidFill>
                <a:latin typeface="Tw Cen MT"/>
                <a:ea typeface="Calibri"/>
              </a:rPr>
              <a:t>La falta de una política adecuada, la excesiva presión fiscal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y la ausencia de sus jóvenes por las guerras;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las sequías, hambrunas, pestes como 1585 y 1681;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el terremoto de Lisboa 1755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que ocasiona el quebranto de numerosas casas en Úbeda,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todo ello unido a la corrupción de la clase dirigente y a la falta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de entusiasmo y dedicación por parte del clero y de los mismos religiosos,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son motivo más que suficiente para que el pueblo bajo,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se sienta molesto y asalte en repetidas ocasiones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palacios y conventos en busca de trigo y alimentos.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 </a:t>
            </a:r>
            <a:r>
              <a:rPr lang="es-ES" sz="1800" b="0" strike="noStrike" spc="-1" dirty="0">
                <a:solidFill>
                  <a:srgbClr val="000000"/>
                </a:solidFill>
                <a:latin typeface="Tw Cen MT"/>
                <a:ea typeface="Calibri"/>
              </a:rPr>
              <a:t>En 1735 se recurre al rey, informándole de la necesidad extrema,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siendo múltiples las muertes de pobres por el hambre.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Faltos de recursos, por la noche dejaban los cadáveres a las puertas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de las iglesias o de los conventos para que les diesen sepultura.</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000000"/>
                </a:solidFill>
                <a:latin typeface="Tw Cen MT"/>
                <a:ea typeface="Calibri"/>
              </a:rPr>
              <a:t>	</a:t>
            </a:r>
            <a:r>
              <a:rPr lang="es-ES" sz="1800" b="0" strike="noStrike" spc="-1" dirty="0">
                <a:solidFill>
                  <a:schemeClr val="dk1"/>
                </a:solidFill>
                <a:latin typeface="Tw Cen MT"/>
                <a:ea typeface="Calibri"/>
              </a:rPr>
              <a:t>La clara expansión que las órdenes religiosas habían </a:t>
            </a:r>
          </a:p>
          <a:p>
            <a:pPr algn="ctr" defTabSz="914400">
              <a:lnSpc>
                <a:spcPct val="100000"/>
              </a:lnSpc>
            </a:pPr>
            <a:r>
              <a:rPr lang="es-ES" sz="1800" b="0" strike="noStrike" spc="-1" dirty="0">
                <a:solidFill>
                  <a:schemeClr val="dk1"/>
                </a:solidFill>
                <a:latin typeface="Tw Cen MT"/>
                <a:ea typeface="Calibri"/>
              </a:rPr>
              <a:t>experimentado en el siglo XVI empezó a manifestar </a:t>
            </a:r>
          </a:p>
          <a:p>
            <a:pPr algn="ctr" defTabSz="914400">
              <a:lnSpc>
                <a:spcPct val="100000"/>
              </a:lnSpc>
            </a:pPr>
            <a:r>
              <a:rPr lang="es-ES" sz="1800" b="0" strike="noStrike" spc="-1">
                <a:solidFill>
                  <a:schemeClr val="dk1"/>
                </a:solidFill>
                <a:latin typeface="Tw Cen MT"/>
                <a:ea typeface="Calibri"/>
              </a:rPr>
              <a:t>claros síntomas de </a:t>
            </a:r>
            <a:r>
              <a:rPr lang="es-ES" sz="1800" b="0" strike="noStrike" spc="-1" dirty="0">
                <a:solidFill>
                  <a:schemeClr val="dk1"/>
                </a:solidFill>
                <a:latin typeface="Tw Cen MT"/>
                <a:ea typeface="Calibri"/>
              </a:rPr>
              <a:t>decadencia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y se agravó  notablemente en el siglo XVIII.</a:t>
            </a:r>
            <a:endParaRPr lang="es-ES" sz="1800" b="0" strike="noStrike" spc="-1" dirty="0">
              <a:solidFill>
                <a:srgbClr val="000000"/>
              </a:solidFill>
              <a:latin typeface="Arial"/>
            </a:endParaRPr>
          </a:p>
        </p:txBody>
      </p:sp>
      <p:sp>
        <p:nvSpPr>
          <p:cNvPr id="234" name="CuadroTexto 2"/>
          <p:cNvSpPr/>
          <p:nvPr/>
        </p:nvSpPr>
        <p:spPr>
          <a:xfrm>
            <a:off x="424071" y="110880"/>
            <a:ext cx="8467930"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400" b="0" strike="noStrike" spc="-1" dirty="0">
                <a:solidFill>
                  <a:srgbClr val="C00000"/>
                </a:solidFill>
                <a:highlight>
                  <a:srgbClr val="FFFF00"/>
                </a:highlight>
                <a:latin typeface="Tw Cen MT"/>
                <a:ea typeface="Calibri"/>
              </a:rPr>
              <a:t>SIGLO XVIII: DECADENCIA</a:t>
            </a:r>
            <a:endParaRPr lang="es-ES" sz="2400" b="0" strike="noStrike" spc="-1" dirty="0">
              <a:solidFill>
                <a:srgbClr val="000000"/>
              </a:solidFill>
              <a:latin typeface="Arial"/>
            </a:endParaRPr>
          </a:p>
        </p:txBody>
      </p:sp>
      <p:pic>
        <p:nvPicPr>
          <p:cNvPr id="3" name="Imagen 2">
            <a:extLst>
              <a:ext uri="{FF2B5EF4-FFF2-40B4-BE49-F238E27FC236}">
                <a16:creationId xmlns:a16="http://schemas.microsoft.com/office/drawing/2014/main" id="{B4B14516-8AC3-D0A8-0ABD-DFA844257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343" y="808892"/>
            <a:ext cx="2860467" cy="3815862"/>
          </a:xfrm>
          <a:prstGeom prst="rect">
            <a:avLst/>
          </a:prstGeom>
        </p:spPr>
      </p:pic>
      <p:sp>
        <p:nvSpPr>
          <p:cNvPr id="2" name="CuadroTexto 1">
            <a:extLst>
              <a:ext uri="{FF2B5EF4-FFF2-40B4-BE49-F238E27FC236}">
                <a16:creationId xmlns:a16="http://schemas.microsoft.com/office/drawing/2014/main" id="{D8C40464-EFB1-4253-70AB-CA73D5BA9EF2}"/>
              </a:ext>
            </a:extLst>
          </p:cNvPr>
          <p:cNvSpPr txBox="1"/>
          <p:nvPr/>
        </p:nvSpPr>
        <p:spPr>
          <a:xfrm>
            <a:off x="8892001" y="4928839"/>
            <a:ext cx="2939809" cy="646331"/>
          </a:xfrm>
          <a:prstGeom prst="rect">
            <a:avLst/>
          </a:prstGeom>
          <a:noFill/>
        </p:spPr>
        <p:txBody>
          <a:bodyPr wrap="square" rtlCol="0">
            <a:spAutoFit/>
          </a:bodyPr>
          <a:lstStyle/>
          <a:p>
            <a:pPr algn="ctr"/>
            <a:r>
              <a:rPr lang="es-ES" dirty="0">
                <a:solidFill>
                  <a:srgbClr val="C00000"/>
                </a:solidFill>
              </a:rPr>
              <a:t>MUSEO</a:t>
            </a:r>
          </a:p>
          <a:p>
            <a:pPr algn="ctr"/>
            <a:r>
              <a:rPr lang="es-ES" dirty="0">
                <a:solidFill>
                  <a:srgbClr val="C00000"/>
                </a:solidFill>
              </a:rPr>
              <a:t>SAN JUAN DE LA CRUZ</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additive="repl">
                                        <p:cTn id="7" dur="3000"/>
                                        <p:tgtEl>
                                          <p:spTgt spid="233"/>
                                        </p:tgtEl>
                                      </p:cBhvr>
                                    </p:animEffect>
                                    <p:anim calcmode="lin" valueType="num">
                                      <p:cBhvr additive="repl">
                                        <p:cTn id="8" dur="3000" fill="hold"/>
                                        <p:tgtEl>
                                          <p:spTgt spid="233"/>
                                        </p:tgtEl>
                                        <p:attrNameLst>
                                          <p:attrName>ppt_x</p:attrName>
                                        </p:attrNameLst>
                                      </p:cBhvr>
                                      <p:tavLst>
                                        <p:tav tm="0">
                                          <p:val>
                                            <p:strVal val="#ppt_x"/>
                                          </p:val>
                                        </p:tav>
                                        <p:tav tm="100000">
                                          <p:val>
                                            <p:strVal val="#ppt_x"/>
                                          </p:val>
                                        </p:tav>
                                      </p:tavLst>
                                    </p:anim>
                                    <p:anim calcmode="lin" valueType="num">
                                      <p:cBhvr additive="repl">
                                        <p:cTn id="9" dur="3000" fill="hold"/>
                                        <p:tgtEl>
                                          <p:spTgt spid="2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n 4"/>
          <p:cNvPicPr/>
          <p:nvPr/>
        </p:nvPicPr>
        <p:blipFill>
          <a:blip r:embed="rId2"/>
          <a:stretch/>
        </p:blipFill>
        <p:spPr>
          <a:xfrm>
            <a:off x="0" y="0"/>
            <a:ext cx="12189240" cy="6855120"/>
          </a:xfrm>
          <a:prstGeom prst="rect">
            <a:avLst/>
          </a:prstGeom>
          <a:ln w="0">
            <a:noFill/>
          </a:ln>
        </p:spPr>
      </p:pic>
      <p:sp>
        <p:nvSpPr>
          <p:cNvPr id="236" name="CuadroTexto 2"/>
          <p:cNvSpPr/>
          <p:nvPr/>
        </p:nvSpPr>
        <p:spPr>
          <a:xfrm>
            <a:off x="1077120" y="827280"/>
            <a:ext cx="10233720" cy="588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chemeClr val="dk1"/>
                </a:solidFill>
                <a:latin typeface="Tw Cen MT"/>
                <a:ea typeface="ＭＳ Ｐゴシック"/>
              </a:rPr>
              <a:t>Fenómeno importante son las Fundaciones de los nobles y Capellanías.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Tanto en la Colegiata como en los conventos y en las parroquias,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con las fundaciones se pretendía enterramiento para los nobles, y también asegurarse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indulgencias y misas en sufragio de los difuntos.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Ejemplos los tenemos en el Salvador y en el Hospital de Santiago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con 12 capellanes cada uno, con la obligación de participar en el coro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y de aplicar un determinado número de misas en favor del finado.</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En la Colegiata de Sta María, además de Tesorero, Chantre, Arcipreste y Vicario,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había 8 canónigos y  66 capellanías, la de los Becerra con cuatro capellanes.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La familia de D. Beltrán de la Cueva, adquiere el derecho a enterramiento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junto al altar mayor adornándolo con sus escudos.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Se enriquecían las capillas con reliquias, indulgencias y celebraciones.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Ello exigía un soporte económico. Se donaban viviendas y fincas, con cuyo arrendamiento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sufragar los gastos del mantenimiento, y sobre todo el sustento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de los numerosos beneficiados y capellanes.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Muchos de estos  beneficiados (familiares) aunque tonsurados no eran sacerdotes,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teniéndose que recurrir a los capellanes “servideros”.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La fundación de los “Salido”,  aporta la Cucharera, con 150 cuerdas en el Donadío.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Estos bienes al no poder venderse se llamaban de “manos muertas”.</a:t>
            </a:r>
            <a:endParaRPr lang="es-ES" sz="2000" b="0" strike="noStrike" spc="-1">
              <a:solidFill>
                <a:srgbClr val="000000"/>
              </a:solidFill>
              <a:latin typeface="Arial"/>
            </a:endParaRPr>
          </a:p>
        </p:txBody>
      </p:sp>
      <p:sp>
        <p:nvSpPr>
          <p:cNvPr id="237" name="CuadroTexto 3"/>
          <p:cNvSpPr/>
          <p:nvPr/>
        </p:nvSpPr>
        <p:spPr>
          <a:xfrm>
            <a:off x="3027600" y="182880"/>
            <a:ext cx="61948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ＭＳ Ｐゴシック"/>
              </a:rPr>
              <a:t>FUNDACIONES: CAPELLANÍAS  Y CAPELLANES</a:t>
            </a:r>
            <a:endParaRPr lang="es-ES" sz="2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additive="repl">
                                        <p:cTn id="7" dur="3000"/>
                                        <p:tgtEl>
                                          <p:spTgt spid="236"/>
                                        </p:tgtEl>
                                      </p:cBhvr>
                                    </p:animEffect>
                                    <p:anim calcmode="lin" valueType="num">
                                      <p:cBhvr additive="repl">
                                        <p:cTn id="8" dur="3000" fill="hold"/>
                                        <p:tgtEl>
                                          <p:spTgt spid="236"/>
                                        </p:tgtEl>
                                        <p:attrNameLst>
                                          <p:attrName>ppt_x</p:attrName>
                                        </p:attrNameLst>
                                      </p:cBhvr>
                                      <p:tavLst>
                                        <p:tav tm="0">
                                          <p:val>
                                            <p:strVal val="#ppt_x"/>
                                          </p:val>
                                        </p:tav>
                                        <p:tav tm="100000">
                                          <p:val>
                                            <p:strVal val="#ppt_x"/>
                                          </p:val>
                                        </p:tav>
                                      </p:tavLst>
                                    </p:anim>
                                    <p:anim calcmode="lin" valueType="num">
                                      <p:cBhvr additive="repl">
                                        <p:cTn id="9" dur="3000" fill="hold"/>
                                        <p:tgtEl>
                                          <p:spTgt spid="2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magen 4"/>
          <p:cNvPicPr/>
          <p:nvPr/>
        </p:nvPicPr>
        <p:blipFill>
          <a:blip r:embed="rId2"/>
          <a:stretch/>
        </p:blipFill>
        <p:spPr>
          <a:xfrm>
            <a:off x="0" y="0"/>
            <a:ext cx="12189240" cy="6855120"/>
          </a:xfrm>
          <a:prstGeom prst="rect">
            <a:avLst/>
          </a:prstGeom>
          <a:ln w="0">
            <a:noFill/>
          </a:ln>
        </p:spPr>
      </p:pic>
      <p:sp>
        <p:nvSpPr>
          <p:cNvPr id="239" name="CuadroTexto 2"/>
          <p:cNvSpPr/>
          <p:nvPr/>
        </p:nvSpPr>
        <p:spPr>
          <a:xfrm>
            <a:off x="1680120" y="647280"/>
            <a:ext cx="6855480" cy="612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chemeClr val="dk1"/>
                </a:solidFill>
                <a:latin typeface="Tw Cen MT"/>
                <a:ea typeface="DejaVu Sans"/>
              </a:rPr>
              <a:t>Perdido el impulso reformador de las Fundaciones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que había dado vida a los conventos,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la falta de recursos, (crisis económica)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y el incremento desproporcionado del número de religiosos, (crisis social),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al ser las únicas salidas, iglesia, mar o casa real,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son motivos más que suficientes,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para justificar la descripción de la iglesia de Úbeda,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con tintes bastante sombríos: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DejaVu Sans"/>
              </a:rPr>
              <a:t>Finales XVIII</a:t>
            </a:r>
            <a:r>
              <a:rPr lang="es-ES" sz="1800" b="0" strike="noStrike" spc="-1">
                <a:solidFill>
                  <a:schemeClr val="dk1"/>
                </a:solidFill>
                <a:latin typeface="Tw Cen MT"/>
                <a:ea typeface="DejaVu Sans"/>
              </a:rPr>
              <a:t>: clérigos 104; en parroquias 22; capellanes 67;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más 15 tonsurados, exentos de impuestos pero con cargas familiares,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dando pie a un alto y bajo clero.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Según datos de 1752, había en Úbeda 15 conventos,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10 masculinos (270 frailes) y 5 femeninos (177 monjas).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Más de la mitad de los conventos pasaban verdadera necesidad,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por  lo que los religiosos se veían obligados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a salir de la clausura para mendigar.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Esto explica que cuando se plantea crear un nuevo convento en Úbeda,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el cabildo apoyándose en la orden real,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se niegue, alegando que cualquier nueva fundación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sería una carga más, para el vecindario.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p:txBody>
      </p:sp>
      <p:sp>
        <p:nvSpPr>
          <p:cNvPr id="240" name="CuadroTexto 5"/>
          <p:cNvSpPr/>
          <p:nvPr/>
        </p:nvSpPr>
        <p:spPr>
          <a:xfrm>
            <a:off x="1184400" y="3057840"/>
            <a:ext cx="7873920" cy="36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s-ES" sz="1800" b="0" strike="noStrike" spc="-1">
              <a:solidFill>
                <a:schemeClr val="dk1"/>
              </a:solidFill>
              <a:latin typeface="Tw Cen MT"/>
              <a:ea typeface="DejaVu Sans"/>
            </a:endParaRPr>
          </a:p>
        </p:txBody>
      </p:sp>
      <p:pic>
        <p:nvPicPr>
          <p:cNvPr id="241" name="Imagen 6"/>
          <p:cNvPicPr/>
          <p:nvPr/>
        </p:nvPicPr>
        <p:blipFill>
          <a:blip r:embed="rId3"/>
          <a:srcRect r="44932"/>
          <a:stretch/>
        </p:blipFill>
        <p:spPr>
          <a:xfrm>
            <a:off x="9664560" y="316440"/>
            <a:ext cx="2229840" cy="3222000"/>
          </a:xfrm>
          <a:prstGeom prst="rect">
            <a:avLst/>
          </a:prstGeom>
          <a:ln w="0">
            <a:noFill/>
          </a:ln>
        </p:spPr>
      </p:pic>
      <p:sp>
        <p:nvSpPr>
          <p:cNvPr id="242" name="CuadroTexto 3"/>
          <p:cNvSpPr/>
          <p:nvPr/>
        </p:nvSpPr>
        <p:spPr>
          <a:xfrm>
            <a:off x="9664560" y="3857760"/>
            <a:ext cx="222984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chemeClr val="dk1"/>
                </a:solidFill>
                <a:highlight>
                  <a:srgbClr val="FFFF00"/>
                </a:highlight>
                <a:latin typeface="Tw Cen MT"/>
                <a:ea typeface="DejaVu Sans"/>
              </a:rPr>
              <a:t>PASAMOS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DejaVu Sans"/>
              </a:rPr>
              <a:t>DE UNA IGLESIA IMPULSORA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DejaVu Sans"/>
              </a:rPr>
              <a:t>Y CREATIVA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DejaVu Sans"/>
              </a:rPr>
              <a:t>A UNA IGLESIA CONSIDERADA “CARGA” PARA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DejaVu Sans"/>
              </a:rPr>
              <a:t>LA SOCIEDAD</a:t>
            </a:r>
            <a:r>
              <a:rPr lang="es-ES" sz="1800" b="0" strike="noStrike" spc="-1">
                <a:solidFill>
                  <a:schemeClr val="dk1"/>
                </a:solidFill>
                <a:latin typeface="Tw Cen MT"/>
                <a:ea typeface="DejaVu Sans"/>
              </a:rPr>
              <a:t>.</a:t>
            </a:r>
            <a:endParaRPr lang="es-ES" sz="1800" b="0" strike="noStrike" spc="-1">
              <a:solidFill>
                <a:srgbClr val="000000"/>
              </a:solidFill>
              <a:latin typeface="Arial"/>
            </a:endParaRPr>
          </a:p>
        </p:txBody>
      </p:sp>
      <p:sp>
        <p:nvSpPr>
          <p:cNvPr id="243" name="CuadroTexto 7"/>
          <p:cNvSpPr/>
          <p:nvPr/>
        </p:nvSpPr>
        <p:spPr>
          <a:xfrm>
            <a:off x="701640" y="138960"/>
            <a:ext cx="85190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highlight>
                  <a:srgbClr val="FFFF00"/>
                </a:highlight>
                <a:latin typeface="Tw Cen MT"/>
                <a:ea typeface="DejaVu Sans"/>
              </a:rPr>
              <a:t>SITUACIÓN DE LA IGLESIA EN ÚBEDA</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additive="repl">
                                        <p:cTn id="7" dur="3000"/>
                                        <p:tgtEl>
                                          <p:spTgt spid="239"/>
                                        </p:tgtEl>
                                      </p:cBhvr>
                                    </p:animEffect>
                                    <p:anim calcmode="lin" valueType="num">
                                      <p:cBhvr additive="repl">
                                        <p:cTn id="8" dur="3000" fill="hold"/>
                                        <p:tgtEl>
                                          <p:spTgt spid="239"/>
                                        </p:tgtEl>
                                        <p:attrNameLst>
                                          <p:attrName>ppt_x</p:attrName>
                                        </p:attrNameLst>
                                      </p:cBhvr>
                                      <p:tavLst>
                                        <p:tav tm="0">
                                          <p:val>
                                            <p:strVal val="#ppt_x"/>
                                          </p:val>
                                        </p:tav>
                                        <p:tav tm="100000">
                                          <p:val>
                                            <p:strVal val="#ppt_x"/>
                                          </p:val>
                                        </p:tav>
                                      </p:tavLst>
                                    </p:anim>
                                    <p:anim calcmode="lin" valueType="num">
                                      <p:cBhvr additive="repl">
                                        <p:cTn id="9" dur="3000" fill="hold"/>
                                        <p:tgtEl>
                                          <p:spTgt spid="2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Imagen 4"/>
          <p:cNvPicPr/>
          <p:nvPr/>
        </p:nvPicPr>
        <p:blipFill>
          <a:blip r:embed="rId2"/>
          <a:stretch/>
        </p:blipFill>
        <p:spPr>
          <a:xfrm>
            <a:off x="0" y="0"/>
            <a:ext cx="12189240" cy="6855120"/>
          </a:xfrm>
          <a:prstGeom prst="rect">
            <a:avLst/>
          </a:prstGeom>
          <a:ln w="0">
            <a:noFill/>
          </a:ln>
        </p:spPr>
      </p:pic>
      <p:sp>
        <p:nvSpPr>
          <p:cNvPr id="245" name="CuadroTexto 2"/>
          <p:cNvSpPr/>
          <p:nvPr/>
        </p:nvSpPr>
        <p:spPr>
          <a:xfrm>
            <a:off x="2553120" y="83160"/>
            <a:ext cx="52340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1" strike="noStrike" spc="-1">
                <a:solidFill>
                  <a:srgbClr val="C00000"/>
                </a:solidFill>
                <a:latin typeface="Tw Cen MT"/>
                <a:ea typeface="Times New Roman"/>
              </a:rPr>
              <a:t>Con los siglos, Úbeda </a:t>
            </a:r>
            <a:r>
              <a:rPr lang="es-ES" sz="2000" b="0" strike="noStrike" spc="-1">
                <a:solidFill>
                  <a:srgbClr val="C00000"/>
                </a:solidFill>
                <a:latin typeface="Tw Cen MT"/>
                <a:ea typeface="Times New Roman"/>
              </a:rPr>
              <a:t>va levantando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iglesias, ermitas y monasterios,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y si en los dominios de España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no se ponía el sol,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en Úbeda, cuando la voz de plata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de sus campanas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se perdía en el silencio,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otra la reemplazaba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llamando a la oración.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Las campanas de Úbeda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despertaban las almas dormidas,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en tanto que el aguijón de sus torres,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clavaban en el azul del cielo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su místico hierro hecho cruz.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Así, Úbeda con Dios, y Dios con Úbeda,</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vive la ciudad intensamente una vida cristiana;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y cuando la cera de un altar dejaba escapar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el humo de sus pavesas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hacia las blancas bóvedas,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otras velas se encendían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y otras voces elevaban su ser hacia el Hacedor. </a:t>
            </a:r>
            <a:endParaRPr lang="es-ES" sz="2000" b="0" strike="noStrike" spc="-1">
              <a:solidFill>
                <a:srgbClr val="000000"/>
              </a:solidFill>
              <a:latin typeface="Arial"/>
            </a:endParaRPr>
          </a:p>
        </p:txBody>
      </p:sp>
      <p:sp>
        <p:nvSpPr>
          <p:cNvPr id="246" name="CuadroTexto 3"/>
          <p:cNvSpPr/>
          <p:nvPr/>
        </p:nvSpPr>
        <p:spPr>
          <a:xfrm>
            <a:off x="717120" y="681480"/>
            <a:ext cx="552960" cy="502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3600" b="0" strike="noStrike" spc="-1">
                <a:solidFill>
                  <a:schemeClr val="dk1"/>
                </a:solidFill>
                <a:highlight>
                  <a:srgbClr val="FFFF00"/>
                </a:highlight>
                <a:latin typeface="Calibri"/>
                <a:ea typeface="DejaVu Sans"/>
              </a:rPr>
              <a:t>EVOCAC</a:t>
            </a:r>
            <a:endParaRPr lang="es-ES" sz="3600" b="0" strike="noStrike" spc="-1">
              <a:solidFill>
                <a:srgbClr val="000000"/>
              </a:solidFill>
              <a:latin typeface="Arial"/>
            </a:endParaRPr>
          </a:p>
          <a:p>
            <a:pPr algn="ctr" defTabSz="914400">
              <a:lnSpc>
                <a:spcPct val="100000"/>
              </a:lnSpc>
            </a:pPr>
            <a:r>
              <a:rPr lang="es-ES" sz="3600" b="0" strike="noStrike" spc="-1">
                <a:solidFill>
                  <a:schemeClr val="dk1"/>
                </a:solidFill>
                <a:highlight>
                  <a:srgbClr val="FFFF00"/>
                </a:highlight>
                <a:latin typeface="Calibri"/>
                <a:ea typeface="DejaVu Sans"/>
              </a:rPr>
              <a:t>IÓN</a:t>
            </a:r>
            <a:endParaRPr lang="es-ES" sz="3600" b="0" strike="noStrike" spc="-1">
              <a:solidFill>
                <a:srgbClr val="000000"/>
              </a:solidFill>
              <a:latin typeface="Arial"/>
            </a:endParaRPr>
          </a:p>
        </p:txBody>
      </p:sp>
      <p:sp>
        <p:nvSpPr>
          <p:cNvPr id="247" name="CuadroTexto 6"/>
          <p:cNvSpPr/>
          <p:nvPr/>
        </p:nvSpPr>
        <p:spPr>
          <a:xfrm>
            <a:off x="9394920" y="2474280"/>
            <a:ext cx="2076840" cy="3747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i="1" strike="noStrike" spc="-1">
                <a:solidFill>
                  <a:schemeClr val="dk1"/>
                </a:solidFill>
                <a:latin typeface="Tw Cen MT"/>
                <a:ea typeface="Times New Roman"/>
              </a:rPr>
              <a:t>Luego, la impiedad de algunos hombres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van destruyendo tradición, arte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e historia,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hasta herir de muerte el rico botín espiritual de la ciudad.</a:t>
            </a:r>
            <a:endParaRPr lang="es-ES" sz="1800" b="0" strike="noStrike" spc="-1">
              <a:solidFill>
                <a:srgbClr val="000000"/>
              </a:solidFill>
              <a:latin typeface="Arial"/>
            </a:endParaRPr>
          </a:p>
          <a:p>
            <a:pPr algn="ctr" defTabSz="914400">
              <a:lnSpc>
                <a:spcPct val="100000"/>
              </a:lnSpc>
            </a:pPr>
            <a:endParaRPr lang="es-ES" sz="1400" b="0" strike="noStrike" spc="-1">
              <a:solidFill>
                <a:srgbClr val="000000"/>
              </a:solidFill>
              <a:latin typeface="Arial"/>
            </a:endParaRPr>
          </a:p>
          <a:p>
            <a:pPr algn="ctr" defTabSz="914400">
              <a:lnSpc>
                <a:spcPct val="100000"/>
              </a:lnSpc>
            </a:pPr>
            <a:r>
              <a:rPr lang="es-ES" sz="1400" b="0" strike="noStrike" spc="-1">
                <a:solidFill>
                  <a:srgbClr val="FFFF00"/>
                </a:solidFill>
                <a:latin typeface="Tw Cen MT"/>
                <a:ea typeface="Times New Roman"/>
              </a:rPr>
              <a:t> IGLESIAS </a:t>
            </a:r>
            <a:endParaRPr lang="es-ES" sz="1400" b="0" strike="noStrike" spc="-1">
              <a:solidFill>
                <a:srgbClr val="000000"/>
              </a:solidFill>
              <a:latin typeface="Arial"/>
            </a:endParaRPr>
          </a:p>
          <a:p>
            <a:pPr algn="ctr" defTabSz="914400">
              <a:lnSpc>
                <a:spcPct val="100000"/>
              </a:lnSpc>
            </a:pPr>
            <a:r>
              <a:rPr lang="es-ES" sz="1400" b="0" strike="noStrike" spc="-1">
                <a:solidFill>
                  <a:srgbClr val="FFFF00"/>
                </a:solidFill>
                <a:latin typeface="Tw Cen MT"/>
                <a:ea typeface="Times New Roman"/>
              </a:rPr>
              <a:t>Y CAMPANAS</a:t>
            </a:r>
            <a:endParaRPr lang="es-ES" sz="1400" b="0" strike="noStrike" spc="-1">
              <a:solidFill>
                <a:srgbClr val="000000"/>
              </a:solidFill>
              <a:latin typeface="Arial"/>
            </a:endParaRPr>
          </a:p>
          <a:p>
            <a:pPr algn="ctr" defTabSz="914400">
              <a:lnSpc>
                <a:spcPct val="100000"/>
              </a:lnSpc>
            </a:pPr>
            <a:r>
              <a:rPr lang="es-ES" sz="1800" b="0" strike="noStrike" spc="-1">
                <a:solidFill>
                  <a:srgbClr val="FFFF00"/>
                </a:solidFill>
                <a:latin typeface="Tw Cen MT"/>
                <a:ea typeface="Times New Roman"/>
              </a:rPr>
              <a:t>Ginés </a:t>
            </a:r>
            <a:endParaRPr lang="es-ES" sz="1800" b="0" strike="noStrike" spc="-1">
              <a:solidFill>
                <a:srgbClr val="000000"/>
              </a:solidFill>
              <a:latin typeface="Arial"/>
            </a:endParaRPr>
          </a:p>
          <a:p>
            <a:pPr algn="ctr" defTabSz="914400">
              <a:lnSpc>
                <a:spcPct val="100000"/>
              </a:lnSpc>
            </a:pPr>
            <a:r>
              <a:rPr lang="es-ES" sz="1800" b="0" strike="noStrike" spc="-1">
                <a:solidFill>
                  <a:srgbClr val="FFFF00"/>
                </a:solidFill>
                <a:latin typeface="Tw Cen MT"/>
                <a:ea typeface="Times New Roman"/>
              </a:rPr>
              <a:t>Torres Navarrete </a:t>
            </a:r>
            <a:endParaRPr lang="es-ES" sz="1800" b="0" strike="noStrike" spc="-1">
              <a:solidFill>
                <a:srgbClr val="000000"/>
              </a:solidFill>
              <a:latin typeface="Arial"/>
            </a:endParaRPr>
          </a:p>
        </p:txBody>
      </p:sp>
      <p:pic>
        <p:nvPicPr>
          <p:cNvPr id="248" name="Imagen 5"/>
          <p:cNvPicPr/>
          <p:nvPr/>
        </p:nvPicPr>
        <p:blipFill>
          <a:blip r:embed="rId3"/>
          <a:stretch/>
        </p:blipFill>
        <p:spPr>
          <a:xfrm>
            <a:off x="9005400" y="312480"/>
            <a:ext cx="2656440" cy="18460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56" presetClass="entr" fill="hold" nodeType="withEffect">
                                  <p:stCondLst>
                                    <p:cond delay="0"/>
                                  </p:stCondLst>
                                  <p:iterate type="lt">
                                    <p:tmAbs val="100"/>
                                  </p:iterate>
                                  <p:childTnLst>
                                    <p:set>
                                      <p:cBhvr>
                                        <p:cTn id="6" dur="1" fill="hold">
                                          <p:stCondLst>
                                            <p:cond delay="0"/>
                                          </p:stCondLst>
                                        </p:cTn>
                                        <p:tgtEl>
                                          <p:spTgt spid="246"/>
                                        </p:tgtEl>
                                        <p:attrNameLst>
                                          <p:attrName>style.visibility</p:attrName>
                                        </p:attrNameLst>
                                      </p:cBhvr>
                                      <p:to>
                                        <p:strVal val="visible"/>
                                      </p:to>
                                    </p:set>
                                    <p:anim by="(-#ppt_w*2)" calcmode="lin" valueType="num">
                                      <p:cBhvr additive="repl">
                                        <p:cTn id="7" dur="1500" autoRev="1" fill="hold">
                                          <p:stCondLst>
                                            <p:cond delay="0"/>
                                          </p:stCondLst>
                                        </p:cTn>
                                        <p:tgtEl>
                                          <p:spTgt spid="246"/>
                                        </p:tgtEl>
                                        <p:attrNameLst>
                                          <p:attrName>ppt_w</p:attrName>
                                        </p:attrNameLst>
                                      </p:cBhvr>
                                    </p:anim>
                                    <p:anim by="(#ppt_w*0.50)" calcmode="lin" valueType="num">
                                      <p:cBhvr additive="repl">
                                        <p:cTn id="8" dur="1500" autoRev="1" fill="hold">
                                          <p:stCondLst>
                                            <p:cond delay="0"/>
                                          </p:stCondLst>
                                        </p:cTn>
                                        <p:tgtEl>
                                          <p:spTgt spid="246"/>
                                        </p:tgtEl>
                                        <p:attrNameLst>
                                          <p:attrName>ppt_x</p:attrName>
                                        </p:attrNameLst>
                                      </p:cBhvr>
                                    </p:anim>
                                    <p:anim from="(-#ppt_h/2)" to="(#ppt_y)" calcmode="lin" valueType="num">
                                      <p:cBhvr additive="repl">
                                        <p:cTn id="9" dur="3000" fill="hold">
                                          <p:stCondLst>
                                            <p:cond delay="0"/>
                                          </p:stCondLst>
                                        </p:cTn>
                                        <p:tgtEl>
                                          <p:spTgt spid="246"/>
                                        </p:tgtEl>
                                        <p:attrNameLst>
                                          <p:attrName>ppt_y</p:attrName>
                                        </p:attrNameLst>
                                      </p:cBhvr>
                                    </p:anim>
                                    <p:animRot by="21600000">
                                      <p:cBhvr>
                                        <p:cTn id="10" dur="3000" fill="hold">
                                          <p:stCondLst>
                                            <p:cond delay="0"/>
                                          </p:stCondLst>
                                        </p:cTn>
                                        <p:tgtEl>
                                          <p:spTgt spid="246"/>
                                        </p:tgtEl>
                                        <p:attrNameLst>
                                          <p:attrName>r</p:attrName>
                                        </p:attrNameLst>
                                      </p:cBhvr>
                                    </p:animRot>
                                  </p:childTnLst>
                                </p:cTn>
                              </p:par>
                            </p:childTnLst>
                          </p:cTn>
                        </p:par>
                        <p:par>
                          <p:cTn id="11" fill="hold">
                            <p:stCondLst>
                              <p:cond delay="5400"/>
                            </p:stCondLst>
                            <p:childTnLst>
                              <p:par>
                                <p:cTn id="12" presetID="42" presetClass="entr" fill="hold" nodeType="afterEffect">
                                  <p:stCondLst>
                                    <p:cond delay="0"/>
                                  </p:stCondLst>
                                  <p:childTnLst>
                                    <p:set>
                                      <p:cBhvr>
                                        <p:cTn id="13" dur="1" fill="hold">
                                          <p:stCondLst>
                                            <p:cond delay="0"/>
                                          </p:stCondLst>
                                        </p:cTn>
                                        <p:tgtEl>
                                          <p:spTgt spid="245"/>
                                        </p:tgtEl>
                                        <p:attrNameLst>
                                          <p:attrName>style.visibility</p:attrName>
                                        </p:attrNameLst>
                                      </p:cBhvr>
                                      <p:to>
                                        <p:strVal val="visible"/>
                                      </p:to>
                                    </p:set>
                                    <p:animEffect transition="in" filter="fade">
                                      <p:cBhvr additive="repl">
                                        <p:cTn id="14" dur="3000"/>
                                        <p:tgtEl>
                                          <p:spTgt spid="245"/>
                                        </p:tgtEl>
                                      </p:cBhvr>
                                    </p:animEffect>
                                    <p:anim calcmode="lin" valueType="num">
                                      <p:cBhvr additive="repl">
                                        <p:cTn id="15" dur="3000" fill="hold"/>
                                        <p:tgtEl>
                                          <p:spTgt spid="245"/>
                                        </p:tgtEl>
                                        <p:attrNameLst>
                                          <p:attrName>ppt_x</p:attrName>
                                        </p:attrNameLst>
                                      </p:cBhvr>
                                      <p:tavLst>
                                        <p:tav tm="0">
                                          <p:val>
                                            <p:strVal val="#ppt_x"/>
                                          </p:val>
                                        </p:tav>
                                        <p:tav tm="100000">
                                          <p:val>
                                            <p:strVal val="#ppt_x"/>
                                          </p:val>
                                        </p:tav>
                                      </p:tavLst>
                                    </p:anim>
                                    <p:anim calcmode="lin" valueType="num">
                                      <p:cBhvr additive="repl">
                                        <p:cTn id="16" dur="3000" fill="hold"/>
                                        <p:tgtEl>
                                          <p:spTgt spid="2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n 4"/>
          <p:cNvPicPr/>
          <p:nvPr/>
        </p:nvPicPr>
        <p:blipFill>
          <a:blip r:embed="rId2"/>
          <a:stretch/>
        </p:blipFill>
        <p:spPr>
          <a:xfrm>
            <a:off x="0" y="0"/>
            <a:ext cx="12189240" cy="6855120"/>
          </a:xfrm>
          <a:prstGeom prst="rect">
            <a:avLst/>
          </a:prstGeom>
          <a:ln w="0">
            <a:noFill/>
          </a:ln>
        </p:spPr>
      </p:pic>
      <p:sp>
        <p:nvSpPr>
          <p:cNvPr id="250" name="CuadroTexto 2"/>
          <p:cNvSpPr/>
          <p:nvPr/>
        </p:nvSpPr>
        <p:spPr>
          <a:xfrm>
            <a:off x="655200" y="744120"/>
            <a:ext cx="8256240" cy="5578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dirty="0">
                <a:solidFill>
                  <a:schemeClr val="dk1"/>
                </a:solidFill>
                <a:latin typeface="Tw Cen MT"/>
                <a:ea typeface="ＭＳ Ｐゴシック"/>
              </a:rPr>
              <a:t>El siglo XIX ha sido calificado con frecuencia como tal.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Los continuos cambios políticos y las transformaciones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casi siempre tuvieron lugar de forma brusca,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confiriéndole este carácter.</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El fermento de las nuevas ideas políticas a partir de la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revolución francesa provocan el progresivo deterioro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de las estructuras que habían permanecido inalteradas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durante cientos de años.</a:t>
            </a:r>
            <a:endParaRPr lang="es-ES" sz="2000" b="0" strike="noStrike" spc="-1" dirty="0">
              <a:solidFill>
                <a:srgbClr val="000000"/>
              </a:solidFill>
              <a:latin typeface="Arial"/>
            </a:endParaRPr>
          </a:p>
          <a:p>
            <a:pPr algn="ctr" defTabSz="914400">
              <a:lnSpc>
                <a:spcPct val="100000"/>
              </a:lnSpc>
            </a:pPr>
            <a:r>
              <a:rPr lang="es-ES" sz="2000" b="0" i="1" strike="noStrike" spc="-1" dirty="0">
                <a:solidFill>
                  <a:schemeClr val="dk1"/>
                </a:solidFill>
                <a:highlight>
                  <a:srgbClr val="FFFF00"/>
                </a:highlight>
                <a:latin typeface="Tw Cen MT"/>
                <a:ea typeface="ＭＳ Ｐゴシック"/>
              </a:rPr>
              <a:t>*1814</a:t>
            </a:r>
            <a:r>
              <a:rPr lang="es-ES" sz="2000" b="0" i="1" strike="noStrike" spc="-1" dirty="0">
                <a:solidFill>
                  <a:schemeClr val="dk1"/>
                </a:solidFill>
                <a:latin typeface="Tw Cen MT"/>
                <a:ea typeface="ＭＳ Ｐゴシック"/>
              </a:rPr>
              <a:t>. El retrato de Fernando VII es paseado por nuestras </a:t>
            </a:r>
            <a:endParaRPr lang="es-ES" sz="2000" b="0" strike="noStrike" spc="-1" dirty="0">
              <a:solidFill>
                <a:srgbClr val="000000"/>
              </a:solidFill>
              <a:latin typeface="Arial"/>
            </a:endParaRPr>
          </a:p>
          <a:p>
            <a:pPr algn="ctr" defTabSz="914400">
              <a:lnSpc>
                <a:spcPct val="100000"/>
              </a:lnSpc>
            </a:pPr>
            <a:r>
              <a:rPr lang="es-ES" sz="2000" b="0" i="1" strike="noStrike" spc="-1" dirty="0">
                <a:solidFill>
                  <a:schemeClr val="dk1"/>
                </a:solidFill>
                <a:latin typeface="Tw Cen MT"/>
                <a:ea typeface="ＭＳ Ｐゴシック"/>
              </a:rPr>
              <a:t>calles entre grandes muestras de fervor; </a:t>
            </a:r>
            <a:endParaRPr lang="es-ES" sz="2000" b="0" strike="noStrike" spc="-1" dirty="0">
              <a:solidFill>
                <a:srgbClr val="000000"/>
              </a:solidFill>
              <a:latin typeface="Arial"/>
            </a:endParaRPr>
          </a:p>
          <a:p>
            <a:pPr algn="ctr" defTabSz="914400">
              <a:lnSpc>
                <a:spcPct val="100000"/>
              </a:lnSpc>
            </a:pPr>
            <a:r>
              <a:rPr lang="es-ES" sz="2000" b="0" i="1" strike="noStrike" spc="-1" dirty="0">
                <a:solidFill>
                  <a:schemeClr val="dk1"/>
                </a:solidFill>
                <a:latin typeface="Tw Cen MT"/>
                <a:ea typeface="ＭＳ Ｐゴシック"/>
              </a:rPr>
              <a:t>y la lápida conmemorativa de la Constitución de 1812, </a:t>
            </a:r>
            <a:endParaRPr lang="es-ES" sz="2000" b="0" strike="noStrike" spc="-1" dirty="0">
              <a:solidFill>
                <a:srgbClr val="000000"/>
              </a:solidFill>
              <a:latin typeface="Arial"/>
            </a:endParaRPr>
          </a:p>
          <a:p>
            <a:pPr algn="ctr" defTabSz="914400">
              <a:lnSpc>
                <a:spcPct val="100000"/>
              </a:lnSpc>
            </a:pPr>
            <a:r>
              <a:rPr lang="es-ES" sz="2000" b="0" i="1" strike="noStrike" spc="-1" dirty="0">
                <a:solidFill>
                  <a:schemeClr val="dk1"/>
                </a:solidFill>
                <a:latin typeface="Tw Cen MT"/>
                <a:ea typeface="ＭＳ Ｐゴシック"/>
              </a:rPr>
              <a:t>colocada entre grandes festejos en la plaza del Mercado, </a:t>
            </a:r>
            <a:endParaRPr lang="es-ES" sz="2000" b="0" strike="noStrike" spc="-1" dirty="0">
              <a:solidFill>
                <a:srgbClr val="000000"/>
              </a:solidFill>
              <a:latin typeface="Arial"/>
            </a:endParaRPr>
          </a:p>
          <a:p>
            <a:pPr algn="ctr" defTabSz="914400">
              <a:lnSpc>
                <a:spcPct val="100000"/>
              </a:lnSpc>
            </a:pPr>
            <a:r>
              <a:rPr lang="es-ES" sz="2000" b="0" i="1" strike="noStrike" spc="-1" dirty="0">
                <a:solidFill>
                  <a:schemeClr val="dk1"/>
                </a:solidFill>
                <a:latin typeface="Tw Cen MT"/>
                <a:ea typeface="ＭＳ Ｐゴシック"/>
              </a:rPr>
              <a:t>es arrancada entre burlas y arrojada al pilar de la fuente </a:t>
            </a:r>
            <a:endParaRPr lang="es-ES" sz="2000" b="0" strike="noStrike" spc="-1" dirty="0">
              <a:solidFill>
                <a:srgbClr val="000000"/>
              </a:solidFill>
              <a:latin typeface="Arial"/>
            </a:endParaRPr>
          </a:p>
          <a:p>
            <a:pPr algn="ctr" defTabSz="914400">
              <a:lnSpc>
                <a:spcPct val="100000"/>
              </a:lnSpc>
            </a:pPr>
            <a:r>
              <a:rPr lang="es-ES" sz="2000" b="0" i="1" strike="noStrike" spc="-1" dirty="0">
                <a:solidFill>
                  <a:schemeClr val="dk1"/>
                </a:solidFill>
                <a:latin typeface="Tw Cen MT"/>
                <a:ea typeface="ＭＳ Ｐゴシック"/>
              </a:rPr>
              <a:t>de la plaza de Toledo, “para que se ahogara su memoria”. </a:t>
            </a:r>
            <a:endParaRPr lang="es-ES" sz="2000" b="0" strike="noStrike" spc="-1" dirty="0">
              <a:solidFill>
                <a:srgbClr val="000000"/>
              </a:solidFill>
              <a:latin typeface="Arial"/>
            </a:endParaRPr>
          </a:p>
          <a:p>
            <a:pPr algn="ctr" defTabSz="914400">
              <a:lnSpc>
                <a:spcPct val="100000"/>
              </a:lnSpc>
            </a:pPr>
            <a:r>
              <a:rPr lang="es-ES" sz="2000" b="0" i="1" strike="noStrike" spc="-1" dirty="0">
                <a:solidFill>
                  <a:schemeClr val="dk1"/>
                </a:solidFill>
                <a:highlight>
                  <a:srgbClr val="FFFF00"/>
                </a:highlight>
                <a:latin typeface="Tw Cen MT"/>
                <a:ea typeface="ＭＳ Ｐゴシック"/>
              </a:rPr>
              <a:t>*1820</a:t>
            </a:r>
            <a:r>
              <a:rPr lang="es-ES" sz="2000" b="0" i="1" strike="noStrike" spc="-1" dirty="0">
                <a:solidFill>
                  <a:schemeClr val="dk1"/>
                </a:solidFill>
                <a:latin typeface="Tw Cen MT"/>
                <a:ea typeface="ＭＳ Ｐゴシック"/>
              </a:rPr>
              <a:t>. La lápida se recupera y se coloca de nuevo en su sitio.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1868: La Gloriosa Revolución de Septiembre</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1869: Nueva Constitución. (Monarquía constitucional).</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Estos cambios van a influir  en la vida de la iglesia en Úbeda. </a:t>
            </a:r>
            <a:endParaRPr lang="es-ES" sz="2000" b="0" strike="noStrike" spc="-1" dirty="0">
              <a:solidFill>
                <a:srgbClr val="000000"/>
              </a:solidFill>
              <a:latin typeface="Arial"/>
            </a:endParaRPr>
          </a:p>
        </p:txBody>
      </p:sp>
      <p:pic>
        <p:nvPicPr>
          <p:cNvPr id="251" name="Imagen 2"/>
          <p:cNvPicPr/>
          <p:nvPr/>
        </p:nvPicPr>
        <p:blipFill>
          <a:blip r:embed="rId3"/>
          <a:srcRect l="30101" r="12090"/>
          <a:stretch/>
        </p:blipFill>
        <p:spPr>
          <a:xfrm>
            <a:off x="9520560" y="358560"/>
            <a:ext cx="2241720" cy="3067560"/>
          </a:xfrm>
          <a:prstGeom prst="rect">
            <a:avLst/>
          </a:prstGeom>
          <a:ln w="0">
            <a:noFill/>
          </a:ln>
        </p:spPr>
      </p:pic>
      <p:sp>
        <p:nvSpPr>
          <p:cNvPr id="252" name="CuadroTexto 6"/>
          <p:cNvSpPr/>
          <p:nvPr/>
        </p:nvSpPr>
        <p:spPr>
          <a:xfrm>
            <a:off x="9520560" y="3962520"/>
            <a:ext cx="2241720" cy="200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Tw Cen MT"/>
                <a:ea typeface="ＭＳ Ｐゴシック"/>
              </a:rPr>
              <a:t>Una iglesia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ＭＳ Ｐゴシック"/>
              </a:rPr>
              <a:t>aupada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ＭＳ Ｐゴシック"/>
              </a:rPr>
              <a:t>o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ＭＳ Ｐゴシック"/>
              </a:rPr>
              <a:t>vilipendiada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ＭＳ Ｐゴシック"/>
              </a:rPr>
              <a:t> según los aires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ＭＳ Ｐゴシック"/>
              </a:rPr>
              <a:t> y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ＭＳ Ｐゴシック"/>
              </a:rPr>
              <a:t>los gobiernos. </a:t>
            </a:r>
            <a:endParaRPr lang="es-ES" sz="1800" b="0" strike="noStrike" spc="-1">
              <a:solidFill>
                <a:srgbClr val="000000"/>
              </a:solidFill>
              <a:latin typeface="Arial"/>
            </a:endParaRPr>
          </a:p>
        </p:txBody>
      </p:sp>
      <p:sp>
        <p:nvSpPr>
          <p:cNvPr id="253" name="CuadroTexto 5"/>
          <p:cNvSpPr/>
          <p:nvPr/>
        </p:nvSpPr>
        <p:spPr>
          <a:xfrm>
            <a:off x="2126520" y="282240"/>
            <a:ext cx="70945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2000" b="0" strike="noStrike" spc="-1">
                <a:solidFill>
                  <a:srgbClr val="C00000"/>
                </a:solidFill>
                <a:highlight>
                  <a:srgbClr val="FFFF00"/>
                </a:highlight>
                <a:latin typeface="Tw Cen MT"/>
                <a:ea typeface="ＭＳ Ｐゴシック"/>
              </a:rPr>
              <a:t>SIGLO XIX: SIGLO DE LAS REVOLUCIONES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additive="repl">
                                        <p:cTn id="7" dur="3000"/>
                                        <p:tgtEl>
                                          <p:spTgt spid="250"/>
                                        </p:tgtEl>
                                      </p:cBhvr>
                                    </p:animEffect>
                                    <p:anim calcmode="lin" valueType="num">
                                      <p:cBhvr additive="repl">
                                        <p:cTn id="8" dur="3000" fill="hold"/>
                                        <p:tgtEl>
                                          <p:spTgt spid="250"/>
                                        </p:tgtEl>
                                        <p:attrNameLst>
                                          <p:attrName>ppt_x</p:attrName>
                                        </p:attrNameLst>
                                      </p:cBhvr>
                                      <p:tavLst>
                                        <p:tav tm="0">
                                          <p:val>
                                            <p:strVal val="#ppt_x"/>
                                          </p:val>
                                        </p:tav>
                                        <p:tav tm="100000">
                                          <p:val>
                                            <p:strVal val="#ppt_x"/>
                                          </p:val>
                                        </p:tav>
                                      </p:tavLst>
                                    </p:anim>
                                    <p:anim calcmode="lin" valueType="num">
                                      <p:cBhvr additive="repl">
                                        <p:cTn id="9" dur="3000" fill="hold"/>
                                        <p:tgtEl>
                                          <p:spTgt spid="2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Imagen 4"/>
          <p:cNvPicPr/>
          <p:nvPr/>
        </p:nvPicPr>
        <p:blipFill>
          <a:blip r:embed="rId2"/>
          <a:stretch/>
        </p:blipFill>
        <p:spPr>
          <a:xfrm>
            <a:off x="0" y="0"/>
            <a:ext cx="12189240" cy="6855120"/>
          </a:xfrm>
          <a:prstGeom prst="rect">
            <a:avLst/>
          </a:prstGeom>
          <a:ln w="0">
            <a:noFill/>
          </a:ln>
        </p:spPr>
      </p:pic>
      <p:sp>
        <p:nvSpPr>
          <p:cNvPr id="255" name="CuadroTexto 2"/>
          <p:cNvSpPr/>
          <p:nvPr/>
        </p:nvSpPr>
        <p:spPr>
          <a:xfrm>
            <a:off x="824400" y="436680"/>
            <a:ext cx="10773000" cy="283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La Iglesia protegida desde siglos atrás, ha acumulado no sólo prestigio y poder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sino también bienes materiales. Necesitados los reyes de fondos,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emprenden, con la excusa de reformas sociales, el expolio de bienes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en primer lugar de las órdenes militares y después de la Iglesia.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Esto es posible, gracias a los nuevos aires que vienen de Francia y su Revolución, donde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la Iglesia perseguida, ha sido excluida de sus privilegios y sus bienes; pasando los sacerdotes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que juraban la “Constitución laica” a ser funcionarios del Estado,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y los que se negaban sufrían el destierro o la muerte.</a:t>
            </a:r>
            <a:endParaRPr lang="es-ES" sz="2000" b="0" strike="noStrike" spc="-1">
              <a:solidFill>
                <a:srgbClr val="000000"/>
              </a:solidFill>
              <a:latin typeface="Arial"/>
            </a:endParaRPr>
          </a:p>
        </p:txBody>
      </p:sp>
      <p:sp>
        <p:nvSpPr>
          <p:cNvPr id="256" name="CuadroTexto 6"/>
          <p:cNvSpPr/>
          <p:nvPr/>
        </p:nvSpPr>
        <p:spPr>
          <a:xfrm>
            <a:off x="2295000" y="3299040"/>
            <a:ext cx="7509600" cy="3655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chemeClr val="dk1"/>
                </a:solidFill>
                <a:highlight>
                  <a:srgbClr val="FFFF00"/>
                </a:highlight>
                <a:latin typeface="Tw Cen MT"/>
                <a:ea typeface="Times New Roman"/>
              </a:rPr>
              <a:t>1798: Carlos IV </a:t>
            </a:r>
            <a:r>
              <a:rPr lang="es-ES" sz="1800" b="0" strike="noStrike" spc="-1">
                <a:solidFill>
                  <a:schemeClr val="dk1"/>
                </a:solidFill>
                <a:latin typeface="Tw Cen MT"/>
                <a:ea typeface="Times New Roman"/>
              </a:rPr>
              <a:t>comienza la enajenación de los bienes eclesiásticos.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Times New Roman"/>
              </a:rPr>
              <a:t>1809: Napoleón </a:t>
            </a:r>
            <a:r>
              <a:rPr lang="es-ES" sz="1800" b="0" strike="noStrike" spc="-1">
                <a:solidFill>
                  <a:schemeClr val="dk1"/>
                </a:solidFill>
                <a:latin typeface="Tw Cen MT"/>
                <a:ea typeface="Times New Roman"/>
              </a:rPr>
              <a:t>y su hermano José I reducen el número de conventos.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Times New Roman"/>
              </a:rPr>
              <a:t>1813: Las Cortes </a:t>
            </a:r>
            <a:r>
              <a:rPr lang="es-ES" sz="1800" b="0" strike="noStrike" spc="-1">
                <a:solidFill>
                  <a:schemeClr val="dk1"/>
                </a:solidFill>
                <a:latin typeface="Tw Cen MT"/>
                <a:ea typeface="Times New Roman"/>
              </a:rPr>
              <a:t>de Cádiz impiden reconstruir los conventos destruidos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          y suprimen todos los que no alcancen 12 religiosos profesos.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1814: Fernando VII restablece las órdenes religiosas.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Times New Roman"/>
              </a:rPr>
              <a:t>1820: El Gobierno </a:t>
            </a:r>
            <a:r>
              <a:rPr lang="es-ES" sz="1800" b="0" strike="noStrike" spc="-1">
                <a:solidFill>
                  <a:schemeClr val="dk1"/>
                </a:solidFill>
                <a:latin typeface="Tw Cen MT"/>
                <a:ea typeface="Times New Roman"/>
              </a:rPr>
              <a:t>Constitucional vuelve a la situación de 1813.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1823: Fernando VII devuelve al clero los bienes y los conventos.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Times New Roman"/>
              </a:rPr>
              <a:t>1836:</a:t>
            </a:r>
            <a:r>
              <a:rPr lang="es-ES" sz="1800" b="0" strike="noStrike" spc="-1">
                <a:solidFill>
                  <a:schemeClr val="dk1"/>
                </a:solidFill>
                <a:latin typeface="Tw Cen MT"/>
                <a:ea typeface="Times New Roman"/>
              </a:rPr>
              <a:t> Por el decreto de 19 de Febrero, </a:t>
            </a:r>
            <a:r>
              <a:rPr lang="es-ES" sz="1800" b="0" strike="noStrike" spc="-1">
                <a:solidFill>
                  <a:schemeClr val="dk1"/>
                </a:solidFill>
                <a:highlight>
                  <a:srgbClr val="FFFF00"/>
                </a:highlight>
                <a:latin typeface="Tw Cen MT"/>
                <a:ea typeface="Times New Roman"/>
              </a:rPr>
              <a:t>Mendizábal,</a:t>
            </a:r>
            <a:r>
              <a:rPr lang="es-ES" sz="1800" b="0" strike="noStrike" spc="-1">
                <a:solidFill>
                  <a:schemeClr val="dk1"/>
                </a:solidFill>
                <a:latin typeface="Tw Cen MT"/>
                <a:ea typeface="Times New Roman"/>
              </a:rPr>
              <a:t> dispone la venta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          de bienes del clero, y la supresión de Conventos.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Times New Roman"/>
              </a:rPr>
              <a:t>1855: Madoz </a:t>
            </a:r>
            <a:r>
              <a:rPr lang="es-ES" sz="1800" b="0" strike="noStrike" spc="-1">
                <a:solidFill>
                  <a:schemeClr val="dk1"/>
                </a:solidFill>
                <a:latin typeface="Tw Cen MT"/>
                <a:ea typeface="Times New Roman"/>
              </a:rPr>
              <a:t>con su ley de desamortización da el golpe definitivo.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Times New Roman"/>
              </a:rPr>
              <a:t>1868</a:t>
            </a:r>
            <a:r>
              <a:rPr lang="es-ES" sz="1800" b="0" strike="noStrike" spc="-1">
                <a:solidFill>
                  <a:schemeClr val="dk1"/>
                </a:solidFill>
                <a:latin typeface="Tw Cen MT"/>
                <a:ea typeface="Times New Roman"/>
              </a:rPr>
              <a:t>: La Gloriosa Revolución de Septiembre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ＭＳ Ｐゴシック"/>
              </a:rPr>
              <a:t>1869: Nueva Constitución. (Monarquía constitucional).</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p:txBody>
      </p:sp>
      <p:sp>
        <p:nvSpPr>
          <p:cNvPr id="257" name="CuadroTexto 3"/>
          <p:cNvSpPr/>
          <p:nvPr/>
        </p:nvSpPr>
        <p:spPr>
          <a:xfrm>
            <a:off x="0" y="225000"/>
            <a:ext cx="120042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Times New Roman"/>
              </a:rPr>
              <a:t>EXCLAUSTRACIONES Y DESAMORTIZACIONES </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additive="repl">
                                        <p:cTn id="7" dur="3000"/>
                                        <p:tgtEl>
                                          <p:spTgt spid="255"/>
                                        </p:tgtEl>
                                      </p:cBhvr>
                                    </p:animEffect>
                                    <p:anim calcmode="lin" valueType="num">
                                      <p:cBhvr additive="repl">
                                        <p:cTn id="8" dur="3000" fill="hold"/>
                                        <p:tgtEl>
                                          <p:spTgt spid="255"/>
                                        </p:tgtEl>
                                        <p:attrNameLst>
                                          <p:attrName>ppt_x</p:attrName>
                                        </p:attrNameLst>
                                      </p:cBhvr>
                                      <p:tavLst>
                                        <p:tav tm="0">
                                          <p:val>
                                            <p:strVal val="#ppt_x"/>
                                          </p:val>
                                        </p:tav>
                                        <p:tav tm="100000">
                                          <p:val>
                                            <p:strVal val="#ppt_x"/>
                                          </p:val>
                                        </p:tav>
                                      </p:tavLst>
                                    </p:anim>
                                    <p:anim calcmode="lin" valueType="num">
                                      <p:cBhvr additive="repl">
                                        <p:cTn id="9" dur="3000" fill="hold"/>
                                        <p:tgtEl>
                                          <p:spTgt spid="2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Imagen 4"/>
          <p:cNvPicPr/>
          <p:nvPr/>
        </p:nvPicPr>
        <p:blipFill>
          <a:blip r:embed="rId2"/>
          <a:stretch/>
        </p:blipFill>
        <p:spPr>
          <a:xfrm>
            <a:off x="0" y="0"/>
            <a:ext cx="12189240" cy="6855120"/>
          </a:xfrm>
          <a:prstGeom prst="rect">
            <a:avLst/>
          </a:prstGeom>
          <a:ln w="0">
            <a:noFill/>
          </a:ln>
        </p:spPr>
      </p:pic>
      <p:sp>
        <p:nvSpPr>
          <p:cNvPr id="259" name="CuadroTexto 3"/>
          <p:cNvSpPr/>
          <p:nvPr/>
        </p:nvSpPr>
        <p:spPr>
          <a:xfrm>
            <a:off x="2149560" y="154440"/>
            <a:ext cx="789408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chemeClr val="dk1"/>
                </a:solidFill>
                <a:highlight>
                  <a:srgbClr val="FFFF00"/>
                </a:highlight>
                <a:latin typeface="Tw Cen MT"/>
                <a:ea typeface="Calibri"/>
              </a:rPr>
              <a:t>*</a:t>
            </a:r>
            <a:r>
              <a:rPr lang="es-ES" sz="2000" b="0" strike="noStrike" spc="-1">
                <a:solidFill>
                  <a:schemeClr val="dk1"/>
                </a:solidFill>
                <a:latin typeface="Tw Cen MT"/>
                <a:ea typeface="Calibri"/>
              </a:rPr>
              <a:t> Durante varias décadas se </a:t>
            </a:r>
            <a:r>
              <a:rPr lang="es-ES" sz="2000" b="0" strike="noStrike" spc="-1">
                <a:solidFill>
                  <a:schemeClr val="dk1"/>
                </a:solidFill>
                <a:highlight>
                  <a:srgbClr val="FFFF00"/>
                </a:highlight>
                <a:latin typeface="Tw Cen MT"/>
                <a:ea typeface="Calibri"/>
              </a:rPr>
              <a:t>van alternando </a:t>
            </a:r>
            <a:r>
              <a:rPr lang="es-ES" sz="2000" b="0" strike="noStrike" spc="-1">
                <a:solidFill>
                  <a:schemeClr val="dk1"/>
                </a:solidFill>
                <a:latin typeface="Tw Cen MT"/>
                <a:ea typeface="Calibri"/>
              </a:rPr>
              <a:t>las </a:t>
            </a:r>
            <a:r>
              <a:rPr lang="es-ES" sz="2000" b="0" strike="noStrike" spc="-1">
                <a:solidFill>
                  <a:schemeClr val="dk1"/>
                </a:solidFill>
                <a:highlight>
                  <a:srgbClr val="FFFF00"/>
                </a:highlight>
                <a:latin typeface="Tw Cen MT"/>
                <a:ea typeface="Calibri"/>
              </a:rPr>
              <a:t>devoluciones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al volver Fernando VII,  con la imposición de nuevas </a:t>
            </a:r>
            <a:r>
              <a:rPr lang="es-ES" sz="2000" b="0" strike="noStrike" spc="-1">
                <a:solidFill>
                  <a:schemeClr val="dk1"/>
                </a:solidFill>
                <a:highlight>
                  <a:srgbClr val="FFFF00"/>
                </a:highlight>
                <a:latin typeface="Tw Cen MT"/>
                <a:ea typeface="Calibri"/>
              </a:rPr>
              <a:t>incautacione</a:t>
            </a:r>
            <a:r>
              <a:rPr lang="es-ES" sz="2000" b="0" strike="noStrike" spc="-1">
                <a:solidFill>
                  <a:schemeClr val="dk1"/>
                </a:solidFill>
                <a:latin typeface="Tw Cen MT"/>
                <a:ea typeface="Calibri"/>
              </a:rPr>
              <a:t>s, obligando a los religiosos pasar al clero parroquial,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o marcharse con su familia.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     </a:t>
            </a:r>
            <a:r>
              <a:rPr lang="es-ES" sz="2000" b="0" strike="noStrike" spc="-1">
                <a:solidFill>
                  <a:schemeClr val="dk1"/>
                </a:solidFill>
                <a:highlight>
                  <a:srgbClr val="FFFF00"/>
                </a:highlight>
                <a:latin typeface="Tw Cen MT"/>
                <a:ea typeface="Calibri"/>
              </a:rPr>
              <a:t>*</a:t>
            </a:r>
            <a:r>
              <a:rPr lang="es-ES" sz="2000" b="0" strike="noStrike" spc="-1">
                <a:solidFill>
                  <a:schemeClr val="dk1"/>
                </a:solidFill>
                <a:latin typeface="Tw Cen MT"/>
                <a:ea typeface="Calibri"/>
              </a:rPr>
              <a:t> Dueño el Estado de tan ingente masa de bienes, </a:t>
            </a:r>
            <a:r>
              <a:rPr lang="es-ES" sz="2000" b="0" strike="noStrike" spc="-1">
                <a:solidFill>
                  <a:schemeClr val="dk1"/>
                </a:solidFill>
                <a:highlight>
                  <a:srgbClr val="FFFF00"/>
                </a:highlight>
                <a:latin typeface="Tw Cen MT"/>
                <a:ea typeface="Calibri"/>
              </a:rPr>
              <a:t>los puso en venta</a:t>
            </a:r>
            <a:r>
              <a:rPr lang="es-ES" sz="2000" b="0" strike="noStrike" spc="-1">
                <a:solidFill>
                  <a:schemeClr val="dk1"/>
                </a:solidFill>
                <a:latin typeface="Tw Cen MT"/>
                <a:ea typeface="Calibri"/>
              </a:rPr>
              <a:t>. </a:t>
            </a:r>
            <a:endParaRPr lang="es-ES" sz="2000" b="0" strike="noStrike" spc="-1">
              <a:solidFill>
                <a:srgbClr val="000000"/>
              </a:solidFill>
              <a:latin typeface="Arial"/>
            </a:endParaRPr>
          </a:p>
          <a:p>
            <a:pPr algn="ctr" defTabSz="914400">
              <a:lnSpc>
                <a:spcPct val="100000"/>
              </a:lnSpc>
              <a:tabLst>
                <a:tab pos="457200" algn="l"/>
              </a:tabLst>
            </a:pPr>
            <a:r>
              <a:rPr lang="es-ES" sz="2000" b="0" strike="noStrike" spc="-1">
                <a:solidFill>
                  <a:schemeClr val="dk1"/>
                </a:solidFill>
                <a:latin typeface="Tw Cen MT"/>
                <a:ea typeface="Calibri"/>
              </a:rPr>
              <a:t>         Las nuevas tierras fueron a parar a manos de los ricos </a:t>
            </a:r>
            <a:endParaRPr lang="es-ES" sz="2000" b="0" strike="noStrike" spc="-1">
              <a:solidFill>
                <a:srgbClr val="000000"/>
              </a:solidFill>
              <a:latin typeface="Arial"/>
            </a:endParaRPr>
          </a:p>
          <a:p>
            <a:pPr algn="ctr" defTabSz="914400">
              <a:lnSpc>
                <a:spcPct val="100000"/>
              </a:lnSpc>
              <a:tabLst>
                <a:tab pos="457200" algn="l"/>
              </a:tabLst>
            </a:pPr>
            <a:r>
              <a:rPr lang="es-ES" sz="2000" b="0" strike="noStrike" spc="-1">
                <a:solidFill>
                  <a:schemeClr val="dk1"/>
                </a:solidFill>
                <a:latin typeface="Tw Cen MT"/>
                <a:ea typeface="Calibri"/>
              </a:rPr>
              <a:t>y de la alta nobleza latifundista. </a:t>
            </a:r>
            <a:endParaRPr lang="es-ES" sz="2000" b="0" strike="noStrike" spc="-1">
              <a:solidFill>
                <a:srgbClr val="000000"/>
              </a:solidFill>
              <a:latin typeface="Arial"/>
            </a:endParaRPr>
          </a:p>
          <a:p>
            <a:pPr algn="ctr" defTabSz="914400">
              <a:lnSpc>
                <a:spcPct val="100000"/>
              </a:lnSpc>
              <a:tabLst>
                <a:tab pos="457200" algn="l"/>
              </a:tabLst>
            </a:pPr>
            <a:r>
              <a:rPr lang="es-ES" sz="2000" b="0" strike="noStrike" spc="-1">
                <a:solidFill>
                  <a:schemeClr val="dk1"/>
                </a:solidFill>
                <a:latin typeface="Tw Cen MT"/>
                <a:ea typeface="Times New Roman"/>
              </a:rPr>
              <a:t>* </a:t>
            </a:r>
            <a:r>
              <a:rPr lang="es-ES" sz="2000" b="0" strike="noStrike" spc="-1">
                <a:solidFill>
                  <a:schemeClr val="dk1"/>
                </a:solidFill>
                <a:highlight>
                  <a:srgbClr val="FFFF00"/>
                </a:highlight>
                <a:latin typeface="Tw Cen MT"/>
                <a:ea typeface="Times New Roman"/>
              </a:rPr>
              <a:t>El campesinado fue el gran perjudicado </a:t>
            </a:r>
            <a:r>
              <a:rPr lang="es-ES" sz="2000" b="0" strike="noStrike" spc="-1">
                <a:solidFill>
                  <a:schemeClr val="dk1"/>
                </a:solidFill>
                <a:latin typeface="Tw Cen MT"/>
                <a:ea typeface="Times New Roman"/>
              </a:rPr>
              <a:t>porque, no sólo no pudo acceder a la compra de las tierras que trabajaba, ya que su venta se hacía en grandes lotes, sino que vio cómo los impuestos que debí­a pagar a los nuevos dueños eran superiores. </a:t>
            </a:r>
            <a:r>
              <a:rPr lang="es-ES" sz="2000" b="0" strike="noStrike" spc="-1">
                <a:solidFill>
                  <a:schemeClr val="dk1"/>
                </a:solidFill>
                <a:highlight>
                  <a:srgbClr val="FFFF00"/>
                </a:highlight>
                <a:latin typeface="Tw Cen MT"/>
                <a:ea typeface="Times New Roman"/>
              </a:rPr>
              <a:t>Se perdió así una buena oportunidad para hacer la deseada y necesaria reforma social</a:t>
            </a:r>
            <a:r>
              <a:rPr lang="es-ES" sz="2000" b="0" strike="noStrike" spc="-1">
                <a:solidFill>
                  <a:schemeClr val="dk1"/>
                </a:solidFill>
                <a:latin typeface="Tw Cen MT"/>
                <a:ea typeface="Times New Roman"/>
              </a:rPr>
              <a:t>.</a:t>
            </a:r>
            <a:endParaRPr lang="es-ES" sz="2000" b="0" strike="noStrike" spc="-1">
              <a:solidFill>
                <a:srgbClr val="000000"/>
              </a:solidFill>
              <a:latin typeface="Arial"/>
            </a:endParaRPr>
          </a:p>
          <a:p>
            <a:pPr algn="ctr" defTabSz="914400">
              <a:lnSpc>
                <a:spcPct val="100000"/>
              </a:lnSpc>
              <a:tabLst>
                <a:tab pos="457200" algn="l"/>
              </a:tabLst>
            </a:pPr>
            <a:r>
              <a:rPr lang="es-ES" sz="2000" b="0" strike="noStrike" spc="-1">
                <a:solidFill>
                  <a:schemeClr val="dk1"/>
                </a:solidFill>
                <a:highlight>
                  <a:srgbClr val="FFFF00"/>
                </a:highlight>
                <a:latin typeface="Tw Cen MT"/>
                <a:ea typeface="Times New Roman"/>
              </a:rPr>
              <a:t>*</a:t>
            </a:r>
            <a:r>
              <a:rPr lang="es-ES" sz="2000" b="0" strike="noStrike" spc="-1">
                <a:solidFill>
                  <a:schemeClr val="dk1"/>
                </a:solidFill>
                <a:latin typeface="Tw Cen MT"/>
                <a:ea typeface="Times New Roman"/>
              </a:rPr>
              <a:t> De los inmuebles se dispuso con total arbitrariedad, dando pie a la profanación y pillaje.  </a:t>
            </a:r>
            <a:r>
              <a:rPr lang="es-ES" sz="2000" b="0" strike="noStrike" spc="-1">
                <a:solidFill>
                  <a:schemeClr val="dk1"/>
                </a:solidFill>
                <a:latin typeface="Tw Cen MT"/>
                <a:ea typeface="Calibri"/>
              </a:rPr>
              <a:t>Se mandaron recoger los cuadros (más de 130, según inventario en Úbeda) y libros de los conventos suprimidos, </a:t>
            </a:r>
            <a:endParaRPr lang="es-ES" sz="2000" b="0" strike="noStrike" spc="-1">
              <a:solidFill>
                <a:srgbClr val="000000"/>
              </a:solidFill>
              <a:latin typeface="Arial"/>
            </a:endParaRPr>
          </a:p>
          <a:p>
            <a:pPr algn="ctr" defTabSz="914400">
              <a:lnSpc>
                <a:spcPct val="100000"/>
              </a:lnSpc>
              <a:tabLst>
                <a:tab pos="457200" algn="l"/>
              </a:tabLst>
            </a:pPr>
            <a:r>
              <a:rPr lang="es-ES" sz="2000" b="0" strike="noStrike" spc="-1">
                <a:solidFill>
                  <a:schemeClr val="dk1"/>
                </a:solidFill>
                <a:latin typeface="Tw Cen MT"/>
                <a:ea typeface="Calibri"/>
              </a:rPr>
              <a:t>    para cuyo objeto vino un comisionado del gobierno, cuando ya muchos particulares se habían apropiado de libros y objetos de valor. </a:t>
            </a:r>
            <a:endParaRPr lang="es-ES" sz="2000" b="0" strike="noStrike" spc="-1">
              <a:solidFill>
                <a:srgbClr val="000000"/>
              </a:solidFill>
              <a:latin typeface="Arial"/>
            </a:endParaRPr>
          </a:p>
          <a:p>
            <a:pPr algn="ctr" defTabSz="914400">
              <a:lnSpc>
                <a:spcPct val="100000"/>
              </a:lnSpc>
              <a:tabLst>
                <a:tab pos="457200" algn="l"/>
              </a:tabLst>
            </a:pPr>
            <a:r>
              <a:rPr lang="es-ES" sz="2000" b="0" strike="noStrike" spc="-1">
                <a:solidFill>
                  <a:schemeClr val="dk1"/>
                </a:solidFill>
                <a:latin typeface="Tw Cen MT"/>
                <a:ea typeface="Calibri"/>
              </a:rPr>
              <a:t>Indignados los ubetenses, el Comisionado tuvo que huir a Jaén.</a:t>
            </a:r>
            <a:endParaRPr lang="es-ES" sz="2000" b="0" strike="noStrike" spc="-1">
              <a:solidFill>
                <a:srgbClr val="000000"/>
              </a:solidFill>
              <a:latin typeface="Arial"/>
            </a:endParaRPr>
          </a:p>
          <a:p>
            <a:pPr algn="ctr" defTabSz="914400">
              <a:lnSpc>
                <a:spcPct val="100000"/>
              </a:lnSpc>
              <a:tabLst>
                <a:tab pos="457200" algn="l"/>
              </a:tabLst>
            </a:pPr>
            <a:r>
              <a:rPr lang="es-ES" sz="2000" b="0" i="1" strike="noStrike" spc="-1">
                <a:solidFill>
                  <a:schemeClr val="dk1"/>
                </a:solidFill>
                <a:highlight>
                  <a:srgbClr val="FFFF00"/>
                </a:highlight>
                <a:latin typeface="Tw Cen MT"/>
                <a:ea typeface="Calibri"/>
              </a:rPr>
              <a:t>*</a:t>
            </a:r>
            <a:r>
              <a:rPr lang="es-ES" sz="2000" b="0" i="1" strike="noStrike" spc="-1">
                <a:solidFill>
                  <a:schemeClr val="dk1"/>
                </a:solidFill>
                <a:latin typeface="Tw Cen MT"/>
                <a:ea typeface="Calibri"/>
              </a:rPr>
              <a:t> Como consecuencia, </a:t>
            </a:r>
            <a:r>
              <a:rPr lang="es-ES" sz="2000" b="0" i="1" strike="noStrike" spc="-1">
                <a:solidFill>
                  <a:schemeClr val="dk1"/>
                </a:solidFill>
                <a:highlight>
                  <a:srgbClr val="FFFF00"/>
                </a:highlight>
                <a:latin typeface="Tw Cen MT"/>
                <a:ea typeface="Calibri"/>
              </a:rPr>
              <a:t>los conventos </a:t>
            </a:r>
            <a:r>
              <a:rPr lang="es-ES" sz="2000" b="0" i="1" strike="noStrike" spc="-1">
                <a:solidFill>
                  <a:schemeClr val="dk1"/>
                </a:solidFill>
                <a:latin typeface="Tw Cen MT"/>
                <a:ea typeface="Calibri"/>
              </a:rPr>
              <a:t>con el paso del tiempo se vieron sumidos en el más absoluto </a:t>
            </a:r>
            <a:r>
              <a:rPr lang="es-ES" sz="2000" b="0" i="1" strike="noStrike" spc="-1">
                <a:solidFill>
                  <a:schemeClr val="dk1"/>
                </a:solidFill>
                <a:highlight>
                  <a:srgbClr val="FFFF00"/>
                </a:highlight>
                <a:latin typeface="Tw Cen MT"/>
                <a:ea typeface="Calibri"/>
              </a:rPr>
              <a:t>abandono y ruina</a:t>
            </a:r>
            <a:r>
              <a:rPr lang="es-ES" sz="2000" b="0" i="1" strike="noStrike" spc="-1">
                <a:solidFill>
                  <a:schemeClr val="dk1"/>
                </a:solidFill>
                <a:latin typeface="Tw Cen MT"/>
                <a:ea typeface="Calibri"/>
              </a:rPr>
              <a:t>, ante la mirada impasible de los poderes públicos y el asombro de los vecinos.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additive="repl">
                                        <p:cTn id="7" dur="3000"/>
                                        <p:tgtEl>
                                          <p:spTgt spid="259"/>
                                        </p:tgtEl>
                                      </p:cBhvr>
                                    </p:animEffect>
                                    <p:anim calcmode="lin" valueType="num">
                                      <p:cBhvr additive="repl">
                                        <p:cTn id="8" dur="3000" fill="hold"/>
                                        <p:tgtEl>
                                          <p:spTgt spid="259"/>
                                        </p:tgtEl>
                                        <p:attrNameLst>
                                          <p:attrName>ppt_x</p:attrName>
                                        </p:attrNameLst>
                                      </p:cBhvr>
                                      <p:tavLst>
                                        <p:tav tm="0">
                                          <p:val>
                                            <p:strVal val="#ppt_x"/>
                                          </p:val>
                                        </p:tav>
                                        <p:tav tm="100000">
                                          <p:val>
                                            <p:strVal val="#ppt_x"/>
                                          </p:val>
                                        </p:tav>
                                      </p:tavLst>
                                    </p:anim>
                                    <p:anim calcmode="lin" valueType="num">
                                      <p:cBhvr additive="repl">
                                        <p:cTn id="9" dur="3000" fill="hold"/>
                                        <p:tgtEl>
                                          <p:spTgt spid="2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n 4"/>
          <p:cNvPicPr/>
          <p:nvPr/>
        </p:nvPicPr>
        <p:blipFill>
          <a:blip r:embed="rId2"/>
          <a:stretch/>
        </p:blipFill>
        <p:spPr>
          <a:xfrm>
            <a:off x="0" y="0"/>
            <a:ext cx="12189240" cy="6855120"/>
          </a:xfrm>
          <a:prstGeom prst="rect">
            <a:avLst/>
          </a:prstGeom>
          <a:ln w="0">
            <a:noFill/>
          </a:ln>
        </p:spPr>
      </p:pic>
      <p:sp>
        <p:nvSpPr>
          <p:cNvPr id="261" name="CuadroTexto 2"/>
          <p:cNvSpPr/>
          <p:nvPr/>
        </p:nvSpPr>
        <p:spPr>
          <a:xfrm>
            <a:off x="4572000" y="914400"/>
            <a:ext cx="7204680" cy="5578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chemeClr val="dk1"/>
                </a:solidFill>
                <a:latin typeface="Tw Cen MT"/>
                <a:ea typeface="Times New Roman"/>
              </a:rPr>
              <a:t>De los 14 conventos, sólo </a:t>
            </a:r>
            <a:r>
              <a:rPr lang="es-ES" sz="2000" b="0" strike="noStrike" spc="-1">
                <a:solidFill>
                  <a:schemeClr val="dk1"/>
                </a:solidFill>
                <a:highlight>
                  <a:srgbClr val="FFFF00"/>
                </a:highlight>
                <a:latin typeface="Tw Cen MT"/>
                <a:ea typeface="Times New Roman"/>
              </a:rPr>
              <a:t>subsisten</a:t>
            </a:r>
            <a:r>
              <a:rPr lang="es-ES" sz="2000" b="0" strike="noStrike" spc="-1">
                <a:solidFill>
                  <a:schemeClr val="dk1"/>
                </a:solidFill>
                <a:latin typeface="Tw Cen MT"/>
                <a:ea typeface="Times New Roman"/>
              </a:rPr>
              <a:t>: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Times New Roman"/>
              </a:rPr>
              <a:t>Las Clarisas y MM. Carmelitas</a:t>
            </a:r>
            <a:r>
              <a:rPr lang="es-ES" sz="2000" b="0" strike="noStrike" spc="-1">
                <a:solidFill>
                  <a:schemeClr val="dk1"/>
                </a:solidFill>
                <a:latin typeface="Tw Cen MT"/>
                <a:ea typeface="Times New Roman"/>
              </a:rPr>
              <a:t>.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Los 12 restantes enajenados se dedican</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a cuarteles o dependencias del Estado;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otros fueron vendidos a particulares y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algunos otros a viviendas sociales o destruidos.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Times New Roman"/>
              </a:rPr>
              <a:t>1.- Franciscanos</a:t>
            </a:r>
            <a:r>
              <a:rPr lang="es-ES" sz="2000" b="0" strike="noStrike" spc="-1">
                <a:solidFill>
                  <a:schemeClr val="dk1"/>
                </a:solidFill>
                <a:latin typeface="Tw Cen MT"/>
                <a:ea typeface="Times New Roman"/>
              </a:rPr>
              <a:t>, en el Altozano: Pasó a manos privadas.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a:t>
            </a:r>
            <a:r>
              <a:rPr lang="es-ES" sz="2000" b="0" strike="noStrike" spc="-1">
                <a:solidFill>
                  <a:schemeClr val="dk1"/>
                </a:solidFill>
                <a:highlight>
                  <a:srgbClr val="FFFF00"/>
                </a:highlight>
                <a:latin typeface="Tw Cen MT"/>
                <a:ea typeface="Times New Roman"/>
              </a:rPr>
              <a:t>2.- Dominicos</a:t>
            </a:r>
            <a:r>
              <a:rPr lang="es-ES" sz="2000" b="0" strike="noStrike" spc="-1">
                <a:solidFill>
                  <a:schemeClr val="dk1"/>
                </a:solidFill>
                <a:latin typeface="Tw Cen MT"/>
                <a:ea typeface="Times New Roman"/>
              </a:rPr>
              <a:t>, S. Andrés: Convertido en Pósito, alhóndiga y posada.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a:t>
            </a:r>
            <a:r>
              <a:rPr lang="es-ES" sz="2000" b="0" strike="noStrike" spc="-1">
                <a:solidFill>
                  <a:schemeClr val="dk1"/>
                </a:solidFill>
                <a:highlight>
                  <a:srgbClr val="FFFF00"/>
                </a:highlight>
                <a:latin typeface="Tw Cen MT"/>
                <a:ea typeface="Times New Roman"/>
              </a:rPr>
              <a:t>3.- La Merced</a:t>
            </a:r>
            <a:r>
              <a:rPr lang="es-ES" sz="2000" b="0" strike="noStrike" spc="-1">
                <a:solidFill>
                  <a:schemeClr val="dk1"/>
                </a:solidFill>
                <a:latin typeface="Tw Cen MT"/>
                <a:ea typeface="Times New Roman"/>
              </a:rPr>
              <a:t>, de frailes  de Redención de cautivos, se demolió.</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a:t>
            </a:r>
            <a:r>
              <a:rPr lang="es-ES" sz="2000" b="0" strike="noStrike" spc="-1">
                <a:solidFill>
                  <a:schemeClr val="dk1"/>
                </a:solidFill>
                <a:highlight>
                  <a:srgbClr val="FFFF00"/>
                </a:highlight>
                <a:latin typeface="Tw Cen MT"/>
                <a:ea typeface="Times New Roman"/>
              </a:rPr>
              <a:t>4.- PP. Carmelitas</a:t>
            </a:r>
            <a:r>
              <a:rPr lang="es-ES" sz="2000" b="0" strike="noStrike" spc="-1">
                <a:solidFill>
                  <a:schemeClr val="dk1"/>
                </a:solidFill>
                <a:latin typeface="Tw Cen MT"/>
                <a:ea typeface="Times New Roman"/>
              </a:rPr>
              <a:t>, sirvió de cuartel de remonta y casa de vecinos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a:t>
            </a:r>
            <a:r>
              <a:rPr lang="es-ES" sz="2000" b="0" strike="noStrike" spc="-1">
                <a:solidFill>
                  <a:schemeClr val="dk1"/>
                </a:solidFill>
                <a:highlight>
                  <a:srgbClr val="FFFF00"/>
                </a:highlight>
                <a:latin typeface="Tw Cen MT"/>
                <a:ea typeface="Times New Roman"/>
              </a:rPr>
              <a:t>5.- Jesuitas</a:t>
            </a:r>
            <a:r>
              <a:rPr lang="es-ES" sz="2000" b="0" strike="noStrike" spc="-1">
                <a:solidFill>
                  <a:schemeClr val="dk1"/>
                </a:solidFill>
                <a:latin typeface="Tw Cen MT"/>
                <a:ea typeface="Times New Roman"/>
              </a:rPr>
              <a:t>: Santa Catalina, convertido en casa de vecinos y casino.</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a:t>
            </a:r>
            <a:r>
              <a:rPr lang="es-ES" sz="2000" b="0" strike="noStrike" spc="-1">
                <a:solidFill>
                  <a:schemeClr val="dk1"/>
                </a:solidFill>
                <a:highlight>
                  <a:srgbClr val="FFFF00"/>
                </a:highlight>
                <a:latin typeface="Tw Cen MT"/>
                <a:ea typeface="Times New Roman"/>
              </a:rPr>
              <a:t>6.- Trinitarios</a:t>
            </a:r>
            <a:r>
              <a:rPr lang="es-ES" sz="2000" b="0" strike="noStrike" spc="-1">
                <a:solidFill>
                  <a:schemeClr val="dk1"/>
                </a:solidFill>
                <a:latin typeface="Tw Cen MT"/>
                <a:ea typeface="Times New Roman"/>
              </a:rPr>
              <a:t>:  Dedicado a cuartel y centro de enseñanza municipal.</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a:t>
            </a:r>
            <a:r>
              <a:rPr lang="es-ES" sz="2000" b="0" strike="noStrike" spc="-1">
                <a:solidFill>
                  <a:schemeClr val="dk1"/>
                </a:solidFill>
                <a:highlight>
                  <a:srgbClr val="FFFF00"/>
                </a:highlight>
                <a:latin typeface="Tw Cen MT"/>
                <a:ea typeface="Times New Roman"/>
              </a:rPr>
              <a:t>7.- Mínimos</a:t>
            </a:r>
            <a:r>
              <a:rPr lang="es-ES" sz="2000" b="0" strike="noStrike" spc="-1">
                <a:solidFill>
                  <a:schemeClr val="dk1"/>
                </a:solidFill>
                <a:latin typeface="Tw Cen MT"/>
                <a:ea typeface="Times New Roman"/>
              </a:rPr>
              <a:t>, Ntra. Sra. Victoria pasa a casa de vecinos.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a:t>
            </a:r>
            <a:r>
              <a:rPr lang="es-ES" sz="2000" b="0" strike="noStrike" spc="-1">
                <a:solidFill>
                  <a:schemeClr val="dk1"/>
                </a:solidFill>
                <a:highlight>
                  <a:srgbClr val="FFFF00"/>
                </a:highlight>
                <a:latin typeface="Tw Cen MT"/>
                <a:ea typeface="Times New Roman"/>
              </a:rPr>
              <a:t>8.- San Juan de Dios</a:t>
            </a:r>
            <a:r>
              <a:rPr lang="es-ES" sz="2000" b="0" strike="noStrike" spc="-1">
                <a:solidFill>
                  <a:schemeClr val="dk1"/>
                </a:solidFill>
                <a:latin typeface="Tw Cen MT"/>
                <a:ea typeface="Times New Roman"/>
              </a:rPr>
              <a:t>, convertido en posada.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a:t>
            </a:r>
            <a:r>
              <a:rPr lang="es-ES" sz="2000" b="0" strike="noStrike" spc="-1">
                <a:solidFill>
                  <a:schemeClr val="dk1"/>
                </a:solidFill>
                <a:highlight>
                  <a:srgbClr val="FFFF00"/>
                </a:highlight>
                <a:latin typeface="Tw Cen MT"/>
                <a:ea typeface="Times New Roman"/>
              </a:rPr>
              <a:t>9.- San Antonio</a:t>
            </a:r>
            <a:r>
              <a:rPr lang="es-ES" sz="2000" b="0" strike="noStrike" spc="-1">
                <a:solidFill>
                  <a:schemeClr val="dk1"/>
                </a:solidFill>
                <a:latin typeface="Tw Cen MT"/>
                <a:ea typeface="Times New Roman"/>
              </a:rPr>
              <a:t>, Franciscanos Recoletos se derribó totalmente.</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Times New Roman"/>
              </a:rPr>
              <a:t>10.-San Nicasio </a:t>
            </a:r>
            <a:r>
              <a:rPr lang="es-ES" sz="2000" b="0" strike="noStrike" spc="-1">
                <a:solidFill>
                  <a:schemeClr val="dk1"/>
                </a:solidFill>
                <a:latin typeface="Tw Cen MT"/>
                <a:ea typeface="Times New Roman"/>
              </a:rPr>
              <a:t>(MM. Franciscanas), convertido en plaza de toros.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Times New Roman"/>
              </a:rPr>
              <a:t>11.- La Coronada </a:t>
            </a:r>
            <a:r>
              <a:rPr lang="es-ES" sz="2000" b="0" strike="noStrike" spc="-1">
                <a:solidFill>
                  <a:schemeClr val="dk1"/>
                </a:solidFill>
                <a:latin typeface="Tw Cen MT"/>
                <a:ea typeface="Times New Roman"/>
              </a:rPr>
              <a:t>(MM. Dominicas) fue demolido.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Times New Roman"/>
              </a:rPr>
              <a:t>12.- Las Cadenas</a:t>
            </a:r>
            <a:r>
              <a:rPr lang="es-ES" sz="2000" b="0" strike="noStrike" spc="-1">
                <a:solidFill>
                  <a:schemeClr val="dk1"/>
                </a:solidFill>
                <a:latin typeface="Tw Cen MT"/>
                <a:ea typeface="Times New Roman"/>
              </a:rPr>
              <a:t>: (MM. Dominicas) convertido en Ayuntamiento</a:t>
            </a:r>
            <a:endParaRPr lang="es-ES" sz="2000" b="0" strike="noStrike" spc="-1">
              <a:solidFill>
                <a:srgbClr val="000000"/>
              </a:solidFill>
              <a:latin typeface="Arial"/>
            </a:endParaRPr>
          </a:p>
        </p:txBody>
      </p:sp>
      <p:sp>
        <p:nvSpPr>
          <p:cNvPr id="262" name="CuadroTexto 5"/>
          <p:cNvSpPr/>
          <p:nvPr/>
        </p:nvSpPr>
        <p:spPr>
          <a:xfrm>
            <a:off x="745560" y="590760"/>
            <a:ext cx="3411000" cy="313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u="sng" strike="noStrike" spc="-1">
                <a:solidFill>
                  <a:srgbClr val="C00000"/>
                </a:solidFill>
                <a:highlight>
                  <a:srgbClr val="FFFF00"/>
                </a:highlight>
                <a:uFillTx/>
                <a:latin typeface="Tw Cen MT"/>
                <a:ea typeface="Calibri"/>
              </a:rPr>
              <a:t>*1836</a:t>
            </a:r>
            <a:r>
              <a:rPr lang="es-ES" sz="2000" b="0" strike="noStrike" spc="-1">
                <a:solidFill>
                  <a:srgbClr val="C00000"/>
                </a:solidFill>
                <a:latin typeface="Tw Cen MT"/>
                <a:ea typeface="Calibri"/>
              </a:rPr>
              <a:t>: Las disposiciones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Calibri"/>
              </a:rPr>
              <a:t>de Mendizabal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Calibri"/>
              </a:rPr>
              <a:t>a nivel de España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Calibri"/>
              </a:rPr>
              <a:t>suponen </a:t>
            </a:r>
            <a:r>
              <a:rPr lang="es-ES" sz="2000" b="0" strike="noStrike" spc="-1">
                <a:solidFill>
                  <a:srgbClr val="C00000"/>
                </a:solidFill>
                <a:latin typeface="Tw Cen MT"/>
                <a:ea typeface="Times New Roman"/>
              </a:rPr>
              <a:t>el cierre de </a:t>
            </a:r>
            <a:r>
              <a:rPr lang="es-ES" sz="2000" b="0" strike="noStrike" spc="-1">
                <a:solidFill>
                  <a:srgbClr val="C00000"/>
                </a:solidFill>
                <a:highlight>
                  <a:srgbClr val="FFFF00"/>
                </a:highlight>
                <a:latin typeface="Tw Cen MT"/>
                <a:ea typeface="Times New Roman"/>
              </a:rPr>
              <a:t>1.940</a:t>
            </a:r>
            <a:r>
              <a:rPr lang="es-ES" sz="2000" b="0" strike="noStrike" spc="-1">
                <a:solidFill>
                  <a:srgbClr val="C00000"/>
                </a:solidFill>
                <a:latin typeface="Tw Cen MT"/>
                <a:ea typeface="Times New Roman"/>
              </a:rPr>
              <a:t> conventos de religiosos varones; siendo exclaustrados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highlight>
                  <a:srgbClr val="FFFF00"/>
                </a:highlight>
                <a:latin typeface="Tw Cen MT"/>
                <a:ea typeface="Times New Roman"/>
              </a:rPr>
              <a:t>31.000 </a:t>
            </a:r>
            <a:r>
              <a:rPr lang="es-ES" sz="2000" b="0" strike="noStrike" spc="-1">
                <a:solidFill>
                  <a:srgbClr val="C00000"/>
                </a:solidFill>
                <a:latin typeface="Tw Cen MT"/>
                <a:ea typeface="Times New Roman"/>
              </a:rPr>
              <a:t>religiosos.</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En la Diócesis de Jaén,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fueron suprimidos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Times New Roman"/>
              </a:rPr>
              <a:t>44 conventos. </a:t>
            </a:r>
            <a:endParaRPr lang="es-ES" sz="2000" b="0" strike="noStrike" spc="-1">
              <a:solidFill>
                <a:srgbClr val="000000"/>
              </a:solidFill>
              <a:latin typeface="Arial"/>
            </a:endParaRPr>
          </a:p>
        </p:txBody>
      </p:sp>
      <p:sp>
        <p:nvSpPr>
          <p:cNvPr id="263" name="CuadroTexto 3"/>
          <p:cNvSpPr/>
          <p:nvPr/>
        </p:nvSpPr>
        <p:spPr>
          <a:xfrm>
            <a:off x="4159800" y="170280"/>
            <a:ext cx="6555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Times New Roman"/>
              </a:rPr>
              <a:t>SITUACIÓN DE LOS CONVENTOS DE ÚBEDA</a:t>
            </a:r>
            <a:endParaRPr lang="es-ES" sz="2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additive="repl">
                                        <p:cTn id="7" dur="3000"/>
                                        <p:tgtEl>
                                          <p:spTgt spid="261"/>
                                        </p:tgtEl>
                                      </p:cBhvr>
                                    </p:animEffect>
                                    <p:anim calcmode="lin" valueType="num">
                                      <p:cBhvr additive="repl">
                                        <p:cTn id="8" dur="3000" fill="hold"/>
                                        <p:tgtEl>
                                          <p:spTgt spid="261"/>
                                        </p:tgtEl>
                                        <p:attrNameLst>
                                          <p:attrName>ppt_x</p:attrName>
                                        </p:attrNameLst>
                                      </p:cBhvr>
                                      <p:tavLst>
                                        <p:tav tm="0">
                                          <p:val>
                                            <p:strVal val="#ppt_x"/>
                                          </p:val>
                                        </p:tav>
                                        <p:tav tm="100000">
                                          <p:val>
                                            <p:strVal val="#ppt_x"/>
                                          </p:val>
                                        </p:tav>
                                      </p:tavLst>
                                    </p:anim>
                                    <p:anim calcmode="lin" valueType="num">
                                      <p:cBhvr additive="repl">
                                        <p:cTn id="9" dur="3000" fill="hold"/>
                                        <p:tgtEl>
                                          <p:spTgt spid="2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Imagen 4"/>
          <p:cNvPicPr/>
          <p:nvPr/>
        </p:nvPicPr>
        <p:blipFill>
          <a:blip r:embed="rId2"/>
          <a:stretch/>
        </p:blipFill>
        <p:spPr>
          <a:xfrm>
            <a:off x="0" y="0"/>
            <a:ext cx="12189240" cy="6855120"/>
          </a:xfrm>
          <a:prstGeom prst="rect">
            <a:avLst/>
          </a:prstGeom>
          <a:ln w="0">
            <a:noFill/>
          </a:ln>
        </p:spPr>
      </p:pic>
      <p:sp>
        <p:nvSpPr>
          <p:cNvPr id="265" name="CuadroTexto 2"/>
          <p:cNvSpPr/>
          <p:nvPr/>
        </p:nvSpPr>
        <p:spPr>
          <a:xfrm>
            <a:off x="2166480" y="379800"/>
            <a:ext cx="75092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ＭＳ Ｐゴシック"/>
              </a:rPr>
              <a:t>PERO NO FUERON SÓLO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ＭＳ Ｐゴシック"/>
              </a:rPr>
              <a:t>los edificios </a:t>
            </a:r>
            <a:r>
              <a:rPr lang="es-ES" sz="2000" b="0" strike="noStrike" spc="-1">
                <a:solidFill>
                  <a:schemeClr val="dk1"/>
                </a:solidFill>
                <a:latin typeface="Tw Cen MT"/>
                <a:ea typeface="ＭＳ Ｐゴシック"/>
              </a:rPr>
              <a:t>conventuales los que se vieron afectados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 tan negativamente por la Desamortización.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Al daño sufrido por la destrucción o reforma de los edificios, hay que añadir el efecto negativo que tuvo para  </a:t>
            </a:r>
            <a:r>
              <a:rPr lang="es-ES" sz="2000" b="0" strike="noStrike" spc="-1">
                <a:solidFill>
                  <a:schemeClr val="dk1"/>
                </a:solidFill>
                <a:highlight>
                  <a:srgbClr val="FFFF00"/>
                </a:highlight>
                <a:latin typeface="Tw Cen MT"/>
                <a:ea typeface="ＭＳ Ｐゴシック"/>
              </a:rPr>
              <a:t>la enseñanza </a:t>
            </a:r>
            <a:r>
              <a:rPr lang="es-ES" sz="2000" b="0" strike="noStrike" spc="-1">
                <a:solidFill>
                  <a:schemeClr val="dk1"/>
                </a:solidFill>
                <a:latin typeface="Tw Cen MT"/>
                <a:ea typeface="ＭＳ Ｐゴシック"/>
              </a:rPr>
              <a:t>cerrar los colegios, y para la cultura, debido a la gran cantidad de obras artísticas que atesoraban los conventos.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ＭＳ Ｐゴシック"/>
              </a:rPr>
              <a:t>El arte </a:t>
            </a:r>
            <a:r>
              <a:rPr lang="es-ES" sz="2000" b="0" strike="noStrike" spc="-1">
                <a:solidFill>
                  <a:schemeClr val="dk1"/>
                </a:solidFill>
                <a:latin typeface="Tw Cen MT"/>
                <a:ea typeface="ＭＳ Ｐゴシック"/>
              </a:rPr>
              <a:t>había sido considerado el más bello y apropiado ornamento de la casa del Señor: pinturas, esculturas, retablos, bibliotecas, etc.</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Sin embargo a pesar del extenso articulado de leyes desamortizadoras sobre la custodia y destino de tantas obras de arte,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en favor de la autoridad civil y eclesiástica,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desaparecidos los religiosos que lo habían hecho posible,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ＭＳ Ｐゴシック"/>
              </a:rPr>
              <a:t>la conservación de este gran tesoro fue imposible.</a:t>
            </a:r>
            <a:endParaRPr lang="es-ES" sz="2000" b="0" strike="noStrike" spc="-1">
              <a:solidFill>
                <a:srgbClr val="000000"/>
              </a:solidFill>
              <a:latin typeface="Arial"/>
            </a:endParaRPr>
          </a:p>
          <a:p>
            <a:pPr algn="ctr" defTabSz="914400">
              <a:lnSpc>
                <a:spcPct val="100000"/>
              </a:lnSpc>
            </a:pPr>
            <a:r>
              <a:rPr lang="es-ES" sz="2000" b="0" i="1" strike="noStrike" spc="-1">
                <a:solidFill>
                  <a:srgbClr val="C00000"/>
                </a:solidFill>
                <a:highlight>
                  <a:srgbClr val="FFFF00"/>
                </a:highlight>
                <a:latin typeface="Tw Cen MT"/>
                <a:ea typeface="ＭＳ Ｐゴシック"/>
              </a:rPr>
              <a:t>Julio Caro Baroja</a:t>
            </a:r>
            <a:r>
              <a:rPr lang="es-ES" sz="2000" b="0" i="1" strike="noStrike" spc="-1">
                <a:solidFill>
                  <a:srgbClr val="C00000"/>
                </a:solidFill>
                <a:latin typeface="Tw Cen MT"/>
                <a:ea typeface="ＭＳ Ｐゴシック"/>
              </a:rPr>
              <a:t>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se fija en la figura del viejo fraile exclaustrado pues,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a diferencia del fraile joven que trabajó donde pudo,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estos </a:t>
            </a:r>
            <a:r>
              <a:rPr lang="es-ES" sz="2000" b="0" i="1" strike="noStrike" spc="-1">
                <a:solidFill>
                  <a:schemeClr val="dk1"/>
                </a:solidFill>
                <a:highlight>
                  <a:srgbClr val="FFFF00"/>
                </a:highlight>
                <a:latin typeface="Tw Cen MT"/>
                <a:ea typeface="ＭＳ Ｐゴシック"/>
              </a:rPr>
              <a:t>frailes mayores vivieron “soportando su miseria</a:t>
            </a:r>
            <a:r>
              <a:rPr lang="es-ES" sz="2000" b="0" i="1" strike="noStrike" spc="-1">
                <a:solidFill>
                  <a:schemeClr val="dk1"/>
                </a:solidFill>
                <a:latin typeface="Tw Cen MT"/>
                <a:ea typeface="ＭＳ Ｐゴシック"/>
              </a:rPr>
              <a:t>,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escuálidos, enlevitados, dando clases de latín en los colegios,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o realizando otros trabajillos mal pagados”.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additive="repl">
                                        <p:cTn id="7" dur="3000"/>
                                        <p:tgtEl>
                                          <p:spTgt spid="265"/>
                                        </p:tgtEl>
                                      </p:cBhvr>
                                    </p:animEffect>
                                    <p:anim calcmode="lin" valueType="num">
                                      <p:cBhvr additive="repl">
                                        <p:cTn id="8" dur="3000" fill="hold"/>
                                        <p:tgtEl>
                                          <p:spTgt spid="265"/>
                                        </p:tgtEl>
                                        <p:attrNameLst>
                                          <p:attrName>ppt_x</p:attrName>
                                        </p:attrNameLst>
                                      </p:cBhvr>
                                      <p:tavLst>
                                        <p:tav tm="0">
                                          <p:val>
                                            <p:strVal val="#ppt_x"/>
                                          </p:val>
                                        </p:tav>
                                        <p:tav tm="100000">
                                          <p:val>
                                            <p:strVal val="#ppt_x"/>
                                          </p:val>
                                        </p:tav>
                                      </p:tavLst>
                                    </p:anim>
                                    <p:anim calcmode="lin" valueType="num">
                                      <p:cBhvr additive="repl">
                                        <p:cTn id="9" dur="3000" fill="hold"/>
                                        <p:tgtEl>
                                          <p:spTgt spid="2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magen 4"/>
          <p:cNvPicPr/>
          <p:nvPr/>
        </p:nvPicPr>
        <p:blipFill>
          <a:blip r:embed="rId2"/>
          <a:stretch/>
        </p:blipFill>
        <p:spPr>
          <a:xfrm>
            <a:off x="0" y="-17640"/>
            <a:ext cx="12189240" cy="6855120"/>
          </a:xfrm>
          <a:prstGeom prst="rect">
            <a:avLst/>
          </a:prstGeom>
          <a:ln w="0">
            <a:noFill/>
          </a:ln>
        </p:spPr>
      </p:pic>
      <p:sp>
        <p:nvSpPr>
          <p:cNvPr id="144" name="CuadroTexto 2"/>
          <p:cNvSpPr/>
          <p:nvPr/>
        </p:nvSpPr>
        <p:spPr>
          <a:xfrm>
            <a:off x="8119440" y="351000"/>
            <a:ext cx="299052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latin typeface="Tw Cen MT"/>
                <a:ea typeface="DejaVu Sans"/>
              </a:rPr>
              <a:t>El Concilio de Elvira </a:t>
            </a:r>
            <a:r>
              <a:rPr lang="es-ES" sz="2000" b="0" strike="noStrike" spc="-1">
                <a:solidFill>
                  <a:schemeClr val="dk1"/>
                </a:solidFill>
                <a:latin typeface="Tw Cen MT"/>
                <a:ea typeface="DejaVu Sans"/>
              </a:rPr>
              <a:t>(Granada)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celebrado al inicio del</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DejaVu Sans"/>
              </a:rPr>
              <a:t>SIGLO IV ,</a:t>
            </a:r>
            <a:r>
              <a:rPr lang="es-ES" sz="2000" b="0" strike="noStrike" spc="-1">
                <a:solidFill>
                  <a:schemeClr val="dk1"/>
                </a:solidFill>
                <a:latin typeface="Tw Cen MT"/>
                <a:ea typeface="DejaVu Sans"/>
              </a:rPr>
              <a:t>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nos ofrece los primeros datos fiables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 del cristianismo</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nuestra región.</a:t>
            </a:r>
            <a:endParaRPr lang="es-ES" sz="2000" b="0" strike="noStrike" spc="-1">
              <a:solidFill>
                <a:srgbClr val="000000"/>
              </a:solidFill>
              <a:latin typeface="Arial"/>
            </a:endParaRPr>
          </a:p>
          <a:p>
            <a:pPr algn="ctr" defTabSz="914400">
              <a:lnSpc>
                <a:spcPct val="100000"/>
              </a:lnSpc>
            </a:pP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las 37 sedes representadas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por sus obispos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o presbíteros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 </a:t>
            </a:r>
            <a:r>
              <a:rPr lang="es-ES" sz="2000" b="1" strike="noStrike" spc="-1">
                <a:solidFill>
                  <a:schemeClr val="dk1"/>
                </a:solidFill>
                <a:latin typeface="Tw Cen MT"/>
                <a:ea typeface="DejaVu Sans"/>
              </a:rPr>
              <a:t>4 son de Jaén:</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Pardo, de La Guardia,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Camerino, de Martos;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Secundino, de Linares;</a:t>
            </a:r>
            <a:endParaRPr lang="es-ES" sz="2000" b="0" strike="noStrike" spc="-1">
              <a:solidFill>
                <a:srgbClr val="000000"/>
              </a:solidFill>
              <a:latin typeface="Arial"/>
            </a:endParaRPr>
          </a:p>
          <a:p>
            <a:pPr algn="ctr" defTabSz="914400">
              <a:lnSpc>
                <a:spcPct val="100000"/>
              </a:lnSpc>
            </a:pPr>
            <a:r>
              <a:rPr lang="es-ES" sz="2000" b="1" strike="noStrike" spc="-1">
                <a:solidFill>
                  <a:srgbClr val="C00000"/>
                </a:solidFill>
                <a:latin typeface="Tw Cen MT"/>
                <a:ea typeface="DejaVu Sans"/>
              </a:rPr>
              <a:t>Jenaro,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DejaVu Sans"/>
              </a:rPr>
              <a:t>obispo de Salaria</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DejaVu Sans"/>
              </a:rPr>
              <a:t>=Úbeda la Vieja</a:t>
            </a:r>
            <a:endParaRPr lang="es-ES" sz="2000" b="0" strike="noStrike" spc="-1">
              <a:solidFill>
                <a:srgbClr val="000000"/>
              </a:solidFill>
              <a:latin typeface="Arial"/>
            </a:endParaRPr>
          </a:p>
        </p:txBody>
      </p:sp>
      <p:sp>
        <p:nvSpPr>
          <p:cNvPr id="145" name="CuadroTexto 5"/>
          <p:cNvSpPr/>
          <p:nvPr/>
        </p:nvSpPr>
        <p:spPr>
          <a:xfrm>
            <a:off x="1054440" y="489960"/>
            <a:ext cx="2742840" cy="588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1" strike="noStrike" spc="-1">
                <a:solidFill>
                  <a:srgbClr val="C00000"/>
                </a:solidFill>
                <a:latin typeface="Tw Cen MT"/>
                <a:ea typeface="DejaVu Sans"/>
              </a:rPr>
              <a:t>A unos 20 km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nuestra ciudad,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junto al Guadalquivir, frente a la desembocadura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del rio Jandulilla </a:t>
            </a:r>
            <a:endParaRPr lang="es-ES" sz="2000" b="0" strike="noStrike" spc="-1">
              <a:solidFill>
                <a:srgbClr val="000000"/>
              </a:solidFill>
              <a:latin typeface="Arial"/>
            </a:endParaRPr>
          </a:p>
          <a:p>
            <a:pPr algn="ctr" defTabSz="914400">
              <a:lnSpc>
                <a:spcPct val="100000"/>
              </a:lnSpc>
            </a:pPr>
            <a:r>
              <a:rPr lang="es-ES" sz="2000" b="0" strike="noStrike" spc="-1">
                <a:solidFill>
                  <a:srgbClr val="202122"/>
                </a:solidFill>
                <a:latin typeface="Tw Cen MT"/>
                <a:ea typeface="DejaVu Sans"/>
              </a:rPr>
              <a:t>se elevan las ruinas de una población antigua: </a:t>
            </a:r>
            <a:endParaRPr lang="es-ES" sz="2000" b="0" strike="noStrike" spc="-1">
              <a:solidFill>
                <a:srgbClr val="000000"/>
              </a:solidFill>
              <a:latin typeface="Arial"/>
            </a:endParaRPr>
          </a:p>
          <a:p>
            <a:pPr algn="ctr" defTabSz="914400">
              <a:lnSpc>
                <a:spcPct val="100000"/>
              </a:lnSpc>
            </a:pPr>
            <a:r>
              <a:rPr lang="es-ES" sz="2000" b="0" strike="noStrike" spc="-1">
                <a:solidFill>
                  <a:srgbClr val="202122"/>
                </a:solidFill>
                <a:latin typeface="Tw Cen MT"/>
                <a:ea typeface="DejaVu Sans"/>
              </a:rPr>
              <a:t>Úbeda la Vieja; BÉTULA;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DejaVu Sans"/>
              </a:rPr>
              <a:t>SALARIA</a:t>
            </a:r>
            <a:r>
              <a:rPr lang="es-ES" sz="2000" b="0" strike="noStrike" spc="-1">
                <a:solidFill>
                  <a:srgbClr val="202122"/>
                </a:solidFill>
                <a:latin typeface="Tw Cen MT"/>
                <a:ea typeface="DejaVu Sans"/>
              </a:rPr>
              <a:t> </a:t>
            </a:r>
            <a:endParaRPr lang="es-ES" sz="2000" b="0" strike="noStrike" spc="-1">
              <a:solidFill>
                <a:srgbClr val="000000"/>
              </a:solidFill>
              <a:latin typeface="Arial"/>
            </a:endParaRPr>
          </a:p>
          <a:p>
            <a:pPr algn="ctr" defTabSz="914400">
              <a:lnSpc>
                <a:spcPct val="100000"/>
              </a:lnSpc>
            </a:pPr>
            <a:endParaRPr lang="es-ES" sz="2000" b="0" strike="noStrike" spc="-1">
              <a:solidFill>
                <a:srgbClr val="000000"/>
              </a:solidFill>
              <a:latin typeface="Arial"/>
            </a:endParaRPr>
          </a:p>
          <a:p>
            <a:pPr algn="ctr" defTabSz="914400">
              <a:lnSpc>
                <a:spcPct val="100000"/>
              </a:lnSpc>
            </a:pPr>
            <a:r>
              <a:rPr lang="es-ES" sz="2000" b="0" strike="noStrike" spc="-1">
                <a:solidFill>
                  <a:srgbClr val="202122"/>
                </a:solidFill>
                <a:latin typeface="Tw Cen MT"/>
                <a:ea typeface="DejaVu Sans"/>
              </a:rPr>
              <a:t>Los restos muestran </a:t>
            </a:r>
            <a:endParaRPr lang="es-ES" sz="2000" b="0" strike="noStrike" spc="-1">
              <a:solidFill>
                <a:srgbClr val="000000"/>
              </a:solidFill>
              <a:latin typeface="Arial"/>
            </a:endParaRPr>
          </a:p>
          <a:p>
            <a:pPr algn="ctr" defTabSz="914400">
              <a:lnSpc>
                <a:spcPct val="100000"/>
              </a:lnSpc>
            </a:pPr>
            <a:r>
              <a:rPr lang="es-ES" sz="2000" b="0" strike="noStrike" spc="-1">
                <a:solidFill>
                  <a:srgbClr val="202122"/>
                </a:solidFill>
                <a:latin typeface="Tw Cen MT"/>
                <a:ea typeface="DejaVu Sans"/>
              </a:rPr>
              <a:t>un asentamiento íbero </a:t>
            </a:r>
            <a:endParaRPr lang="es-ES" sz="2000" b="0" strike="noStrike" spc="-1">
              <a:solidFill>
                <a:srgbClr val="000000"/>
              </a:solidFill>
              <a:latin typeface="Arial"/>
            </a:endParaRPr>
          </a:p>
          <a:p>
            <a:pPr algn="ctr" defTabSz="914400">
              <a:lnSpc>
                <a:spcPct val="100000"/>
              </a:lnSpc>
            </a:pPr>
            <a:r>
              <a:rPr lang="es-ES" sz="2000" b="0" strike="noStrike" spc="-1">
                <a:solidFill>
                  <a:srgbClr val="202122"/>
                </a:solidFill>
                <a:latin typeface="Tw Cen MT"/>
                <a:ea typeface="DejaVu Sans"/>
              </a:rPr>
              <a:t>y la existencia de una floreciente y rica </a:t>
            </a:r>
            <a:endParaRPr lang="es-ES" sz="2000" b="0" strike="noStrike" spc="-1">
              <a:solidFill>
                <a:srgbClr val="000000"/>
              </a:solidFill>
              <a:latin typeface="Arial"/>
            </a:endParaRPr>
          </a:p>
          <a:p>
            <a:pPr algn="ctr" defTabSz="914400">
              <a:lnSpc>
                <a:spcPct val="100000"/>
              </a:lnSpc>
            </a:pPr>
            <a:r>
              <a:rPr lang="es-ES" sz="2000" b="0" strike="noStrike" spc="-1">
                <a:solidFill>
                  <a:srgbClr val="202122"/>
                </a:solidFill>
                <a:latin typeface="Tw Cen MT"/>
                <a:ea typeface="DejaVu Sans"/>
              </a:rPr>
              <a:t>colonia romana, fundada en tiempos de Augusto</a:t>
            </a:r>
            <a:endParaRPr lang="es-ES" sz="2000" b="0" strike="noStrike" spc="-1">
              <a:solidFill>
                <a:srgbClr val="000000"/>
              </a:solidFill>
              <a:latin typeface="Arial"/>
            </a:endParaRPr>
          </a:p>
          <a:p>
            <a:pPr algn="ctr" defTabSz="914400">
              <a:lnSpc>
                <a:spcPct val="100000"/>
              </a:lnSpc>
            </a:pPr>
            <a:r>
              <a:rPr lang="es-ES" sz="2000" b="0" strike="noStrike" spc="-1">
                <a:solidFill>
                  <a:srgbClr val="202122"/>
                </a:solidFill>
                <a:latin typeface="Tw Cen MT"/>
                <a:ea typeface="DejaVu Sans"/>
              </a:rPr>
              <a:t>con el privilegio</a:t>
            </a:r>
            <a:endParaRPr lang="es-ES" sz="2000" b="0" strike="noStrike" spc="-1">
              <a:solidFill>
                <a:srgbClr val="000000"/>
              </a:solidFill>
              <a:latin typeface="Arial"/>
            </a:endParaRPr>
          </a:p>
          <a:p>
            <a:pPr algn="ctr" defTabSz="914400">
              <a:lnSpc>
                <a:spcPct val="100000"/>
              </a:lnSpc>
            </a:pPr>
            <a:r>
              <a:rPr lang="es-ES" sz="2000" b="0" strike="noStrike" spc="-1">
                <a:solidFill>
                  <a:srgbClr val="202122"/>
                </a:solidFill>
                <a:latin typeface="Tw Cen MT"/>
                <a:ea typeface="DejaVu Sans"/>
              </a:rPr>
              <a:t>de acuñar moneda. </a:t>
            </a:r>
            <a:endParaRPr lang="es-ES" sz="2000" b="0" strike="noStrike" spc="-1">
              <a:solidFill>
                <a:srgbClr val="000000"/>
              </a:solidFill>
              <a:latin typeface="Arial"/>
            </a:endParaRPr>
          </a:p>
        </p:txBody>
      </p:sp>
      <p:pic>
        <p:nvPicPr>
          <p:cNvPr id="146" name="Imagen 6"/>
          <p:cNvPicPr/>
          <p:nvPr/>
        </p:nvPicPr>
        <p:blipFill>
          <a:blip r:embed="rId3"/>
          <a:srcRect l="33952" t="3713" r="14860" b="6388"/>
          <a:stretch/>
        </p:blipFill>
        <p:spPr>
          <a:xfrm>
            <a:off x="4951440" y="492120"/>
            <a:ext cx="2086200" cy="2876760"/>
          </a:xfrm>
          <a:prstGeom prst="rect">
            <a:avLst/>
          </a:prstGeom>
          <a:ln w="0">
            <a:noFill/>
          </a:ln>
        </p:spPr>
      </p:pic>
      <p:pic>
        <p:nvPicPr>
          <p:cNvPr id="147" name="Imagen 6"/>
          <p:cNvPicPr/>
          <p:nvPr/>
        </p:nvPicPr>
        <p:blipFill>
          <a:blip r:embed="rId4"/>
          <a:stretch/>
        </p:blipFill>
        <p:spPr>
          <a:xfrm>
            <a:off x="4780080" y="4185360"/>
            <a:ext cx="2629080" cy="1856160"/>
          </a:xfrm>
          <a:prstGeom prst="rect">
            <a:avLst/>
          </a:prstGeom>
          <a:ln w="0">
            <a:noFill/>
          </a:ln>
        </p:spPr>
      </p:pic>
      <p:sp>
        <p:nvSpPr>
          <p:cNvPr id="148" name="CuadroTexto 8"/>
          <p:cNvSpPr/>
          <p:nvPr/>
        </p:nvSpPr>
        <p:spPr>
          <a:xfrm>
            <a:off x="5491080" y="3689640"/>
            <a:ext cx="104832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s-ES" sz="2000" b="0" strike="noStrike" spc="-1">
                <a:solidFill>
                  <a:srgbClr val="C00000"/>
                </a:solidFill>
                <a:latin typeface="Calibri"/>
                <a:ea typeface="DejaVu Sans"/>
              </a:rPr>
              <a:t>SALARIA</a:t>
            </a:r>
            <a:endParaRPr lang="es-ES" sz="2000" b="0" strike="noStrike" spc="-1">
              <a:solidFill>
                <a:srgbClr val="000000"/>
              </a:solidFill>
              <a:latin typeface="Arial"/>
            </a:endParaRPr>
          </a:p>
        </p:txBody>
      </p:sp>
      <p:sp>
        <p:nvSpPr>
          <p:cNvPr id="149" name="CuadroTexto 9"/>
          <p:cNvSpPr/>
          <p:nvPr/>
        </p:nvSpPr>
        <p:spPr>
          <a:xfrm>
            <a:off x="4780080" y="6365880"/>
            <a:ext cx="26290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latin typeface="Calibri"/>
                <a:ea typeface="DejaVu Sans"/>
              </a:rPr>
              <a:t>PUENTE VIEJO</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additive="repl">
                                        <p:cTn id="7" dur="5000"/>
                                        <p:tgtEl>
                                          <p:spTgt spid="145"/>
                                        </p:tgtEl>
                                      </p:cBhvr>
                                    </p:animEffect>
                                    <p:anim calcmode="lin" valueType="num">
                                      <p:cBhvr additive="repl">
                                        <p:cTn id="8" dur="5000" fill="hold"/>
                                        <p:tgtEl>
                                          <p:spTgt spid="145"/>
                                        </p:tgtEl>
                                        <p:attrNameLst>
                                          <p:attrName>ppt_x</p:attrName>
                                        </p:attrNameLst>
                                      </p:cBhvr>
                                      <p:tavLst>
                                        <p:tav tm="0">
                                          <p:val>
                                            <p:strVal val="#ppt_x"/>
                                          </p:val>
                                        </p:tav>
                                        <p:tav tm="100000">
                                          <p:val>
                                            <p:strVal val="#ppt_x"/>
                                          </p:val>
                                        </p:tav>
                                      </p:tavLst>
                                    </p:anim>
                                    <p:anim calcmode="lin" valueType="num">
                                      <p:cBhvr additive="repl">
                                        <p:cTn id="9" dur="5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Imagen 4"/>
          <p:cNvPicPr/>
          <p:nvPr/>
        </p:nvPicPr>
        <p:blipFill>
          <a:blip r:embed="rId2"/>
          <a:stretch/>
        </p:blipFill>
        <p:spPr>
          <a:xfrm>
            <a:off x="0" y="0"/>
            <a:ext cx="12189240" cy="6855120"/>
          </a:xfrm>
          <a:prstGeom prst="rect">
            <a:avLst/>
          </a:prstGeom>
          <a:ln w="0">
            <a:noFill/>
          </a:ln>
        </p:spPr>
      </p:pic>
      <p:sp>
        <p:nvSpPr>
          <p:cNvPr id="267" name="CuadroTexto 5"/>
          <p:cNvSpPr/>
          <p:nvPr/>
        </p:nvSpPr>
        <p:spPr>
          <a:xfrm>
            <a:off x="1483920" y="209880"/>
            <a:ext cx="9006120" cy="36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s-ES" sz="1800" b="0" strike="noStrike" spc="-1">
              <a:solidFill>
                <a:schemeClr val="dk1"/>
              </a:solidFill>
              <a:latin typeface="Tw Cen MT"/>
              <a:ea typeface="DejaVu Sans"/>
            </a:endParaRPr>
          </a:p>
        </p:txBody>
      </p:sp>
      <p:sp>
        <p:nvSpPr>
          <p:cNvPr id="268" name="CuadroTexto 2"/>
          <p:cNvSpPr/>
          <p:nvPr/>
        </p:nvSpPr>
        <p:spPr>
          <a:xfrm>
            <a:off x="2318040" y="579240"/>
            <a:ext cx="6909120" cy="280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Como es fácil comprender, el proceso de deterioro o renovación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de las iglesias, deriva en parte del número de habitantes de su feligresía. Parroquias como las de los Santos Juanes, San Millán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o Santo Tomás, verán de manera paralela como va disminuyendo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el número de fieles y como se resiente su fábrica,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hasta finalmente llegar a la ruina.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El golpe de gracia vendrá con la supresión </a:t>
            </a:r>
            <a:endParaRPr lang="es-ES" sz="2000" b="0" strike="noStrike" spc="-1">
              <a:solidFill>
                <a:srgbClr val="000000"/>
              </a:solidFill>
              <a:latin typeface="Arial"/>
            </a:endParaRPr>
          </a:p>
          <a:p>
            <a:pPr algn="ctr" defTabSz="914400">
              <a:lnSpc>
                <a:spcPct val="100000"/>
              </a:lnSpc>
            </a:pPr>
            <a:r>
              <a:rPr lang="es-ES" sz="2000" b="0" i="1" strike="noStrike" spc="-1">
                <a:solidFill>
                  <a:schemeClr val="dk1"/>
                </a:solidFill>
                <a:latin typeface="Tw Cen MT"/>
                <a:ea typeface="ＭＳ Ｐゴシック"/>
              </a:rPr>
              <a:t>del culto en los templos. </a:t>
            </a:r>
            <a:endParaRPr lang="es-ES" sz="2000" b="0" strike="noStrike" spc="-1">
              <a:solidFill>
                <a:srgbClr val="000000"/>
              </a:solidFill>
              <a:latin typeface="Arial"/>
            </a:endParaRPr>
          </a:p>
        </p:txBody>
      </p:sp>
      <p:sp>
        <p:nvSpPr>
          <p:cNvPr id="269" name="CuadroTexto 3"/>
          <p:cNvSpPr/>
          <p:nvPr/>
        </p:nvSpPr>
        <p:spPr>
          <a:xfrm>
            <a:off x="2316936" y="2826000"/>
            <a:ext cx="4185856" cy="424586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2000" b="0" strike="noStrike" spc="-1" dirty="0">
                <a:solidFill>
                  <a:srgbClr val="C00000"/>
                </a:solidFill>
                <a:highlight>
                  <a:srgbClr val="FFFF00"/>
                </a:highlight>
                <a:latin typeface="Calibri"/>
                <a:ea typeface="DejaVu Sans"/>
              </a:rPr>
              <a:t>VÍCTIMAS DEL DETERIORO: </a:t>
            </a:r>
            <a:endParaRPr lang="es-ES" sz="2000" b="0" strike="noStrike" spc="-1" dirty="0">
              <a:solidFill>
                <a:srgbClr val="000000"/>
              </a:solidFill>
              <a:latin typeface="Arial"/>
            </a:endParaRPr>
          </a:p>
          <a:p>
            <a:pPr algn="ctr" defTabSz="914400">
              <a:lnSpc>
                <a:spcPct val="100000"/>
              </a:lnSpc>
            </a:pP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Calibri"/>
                <a:ea typeface="DejaVu Sans"/>
              </a:rPr>
              <a:t>1740: </a:t>
            </a:r>
            <a:r>
              <a:rPr lang="es-ES" sz="2000" b="0" strike="noStrike" spc="-1" dirty="0">
                <a:solidFill>
                  <a:schemeClr val="dk1"/>
                </a:solidFill>
                <a:latin typeface="Tw Cen MT"/>
                <a:ea typeface="ＭＳ Ｐゴシック"/>
              </a:rPr>
              <a:t>SAN JUAN EVANGELISTA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 DE LOS HUERTOS”</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1803: SAN JUAN BAUTISTA:</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Calibri"/>
                <a:ea typeface="ＭＳ Ｐゴシック"/>
              </a:rPr>
              <a:t>1822:</a:t>
            </a:r>
            <a:r>
              <a:rPr lang="es-ES" sz="2000" b="0" strike="noStrike" spc="-1" dirty="0">
                <a:solidFill>
                  <a:schemeClr val="dk1"/>
                </a:solidFill>
                <a:latin typeface="Tw Cen MT"/>
                <a:ea typeface="ＭＳ Ｐゴシック"/>
              </a:rPr>
              <a:t> SAN MILLÁN</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1842: SAN PEDRO</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1848: SANTO DOMINGO</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ＭＳ Ｐゴシック"/>
              </a:rPr>
              <a:t>1855: SAN LORENZO</a:t>
            </a:r>
            <a:endParaRPr lang="es-ES" sz="2000" b="0" strike="noStrike" spc="-1" dirty="0">
              <a:solidFill>
                <a:srgbClr val="000000"/>
              </a:solidFill>
              <a:latin typeface="Arial"/>
            </a:endParaRPr>
          </a:p>
          <a:p>
            <a:pPr defTabSz="914400">
              <a:lnSpc>
                <a:spcPct val="100000"/>
              </a:lnSpc>
            </a:pPr>
            <a:endParaRPr lang="es-ES" sz="1800" b="0" strike="noStrike" spc="-1" dirty="0">
              <a:solidFill>
                <a:srgbClr val="000000"/>
              </a:solidFill>
              <a:latin typeface="Arial"/>
            </a:endParaRPr>
          </a:p>
          <a:p>
            <a:pPr defTabSz="914400">
              <a:lnSpc>
                <a:spcPct val="100000"/>
              </a:lnSpc>
            </a:pPr>
            <a:endParaRPr lang="es-ES" sz="1800" b="0" strike="noStrike" spc="-1" dirty="0">
              <a:solidFill>
                <a:srgbClr val="000000"/>
              </a:solidFill>
              <a:latin typeface="Arial"/>
            </a:endParaRPr>
          </a:p>
        </p:txBody>
      </p:sp>
      <p:sp>
        <p:nvSpPr>
          <p:cNvPr id="270" name="CuadroTexto 6"/>
          <p:cNvSpPr/>
          <p:nvPr/>
        </p:nvSpPr>
        <p:spPr>
          <a:xfrm>
            <a:off x="2509200" y="382680"/>
            <a:ext cx="67114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ＭＳ Ｐゴシック"/>
              </a:rPr>
              <a:t>RUINA DE LOS TEMPLOS </a:t>
            </a:r>
            <a:endParaRPr lang="es-ES" sz="2400" b="0" strike="noStrike" spc="-1">
              <a:solidFill>
                <a:srgbClr val="000000"/>
              </a:solidFill>
              <a:latin typeface="Arial"/>
            </a:endParaRPr>
          </a:p>
        </p:txBody>
      </p:sp>
      <p:pic>
        <p:nvPicPr>
          <p:cNvPr id="3" name="Imagen 2">
            <a:extLst>
              <a:ext uri="{FF2B5EF4-FFF2-40B4-BE49-F238E27FC236}">
                <a16:creationId xmlns:a16="http://schemas.microsoft.com/office/drawing/2014/main" id="{0DDDEDC3-D174-46A2-2E66-29CD6DF57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4995" y="3172007"/>
            <a:ext cx="4185856" cy="2803321"/>
          </a:xfrm>
          <a:prstGeom prst="rect">
            <a:avLst/>
          </a:prstGeom>
        </p:spPr>
      </p:pic>
      <p:sp>
        <p:nvSpPr>
          <p:cNvPr id="4" name="CuadroTexto 3">
            <a:extLst>
              <a:ext uri="{FF2B5EF4-FFF2-40B4-BE49-F238E27FC236}">
                <a16:creationId xmlns:a16="http://schemas.microsoft.com/office/drawing/2014/main" id="{72F0B2A1-F2B5-E005-2227-F7C740FE8AA9}"/>
              </a:ext>
            </a:extLst>
          </p:cNvPr>
          <p:cNvSpPr txBox="1"/>
          <p:nvPr/>
        </p:nvSpPr>
        <p:spPr>
          <a:xfrm>
            <a:off x="7624996" y="5975327"/>
            <a:ext cx="4185856" cy="646331"/>
          </a:xfrm>
          <a:prstGeom prst="rect">
            <a:avLst/>
          </a:prstGeom>
          <a:noFill/>
        </p:spPr>
        <p:txBody>
          <a:bodyPr wrap="square" rtlCol="0">
            <a:spAutoFit/>
          </a:bodyPr>
          <a:lstStyle/>
          <a:p>
            <a:pPr algn="ctr"/>
            <a:r>
              <a:rPr lang="es-ES" dirty="0">
                <a:highlight>
                  <a:srgbClr val="FFFF00"/>
                </a:highlight>
                <a:latin typeface="Tw Cen MT" panose="020B0602020104020603" pitchFamily="34" charset="77"/>
              </a:rPr>
              <a:t>EXAPÉTALA</a:t>
            </a:r>
          </a:p>
          <a:p>
            <a:pPr algn="ctr"/>
            <a:r>
              <a:rPr lang="es-ES" dirty="0">
                <a:highlight>
                  <a:srgbClr val="FFFF00"/>
                </a:highlight>
                <a:latin typeface="Tw Cen MT" panose="020B0602020104020603" pitchFamily="34" charset="77"/>
              </a:rPr>
              <a:t> S. JUAN EVANGELISTA</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additive="repl">
                                        <p:cTn id="7" dur="3000"/>
                                        <p:tgtEl>
                                          <p:spTgt spid="268"/>
                                        </p:tgtEl>
                                      </p:cBhvr>
                                    </p:animEffect>
                                    <p:anim calcmode="lin" valueType="num">
                                      <p:cBhvr additive="repl">
                                        <p:cTn id="8" dur="3000" fill="hold"/>
                                        <p:tgtEl>
                                          <p:spTgt spid="268"/>
                                        </p:tgtEl>
                                        <p:attrNameLst>
                                          <p:attrName>ppt_x</p:attrName>
                                        </p:attrNameLst>
                                      </p:cBhvr>
                                      <p:tavLst>
                                        <p:tav tm="0">
                                          <p:val>
                                            <p:strVal val="#ppt_x"/>
                                          </p:val>
                                        </p:tav>
                                        <p:tav tm="100000">
                                          <p:val>
                                            <p:strVal val="#ppt_x"/>
                                          </p:val>
                                        </p:tav>
                                      </p:tavLst>
                                    </p:anim>
                                    <p:anim calcmode="lin" valueType="num">
                                      <p:cBhvr additive="repl">
                                        <p:cTn id="9" dur="3000" fill="hold"/>
                                        <p:tgtEl>
                                          <p:spTgt spid="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Imagen 4"/>
          <p:cNvPicPr/>
          <p:nvPr/>
        </p:nvPicPr>
        <p:blipFill>
          <a:blip r:embed="rId2"/>
          <a:stretch/>
        </p:blipFill>
        <p:spPr>
          <a:xfrm>
            <a:off x="0" y="0"/>
            <a:ext cx="12189240" cy="6855120"/>
          </a:xfrm>
          <a:prstGeom prst="rect">
            <a:avLst/>
          </a:prstGeom>
          <a:ln w="0">
            <a:noFill/>
          </a:ln>
        </p:spPr>
      </p:pic>
      <p:pic>
        <p:nvPicPr>
          <p:cNvPr id="272" name="Imagen 1"/>
          <p:cNvPicPr/>
          <p:nvPr/>
        </p:nvPicPr>
        <p:blipFill>
          <a:blip r:embed="rId3"/>
          <a:srcRect t="5521"/>
          <a:stretch/>
        </p:blipFill>
        <p:spPr>
          <a:xfrm>
            <a:off x="1657080" y="186840"/>
            <a:ext cx="8873640" cy="6453360"/>
          </a:xfrm>
          <a:prstGeom prst="rect">
            <a:avLst/>
          </a:prstGeom>
          <a:ln w="0">
            <a:noFill/>
          </a:ln>
        </p:spPr>
      </p:pic>
      <p:sp>
        <p:nvSpPr>
          <p:cNvPr id="273" name="CuadroTexto 3"/>
          <p:cNvSpPr/>
          <p:nvPr/>
        </p:nvSpPr>
        <p:spPr>
          <a:xfrm>
            <a:off x="10533600" y="1371960"/>
            <a:ext cx="1654200" cy="3747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u="sng" strike="noStrike" spc="-1">
                <a:solidFill>
                  <a:srgbClr val="C00000"/>
                </a:solidFill>
                <a:highlight>
                  <a:srgbClr val="FFFF00"/>
                </a:highlight>
                <a:uFillTx/>
                <a:latin typeface="Calibri"/>
                <a:ea typeface="DejaVu Sans"/>
              </a:rPr>
              <a:t>*1842</a:t>
            </a:r>
            <a:endParaRPr lang="es-ES" sz="24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Calibri"/>
                <a:ea typeface="DejaVu Sans"/>
              </a:rPr>
              <a:t>REDUCCIÓN</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Calibri"/>
                <a:ea typeface="DejaVu Sans"/>
              </a:rPr>
              <a:t> 4</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Calibri"/>
                <a:ea typeface="DejaVu Sans"/>
              </a:rPr>
              <a:t>PARROQUIAS</a:t>
            </a:r>
            <a:r>
              <a:rPr lang="es-ES" sz="1800" b="0" strike="noStrike" spc="-1">
                <a:solidFill>
                  <a:schemeClr val="dk1"/>
                </a:solidFill>
                <a:latin typeface="Calibri"/>
                <a:ea typeface="DejaVu Sans"/>
              </a:rPr>
              <a:t>:</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00FF00"/>
                </a:highlight>
                <a:latin typeface="Calibri"/>
                <a:ea typeface="DejaVu Sans"/>
              </a:rPr>
              <a:t>SANTA MARÍA</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Calibri"/>
                <a:ea typeface="DejaVu Sans"/>
              </a:rPr>
              <a:t>SAN PABLO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highlight>
                  <a:srgbClr val="0000FF"/>
                </a:highlight>
                <a:latin typeface="Calibri"/>
                <a:ea typeface="DejaVu Sans"/>
              </a:rPr>
              <a:t>SAN NICOLAS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highlight>
                  <a:srgbClr val="FF0000"/>
                </a:highlight>
                <a:latin typeface="Calibri"/>
                <a:ea typeface="DejaVu Sans"/>
              </a:rPr>
              <a:t>SAN ISIDORO</a:t>
            </a:r>
            <a:endParaRPr lang="es-ES" sz="1800" b="0" strike="noStrike" spc="-1">
              <a:solidFill>
                <a:srgbClr val="000000"/>
              </a:solidFill>
              <a:latin typeface="Arial"/>
            </a:endParaRPr>
          </a:p>
        </p:txBody>
      </p:sp>
      <p:sp>
        <p:nvSpPr>
          <p:cNvPr id="274" name="CuadroTexto 6"/>
          <p:cNvSpPr/>
          <p:nvPr/>
        </p:nvSpPr>
        <p:spPr>
          <a:xfrm>
            <a:off x="0" y="828720"/>
            <a:ext cx="1483200" cy="502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u="sng" strike="noStrike" spc="-1">
                <a:solidFill>
                  <a:schemeClr val="dk1"/>
                </a:solidFill>
                <a:uFillTx/>
                <a:latin typeface="Tw Cen MT"/>
                <a:ea typeface="ＭＳ Ｐゴシック"/>
              </a:rPr>
              <a:t>*1836</a:t>
            </a:r>
            <a:r>
              <a:rPr lang="es-ES" sz="1800" b="0" strike="noStrike" spc="-1">
                <a:solidFill>
                  <a:schemeClr val="dk1"/>
                </a:solidFill>
                <a:latin typeface="Tw Cen MT"/>
                <a:ea typeface="ＭＳ Ｐゴシック"/>
              </a:rPr>
              <a:t>.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ＭＳ Ｐゴシック"/>
              </a:rPr>
              <a:t>Se procede a suprimir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ＭＳ Ｐゴシック"/>
              </a:rPr>
              <a:t>iglesias parroquiales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ＭＳ Ｐゴシック"/>
              </a:rPr>
              <a:t>Sin embargo, esto no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ＭＳ Ｐゴシック"/>
              </a:rPr>
              <a:t>se llevará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ＭＳ Ｐゴシック"/>
              </a:rPr>
              <a:t>a cabo,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ＭＳ Ｐゴシック"/>
              </a:rPr>
              <a:t> ante la encrespada actitud de la población ante el cierre de los conventos. </a:t>
            </a:r>
            <a:endParaRPr lang="es-ES" sz="1800" b="0" strike="noStrike" spc="-1">
              <a:solidFill>
                <a:srgbClr val="000000"/>
              </a:solidFill>
              <a:latin typeface="Arial"/>
            </a:endParaRPr>
          </a:p>
        </p:txBody>
      </p:sp>
      <p:sp>
        <p:nvSpPr>
          <p:cNvPr id="275" name="CuadroTexto 8"/>
          <p:cNvSpPr/>
          <p:nvPr/>
        </p:nvSpPr>
        <p:spPr>
          <a:xfrm>
            <a:off x="4457880" y="6184080"/>
            <a:ext cx="16354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1800" b="1" strike="noStrike" spc="-1">
                <a:solidFill>
                  <a:srgbClr val="00B050"/>
                </a:solidFill>
                <a:highlight>
                  <a:srgbClr val="FFFF00"/>
                </a:highlight>
                <a:latin typeface="Calibri"/>
                <a:ea typeface="ＭＳ Ｐゴシック"/>
              </a:rPr>
              <a:t>2739 feligreses</a:t>
            </a:r>
            <a:endParaRPr lang="es-ES" sz="1800" b="0" strike="noStrike" spc="-1">
              <a:solidFill>
                <a:srgbClr val="000000"/>
              </a:solidFill>
              <a:latin typeface="Arial"/>
            </a:endParaRPr>
          </a:p>
        </p:txBody>
      </p:sp>
      <p:sp>
        <p:nvSpPr>
          <p:cNvPr id="276" name="CuadroTexto 10"/>
          <p:cNvSpPr/>
          <p:nvPr/>
        </p:nvSpPr>
        <p:spPr>
          <a:xfrm>
            <a:off x="9115560" y="2977200"/>
            <a:ext cx="11116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1" strike="noStrike" spc="-1">
                <a:solidFill>
                  <a:srgbClr val="FFFF00"/>
                </a:solidFill>
                <a:latin typeface="Calibri"/>
                <a:ea typeface="ＭＳ Ｐゴシック"/>
              </a:rPr>
              <a:t>2710</a:t>
            </a:r>
            <a:endParaRPr lang="es-ES" sz="1800" b="0" strike="noStrike" spc="-1">
              <a:solidFill>
                <a:srgbClr val="000000"/>
              </a:solidFill>
              <a:latin typeface="Arial"/>
            </a:endParaRPr>
          </a:p>
          <a:p>
            <a:pPr algn="ctr" defTabSz="914400">
              <a:lnSpc>
                <a:spcPct val="100000"/>
              </a:lnSpc>
            </a:pPr>
            <a:r>
              <a:rPr lang="es-ES" sz="1800" b="1" strike="noStrike" spc="-1">
                <a:solidFill>
                  <a:srgbClr val="FFFF00"/>
                </a:solidFill>
                <a:latin typeface="Calibri"/>
                <a:ea typeface="ＭＳ Ｐゴシック"/>
              </a:rPr>
              <a:t>feligreses</a:t>
            </a:r>
            <a:endParaRPr lang="es-ES" sz="1800" b="0" strike="noStrike" spc="-1">
              <a:solidFill>
                <a:srgbClr val="000000"/>
              </a:solidFill>
              <a:latin typeface="Arial"/>
            </a:endParaRPr>
          </a:p>
        </p:txBody>
      </p:sp>
      <p:sp>
        <p:nvSpPr>
          <p:cNvPr id="277" name="CuadroTexto 12"/>
          <p:cNvSpPr/>
          <p:nvPr/>
        </p:nvSpPr>
        <p:spPr>
          <a:xfrm>
            <a:off x="8875440" y="828720"/>
            <a:ext cx="16542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1" strike="noStrike" spc="-1">
                <a:solidFill>
                  <a:srgbClr val="002060"/>
                </a:solidFill>
                <a:latin typeface="Calibri"/>
                <a:ea typeface="ＭＳ Ｐゴシック"/>
              </a:rPr>
              <a:t>2843</a:t>
            </a:r>
            <a:endParaRPr lang="es-ES" sz="1800" b="0" strike="noStrike" spc="-1">
              <a:solidFill>
                <a:srgbClr val="000000"/>
              </a:solidFill>
              <a:latin typeface="Arial"/>
            </a:endParaRPr>
          </a:p>
          <a:p>
            <a:pPr algn="ctr" defTabSz="914400">
              <a:lnSpc>
                <a:spcPct val="100000"/>
              </a:lnSpc>
            </a:pPr>
            <a:r>
              <a:rPr lang="es-ES" sz="1800" b="1" strike="noStrike" spc="-1">
                <a:solidFill>
                  <a:srgbClr val="002060"/>
                </a:solidFill>
                <a:latin typeface="Calibri"/>
                <a:ea typeface="ＭＳ Ｐゴシック"/>
              </a:rPr>
              <a:t>feligreses</a:t>
            </a:r>
            <a:endParaRPr lang="es-ES" sz="1800" b="0" strike="noStrike" spc="-1">
              <a:solidFill>
                <a:srgbClr val="000000"/>
              </a:solidFill>
              <a:latin typeface="Arial"/>
            </a:endParaRPr>
          </a:p>
        </p:txBody>
      </p:sp>
      <p:sp>
        <p:nvSpPr>
          <p:cNvPr id="278" name="CuadroTexto 14"/>
          <p:cNvSpPr/>
          <p:nvPr/>
        </p:nvSpPr>
        <p:spPr>
          <a:xfrm>
            <a:off x="1789920" y="1728720"/>
            <a:ext cx="14504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1" strike="noStrike" spc="-1">
                <a:solidFill>
                  <a:srgbClr val="FF0000"/>
                </a:solidFill>
                <a:latin typeface="Calibri"/>
                <a:ea typeface="ＭＳ Ｐゴシック"/>
              </a:rPr>
              <a:t>4794</a:t>
            </a:r>
            <a:endParaRPr lang="es-ES" sz="1800" b="0" strike="noStrike" spc="-1">
              <a:solidFill>
                <a:srgbClr val="000000"/>
              </a:solidFill>
              <a:latin typeface="Arial"/>
            </a:endParaRPr>
          </a:p>
          <a:p>
            <a:pPr algn="ctr" defTabSz="914400">
              <a:lnSpc>
                <a:spcPct val="100000"/>
              </a:lnSpc>
            </a:pPr>
            <a:r>
              <a:rPr lang="es-ES" sz="1800" b="1" strike="noStrike" spc="-1">
                <a:solidFill>
                  <a:srgbClr val="FF0000"/>
                </a:solidFill>
                <a:latin typeface="Calibri"/>
                <a:ea typeface="ＭＳ Ｐゴシック"/>
              </a:rPr>
              <a:t>feligreses</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additive="repl">
                                        <p:cTn id="7" dur="3000"/>
                                        <p:tgtEl>
                                          <p:spTgt spid="273"/>
                                        </p:tgtEl>
                                      </p:cBhvr>
                                    </p:animEffect>
                                  </p:childTnLst>
                                </p:cTn>
                              </p:par>
                              <p:par>
                                <p:cTn id="8" presetID="6" presetClass="entr" presetSubtype="32" fill="hold" nodeType="withEffect">
                                  <p:stCondLst>
                                    <p:cond delay="0"/>
                                  </p:stCondLst>
                                  <p:childTnLst>
                                    <p:set>
                                      <p:cBhvr>
                                        <p:cTn id="9" dur="1" fill="hold">
                                          <p:stCondLst>
                                            <p:cond delay="0"/>
                                          </p:stCondLst>
                                        </p:cTn>
                                        <p:tgtEl>
                                          <p:spTgt spid="272"/>
                                        </p:tgtEl>
                                        <p:attrNameLst>
                                          <p:attrName>style.visibility</p:attrName>
                                        </p:attrNameLst>
                                      </p:cBhvr>
                                      <p:to>
                                        <p:strVal val="visible"/>
                                      </p:to>
                                    </p:set>
                                    <p:animEffect transition="in" filter="circle(out)">
                                      <p:cBhvr additive="repl">
                                        <p:cTn id="10" dur="50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Imagen 4"/>
          <p:cNvPicPr/>
          <p:nvPr/>
        </p:nvPicPr>
        <p:blipFill>
          <a:blip r:embed="rId2"/>
          <a:stretch/>
        </p:blipFill>
        <p:spPr>
          <a:xfrm>
            <a:off x="0" y="0"/>
            <a:ext cx="12189240" cy="6855120"/>
          </a:xfrm>
          <a:prstGeom prst="rect">
            <a:avLst/>
          </a:prstGeom>
          <a:ln w="0">
            <a:noFill/>
          </a:ln>
        </p:spPr>
      </p:pic>
      <p:sp>
        <p:nvSpPr>
          <p:cNvPr id="280" name="CuadroTexto 2"/>
          <p:cNvSpPr/>
          <p:nvPr/>
        </p:nvSpPr>
        <p:spPr>
          <a:xfrm>
            <a:off x="1109160" y="794520"/>
            <a:ext cx="7778520" cy="588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chemeClr val="dk1"/>
                </a:solidFill>
                <a:highlight>
                  <a:srgbClr val="FFFF00"/>
                </a:highlight>
                <a:latin typeface="Tw Cen MT"/>
                <a:ea typeface="Calibri"/>
              </a:rPr>
              <a:t>1ª</a:t>
            </a:r>
            <a:r>
              <a:rPr lang="es-ES" sz="2000" b="0" strike="noStrike" spc="-1">
                <a:solidFill>
                  <a:schemeClr val="dk1"/>
                </a:solidFill>
                <a:latin typeface="Tw Cen MT"/>
                <a:ea typeface="Calibri"/>
              </a:rPr>
              <a:t> Esta situación provocó un </a:t>
            </a:r>
            <a:r>
              <a:rPr lang="es-ES" sz="2000" b="0" strike="noStrike" spc="-1">
                <a:solidFill>
                  <a:schemeClr val="dk1"/>
                </a:solidFill>
                <a:highlight>
                  <a:srgbClr val="FFFF00"/>
                </a:highlight>
                <a:latin typeface="Tw Cen MT"/>
                <a:ea typeface="Calibri"/>
              </a:rPr>
              <a:t>empobrecimiento de la iglesia </a:t>
            </a:r>
            <a:r>
              <a:rPr lang="es-ES" sz="2000" b="0" strike="noStrike" spc="-1">
                <a:solidFill>
                  <a:schemeClr val="dk1"/>
                </a:solidFill>
                <a:latin typeface="Tw Cen MT"/>
                <a:ea typeface="Calibri"/>
              </a:rPr>
              <a:t>y en especial de las órdenes religiosas que volvieron a experimentar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una importante pérdida de religiosos -muchos de ellos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incorporados al clero diocesano-.</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Calibri"/>
              </a:rPr>
              <a:t> 2ª </a:t>
            </a:r>
            <a:r>
              <a:rPr lang="es-ES" sz="2000" b="0" strike="noStrike" spc="-1">
                <a:solidFill>
                  <a:schemeClr val="dk1"/>
                </a:solidFill>
                <a:latin typeface="Tw Cen MT"/>
                <a:ea typeface="Calibri"/>
              </a:rPr>
              <a:t>La iglesia </a:t>
            </a:r>
            <a:r>
              <a:rPr lang="es-ES" sz="2000" b="0" strike="noStrike" spc="-1">
                <a:solidFill>
                  <a:schemeClr val="dk1"/>
                </a:solidFill>
                <a:highlight>
                  <a:srgbClr val="FFFF00"/>
                </a:highlight>
                <a:latin typeface="Tw Cen MT"/>
                <a:ea typeface="Calibri"/>
              </a:rPr>
              <a:t>perdió influencia social</a:t>
            </a:r>
            <a:r>
              <a:rPr lang="es-ES" sz="2000" b="0" strike="noStrike" spc="-1">
                <a:solidFill>
                  <a:schemeClr val="dk1"/>
                </a:solidFill>
                <a:latin typeface="Tw Cen MT"/>
                <a:ea typeface="Calibri"/>
              </a:rPr>
              <a:t>. La pérdida de sus bienes la alejó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de las capas sociales más humildes. Muchos de sus miembros vivían del arrendamiento de las propiedades de conventos y parroquias o simplemente se beneficiaban de su ayuda “caritativa”.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Calibri"/>
              </a:rPr>
              <a:t>3ª </a:t>
            </a:r>
            <a:r>
              <a:rPr lang="es-ES" sz="2000" b="0" strike="noStrike" spc="-1">
                <a:solidFill>
                  <a:schemeClr val="dk1"/>
                </a:solidFill>
                <a:latin typeface="Tw Cen MT"/>
                <a:ea typeface="Calibri"/>
              </a:rPr>
              <a:t>Al verse privada sobre todo de su presencia </a:t>
            </a:r>
            <a:r>
              <a:rPr lang="es-ES" sz="2000" b="0" strike="noStrike" spc="-1">
                <a:solidFill>
                  <a:schemeClr val="dk1"/>
                </a:solidFill>
                <a:highlight>
                  <a:srgbClr val="FFFF00"/>
                </a:highlight>
                <a:latin typeface="Tw Cen MT"/>
                <a:ea typeface="Calibri"/>
              </a:rPr>
              <a:t>en el campo de la enseñanza, </a:t>
            </a:r>
            <a:r>
              <a:rPr lang="es-ES" sz="2000" b="0" strike="noStrike" spc="-1">
                <a:solidFill>
                  <a:schemeClr val="dk1"/>
                </a:solidFill>
                <a:latin typeface="Tw Cen MT"/>
                <a:ea typeface="Calibri"/>
              </a:rPr>
              <a:t>y ser excluida de las universidades y de las enseñanzas medias, los protagonistas de la nueva sociedad, carecerían de una formación sólida en el terreno religioso, quedando incapacitados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ante las nuevas ideas.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Calibri"/>
              </a:rPr>
              <a:t>4ª </a:t>
            </a:r>
            <a:r>
              <a:rPr lang="es-ES" sz="2000" b="0" strike="noStrike" spc="-1">
                <a:solidFill>
                  <a:schemeClr val="dk1"/>
                </a:solidFill>
                <a:latin typeface="Tw Cen MT"/>
                <a:ea typeface="Calibri"/>
              </a:rPr>
              <a:t>El deterioro del </a:t>
            </a:r>
            <a:r>
              <a:rPr lang="es-ES" sz="2000" b="0" strike="noStrike" spc="-1">
                <a:solidFill>
                  <a:schemeClr val="dk1"/>
                </a:solidFill>
                <a:highlight>
                  <a:srgbClr val="FFFF00"/>
                </a:highlight>
                <a:latin typeface="Tw Cen MT"/>
                <a:ea typeface="Calibri"/>
              </a:rPr>
              <a:t>patrimonio artístico</a:t>
            </a:r>
            <a:r>
              <a:rPr lang="es-ES" sz="2000" b="0" strike="noStrike" spc="-1">
                <a:solidFill>
                  <a:schemeClr val="dk1"/>
                </a:solidFill>
                <a:latin typeface="Tw Cen MT"/>
                <a:ea typeface="Calibri"/>
              </a:rPr>
              <a:t>, que había servido desde siglos atrás para acercar al pueblo sencillo la doctrina cristiana, ahora pasa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a ser un simple objeto de transacción económica, pasando a los museos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y manos particulares sus cuadros y objetos de valor.</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Calibri"/>
              </a:rPr>
              <a:t>5ª</a:t>
            </a:r>
            <a:r>
              <a:rPr lang="es-ES" sz="2000" b="0" strike="noStrike" spc="-1">
                <a:solidFill>
                  <a:schemeClr val="dk1"/>
                </a:solidFill>
                <a:latin typeface="Tw Cen MT"/>
                <a:ea typeface="Calibri"/>
              </a:rPr>
              <a:t> Estos cambios bruscos y repetidos a lo largo de varias décadas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 avivaron tanto el </a:t>
            </a:r>
            <a:r>
              <a:rPr lang="es-ES" sz="2000" b="0" strike="noStrike" spc="-1">
                <a:solidFill>
                  <a:schemeClr val="dk1"/>
                </a:solidFill>
                <a:highlight>
                  <a:srgbClr val="FFFF00"/>
                </a:highlight>
                <a:latin typeface="Tw Cen MT"/>
                <a:ea typeface="Calibri"/>
              </a:rPr>
              <a:t>anticlericalismo</a:t>
            </a:r>
            <a:r>
              <a:rPr lang="es-ES" sz="2000" b="0" strike="noStrike" spc="-1">
                <a:solidFill>
                  <a:schemeClr val="dk1"/>
                </a:solidFill>
                <a:latin typeface="Tw Cen MT"/>
                <a:ea typeface="Calibri"/>
              </a:rPr>
              <a:t> como el </a:t>
            </a:r>
            <a:r>
              <a:rPr lang="es-ES" sz="2000" b="0" strike="noStrike" spc="-1">
                <a:solidFill>
                  <a:schemeClr val="dk1"/>
                </a:solidFill>
                <a:highlight>
                  <a:srgbClr val="FFFF00"/>
                </a:highlight>
                <a:latin typeface="Tw Cen MT"/>
                <a:ea typeface="Calibri"/>
              </a:rPr>
              <a:t>antiliberalismo</a:t>
            </a:r>
            <a:r>
              <a:rPr lang="es-ES" sz="2000" b="0" strike="noStrike" spc="-1">
                <a:solidFill>
                  <a:schemeClr val="dk1"/>
                </a:solidFill>
                <a:latin typeface="Tw Cen MT"/>
                <a:ea typeface="Calibri"/>
              </a:rPr>
              <a:t>.</a:t>
            </a:r>
            <a:endParaRPr lang="es-ES" sz="2000" b="0" strike="noStrike" spc="-1">
              <a:solidFill>
                <a:srgbClr val="000000"/>
              </a:solidFill>
              <a:latin typeface="Arial"/>
            </a:endParaRPr>
          </a:p>
        </p:txBody>
      </p:sp>
      <p:pic>
        <p:nvPicPr>
          <p:cNvPr id="281" name="Imagen 3"/>
          <p:cNvPicPr/>
          <p:nvPr/>
        </p:nvPicPr>
        <p:blipFill>
          <a:blip r:embed="rId3"/>
          <a:srcRect t="52092"/>
          <a:stretch/>
        </p:blipFill>
        <p:spPr>
          <a:xfrm>
            <a:off x="9974160" y="464400"/>
            <a:ext cx="1846800" cy="2575800"/>
          </a:xfrm>
          <a:prstGeom prst="rect">
            <a:avLst/>
          </a:prstGeom>
          <a:ln w="0">
            <a:noFill/>
          </a:ln>
        </p:spPr>
      </p:pic>
      <p:sp>
        <p:nvSpPr>
          <p:cNvPr id="282" name="CuadroTexto 6"/>
          <p:cNvSpPr/>
          <p:nvPr/>
        </p:nvSpPr>
        <p:spPr>
          <a:xfrm>
            <a:off x="9974160" y="3207600"/>
            <a:ext cx="1846800" cy="13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latin typeface="Tw Cen MT"/>
                <a:ea typeface="Calibri"/>
              </a:rPr>
              <a:t>NACEN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Calibri"/>
              </a:rPr>
              <a:t>LAS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Calibri"/>
              </a:rPr>
              <a:t>DOS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Calibri"/>
              </a:rPr>
              <a:t>ESPAÑAS</a:t>
            </a:r>
            <a:endParaRPr lang="es-ES" sz="2000" b="0" strike="noStrike" spc="-1">
              <a:solidFill>
                <a:srgbClr val="000000"/>
              </a:solidFill>
              <a:latin typeface="Arial"/>
            </a:endParaRPr>
          </a:p>
        </p:txBody>
      </p:sp>
      <p:sp>
        <p:nvSpPr>
          <p:cNvPr id="283" name="CuadroTexto 5"/>
          <p:cNvSpPr/>
          <p:nvPr/>
        </p:nvSpPr>
        <p:spPr>
          <a:xfrm>
            <a:off x="539640" y="254880"/>
            <a:ext cx="91562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Calibri"/>
              </a:rPr>
              <a:t>CONSECUENCIAS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additive="repl">
                                        <p:cTn id="7" dur="3000"/>
                                        <p:tgtEl>
                                          <p:spTgt spid="280"/>
                                        </p:tgtEl>
                                      </p:cBhvr>
                                    </p:animEffect>
                                    <p:anim calcmode="lin" valueType="num">
                                      <p:cBhvr additive="repl">
                                        <p:cTn id="8" dur="3000" fill="hold"/>
                                        <p:tgtEl>
                                          <p:spTgt spid="280"/>
                                        </p:tgtEl>
                                        <p:attrNameLst>
                                          <p:attrName>ppt_x</p:attrName>
                                        </p:attrNameLst>
                                      </p:cBhvr>
                                      <p:tavLst>
                                        <p:tav tm="0">
                                          <p:val>
                                            <p:strVal val="#ppt_x"/>
                                          </p:val>
                                        </p:tav>
                                        <p:tav tm="100000">
                                          <p:val>
                                            <p:strVal val="#ppt_x"/>
                                          </p:val>
                                        </p:tav>
                                      </p:tavLst>
                                    </p:anim>
                                    <p:anim calcmode="lin" valueType="num">
                                      <p:cBhvr additive="repl">
                                        <p:cTn id="9" dur="3000" fill="hold"/>
                                        <p:tgtEl>
                                          <p:spTgt spid="2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Imagen 4"/>
          <p:cNvPicPr/>
          <p:nvPr/>
        </p:nvPicPr>
        <p:blipFill>
          <a:blip r:embed="rId2"/>
          <a:stretch/>
        </p:blipFill>
        <p:spPr>
          <a:xfrm>
            <a:off x="0" y="0"/>
            <a:ext cx="12189240" cy="6855120"/>
          </a:xfrm>
          <a:prstGeom prst="rect">
            <a:avLst/>
          </a:prstGeom>
          <a:ln w="0">
            <a:noFill/>
          </a:ln>
        </p:spPr>
      </p:pic>
      <p:sp>
        <p:nvSpPr>
          <p:cNvPr id="285" name="CuadroTexto 2"/>
          <p:cNvSpPr/>
          <p:nvPr/>
        </p:nvSpPr>
        <p:spPr>
          <a:xfrm>
            <a:off x="1918800" y="284760"/>
            <a:ext cx="822132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highlight>
                  <a:srgbClr val="FFFF00"/>
                </a:highlight>
                <a:latin typeface="Arial"/>
                <a:ea typeface="Calibri"/>
              </a:rPr>
              <a:t>* </a:t>
            </a:r>
            <a:r>
              <a:rPr lang="es-ES" sz="2000" b="0" strike="noStrike" spc="-1">
                <a:solidFill>
                  <a:schemeClr val="dk1"/>
                </a:solidFill>
                <a:highlight>
                  <a:srgbClr val="FFFF00"/>
                </a:highlight>
                <a:latin typeface="Tw Cen MT"/>
                <a:ea typeface="Calibri"/>
              </a:rPr>
              <a:t>Tanto el clero regular </a:t>
            </a:r>
            <a:r>
              <a:rPr lang="es-ES" sz="2000" b="0" strike="noStrike" spc="-1">
                <a:solidFill>
                  <a:schemeClr val="dk1"/>
                </a:solidFill>
                <a:latin typeface="Tw Cen MT"/>
                <a:ea typeface="Calibri"/>
              </a:rPr>
              <a:t>como el secular de Jaén habían vivido la invasión napoleónica como una guerra religiosa, en la que se aprestaron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a defender contra el invasor los valores de la patria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y de la religión. Aparte del deterioro en el patrimonio artístico,</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la diócesis de Jaén sufrió la pérdida de personas del clero,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sobre todo de religiosos.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Calibri"/>
              </a:rPr>
              <a:t>* Algunos clérigos innovadores </a:t>
            </a:r>
            <a:r>
              <a:rPr lang="es-ES" sz="2000" b="0" strike="noStrike" spc="-1">
                <a:solidFill>
                  <a:schemeClr val="dk1"/>
                </a:solidFill>
                <a:latin typeface="Tw Cen MT"/>
                <a:ea typeface="Calibri"/>
              </a:rPr>
              <a:t>vieron en estas circunstancias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la posibilidad de llevar adelante un proyecto renovador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para la sociedad y para la iglesia, adquiriendo gran protagonismo;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sin embargo el giro anticlerical que tomaron las medidas legislativas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del Trienio Liberal (1820-23) desilusionaron a muchos, así como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dio pie a la reacción en contra, de gran parte del clero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-capellanes- que se vieron privados de su medio de vida.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Calibri"/>
              </a:rPr>
              <a:t>*La pérdida de los Estados Pontificios </a:t>
            </a:r>
            <a:r>
              <a:rPr lang="es-ES" sz="2000" b="0" strike="noStrike" spc="-1">
                <a:solidFill>
                  <a:schemeClr val="dk1"/>
                </a:solidFill>
                <a:latin typeface="Tw Cen MT"/>
                <a:ea typeface="Calibri"/>
              </a:rPr>
              <a:t>y el acoso que empezó 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sufrir la Iglesia de una parte de la sociedad, que de forma unilateral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y traumática le combate sus enseñanzas y la priva de sus bienes,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despierta en muchos católicos el sentimiento de asedio.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De ahí la reacción en defensa de las doctrinas seguras en favor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de la Iglesia, del Papa y de la tradición, </a:t>
            </a:r>
            <a:r>
              <a:rPr lang="es-ES" sz="2000" b="0" strike="noStrike" spc="-1">
                <a:solidFill>
                  <a:schemeClr val="dk1"/>
                </a:solidFill>
                <a:highlight>
                  <a:srgbClr val="FFFF00"/>
                </a:highlight>
                <a:latin typeface="Tw Cen MT"/>
                <a:ea typeface="Calibri"/>
              </a:rPr>
              <a:t>frente al liberalismo</a:t>
            </a:r>
            <a:r>
              <a:rPr lang="es-ES" sz="2000" b="0" strike="noStrike" spc="-1">
                <a:solidFill>
                  <a:schemeClr val="dk1"/>
                </a:solidFill>
                <a:latin typeface="Tw Cen MT"/>
                <a:ea typeface="Calibri"/>
              </a:rPr>
              <a:t>. </a:t>
            </a:r>
            <a:endParaRPr lang="es-ES" sz="2000" b="0" strike="noStrike" spc="-1">
              <a:solidFill>
                <a:srgbClr val="000000"/>
              </a:solidFill>
              <a:latin typeface="Arial"/>
            </a:endParaRPr>
          </a:p>
        </p:txBody>
      </p:sp>
      <p:sp>
        <p:nvSpPr>
          <p:cNvPr id="286" name="CuadroTexto 3"/>
          <p:cNvSpPr/>
          <p:nvPr/>
        </p:nvSpPr>
        <p:spPr>
          <a:xfrm>
            <a:off x="0" y="25200"/>
            <a:ext cx="121892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Calibri"/>
              </a:rPr>
              <a:t>DIFERENTES REACCIONES </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additive="repl">
                                        <p:cTn id="7" dur="3000"/>
                                        <p:tgtEl>
                                          <p:spTgt spid="285"/>
                                        </p:tgtEl>
                                      </p:cBhvr>
                                    </p:animEffect>
                                    <p:anim calcmode="lin" valueType="num">
                                      <p:cBhvr additive="repl">
                                        <p:cTn id="8" dur="3000" fill="hold"/>
                                        <p:tgtEl>
                                          <p:spTgt spid="285"/>
                                        </p:tgtEl>
                                        <p:attrNameLst>
                                          <p:attrName>ppt_x</p:attrName>
                                        </p:attrNameLst>
                                      </p:cBhvr>
                                      <p:tavLst>
                                        <p:tav tm="0">
                                          <p:val>
                                            <p:strVal val="#ppt_x"/>
                                          </p:val>
                                        </p:tav>
                                        <p:tav tm="100000">
                                          <p:val>
                                            <p:strVal val="#ppt_x"/>
                                          </p:val>
                                        </p:tav>
                                      </p:tavLst>
                                    </p:anim>
                                    <p:anim calcmode="lin" valueType="num">
                                      <p:cBhvr additive="repl">
                                        <p:cTn id="9" dur="3000" fill="hold"/>
                                        <p:tgtEl>
                                          <p:spTgt spid="2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Imagen 4"/>
          <p:cNvPicPr/>
          <p:nvPr/>
        </p:nvPicPr>
        <p:blipFill>
          <a:blip r:embed="rId2"/>
          <a:stretch/>
        </p:blipFill>
        <p:spPr>
          <a:xfrm>
            <a:off x="0" y="0"/>
            <a:ext cx="12189240" cy="6855120"/>
          </a:xfrm>
          <a:prstGeom prst="rect">
            <a:avLst/>
          </a:prstGeom>
          <a:ln w="0">
            <a:noFill/>
          </a:ln>
        </p:spPr>
      </p:pic>
      <p:sp>
        <p:nvSpPr>
          <p:cNvPr id="290" name="CuadroTexto 5"/>
          <p:cNvSpPr/>
          <p:nvPr/>
        </p:nvSpPr>
        <p:spPr>
          <a:xfrm>
            <a:off x="1483920" y="209880"/>
            <a:ext cx="9006120" cy="36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s-ES" sz="1800" b="0" strike="noStrike" spc="-1">
              <a:solidFill>
                <a:schemeClr val="dk1"/>
              </a:solidFill>
              <a:latin typeface="Tw Cen MT"/>
              <a:ea typeface="DejaVu Sans"/>
            </a:endParaRPr>
          </a:p>
        </p:txBody>
      </p:sp>
      <p:sp>
        <p:nvSpPr>
          <p:cNvPr id="291" name="CuadroTexto 2"/>
          <p:cNvSpPr/>
          <p:nvPr/>
        </p:nvSpPr>
        <p:spPr>
          <a:xfrm>
            <a:off x="3752640" y="83160"/>
            <a:ext cx="4070520" cy="667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highlight>
                  <a:srgbClr val="FFFF00"/>
                </a:highlight>
                <a:latin typeface="Tw Cen MT"/>
                <a:ea typeface="DejaVu Sans"/>
              </a:rPr>
              <a:t>¿ DOS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DejaVu Sans"/>
              </a:rPr>
              <a:t>  IGLESIAS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La iglesia deja de ser “uniforme”.</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Dentro del mismo clero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hay diferencias notables: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algunos empapados de ideas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Ilustradas y liberales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abogan por la mayor</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intervención del Estado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en la vida de la iglesia.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Otros salen en defensa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de la libertad de la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jerarquía y del Papa,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Este es el caso de </a:t>
            </a:r>
            <a:r>
              <a:rPr lang="es-ES" sz="1800" b="1" strike="noStrike" spc="-1">
                <a:solidFill>
                  <a:srgbClr val="C00000"/>
                </a:solidFill>
                <a:latin typeface="Tw Cen MT"/>
                <a:ea typeface="Times New Roman"/>
              </a:rPr>
              <a:t>dos ilustres </a:t>
            </a:r>
            <a:endParaRPr lang="es-ES" sz="1800" b="0" strike="noStrike" spc="-1">
              <a:solidFill>
                <a:srgbClr val="000000"/>
              </a:solidFill>
              <a:latin typeface="Arial"/>
            </a:endParaRPr>
          </a:p>
          <a:p>
            <a:pPr algn="ctr" defTabSz="914400">
              <a:lnSpc>
                <a:spcPct val="100000"/>
              </a:lnSpc>
            </a:pPr>
            <a:r>
              <a:rPr lang="es-ES" sz="1800" b="1" strike="noStrike" spc="-1">
                <a:solidFill>
                  <a:srgbClr val="C00000"/>
                </a:solidFill>
                <a:latin typeface="Tw Cen MT"/>
                <a:ea typeface="Times New Roman"/>
              </a:rPr>
              <a:t>ubetenses</a:t>
            </a:r>
            <a:r>
              <a:rPr lang="es-ES" sz="1800" b="0" strike="noStrike" spc="-1">
                <a:solidFill>
                  <a:srgbClr val="C00000"/>
                </a:solidFill>
                <a:latin typeface="Tw Cen MT"/>
                <a:ea typeface="Times New Roman"/>
              </a:rPr>
              <a:t>, de ilustres familias,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de sólida formación,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canónigos de Jaén,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activos y comprometidos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con su tiempo: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D. Luis de la Mota Hidalgo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(1782-1860)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y D. Manuel Muñoz Garnica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1821-1876). </a:t>
            </a:r>
            <a:endParaRPr lang="es-ES" sz="1800" b="0" strike="noStrike" spc="-1">
              <a:solidFill>
                <a:srgbClr val="000000"/>
              </a:solidFill>
              <a:latin typeface="Arial"/>
            </a:endParaRPr>
          </a:p>
        </p:txBody>
      </p:sp>
      <p:sp>
        <p:nvSpPr>
          <p:cNvPr id="292" name="CuadroTexto 3"/>
          <p:cNvSpPr/>
          <p:nvPr/>
        </p:nvSpPr>
        <p:spPr>
          <a:xfrm>
            <a:off x="457200" y="388800"/>
            <a:ext cx="3292560" cy="6338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400" b="0" strike="noStrike" spc="-1">
                <a:solidFill>
                  <a:srgbClr val="FFFF00"/>
                </a:solidFill>
                <a:latin typeface="Times New Roman"/>
                <a:ea typeface="Times New Roman"/>
              </a:rPr>
              <a:t> </a:t>
            </a:r>
            <a:r>
              <a:rPr lang="es-ES" sz="1800" b="0" strike="noStrike" spc="-1">
                <a:solidFill>
                  <a:srgbClr val="C00000"/>
                </a:solidFill>
                <a:highlight>
                  <a:srgbClr val="FFFF00"/>
                </a:highlight>
                <a:latin typeface="Tw Cen MT"/>
                <a:ea typeface="Times New Roman"/>
              </a:rPr>
              <a:t>D. LUIS DE LA MOTA HIDALGO</a:t>
            </a:r>
            <a:r>
              <a:rPr lang="es-ES" sz="1800" b="0" strike="noStrike" spc="-1">
                <a:solidFill>
                  <a:schemeClr val="dk1"/>
                </a:solidFill>
                <a:latin typeface="Tw Cen MT"/>
                <a:ea typeface="Times New Roman"/>
              </a:rPr>
              <a:t>:</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*1782, 3 Enero: .Nace en Úbeda. Hijodalgo, protegido  por su tío don Juan Miguel del Rox, Canónigo de la Colegial,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Catedrático de filosofía y teología en Baeza.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Gran defensor de las ideas liberales.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1814:  En la fiesta de Jesús,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con la presencia de las autoridades,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al haber Jurado Fernando VII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la Constitución, lo presenta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como Pilato a Jesús: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“He aquí a vuestro rey”.</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Contrariado posteriormente por los cambios del Rey,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Se vería, ensalzado hasta ocupar puestos de responsabilidad con los liberales, y desterrado al predominar los contrarios.</a:t>
            </a:r>
            <a:endParaRPr lang="es-ES" sz="1800" b="0" strike="noStrike" spc="-1">
              <a:solidFill>
                <a:srgbClr val="000000"/>
              </a:solidFill>
              <a:latin typeface="Arial"/>
            </a:endParaRPr>
          </a:p>
          <a:p>
            <a:pPr defTabSz="914400">
              <a:lnSpc>
                <a:spcPct val="100000"/>
              </a:lnSpc>
            </a:pPr>
            <a:r>
              <a:rPr lang="es-ES" sz="1400" b="0" strike="noStrike" spc="-1">
                <a:solidFill>
                  <a:schemeClr val="dk1"/>
                </a:solidFill>
                <a:latin typeface="Tw Cen MT"/>
                <a:ea typeface="Times New Roman"/>
              </a:rPr>
              <a:t>+ 1860. Muere el 10 de agosto</a:t>
            </a:r>
            <a:endParaRPr lang="es-ES" sz="1400" b="0" strike="noStrike" spc="-1">
              <a:solidFill>
                <a:srgbClr val="000000"/>
              </a:solidFill>
              <a:latin typeface="Arial"/>
            </a:endParaRPr>
          </a:p>
        </p:txBody>
      </p:sp>
      <p:sp>
        <p:nvSpPr>
          <p:cNvPr id="293" name="CuadroTexto 7"/>
          <p:cNvSpPr/>
          <p:nvPr/>
        </p:nvSpPr>
        <p:spPr>
          <a:xfrm>
            <a:off x="8253720" y="388800"/>
            <a:ext cx="3478320" cy="642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Times New Roman"/>
              </a:rPr>
              <a:t>D. MANUEL MUÑOZ GARNICA</a:t>
            </a:r>
            <a:endParaRPr lang="es-ES" sz="20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1" strike="noStrike" spc="-1">
                <a:solidFill>
                  <a:schemeClr val="dk1"/>
                </a:solidFill>
                <a:latin typeface="Tw Cen MT"/>
                <a:ea typeface="Times New Roman"/>
              </a:rPr>
              <a:t>*1821</a:t>
            </a:r>
            <a:r>
              <a:rPr lang="es-ES" sz="1800" b="0" strike="noStrike" spc="-1">
                <a:solidFill>
                  <a:schemeClr val="dk1"/>
                </a:solidFill>
                <a:latin typeface="Tw Cen MT"/>
                <a:ea typeface="Times New Roman"/>
              </a:rPr>
              <a:t>: Nace en Úbeda,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Doctor en Teología por Granada, catedrático de Lógica, creando sus propios textos.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Como teólogo consultor acompañó al Obispo Monescillo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Al Concilio Vaticano I, en Roma,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a las Cortes Constituyentes  en Madrid el 1869.</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Gran orador, expresa con valentía sus ideas, tratando de iluminar desde la fe, las circunstancias cambiantes.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Desde la Moral y El Derecho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Denuncia los errores de la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“Moral Universal” en boga.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Facilitó la apertura del Asilo.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salvó el Oratorio de S. Juan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el mismo Salvador.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+ 1876,14,Febrero: Muere en Jaén.</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additive="repl">
                                        <p:cTn id="7" dur="3000"/>
                                        <p:tgtEl>
                                          <p:spTgt spid="291"/>
                                        </p:tgtEl>
                                      </p:cBhvr>
                                    </p:animEffect>
                                    <p:anim calcmode="lin" valueType="num">
                                      <p:cBhvr additive="repl">
                                        <p:cTn id="8" dur="3000" fill="hold"/>
                                        <p:tgtEl>
                                          <p:spTgt spid="291"/>
                                        </p:tgtEl>
                                        <p:attrNameLst>
                                          <p:attrName>ppt_x</p:attrName>
                                        </p:attrNameLst>
                                      </p:cBhvr>
                                      <p:tavLst>
                                        <p:tav tm="0">
                                          <p:val>
                                            <p:strVal val="#ppt_x"/>
                                          </p:val>
                                        </p:tav>
                                        <p:tav tm="100000">
                                          <p:val>
                                            <p:strVal val="#ppt_x"/>
                                          </p:val>
                                        </p:tav>
                                      </p:tavLst>
                                    </p:anim>
                                    <p:anim calcmode="lin" valueType="num">
                                      <p:cBhvr additive="repl">
                                        <p:cTn id="9" dur="3000" fill="hold"/>
                                        <p:tgtEl>
                                          <p:spTgt spid="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Imagen 4"/>
          <p:cNvPicPr/>
          <p:nvPr/>
        </p:nvPicPr>
        <p:blipFill>
          <a:blip r:embed="rId2"/>
          <a:stretch/>
        </p:blipFill>
        <p:spPr>
          <a:xfrm>
            <a:off x="0" y="0"/>
            <a:ext cx="12189240" cy="6855120"/>
          </a:xfrm>
          <a:prstGeom prst="rect">
            <a:avLst/>
          </a:prstGeom>
          <a:ln w="0">
            <a:noFill/>
          </a:ln>
        </p:spPr>
      </p:pic>
      <p:sp>
        <p:nvSpPr>
          <p:cNvPr id="295" name="CuadroTexto 5"/>
          <p:cNvSpPr/>
          <p:nvPr/>
        </p:nvSpPr>
        <p:spPr>
          <a:xfrm>
            <a:off x="1483920" y="209880"/>
            <a:ext cx="93196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highlight>
                  <a:srgbClr val="FFFF00"/>
                </a:highlight>
                <a:latin typeface="Tw Cen MT"/>
                <a:ea typeface="DejaVu Sans"/>
              </a:rPr>
              <a:t>SIGLO XIX: SIGNOS DE ESPERANZA</a:t>
            </a:r>
            <a:endParaRPr lang="es-ES" sz="1800" b="0" strike="noStrike" spc="-1">
              <a:solidFill>
                <a:srgbClr val="000000"/>
              </a:solidFill>
              <a:latin typeface="Arial"/>
            </a:endParaRPr>
          </a:p>
        </p:txBody>
      </p:sp>
      <p:graphicFrame>
        <p:nvGraphicFramePr>
          <p:cNvPr id="296" name="Tabla 2"/>
          <p:cNvGraphicFramePr/>
          <p:nvPr/>
        </p:nvGraphicFramePr>
        <p:xfrm>
          <a:off x="204480" y="719640"/>
          <a:ext cx="11814120" cy="6126480"/>
        </p:xfrm>
        <a:graphic>
          <a:graphicData uri="http://schemas.openxmlformats.org/drawingml/2006/table">
            <a:tbl>
              <a:tblPr/>
              <a:tblGrid>
                <a:gridCol w="3938040">
                  <a:extLst>
                    <a:ext uri="{9D8B030D-6E8A-4147-A177-3AD203B41FA5}">
                      <a16:colId xmlns:a16="http://schemas.microsoft.com/office/drawing/2014/main" val="20000"/>
                    </a:ext>
                  </a:extLst>
                </a:gridCol>
                <a:gridCol w="3938040">
                  <a:extLst>
                    <a:ext uri="{9D8B030D-6E8A-4147-A177-3AD203B41FA5}">
                      <a16:colId xmlns:a16="http://schemas.microsoft.com/office/drawing/2014/main" val="20001"/>
                    </a:ext>
                  </a:extLst>
                </a:gridCol>
                <a:gridCol w="3938040">
                  <a:extLst>
                    <a:ext uri="{9D8B030D-6E8A-4147-A177-3AD203B41FA5}">
                      <a16:colId xmlns:a16="http://schemas.microsoft.com/office/drawing/2014/main" val="20002"/>
                    </a:ext>
                  </a:extLst>
                </a:gridCol>
              </a:tblGrid>
              <a:tr h="370800">
                <a:tc>
                  <a:txBody>
                    <a:bodyPr/>
                    <a:lstStyle/>
                    <a:p>
                      <a:pPr algn="ctr" defTabSz="914400">
                        <a:lnSpc>
                          <a:spcPct val="100000"/>
                        </a:lnSpc>
                      </a:pPr>
                      <a:r>
                        <a:rPr lang="es-ES" sz="1800" b="0" strike="noStrike" spc="-1">
                          <a:solidFill>
                            <a:srgbClr val="C00000"/>
                          </a:solidFill>
                          <a:highlight>
                            <a:srgbClr val="FFFF00"/>
                          </a:highlight>
                          <a:latin typeface="Tw Cen MT"/>
                          <a:ea typeface="Times New Roman"/>
                        </a:rPr>
                        <a:t>LAS HIJAS DE LA CARIDAD</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u="sng" strike="noStrike" spc="-1">
                          <a:solidFill>
                            <a:schemeClr val="dk1"/>
                          </a:solidFill>
                          <a:highlight>
                            <a:srgbClr val="FFFF00"/>
                          </a:highlight>
                          <a:uFillTx/>
                          <a:latin typeface="Tw Cen MT"/>
                          <a:ea typeface="Times New Roman"/>
                        </a:rPr>
                        <a:t>*1857</a:t>
                      </a:r>
                      <a:r>
                        <a:rPr lang="es-ES" sz="1800" b="0" strike="noStrike" spc="-1">
                          <a:solidFill>
                            <a:schemeClr val="dk1"/>
                          </a:solidFill>
                          <a:latin typeface="Tw Cen MT"/>
                          <a:ea typeface="Times New Roman"/>
                        </a:rPr>
                        <a:t>: Se incorporan para el servicio del Hospital de Úbeda las Hijas de la Caridad, incorporándose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después la Escuela de Párvulos.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Esta sociedad femenina había sido fundada en Francia en 1633,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por S. Vicente de Paúl, con el fin de dedicarse al servicio de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los pobres y enfermos.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La lucha de Luisa </a:t>
                      </a:r>
                      <a:r>
                        <a:rPr lang="es-ES" sz="1800" b="0" strike="noStrike" spc="-1">
                          <a:solidFill>
                            <a:schemeClr val="dk1"/>
                          </a:solidFill>
                          <a:latin typeface="Tw Cen MT"/>
                          <a:ea typeface="ＭＳ Ｐゴシック"/>
                        </a:rPr>
                        <a:t>Marillac (viuda) </a:t>
                      </a:r>
                      <a:r>
                        <a:rPr lang="es-ES" sz="1800" b="0" strike="noStrike" spc="-1">
                          <a:solidFill>
                            <a:schemeClr val="dk1"/>
                          </a:solidFill>
                          <a:latin typeface="Tw Cen MT"/>
                          <a:ea typeface="Times New Roman"/>
                        </a:rPr>
                        <a:t>y sus compañeras fue grande: no cabían dentro de los esquemas de la iglesia,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al no hacer votos públicos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ni ser consideradas religiosas.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Según su pensamiento; “hacer obra de caridad no necesita permisos”.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Su acción social se prolongaría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más de un siglo.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4">
                        <a:lumMod val="20000"/>
                        <a:lumOff val="80000"/>
                      </a:schemeClr>
                    </a:solidFill>
                  </a:tcPr>
                </a:tc>
                <a:tc>
                  <a:txBody>
                    <a:bodyPr/>
                    <a:lstStyle/>
                    <a:p>
                      <a:pPr algn="ctr" defTabSz="914400">
                        <a:lnSpc>
                          <a:spcPct val="100000"/>
                        </a:lnSpc>
                      </a:pPr>
                      <a:r>
                        <a:rPr lang="es-ES" sz="1800" b="0" strike="noStrike" spc="-1">
                          <a:solidFill>
                            <a:srgbClr val="C00000"/>
                          </a:solidFill>
                          <a:highlight>
                            <a:srgbClr val="FFFF00"/>
                          </a:highlight>
                          <a:latin typeface="Tw Cen MT"/>
                        </a:rPr>
                        <a:t>LOS ESCOLAPIOS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u="sng" strike="noStrike" spc="-1">
                          <a:solidFill>
                            <a:schemeClr val="dk1"/>
                          </a:solidFill>
                          <a:highlight>
                            <a:srgbClr val="FFFF00"/>
                          </a:highlight>
                          <a:uFillTx/>
                          <a:latin typeface="Tw Cen MT"/>
                        </a:rPr>
                        <a:t>*1861</a:t>
                      </a:r>
                      <a:r>
                        <a:rPr lang="es-ES" sz="1800" b="0" strike="noStrike" spc="-1">
                          <a:solidFill>
                            <a:schemeClr val="dk1"/>
                          </a:solidFill>
                          <a:latin typeface="Tw Cen MT"/>
                        </a:rPr>
                        <a:t>. 6 octubre. En la Trinidad: Solemne apertura de curso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Colegio de 1ª y 2ª Enseñanza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para 130 internos y 500 externos.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Del colegio Calasancio perdura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la buena memoria de sus rectores, algunos tan famosos como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el P. Ángel Vinagre que contribuyó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al esclarecimiento de la historia antigua de Úbeda, y por el impulso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en el campo cultural.</a:t>
                      </a:r>
                      <a:endParaRPr lang="es-ES" sz="1800" b="0" strike="noStrike" spc="-1">
                        <a:solidFill>
                          <a:srgbClr val="000000"/>
                        </a:solidFill>
                        <a:latin typeface="Arial"/>
                      </a:endParaRPr>
                    </a:p>
                    <a:p>
                      <a:pPr algn="ctr" defTabSz="914400">
                        <a:lnSpc>
                          <a:spcPct val="100000"/>
                        </a:lnSpc>
                      </a:pPr>
                      <a:r>
                        <a:rPr lang="es-ES" sz="1800" b="0" u="sng" strike="noStrike" spc="-1">
                          <a:solidFill>
                            <a:schemeClr val="dk1"/>
                          </a:solidFill>
                          <a:highlight>
                            <a:srgbClr val="FFFF00"/>
                          </a:highlight>
                          <a:uFillTx/>
                          <a:latin typeface="Tw Cen MT"/>
                        </a:rPr>
                        <a:t>*1887</a:t>
                      </a:r>
                      <a:r>
                        <a:rPr lang="es-ES" sz="1800" b="0" strike="noStrike" spc="-1">
                          <a:solidFill>
                            <a:schemeClr val="dk1"/>
                          </a:solidFill>
                          <a:latin typeface="Tw Cen MT"/>
                        </a:rPr>
                        <a:t>. Es inaugurado el Observatorio Meteorológico con carácter oficial.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Las condiciones.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a)Cuidar las instalaciones y aparatos.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b) Efectuar en ella las observaciones.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c) Remitir mensualmente los datos.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Estarán en Úbeda hasta </a:t>
                      </a:r>
                      <a:r>
                        <a:rPr lang="es-ES" sz="1800" b="0" strike="noStrike" spc="-1">
                          <a:solidFill>
                            <a:schemeClr val="dk1"/>
                          </a:solidFill>
                          <a:highlight>
                            <a:srgbClr val="FFFF00"/>
                          </a:highlight>
                          <a:latin typeface="Tw Cen MT"/>
                        </a:rPr>
                        <a:t>1</a:t>
                      </a:r>
                      <a:r>
                        <a:rPr lang="es-ES" sz="1800" b="1" strike="noStrike" spc="-1">
                          <a:solidFill>
                            <a:schemeClr val="dk1"/>
                          </a:solidFill>
                          <a:highlight>
                            <a:srgbClr val="FFFF00"/>
                          </a:highlight>
                          <a:latin typeface="Tw Cen MT"/>
                        </a:rPr>
                        <a:t>920 </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20000"/>
                        <a:lumOff val="80000"/>
                      </a:schemeClr>
                    </a:solidFill>
                  </a:tcPr>
                </a:tc>
                <a:tc>
                  <a:txBody>
                    <a:bodyPr/>
                    <a:lstStyle/>
                    <a:p>
                      <a:pPr algn="ctr" defTabSz="914400">
                        <a:lnSpc>
                          <a:spcPct val="100000"/>
                        </a:lnSpc>
                      </a:pPr>
                      <a:r>
                        <a:rPr lang="es-ES" sz="1800" b="0" strike="noStrike" spc="-1">
                          <a:solidFill>
                            <a:srgbClr val="C00000"/>
                          </a:solidFill>
                          <a:highlight>
                            <a:srgbClr val="FFFF00"/>
                          </a:highlight>
                          <a:latin typeface="Tw Cen MT"/>
                          <a:ea typeface="Calibri"/>
                        </a:rPr>
                        <a:t>HERMANITAS DE LOS ANCIANOS</a:t>
                      </a: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Llegaron a Úbeda gracias 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D. Manuel Muñoz Garnica.</a:t>
                      </a:r>
                      <a:endParaRPr lang="es-ES" sz="1800" b="0" strike="noStrike" spc="-1">
                        <a:solidFill>
                          <a:srgbClr val="000000"/>
                        </a:solidFill>
                        <a:latin typeface="Arial"/>
                      </a:endParaRPr>
                    </a:p>
                    <a:p>
                      <a:pPr algn="ctr" defTabSz="914400">
                        <a:lnSpc>
                          <a:spcPct val="100000"/>
                        </a:lnSpc>
                      </a:pPr>
                      <a:r>
                        <a:rPr lang="es-ES" sz="1800" b="0" u="sng" strike="noStrike" spc="-1">
                          <a:solidFill>
                            <a:schemeClr val="dk1"/>
                          </a:solidFill>
                          <a:highlight>
                            <a:srgbClr val="FFFF00"/>
                          </a:highlight>
                          <a:uFillTx/>
                          <a:latin typeface="Tw Cen MT"/>
                          <a:ea typeface="Calibri"/>
                        </a:rPr>
                        <a:t>1884.</a:t>
                      </a:r>
                      <a:r>
                        <a:rPr lang="es-ES" sz="1800" b="0" strike="noStrike" spc="-1">
                          <a:solidFill>
                            <a:schemeClr val="dk1"/>
                          </a:solidFill>
                          <a:latin typeface="Tw Cen MT"/>
                          <a:ea typeface="Calibri"/>
                        </a:rPr>
                        <a:t>- Don Fernando Barrios Jurado,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un espíritu religioso y caritativo,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tras cuarenta años de actividad incansable, emplea todas sus rentas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en esta Fundación,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junto a la Cruz de Hierro.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Alberga más de sesenta ancianos de ambos sexos, asistidos por las Hermanas con celo y abnegación.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Se construye una bonita capilla en el centro del edificio y hay un capellán para el cuidado del culto y la ayuda de las hermanas y de los asilados.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Permanecería en actividad</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hasta el 18 de diciembre de </a:t>
                      </a:r>
                      <a:r>
                        <a:rPr lang="es-ES" sz="1800" b="0" strike="noStrike" spc="-1">
                          <a:solidFill>
                            <a:schemeClr val="dk1"/>
                          </a:solidFill>
                          <a:highlight>
                            <a:srgbClr val="FFFF00"/>
                          </a:highlight>
                          <a:latin typeface="Tw Cen MT"/>
                          <a:ea typeface="Calibri"/>
                        </a:rPr>
                        <a:t>1976.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Su último capellán fue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D. Juan Ángel Muñoz León.</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4">
                        <a:lumMod val="20000"/>
                        <a:lumOff val="80000"/>
                      </a:scheme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additive="repl">
                                        <p:cTn id="7" dur="3000"/>
                                        <p:tgtEl>
                                          <p:spTgt spid="296"/>
                                        </p:tgtEl>
                                      </p:cBhvr>
                                    </p:animEffect>
                                    <p:anim calcmode="lin" valueType="num">
                                      <p:cBhvr additive="repl">
                                        <p:cTn id="8" dur="3000" fill="hold"/>
                                        <p:tgtEl>
                                          <p:spTgt spid="296"/>
                                        </p:tgtEl>
                                        <p:attrNameLst>
                                          <p:attrName>ppt_x</p:attrName>
                                        </p:attrNameLst>
                                      </p:cBhvr>
                                      <p:tavLst>
                                        <p:tav tm="0">
                                          <p:val>
                                            <p:strVal val="#ppt_x"/>
                                          </p:val>
                                        </p:tav>
                                        <p:tav tm="100000">
                                          <p:val>
                                            <p:strVal val="#ppt_x"/>
                                          </p:val>
                                        </p:tav>
                                      </p:tavLst>
                                    </p:anim>
                                    <p:anim calcmode="lin" valueType="num">
                                      <p:cBhvr additive="repl">
                                        <p:cTn id="9" dur="3000" fill="hold"/>
                                        <p:tgtEl>
                                          <p:spTgt spid="2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Imagen 4"/>
          <p:cNvPicPr/>
          <p:nvPr/>
        </p:nvPicPr>
        <p:blipFill>
          <a:blip r:embed="rId2"/>
          <a:stretch/>
        </p:blipFill>
        <p:spPr>
          <a:xfrm>
            <a:off x="0" y="0"/>
            <a:ext cx="12189240" cy="6855120"/>
          </a:xfrm>
          <a:prstGeom prst="rect">
            <a:avLst/>
          </a:prstGeom>
          <a:ln w="0">
            <a:noFill/>
          </a:ln>
        </p:spPr>
      </p:pic>
      <p:sp>
        <p:nvSpPr>
          <p:cNvPr id="298" name="CuadroTexto 5"/>
          <p:cNvSpPr/>
          <p:nvPr/>
        </p:nvSpPr>
        <p:spPr>
          <a:xfrm>
            <a:off x="3268080" y="268560"/>
            <a:ext cx="279000" cy="393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es-ES" sz="2800" b="0" strike="noStrike" spc="-1">
                <a:solidFill>
                  <a:srgbClr val="C00000"/>
                </a:solidFill>
                <a:highlight>
                  <a:srgbClr val="FFFF00"/>
                </a:highlight>
                <a:latin typeface="Tw Cen MT"/>
                <a:ea typeface="DejaVu Sans"/>
              </a:rPr>
              <a:t>EVOCACIÓN</a:t>
            </a:r>
            <a:endParaRPr lang="es-ES" sz="2800" b="0" strike="noStrike" spc="-1">
              <a:solidFill>
                <a:srgbClr val="000000"/>
              </a:solidFill>
              <a:latin typeface="Arial"/>
            </a:endParaRPr>
          </a:p>
        </p:txBody>
      </p:sp>
      <p:sp>
        <p:nvSpPr>
          <p:cNvPr id="299" name="CuadroTexto 2"/>
          <p:cNvSpPr/>
          <p:nvPr/>
        </p:nvSpPr>
        <p:spPr>
          <a:xfrm>
            <a:off x="4140720" y="440280"/>
            <a:ext cx="4709520" cy="557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1" i="1" strike="noStrike" spc="-1">
                <a:solidFill>
                  <a:schemeClr val="dk1"/>
                </a:solidFill>
                <a:highlight>
                  <a:srgbClr val="FFFF00"/>
                </a:highlight>
                <a:latin typeface="Tw Cen MT"/>
                <a:ea typeface="Times New Roman"/>
              </a:rPr>
              <a:t>¡ POBRES CAMPANAS CONVENTUALES !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¡Cuánto hubiésemos dado por escuchar las voces sonoras de las mil campanas de Úbeda!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¡Cuánto por distinguir el esquilón de San Andrés,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de San Antonio, o de la Victoria!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¡Cuánto por ver en sus vertiginosos volteos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las campanas de plata de sus espigadas torres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siempre mirando al cielo!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¡Cuánto por conocer sus nombres y su historia !;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porque las campanas de Úbeda tenían su historia, y aunque todas ellas en sus gozos voceaban su alegría, también enviaban a la campiña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sus lamentos fúnebres y sentidos.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No conocemos vuestra historia pisoteada, pero sí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vuestra destrucción y vuestra desgracia.</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Fuisteis derribadas.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Toda una vejación para las más brillantes páginas </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Times New Roman"/>
              </a:rPr>
              <a:t>de la historia religiosa de Úbeda.</a:t>
            </a:r>
            <a:endParaRPr lang="es-ES" sz="1800" b="0" strike="noStrike" spc="-1">
              <a:solidFill>
                <a:srgbClr val="000000"/>
              </a:solidFill>
              <a:latin typeface="Arial"/>
            </a:endParaRPr>
          </a:p>
        </p:txBody>
      </p:sp>
      <p:pic>
        <p:nvPicPr>
          <p:cNvPr id="300" name="Imagen 14"/>
          <p:cNvPicPr/>
          <p:nvPr/>
        </p:nvPicPr>
        <p:blipFill>
          <a:blip r:embed="rId3"/>
          <a:stretch/>
        </p:blipFill>
        <p:spPr>
          <a:xfrm>
            <a:off x="415440" y="3676320"/>
            <a:ext cx="2598120" cy="2493000"/>
          </a:xfrm>
          <a:prstGeom prst="rect">
            <a:avLst/>
          </a:prstGeom>
          <a:ln w="0">
            <a:noFill/>
          </a:ln>
        </p:spPr>
      </p:pic>
      <p:pic>
        <p:nvPicPr>
          <p:cNvPr id="301" name="Imagen 1"/>
          <p:cNvPicPr/>
          <p:nvPr/>
        </p:nvPicPr>
        <p:blipFill>
          <a:blip r:embed="rId4"/>
          <a:srcRect l="72969" t="-1058" r="-325" b="1058"/>
          <a:stretch/>
        </p:blipFill>
        <p:spPr>
          <a:xfrm>
            <a:off x="9387000" y="268560"/>
            <a:ext cx="2386800" cy="6318000"/>
          </a:xfrm>
          <a:prstGeom prst="rect">
            <a:avLst/>
          </a:prstGeom>
          <a:ln w="0">
            <a:noFill/>
          </a:ln>
        </p:spPr>
      </p:pic>
      <p:sp>
        <p:nvSpPr>
          <p:cNvPr id="302" name="CuadroTexto 8"/>
          <p:cNvSpPr/>
          <p:nvPr/>
        </p:nvSpPr>
        <p:spPr>
          <a:xfrm>
            <a:off x="9387000" y="5600880"/>
            <a:ext cx="238680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400" b="0" strike="noStrike" spc="-1">
                <a:solidFill>
                  <a:srgbClr val="FFFF00"/>
                </a:solidFill>
                <a:latin typeface="Segoe UI"/>
                <a:ea typeface="Times New Roman"/>
              </a:rPr>
              <a:t>IGLESIAS </a:t>
            </a:r>
            <a:endParaRPr lang="es-ES" sz="1400" b="0" strike="noStrike" spc="-1">
              <a:solidFill>
                <a:srgbClr val="000000"/>
              </a:solidFill>
              <a:latin typeface="Arial"/>
            </a:endParaRPr>
          </a:p>
          <a:p>
            <a:pPr algn="ctr" defTabSz="914400">
              <a:lnSpc>
                <a:spcPct val="100000"/>
              </a:lnSpc>
            </a:pPr>
            <a:r>
              <a:rPr lang="es-ES" sz="1400" b="0" strike="noStrike" spc="-1">
                <a:solidFill>
                  <a:srgbClr val="FFFF00"/>
                </a:solidFill>
                <a:latin typeface="Segoe UI"/>
                <a:ea typeface="Times New Roman"/>
              </a:rPr>
              <a:t>Y CAMPANAS</a:t>
            </a:r>
            <a:endParaRPr lang="es-ES" sz="1400" b="0" strike="noStrike" spc="-1">
              <a:solidFill>
                <a:srgbClr val="000000"/>
              </a:solidFill>
              <a:latin typeface="Arial"/>
            </a:endParaRPr>
          </a:p>
          <a:p>
            <a:pPr algn="ctr" defTabSz="914400">
              <a:lnSpc>
                <a:spcPct val="100000"/>
              </a:lnSpc>
            </a:pPr>
            <a:r>
              <a:rPr lang="es-ES" sz="1400" b="0" strike="noStrike" spc="-1">
                <a:solidFill>
                  <a:srgbClr val="FFFF00"/>
                </a:solidFill>
                <a:latin typeface="Segoe UI"/>
                <a:ea typeface="Times New Roman"/>
              </a:rPr>
              <a:t>Ginés </a:t>
            </a:r>
            <a:endParaRPr lang="es-ES" sz="1400" b="0" strike="noStrike" spc="-1">
              <a:solidFill>
                <a:srgbClr val="000000"/>
              </a:solidFill>
              <a:latin typeface="Arial"/>
            </a:endParaRPr>
          </a:p>
          <a:p>
            <a:pPr algn="ctr" defTabSz="914400">
              <a:lnSpc>
                <a:spcPct val="100000"/>
              </a:lnSpc>
            </a:pPr>
            <a:r>
              <a:rPr lang="es-ES" sz="1400" b="0" strike="noStrike" spc="-1">
                <a:solidFill>
                  <a:srgbClr val="FFFF00"/>
                </a:solidFill>
                <a:latin typeface="Segoe UI"/>
                <a:ea typeface="Times New Roman"/>
              </a:rPr>
              <a:t>Torres Navarrete</a:t>
            </a:r>
            <a:r>
              <a:rPr lang="es-ES" sz="1800" b="0" strike="noStrike" spc="-1">
                <a:solidFill>
                  <a:srgbClr val="FFFF00"/>
                </a:solidFill>
                <a:latin typeface="Segoe UI"/>
                <a:ea typeface="Times New Roman"/>
              </a:rPr>
              <a:t> </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56" presetClass="entr" fill="hold" nodeType="withEffect">
                                  <p:stCondLst>
                                    <p:cond delay="0"/>
                                  </p:stCondLst>
                                  <p:iterate type="lt">
                                    <p:tmAbs val="100"/>
                                  </p:iterate>
                                  <p:childTnLst>
                                    <p:set>
                                      <p:cBhvr>
                                        <p:cTn id="6" dur="1" fill="hold">
                                          <p:stCondLst>
                                            <p:cond delay="0"/>
                                          </p:stCondLst>
                                        </p:cTn>
                                        <p:tgtEl>
                                          <p:spTgt spid="298">
                                            <p:txEl>
                                              <p:pRg st="0" end="0"/>
                                            </p:txEl>
                                          </p:spTgt>
                                        </p:tgtEl>
                                        <p:attrNameLst>
                                          <p:attrName>style.visibility</p:attrName>
                                        </p:attrNameLst>
                                      </p:cBhvr>
                                      <p:to>
                                        <p:strVal val="visible"/>
                                      </p:to>
                                    </p:set>
                                    <p:anim by="(-#ppt_w*2)" calcmode="lin" valueType="num">
                                      <p:cBhvr additive="repl">
                                        <p:cTn id="7" dur="1500" autoRev="1" fill="hold">
                                          <p:stCondLst>
                                            <p:cond delay="0"/>
                                          </p:stCondLst>
                                        </p:cTn>
                                        <p:tgtEl>
                                          <p:spTgt spid="298">
                                            <p:txEl>
                                              <p:pRg st="0" end="0"/>
                                            </p:txEl>
                                          </p:spTgt>
                                        </p:tgtEl>
                                        <p:attrNameLst>
                                          <p:attrName>ppt_w</p:attrName>
                                        </p:attrNameLst>
                                      </p:cBhvr>
                                    </p:anim>
                                    <p:anim by="(#ppt_w*0.50)" calcmode="lin" valueType="num">
                                      <p:cBhvr additive="repl">
                                        <p:cTn id="8" dur="1500" autoRev="1" fill="hold">
                                          <p:stCondLst>
                                            <p:cond delay="0"/>
                                          </p:stCondLst>
                                        </p:cTn>
                                        <p:tgtEl>
                                          <p:spTgt spid="298">
                                            <p:txEl>
                                              <p:pRg st="0" end="0"/>
                                            </p:txEl>
                                          </p:spTgt>
                                        </p:tgtEl>
                                        <p:attrNameLst>
                                          <p:attrName>ppt_x</p:attrName>
                                        </p:attrNameLst>
                                      </p:cBhvr>
                                    </p:anim>
                                    <p:anim from="(-#ppt_h/2)" to="(#ppt_y)" calcmode="lin" valueType="num">
                                      <p:cBhvr additive="repl">
                                        <p:cTn id="9" dur="3000" fill="hold">
                                          <p:stCondLst>
                                            <p:cond delay="0"/>
                                          </p:stCondLst>
                                        </p:cTn>
                                        <p:tgtEl>
                                          <p:spTgt spid="298">
                                            <p:txEl>
                                              <p:pRg st="0" end="0"/>
                                            </p:txEl>
                                          </p:spTgt>
                                        </p:tgtEl>
                                        <p:attrNameLst>
                                          <p:attrName>ppt_y</p:attrName>
                                        </p:attrNameLst>
                                      </p:cBhvr>
                                    </p:anim>
                                    <p:animRot by="21600000">
                                      <p:cBhvr>
                                        <p:cTn id="10" dur="3000" fill="hold">
                                          <p:stCondLst>
                                            <p:cond delay="0"/>
                                          </p:stCondLst>
                                        </p:cTn>
                                        <p:tgtEl>
                                          <p:spTgt spid="298">
                                            <p:txEl>
                                              <p:pRg st="0" end="0"/>
                                            </p:txEl>
                                          </p:spTgt>
                                        </p:tgtEl>
                                        <p:attrNameLst>
                                          <p:attrName>r</p:attrName>
                                        </p:attrNameLst>
                                      </p:cBhvr>
                                    </p:animRot>
                                  </p:childTnLst>
                                </p:cTn>
                              </p:par>
                              <p:par>
                                <p:cTn id="11" presetID="42" presetClass="entr" fill="hold" nodeType="withEffect">
                                  <p:stCondLst>
                                    <p:cond delay="0"/>
                                  </p:stCondLst>
                                  <p:childTnLst>
                                    <p:set>
                                      <p:cBhvr>
                                        <p:cTn id="12" dur="1" fill="hold">
                                          <p:stCondLst>
                                            <p:cond delay="0"/>
                                          </p:stCondLst>
                                        </p:cTn>
                                        <p:tgtEl>
                                          <p:spTgt spid="299"/>
                                        </p:tgtEl>
                                        <p:attrNameLst>
                                          <p:attrName>style.visibility</p:attrName>
                                        </p:attrNameLst>
                                      </p:cBhvr>
                                      <p:to>
                                        <p:strVal val="visible"/>
                                      </p:to>
                                    </p:set>
                                    <p:animEffect transition="in" filter="fade">
                                      <p:cBhvr additive="repl">
                                        <p:cTn id="13" dur="5000"/>
                                        <p:tgtEl>
                                          <p:spTgt spid="299"/>
                                        </p:tgtEl>
                                      </p:cBhvr>
                                    </p:animEffect>
                                    <p:anim calcmode="lin" valueType="num">
                                      <p:cBhvr additive="repl">
                                        <p:cTn id="14" dur="5000" fill="hold"/>
                                        <p:tgtEl>
                                          <p:spTgt spid="299"/>
                                        </p:tgtEl>
                                        <p:attrNameLst>
                                          <p:attrName>ppt_x</p:attrName>
                                        </p:attrNameLst>
                                      </p:cBhvr>
                                      <p:tavLst>
                                        <p:tav tm="0">
                                          <p:val>
                                            <p:strVal val="#ppt_x"/>
                                          </p:val>
                                        </p:tav>
                                        <p:tav tm="100000">
                                          <p:val>
                                            <p:strVal val="#ppt_x"/>
                                          </p:val>
                                        </p:tav>
                                      </p:tavLst>
                                    </p:anim>
                                    <p:anim calcmode="lin" valueType="num">
                                      <p:cBhvr additive="repl">
                                        <p:cTn id="15" dur="5000" fill="hold"/>
                                        <p:tgtEl>
                                          <p:spTgt spid="2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Imagen 4"/>
          <p:cNvPicPr/>
          <p:nvPr/>
        </p:nvPicPr>
        <p:blipFill>
          <a:blip r:embed="rId2"/>
          <a:stretch/>
        </p:blipFill>
        <p:spPr>
          <a:xfrm>
            <a:off x="0" y="0"/>
            <a:ext cx="12189240" cy="6855120"/>
          </a:xfrm>
          <a:prstGeom prst="rect">
            <a:avLst/>
          </a:prstGeom>
          <a:ln w="0">
            <a:noFill/>
          </a:ln>
        </p:spPr>
      </p:pic>
      <p:pic>
        <p:nvPicPr>
          <p:cNvPr id="304" name="Imagen 1"/>
          <p:cNvPicPr/>
          <p:nvPr/>
        </p:nvPicPr>
        <p:blipFill>
          <a:blip r:embed="rId3"/>
          <a:srcRect l="72969" t="-1058" r="-325" b="1058"/>
          <a:stretch/>
        </p:blipFill>
        <p:spPr>
          <a:xfrm>
            <a:off x="9387000" y="268560"/>
            <a:ext cx="2386800" cy="6318000"/>
          </a:xfrm>
          <a:prstGeom prst="rect">
            <a:avLst/>
          </a:prstGeom>
          <a:ln w="0">
            <a:noFill/>
          </a:ln>
        </p:spPr>
      </p:pic>
      <p:pic>
        <p:nvPicPr>
          <p:cNvPr id="305" name="Imagen 3"/>
          <p:cNvPicPr/>
          <p:nvPr/>
        </p:nvPicPr>
        <p:blipFill>
          <a:blip r:embed="rId4"/>
          <a:srcRect l="15122" t="13602" r="13332" b="16311"/>
          <a:stretch/>
        </p:blipFill>
        <p:spPr>
          <a:xfrm>
            <a:off x="1132200" y="624960"/>
            <a:ext cx="1392480" cy="1969560"/>
          </a:xfrm>
          <a:prstGeom prst="rect">
            <a:avLst/>
          </a:prstGeom>
          <a:ln w="0">
            <a:noFill/>
          </a:ln>
        </p:spPr>
      </p:pic>
      <p:sp>
        <p:nvSpPr>
          <p:cNvPr id="306" name="CuadroTexto 8"/>
          <p:cNvSpPr/>
          <p:nvPr/>
        </p:nvSpPr>
        <p:spPr>
          <a:xfrm>
            <a:off x="2705040" y="268560"/>
            <a:ext cx="6486840" cy="600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ts val="2160"/>
              </a:lnSpc>
              <a:spcAft>
                <a:spcPts val="1199"/>
              </a:spcAft>
            </a:pPr>
            <a:r>
              <a:rPr lang="es-ES" sz="1800" b="0" strike="noStrike" spc="-1">
                <a:solidFill>
                  <a:srgbClr val="C00000"/>
                </a:solidFill>
                <a:highlight>
                  <a:srgbClr val="FFFF00"/>
                </a:highlight>
                <a:latin typeface="Tw Cen MT"/>
                <a:ea typeface="Times New Roman"/>
              </a:rPr>
              <a:t>¿EN QUÉ CAMBIÓ LA IGLESIA ESPAÑOLA?</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-El clero dejó de depender de sus propios recursos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-bienes y diezmos- y recibió un sueldo estatal,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pues el catolicismo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seguía siendo la religión oficial.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Con ello, surgió un clero más pobre,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con vocaciones más auténticas.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El despojo en el plano material ayudó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a la Iglesia a centrarse más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en su misión espiritual. </a:t>
            </a:r>
            <a:endParaRPr lang="es-ES" sz="1800" b="0" strike="noStrike" spc="-1">
              <a:solidFill>
                <a:srgbClr val="000000"/>
              </a:solidFill>
              <a:latin typeface="Arial"/>
            </a:endParaRPr>
          </a:p>
          <a:p>
            <a:pPr algn="ctr" defTabSz="914400">
              <a:lnSpc>
                <a:spcPts val="2160"/>
              </a:lnSpc>
            </a:pPr>
            <a:endParaRPr lang="es-ES" sz="1800" b="0" strike="noStrike" spc="-1">
              <a:solidFill>
                <a:srgbClr val="000000"/>
              </a:solidFill>
              <a:latin typeface="Arial"/>
            </a:endParaRPr>
          </a:p>
          <a:p>
            <a:pPr algn="ctr" defTabSz="914400">
              <a:lnSpc>
                <a:spcPts val="2160"/>
              </a:lnSpc>
            </a:pPr>
            <a:r>
              <a:rPr lang="es-ES" sz="1800" b="0" strike="noStrike" spc="-1">
                <a:solidFill>
                  <a:srgbClr val="C00000"/>
                </a:solidFill>
                <a:latin typeface="Tw Cen MT"/>
                <a:ea typeface="Times New Roman"/>
              </a:rPr>
              <a:t>JAIME BALMES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y muchos católicos de la época,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lamentaban los ataques que sufría la Iglesia,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pero los afrontaban con serenidad, </a:t>
            </a:r>
            <a:endParaRPr lang="es-ES" sz="1800" b="0" strike="noStrike" spc="-1">
              <a:solidFill>
                <a:srgbClr val="000000"/>
              </a:solidFill>
              <a:latin typeface="Arial"/>
            </a:endParaRPr>
          </a:p>
          <a:p>
            <a:pPr algn="ctr" defTabSz="914400">
              <a:lnSpc>
                <a:spcPts val="2160"/>
              </a:lnSpc>
            </a:pPr>
            <a:r>
              <a:rPr lang="es-ES" sz="1800" b="0" strike="noStrike" spc="-1">
                <a:solidFill>
                  <a:schemeClr val="dk1"/>
                </a:solidFill>
                <a:latin typeface="Tw Cen MT"/>
                <a:ea typeface="Times New Roman"/>
              </a:rPr>
              <a:t>como una purificación esperanzadora.</a:t>
            </a:r>
            <a:endParaRPr lang="es-ES" sz="1800" b="0" strike="noStrike" spc="-1">
              <a:solidFill>
                <a:srgbClr val="000000"/>
              </a:solidFill>
              <a:latin typeface="Arial"/>
            </a:endParaRPr>
          </a:p>
          <a:p>
            <a:pPr algn="ctr" defTabSz="914400">
              <a:lnSpc>
                <a:spcPts val="2160"/>
              </a:lnSpc>
            </a:pPr>
            <a:endParaRPr lang="es-ES" sz="1800" b="0" strike="noStrike" spc="-1">
              <a:solidFill>
                <a:srgbClr val="000000"/>
              </a:solidFill>
              <a:latin typeface="Arial"/>
            </a:endParaRPr>
          </a:p>
          <a:p>
            <a:pPr algn="ctr" defTabSz="914400">
              <a:lnSpc>
                <a:spcPts val="2160"/>
              </a:lnSpc>
            </a:pPr>
            <a:r>
              <a:rPr lang="es-ES" sz="1800" b="0" strike="noStrike" spc="-1">
                <a:solidFill>
                  <a:srgbClr val="C00000"/>
                </a:solidFill>
                <a:latin typeface="Calibri"/>
                <a:ea typeface="Times New Roman"/>
              </a:rPr>
              <a:t>SAN JUAN DE LA CRUZ</a:t>
            </a:r>
            <a:r>
              <a:rPr lang="es-ES" sz="1800" b="0" strike="noStrike" spc="-1">
                <a:solidFill>
                  <a:srgbClr val="C00000"/>
                </a:solidFill>
                <a:latin typeface="Tw Cen MT"/>
                <a:ea typeface="Calibri"/>
              </a:rPr>
              <a:t> </a:t>
            </a:r>
            <a:endParaRPr lang="es-ES" sz="1800" b="0" strike="noStrike" spc="-1">
              <a:solidFill>
                <a:srgbClr val="000000"/>
              </a:solidFill>
              <a:latin typeface="Arial"/>
            </a:endParaRPr>
          </a:p>
          <a:p>
            <a:pPr algn="ctr" defTabSz="914400">
              <a:lnSpc>
                <a:spcPts val="2160"/>
              </a:lnSpc>
            </a:pPr>
            <a:r>
              <a:rPr lang="es-ES" sz="1800" b="0" i="1" strike="noStrike" spc="-1">
                <a:solidFill>
                  <a:schemeClr val="dk1"/>
                </a:solidFill>
                <a:latin typeface="Tw Cen MT"/>
                <a:ea typeface="Calibri"/>
              </a:rPr>
              <a:t>“Lima es el desamparo, </a:t>
            </a:r>
            <a:endParaRPr lang="es-ES" sz="1800" b="0" strike="noStrike" spc="-1">
              <a:solidFill>
                <a:srgbClr val="000000"/>
              </a:solidFill>
              <a:latin typeface="Arial"/>
            </a:endParaRPr>
          </a:p>
          <a:p>
            <a:pPr algn="ctr" defTabSz="914400">
              <a:lnSpc>
                <a:spcPts val="2160"/>
              </a:lnSpc>
            </a:pPr>
            <a:r>
              <a:rPr lang="es-ES" sz="1800" b="0" i="1" strike="noStrike" spc="-1">
                <a:solidFill>
                  <a:schemeClr val="dk1"/>
                </a:solidFill>
                <a:latin typeface="Tw Cen MT"/>
                <a:ea typeface="Calibri"/>
              </a:rPr>
              <a:t>y para gran luz, la oscuridad”.</a:t>
            </a:r>
            <a:endParaRPr lang="es-ES" sz="1800" b="0" strike="noStrike" spc="-1">
              <a:solidFill>
                <a:srgbClr val="000000"/>
              </a:solidFill>
              <a:latin typeface="Arial"/>
            </a:endParaRPr>
          </a:p>
          <a:p>
            <a:pPr algn="ctr" defTabSz="914400">
              <a:lnSpc>
                <a:spcPts val="2160"/>
              </a:lnSpc>
            </a:pPr>
            <a:endParaRPr lang="es-ES" sz="1800" b="0" strike="noStrike" spc="-1">
              <a:solidFill>
                <a:srgbClr val="000000"/>
              </a:solidFill>
              <a:latin typeface="Arial"/>
            </a:endParaRPr>
          </a:p>
        </p:txBody>
      </p:sp>
      <p:sp>
        <p:nvSpPr>
          <p:cNvPr id="307" name="CuadroTexto 10"/>
          <p:cNvSpPr/>
          <p:nvPr/>
        </p:nvSpPr>
        <p:spPr>
          <a:xfrm>
            <a:off x="1028880" y="2870280"/>
            <a:ext cx="1673640" cy="1461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arial"/>
                <a:ea typeface="DejaVu Sans"/>
              </a:rPr>
              <a:t>Jaime Balmes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arial"/>
                <a:ea typeface="DejaVu Sans"/>
              </a:rPr>
              <a:t>VIC</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arial"/>
                <a:ea typeface="DejaVu Sans"/>
              </a:rPr>
              <a:t> * 28 VIII 1810</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arial"/>
                <a:ea typeface="DejaVu Sans"/>
              </a:rPr>
              <a:t>+  9   VII 1848</a:t>
            </a:r>
            <a:endParaRPr lang="es-ES" sz="1800" b="0" strike="noStrike" spc="-1">
              <a:solidFill>
                <a:srgbClr val="000000"/>
              </a:solidFill>
              <a:latin typeface="Arial"/>
            </a:endParaRPr>
          </a:p>
        </p:txBody>
      </p:sp>
      <p:sp>
        <p:nvSpPr>
          <p:cNvPr id="308" name="CuadroTexto 2"/>
          <p:cNvSpPr/>
          <p:nvPr/>
        </p:nvSpPr>
        <p:spPr>
          <a:xfrm>
            <a:off x="10153800" y="6013800"/>
            <a:ext cx="121752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s-ES" sz="1800" b="0" strike="noStrike" spc="-1">
                <a:solidFill>
                  <a:srgbClr val="C00000"/>
                </a:solidFill>
                <a:highlight>
                  <a:srgbClr val="FFFF00"/>
                </a:highlight>
                <a:latin typeface="Calibri"/>
                <a:ea typeface="DejaVu Sans"/>
              </a:rPr>
              <a:t>Fin de siglo</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06"/>
                                        </p:tgtEl>
                                        <p:attrNameLst>
                                          <p:attrName>style.visibility</p:attrName>
                                        </p:attrNameLst>
                                      </p:cBhvr>
                                      <p:to>
                                        <p:strVal val="visible"/>
                                      </p:to>
                                    </p:set>
                                    <p:animEffect transition="in" filter="fade">
                                      <p:cBhvr additive="repl">
                                        <p:cTn id="7" dur="3000"/>
                                        <p:tgtEl>
                                          <p:spTgt spid="306"/>
                                        </p:tgtEl>
                                      </p:cBhvr>
                                    </p:animEffect>
                                    <p:anim calcmode="lin" valueType="num">
                                      <p:cBhvr additive="repl">
                                        <p:cTn id="8" dur="3000" fill="hold"/>
                                        <p:tgtEl>
                                          <p:spTgt spid="306"/>
                                        </p:tgtEl>
                                        <p:attrNameLst>
                                          <p:attrName>ppt_x</p:attrName>
                                        </p:attrNameLst>
                                      </p:cBhvr>
                                      <p:tavLst>
                                        <p:tav tm="0">
                                          <p:val>
                                            <p:strVal val="#ppt_x"/>
                                          </p:val>
                                        </p:tav>
                                        <p:tav tm="100000">
                                          <p:val>
                                            <p:strVal val="#ppt_x"/>
                                          </p:val>
                                        </p:tav>
                                      </p:tavLst>
                                    </p:anim>
                                    <p:anim calcmode="lin" valueType="num">
                                      <p:cBhvr additive="repl">
                                        <p:cTn id="9" dur="3000" fill="hold"/>
                                        <p:tgtEl>
                                          <p:spTgt spid="3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agen 4"/>
          <p:cNvPicPr/>
          <p:nvPr/>
        </p:nvPicPr>
        <p:blipFill>
          <a:blip r:embed="rId2"/>
          <a:stretch/>
        </p:blipFill>
        <p:spPr>
          <a:xfrm>
            <a:off x="0" y="0"/>
            <a:ext cx="12189240" cy="6855120"/>
          </a:xfrm>
          <a:prstGeom prst="rect">
            <a:avLst/>
          </a:prstGeom>
          <a:ln w="0">
            <a:noFill/>
          </a:ln>
        </p:spPr>
      </p:pic>
      <p:sp>
        <p:nvSpPr>
          <p:cNvPr id="310" name="CuadroTexto 5"/>
          <p:cNvSpPr/>
          <p:nvPr/>
        </p:nvSpPr>
        <p:spPr>
          <a:xfrm>
            <a:off x="1483920" y="209880"/>
            <a:ext cx="90061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SIGLO XX: LUCES Y SOMBRAS</a:t>
            </a:r>
            <a:endParaRPr lang="es-ES" sz="2000" b="0" strike="noStrike" spc="-1">
              <a:solidFill>
                <a:srgbClr val="000000"/>
              </a:solidFill>
              <a:latin typeface="Arial"/>
            </a:endParaRPr>
          </a:p>
        </p:txBody>
      </p:sp>
      <p:sp>
        <p:nvSpPr>
          <p:cNvPr id="311" name="CuadroTexto 2"/>
          <p:cNvSpPr/>
          <p:nvPr/>
        </p:nvSpPr>
        <p:spPr>
          <a:xfrm>
            <a:off x="1371600" y="789120"/>
            <a:ext cx="9725400" cy="590785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dirty="0">
                <a:solidFill>
                  <a:schemeClr val="dk1"/>
                </a:solidFill>
                <a:latin typeface="Tw Cen MT"/>
                <a:ea typeface="DejaVu Sans"/>
              </a:rPr>
              <a:t>Aún resuenan “con su silencio obligado” las campanas destruidas a lo largo de todo un siglo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 enfrentamientos y revoluciones capaz de arruinar la vida de templos y conventos.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Sus mejores hijos - por miles- tuvieron que abandonar claustros y cátedras,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la vida del espíritu languidece, pero no está muerta.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DejaVu Sans"/>
              </a:rPr>
              <a:t>Un hálito nuevo </a:t>
            </a:r>
            <a:r>
              <a:rPr lang="es-ES" sz="1800" b="0" strike="noStrike" spc="-1" dirty="0">
                <a:solidFill>
                  <a:schemeClr val="dk1"/>
                </a:solidFill>
                <a:latin typeface="Tw Cen MT"/>
                <a:ea typeface="DejaVu Sans"/>
              </a:rPr>
              <a:t>e inesperado de vida religiosa comienza a surgir en la Iglesia: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Congregaciones sobre todo femeninas,  dedicadas a la actividad en favor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 los más necesitados comienzan a hacerse presentes y a enriquecer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la presencia del cristianismo a comienzos del siglo XX.</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Úbeda se levantará alegre sobre sus cenizas y a la alegría aportada por los Escolapios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al iniciar su andadura al final de los 80, poniendo en marcha el colegio de la Trinidad,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añadirá la llegada de las </a:t>
            </a:r>
            <a:r>
              <a:rPr lang="es-ES" sz="1800" b="0" strike="noStrike" spc="-1" dirty="0">
                <a:solidFill>
                  <a:srgbClr val="C00000"/>
                </a:solidFill>
                <a:latin typeface="Tw Cen MT"/>
                <a:ea typeface="DejaVu Sans"/>
              </a:rPr>
              <a:t>Siervas de María, (año1900</a:t>
            </a:r>
            <a:r>
              <a:rPr lang="es-ES" sz="1800" b="0" strike="noStrike" spc="-1" dirty="0">
                <a:solidFill>
                  <a:schemeClr val="dk1"/>
                </a:solidFill>
                <a:latin typeface="Tw Cen MT"/>
                <a:ea typeface="DejaVu Sans"/>
              </a:rPr>
              <a:t>), dedicadas con exquisitez a los enfermos,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y las Hermanas </a:t>
            </a:r>
            <a:r>
              <a:rPr lang="es-ES" sz="1800" b="0" strike="noStrike" spc="-1" dirty="0">
                <a:solidFill>
                  <a:srgbClr val="C00000"/>
                </a:solidFill>
                <a:latin typeface="Tw Cen MT"/>
                <a:ea typeface="DejaVu Sans"/>
              </a:rPr>
              <a:t>Carmelitas de la Caridad (año 1904</a:t>
            </a:r>
            <a:r>
              <a:rPr lang="es-ES" sz="1800" b="0" strike="noStrike" spc="-1" dirty="0">
                <a:solidFill>
                  <a:schemeClr val="dk1"/>
                </a:solidFill>
                <a:latin typeface="Tw Cen MT"/>
                <a:ea typeface="DejaVu Sans"/>
              </a:rPr>
              <a:t>) abrirán un colegio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dedicándose con tesón a promocionar sobre todo a las niñas, siempre tan relegadas,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conscientes de que no puede haber progreso sin cultura.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En el año </a:t>
            </a:r>
            <a:r>
              <a:rPr lang="es-ES" sz="1800" b="0" strike="noStrike" spc="-1" dirty="0">
                <a:solidFill>
                  <a:srgbClr val="C00000"/>
                </a:solidFill>
                <a:latin typeface="Tw Cen MT"/>
                <a:ea typeface="DejaVu Sans"/>
              </a:rPr>
              <a:t>1905,</a:t>
            </a:r>
            <a:r>
              <a:rPr lang="es-ES" sz="1800" b="0" strike="noStrike" spc="-1" dirty="0">
                <a:solidFill>
                  <a:schemeClr val="dk1"/>
                </a:solidFill>
                <a:latin typeface="Tw Cen MT"/>
                <a:ea typeface="DejaVu Sans"/>
              </a:rPr>
              <a:t> podemos hablar de un nuevo “renacimiento espiritual” de la mano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 los </a:t>
            </a:r>
            <a:r>
              <a:rPr lang="es-ES" sz="1800" b="0" strike="noStrike" spc="-1" dirty="0">
                <a:solidFill>
                  <a:srgbClr val="C00000"/>
                </a:solidFill>
                <a:latin typeface="Tw Cen MT"/>
                <a:ea typeface="DejaVu Sans"/>
              </a:rPr>
              <a:t>PP. Carmelitas Descalzos; </a:t>
            </a:r>
            <a:r>
              <a:rPr lang="es-ES" sz="1800" b="0" strike="noStrike" spc="-1" dirty="0">
                <a:solidFill>
                  <a:schemeClr val="dk1"/>
                </a:solidFill>
                <a:latin typeface="Tw Cen MT"/>
                <a:ea typeface="DejaVu Sans"/>
              </a:rPr>
              <a:t> vienen dispuestos no sólo a reavivar un pasado glorioso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que les fue injustamente arrebatado, sino que vienen dispuestos a forjar un nuevo futuro;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 ahí su determinación de instalar junto a la tumba del Santo,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el noviciado de la Orden Carmelitana.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Úbeda no sólo comienza un nuevo siglo, sino que está poniendo las bases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 una recuperación económica, industrial y también espiritual.</a:t>
            </a:r>
            <a:endParaRPr lang="es-ES" sz="18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additive="repl">
                                        <p:cTn id="7" dur="3000"/>
                                        <p:tgtEl>
                                          <p:spTgt spid="311"/>
                                        </p:tgtEl>
                                      </p:cBhvr>
                                    </p:animEffect>
                                    <p:anim calcmode="lin" valueType="num">
                                      <p:cBhvr additive="repl">
                                        <p:cTn id="8" dur="3000" fill="hold"/>
                                        <p:tgtEl>
                                          <p:spTgt spid="311"/>
                                        </p:tgtEl>
                                        <p:attrNameLst>
                                          <p:attrName>ppt_x</p:attrName>
                                        </p:attrNameLst>
                                      </p:cBhvr>
                                      <p:tavLst>
                                        <p:tav tm="0">
                                          <p:val>
                                            <p:strVal val="#ppt_x"/>
                                          </p:val>
                                        </p:tav>
                                        <p:tav tm="100000">
                                          <p:val>
                                            <p:strVal val="#ppt_x"/>
                                          </p:val>
                                        </p:tav>
                                      </p:tavLst>
                                    </p:anim>
                                    <p:anim calcmode="lin" valueType="num">
                                      <p:cBhvr additive="repl">
                                        <p:cTn id="9" dur="3000" fill="hold"/>
                                        <p:tgtEl>
                                          <p:spTgt spid="3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Imagen 4"/>
          <p:cNvPicPr/>
          <p:nvPr/>
        </p:nvPicPr>
        <p:blipFill>
          <a:blip r:embed="rId2"/>
          <a:stretch/>
        </p:blipFill>
        <p:spPr>
          <a:xfrm>
            <a:off x="0" y="0"/>
            <a:ext cx="12189240" cy="6855120"/>
          </a:xfrm>
          <a:prstGeom prst="rect">
            <a:avLst/>
          </a:prstGeom>
          <a:ln w="0">
            <a:noFill/>
          </a:ln>
        </p:spPr>
      </p:pic>
      <p:sp>
        <p:nvSpPr>
          <p:cNvPr id="313" name="CuadroTexto 5"/>
          <p:cNvSpPr/>
          <p:nvPr/>
        </p:nvSpPr>
        <p:spPr>
          <a:xfrm>
            <a:off x="1483920" y="209880"/>
            <a:ext cx="90061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Calibri"/>
              </a:rPr>
              <a:t>LA CONGREGACIÓN SIERVAS DE MARÍA</a:t>
            </a:r>
            <a:endParaRPr lang="es-ES" sz="2000" b="0" strike="noStrike" spc="-1">
              <a:solidFill>
                <a:srgbClr val="000000"/>
              </a:solidFill>
              <a:latin typeface="Arial"/>
            </a:endParaRPr>
          </a:p>
        </p:txBody>
      </p:sp>
      <p:sp>
        <p:nvSpPr>
          <p:cNvPr id="314" name="CuadroTexto 2"/>
          <p:cNvSpPr/>
          <p:nvPr/>
        </p:nvSpPr>
        <p:spPr>
          <a:xfrm>
            <a:off x="866899" y="814320"/>
            <a:ext cx="6840187" cy="175287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1800" b="0" strike="noStrike" spc="-1" dirty="0">
                <a:solidFill>
                  <a:srgbClr val="C00000"/>
                </a:solidFill>
                <a:highlight>
                  <a:srgbClr val="FFFF00"/>
                </a:highlight>
                <a:latin typeface="Tw Cen MT"/>
                <a:ea typeface="Calibri"/>
              </a:rPr>
              <a:t>1900, </a:t>
            </a:r>
            <a:r>
              <a:rPr lang="es-ES" sz="1800" b="0" strike="noStrike" spc="-1" dirty="0">
                <a:solidFill>
                  <a:schemeClr val="dk1"/>
                </a:solidFill>
                <a:latin typeface="Tw Cen MT"/>
                <a:ea typeface="Calibri"/>
              </a:rPr>
              <a:t>5 de Abril:  se instala en el amplio y artístico palacio del Marqués de Mancera, para utilizarlo como convento y para servir a Úbeda </a:t>
            </a:r>
          </a:p>
          <a:p>
            <a:pPr algn="ctr" defTabSz="914400">
              <a:lnSpc>
                <a:spcPct val="100000"/>
              </a:lnSpc>
            </a:pPr>
            <a:r>
              <a:rPr lang="es-ES" sz="1800" b="0" strike="noStrike" spc="-1" dirty="0">
                <a:solidFill>
                  <a:schemeClr val="dk1"/>
                </a:solidFill>
                <a:latin typeface="Tw Cen MT"/>
                <a:ea typeface="Calibri"/>
              </a:rPr>
              <a:t>en la asistencia de pobres y enfermos de manera gratuita.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Las hermanas de esta congregación fundada </a:t>
            </a:r>
          </a:p>
          <a:p>
            <a:pPr algn="ctr" defTabSz="914400">
              <a:lnSpc>
                <a:spcPct val="100000"/>
              </a:lnSpc>
            </a:pPr>
            <a:r>
              <a:rPr lang="es-ES" sz="1800" b="0" strike="noStrike" spc="-1" dirty="0">
                <a:solidFill>
                  <a:schemeClr val="dk1"/>
                </a:solidFill>
                <a:latin typeface="Tw Cen MT"/>
                <a:ea typeface="Times New Roman"/>
              </a:rPr>
              <a:t>por </a:t>
            </a:r>
            <a:r>
              <a:rPr lang="es-ES" sz="1800" b="0" strike="noStrike" spc="-1" dirty="0" err="1">
                <a:solidFill>
                  <a:schemeClr val="dk1"/>
                </a:solidFill>
                <a:latin typeface="Tw Cen MT"/>
                <a:ea typeface="Times New Roman"/>
              </a:rPr>
              <a:t>Mª</a:t>
            </a:r>
            <a:r>
              <a:rPr lang="es-ES" sz="1800" b="0" strike="noStrike" spc="-1" dirty="0">
                <a:solidFill>
                  <a:schemeClr val="dk1"/>
                </a:solidFill>
                <a:latin typeface="Tw Cen MT"/>
                <a:ea typeface="Times New Roman"/>
              </a:rPr>
              <a:t> Soledad Torres Acosta,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crearon la primera escuela de enfermería en Madrid (1851).</a:t>
            </a:r>
            <a:endParaRPr lang="es-ES" sz="1800" b="0" strike="noStrike" spc="-1" dirty="0">
              <a:solidFill>
                <a:srgbClr val="000000"/>
              </a:solidFill>
              <a:latin typeface="Arial"/>
            </a:endParaRPr>
          </a:p>
        </p:txBody>
      </p:sp>
      <p:pic>
        <p:nvPicPr>
          <p:cNvPr id="3" name="Imagen 2">
            <a:extLst>
              <a:ext uri="{FF2B5EF4-FFF2-40B4-BE49-F238E27FC236}">
                <a16:creationId xmlns:a16="http://schemas.microsoft.com/office/drawing/2014/main" id="{ABD03BE4-DCF5-2981-C3B5-3A956E74A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4644" y="419539"/>
            <a:ext cx="3190675" cy="2420975"/>
          </a:xfrm>
          <a:prstGeom prst="rect">
            <a:avLst/>
          </a:prstGeom>
        </p:spPr>
      </p:pic>
      <p:sp>
        <p:nvSpPr>
          <p:cNvPr id="5" name="CuadroTexto 4">
            <a:extLst>
              <a:ext uri="{FF2B5EF4-FFF2-40B4-BE49-F238E27FC236}">
                <a16:creationId xmlns:a16="http://schemas.microsoft.com/office/drawing/2014/main" id="{19AF83E5-3CB6-3EA7-C93E-A0933EA33AAE}"/>
              </a:ext>
            </a:extLst>
          </p:cNvPr>
          <p:cNvSpPr txBox="1"/>
          <p:nvPr/>
        </p:nvSpPr>
        <p:spPr>
          <a:xfrm>
            <a:off x="605642" y="2885704"/>
            <a:ext cx="11079678" cy="3693319"/>
          </a:xfrm>
          <a:prstGeom prst="rect">
            <a:avLst/>
          </a:prstGeom>
          <a:noFill/>
        </p:spPr>
        <p:txBody>
          <a:bodyPr wrap="square">
            <a:spAutoFit/>
          </a:bodyPr>
          <a:lstStyle/>
          <a:p>
            <a:pPr algn="ctr" defTabSz="914400">
              <a:lnSpc>
                <a:spcPct val="100000"/>
              </a:lnSpc>
            </a:pPr>
            <a:r>
              <a:rPr lang="es-ES" sz="1800" b="0" strike="noStrike" spc="-1" dirty="0">
                <a:solidFill>
                  <a:schemeClr val="dk1"/>
                </a:solidFill>
                <a:latin typeface="Tw Cen MT"/>
                <a:ea typeface="Times New Roman"/>
              </a:rPr>
              <a:t>Salen, preferentemente, de noche para cuidar y velar por las personas que lo necesiten.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Como religiosas, el carisma las impulsa a ver a Cristo en el enfermo. </a:t>
            </a:r>
          </a:p>
          <a:p>
            <a:pPr algn="ctr" defTabSz="914400">
              <a:lnSpc>
                <a:spcPct val="100000"/>
              </a:lnSpc>
            </a:pPr>
            <a:r>
              <a:rPr lang="es-ES" sz="1800" b="0" strike="noStrike" spc="-1" dirty="0">
                <a:solidFill>
                  <a:schemeClr val="dk1"/>
                </a:solidFill>
                <a:latin typeface="Tw Cen MT"/>
                <a:ea typeface="Times New Roman"/>
              </a:rPr>
              <a:t>Todo el cuidado que les hubiera gustado prestarle a Cristo en su padecimiento, lo prestan en su atención al enfermo.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En primer término, en la atención física, enseñando incluso a los familiares cómo tratarlos, y curarlos. También espiritualmente ayudando a los que están sufriendo, y se sientan útiles, ofreciendo su dolor, como Jesús en la Cruz. </a:t>
            </a:r>
            <a:endParaRPr lang="es-ES" sz="1800" b="0" strike="noStrike" spc="-1" dirty="0">
              <a:solidFill>
                <a:srgbClr val="000000"/>
              </a:solidFill>
              <a:latin typeface="Arial"/>
            </a:endParaRPr>
          </a:p>
          <a:p>
            <a:pPr algn="ctr" defTabSz="914400">
              <a:lnSpc>
                <a:spcPct val="100000"/>
              </a:lnSpc>
            </a:pPr>
            <a:r>
              <a:rPr lang="es-ES" sz="1800" b="0" i="1" strike="noStrike" spc="-1" dirty="0">
                <a:solidFill>
                  <a:schemeClr val="dk1"/>
                </a:solidFill>
                <a:latin typeface="Tw Cen MT"/>
                <a:ea typeface="Times New Roman"/>
              </a:rPr>
              <a:t>“Cuando por la mañana, vuelvo al convento -nos dice sor Encarnación-, </a:t>
            </a:r>
            <a:endParaRPr lang="es-ES" sz="1800" b="0" strike="noStrike" spc="-1" dirty="0">
              <a:solidFill>
                <a:srgbClr val="000000"/>
              </a:solidFill>
              <a:latin typeface="Arial"/>
            </a:endParaRPr>
          </a:p>
          <a:p>
            <a:pPr algn="ctr" defTabSz="914400">
              <a:lnSpc>
                <a:spcPct val="100000"/>
              </a:lnSpc>
            </a:pPr>
            <a:r>
              <a:rPr lang="es-ES" sz="1800" b="0" i="1" strike="noStrike" spc="-1" dirty="0">
                <a:solidFill>
                  <a:schemeClr val="dk1"/>
                </a:solidFill>
                <a:latin typeface="Tw Cen MT"/>
                <a:ea typeface="Times New Roman"/>
              </a:rPr>
              <a:t>vuelvo cantando, feliz, de haber cuidado a un enfermo. Es algo que no puedo contener;</a:t>
            </a:r>
            <a:endParaRPr lang="es-ES" sz="1800" b="0" strike="noStrike" spc="-1" dirty="0">
              <a:solidFill>
                <a:srgbClr val="000000"/>
              </a:solidFill>
              <a:latin typeface="Arial"/>
            </a:endParaRPr>
          </a:p>
          <a:p>
            <a:pPr defTabSz="914400">
              <a:lnSpc>
                <a:spcPct val="100000"/>
              </a:lnSpc>
            </a:pPr>
            <a:r>
              <a:rPr lang="es-ES" sz="1800" b="0" i="1" strike="noStrike" spc="-1" dirty="0">
                <a:solidFill>
                  <a:schemeClr val="dk1"/>
                </a:solidFill>
                <a:latin typeface="Tw Cen MT"/>
                <a:ea typeface="Times New Roman"/>
              </a:rPr>
              <a:t>                                       esa satisfacción de poder ayudar, aliviar y dar cariño a alguien. </a:t>
            </a:r>
            <a:endParaRPr lang="es-ES" sz="1800" b="0" strike="noStrike" spc="-1" dirty="0">
              <a:solidFill>
                <a:srgbClr val="000000"/>
              </a:solidFill>
              <a:latin typeface="Arial"/>
            </a:endParaRPr>
          </a:p>
          <a:p>
            <a:pPr algn="ctr" defTabSz="914400">
              <a:lnSpc>
                <a:spcPct val="100000"/>
              </a:lnSpc>
            </a:pPr>
            <a:r>
              <a:rPr lang="es-ES" sz="1800" b="0" i="1" strike="noStrike" spc="-1" dirty="0">
                <a:solidFill>
                  <a:schemeClr val="dk1"/>
                </a:solidFill>
                <a:latin typeface="Tw Cen MT"/>
                <a:ea typeface="Times New Roman"/>
              </a:rPr>
              <a:t>Durante el día estoy deseando que llegue la noche, para estar junto al enfermo. </a:t>
            </a:r>
            <a:endParaRPr lang="es-ES" sz="1800" b="0" strike="noStrike" spc="-1" dirty="0">
              <a:solidFill>
                <a:srgbClr val="000000"/>
              </a:solidFill>
              <a:latin typeface="Arial"/>
            </a:endParaRPr>
          </a:p>
          <a:p>
            <a:pPr algn="ctr" defTabSz="914400">
              <a:lnSpc>
                <a:spcPct val="100000"/>
              </a:lnSpc>
            </a:pPr>
            <a:r>
              <a:rPr lang="es-ES" sz="1800" b="0" i="1" strike="noStrike" spc="-1" dirty="0">
                <a:solidFill>
                  <a:schemeClr val="dk1"/>
                </a:solidFill>
                <a:latin typeface="Tw Cen MT"/>
                <a:ea typeface="Times New Roman"/>
              </a:rPr>
              <a:t>Y este deseo no es solo algo mío, sino de todas las hermanas</a:t>
            </a:r>
            <a:r>
              <a:rPr lang="es-ES" sz="1800" b="0" strike="noStrike" spc="-1" dirty="0">
                <a:solidFill>
                  <a:schemeClr val="dk1"/>
                </a:solidFill>
                <a:latin typeface="Tw Cen MT"/>
                <a:ea typeface="Times New Roman"/>
              </a:rPr>
              <a:t>”.</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A lo largo del siglo no faltaron la religiosas en nuestra ciudad, incluso, en algunas etapas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su convento se utilizó como “</a:t>
            </a:r>
            <a:r>
              <a:rPr lang="es-ES" sz="1800" b="0" strike="noStrike" spc="-1" dirty="0" err="1">
                <a:solidFill>
                  <a:schemeClr val="dk1"/>
                </a:solidFill>
                <a:latin typeface="Tw Cen MT"/>
                <a:ea typeface="Times New Roman"/>
              </a:rPr>
              <a:t>Postulantado</a:t>
            </a:r>
            <a:r>
              <a:rPr lang="es-ES" sz="1800" b="0" strike="noStrike" spc="-1" dirty="0">
                <a:solidFill>
                  <a:schemeClr val="dk1"/>
                </a:solidFill>
                <a:latin typeface="Tw Cen MT"/>
                <a:ea typeface="Times New Roman"/>
              </a:rPr>
              <a:t>” previo al Noviciado,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siendo numerosas las jóvenes que aquí hicieron sus estudios en régimen de internado. </a:t>
            </a:r>
            <a:endParaRPr lang="es-ES" sz="18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additive="repl">
                                        <p:cTn id="7" dur="3000"/>
                                        <p:tgtEl>
                                          <p:spTgt spid="314"/>
                                        </p:tgtEl>
                                      </p:cBhvr>
                                    </p:animEffect>
                                    <p:anim calcmode="lin" valueType="num">
                                      <p:cBhvr additive="repl">
                                        <p:cTn id="8" dur="3000" fill="hold"/>
                                        <p:tgtEl>
                                          <p:spTgt spid="314"/>
                                        </p:tgtEl>
                                        <p:attrNameLst>
                                          <p:attrName>ppt_x</p:attrName>
                                        </p:attrNameLst>
                                      </p:cBhvr>
                                      <p:tavLst>
                                        <p:tav tm="0">
                                          <p:val>
                                            <p:strVal val="#ppt_x"/>
                                          </p:val>
                                        </p:tav>
                                        <p:tav tm="100000">
                                          <p:val>
                                            <p:strVal val="#ppt_x"/>
                                          </p:val>
                                        </p:tav>
                                      </p:tavLst>
                                    </p:anim>
                                    <p:anim calcmode="lin" valueType="num">
                                      <p:cBhvr additive="repl">
                                        <p:cTn id="9" dur="3000" fill="hold"/>
                                        <p:tgtEl>
                                          <p:spTgt spid="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n 4"/>
          <p:cNvPicPr/>
          <p:nvPr/>
        </p:nvPicPr>
        <p:blipFill>
          <a:blip r:embed="rId2"/>
          <a:stretch/>
        </p:blipFill>
        <p:spPr>
          <a:xfrm>
            <a:off x="0" y="0"/>
            <a:ext cx="12189240" cy="6855120"/>
          </a:xfrm>
          <a:prstGeom prst="rect">
            <a:avLst/>
          </a:prstGeom>
          <a:ln w="0">
            <a:noFill/>
          </a:ln>
        </p:spPr>
      </p:pic>
      <p:pic>
        <p:nvPicPr>
          <p:cNvPr id="151" name="Imagen 1"/>
          <p:cNvPicPr/>
          <p:nvPr/>
        </p:nvPicPr>
        <p:blipFill>
          <a:blip r:embed="rId3"/>
          <a:stretch/>
        </p:blipFill>
        <p:spPr>
          <a:xfrm>
            <a:off x="5368320" y="4703760"/>
            <a:ext cx="2050560" cy="1982160"/>
          </a:xfrm>
          <a:prstGeom prst="rect">
            <a:avLst/>
          </a:prstGeom>
          <a:ln w="0">
            <a:noFill/>
          </a:ln>
        </p:spPr>
      </p:pic>
      <p:sp>
        <p:nvSpPr>
          <p:cNvPr id="152" name="CuadroTexto 3"/>
          <p:cNvSpPr/>
          <p:nvPr/>
        </p:nvSpPr>
        <p:spPr>
          <a:xfrm>
            <a:off x="961920" y="225720"/>
            <a:ext cx="3322080" cy="667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strike="noStrike" spc="-1" dirty="0">
                <a:solidFill>
                  <a:srgbClr val="C00000"/>
                </a:solidFill>
                <a:highlight>
                  <a:srgbClr val="FFFF00"/>
                </a:highlight>
                <a:latin typeface="Calibri"/>
                <a:ea typeface="DejaVu Sans"/>
              </a:rPr>
              <a:t>ÚBEDA: “LA NUEVA” </a:t>
            </a:r>
            <a:endParaRPr lang="es-ES" sz="180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 Surgió en un pequeño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promontorio de la Loma,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asomada al valle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del Guadalquivir</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y cercana a Salaria.</a:t>
            </a:r>
            <a:r>
              <a:rPr lang="es-ES" sz="1800" b="0" strike="noStrike" spc="-1" dirty="0">
                <a:solidFill>
                  <a:schemeClr val="dk1"/>
                </a:solidFill>
                <a:latin typeface="ACaslonPro"/>
                <a:ea typeface="Times New Roman"/>
              </a:rPr>
              <a:t>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ACaslonPro"/>
                <a:ea typeface="Times New Roman"/>
              </a:rPr>
              <a:t>En las excavaciones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ACaslonPro"/>
                <a:ea typeface="Times New Roman"/>
              </a:rPr>
              <a:t>se han podido descubrir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ACaslonPro"/>
                <a:ea typeface="Times New Roman"/>
              </a:rPr>
              <a:t>vestigios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ACaslonPro"/>
                <a:ea typeface="Times New Roman"/>
              </a:rPr>
              <a:t>de la Edad del Cobre,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ACaslonPro"/>
                <a:ea typeface="Times New Roman"/>
              </a:rPr>
              <a:t>de la cultura del Argar,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ACaslonPro"/>
                <a:ea typeface="Times New Roman"/>
              </a:rPr>
              <a:t>del Bronce e ibéricos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ACaslonPro"/>
                <a:ea typeface="Times New Roman"/>
              </a:rPr>
              <a:t>y de la época romana.</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ACaslonPro"/>
                <a:ea typeface="Times New Roman"/>
              </a:rPr>
              <a:t>La Torre de </a:t>
            </a:r>
            <a:r>
              <a:rPr lang="es-ES" sz="1800" b="0" strike="noStrike" spc="-1" dirty="0" err="1">
                <a:solidFill>
                  <a:srgbClr val="C00000"/>
                </a:solidFill>
                <a:latin typeface="ACaslonPro"/>
                <a:ea typeface="Times New Roman"/>
              </a:rPr>
              <a:t>Ibiut</a:t>
            </a:r>
            <a:r>
              <a:rPr lang="es-ES" sz="1800" b="0" strike="noStrike" spc="-1" dirty="0">
                <a:solidFill>
                  <a:schemeClr val="dk1"/>
                </a:solidFill>
                <a:latin typeface="ACaslonPro"/>
                <a:ea typeface="Times New Roman"/>
              </a:rPr>
              <a:t>, también llamada de Asdrúbal,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ACaslonPro"/>
                <a:ea typeface="Times New Roman"/>
              </a:rPr>
              <a:t>en el claro bajo del Salvador, pertenecía al recinto del Alcázar, y fue durante siglos testigo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ACaslonPro"/>
                <a:ea typeface="Times New Roman"/>
              </a:rPr>
              <a:t> de que esa zona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ACaslonPro"/>
                <a:ea typeface="Times New Roman"/>
              </a:rPr>
              <a:t>era el núcleo originario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ACaslonPro"/>
                <a:ea typeface="Times New Roman"/>
              </a:rPr>
              <a:t>de la nueva ciudad.</a:t>
            </a:r>
            <a:r>
              <a:rPr lang="es-ES" sz="1800" b="0" strike="noStrike" spc="-1" dirty="0">
                <a:solidFill>
                  <a:schemeClr val="dk1"/>
                </a:solidFill>
                <a:highlight>
                  <a:srgbClr val="FFFF00"/>
                </a:highlight>
                <a:latin typeface="Times New Roman"/>
                <a:ea typeface="Times New Roman"/>
              </a:rPr>
              <a:t> </a:t>
            </a:r>
            <a:endParaRPr lang="es-ES" sz="1800" b="0" strike="noStrike" spc="-1" dirty="0">
              <a:solidFill>
                <a:srgbClr val="000000"/>
              </a:solidFill>
              <a:latin typeface="Arial"/>
            </a:endParaRPr>
          </a:p>
          <a:p>
            <a:pPr defTabSz="914400">
              <a:lnSpc>
                <a:spcPct val="100000"/>
              </a:lnSpc>
            </a:pPr>
            <a:r>
              <a:rPr lang="es-ES" sz="1800" b="0" strike="noStrike" spc="-1" dirty="0">
                <a:solidFill>
                  <a:schemeClr val="dk1"/>
                </a:solidFill>
                <a:latin typeface="Calibri"/>
                <a:ea typeface="Times New Roman"/>
              </a:rPr>
              <a:t>* Fue demolida el año 1847</a:t>
            </a:r>
            <a:endParaRPr lang="es-ES" sz="1800" b="0" strike="noStrike" spc="-1" dirty="0">
              <a:solidFill>
                <a:srgbClr val="000000"/>
              </a:solidFill>
              <a:latin typeface="Arial"/>
            </a:endParaRPr>
          </a:p>
        </p:txBody>
      </p:sp>
      <p:sp>
        <p:nvSpPr>
          <p:cNvPr id="153" name="CuadroTexto 6"/>
          <p:cNvSpPr/>
          <p:nvPr/>
        </p:nvSpPr>
        <p:spPr>
          <a:xfrm>
            <a:off x="8502840" y="233640"/>
            <a:ext cx="2906640" cy="609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chemeClr val="dk1"/>
                </a:solidFill>
                <a:latin typeface="Calibri"/>
                <a:ea typeface="DejaVu Sans"/>
              </a:rPr>
              <a:t>“En las excavaciones realizadas en las Eras del Alcázar, en el estrato correspondiente a su época romana, se ha descubierto una lucerna que ostenta un </a:t>
            </a:r>
            <a:r>
              <a:rPr lang="es-ES" sz="1800" b="0" strike="noStrike" spc="-1">
                <a:solidFill>
                  <a:srgbClr val="C00000"/>
                </a:solidFill>
                <a:latin typeface="Calibri"/>
                <a:ea typeface="DejaVu Sans"/>
              </a:rPr>
              <a:t>CRISMÓN (Cristo Invicto).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El monograma de Cristo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de esta pequeña cerámica testifica que desde los siglos paleocristianos se viene rezando aquí, mirando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a la salida del sol,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imagen perfecta de su advenimiento”. </a:t>
            </a:r>
            <a:endParaRPr lang="es-ES" sz="1800" b="0" strike="noStrike" spc="-1">
              <a:solidFill>
                <a:srgbClr val="000000"/>
              </a:solidFill>
              <a:latin typeface="Arial"/>
            </a:endParaRPr>
          </a:p>
          <a:p>
            <a:pPr algn="ctr" defTabSz="914400">
              <a:lnSpc>
                <a:spcPct val="100000"/>
              </a:lnSpc>
            </a:pPr>
            <a:r>
              <a:rPr lang="es-ES" sz="1600" b="0" strike="noStrike" spc="-1">
                <a:solidFill>
                  <a:schemeClr val="dk1"/>
                </a:solidFill>
                <a:latin typeface="Calibri"/>
                <a:ea typeface="DejaVu Sans"/>
              </a:rPr>
              <a:t>(Joaquín Montes)</a:t>
            </a:r>
            <a:endParaRPr lang="es-ES" sz="16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En la vecina Cástulo también se puede contemplar una </a:t>
            </a:r>
            <a:r>
              <a:rPr lang="es-ES" sz="1800" b="0" strike="noStrike" spc="-1">
                <a:solidFill>
                  <a:srgbClr val="C00000"/>
                </a:solidFill>
                <a:latin typeface="Calibri"/>
                <a:ea typeface="DejaVu Sans"/>
              </a:rPr>
              <a:t>PATENA  DE CRISTAL </a:t>
            </a:r>
            <a:r>
              <a:rPr lang="es-ES" sz="1800" b="0" strike="noStrike" spc="-1">
                <a:solidFill>
                  <a:schemeClr val="dk1"/>
                </a:solidFill>
                <a:latin typeface="Calibri"/>
                <a:ea typeface="DejaVu Sans"/>
              </a:rPr>
              <a:t>correspondiente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 a esta época.</a:t>
            </a:r>
            <a:endParaRPr lang="es-ES" sz="1800" b="0" strike="noStrike" spc="-1">
              <a:solidFill>
                <a:srgbClr val="000000"/>
              </a:solidFill>
              <a:latin typeface="Arial"/>
            </a:endParaRPr>
          </a:p>
        </p:txBody>
      </p:sp>
      <p:pic>
        <p:nvPicPr>
          <p:cNvPr id="154" name="Imagen 5"/>
          <p:cNvPicPr/>
          <p:nvPr/>
        </p:nvPicPr>
        <p:blipFill>
          <a:blip r:embed="rId4"/>
          <a:stretch/>
        </p:blipFill>
        <p:spPr>
          <a:xfrm>
            <a:off x="5368320" y="169200"/>
            <a:ext cx="2050560" cy="2035800"/>
          </a:xfrm>
          <a:prstGeom prst="rect">
            <a:avLst/>
          </a:prstGeom>
          <a:ln w="0">
            <a:noFill/>
          </a:ln>
        </p:spPr>
      </p:pic>
      <p:pic>
        <p:nvPicPr>
          <p:cNvPr id="155" name="Imagen 8"/>
          <p:cNvPicPr/>
          <p:nvPr/>
        </p:nvPicPr>
        <p:blipFill>
          <a:blip r:embed="rId5"/>
          <a:stretch/>
        </p:blipFill>
        <p:spPr>
          <a:xfrm>
            <a:off x="5368320" y="2665080"/>
            <a:ext cx="2050560" cy="1888560"/>
          </a:xfrm>
          <a:prstGeom prst="rect">
            <a:avLst/>
          </a:prstGeom>
          <a:ln w="0">
            <a:noFill/>
          </a:ln>
        </p:spPr>
      </p:pic>
      <p:sp>
        <p:nvSpPr>
          <p:cNvPr id="156" name="CuadroTexto 9"/>
          <p:cNvSpPr/>
          <p:nvPr/>
        </p:nvSpPr>
        <p:spPr>
          <a:xfrm>
            <a:off x="5296320" y="2207880"/>
            <a:ext cx="21222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1800" b="0" strike="noStrike" spc="-1">
                <a:solidFill>
                  <a:srgbClr val="C00000"/>
                </a:solidFill>
                <a:latin typeface="Calibri"/>
                <a:ea typeface="DejaVu Sans"/>
              </a:rPr>
              <a:t>Museo Arqueológico</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additive="repl">
                                        <p:cTn id="7" dur="3000"/>
                                        <p:tgtEl>
                                          <p:spTgt spid="152"/>
                                        </p:tgtEl>
                                      </p:cBhvr>
                                    </p:animEffect>
                                    <p:anim calcmode="lin" valueType="num">
                                      <p:cBhvr additive="repl">
                                        <p:cTn id="8" dur="3000" fill="hold"/>
                                        <p:tgtEl>
                                          <p:spTgt spid="152"/>
                                        </p:tgtEl>
                                        <p:attrNameLst>
                                          <p:attrName>ppt_x</p:attrName>
                                        </p:attrNameLst>
                                      </p:cBhvr>
                                      <p:tavLst>
                                        <p:tav tm="0">
                                          <p:val>
                                            <p:strVal val="#ppt_x"/>
                                          </p:val>
                                        </p:tav>
                                        <p:tav tm="100000">
                                          <p:val>
                                            <p:strVal val="#ppt_x"/>
                                          </p:val>
                                        </p:tav>
                                      </p:tavLst>
                                    </p:anim>
                                    <p:anim calcmode="lin" valueType="num">
                                      <p:cBhvr additive="repl">
                                        <p:cTn id="9" dur="3000" fill="hold"/>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Imagen 4"/>
          <p:cNvPicPr/>
          <p:nvPr/>
        </p:nvPicPr>
        <p:blipFill>
          <a:blip r:embed="rId2"/>
          <a:stretch/>
        </p:blipFill>
        <p:spPr>
          <a:xfrm>
            <a:off x="0" y="0"/>
            <a:ext cx="12189240" cy="6855120"/>
          </a:xfrm>
          <a:prstGeom prst="rect">
            <a:avLst/>
          </a:prstGeom>
          <a:ln w="0">
            <a:noFill/>
          </a:ln>
        </p:spPr>
      </p:pic>
      <p:sp>
        <p:nvSpPr>
          <p:cNvPr id="316" name="CuadroTexto 5"/>
          <p:cNvSpPr/>
          <p:nvPr/>
        </p:nvSpPr>
        <p:spPr>
          <a:xfrm>
            <a:off x="1483920" y="209880"/>
            <a:ext cx="461208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rgbClr val="C00000"/>
                </a:solidFill>
                <a:highlight>
                  <a:srgbClr val="FFFF00"/>
                </a:highlight>
                <a:latin typeface="Tw Cen MT"/>
                <a:ea typeface="Calibri"/>
              </a:rPr>
              <a:t>MADRES CARMELITAS DE LA  ENSEÑANZA </a:t>
            </a:r>
            <a:endParaRPr lang="es-ES" sz="2000" b="0" strike="noStrike" spc="-1" dirty="0">
              <a:solidFill>
                <a:srgbClr val="000000"/>
              </a:solidFill>
              <a:latin typeface="Arial"/>
            </a:endParaRPr>
          </a:p>
        </p:txBody>
      </p:sp>
      <p:sp>
        <p:nvSpPr>
          <p:cNvPr id="317" name="CuadroTexto 2"/>
          <p:cNvSpPr/>
          <p:nvPr/>
        </p:nvSpPr>
        <p:spPr>
          <a:xfrm>
            <a:off x="1188720" y="1371600"/>
            <a:ext cx="5189220" cy="507685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1800" b="0" strike="noStrike" spc="-1" dirty="0">
                <a:solidFill>
                  <a:schemeClr val="dk1"/>
                </a:solidFill>
                <a:highlight>
                  <a:srgbClr val="FFFF00"/>
                </a:highlight>
                <a:latin typeface="Tw Cen MT"/>
                <a:ea typeface="Calibri"/>
              </a:rPr>
              <a:t>1904, 17 Octubre</a:t>
            </a:r>
            <a:r>
              <a:rPr lang="es-ES" sz="1800" b="0" strike="noStrike" spc="-1" dirty="0">
                <a:solidFill>
                  <a:schemeClr val="dk1"/>
                </a:solidFill>
                <a:latin typeface="Tw Cen MT"/>
                <a:ea typeface="Calibri"/>
              </a:rPr>
              <a:t>: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Se pone en marcha el curso, bendiciéndose la capilla.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A pesar del reducido número de alumnas,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la ilusión es grande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por instruir, educar y evangelizar.</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1905: Nuevo traslado.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Al incrementarse el número de alumnas.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Calibri"/>
              </a:rPr>
              <a:t>1906: 31 Octubre</a:t>
            </a:r>
            <a:r>
              <a:rPr lang="es-ES" sz="1800" b="0" strike="noStrike" spc="-1" dirty="0">
                <a:solidFill>
                  <a:schemeClr val="dk1"/>
                </a:solidFill>
                <a:latin typeface="Tw Cen MT"/>
                <a:ea typeface="Calibri"/>
              </a:rPr>
              <a:t>.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Sor Teresa Solá consigue la propiedad del palacio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“Conde de Guadiana”, mediante el pago de </a:t>
            </a:r>
          </a:p>
          <a:p>
            <a:pPr algn="ctr" defTabSz="914400">
              <a:lnSpc>
                <a:spcPct val="100000"/>
              </a:lnSpc>
            </a:pPr>
            <a:r>
              <a:rPr lang="es-ES" sz="1800" b="0" strike="noStrike" spc="-1" dirty="0">
                <a:solidFill>
                  <a:schemeClr val="dk1"/>
                </a:solidFill>
                <a:latin typeface="Tw Cen MT"/>
                <a:ea typeface="Calibri"/>
              </a:rPr>
              <a:t>50.000 pts.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1907: 26 de Febrero: Inauguración del curso.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Como capilla se había bendecido dos días antes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la Iglesia de San Pedro.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Durante todo el siglo </a:t>
            </a:r>
          </a:p>
          <a:p>
            <a:pPr algn="ctr" defTabSz="914400">
              <a:lnSpc>
                <a:spcPct val="100000"/>
              </a:lnSpc>
            </a:pPr>
            <a:r>
              <a:rPr lang="es-ES" sz="1800" b="0" strike="noStrike" spc="-1" dirty="0">
                <a:solidFill>
                  <a:schemeClr val="dk1"/>
                </a:solidFill>
                <a:latin typeface="Tw Cen MT"/>
                <a:ea typeface="Calibri"/>
              </a:rPr>
              <a:t>ha permanecido el colegio.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Llama la atención </a:t>
            </a:r>
          </a:p>
          <a:p>
            <a:pPr algn="ctr" defTabSz="914400">
              <a:lnSpc>
                <a:spcPct val="100000"/>
              </a:lnSpc>
            </a:pPr>
            <a:r>
              <a:rPr lang="es-ES" sz="1800" b="0" strike="noStrike" spc="-1" dirty="0">
                <a:solidFill>
                  <a:schemeClr val="dk1"/>
                </a:solidFill>
                <a:latin typeface="Tw Cen MT"/>
                <a:ea typeface="Calibri"/>
              </a:rPr>
              <a:t>el </a:t>
            </a:r>
            <a:r>
              <a:rPr lang="es-ES" sz="1800" b="0" strike="noStrike" spc="-1" dirty="0">
                <a:solidFill>
                  <a:schemeClr val="dk1"/>
                </a:solidFill>
                <a:highlight>
                  <a:srgbClr val="FFFF00"/>
                </a:highlight>
                <a:latin typeface="Tw Cen MT"/>
                <a:ea typeface="Calibri"/>
              </a:rPr>
              <a:t>origen</a:t>
            </a:r>
            <a:r>
              <a:rPr lang="es-ES" sz="1800" b="0" strike="noStrike" spc="-1" dirty="0">
                <a:solidFill>
                  <a:schemeClr val="dk1"/>
                </a:solidFill>
                <a:latin typeface="Tw Cen MT"/>
                <a:ea typeface="Calibri"/>
              </a:rPr>
              <a:t> de esta Congregación:</a:t>
            </a:r>
            <a:endParaRPr lang="es-ES" sz="1800" b="0" strike="noStrike" spc="-1" dirty="0">
              <a:solidFill>
                <a:srgbClr val="000000"/>
              </a:solidFill>
              <a:latin typeface="Arial"/>
            </a:endParaRPr>
          </a:p>
        </p:txBody>
      </p:sp>
      <p:pic>
        <p:nvPicPr>
          <p:cNvPr id="3" name="Imagen 2">
            <a:extLst>
              <a:ext uri="{FF2B5EF4-FFF2-40B4-BE49-F238E27FC236}">
                <a16:creationId xmlns:a16="http://schemas.microsoft.com/office/drawing/2014/main" id="{15309D39-CC53-F9E7-7D7F-5753D2334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519" y="849946"/>
            <a:ext cx="4071027" cy="3044995"/>
          </a:xfrm>
          <a:prstGeom prst="rect">
            <a:avLst/>
          </a:prstGeom>
        </p:spPr>
      </p:pic>
      <p:sp>
        <p:nvSpPr>
          <p:cNvPr id="5" name="CuadroTexto 4">
            <a:extLst>
              <a:ext uri="{FF2B5EF4-FFF2-40B4-BE49-F238E27FC236}">
                <a16:creationId xmlns:a16="http://schemas.microsoft.com/office/drawing/2014/main" id="{C9D4BEA8-EFE7-F7A8-5842-7ACF5BF62EAE}"/>
              </a:ext>
            </a:extLst>
          </p:cNvPr>
          <p:cNvSpPr txBox="1"/>
          <p:nvPr/>
        </p:nvSpPr>
        <p:spPr>
          <a:xfrm>
            <a:off x="7589519" y="4000545"/>
            <a:ext cx="4259845" cy="2308324"/>
          </a:xfrm>
          <a:prstGeom prst="rect">
            <a:avLst/>
          </a:prstGeom>
          <a:noFill/>
        </p:spPr>
        <p:txBody>
          <a:bodyPr wrap="square">
            <a:spAutoFit/>
          </a:bodyPr>
          <a:lstStyle/>
          <a:p>
            <a:pPr algn="ctr" defTabSz="914400">
              <a:lnSpc>
                <a:spcPct val="100000"/>
              </a:lnSpc>
            </a:pPr>
            <a:r>
              <a:rPr lang="es-ES" sz="1800" b="0" strike="noStrike" spc="-1" dirty="0">
                <a:solidFill>
                  <a:srgbClr val="C00000"/>
                </a:solidFill>
                <a:highlight>
                  <a:srgbClr val="FFFF00"/>
                </a:highlight>
                <a:latin typeface="Tw Cen MT"/>
                <a:ea typeface="Calibri"/>
              </a:rPr>
              <a:t>Joaquina de Vedruna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*1783 +1854  (muere con 71años)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Casada y con 9 hijos al quedar viuda con 47 años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funda la Comunidad de las Hermanas Carmelitas de la Caridad (1826). Dedicó el resto de su vida a actividades de enseñanza y asistencia de enfermos.</a:t>
            </a:r>
            <a:endParaRPr lang="es-ES" sz="18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additive="repl">
                                        <p:cTn id="7" dur="3000"/>
                                        <p:tgtEl>
                                          <p:spTgt spid="317"/>
                                        </p:tgtEl>
                                      </p:cBhvr>
                                    </p:animEffect>
                                    <p:anim calcmode="lin" valueType="num">
                                      <p:cBhvr additive="repl">
                                        <p:cTn id="8" dur="3000" fill="hold"/>
                                        <p:tgtEl>
                                          <p:spTgt spid="317"/>
                                        </p:tgtEl>
                                        <p:attrNameLst>
                                          <p:attrName>ppt_x</p:attrName>
                                        </p:attrNameLst>
                                      </p:cBhvr>
                                      <p:tavLst>
                                        <p:tav tm="0">
                                          <p:val>
                                            <p:strVal val="#ppt_x"/>
                                          </p:val>
                                        </p:tav>
                                        <p:tav tm="100000">
                                          <p:val>
                                            <p:strVal val="#ppt_x"/>
                                          </p:val>
                                        </p:tav>
                                      </p:tavLst>
                                    </p:anim>
                                    <p:anim calcmode="lin" valueType="num">
                                      <p:cBhvr additive="repl">
                                        <p:cTn id="9" dur="3000" fill="hold"/>
                                        <p:tgtEl>
                                          <p:spTgt spid="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Imagen 4"/>
          <p:cNvPicPr/>
          <p:nvPr/>
        </p:nvPicPr>
        <p:blipFill>
          <a:blip r:embed="rId2"/>
          <a:stretch/>
        </p:blipFill>
        <p:spPr>
          <a:xfrm>
            <a:off x="0" y="0"/>
            <a:ext cx="12189240" cy="6855120"/>
          </a:xfrm>
          <a:prstGeom prst="rect">
            <a:avLst/>
          </a:prstGeom>
          <a:ln w="0">
            <a:noFill/>
          </a:ln>
        </p:spPr>
      </p:pic>
      <p:sp>
        <p:nvSpPr>
          <p:cNvPr id="319" name="CuadroTexto 5"/>
          <p:cNvSpPr/>
          <p:nvPr/>
        </p:nvSpPr>
        <p:spPr>
          <a:xfrm>
            <a:off x="1483920" y="209880"/>
            <a:ext cx="7630401"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rgbClr val="C00000"/>
                </a:solidFill>
                <a:highlight>
                  <a:srgbClr val="FFFF00"/>
                </a:highlight>
                <a:latin typeface="Tw Cen MT"/>
                <a:ea typeface="Calibri"/>
              </a:rPr>
              <a:t>LA VUELTA DE LOS PP. CARMELITAS DESCALZOS </a:t>
            </a:r>
            <a:endParaRPr lang="es-ES" sz="2000" b="0" strike="noStrike" spc="-1" dirty="0">
              <a:solidFill>
                <a:srgbClr val="000000"/>
              </a:solidFill>
              <a:latin typeface="Arial"/>
            </a:endParaRPr>
          </a:p>
        </p:txBody>
      </p:sp>
      <p:sp>
        <p:nvSpPr>
          <p:cNvPr id="320" name="CuadroTexto 2"/>
          <p:cNvSpPr/>
          <p:nvPr/>
        </p:nvSpPr>
        <p:spPr>
          <a:xfrm>
            <a:off x="769434" y="579240"/>
            <a:ext cx="8541834" cy="590785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 </a:t>
            </a:r>
            <a:r>
              <a:rPr lang="es-ES" sz="1800" b="0" strike="noStrike" spc="-1" dirty="0">
                <a:solidFill>
                  <a:srgbClr val="C00000"/>
                </a:solidFill>
                <a:latin typeface="Tw Cen MT"/>
                <a:ea typeface="Calibri"/>
              </a:rPr>
              <a:t>1904, 3 Agosto</a:t>
            </a:r>
            <a:r>
              <a:rPr lang="es-ES" sz="1800" b="0" strike="noStrike" spc="-1" dirty="0">
                <a:solidFill>
                  <a:schemeClr val="dk1"/>
                </a:solidFill>
                <a:latin typeface="Tw Cen MT"/>
                <a:ea typeface="Calibri"/>
              </a:rPr>
              <a:t>: El provincial de los Carmelitas fray Venancio de Jesús,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expresa al Sr. Alcalde el gran deseo de los padres Descalzos de poder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fundar de nuevo en esta ciudad; en el lugar de su antiguo Convento,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para perpetuar la memoria y la devoción a S. Juan de la Cruz.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Vuelven los frailes a su viejo monasterio.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Se les otorga benignamente cesión del Oratorio que lo utilizaron para los cultos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y algunas habitaciones adosadas al mismo,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si bien ellos tienen que adquirir, mediante pago, viviendas y huerta,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que les habían sido injustamente arrebatadas en el proceso de desamortización,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procediendo inmediatamente a la reedificación y ampliación del convento,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utilizado desde entonces como Noviciado de la Orden.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 </a:t>
            </a:r>
            <a:r>
              <a:rPr lang="es-ES" sz="1800" b="0" strike="noStrike" spc="-1" dirty="0">
                <a:solidFill>
                  <a:srgbClr val="C00000"/>
                </a:solidFill>
                <a:latin typeface="Tw Cen MT"/>
                <a:ea typeface="Calibri"/>
              </a:rPr>
              <a:t>1905, 24 Noviembre: </a:t>
            </a:r>
            <a:r>
              <a:rPr lang="es-ES" sz="1800" b="0" strike="noStrike" spc="-1" dirty="0">
                <a:solidFill>
                  <a:schemeClr val="dk1"/>
                </a:solidFill>
                <a:latin typeface="Tw Cen MT"/>
                <a:ea typeface="Calibri"/>
              </a:rPr>
              <a:t>Con el traslado en procesión de las reliquias del Santo,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conservadas en las Descalzas, comienza la vida conventual.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Calibri"/>
              </a:rPr>
              <a:t>1926, 24 Agosto. </a:t>
            </a:r>
            <a:r>
              <a:rPr lang="es-ES" sz="1800" b="0" strike="noStrike" spc="-1" dirty="0">
                <a:solidFill>
                  <a:schemeClr val="dk1"/>
                </a:solidFill>
                <a:latin typeface="Tw Cen MT"/>
                <a:ea typeface="Calibri"/>
              </a:rPr>
              <a:t>Alegría acrecentada: El humilde san Juan de la Cruz</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                era proclamado Doctor de la Iglesia.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Calibri"/>
              </a:rPr>
              <a:t>1928, 29 Septiembre</a:t>
            </a:r>
            <a:r>
              <a:rPr lang="es-ES" sz="1800" b="0" strike="noStrike" spc="-1" dirty="0">
                <a:solidFill>
                  <a:schemeClr val="dk1"/>
                </a:solidFill>
                <a:latin typeface="Tw Cen MT"/>
                <a:ea typeface="Calibri"/>
              </a:rPr>
              <a:t>: N</a:t>
            </a:r>
            <a:r>
              <a:rPr lang="es-ES" sz="1800" b="0" strike="noStrike" spc="-1" dirty="0">
                <a:solidFill>
                  <a:schemeClr val="dk1"/>
                </a:solidFill>
                <a:latin typeface="Tw Cen MT"/>
                <a:ea typeface="Times New Roman"/>
              </a:rPr>
              <a:t>ueva iglesia dedicada a san Miguel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Muy quebrantada la primitiva por el abandono y avatares de los tiempos,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fue totalmente demolida, levantándose un suntuoso templo.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Sumamente sencilla, con una airosa cúpula sobre el crucero;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responde al más genuino estilo carmelitano. </a:t>
            </a:r>
            <a:endParaRPr lang="es-ES" sz="1800" b="0" strike="noStrike" spc="-1" dirty="0">
              <a:solidFill>
                <a:srgbClr val="000000"/>
              </a:solidFill>
              <a:latin typeface="Arial"/>
            </a:endParaRPr>
          </a:p>
        </p:txBody>
      </p:sp>
      <p:pic>
        <p:nvPicPr>
          <p:cNvPr id="3" name="Imagen 2">
            <a:extLst>
              <a:ext uri="{FF2B5EF4-FFF2-40B4-BE49-F238E27FC236}">
                <a16:creationId xmlns:a16="http://schemas.microsoft.com/office/drawing/2014/main" id="{C3ECB7D2-B1D3-B28C-B163-206E1399B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321" y="973800"/>
            <a:ext cx="2751438" cy="4127157"/>
          </a:xfrm>
          <a:prstGeom prst="rect">
            <a:avLst/>
          </a:prstGeom>
        </p:spPr>
      </p:pic>
      <p:sp>
        <p:nvSpPr>
          <p:cNvPr id="4" name="CuadroTexto 3">
            <a:extLst>
              <a:ext uri="{FF2B5EF4-FFF2-40B4-BE49-F238E27FC236}">
                <a16:creationId xmlns:a16="http://schemas.microsoft.com/office/drawing/2014/main" id="{596AA82E-6B6A-869D-B68F-C01AE4A8C99B}"/>
              </a:ext>
            </a:extLst>
          </p:cNvPr>
          <p:cNvSpPr txBox="1"/>
          <p:nvPr/>
        </p:nvSpPr>
        <p:spPr>
          <a:xfrm>
            <a:off x="9114322" y="5288692"/>
            <a:ext cx="2751437" cy="646331"/>
          </a:xfrm>
          <a:prstGeom prst="rect">
            <a:avLst/>
          </a:prstGeom>
          <a:noFill/>
        </p:spPr>
        <p:txBody>
          <a:bodyPr wrap="square" rtlCol="0">
            <a:spAutoFit/>
          </a:bodyPr>
          <a:lstStyle/>
          <a:p>
            <a:pPr algn="ctr"/>
            <a:r>
              <a:rPr lang="es-ES" dirty="0">
                <a:solidFill>
                  <a:srgbClr val="C00000"/>
                </a:solidFill>
                <a:highlight>
                  <a:srgbClr val="FFFF00"/>
                </a:highlight>
              </a:rPr>
              <a:t>ORATORIO</a:t>
            </a:r>
          </a:p>
          <a:p>
            <a:pPr algn="ctr"/>
            <a:r>
              <a:rPr lang="es-ES" dirty="0">
                <a:solidFill>
                  <a:srgbClr val="C00000"/>
                </a:solidFill>
                <a:highlight>
                  <a:srgbClr val="FFFF00"/>
                </a:highlight>
              </a:rPr>
              <a:t>S JUAN DE LA CRUZ</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additive="repl">
                                        <p:cTn id="7" dur="3000"/>
                                        <p:tgtEl>
                                          <p:spTgt spid="320"/>
                                        </p:tgtEl>
                                      </p:cBhvr>
                                    </p:animEffect>
                                    <p:anim calcmode="lin" valueType="num">
                                      <p:cBhvr additive="repl">
                                        <p:cTn id="8" dur="3000" fill="hold"/>
                                        <p:tgtEl>
                                          <p:spTgt spid="320"/>
                                        </p:tgtEl>
                                        <p:attrNameLst>
                                          <p:attrName>ppt_x</p:attrName>
                                        </p:attrNameLst>
                                      </p:cBhvr>
                                      <p:tavLst>
                                        <p:tav tm="0">
                                          <p:val>
                                            <p:strVal val="#ppt_x"/>
                                          </p:val>
                                        </p:tav>
                                        <p:tav tm="100000">
                                          <p:val>
                                            <p:strVal val="#ppt_x"/>
                                          </p:val>
                                        </p:tav>
                                      </p:tavLst>
                                    </p:anim>
                                    <p:anim calcmode="lin" valueType="num">
                                      <p:cBhvr additive="repl">
                                        <p:cTn id="9" dur="3000" fill="hold"/>
                                        <p:tgtEl>
                                          <p:spTgt spid="3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magen 4"/>
          <p:cNvPicPr/>
          <p:nvPr/>
        </p:nvPicPr>
        <p:blipFill>
          <a:blip r:embed="rId2"/>
          <a:stretch/>
        </p:blipFill>
        <p:spPr>
          <a:xfrm>
            <a:off x="0" y="0"/>
            <a:ext cx="12189240" cy="6855120"/>
          </a:xfrm>
          <a:prstGeom prst="rect">
            <a:avLst/>
          </a:prstGeom>
          <a:ln w="0">
            <a:noFill/>
          </a:ln>
        </p:spPr>
      </p:pic>
      <p:sp>
        <p:nvSpPr>
          <p:cNvPr id="322" name="CuadroTexto 5"/>
          <p:cNvSpPr/>
          <p:nvPr/>
        </p:nvSpPr>
        <p:spPr>
          <a:xfrm>
            <a:off x="838080" y="663480"/>
            <a:ext cx="7548480" cy="5850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*1907, 9 Mayo</a:t>
            </a:r>
            <a:r>
              <a:rPr lang="es-ES" sz="1800" b="0" strike="noStrike" spc="-1">
                <a:solidFill>
                  <a:schemeClr val="dk1"/>
                </a:solidFill>
                <a:latin typeface="Tw Cen MT"/>
                <a:ea typeface="Calibri"/>
              </a:rPr>
              <a:t>, jueves: En Úbeda se inaugura la Adoración Nocturna,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con el número 333 a nivel Nacional y octava a nivel Diocesano,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en la Iglesia Mayor Parroquial de Santa María de los Reales Alcázares.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Tras la concentración de los adoradores nocturnos en el Iglesia de la Trinidad,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solemne procesión con el cántico de santo Trisagio.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Alocución del Sr. Obispo, Te Deum, Jura de Bandera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y Exposición del Santísimo, turnos de Adoración,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Santa Misa de Madrugada,y procesión por la plaza de Santa María.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Fue su primer presidente y Fundador Don Antonio Orozco Hidalgo.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Como patrón san Antonio, con 47 adoradores, y 31 honorarios.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*1848, 6 Diciembre</a:t>
            </a:r>
            <a:r>
              <a:rPr lang="es-ES" sz="1800" b="0" strike="noStrike" spc="-1">
                <a:solidFill>
                  <a:schemeClr val="dk1"/>
                </a:solidFill>
                <a:latin typeface="Tw Cen MT"/>
                <a:ea typeface="Calibri"/>
              </a:rPr>
              <a:t>: Nace en Paris La Adoración Nocturna,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gracias a un judío converso llamado Hermann Cohen (1820-1871),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pianista de profesión y de gran prestigio.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*1877,3 Noviembre</a:t>
            </a:r>
            <a:r>
              <a:rPr lang="es-ES" sz="1800" b="0" strike="noStrike" spc="-1">
                <a:solidFill>
                  <a:schemeClr val="dk1"/>
                </a:solidFill>
                <a:latin typeface="Tw Cen MT"/>
                <a:ea typeface="Calibri"/>
              </a:rPr>
              <a:t>: 1ª Vigilia Fundacional en España.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Se reúnen en Madrid, en la iglesia de san Antonio,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frente al palacio de las Cortes siete caballeros, entre ellos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el Siervo de Dios don Luis de Trelles, (1819-1891)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periodista, político y Diputado a Cortes y seis compañeros más.</a:t>
            </a:r>
            <a:endParaRPr lang="es-ES" sz="1800" b="0" strike="noStrike" spc="-1">
              <a:solidFill>
                <a:srgbClr val="000000"/>
              </a:solidFill>
              <a:latin typeface="Arial"/>
            </a:endParaRPr>
          </a:p>
        </p:txBody>
      </p:sp>
      <p:pic>
        <p:nvPicPr>
          <p:cNvPr id="323" name="Imagen 2"/>
          <p:cNvPicPr/>
          <p:nvPr/>
        </p:nvPicPr>
        <p:blipFill>
          <a:blip r:embed="rId3"/>
          <a:stretch/>
        </p:blipFill>
        <p:spPr>
          <a:xfrm>
            <a:off x="8706240" y="330120"/>
            <a:ext cx="3165840" cy="4569120"/>
          </a:xfrm>
          <a:prstGeom prst="rect">
            <a:avLst/>
          </a:prstGeom>
          <a:ln w="0">
            <a:noFill/>
          </a:ln>
        </p:spPr>
      </p:pic>
      <p:sp>
        <p:nvSpPr>
          <p:cNvPr id="324" name="CuadroTexto 3"/>
          <p:cNvSpPr/>
          <p:nvPr/>
        </p:nvSpPr>
        <p:spPr>
          <a:xfrm>
            <a:off x="8706240" y="5251320"/>
            <a:ext cx="31658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highlight>
                  <a:srgbClr val="FFFF00"/>
                </a:highlight>
                <a:latin typeface="Calibri"/>
                <a:ea typeface="DejaVu Sans"/>
              </a:rPr>
              <a:t>Custodia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Regalo de Luis XIV</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A Dña María de Molina</a:t>
            </a:r>
            <a:endParaRPr lang="es-ES" sz="1800" b="0" strike="noStrike" spc="-1">
              <a:solidFill>
                <a:srgbClr val="000000"/>
              </a:solidFill>
              <a:latin typeface="Arial"/>
            </a:endParaRPr>
          </a:p>
        </p:txBody>
      </p:sp>
      <p:sp>
        <p:nvSpPr>
          <p:cNvPr id="325" name="CuadroTexto 6"/>
          <p:cNvSpPr/>
          <p:nvPr/>
        </p:nvSpPr>
        <p:spPr>
          <a:xfrm>
            <a:off x="838080" y="330120"/>
            <a:ext cx="73886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Calibri"/>
              </a:rPr>
              <a:t>LA ADORACIÓN NOCTURNA</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additive="repl">
                                        <p:cTn id="7" dur="3000"/>
                                        <p:tgtEl>
                                          <p:spTgt spid="323"/>
                                        </p:tgtEl>
                                      </p:cBhvr>
                                    </p:animEffect>
                                  </p:childTnLst>
                                </p:cTn>
                              </p:par>
                              <p:par>
                                <p:cTn id="8" presetID="42" presetClass="entr" fill="hold" nodeType="withEffect">
                                  <p:stCondLst>
                                    <p:cond delay="0"/>
                                  </p:stCondLst>
                                  <p:childTnLst>
                                    <p:set>
                                      <p:cBhvr>
                                        <p:cTn id="9" dur="1" fill="hold">
                                          <p:stCondLst>
                                            <p:cond delay="0"/>
                                          </p:stCondLst>
                                        </p:cTn>
                                        <p:tgtEl>
                                          <p:spTgt spid="322"/>
                                        </p:tgtEl>
                                        <p:attrNameLst>
                                          <p:attrName>style.visibility</p:attrName>
                                        </p:attrNameLst>
                                      </p:cBhvr>
                                      <p:to>
                                        <p:strVal val="visible"/>
                                      </p:to>
                                    </p:set>
                                    <p:animEffect transition="in" filter="fade">
                                      <p:cBhvr additive="repl">
                                        <p:cTn id="10" dur="3000"/>
                                        <p:tgtEl>
                                          <p:spTgt spid="322"/>
                                        </p:tgtEl>
                                      </p:cBhvr>
                                    </p:animEffect>
                                    <p:anim calcmode="lin" valueType="num">
                                      <p:cBhvr additive="repl">
                                        <p:cTn id="11" dur="3000" fill="hold"/>
                                        <p:tgtEl>
                                          <p:spTgt spid="322"/>
                                        </p:tgtEl>
                                        <p:attrNameLst>
                                          <p:attrName>ppt_x</p:attrName>
                                        </p:attrNameLst>
                                      </p:cBhvr>
                                      <p:tavLst>
                                        <p:tav tm="0">
                                          <p:val>
                                            <p:strVal val="#ppt_x"/>
                                          </p:val>
                                        </p:tav>
                                        <p:tav tm="100000">
                                          <p:val>
                                            <p:strVal val="#ppt_x"/>
                                          </p:val>
                                        </p:tav>
                                      </p:tavLst>
                                    </p:anim>
                                    <p:anim calcmode="lin" valueType="num">
                                      <p:cBhvr additive="repl">
                                        <p:cTn id="12" dur="3000" fill="hold"/>
                                        <p:tgtEl>
                                          <p:spTgt spid="3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Imagen 4"/>
          <p:cNvPicPr/>
          <p:nvPr/>
        </p:nvPicPr>
        <p:blipFill>
          <a:blip r:embed="rId2"/>
          <a:stretch/>
        </p:blipFill>
        <p:spPr>
          <a:xfrm>
            <a:off x="0" y="0"/>
            <a:ext cx="12189240" cy="6855120"/>
          </a:xfrm>
          <a:prstGeom prst="rect">
            <a:avLst/>
          </a:prstGeom>
          <a:ln w="0">
            <a:noFill/>
          </a:ln>
        </p:spPr>
      </p:pic>
      <p:sp>
        <p:nvSpPr>
          <p:cNvPr id="327" name="CuadroTexto 5"/>
          <p:cNvSpPr/>
          <p:nvPr/>
        </p:nvSpPr>
        <p:spPr>
          <a:xfrm>
            <a:off x="1483920" y="209880"/>
            <a:ext cx="90061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Calibri"/>
              </a:rPr>
              <a:t>SINDICALISMO CATÓLICO</a:t>
            </a:r>
            <a:endParaRPr lang="es-ES" sz="2400" b="0" strike="noStrike" spc="-1">
              <a:solidFill>
                <a:srgbClr val="000000"/>
              </a:solidFill>
              <a:latin typeface="Arial"/>
            </a:endParaRPr>
          </a:p>
        </p:txBody>
      </p:sp>
      <p:sp>
        <p:nvSpPr>
          <p:cNvPr id="328" name="CuadroTexto 2"/>
          <p:cNvSpPr/>
          <p:nvPr/>
        </p:nvSpPr>
        <p:spPr>
          <a:xfrm>
            <a:off x="1954440" y="579240"/>
            <a:ext cx="8535960" cy="612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highlight>
                  <a:srgbClr val="FFFF00"/>
                </a:highlight>
                <a:latin typeface="Calibri"/>
                <a:ea typeface="Calibri"/>
              </a:rPr>
              <a:t>1911: ÚBEDA</a:t>
            </a:r>
            <a:r>
              <a:rPr lang="es-ES" sz="1800" b="0" strike="noStrike" spc="-1">
                <a:solidFill>
                  <a:schemeClr val="dk1"/>
                </a:solidFill>
                <a:latin typeface="Calibri"/>
                <a:ea typeface="Calibri"/>
              </a:rPr>
              <a:t>.  Fueron aprobados los estatutos del Círculo Católico Obrero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que proponía como fines la formación religiosa y cultural de sus afiliados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junto con la asistencia económica y socorro mutuo en caso de accidente o jubilación.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Posteriormente este círculo se transformó en sindicato agrario con sede en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la calle Obispo Cobos, antiguo convento donde ahora tiene su sede Hacienda.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Como es sobradamente conocido, el sindicalismo católico agrario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surgió en España durante el último cuarto del siglo XIX,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si bien conoció una expansión espectacular durante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las primeras décadas del siglo XX, tras la publicación en 1891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de la encíclica «Rerun Novarum», ante la compleja problemática social.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En toda España, empezaron a constituirse sindicatos de base católica.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EL llamado catolicismo social intentó dar una solución satisfactoria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a la separación que distanciaba a la Iglesia de la clase obrera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 y que se había acentuado con la desamortización.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En Jaén a principios de siglo funcionaba un Círculo de Obreros Católicos,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que se dedicaba preferentemente a la formación cultural de los obreros.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En general </a:t>
            </a:r>
            <a:r>
              <a:rPr lang="es-ES" sz="1800" b="0" strike="noStrike" spc="-1">
                <a:solidFill>
                  <a:schemeClr val="dk1"/>
                </a:solidFill>
                <a:highlight>
                  <a:srgbClr val="FFFF00"/>
                </a:highlight>
                <a:latin typeface="Calibri"/>
                <a:ea typeface="Calibri"/>
              </a:rPr>
              <a:t>los </a:t>
            </a:r>
            <a:r>
              <a:rPr lang="es-ES" sz="1800" b="1" strike="noStrike" spc="-1">
                <a:solidFill>
                  <a:schemeClr val="dk1"/>
                </a:solidFill>
                <a:highlight>
                  <a:srgbClr val="FFFF00"/>
                </a:highlight>
                <a:latin typeface="Calibri"/>
                <a:ea typeface="Calibri"/>
              </a:rPr>
              <a:t>resultados</a:t>
            </a:r>
            <a:r>
              <a:rPr lang="es-ES" sz="1800" b="0" strike="noStrike" spc="-1">
                <a:solidFill>
                  <a:schemeClr val="dk1"/>
                </a:solidFill>
                <a:highlight>
                  <a:srgbClr val="FFFF00"/>
                </a:highlight>
                <a:latin typeface="Calibri"/>
                <a:ea typeface="Calibri"/>
              </a:rPr>
              <a:t> fueron exiguos</a:t>
            </a:r>
            <a:r>
              <a:rPr lang="es-ES" sz="1800" b="0" strike="noStrike" spc="-1">
                <a:solidFill>
                  <a:schemeClr val="dk1"/>
                </a:solidFill>
                <a:latin typeface="Calibri"/>
                <a:ea typeface="Calibri"/>
              </a:rPr>
              <a:t>, pues al querer conjugar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la piedad con las reivindicaciones e intereses de los trabajadores,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corrían el riesgo de diluir el ideal de la justicia social.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Además, al renunciar de forma explícita a las medidas violentas, dan la impresión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de falta de valentía y eficacia, frente a los otros sindicatos más radicalizados;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Sólo en la provincia de Jaén se habían convocado en el año 1919, 67 huelgas.</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additive="repl">
                                        <p:cTn id="7" dur="3000"/>
                                        <p:tgtEl>
                                          <p:spTgt spid="328"/>
                                        </p:tgtEl>
                                      </p:cBhvr>
                                    </p:animEffect>
                                    <p:anim calcmode="lin" valueType="num">
                                      <p:cBhvr additive="repl">
                                        <p:cTn id="8" dur="3000" fill="hold"/>
                                        <p:tgtEl>
                                          <p:spTgt spid="328"/>
                                        </p:tgtEl>
                                        <p:attrNameLst>
                                          <p:attrName>ppt_x</p:attrName>
                                        </p:attrNameLst>
                                      </p:cBhvr>
                                      <p:tavLst>
                                        <p:tav tm="0">
                                          <p:val>
                                            <p:strVal val="#ppt_x"/>
                                          </p:val>
                                        </p:tav>
                                        <p:tav tm="100000">
                                          <p:val>
                                            <p:strVal val="#ppt_x"/>
                                          </p:val>
                                        </p:tav>
                                      </p:tavLst>
                                    </p:anim>
                                    <p:anim calcmode="lin" valueType="num">
                                      <p:cBhvr additive="repl">
                                        <p:cTn id="9" dur="3000" fill="hold"/>
                                        <p:tgtEl>
                                          <p:spTgt spid="3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Imagen 4"/>
          <p:cNvPicPr/>
          <p:nvPr/>
        </p:nvPicPr>
        <p:blipFill>
          <a:blip r:embed="rId2"/>
          <a:stretch/>
        </p:blipFill>
        <p:spPr>
          <a:xfrm>
            <a:off x="0" y="0"/>
            <a:ext cx="12189240" cy="6855120"/>
          </a:xfrm>
          <a:prstGeom prst="rect">
            <a:avLst/>
          </a:prstGeom>
          <a:ln w="0">
            <a:noFill/>
          </a:ln>
        </p:spPr>
      </p:pic>
      <p:sp>
        <p:nvSpPr>
          <p:cNvPr id="330" name="CuadroTexto 5"/>
          <p:cNvSpPr/>
          <p:nvPr/>
        </p:nvSpPr>
        <p:spPr>
          <a:xfrm>
            <a:off x="1483920" y="209880"/>
            <a:ext cx="90061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Calibri"/>
              </a:rPr>
              <a:t>FINAL DE LOS ESCOLAPIOS</a:t>
            </a:r>
            <a:endParaRPr lang="es-ES" sz="2400" b="0" strike="noStrike" spc="-1">
              <a:solidFill>
                <a:srgbClr val="000000"/>
              </a:solidFill>
              <a:latin typeface="Arial"/>
            </a:endParaRPr>
          </a:p>
        </p:txBody>
      </p:sp>
      <p:sp>
        <p:nvSpPr>
          <p:cNvPr id="331" name="CuadroTexto 2"/>
          <p:cNvSpPr/>
          <p:nvPr/>
        </p:nvSpPr>
        <p:spPr>
          <a:xfrm>
            <a:off x="2997360" y="605160"/>
            <a:ext cx="6194880" cy="557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Calibri"/>
              </a:rPr>
              <a:t>1920, 30 Septiembre</a:t>
            </a:r>
            <a:r>
              <a:rPr lang="es-ES" sz="1800" b="0" strike="noStrike" spc="-1">
                <a:solidFill>
                  <a:schemeClr val="dk1"/>
                </a:solidFill>
                <a:latin typeface="Tw Cen MT"/>
                <a:ea typeface="Calibri"/>
              </a:rPr>
              <a:t>: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Todo ocurrió de la forma más simple: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El edificio de la Trinidad necesitaba algunas reparaciones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y el Superior da cuenta en Mayo al Ayuntamiento,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que tras tratarlo en varias sesiones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y no encontrando un acuerdo adecuado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impulsa a los Escolapios a tomar la determinación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de poner fin a su compromiso y su presencia en la ciudad.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Han sido años fecundos, que han dejado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huella profunda en muchos jóvenes enriquecidos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con su cultura y su espiritualidad.</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Según datos, 35 ubetenses han profesado como escolapios.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Una muestra de ello es la figura singular de </a:t>
            </a:r>
            <a:r>
              <a:rPr lang="es-ES" sz="1800" b="0" strike="noStrike" spc="-1">
                <a:solidFill>
                  <a:srgbClr val="C00000"/>
                </a:solidFill>
                <a:latin typeface="Tw Cen MT"/>
                <a:ea typeface="Calibri"/>
              </a:rPr>
              <a:t>D. Cristóbal Cantero</a:t>
            </a:r>
            <a:r>
              <a:rPr lang="es-ES" sz="1800" b="0" strike="noStrike" spc="-1">
                <a:solidFill>
                  <a:schemeClr val="dk1"/>
                </a:solidFill>
                <a:latin typeface="Tw Cen MT"/>
                <a:ea typeface="Calibri"/>
              </a:rPr>
              <a:t>, escolapio ubetense, que por razones familiares,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dejará la congregación religiosa en los años treinta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y como sacerdote secular se dedicará a la enseñanza.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Será semilla de nuevos escolapios.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Tres escolapios nacidos en Úbeda morirían mártires.</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additive="repl">
                                        <p:cTn id="7" dur="3000"/>
                                        <p:tgtEl>
                                          <p:spTgt spid="331"/>
                                        </p:tgtEl>
                                      </p:cBhvr>
                                    </p:animEffect>
                                    <p:anim calcmode="lin" valueType="num">
                                      <p:cBhvr additive="repl">
                                        <p:cTn id="8" dur="3000" fill="hold"/>
                                        <p:tgtEl>
                                          <p:spTgt spid="331"/>
                                        </p:tgtEl>
                                        <p:attrNameLst>
                                          <p:attrName>ppt_x</p:attrName>
                                        </p:attrNameLst>
                                      </p:cBhvr>
                                      <p:tavLst>
                                        <p:tav tm="0">
                                          <p:val>
                                            <p:strVal val="#ppt_x"/>
                                          </p:val>
                                        </p:tav>
                                        <p:tav tm="100000">
                                          <p:val>
                                            <p:strVal val="#ppt_x"/>
                                          </p:val>
                                        </p:tav>
                                      </p:tavLst>
                                    </p:anim>
                                    <p:anim calcmode="lin" valueType="num">
                                      <p:cBhvr additive="repl">
                                        <p:cTn id="9" dur="3000" fill="hold"/>
                                        <p:tgtEl>
                                          <p:spTgt spid="3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Imagen 4"/>
          <p:cNvPicPr/>
          <p:nvPr/>
        </p:nvPicPr>
        <p:blipFill>
          <a:blip r:embed="rId2"/>
          <a:stretch/>
        </p:blipFill>
        <p:spPr>
          <a:xfrm>
            <a:off x="0" y="0"/>
            <a:ext cx="12189240" cy="6855120"/>
          </a:xfrm>
          <a:prstGeom prst="rect">
            <a:avLst/>
          </a:prstGeom>
          <a:ln w="0">
            <a:noFill/>
          </a:ln>
        </p:spPr>
      </p:pic>
      <p:sp>
        <p:nvSpPr>
          <p:cNvPr id="333" name="CuadroTexto 5"/>
          <p:cNvSpPr/>
          <p:nvPr/>
        </p:nvSpPr>
        <p:spPr>
          <a:xfrm>
            <a:off x="1470240" y="502200"/>
            <a:ext cx="9020160" cy="612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a:t>
            </a:r>
            <a:r>
              <a:rPr lang="es-ES" sz="1800" b="0" strike="noStrike" spc="-1">
                <a:solidFill>
                  <a:schemeClr val="dk1"/>
                </a:solidFill>
                <a:latin typeface="Tw Cen MT"/>
                <a:ea typeface="Times New Roman"/>
              </a:rPr>
              <a:t>Todo comenzó al tiempo del abandono de Úbeda de los Padres Escolapios.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El Ayuntamiento activa las gestiones en 1925 a fin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 que los frailes del Corazón de María regentaran el Colegio de la Trinidad,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 imitación de las Escuelas Pías,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ofreciéndoseles el edificio debidamente acondicionado,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exigiéndoseles que la enseñanza sería gratuita para los niños de Úbeda,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pudiendo los Padres Claretianos organizar un internado.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1926, 23 de Junio: Toman posesión</a:t>
            </a:r>
            <a:r>
              <a:rPr lang="es-ES" sz="1800" b="0" strike="noStrike" spc="-1">
                <a:solidFill>
                  <a:schemeClr val="dk1"/>
                </a:solidFill>
                <a:latin typeface="Tw Cen MT"/>
                <a:ea typeface="Times New Roman"/>
              </a:rPr>
              <a:t>.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Al día siguiente es inaugurada la Fundación con una misa de Pontifical,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quedando la Comunidad compuesta por seis Padres.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1932</a:t>
            </a:r>
            <a:r>
              <a:rPr lang="es-ES" sz="1800" b="0" strike="noStrike" spc="-1">
                <a:solidFill>
                  <a:schemeClr val="dk1"/>
                </a:solidFill>
                <a:latin typeface="Tw Cen MT"/>
                <a:ea typeface="Times New Roman"/>
              </a:rPr>
              <a:t>: </a:t>
            </a:r>
            <a:r>
              <a:rPr lang="es-ES" sz="1800" b="0" strike="noStrike" spc="-1">
                <a:solidFill>
                  <a:schemeClr val="dk1"/>
                </a:solidFill>
                <a:highlight>
                  <a:srgbClr val="FFFF00"/>
                </a:highlight>
                <a:latin typeface="Tw Cen MT"/>
                <a:ea typeface="Times New Roman"/>
              </a:rPr>
              <a:t>Sólo seis años permanece el Colegio en manos de los religiosos.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Según las actas del Ayuntamiento la razón  de la supresión</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viene exigida por el Artículo 26 de la Constitución que prohíbe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que los municipios favorezcan a las Congregaciones Religiosas.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Por tanto debe rescindirse el contrato ya que el edificio es municipal.</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No obstante continúan en el Colegio hasta el final de Diciembre,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haciéndose cargo mediante inventario de los bienes del colegio, el Ayuntamiento.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 A partir de ese momento los PP. Claretianos tendrán que reducir su estancia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 las habitaciones aledañas del templo, propiedad del Obispado,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renunciando al conjunto del colegio que comenzaría a gestionarse como escuela pública.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Times New Roman"/>
              </a:rPr>
              <a:t> </a:t>
            </a:r>
            <a:r>
              <a:rPr lang="es-ES" sz="1800" b="0" strike="noStrike" spc="-1">
                <a:solidFill>
                  <a:schemeClr val="dk1"/>
                </a:solidFill>
                <a:highlight>
                  <a:srgbClr val="FFFF00"/>
                </a:highlight>
                <a:latin typeface="Tw Cen MT"/>
                <a:ea typeface="Calibri"/>
              </a:rPr>
              <a:t>De los profesores queda el recuerdo de Gil de Aramendía y Nemesio Mazárraga</a:t>
            </a:r>
            <a:r>
              <a:rPr lang="es-ES" sz="1800" b="0" strike="noStrike" spc="-1">
                <a:solidFill>
                  <a:schemeClr val="dk1"/>
                </a:solidFill>
                <a:highlight>
                  <a:srgbClr val="FFFF00"/>
                </a:highlight>
                <a:latin typeface="Calibri"/>
                <a:ea typeface="Calibri"/>
              </a:rPr>
              <a:t>. </a:t>
            </a:r>
            <a:endParaRPr lang="es-ES" sz="1800" b="0" strike="noStrike" spc="-1">
              <a:solidFill>
                <a:srgbClr val="000000"/>
              </a:solidFill>
              <a:latin typeface="Arial"/>
            </a:endParaRPr>
          </a:p>
        </p:txBody>
      </p:sp>
      <p:sp>
        <p:nvSpPr>
          <p:cNvPr id="334" name="CuadroTexto 2"/>
          <p:cNvSpPr/>
          <p:nvPr/>
        </p:nvSpPr>
        <p:spPr>
          <a:xfrm>
            <a:off x="2850840" y="169560"/>
            <a:ext cx="63619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Calibri"/>
              </a:rPr>
              <a:t>PP. DEL CORAZÓN DE MARÍA</a:t>
            </a:r>
            <a:endParaRPr lang="es-ES" sz="2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additive="repl">
                                        <p:cTn id="7" dur="3000"/>
                                        <p:tgtEl>
                                          <p:spTgt spid="334"/>
                                        </p:tgtEl>
                                      </p:cBhvr>
                                    </p:animEffect>
                                    <p:anim calcmode="lin" valueType="num">
                                      <p:cBhvr additive="repl">
                                        <p:cTn id="8" dur="3000" fill="hold"/>
                                        <p:tgtEl>
                                          <p:spTgt spid="334"/>
                                        </p:tgtEl>
                                        <p:attrNameLst>
                                          <p:attrName>ppt_x</p:attrName>
                                        </p:attrNameLst>
                                      </p:cBhvr>
                                      <p:tavLst>
                                        <p:tav tm="0">
                                          <p:val>
                                            <p:strVal val="#ppt_x"/>
                                          </p:val>
                                        </p:tav>
                                        <p:tav tm="100000">
                                          <p:val>
                                            <p:strVal val="#ppt_x"/>
                                          </p:val>
                                        </p:tav>
                                      </p:tavLst>
                                    </p:anim>
                                    <p:anim calcmode="lin" valueType="num">
                                      <p:cBhvr additive="repl">
                                        <p:cTn id="9" dur="3000" fill="hold"/>
                                        <p:tgtEl>
                                          <p:spTgt spid="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n 4"/>
          <p:cNvPicPr/>
          <p:nvPr/>
        </p:nvPicPr>
        <p:blipFill>
          <a:blip r:embed="rId2"/>
          <a:stretch/>
        </p:blipFill>
        <p:spPr>
          <a:xfrm>
            <a:off x="0" y="-209880"/>
            <a:ext cx="12189240" cy="7065000"/>
          </a:xfrm>
          <a:prstGeom prst="rect">
            <a:avLst/>
          </a:prstGeom>
          <a:ln w="0">
            <a:noFill/>
          </a:ln>
        </p:spPr>
      </p:pic>
      <p:sp>
        <p:nvSpPr>
          <p:cNvPr id="336" name="CuadroTexto 5"/>
          <p:cNvSpPr/>
          <p:nvPr/>
        </p:nvSpPr>
        <p:spPr>
          <a:xfrm>
            <a:off x="1483920" y="209880"/>
            <a:ext cx="9006120" cy="36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s-ES" sz="1800" b="0" strike="noStrike" spc="-1">
              <a:solidFill>
                <a:schemeClr val="dk1"/>
              </a:solidFill>
              <a:latin typeface="Tw Cen MT"/>
              <a:ea typeface="DejaVu Sans"/>
            </a:endParaRPr>
          </a:p>
        </p:txBody>
      </p:sp>
      <p:sp>
        <p:nvSpPr>
          <p:cNvPr id="337" name="CuadroTexto 2"/>
          <p:cNvSpPr/>
          <p:nvPr/>
        </p:nvSpPr>
        <p:spPr>
          <a:xfrm>
            <a:off x="1882440" y="711360"/>
            <a:ext cx="8173080" cy="557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highlight>
                  <a:srgbClr val="FFFF00"/>
                </a:highlight>
                <a:latin typeface="Tw Cen MT"/>
                <a:ea typeface="Calibri"/>
              </a:rPr>
              <a:t>1934, 11 de octubre</a:t>
            </a:r>
            <a:r>
              <a:rPr lang="es-ES" sz="1800" b="0" strike="noStrike" spc="-1">
                <a:solidFill>
                  <a:schemeClr val="dk1"/>
                </a:solidFill>
                <a:highlight>
                  <a:srgbClr val="FFFF00"/>
                </a:highlight>
                <a:latin typeface="Tw Cen MT"/>
                <a:ea typeface="Calibri"/>
              </a:rPr>
              <a:t>:</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Un grupo de piadosos jóvenes católicos de Úbeda se reúnen en la sacristía de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San Nicolás y, dirigidos por el sacerdote D. Cristóbal Herrador Molina –que sería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el primer Consiliario del Centro–, fundan la </a:t>
            </a:r>
            <a:r>
              <a:rPr lang="es-ES" sz="1800" b="0" strike="noStrike" spc="-1">
                <a:solidFill>
                  <a:srgbClr val="C00000"/>
                </a:solidFill>
                <a:latin typeface="Tw Cen MT"/>
                <a:ea typeface="Calibri"/>
              </a:rPr>
              <a:t>Juventud Masculina de Acción Católica</a:t>
            </a:r>
            <a:r>
              <a:rPr lang="es-ES" sz="1800" b="0" strike="noStrike" spc="-1">
                <a:solidFill>
                  <a:schemeClr val="dk1"/>
                </a:solidFill>
                <a:latin typeface="Tw Cen MT"/>
                <a:ea typeface="Calibri"/>
              </a:rPr>
              <a:t>.</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Entre aquellos jóvenes se encontraban Juan Pasquau, Antonio Vico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y Andrés Escalzo, que será elegido primer Presidente de la JAC de Úbeda.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Muy pocos meses después la incipiente estructura organizativa de la JAC</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es desbaratada por la guerra civil, y la JAC desaparece,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si bien sus miembros realizan algunas actividades clandestinas,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tales como ayudar a los sacerdotes que a escondidas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reparten la comunión por las casas.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A finales del siglo XIX, la Iglesia había comenzado a sentir la necesidad de organizaciones de seglares para dar respuesta a las nuevas necesidades de la época.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a:t>
            </a:r>
            <a:r>
              <a:rPr lang="es-ES" sz="1800" b="0" strike="noStrike" spc="-1">
                <a:solidFill>
                  <a:srgbClr val="C00000"/>
                </a:solidFill>
                <a:highlight>
                  <a:srgbClr val="FFFF00"/>
                </a:highlight>
                <a:latin typeface="Tw Cen MT"/>
                <a:ea typeface="Calibri"/>
              </a:rPr>
              <a:t>1931: El papa Pío XI </a:t>
            </a:r>
            <a:r>
              <a:rPr lang="es-ES" sz="1800" b="0" strike="noStrike" spc="-1">
                <a:solidFill>
                  <a:schemeClr val="dk1"/>
                </a:solidFill>
                <a:latin typeface="Tw Cen MT"/>
                <a:ea typeface="Calibri"/>
              </a:rPr>
              <a:t>dio forma definitiva a la Acción Católica, ante la disolución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de las asociaciones católicas de jóvenes en Italia, decretada por Mussolini.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Su actividad principal: los círculos de formación, para jóvenes, obreros, y mayores, implantados en todas las Parroquias, siendo muchos los seglares de A.C</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que murieron mártires en nuestra guerra. Un ejemplo: </a:t>
            </a:r>
            <a:r>
              <a:rPr lang="es-ES" sz="1800" b="0" strike="noStrike" spc="-1">
                <a:solidFill>
                  <a:srgbClr val="C00000"/>
                </a:solidFill>
                <a:highlight>
                  <a:srgbClr val="FFFF00"/>
                </a:highlight>
                <a:latin typeface="Tw Cen MT"/>
                <a:ea typeface="Calibri"/>
              </a:rPr>
              <a:t>José Mª Poyatos. </a:t>
            </a:r>
            <a:endParaRPr lang="es-ES" sz="1800" b="0" strike="noStrike" spc="-1">
              <a:solidFill>
                <a:srgbClr val="000000"/>
              </a:solidFill>
              <a:latin typeface="Arial"/>
            </a:endParaRPr>
          </a:p>
        </p:txBody>
      </p:sp>
      <p:sp>
        <p:nvSpPr>
          <p:cNvPr id="338" name="CuadroTexto 3"/>
          <p:cNvSpPr/>
          <p:nvPr/>
        </p:nvSpPr>
        <p:spPr>
          <a:xfrm>
            <a:off x="3406680" y="229680"/>
            <a:ext cx="51249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Calibri"/>
              </a:rPr>
              <a:t>LA ACCIÓN CATÓLICA</a:t>
            </a:r>
            <a:endParaRPr lang="es-ES" sz="2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additive="repl">
                                        <p:cTn id="7" dur="3000"/>
                                        <p:tgtEl>
                                          <p:spTgt spid="337"/>
                                        </p:tgtEl>
                                      </p:cBhvr>
                                    </p:animEffect>
                                    <p:anim calcmode="lin" valueType="num">
                                      <p:cBhvr additive="repl">
                                        <p:cTn id="8" dur="3000" fill="hold"/>
                                        <p:tgtEl>
                                          <p:spTgt spid="337"/>
                                        </p:tgtEl>
                                        <p:attrNameLst>
                                          <p:attrName>ppt_x</p:attrName>
                                        </p:attrNameLst>
                                      </p:cBhvr>
                                      <p:tavLst>
                                        <p:tav tm="0">
                                          <p:val>
                                            <p:strVal val="#ppt_x"/>
                                          </p:val>
                                        </p:tav>
                                        <p:tav tm="100000">
                                          <p:val>
                                            <p:strVal val="#ppt_x"/>
                                          </p:val>
                                        </p:tav>
                                      </p:tavLst>
                                    </p:anim>
                                    <p:anim calcmode="lin" valueType="num">
                                      <p:cBhvr additive="repl">
                                        <p:cTn id="9" dur="3000" fill="hold"/>
                                        <p:tgtEl>
                                          <p:spTgt spid="3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Imagen 4"/>
          <p:cNvPicPr/>
          <p:nvPr/>
        </p:nvPicPr>
        <p:blipFill>
          <a:blip r:embed="rId2"/>
          <a:stretch/>
        </p:blipFill>
        <p:spPr>
          <a:xfrm>
            <a:off x="0" y="0"/>
            <a:ext cx="12189240" cy="6855120"/>
          </a:xfrm>
          <a:prstGeom prst="rect">
            <a:avLst/>
          </a:prstGeom>
          <a:ln w="0">
            <a:noFill/>
          </a:ln>
        </p:spPr>
      </p:pic>
      <p:sp>
        <p:nvSpPr>
          <p:cNvPr id="340" name="CuadroTexto 5"/>
          <p:cNvSpPr/>
          <p:nvPr/>
        </p:nvSpPr>
        <p:spPr>
          <a:xfrm>
            <a:off x="0" y="279000"/>
            <a:ext cx="89668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DejaVu Sans"/>
              </a:rPr>
              <a:t>SIGLO XX: AÑOS 30</a:t>
            </a:r>
            <a:endParaRPr lang="es-ES" sz="2400" b="0" strike="noStrike" spc="-1">
              <a:solidFill>
                <a:srgbClr val="000000"/>
              </a:solidFill>
              <a:latin typeface="Arial"/>
            </a:endParaRPr>
          </a:p>
        </p:txBody>
      </p:sp>
      <p:sp>
        <p:nvSpPr>
          <p:cNvPr id="341" name="CuadroTexto 2"/>
          <p:cNvSpPr/>
          <p:nvPr/>
        </p:nvSpPr>
        <p:spPr>
          <a:xfrm>
            <a:off x="1116000" y="579240"/>
            <a:ext cx="7095240" cy="612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La década de los años treinta, significó para la iglesia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una vuelta no deseada a las dificultades del pasado: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quiebra de la religiosidad oficial, anticlericalismo,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persecución de las órdenes religiosas y lucha por erradicar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la enseñanza y la influencia religiosa en la sociedad.</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El intento por parte de la jerarquía para que los católicos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aceptasen a las nuevas autoridades, chocó muy pronto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con la actitud beligerante en contra de lo religioso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por parte de los nuevos poderes,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tratando de imponer por la fuerza un laicismo,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a todas luces contrario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a la mayoría de los ciudadanos.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La quema de los conventos al comienzo de la República,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sin que las autoridades hicieran nada por impedirlo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es todo un símbolo, que hacía presagiar lo peor.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Hechos dolorosos como la la expulsión de los jesuitas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la prohibición de los crucifijos en las escuelas,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del toque de las campanas,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o la prohibición de celebrar el entierro religioso,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son signos externos de un ataque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más profundo a los sentimientos de todo un pueblo.</a:t>
            </a:r>
            <a:endParaRPr lang="es-ES" sz="1800" b="0" strike="noStrike" spc="-1">
              <a:solidFill>
                <a:srgbClr val="000000"/>
              </a:solidFill>
              <a:latin typeface="Arial"/>
            </a:endParaRPr>
          </a:p>
        </p:txBody>
      </p:sp>
      <p:pic>
        <p:nvPicPr>
          <p:cNvPr id="342" name="Imagen 3"/>
          <p:cNvPicPr/>
          <p:nvPr/>
        </p:nvPicPr>
        <p:blipFill>
          <a:blip r:embed="rId3"/>
          <a:stretch/>
        </p:blipFill>
        <p:spPr>
          <a:xfrm>
            <a:off x="8969760" y="2844000"/>
            <a:ext cx="3043800" cy="2655000"/>
          </a:xfrm>
          <a:prstGeom prst="rect">
            <a:avLst/>
          </a:prstGeom>
          <a:ln w="0">
            <a:noFill/>
          </a:ln>
        </p:spPr>
      </p:pic>
      <p:sp>
        <p:nvSpPr>
          <p:cNvPr id="343" name="CuadroTexto 6"/>
          <p:cNvSpPr/>
          <p:nvPr/>
        </p:nvSpPr>
        <p:spPr>
          <a:xfrm>
            <a:off x="10117080" y="5715000"/>
            <a:ext cx="1536120" cy="69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s-ES" sz="2000" b="0" strike="noStrike" spc="-1">
                <a:solidFill>
                  <a:srgbClr val="C00000"/>
                </a:solidFill>
                <a:latin typeface="Calibri"/>
                <a:ea typeface="DejaVu Sans"/>
              </a:rPr>
              <a:t>San Juanito</a:t>
            </a:r>
            <a:endParaRPr lang="es-ES" sz="2000" b="0" strike="noStrike" spc="-1">
              <a:solidFill>
                <a:srgbClr val="000000"/>
              </a:solidFill>
              <a:latin typeface="Arial"/>
            </a:endParaRPr>
          </a:p>
          <a:p>
            <a:pPr defTabSz="914400">
              <a:lnSpc>
                <a:spcPct val="100000"/>
              </a:lnSpc>
            </a:pPr>
            <a:r>
              <a:rPr lang="es-ES" sz="2000" b="0" strike="noStrike" spc="-1">
                <a:solidFill>
                  <a:srgbClr val="C00000"/>
                </a:solidFill>
                <a:latin typeface="Calibri"/>
                <a:ea typeface="DejaVu Sans"/>
              </a:rPr>
              <a:t>Miguel Ángel</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fade">
                                      <p:cBhvr additive="repl">
                                        <p:cTn id="7" dur="3000"/>
                                        <p:tgtEl>
                                          <p:spTgt spid="341"/>
                                        </p:tgtEl>
                                      </p:cBhvr>
                                    </p:animEffect>
                                    <p:anim calcmode="lin" valueType="num">
                                      <p:cBhvr additive="repl">
                                        <p:cTn id="8" dur="3000" fill="hold"/>
                                        <p:tgtEl>
                                          <p:spTgt spid="341"/>
                                        </p:tgtEl>
                                        <p:attrNameLst>
                                          <p:attrName>ppt_x</p:attrName>
                                        </p:attrNameLst>
                                      </p:cBhvr>
                                      <p:tavLst>
                                        <p:tav tm="0">
                                          <p:val>
                                            <p:strVal val="#ppt_x"/>
                                          </p:val>
                                        </p:tav>
                                        <p:tav tm="100000">
                                          <p:val>
                                            <p:strVal val="#ppt_x"/>
                                          </p:val>
                                        </p:tav>
                                      </p:tavLst>
                                    </p:anim>
                                    <p:anim calcmode="lin" valueType="num">
                                      <p:cBhvr additive="repl">
                                        <p:cTn id="9" dur="3000" fill="hold"/>
                                        <p:tgtEl>
                                          <p:spTgt spid="341"/>
                                        </p:tgtEl>
                                        <p:attrNameLst>
                                          <p:attrName>ppt_y</p:attrName>
                                        </p:attrNameLst>
                                      </p:cBhvr>
                                      <p:tavLst>
                                        <p:tav tm="0">
                                          <p:val>
                                            <p:strVal val="#ppt_y+.1"/>
                                          </p:val>
                                        </p:tav>
                                        <p:tav tm="100000">
                                          <p:val>
                                            <p:strVal val="#ppt_y"/>
                                          </p:val>
                                        </p:tav>
                                      </p:tavLst>
                                    </p:anim>
                                  </p:childTnLst>
                                </p:cTn>
                              </p:par>
                              <p:par>
                                <p:cTn id="10" presetID="10" presetClass="entr" fill="hold" nodeType="withEffect">
                                  <p:stCondLst>
                                    <p:cond delay="0"/>
                                  </p:stCondLst>
                                  <p:childTnLst>
                                    <p:set>
                                      <p:cBhvr>
                                        <p:cTn id="11" dur="1" fill="hold">
                                          <p:stCondLst>
                                            <p:cond delay="0"/>
                                          </p:stCondLst>
                                        </p:cTn>
                                        <p:tgtEl>
                                          <p:spTgt spid="342"/>
                                        </p:tgtEl>
                                        <p:attrNameLst>
                                          <p:attrName>style.visibility</p:attrName>
                                        </p:attrNameLst>
                                      </p:cBhvr>
                                      <p:to>
                                        <p:strVal val="visible"/>
                                      </p:to>
                                    </p:set>
                                    <p:animEffect transition="in" filter="fade">
                                      <p:cBhvr additive="repl">
                                        <p:cTn id="12" dur="3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Imagen 4"/>
          <p:cNvPicPr/>
          <p:nvPr/>
        </p:nvPicPr>
        <p:blipFill>
          <a:blip r:embed="rId2"/>
          <a:stretch/>
        </p:blipFill>
        <p:spPr>
          <a:xfrm>
            <a:off x="0" y="0"/>
            <a:ext cx="12189240" cy="6855120"/>
          </a:xfrm>
          <a:prstGeom prst="rect">
            <a:avLst/>
          </a:prstGeom>
          <a:ln w="0">
            <a:noFill/>
          </a:ln>
        </p:spPr>
      </p:pic>
      <p:pic>
        <p:nvPicPr>
          <p:cNvPr id="345" name="Imagen 3"/>
          <p:cNvPicPr/>
          <p:nvPr/>
        </p:nvPicPr>
        <p:blipFill>
          <a:blip r:embed="rId3"/>
          <a:stretch/>
        </p:blipFill>
        <p:spPr>
          <a:xfrm>
            <a:off x="8969760" y="2844000"/>
            <a:ext cx="3043800" cy="2655000"/>
          </a:xfrm>
          <a:prstGeom prst="rect">
            <a:avLst/>
          </a:prstGeom>
          <a:ln w="0">
            <a:noFill/>
          </a:ln>
        </p:spPr>
      </p:pic>
      <p:sp>
        <p:nvSpPr>
          <p:cNvPr id="346" name="CuadroTexto 6"/>
          <p:cNvSpPr/>
          <p:nvPr/>
        </p:nvSpPr>
        <p:spPr>
          <a:xfrm>
            <a:off x="10117080" y="5715000"/>
            <a:ext cx="1536120" cy="699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s-ES" sz="2000" b="0" strike="noStrike" spc="-1">
                <a:solidFill>
                  <a:srgbClr val="C00000"/>
                </a:solidFill>
                <a:latin typeface="Calibri"/>
                <a:ea typeface="DejaVu Sans"/>
              </a:rPr>
              <a:t>San Juanito</a:t>
            </a:r>
            <a:endParaRPr lang="es-ES" sz="2000" b="0" strike="noStrike" spc="-1">
              <a:solidFill>
                <a:srgbClr val="000000"/>
              </a:solidFill>
              <a:latin typeface="Arial"/>
            </a:endParaRPr>
          </a:p>
          <a:p>
            <a:pPr defTabSz="914400">
              <a:lnSpc>
                <a:spcPct val="100000"/>
              </a:lnSpc>
            </a:pPr>
            <a:r>
              <a:rPr lang="es-ES" sz="2000" b="0" strike="noStrike" spc="-1">
                <a:solidFill>
                  <a:srgbClr val="C00000"/>
                </a:solidFill>
                <a:latin typeface="Calibri"/>
                <a:ea typeface="DejaVu Sans"/>
              </a:rPr>
              <a:t>Miguel Ángel</a:t>
            </a:r>
            <a:endParaRPr lang="es-ES" sz="2000" b="0" strike="noStrike" spc="-1">
              <a:solidFill>
                <a:srgbClr val="000000"/>
              </a:solidFill>
              <a:latin typeface="Arial"/>
            </a:endParaRPr>
          </a:p>
        </p:txBody>
      </p:sp>
      <p:sp>
        <p:nvSpPr>
          <p:cNvPr id="347" name="CuadroTexto 7"/>
          <p:cNvSpPr/>
          <p:nvPr/>
        </p:nvSpPr>
        <p:spPr>
          <a:xfrm>
            <a:off x="529200" y="261360"/>
            <a:ext cx="7908480" cy="639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highlight>
                  <a:srgbClr val="FFFF00"/>
                </a:highlight>
                <a:latin typeface="Tw Cen MT"/>
                <a:ea typeface="Times New Roman"/>
              </a:rPr>
              <a:t>GUERRA CIVIL: 1936- 39</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Esta persecución religiosa en España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sobrepasa con creces las sufridas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por la Iglesia a lo largo de los siglos.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Jaén fue una de las Diócesis que padeció mayor número de víctimas.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 los 240 sacerdotes con que contaba fueron eliminados 124,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así mismo 8 religiosos, y 3 religiosas.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Sabido es que el obispo, Manuel Basulto Jiménez,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pereció en Vallecas el 12 de agosto 36, habiendo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formado parte del llamado tren de la muerte.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Times New Roman"/>
              </a:rPr>
              <a:t>PROLEGÓMENOS EN ÚBEDA: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Por las Actas del Consistorio a lo largo de la República puede apreciarse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la ruptura de la convivencia pacífica, siendo frecuentes las referencias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 la supresión de las subvenciones a la Iglesia, -colegio de la Trinidad-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las prohibiciones de algunas procesiones.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El mismo padre Claudio, carmelita, nos habla del acoso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 que se veían sometidos los religiosos por la calle.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 </a:t>
            </a:r>
            <a:r>
              <a:rPr lang="es-ES" sz="1800" b="0" strike="noStrike" spc="-1">
                <a:solidFill>
                  <a:srgbClr val="C00000"/>
                </a:solidFill>
                <a:latin typeface="Tw Cen MT"/>
                <a:ea typeface="Times New Roman"/>
              </a:rPr>
              <a:t>19 Julio</a:t>
            </a:r>
            <a:r>
              <a:rPr lang="es-ES" sz="1800" b="0" strike="noStrike" spc="-1">
                <a:solidFill>
                  <a:schemeClr val="dk1"/>
                </a:solidFill>
                <a:latin typeface="Tw Cen MT"/>
                <a:ea typeface="Times New Roman"/>
              </a:rPr>
              <a:t>, domingo: Comienzan los altercados en la misa de la mañana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 los PP. Carmelitas, y aquella misma tarde es conducido al Cuartelillo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el joven obrero </a:t>
            </a:r>
            <a:r>
              <a:rPr lang="es-ES" sz="1800" b="0" strike="noStrike" spc="-1">
                <a:solidFill>
                  <a:schemeClr val="dk1"/>
                </a:solidFill>
                <a:highlight>
                  <a:srgbClr val="FFFF00"/>
                </a:highlight>
                <a:latin typeface="Tw Cen MT"/>
                <a:ea typeface="Times New Roman"/>
              </a:rPr>
              <a:t>José María Poyatos</a:t>
            </a:r>
            <a:r>
              <a:rPr lang="es-ES" sz="1800" b="0" strike="noStrike" spc="-1">
                <a:solidFill>
                  <a:schemeClr val="dk1"/>
                </a:solidFill>
                <a:latin typeface="Tw Cen MT"/>
                <a:ea typeface="Times New Roman"/>
              </a:rPr>
              <a:t>, encontrándose en el mismo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con algunos miembros de la </a:t>
            </a:r>
            <a:r>
              <a:rPr lang="es-ES" sz="1800" b="0" strike="noStrike" spc="-1">
                <a:solidFill>
                  <a:schemeClr val="dk1"/>
                </a:solidFill>
                <a:highlight>
                  <a:srgbClr val="FFFF00"/>
                </a:highlight>
                <a:latin typeface="Tw Cen MT"/>
                <a:ea typeface="Times New Roman"/>
              </a:rPr>
              <a:t>Adoración Nocturna </a:t>
            </a:r>
            <a:r>
              <a:rPr lang="es-ES" sz="1800" b="0" strike="noStrike" spc="-1">
                <a:solidFill>
                  <a:schemeClr val="dk1"/>
                </a:solidFill>
                <a:latin typeface="Tw Cen MT"/>
                <a:ea typeface="Times New Roman"/>
              </a:rPr>
              <a:t>que habían sido también encarcelados, </a:t>
            </a:r>
            <a:r>
              <a:rPr lang="es-ES" sz="1800" b="0" strike="noStrike" spc="-1">
                <a:solidFill>
                  <a:schemeClr val="dk1"/>
                </a:solidFill>
                <a:highlight>
                  <a:srgbClr val="FFFF00"/>
                </a:highlight>
                <a:latin typeface="Tw Cen MT"/>
                <a:ea typeface="Times New Roman"/>
              </a:rPr>
              <a:t>11 de ellos, perderían sus vidas </a:t>
            </a:r>
            <a:r>
              <a:rPr lang="es-ES" sz="1800" b="0" strike="noStrike" spc="-1">
                <a:solidFill>
                  <a:schemeClr val="dk1"/>
                </a:solidFill>
                <a:latin typeface="Tw Cen MT"/>
                <a:ea typeface="Times New Roman"/>
              </a:rPr>
              <a:t>“por sus ideas”. </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fade">
                                      <p:cBhvr additive="repl">
                                        <p:cTn id="7" dur="3000"/>
                                        <p:tgtEl>
                                          <p:spTgt spid="347"/>
                                        </p:tgtEl>
                                      </p:cBhvr>
                                    </p:animEffect>
                                    <p:anim calcmode="lin" valueType="num">
                                      <p:cBhvr additive="repl">
                                        <p:cTn id="8" dur="3000" fill="hold"/>
                                        <p:tgtEl>
                                          <p:spTgt spid="347"/>
                                        </p:tgtEl>
                                        <p:attrNameLst>
                                          <p:attrName>ppt_x</p:attrName>
                                        </p:attrNameLst>
                                      </p:cBhvr>
                                      <p:tavLst>
                                        <p:tav tm="0">
                                          <p:val>
                                            <p:strVal val="#ppt_x"/>
                                          </p:val>
                                        </p:tav>
                                        <p:tav tm="100000">
                                          <p:val>
                                            <p:strVal val="#ppt_x"/>
                                          </p:val>
                                        </p:tav>
                                      </p:tavLst>
                                    </p:anim>
                                    <p:anim calcmode="lin" valueType="num">
                                      <p:cBhvr additive="repl">
                                        <p:cTn id="9" dur="3000" fill="hold"/>
                                        <p:tgtEl>
                                          <p:spTgt spid="3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Imagen 4"/>
          <p:cNvPicPr/>
          <p:nvPr/>
        </p:nvPicPr>
        <p:blipFill>
          <a:blip r:embed="rId2"/>
          <a:stretch/>
        </p:blipFill>
        <p:spPr>
          <a:xfrm>
            <a:off x="0" y="0"/>
            <a:ext cx="12189240" cy="6855120"/>
          </a:xfrm>
          <a:prstGeom prst="rect">
            <a:avLst/>
          </a:prstGeom>
          <a:ln w="0">
            <a:noFill/>
          </a:ln>
        </p:spPr>
      </p:pic>
      <p:sp>
        <p:nvSpPr>
          <p:cNvPr id="349" name="CuadroTexto 5"/>
          <p:cNvSpPr/>
          <p:nvPr/>
        </p:nvSpPr>
        <p:spPr>
          <a:xfrm>
            <a:off x="1498680" y="0"/>
            <a:ext cx="89917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1936: CONVENTOS RELIGIOSOS</a:t>
            </a:r>
            <a:endParaRPr lang="es-ES" sz="2000" b="0" strike="noStrike" spc="-1">
              <a:solidFill>
                <a:srgbClr val="000000"/>
              </a:solidFill>
              <a:latin typeface="Arial"/>
            </a:endParaRPr>
          </a:p>
        </p:txBody>
      </p:sp>
      <p:graphicFrame>
        <p:nvGraphicFramePr>
          <p:cNvPr id="350" name="Tabla 2"/>
          <p:cNvGraphicFramePr/>
          <p:nvPr>
            <p:extLst>
              <p:ext uri="{D42A27DB-BD31-4B8C-83A1-F6EECF244321}">
                <p14:modId xmlns:p14="http://schemas.microsoft.com/office/powerpoint/2010/main" val="3584832811"/>
              </p:ext>
            </p:extLst>
          </p:nvPr>
        </p:nvGraphicFramePr>
        <p:xfrm>
          <a:off x="406440" y="399960"/>
          <a:ext cx="11340720" cy="6229080"/>
        </p:xfrm>
        <a:graphic>
          <a:graphicData uri="http://schemas.openxmlformats.org/drawingml/2006/table">
            <a:tbl>
              <a:tblPr/>
              <a:tblGrid>
                <a:gridCol w="5670360">
                  <a:extLst>
                    <a:ext uri="{9D8B030D-6E8A-4147-A177-3AD203B41FA5}">
                      <a16:colId xmlns:a16="http://schemas.microsoft.com/office/drawing/2014/main" val="20000"/>
                    </a:ext>
                  </a:extLst>
                </a:gridCol>
                <a:gridCol w="5670360">
                  <a:extLst>
                    <a:ext uri="{9D8B030D-6E8A-4147-A177-3AD203B41FA5}">
                      <a16:colId xmlns:a16="http://schemas.microsoft.com/office/drawing/2014/main" val="20001"/>
                    </a:ext>
                  </a:extLst>
                </a:gridCol>
              </a:tblGrid>
              <a:tr h="6229080">
                <a:tc>
                  <a:txBody>
                    <a:bodyPr/>
                    <a:lstStyle/>
                    <a:p>
                      <a:pPr algn="ctr" defTabSz="914400">
                        <a:lnSpc>
                          <a:spcPct val="100000"/>
                        </a:lnSpc>
                      </a:pPr>
                      <a:r>
                        <a:rPr lang="es-ES_tradnl" sz="1800" b="0" strike="noStrike" spc="-1" dirty="0">
                          <a:solidFill>
                            <a:srgbClr val="C00000"/>
                          </a:solidFill>
                          <a:highlight>
                            <a:srgbClr val="FFFF00"/>
                          </a:highlight>
                          <a:latin typeface="Tw Cen MT"/>
                          <a:ea typeface="MS PGothic"/>
                        </a:rPr>
                        <a:t>PADRES CARMELITAS DESCALZOS</a:t>
                      </a:r>
                      <a:r>
                        <a:rPr lang="es-ES_tradnl" sz="1800" b="1" i="1" strike="noStrike" spc="-1" dirty="0">
                          <a:solidFill>
                            <a:srgbClr val="C00000"/>
                          </a:solidFill>
                          <a:latin typeface="Tw Cen MT"/>
                          <a:ea typeface="MS PGothic"/>
                        </a:rPr>
                        <a:t>. </a:t>
                      </a:r>
                      <a:endParaRPr lang="es-ES" sz="1800" b="0" strike="noStrike" spc="-1" dirty="0">
                        <a:solidFill>
                          <a:srgbClr val="000000"/>
                        </a:solidFill>
                        <a:latin typeface="Arial"/>
                      </a:endParaRPr>
                    </a:p>
                    <a:p>
                      <a:pPr algn="ctr" defTabSz="914400">
                        <a:lnSpc>
                          <a:spcPct val="100000"/>
                        </a:lnSpc>
                      </a:pPr>
                      <a:r>
                        <a:rPr lang="es-ES_tradnl" sz="1800" b="0" i="1" strike="noStrike" spc="-1" dirty="0">
                          <a:solidFill>
                            <a:schemeClr val="dk1"/>
                          </a:solidFill>
                          <a:latin typeface="Tw Cen MT"/>
                          <a:ea typeface="MS PGothic"/>
                        </a:rPr>
                        <a:t>Había en el 1936, 6 Padres; </a:t>
                      </a:r>
                      <a:endParaRPr lang="es-ES" sz="1800" b="0" strike="noStrike" spc="-1" dirty="0">
                        <a:solidFill>
                          <a:srgbClr val="000000"/>
                        </a:solidFill>
                        <a:latin typeface="Arial"/>
                      </a:endParaRPr>
                    </a:p>
                    <a:p>
                      <a:pPr algn="ctr" defTabSz="914400">
                        <a:lnSpc>
                          <a:spcPct val="100000"/>
                        </a:lnSpc>
                      </a:pPr>
                      <a:r>
                        <a:rPr lang="es-ES_tradnl" sz="1800" b="0" i="1" strike="noStrike" spc="-1" dirty="0">
                          <a:solidFill>
                            <a:schemeClr val="dk1"/>
                          </a:solidFill>
                          <a:latin typeface="Tw Cen MT"/>
                          <a:ea typeface="MS PGothic"/>
                        </a:rPr>
                        <a:t>5 Profesos y 6 Novicios. </a:t>
                      </a:r>
                      <a:endParaRPr lang="es-ES" sz="1800" b="0" strike="noStrike" spc="-1" dirty="0">
                        <a:solidFill>
                          <a:srgbClr val="000000"/>
                        </a:solidFill>
                        <a:latin typeface="Arial"/>
                      </a:endParaRPr>
                    </a:p>
                    <a:p>
                      <a:pPr algn="ctr" defTabSz="914400">
                        <a:lnSpc>
                          <a:spcPct val="100000"/>
                        </a:lnSpc>
                      </a:pPr>
                      <a:r>
                        <a:rPr lang="es-ES_tradnl" sz="1800" b="1" strike="noStrike" spc="-1" dirty="0">
                          <a:solidFill>
                            <a:schemeClr val="dk1"/>
                          </a:solidFill>
                          <a:latin typeface="Tw Cen MT"/>
                          <a:ea typeface="MS PGothic"/>
                        </a:rPr>
                        <a:t>El 20 de Julio lunes, a las 11,30</a:t>
                      </a:r>
                      <a:r>
                        <a:rPr lang="es-ES_tradnl" sz="1800" b="0" strike="noStrike" spc="-1" dirty="0">
                          <a:solidFill>
                            <a:schemeClr val="dk1"/>
                          </a:solidFill>
                          <a:latin typeface="Tw Cen MT"/>
                          <a:ea typeface="MS PGothic"/>
                        </a:rPr>
                        <a:t>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MS PGothic"/>
                        </a:rPr>
                        <a:t>Con la excusa de un registro en busca de armas,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MS PGothic"/>
                        </a:rPr>
                        <a:t>un grupo bastante numeroso de personas armadas invadieron el convento, lo saquearon y destrozaron.</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MS PGothic"/>
                        </a:rPr>
                        <a:t>L</a:t>
                      </a:r>
                      <a:r>
                        <a:rPr lang="es-ES_tradnl" sz="1800" b="0" strike="noStrike" spc="-1" dirty="0">
                          <a:solidFill>
                            <a:schemeClr val="dk1"/>
                          </a:solidFill>
                          <a:latin typeface="Tw Cen MT"/>
                          <a:ea typeface="Times New Roman"/>
                        </a:rPr>
                        <a:t>a Comunidad se vio vejada y humillada, siendo amenazados con ser arrojados desde la azotea.</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MS PGothic"/>
                        </a:rPr>
                        <a:t>El Prior fue apaleado hiriéndolo en la cabeza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MS PGothic"/>
                        </a:rPr>
                        <a:t>y el P. Claudio herido </a:t>
                      </a:r>
                      <a:r>
                        <a:rPr lang="es-ES_tradnl" sz="1800" b="0" strike="noStrike" spc="-1" dirty="0">
                          <a:solidFill>
                            <a:schemeClr val="dk1"/>
                          </a:solidFill>
                          <a:latin typeface="Tw Cen MT"/>
                          <a:ea typeface="Times New Roman"/>
                        </a:rPr>
                        <a:t>con</a:t>
                      </a:r>
                      <a:r>
                        <a:rPr lang="es-ES_tradnl" sz="1800" b="0" strike="noStrike" spc="-1" dirty="0">
                          <a:solidFill>
                            <a:schemeClr val="dk1"/>
                          </a:solidFill>
                          <a:latin typeface="Tw Cen MT"/>
                          <a:ea typeface="MS PGothic"/>
                        </a:rPr>
                        <a:t> dos puñaladas,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MS PGothic"/>
                        </a:rPr>
                        <a:t>a duras penas consigue llegar a la Cruz Roja,</a:t>
                      </a:r>
                    </a:p>
                    <a:p>
                      <a:pPr algn="ctr" defTabSz="914400">
                        <a:lnSpc>
                          <a:spcPct val="100000"/>
                        </a:lnSpc>
                      </a:pPr>
                      <a:r>
                        <a:rPr lang="es-ES_tradnl" sz="1800" b="0" strike="noStrike" spc="-1" dirty="0">
                          <a:solidFill>
                            <a:schemeClr val="dk1"/>
                          </a:solidFill>
                          <a:latin typeface="Tw Cen MT"/>
                          <a:ea typeface="MS PGothic"/>
                        </a:rPr>
                        <a:t> acorralado e insultado por un grupo </a:t>
                      </a:r>
                    </a:p>
                    <a:p>
                      <a:pPr algn="ctr" defTabSz="914400">
                        <a:lnSpc>
                          <a:spcPct val="100000"/>
                        </a:lnSpc>
                      </a:pPr>
                      <a:r>
                        <a:rPr lang="es-ES_tradnl" sz="1800" b="0" strike="noStrike" spc="-1" dirty="0">
                          <a:solidFill>
                            <a:schemeClr val="dk1"/>
                          </a:solidFill>
                          <a:latin typeface="Tw Cen MT"/>
                          <a:ea typeface="MS PGothic"/>
                        </a:rPr>
                        <a:t>de personas dispuestas a acabar con él.</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MS PGothic"/>
                        </a:rPr>
                        <a:t>Fray Emiliano de  san José, es acogido en el Asilo.</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MS PGothic"/>
                        </a:rPr>
                        <a:t>Del sobresalto muere al poco tiempo a los 72 años.</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MS PGothic"/>
                        </a:rPr>
                        <a:t>1937, 30 Abril</a:t>
                      </a:r>
                      <a:r>
                        <a:rPr lang="es-ES_tradnl" sz="1800" b="1" strike="noStrike" spc="-1" dirty="0">
                          <a:solidFill>
                            <a:schemeClr val="dk1"/>
                          </a:solidFill>
                          <a:latin typeface="Tw Cen MT"/>
                          <a:ea typeface="MS PGothic"/>
                        </a:rPr>
                        <a:t>: </a:t>
                      </a:r>
                      <a:r>
                        <a:rPr lang="es-ES_tradnl" sz="1800" b="0" strike="noStrike" spc="-1" dirty="0">
                          <a:solidFill>
                            <a:schemeClr val="dk1"/>
                          </a:solidFill>
                          <a:latin typeface="Tw Cen MT"/>
                          <a:ea typeface="Times New Roman"/>
                        </a:rPr>
                        <a:t>En la cárcel de Jaén –catedral-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Times New Roman"/>
                        </a:rPr>
                        <a:t>morirá el joven carmelita: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Times New Roman"/>
                        </a:rPr>
                        <a:t>Fray Jesús de san Juan de la Cruz, (30 años)</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rgbClr val="000000"/>
                          </a:solidFill>
                          <a:latin typeface="+mn-lt"/>
                        </a:rPr>
                        <a:t>NOTA: EN LA  ACTUALIDAD</a:t>
                      </a:r>
                    </a:p>
                    <a:p>
                      <a:pPr algn="ctr" defTabSz="914400">
                        <a:lnSpc>
                          <a:spcPct val="100000"/>
                        </a:lnSpc>
                        <a:tabLst>
                          <a:tab pos="0" algn="l"/>
                        </a:tabLst>
                      </a:pPr>
                      <a:r>
                        <a:rPr lang="es-ES" sz="1800" b="0" strike="noStrike" spc="-1" dirty="0">
                          <a:solidFill>
                            <a:srgbClr val="000000"/>
                          </a:solidFill>
                          <a:latin typeface="+mn-lt"/>
                        </a:rPr>
                        <a:t>SE PUEDE ADMIRAR</a:t>
                      </a:r>
                    </a:p>
                    <a:p>
                      <a:pPr algn="ctr" defTabSz="914400">
                        <a:lnSpc>
                          <a:spcPct val="100000"/>
                        </a:lnSpc>
                        <a:tabLst>
                          <a:tab pos="0" algn="l"/>
                        </a:tabLst>
                      </a:pPr>
                      <a:r>
                        <a:rPr lang="es-ES" sz="1800" b="0" strike="noStrike" spc="-1" dirty="0">
                          <a:solidFill>
                            <a:srgbClr val="000000"/>
                          </a:solidFill>
                          <a:latin typeface="+mn-lt"/>
                        </a:rPr>
                        <a:t>SU MAGNÍFICO MUSEO</a:t>
                      </a: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r>
                        <a:rPr lang="es-ES" sz="1800" b="0" strike="noStrike" spc="-1" dirty="0">
                          <a:solidFill>
                            <a:srgbClr val="C00000"/>
                          </a:solidFill>
                          <a:highlight>
                            <a:srgbClr val="FFFF00"/>
                          </a:highlight>
                          <a:latin typeface="Tw Cen MT"/>
                          <a:ea typeface="MS PGothic"/>
                        </a:rPr>
                        <a:t>PADRES CLARETIANOS: del Corazón de María  </a:t>
                      </a:r>
                      <a:endParaRPr lang="es-ES" sz="1800" b="0" strike="noStrike" spc="-1" dirty="0">
                        <a:solidFill>
                          <a:srgbClr val="000000"/>
                        </a:solidFill>
                        <a:latin typeface="Arial"/>
                      </a:endParaRPr>
                    </a:p>
                    <a:p>
                      <a:pPr algn="ctr" defTabSz="914400">
                        <a:lnSpc>
                          <a:spcPct val="100000"/>
                        </a:lnSpc>
                      </a:pPr>
                      <a:r>
                        <a:rPr lang="es-ES_tradnl" sz="1800" b="0" i="1" strike="noStrike" spc="-1" dirty="0">
                          <a:solidFill>
                            <a:schemeClr val="dk1"/>
                          </a:solidFill>
                          <a:latin typeface="Tw Cen MT"/>
                          <a:ea typeface="MS PGothic"/>
                        </a:rPr>
                        <a:t>Había 5 Padres y 1 hermano en 1936</a:t>
                      </a:r>
                      <a:r>
                        <a:rPr lang="es-ES_tradnl" sz="1800" b="0" strike="noStrike" spc="-1" dirty="0">
                          <a:solidFill>
                            <a:schemeClr val="dk1"/>
                          </a:solidFill>
                          <a:latin typeface="Tw Cen MT"/>
                          <a:ea typeface="MS PGothic"/>
                        </a:rPr>
                        <a:t>.</a:t>
                      </a:r>
                      <a:endParaRPr lang="es-ES" sz="1800" b="0" strike="noStrike" spc="-1" dirty="0">
                        <a:solidFill>
                          <a:srgbClr val="000000"/>
                        </a:solidFill>
                        <a:latin typeface="Arial"/>
                      </a:endParaRPr>
                    </a:p>
                    <a:p>
                      <a:pPr algn="ctr" defTabSz="914400">
                        <a:lnSpc>
                          <a:spcPct val="100000"/>
                        </a:lnSpc>
                      </a:pPr>
                      <a:r>
                        <a:rPr lang="es-ES" sz="1800" b="1" strike="noStrike" spc="-1" dirty="0">
                          <a:solidFill>
                            <a:schemeClr val="dk1"/>
                          </a:solidFill>
                          <a:latin typeface="Tw Cen MT"/>
                          <a:ea typeface="MS PGothic"/>
                        </a:rPr>
                        <a:t>El 20 y 21 </a:t>
                      </a:r>
                      <a:r>
                        <a:rPr lang="es-ES" sz="1800" b="0" strike="noStrike" spc="-1" dirty="0">
                          <a:solidFill>
                            <a:schemeClr val="dk1"/>
                          </a:solidFill>
                          <a:latin typeface="Tw Cen MT"/>
                          <a:ea typeface="MS PGothic"/>
                        </a:rPr>
                        <a:t>de Julio</a:t>
                      </a:r>
                      <a:r>
                        <a:rPr lang="es-ES" sz="1800" b="0" strike="noStrike" spc="-1" dirty="0">
                          <a:solidFill>
                            <a:schemeClr val="dk1"/>
                          </a:solidFill>
                          <a:latin typeface="Tw Cen MT"/>
                          <a:ea typeface="Times New Roman"/>
                        </a:rPr>
                        <a:t> </a:t>
                      </a:r>
                      <a:r>
                        <a:rPr lang="es-ES" sz="1800" b="0" strike="noStrike" spc="-1" dirty="0">
                          <a:solidFill>
                            <a:schemeClr val="dk1"/>
                          </a:solidFill>
                          <a:latin typeface="Tw Cen MT"/>
                          <a:ea typeface="MS PGothic"/>
                        </a:rPr>
                        <a:t>sufrieron violento registro.</a:t>
                      </a:r>
                      <a:endParaRPr lang="es-ES" sz="1800" b="0" strike="noStrike" spc="-1" dirty="0">
                        <a:solidFill>
                          <a:srgbClr val="000000"/>
                        </a:solidFill>
                        <a:latin typeface="Arial"/>
                      </a:endParaRPr>
                    </a:p>
                    <a:p>
                      <a:pPr algn="ctr" defTabSz="914400">
                        <a:lnSpc>
                          <a:spcPct val="100000"/>
                        </a:lnSpc>
                      </a:pPr>
                      <a:r>
                        <a:rPr lang="es-ES" sz="1800" b="1" strike="noStrike" spc="-1" dirty="0">
                          <a:solidFill>
                            <a:schemeClr val="dk1"/>
                          </a:solidFill>
                          <a:latin typeface="Tw Cen MT"/>
                          <a:ea typeface="MS PGothic"/>
                        </a:rPr>
                        <a:t>Domingo 26</a:t>
                      </a:r>
                      <a:r>
                        <a:rPr lang="es-ES" sz="1800" b="0" strike="noStrike" spc="-1" dirty="0">
                          <a:solidFill>
                            <a:schemeClr val="dk1"/>
                          </a:solidFill>
                          <a:latin typeface="Tw Cen MT"/>
                          <a:ea typeface="MS PGothic"/>
                        </a:rPr>
                        <a:t>, por la tarde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MS PGothic"/>
                        </a:rPr>
                        <a:t>fueron expulsados de la Trinidad.</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MS PGothic"/>
                        </a:rPr>
                        <a:t>EL P. Heliodoro </a:t>
                      </a:r>
                      <a:r>
                        <a:rPr lang="es-ES" sz="1800" b="0" strike="noStrike" spc="-1" dirty="0" err="1">
                          <a:solidFill>
                            <a:schemeClr val="dk1"/>
                          </a:solidFill>
                          <a:latin typeface="Tw Cen MT"/>
                          <a:ea typeface="MS PGothic"/>
                        </a:rPr>
                        <a:t>Hernáec</a:t>
                      </a:r>
                      <a:r>
                        <a:rPr lang="es-ES" sz="1800" b="0" strike="noStrike" spc="-1" dirty="0">
                          <a:solidFill>
                            <a:schemeClr val="dk1"/>
                          </a:solidFill>
                          <a:latin typeface="Tw Cen MT"/>
                          <a:ea typeface="MS PGothic"/>
                        </a:rPr>
                        <a:t>, 41 años.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MS PGothic"/>
                        </a:rPr>
                        <a:t> 12 de Agosto. Descubierto por una vecina,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MS PGothic"/>
                        </a:rPr>
                        <a:t>un grupo de milicianos lo sacó de la casa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MS PGothic"/>
                        </a:rPr>
                        <a:t> y maltratado por la Torrenueva, murió</a:t>
                      </a:r>
                      <a:r>
                        <a:rPr lang="es-ES_tradnl" sz="1800" b="0" strike="noStrike" spc="-1" dirty="0">
                          <a:solidFill>
                            <a:schemeClr val="dk1"/>
                          </a:solidFill>
                          <a:latin typeface="Tw Cen MT"/>
                          <a:ea typeface="MS PGothic"/>
                        </a:rPr>
                        <a:t> tiroteado</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MS PGothic"/>
                        </a:rPr>
                        <a:t>por una miliciana, junto al Campo de futbol “Iberia”.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Times New Roman"/>
                        </a:rPr>
                        <a:t>P. Leandro Pardos Cañada- 47 años.</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Times New Roman"/>
                        </a:rPr>
                        <a:t>Capellán del Hospital y Adorador Nocturno.</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Times New Roman"/>
                        </a:rPr>
                        <a:t>Mártir  el 28-10-1936.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Times New Roman"/>
                        </a:rPr>
                        <a:t>En la madrugada  lo sacaron de la prisión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Times New Roman"/>
                        </a:rPr>
                        <a:t>junto con otros siete militares de la Caja de Reclutas, algunos Adoradores Nocturnos.</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Times New Roman"/>
                        </a:rPr>
                        <a:t> Les dieron muerte en la carretera a Jimena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Times New Roman"/>
                        </a:rPr>
                        <a:t>en el paraje conocido por </a:t>
                      </a:r>
                      <a:r>
                        <a:rPr lang="es-ES_tradnl" sz="1800" b="0" strike="noStrike" spc="-1" dirty="0" err="1">
                          <a:solidFill>
                            <a:schemeClr val="dk1"/>
                          </a:solidFill>
                          <a:latin typeface="Tw Cen MT"/>
                          <a:ea typeface="Times New Roman"/>
                        </a:rPr>
                        <a:t>Nínchez</a:t>
                      </a:r>
                      <a:r>
                        <a:rPr lang="es-ES_tradnl" sz="1800" b="0" strike="noStrike" spc="-1" dirty="0">
                          <a:solidFill>
                            <a:schemeClr val="dk1"/>
                          </a:solidFill>
                          <a:latin typeface="Tw Cen MT"/>
                          <a:ea typeface="Times New Roman"/>
                        </a:rPr>
                        <a:t>. </a:t>
                      </a:r>
                      <a:endParaRPr lang="es-ES" sz="1800" b="0" strike="noStrike" spc="-1" dirty="0">
                        <a:solidFill>
                          <a:srgbClr val="000000"/>
                        </a:solidFill>
                        <a:latin typeface="Arial"/>
                      </a:endParaRPr>
                    </a:p>
                    <a:p>
                      <a:pPr algn="ctr" defTabSz="914400">
                        <a:lnSpc>
                          <a:spcPct val="100000"/>
                        </a:lnSpc>
                      </a:pPr>
                      <a:r>
                        <a:rPr lang="es-ES_tradnl" sz="1800" b="0" strike="noStrike" spc="-1" dirty="0" err="1">
                          <a:solidFill>
                            <a:schemeClr val="dk1"/>
                          </a:solidFill>
                          <a:latin typeface="Tw Cen MT"/>
                          <a:ea typeface="Times New Roman"/>
                        </a:rPr>
                        <a:t>Mazárraga</a:t>
                      </a:r>
                      <a:r>
                        <a:rPr lang="es-ES_tradnl" sz="1800" b="0" strike="noStrike" spc="-1" dirty="0">
                          <a:solidFill>
                            <a:schemeClr val="dk1"/>
                          </a:solidFill>
                          <a:latin typeface="Tw Cen MT"/>
                          <a:ea typeface="Times New Roman"/>
                        </a:rPr>
                        <a:t> por sus conocimientos en electricidad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chemeClr val="dk1"/>
                          </a:solidFill>
                          <a:latin typeface="Tw Cen MT"/>
                          <a:ea typeface="Times New Roman"/>
                        </a:rPr>
                        <a:t>trabajó en talleres </a:t>
                      </a:r>
                      <a:r>
                        <a:rPr lang="es-ES_tradnl" sz="1800" b="0" strike="noStrike" spc="-1" dirty="0" err="1">
                          <a:solidFill>
                            <a:schemeClr val="dk1"/>
                          </a:solidFill>
                          <a:latin typeface="Tw Cen MT"/>
                          <a:ea typeface="Times New Roman"/>
                        </a:rPr>
                        <a:t>Costán</a:t>
                      </a:r>
                      <a:r>
                        <a:rPr lang="es-ES_tradnl" sz="1800" b="0" strike="noStrike" spc="-1" dirty="0">
                          <a:solidFill>
                            <a:schemeClr val="dk1"/>
                          </a:solidFill>
                          <a:latin typeface="Tw Cen MT"/>
                          <a:ea typeface="Times New Roman"/>
                        </a:rPr>
                        <a:t>.</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El superior P. Gil </a:t>
                      </a:r>
                      <a:r>
                        <a:rPr lang="es-ES" sz="1800" b="0" strike="noStrike" spc="-1" dirty="0" err="1">
                          <a:solidFill>
                            <a:schemeClr val="dk1"/>
                          </a:solidFill>
                          <a:latin typeface="Tw Cen MT"/>
                          <a:ea typeface="Times New Roman"/>
                        </a:rPr>
                        <a:t>Aramendía</a:t>
                      </a:r>
                      <a:r>
                        <a:rPr lang="es-ES" sz="1800" b="0" strike="noStrike" spc="-1" dirty="0">
                          <a:solidFill>
                            <a:schemeClr val="dk1"/>
                          </a:solidFill>
                          <a:latin typeface="Tw Cen MT"/>
                          <a:ea typeface="Times New Roman"/>
                        </a:rPr>
                        <a:t> y el hermano Matías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estuvieron escondidos con algunos conocidos.</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additive="repl">
                                        <p:cTn id="7" dur="3000"/>
                                        <p:tgtEl>
                                          <p:spTgt spid="350"/>
                                        </p:tgtEl>
                                      </p:cBhvr>
                                    </p:animEffect>
                                    <p:anim calcmode="lin" valueType="num">
                                      <p:cBhvr additive="repl">
                                        <p:cTn id="8" dur="3000" fill="hold"/>
                                        <p:tgtEl>
                                          <p:spTgt spid="350"/>
                                        </p:tgtEl>
                                        <p:attrNameLst>
                                          <p:attrName>ppt_x</p:attrName>
                                        </p:attrNameLst>
                                      </p:cBhvr>
                                      <p:tavLst>
                                        <p:tav tm="0">
                                          <p:val>
                                            <p:strVal val="#ppt_x"/>
                                          </p:val>
                                        </p:tav>
                                        <p:tav tm="100000">
                                          <p:val>
                                            <p:strVal val="#ppt_x"/>
                                          </p:val>
                                        </p:tav>
                                      </p:tavLst>
                                    </p:anim>
                                    <p:anim calcmode="lin" valueType="num">
                                      <p:cBhvr additive="repl">
                                        <p:cTn id="9" dur="3000" fill="hold"/>
                                        <p:tgtEl>
                                          <p:spTgt spid="3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Imagen 4"/>
          <p:cNvPicPr/>
          <p:nvPr/>
        </p:nvPicPr>
        <p:blipFill>
          <a:blip r:embed="rId2"/>
          <a:stretch/>
        </p:blipFill>
        <p:spPr>
          <a:xfrm>
            <a:off x="0" y="0"/>
            <a:ext cx="12189240" cy="6855120"/>
          </a:xfrm>
          <a:prstGeom prst="rect">
            <a:avLst/>
          </a:prstGeom>
          <a:ln w="0">
            <a:noFill/>
          </a:ln>
        </p:spPr>
      </p:pic>
      <p:sp>
        <p:nvSpPr>
          <p:cNvPr id="158" name="CuadroTexto 2"/>
          <p:cNvSpPr/>
          <p:nvPr/>
        </p:nvSpPr>
        <p:spPr>
          <a:xfrm>
            <a:off x="8268480" y="244800"/>
            <a:ext cx="30578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chemeClr val="dk1"/>
                </a:solidFill>
                <a:latin typeface="Tw Cen MT"/>
                <a:ea typeface="DejaVu Sans"/>
              </a:rPr>
              <a:t>Un testimonio de la presencia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del cristianismo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nuestra comarca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durante la época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mozárabe (S. IX)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es el monasterio rupestre</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a:t>
            </a:r>
            <a:r>
              <a:rPr lang="es-ES" sz="2000" b="0" strike="noStrike" spc="-1">
                <a:solidFill>
                  <a:srgbClr val="C00000"/>
                </a:solidFill>
                <a:latin typeface="Tw Cen MT"/>
                <a:ea typeface="DejaVu Sans"/>
              </a:rPr>
              <a:t>Valdecanales,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cerca del Santuario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Guadalupe.</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él, se pueden observar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varias cámaras irregulares,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excavadas en una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pared vertical.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La cueva mayor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es la central,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utilizada como oratorio.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Las otras dos más pequeñas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hacían de baptisterio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y residencia.</a:t>
            </a:r>
            <a:endParaRPr lang="es-ES" sz="2000" b="0" strike="noStrike" spc="-1">
              <a:solidFill>
                <a:srgbClr val="000000"/>
              </a:solidFill>
              <a:latin typeface="Arial"/>
            </a:endParaRPr>
          </a:p>
        </p:txBody>
      </p:sp>
      <p:sp>
        <p:nvSpPr>
          <p:cNvPr id="159" name="CuadroTexto 5"/>
          <p:cNvSpPr/>
          <p:nvPr/>
        </p:nvSpPr>
        <p:spPr>
          <a:xfrm>
            <a:off x="1496160" y="365040"/>
            <a:ext cx="1932840" cy="588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1" strike="noStrike" spc="-1">
                <a:solidFill>
                  <a:srgbClr val="C00000"/>
                </a:solidFill>
                <a:latin typeface="Tw Cen MT"/>
                <a:ea typeface="DejaVu Sans"/>
              </a:rPr>
              <a:t>En el año 711 </a:t>
            </a:r>
            <a:endParaRPr lang="es-ES" sz="2000" b="0" strike="noStrike" spc="-1">
              <a:solidFill>
                <a:srgbClr val="000000"/>
              </a:solidFill>
              <a:latin typeface="Arial"/>
            </a:endParaRPr>
          </a:p>
          <a:p>
            <a:pPr algn="ctr" defTabSz="914400">
              <a:lnSpc>
                <a:spcPct val="100000"/>
              </a:lnSpc>
            </a:pP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los árabes invaden España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llegando hasta Úbeda tomándola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a saco.</a:t>
            </a:r>
            <a:endParaRPr lang="es-ES" sz="2000" b="0" strike="noStrike" spc="-1">
              <a:solidFill>
                <a:srgbClr val="000000"/>
              </a:solidFill>
              <a:latin typeface="Arial"/>
            </a:endParaRPr>
          </a:p>
          <a:p>
            <a:pPr algn="ctr" defTabSz="914400">
              <a:lnSpc>
                <a:spcPct val="100000"/>
              </a:lnSpc>
            </a:pP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No pudieron abrir las puertas sus moradores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al enemigo, como se ha dicho, ya que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aquel entonces la villa no estaba fortificada</a:t>
            </a:r>
            <a:r>
              <a:rPr lang="es-ES" sz="1800" b="0" strike="noStrike" spc="-1">
                <a:solidFill>
                  <a:schemeClr val="dk1"/>
                </a:solidFill>
                <a:latin typeface="Times New Roman"/>
                <a:ea typeface="DejaVu Sans"/>
              </a:rPr>
              <a:t>.</a:t>
            </a:r>
            <a:endParaRPr lang="es-ES" sz="1800" b="0" strike="noStrike" spc="-1">
              <a:solidFill>
                <a:srgbClr val="000000"/>
              </a:solidFill>
              <a:latin typeface="Arial"/>
            </a:endParaRPr>
          </a:p>
        </p:txBody>
      </p:sp>
      <p:pic>
        <p:nvPicPr>
          <p:cNvPr id="160" name="Imagen 3"/>
          <p:cNvPicPr/>
          <p:nvPr/>
        </p:nvPicPr>
        <p:blipFill>
          <a:blip r:embed="rId3"/>
          <a:stretch/>
        </p:blipFill>
        <p:spPr>
          <a:xfrm>
            <a:off x="4746240" y="365040"/>
            <a:ext cx="2298960" cy="2580120"/>
          </a:xfrm>
          <a:prstGeom prst="rect">
            <a:avLst/>
          </a:prstGeom>
          <a:ln w="0">
            <a:noFill/>
          </a:ln>
        </p:spPr>
      </p:pic>
      <p:pic>
        <p:nvPicPr>
          <p:cNvPr id="161" name="Imagen 7"/>
          <p:cNvPicPr/>
          <p:nvPr/>
        </p:nvPicPr>
        <p:blipFill>
          <a:blip r:embed="rId4"/>
          <a:stretch/>
        </p:blipFill>
        <p:spPr>
          <a:xfrm>
            <a:off x="4836240" y="3489120"/>
            <a:ext cx="2298960" cy="2811600"/>
          </a:xfrm>
          <a:prstGeom prst="rect">
            <a:avLst/>
          </a:prstGeom>
          <a:ln w="0">
            <a:noFill/>
          </a:ln>
        </p:spPr>
      </p:pic>
      <p:sp>
        <p:nvSpPr>
          <p:cNvPr id="162" name="CuadroTexto 8"/>
          <p:cNvSpPr/>
          <p:nvPr/>
        </p:nvSpPr>
        <p:spPr>
          <a:xfrm>
            <a:off x="4746240" y="2935080"/>
            <a:ext cx="251712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1600" b="0" strike="noStrike" spc="-1">
                <a:solidFill>
                  <a:srgbClr val="C00000"/>
                </a:solidFill>
                <a:latin typeface="Calibri"/>
                <a:ea typeface="DejaVu Sans"/>
              </a:rPr>
              <a:t>AÑO 711:INVASIÓN ÁRABE</a:t>
            </a:r>
            <a:endParaRPr lang="es-ES" sz="1600" b="0" strike="noStrike" spc="-1">
              <a:solidFill>
                <a:srgbClr val="000000"/>
              </a:solidFill>
              <a:latin typeface="Arial"/>
            </a:endParaRPr>
          </a:p>
        </p:txBody>
      </p:sp>
      <p:sp>
        <p:nvSpPr>
          <p:cNvPr id="163" name="CuadroTexto 9"/>
          <p:cNvSpPr/>
          <p:nvPr/>
        </p:nvSpPr>
        <p:spPr>
          <a:xfrm>
            <a:off x="4746240" y="6303600"/>
            <a:ext cx="3519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1800" b="0" strike="noStrike" spc="-1">
                <a:solidFill>
                  <a:srgbClr val="C00000"/>
                </a:solidFill>
                <a:latin typeface="Calibri"/>
                <a:ea typeface="DejaVu Sans"/>
              </a:rPr>
              <a:t>SIGLO IX:VALDECANALES</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additive="repl">
                                        <p:cTn id="7" dur="5000"/>
                                        <p:tgtEl>
                                          <p:spTgt spid="159"/>
                                        </p:tgtEl>
                                      </p:cBhvr>
                                    </p:animEffect>
                                    <p:anim calcmode="lin" valueType="num">
                                      <p:cBhvr additive="repl">
                                        <p:cTn id="8" dur="5000" fill="hold"/>
                                        <p:tgtEl>
                                          <p:spTgt spid="159"/>
                                        </p:tgtEl>
                                        <p:attrNameLst>
                                          <p:attrName>ppt_x</p:attrName>
                                        </p:attrNameLst>
                                      </p:cBhvr>
                                      <p:tavLst>
                                        <p:tav tm="0">
                                          <p:val>
                                            <p:strVal val="#ppt_x"/>
                                          </p:val>
                                        </p:tav>
                                        <p:tav tm="100000">
                                          <p:val>
                                            <p:strVal val="#ppt_x"/>
                                          </p:val>
                                        </p:tav>
                                      </p:tavLst>
                                    </p:anim>
                                    <p:anim calcmode="lin" valueType="num">
                                      <p:cBhvr additive="repl">
                                        <p:cTn id="9" dur="5000" fill="hold"/>
                                        <p:tgtEl>
                                          <p:spTgt spid="1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Imagen 4"/>
          <p:cNvPicPr/>
          <p:nvPr/>
        </p:nvPicPr>
        <p:blipFill>
          <a:blip r:embed="rId2"/>
          <a:stretch/>
        </p:blipFill>
        <p:spPr>
          <a:xfrm>
            <a:off x="0" y="0"/>
            <a:ext cx="12189240" cy="6855120"/>
          </a:xfrm>
          <a:prstGeom prst="rect">
            <a:avLst/>
          </a:prstGeom>
          <a:ln w="0">
            <a:noFill/>
          </a:ln>
        </p:spPr>
      </p:pic>
      <p:sp>
        <p:nvSpPr>
          <p:cNvPr id="352" name="CuadroTexto 5"/>
          <p:cNvSpPr/>
          <p:nvPr/>
        </p:nvSpPr>
        <p:spPr>
          <a:xfrm>
            <a:off x="1498680" y="0"/>
            <a:ext cx="89917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1936: TEMPLOS Y PARROQUIAS</a:t>
            </a:r>
            <a:endParaRPr lang="es-ES" sz="2000" b="0" strike="noStrike" spc="-1">
              <a:solidFill>
                <a:srgbClr val="000000"/>
              </a:solidFill>
              <a:latin typeface="Arial"/>
            </a:endParaRPr>
          </a:p>
        </p:txBody>
      </p:sp>
      <p:graphicFrame>
        <p:nvGraphicFramePr>
          <p:cNvPr id="353" name="Tabla 6"/>
          <p:cNvGraphicFramePr/>
          <p:nvPr/>
        </p:nvGraphicFramePr>
        <p:xfrm>
          <a:off x="177840" y="399960"/>
          <a:ext cx="11851920" cy="6400800"/>
        </p:xfrm>
        <a:graphic>
          <a:graphicData uri="http://schemas.openxmlformats.org/drawingml/2006/table">
            <a:tbl>
              <a:tblPr/>
              <a:tblGrid>
                <a:gridCol w="3950640">
                  <a:extLst>
                    <a:ext uri="{9D8B030D-6E8A-4147-A177-3AD203B41FA5}">
                      <a16:colId xmlns:a16="http://schemas.microsoft.com/office/drawing/2014/main" val="20000"/>
                    </a:ext>
                  </a:extLst>
                </a:gridCol>
                <a:gridCol w="3950640">
                  <a:extLst>
                    <a:ext uri="{9D8B030D-6E8A-4147-A177-3AD203B41FA5}">
                      <a16:colId xmlns:a16="http://schemas.microsoft.com/office/drawing/2014/main" val="20001"/>
                    </a:ext>
                  </a:extLst>
                </a:gridCol>
                <a:gridCol w="3950640">
                  <a:extLst>
                    <a:ext uri="{9D8B030D-6E8A-4147-A177-3AD203B41FA5}">
                      <a16:colId xmlns:a16="http://schemas.microsoft.com/office/drawing/2014/main" val="20002"/>
                    </a:ext>
                  </a:extLst>
                </a:gridCol>
              </a:tblGrid>
              <a:tr h="6279840">
                <a:tc>
                  <a:txBody>
                    <a:bodyPr/>
                    <a:lstStyle/>
                    <a:p>
                      <a:pPr algn="ctr" defTabSz="914400">
                        <a:lnSpc>
                          <a:spcPct val="100000"/>
                        </a:lnSpc>
                      </a:pPr>
                      <a:r>
                        <a:rPr lang="es-ES" sz="1800" b="0" strike="noStrike" spc="-1">
                          <a:solidFill>
                            <a:srgbClr val="C00000"/>
                          </a:solidFill>
                          <a:highlight>
                            <a:srgbClr val="FFFF00"/>
                          </a:highlight>
                          <a:latin typeface="Tw Cen MT"/>
                          <a:ea typeface="MS PGothic"/>
                        </a:rPr>
                        <a:t>IGLESIA:  EL SALVADOR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Profanada </a:t>
                      </a:r>
                      <a:r>
                        <a:rPr lang="es-ES_tradnl" sz="1800" b="0" strike="noStrike" spc="-1">
                          <a:solidFill>
                            <a:schemeClr val="dk1"/>
                          </a:solidFill>
                          <a:latin typeface="Tw Cen MT"/>
                          <a:ea typeface="MS PGothic"/>
                        </a:rPr>
                        <a:t> 26 de Julio de 1936.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MS PGothic"/>
                        </a:rPr>
                        <a:t>Entre las pérdidas más irreparables está el Retablo de la Transfiguración de Alonso de Berrugete. </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MS PGothic"/>
                        </a:rPr>
                        <a:t>Las figuras que pudieron </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MS PGothic"/>
                        </a:rPr>
                        <a:t>ser desmontadas (excepto la del Salvador) fueron quemadas.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El San Juanito de Miguel Ángel,</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destrozado en </a:t>
                      </a:r>
                      <a:r>
                        <a:rPr lang="es-ES" sz="1800" b="0" strike="noStrike" spc="-1">
                          <a:solidFill>
                            <a:schemeClr val="dk1"/>
                          </a:solidFill>
                          <a:latin typeface="Tw Cen MT"/>
                          <a:ea typeface="Times New Roman"/>
                        </a:rPr>
                        <a:t>17 fragmentos.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  Desmontada la reja de Villalpando.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Incluso se atrevieron a profanar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la cripta familiar.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El templo se utilizó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como almacén y cochera.</a:t>
                      </a:r>
                      <a:endParaRPr lang="es-ES" sz="1800" b="0" strike="noStrike" spc="-1">
                        <a:solidFill>
                          <a:srgbClr val="000000"/>
                        </a:solidFill>
                        <a:latin typeface="Arial"/>
                      </a:endParaRPr>
                    </a:p>
                    <a:p>
                      <a:pPr algn="ctr" defTabSz="914400">
                        <a:lnSpc>
                          <a:spcPct val="100000"/>
                        </a:lnSpc>
                      </a:pPr>
                      <a:r>
                        <a:rPr lang="es-ES_tradnl" sz="1800" b="0" strike="noStrike" spc="-1">
                          <a:solidFill>
                            <a:srgbClr val="C00000"/>
                          </a:solidFill>
                          <a:latin typeface="Tw Cen MT"/>
                          <a:ea typeface="Times New Roman"/>
                        </a:rPr>
                        <a:t>CLERO</a:t>
                      </a:r>
                      <a:r>
                        <a:rPr lang="es-ES_tradnl" sz="1800" b="0" strike="noStrike" spc="-1">
                          <a:solidFill>
                            <a:schemeClr val="dk1"/>
                          </a:solidFill>
                          <a:latin typeface="Tw Cen MT"/>
                          <a:ea typeface="Times New Roman"/>
                        </a:rPr>
                        <a:t>: D. Nicolás López Villalta</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MS PGothic"/>
                        </a:rPr>
                        <a:t> Capellán, martirizado el </a:t>
                      </a:r>
                      <a:r>
                        <a:rPr lang="es-ES" sz="1800" b="0" strike="noStrike" spc="-1">
                          <a:solidFill>
                            <a:schemeClr val="dk1"/>
                          </a:solidFill>
                          <a:latin typeface="Tw Cen MT"/>
                          <a:ea typeface="Times New Roman"/>
                        </a:rPr>
                        <a:t>10-12-1938.</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Junto a la Cruz de Villalta.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 </a:t>
                      </a:r>
                      <a:r>
                        <a:rPr lang="es-ES_tradnl" sz="1800" b="0" strike="noStrike" spc="-1">
                          <a:solidFill>
                            <a:schemeClr val="dk1"/>
                          </a:solidFill>
                          <a:latin typeface="Tw Cen MT"/>
                          <a:ea typeface="Times New Roman"/>
                        </a:rPr>
                        <a:t>Leopoldo Córdoba Pelaez</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Times New Roman"/>
                        </a:rPr>
                        <a:t> m</a:t>
                      </a:r>
                      <a:r>
                        <a:rPr lang="es-ES" sz="1800" b="0" strike="noStrike" spc="-1">
                          <a:solidFill>
                            <a:schemeClr val="dk1"/>
                          </a:solidFill>
                          <a:latin typeface="Tw Cen MT"/>
                          <a:ea typeface="Times New Roman"/>
                        </a:rPr>
                        <a:t>urió de muerte natural.</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Sobrevivió el otro Capellán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 Ángel Campos Baeza</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r>
                        <a:rPr lang="es-ES" sz="1800" b="0" strike="noStrike" spc="-1">
                          <a:solidFill>
                            <a:srgbClr val="C00000"/>
                          </a:solidFill>
                          <a:highlight>
                            <a:srgbClr val="FFFF00"/>
                          </a:highlight>
                          <a:latin typeface="Tw Cen MT"/>
                          <a:ea typeface="MS PGothic"/>
                        </a:rPr>
                        <a:t>SANTA MARÍA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Profanada el Domingo el 26-Julio 36.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a:t>
                      </a:r>
                      <a:r>
                        <a:rPr lang="es-ES" sz="1800" b="0" strike="noStrike" spc="-1">
                          <a:solidFill>
                            <a:schemeClr val="dk1"/>
                          </a:solidFill>
                          <a:latin typeface="Tw Cen MT"/>
                          <a:ea typeface="MS PGothic"/>
                        </a:rPr>
                        <a:t>e pierde casi </a:t>
                      </a:r>
                      <a:r>
                        <a:rPr lang="es-ES" sz="1800" b="0" strike="noStrike" spc="-1">
                          <a:solidFill>
                            <a:schemeClr val="dk1"/>
                          </a:solidFill>
                          <a:latin typeface="Tw Cen MT"/>
                          <a:ea typeface="Times New Roman"/>
                        </a:rPr>
                        <a:t>la</a:t>
                      </a:r>
                      <a:r>
                        <a:rPr lang="es-ES" sz="1800" b="0" strike="noStrike" spc="-1">
                          <a:solidFill>
                            <a:schemeClr val="dk1"/>
                          </a:solidFill>
                          <a:latin typeface="Tw Cen MT"/>
                          <a:ea typeface="MS PGothic"/>
                        </a:rPr>
                        <a:t> totalidad </a:t>
                      </a:r>
                      <a:r>
                        <a:rPr lang="es-ES" sz="1800" b="0" strike="noStrike" spc="-1">
                          <a:solidFill>
                            <a:schemeClr val="dk1"/>
                          </a:solidFill>
                          <a:latin typeface="Tw Cen MT"/>
                          <a:ea typeface="Times New Roman"/>
                        </a:rPr>
                        <a:t>de </a:t>
                      </a:r>
                      <a:r>
                        <a:rPr lang="es-ES" sz="1800" b="0" strike="noStrike" spc="-1">
                          <a:solidFill>
                            <a:schemeClr val="dk1"/>
                          </a:solidFill>
                          <a:latin typeface="Tw Cen MT"/>
                          <a:ea typeface="MS PGothic"/>
                        </a:rPr>
                        <a:t>su riquísimo patrimonio, histórico, artístico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y religioso.</a:t>
                      </a:r>
                      <a:r>
                        <a:rPr lang="es-ES" sz="1800" b="0" strike="noStrike" spc="-1">
                          <a:solidFill>
                            <a:schemeClr val="dk1"/>
                          </a:solidFill>
                          <a:latin typeface="Tw Cen MT"/>
                          <a:ea typeface="Times New Roman"/>
                        </a:rPr>
                        <a:t> En la hoguera </a:t>
                      </a:r>
                      <a:r>
                        <a:rPr lang="es-ES" sz="1800" b="0" strike="noStrike" spc="-1">
                          <a:solidFill>
                            <a:schemeClr val="dk1"/>
                          </a:solidFill>
                          <a:latin typeface="Tw Cen MT"/>
                          <a:ea typeface="MS PGothic"/>
                        </a:rPr>
                        <a:t>junto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a cuadros y retablos de gran valor,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ardió la imagen de Jesús Nazareno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y el riquisimo archivo parroquial.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La </a:t>
                      </a:r>
                      <a:r>
                        <a:rPr lang="es-ES" sz="1800" b="0" strike="noStrike" spc="-1">
                          <a:solidFill>
                            <a:schemeClr val="dk1"/>
                          </a:solidFill>
                          <a:latin typeface="Tw Cen MT"/>
                          <a:ea typeface="Times New Roman"/>
                        </a:rPr>
                        <a:t>i</a:t>
                      </a:r>
                      <a:r>
                        <a:rPr lang="es-ES" sz="1800" b="0" strike="noStrike" spc="-1">
                          <a:solidFill>
                            <a:schemeClr val="dk1"/>
                          </a:solidFill>
                          <a:latin typeface="Tw Cen MT"/>
                          <a:ea typeface="MS PGothic"/>
                        </a:rPr>
                        <a:t>magen de la Patrona desapareció juntamente con la Custodia valiosísima, regalo del Rey Sol.</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CLERO</a:t>
                      </a:r>
                      <a:r>
                        <a:rPr lang="es-ES" sz="1800" b="0" strike="noStrike" spc="-1">
                          <a:solidFill>
                            <a:schemeClr val="dk1"/>
                          </a:solidFill>
                          <a:latin typeface="Tw Cen MT"/>
                          <a:ea typeface="Times New Roman"/>
                        </a:rPr>
                        <a:t>: Juan Rubio Sánchez (33 años)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su hermano Vicente (35 años),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 sacerdotes y sobrinos del párroco,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conscientes de su final</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conducidos hacia el cementerio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se confesaron mutuamente;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fueron fusilados el 20 agosto 1936.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Su tío D. Juan José Sánchez medina, muere de depresión el 16-11-38.</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D. </a:t>
                      </a:r>
                      <a:r>
                        <a:rPr lang="es-ES_tradnl" sz="1800" b="0" strike="noStrike" spc="-1">
                          <a:solidFill>
                            <a:schemeClr val="dk1"/>
                          </a:solidFill>
                          <a:latin typeface="Tw Cen MT"/>
                          <a:ea typeface="Calibri"/>
                        </a:rPr>
                        <a:t>Cayetano Fernández (63 años)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M</a:t>
                      </a:r>
                      <a:r>
                        <a:rPr lang="es-ES_tradnl" sz="1800" b="0" strike="noStrike" spc="-1">
                          <a:solidFill>
                            <a:schemeClr val="dk1"/>
                          </a:solidFill>
                          <a:latin typeface="Tw Cen MT"/>
                          <a:ea typeface="Calibri"/>
                        </a:rPr>
                        <a:t>ártir el 25-8-1936 en el Encinarejo.</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Times New Roman"/>
                        </a:rPr>
                        <a:t>Se salva D. Marcos Hidalgo Sierra.</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r>
                        <a:rPr lang="es-ES" sz="1800" b="0" strike="noStrike" spc="-1">
                          <a:solidFill>
                            <a:srgbClr val="C00000"/>
                          </a:solidFill>
                          <a:highlight>
                            <a:srgbClr val="FFFF00"/>
                          </a:highlight>
                          <a:latin typeface="Tw Cen MT"/>
                          <a:ea typeface="Times New Roman"/>
                        </a:rPr>
                        <a:t>SAN PABLO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Declarada Monumento Nacional en1926.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Víctima del pillaje y de la hoguera: Retablos, imágenes, enseres religiosos, algunos de gran valor artístico y religioso desaparecieron.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Se salvó el archivo parroquial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iniciado en el siglo XVI.</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Times New Roman"/>
                        </a:rPr>
                        <a:t>CLERO</a:t>
                      </a:r>
                      <a:r>
                        <a:rPr lang="es-ES" sz="1800" b="0" strike="noStrike" spc="-1">
                          <a:solidFill>
                            <a:schemeClr val="dk1"/>
                          </a:solidFill>
                          <a:latin typeface="Tw Cen MT"/>
                          <a:ea typeface="Times New Roman"/>
                        </a:rPr>
                        <a:t>: Se salvó D. José Amadeo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Moreno Cortés, Párroco.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Arcipreste después de la Guerra,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nos deja un testimonio estremecedor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 lo que supuso esta contienda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en el plano humano, artístico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espiritual a nivel de Úbeda.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Otro sacerdote que sobrevivió</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también muy querido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vinculado a esta Parroquia 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 Rodrigo Jiménez Serrano,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Coadjutor hasta el año 1946.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 </a:t>
                      </a: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additive="repl">
                                        <p:cTn id="7" dur="3000"/>
                                        <p:tgtEl>
                                          <p:spTgt spid="353"/>
                                        </p:tgtEl>
                                      </p:cBhvr>
                                    </p:animEffect>
                                    <p:anim calcmode="lin" valueType="num">
                                      <p:cBhvr additive="repl">
                                        <p:cTn id="8" dur="3000" fill="hold"/>
                                        <p:tgtEl>
                                          <p:spTgt spid="353"/>
                                        </p:tgtEl>
                                        <p:attrNameLst>
                                          <p:attrName>ppt_x</p:attrName>
                                        </p:attrNameLst>
                                      </p:cBhvr>
                                      <p:tavLst>
                                        <p:tav tm="0">
                                          <p:val>
                                            <p:strVal val="#ppt_x"/>
                                          </p:val>
                                        </p:tav>
                                        <p:tav tm="100000">
                                          <p:val>
                                            <p:strVal val="#ppt_x"/>
                                          </p:val>
                                        </p:tav>
                                      </p:tavLst>
                                    </p:anim>
                                    <p:anim calcmode="lin" valueType="num">
                                      <p:cBhvr additive="repl">
                                        <p:cTn id="9" dur="3000" fill="hold"/>
                                        <p:tgtEl>
                                          <p:spTgt spid="3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Imagen 4"/>
          <p:cNvPicPr/>
          <p:nvPr/>
        </p:nvPicPr>
        <p:blipFill>
          <a:blip r:embed="rId2"/>
          <a:stretch/>
        </p:blipFill>
        <p:spPr>
          <a:xfrm>
            <a:off x="0" y="0"/>
            <a:ext cx="12189240" cy="6855120"/>
          </a:xfrm>
          <a:prstGeom prst="rect">
            <a:avLst/>
          </a:prstGeom>
          <a:ln w="0">
            <a:noFill/>
          </a:ln>
        </p:spPr>
      </p:pic>
      <p:sp>
        <p:nvSpPr>
          <p:cNvPr id="355" name="CuadroTexto 5"/>
          <p:cNvSpPr/>
          <p:nvPr/>
        </p:nvSpPr>
        <p:spPr>
          <a:xfrm>
            <a:off x="1498680" y="0"/>
            <a:ext cx="89917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1936: TEMPLOS Y PARROQUIAS</a:t>
            </a:r>
            <a:endParaRPr lang="es-ES" sz="2000" b="0" strike="noStrike" spc="-1">
              <a:solidFill>
                <a:srgbClr val="000000"/>
              </a:solidFill>
              <a:latin typeface="Arial"/>
            </a:endParaRPr>
          </a:p>
        </p:txBody>
      </p:sp>
      <p:graphicFrame>
        <p:nvGraphicFramePr>
          <p:cNvPr id="356" name="Tabla 6"/>
          <p:cNvGraphicFramePr/>
          <p:nvPr/>
        </p:nvGraphicFramePr>
        <p:xfrm>
          <a:off x="177840" y="399960"/>
          <a:ext cx="11924280" cy="6457680"/>
        </p:xfrm>
        <a:graphic>
          <a:graphicData uri="http://schemas.openxmlformats.org/drawingml/2006/table">
            <a:tbl>
              <a:tblPr/>
              <a:tblGrid>
                <a:gridCol w="3974760">
                  <a:extLst>
                    <a:ext uri="{9D8B030D-6E8A-4147-A177-3AD203B41FA5}">
                      <a16:colId xmlns:a16="http://schemas.microsoft.com/office/drawing/2014/main" val="20000"/>
                    </a:ext>
                  </a:extLst>
                </a:gridCol>
                <a:gridCol w="3974760">
                  <a:extLst>
                    <a:ext uri="{9D8B030D-6E8A-4147-A177-3AD203B41FA5}">
                      <a16:colId xmlns:a16="http://schemas.microsoft.com/office/drawing/2014/main" val="20001"/>
                    </a:ext>
                  </a:extLst>
                </a:gridCol>
                <a:gridCol w="3974760">
                  <a:extLst>
                    <a:ext uri="{9D8B030D-6E8A-4147-A177-3AD203B41FA5}">
                      <a16:colId xmlns:a16="http://schemas.microsoft.com/office/drawing/2014/main" val="20002"/>
                    </a:ext>
                  </a:extLst>
                </a:gridCol>
              </a:tblGrid>
              <a:tr h="6457680">
                <a:tc>
                  <a:txBody>
                    <a:bodyPr/>
                    <a:lstStyle/>
                    <a:p>
                      <a:pPr algn="ctr" defTabSz="914400">
                        <a:lnSpc>
                          <a:spcPct val="100000"/>
                        </a:lnSpc>
                      </a:pPr>
                      <a:r>
                        <a:rPr lang="es-ES" sz="2000" b="0" strike="noStrike" spc="-1">
                          <a:solidFill>
                            <a:srgbClr val="C00000"/>
                          </a:solidFill>
                          <a:highlight>
                            <a:srgbClr val="FFFF00"/>
                          </a:highlight>
                          <a:latin typeface="Tw Cen MT"/>
                          <a:ea typeface="Times New Roman"/>
                        </a:rPr>
                        <a:t>PARROQUIA SAN NICOLAS</a:t>
                      </a:r>
                      <a:r>
                        <a:rPr lang="es-ES" sz="2000" b="0" strike="noStrike" spc="-1">
                          <a:solidFill>
                            <a:schemeClr val="dk1"/>
                          </a:solidFill>
                          <a:highlight>
                            <a:srgbClr val="FFFF00"/>
                          </a:highlight>
                          <a:latin typeface="Tw Cen MT"/>
                          <a:ea typeface="Times New Roman"/>
                        </a:rPr>
                        <a:t>: </a:t>
                      </a:r>
                      <a:endParaRPr lang="es-ES" sz="20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Fundada en el siglo XIII</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ha disfrutado de un bello templo, propicio para el encuentro con Dios,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por su sencillez y por la exquisitez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 su más genuino gótico.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En el año 1936 vivió la situación dramática, de ver allanado su templo, expoliados sus tesoros y reliquias, destruidos sus artísticos retablos y quemadas sus imágenes.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Según testimonios de la época, fue ocupado por el sindicato de esparteros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capacheros.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Se salvó el archivo del siglo XVI.</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CLERO: El Párroco D. </a:t>
                      </a:r>
                      <a:r>
                        <a:rPr lang="es-ES" sz="1800" b="0" strike="noStrike" spc="-1">
                          <a:solidFill>
                            <a:schemeClr val="dk1"/>
                          </a:solidFill>
                          <a:latin typeface="Tw Cen MT"/>
                          <a:ea typeface="Calibri"/>
                        </a:rPr>
                        <a:t>Juan Plácido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Rojas  Gallego</a:t>
                      </a:r>
                      <a:r>
                        <a:rPr lang="es-ES_tradnl" sz="1800" b="0" strike="noStrike" spc="-1">
                          <a:solidFill>
                            <a:schemeClr val="dk1"/>
                          </a:solidFill>
                          <a:latin typeface="Tw Cen MT"/>
                          <a:ea typeface="Calibri"/>
                        </a:rPr>
                        <a:t> (48 años), fue asesinado </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Calibri"/>
                        </a:rPr>
                        <a:t>en </a:t>
                      </a:r>
                      <a:r>
                        <a:rPr lang="es-ES_tradnl" sz="1800" b="0" strike="noStrike" spc="-1">
                          <a:solidFill>
                            <a:schemeClr val="dk1"/>
                          </a:solidFill>
                          <a:latin typeface="Tw Cen MT"/>
                          <a:ea typeface="Times New Roman"/>
                        </a:rPr>
                        <a:t>la Torrenueva el 8-9-1936.</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Calibri"/>
                          <a:ea typeface="Times New Roman"/>
                        </a:rPr>
                        <a:t>SOBREVIVIERON: </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Calibri"/>
                          <a:ea typeface="Times New Roman"/>
                        </a:rPr>
                        <a:t>D. Cristóbal Herrador Molina</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Calibri"/>
                          <a:ea typeface="Times New Roman"/>
                        </a:rPr>
                        <a:t>D. Juan Diego de Dios Barrero</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Calibri"/>
                          <a:ea typeface="Times New Roman"/>
                        </a:rPr>
                        <a:t>D. Juan Redondo Rus.</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r>
                        <a:rPr lang="es-ES_tradnl" sz="1800" b="0" strike="noStrike" spc="-1">
                          <a:solidFill>
                            <a:srgbClr val="C00000"/>
                          </a:solidFill>
                          <a:highlight>
                            <a:srgbClr val="FFFF00"/>
                          </a:highlight>
                          <a:latin typeface="Tw Cen MT"/>
                          <a:ea typeface="Calibri"/>
                        </a:rPr>
                        <a:t>PARROQUIA DE SAN ISIDORO</a:t>
                      </a:r>
                      <a:r>
                        <a:rPr lang="es-ES_tradnl" sz="1800" b="0" strike="noStrike" spc="-1">
                          <a:solidFill>
                            <a:srgbClr val="FF0000"/>
                          </a:solidFill>
                          <a:highlight>
                            <a:srgbClr val="FFFF00"/>
                          </a:highlight>
                          <a:latin typeface="Tw Cen MT"/>
                          <a:ea typeface="Calibri"/>
                        </a:rPr>
                        <a:t>: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En la  guerra desaparecieron:</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el retablo construido en 1759 por Augusto Jurado, con pinturas de Pedro Valverde y  tallas de Antonio Medina y Marcos Sánchez, así como la sillería del coro, tallada por el maestro de Baeza, José de Dios Ayuda.</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Calibri"/>
                        </a:rPr>
                        <a:t>Profanada  durante la guerra, y convertida en almacén</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Calibri"/>
                        </a:rPr>
                        <a:t> su subsuelo  sirvió de refugio</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Calibri"/>
                        </a:rPr>
                        <a:t>Se salvó el archivo del siglo XVI.</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Calibri"/>
                        </a:rPr>
                        <a:t>CLERO: El Párroco D. José Leopoldo</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Calibri"/>
                        </a:rPr>
                        <a:t>Labrador Peña en la cárcel de Jaén, </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Calibri"/>
                        </a:rPr>
                        <a:t>dió un admirable testimonio. </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Calibri"/>
                        </a:rPr>
                        <a:t>Siguió como párroco hasta el 1947.</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Calibri"/>
                        </a:rPr>
                        <a:t>D. Antonio Roa Montero. </a:t>
                      </a:r>
                      <a:r>
                        <a:rPr lang="es-ES_tradnl" sz="1800" b="0" strike="noStrike" spc="-1">
                          <a:solidFill>
                            <a:schemeClr val="dk1"/>
                          </a:solidFill>
                          <a:latin typeface="Tw Cen MT"/>
                          <a:ea typeface="Times New Roman"/>
                        </a:rPr>
                        <a:t>Coadjutor.</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Times New Roman"/>
                        </a:rPr>
                        <a:t>murió de infarto en el “Cuartelillo”</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Times New Roman"/>
                        </a:rPr>
                        <a:t>el 10 de febrero de 1938.</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Times New Roman"/>
                        </a:rPr>
                        <a:t>Sobrevivió: D. Juan Fausto Ogallar.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 Bonifacio García León: 8-11-1938</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murió de muerte natural. </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r>
                        <a:rPr lang="es-ES" sz="1800" b="0" strike="noStrike" spc="-1">
                          <a:solidFill>
                            <a:srgbClr val="C00000"/>
                          </a:solidFill>
                          <a:highlight>
                            <a:srgbClr val="FFFF00"/>
                          </a:highlight>
                          <a:latin typeface="Tw Cen MT"/>
                        </a:rPr>
                        <a:t>SAN LORENZO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Suprimida como parroquia en el siglo XIX  no obstante siguió celebrándose la misa. Saqueada durante la Guerra Civil,  inició un proceso de deterioro,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 pasando a utilizarse como taller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y almacén de altares y tronos.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NOTA: Un acuerdo con el Ayuntamiento permitió su recuperación y su uso con fines culturales el 14 de Mayo de 2013.</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rPr>
                        <a:t>SANTO DOMINGO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De alto valor arquitectónico y artístico.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Hasta la guerra se celebraba Misa.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Su último capellán D. Simón Moya Baudí</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vivió clandestinamente +1938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NOTA: Su uso corresponde  a la Unión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de Cofradías desde el año 2009.</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rPr>
                        <a:t>SAN PEDRO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Tras la marcha de las Carmelitas.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Por convenio del año 2010,</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se ha cedido su uso y cuidado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rPr>
                        <a:t>al Hotel “Palacio de Úbeda”.</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additive="repl">
                                        <p:cTn id="7" dur="3000"/>
                                        <p:tgtEl>
                                          <p:spTgt spid="356"/>
                                        </p:tgtEl>
                                      </p:cBhvr>
                                    </p:animEffect>
                                    <p:anim calcmode="lin" valueType="num">
                                      <p:cBhvr additive="repl">
                                        <p:cTn id="8" dur="3000" fill="hold"/>
                                        <p:tgtEl>
                                          <p:spTgt spid="356"/>
                                        </p:tgtEl>
                                        <p:attrNameLst>
                                          <p:attrName>ppt_x</p:attrName>
                                        </p:attrNameLst>
                                      </p:cBhvr>
                                      <p:tavLst>
                                        <p:tav tm="0">
                                          <p:val>
                                            <p:strVal val="#ppt_x"/>
                                          </p:val>
                                        </p:tav>
                                        <p:tav tm="100000">
                                          <p:val>
                                            <p:strVal val="#ppt_x"/>
                                          </p:val>
                                        </p:tav>
                                      </p:tavLst>
                                    </p:anim>
                                    <p:anim calcmode="lin" valueType="num">
                                      <p:cBhvr additive="repl">
                                        <p:cTn id="9" dur="3000" fill="hold"/>
                                        <p:tgtEl>
                                          <p:spTgt spid="3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Imagen 4"/>
          <p:cNvPicPr/>
          <p:nvPr/>
        </p:nvPicPr>
        <p:blipFill>
          <a:blip r:embed="rId2"/>
          <a:stretch/>
        </p:blipFill>
        <p:spPr>
          <a:xfrm>
            <a:off x="0" y="0"/>
            <a:ext cx="12189240" cy="6855120"/>
          </a:xfrm>
          <a:prstGeom prst="rect">
            <a:avLst/>
          </a:prstGeom>
          <a:ln w="0">
            <a:noFill/>
          </a:ln>
        </p:spPr>
      </p:pic>
      <p:graphicFrame>
        <p:nvGraphicFramePr>
          <p:cNvPr id="358" name="Tabla 2"/>
          <p:cNvGraphicFramePr/>
          <p:nvPr/>
        </p:nvGraphicFramePr>
        <p:xfrm>
          <a:off x="2940480" y="719640"/>
          <a:ext cx="6508080" cy="5577840"/>
        </p:xfrm>
        <a:graphic>
          <a:graphicData uri="http://schemas.openxmlformats.org/drawingml/2006/table">
            <a:tbl>
              <a:tblPr/>
              <a:tblGrid>
                <a:gridCol w="6508080">
                  <a:extLst>
                    <a:ext uri="{9D8B030D-6E8A-4147-A177-3AD203B41FA5}">
                      <a16:colId xmlns:a16="http://schemas.microsoft.com/office/drawing/2014/main" val="20000"/>
                    </a:ext>
                  </a:extLst>
                </a:gridCol>
              </a:tblGrid>
              <a:tr h="5376240">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La persecución de las religiosas fue menos sangrienta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que la sufrida por sus hermanos varones.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También resulta evidente la necesidad de distinguir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entre las religiosas de asilos y hospitales,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las de enseñanza y las de clausura.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 las primeras, aunque la norma común de la expulsión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 sus residencias se las aplicó en su mayoría,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hubo bastantes casos en que pudieron continuar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sus meneste­res,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aunque casi siempre sin hábito.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Hay que observar que la persecución oficial fue míni­ma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(3 en jaén).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Fue precisamente esa necesidad de ocultarse el problema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 que se fue reduciendo la triste condición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 aquellas mujeres,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fuera de sus con­ventos —como peces fuera del agua—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«el peregrinar accidentado y angus­tioso» de las que Montero dice: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«¡cuántas odiseas anónimas !».</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
        <p:nvSpPr>
          <p:cNvPr id="359" name="CuadroTexto 2"/>
          <p:cNvSpPr/>
          <p:nvPr/>
        </p:nvSpPr>
        <p:spPr>
          <a:xfrm>
            <a:off x="4010400" y="125640"/>
            <a:ext cx="435384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Times New Roman"/>
              </a:rPr>
              <a:t>1936: PERSECUCIÓN A LAS RELIGIOSAS</a:t>
            </a:r>
            <a:endParaRPr lang="es-ES" sz="2000" b="0" strike="noStrike" spc="-1">
              <a:solidFill>
                <a:srgbClr val="000000"/>
              </a:solidFill>
              <a:latin typeface="Arial"/>
            </a:endParaRPr>
          </a:p>
        </p:txBody>
      </p:sp>
      <p:sp>
        <p:nvSpPr>
          <p:cNvPr id="360" name="CuadroTexto 3"/>
          <p:cNvSpPr/>
          <p:nvPr/>
        </p:nvSpPr>
        <p:spPr>
          <a:xfrm>
            <a:off x="10436400" y="125640"/>
            <a:ext cx="179640" cy="912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additive="repl">
                                        <p:cTn id="7" dur="3000"/>
                                        <p:tgtEl>
                                          <p:spTgt spid="358"/>
                                        </p:tgtEl>
                                      </p:cBhvr>
                                    </p:animEffect>
                                    <p:anim calcmode="lin" valueType="num">
                                      <p:cBhvr additive="repl">
                                        <p:cTn id="8" dur="3000" fill="hold"/>
                                        <p:tgtEl>
                                          <p:spTgt spid="358"/>
                                        </p:tgtEl>
                                        <p:attrNameLst>
                                          <p:attrName>ppt_x</p:attrName>
                                        </p:attrNameLst>
                                      </p:cBhvr>
                                      <p:tavLst>
                                        <p:tav tm="0">
                                          <p:val>
                                            <p:strVal val="#ppt_x"/>
                                          </p:val>
                                        </p:tav>
                                        <p:tav tm="100000">
                                          <p:val>
                                            <p:strVal val="#ppt_x"/>
                                          </p:val>
                                        </p:tav>
                                      </p:tavLst>
                                    </p:anim>
                                    <p:anim calcmode="lin" valueType="num">
                                      <p:cBhvr additive="repl">
                                        <p:cTn id="9" dur="3000" fill="hold"/>
                                        <p:tgtEl>
                                          <p:spTgt spid="3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Imagen 4"/>
          <p:cNvPicPr/>
          <p:nvPr/>
        </p:nvPicPr>
        <p:blipFill>
          <a:blip r:embed="rId2"/>
          <a:stretch/>
        </p:blipFill>
        <p:spPr>
          <a:xfrm>
            <a:off x="0" y="0"/>
            <a:ext cx="12189240" cy="6855120"/>
          </a:xfrm>
          <a:prstGeom prst="rect">
            <a:avLst/>
          </a:prstGeom>
          <a:ln w="0">
            <a:noFill/>
          </a:ln>
        </p:spPr>
      </p:pic>
      <p:sp>
        <p:nvSpPr>
          <p:cNvPr id="362" name="CuadroTexto 5"/>
          <p:cNvSpPr/>
          <p:nvPr/>
        </p:nvSpPr>
        <p:spPr>
          <a:xfrm>
            <a:off x="1498680" y="0"/>
            <a:ext cx="89917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COMUNIDADES  DE RELIGIOSAS</a:t>
            </a:r>
            <a:endParaRPr lang="es-ES" sz="2000" b="0" strike="noStrike" spc="-1">
              <a:solidFill>
                <a:srgbClr val="000000"/>
              </a:solidFill>
              <a:latin typeface="Arial"/>
            </a:endParaRPr>
          </a:p>
        </p:txBody>
      </p:sp>
      <p:graphicFrame>
        <p:nvGraphicFramePr>
          <p:cNvPr id="363" name="Tabla 6"/>
          <p:cNvGraphicFramePr/>
          <p:nvPr>
            <p:extLst>
              <p:ext uri="{D42A27DB-BD31-4B8C-83A1-F6EECF244321}">
                <p14:modId xmlns:p14="http://schemas.microsoft.com/office/powerpoint/2010/main" val="2244218912"/>
              </p:ext>
            </p:extLst>
          </p:nvPr>
        </p:nvGraphicFramePr>
        <p:xfrm>
          <a:off x="177840" y="399960"/>
          <a:ext cx="11924280" cy="6279840"/>
        </p:xfrm>
        <a:graphic>
          <a:graphicData uri="http://schemas.openxmlformats.org/drawingml/2006/table">
            <a:tbl>
              <a:tblPr/>
              <a:tblGrid>
                <a:gridCol w="3974760">
                  <a:extLst>
                    <a:ext uri="{9D8B030D-6E8A-4147-A177-3AD203B41FA5}">
                      <a16:colId xmlns:a16="http://schemas.microsoft.com/office/drawing/2014/main" val="20000"/>
                    </a:ext>
                  </a:extLst>
                </a:gridCol>
                <a:gridCol w="3974760">
                  <a:extLst>
                    <a:ext uri="{9D8B030D-6E8A-4147-A177-3AD203B41FA5}">
                      <a16:colId xmlns:a16="http://schemas.microsoft.com/office/drawing/2014/main" val="20001"/>
                    </a:ext>
                  </a:extLst>
                </a:gridCol>
                <a:gridCol w="3974760">
                  <a:extLst>
                    <a:ext uri="{9D8B030D-6E8A-4147-A177-3AD203B41FA5}">
                      <a16:colId xmlns:a16="http://schemas.microsoft.com/office/drawing/2014/main" val="20002"/>
                    </a:ext>
                  </a:extLst>
                </a:gridCol>
              </a:tblGrid>
              <a:tr h="6279840">
                <a:tc>
                  <a:txBody>
                    <a:bodyPr/>
                    <a:lstStyle/>
                    <a:p>
                      <a:pPr algn="ctr" defTabSz="914400">
                        <a:lnSpc>
                          <a:spcPct val="100000"/>
                        </a:lnSpc>
                      </a:pPr>
                      <a:r>
                        <a:rPr lang="es-ES" sz="2000" b="0" strike="noStrike" spc="-1" dirty="0">
                          <a:solidFill>
                            <a:srgbClr val="C00000"/>
                          </a:solidFill>
                          <a:highlight>
                            <a:srgbClr val="FFFF00"/>
                          </a:highlight>
                          <a:latin typeface="Tw Cen MT"/>
                        </a:rPr>
                        <a:t>MM.CARMELITAS DESCALZAS</a:t>
                      </a:r>
                      <a:r>
                        <a:rPr lang="es-ES" sz="1800" b="0" i="1" strike="noStrike" spc="-1" dirty="0">
                          <a:solidFill>
                            <a:schemeClr val="lt1"/>
                          </a:solidFill>
                          <a:latin typeface="Tw Cen MT"/>
                        </a:rPr>
                        <a:t>.</a:t>
                      </a:r>
                      <a:endParaRPr lang="es-ES" sz="1800" b="0" strike="noStrike" spc="-1" dirty="0">
                        <a:solidFill>
                          <a:srgbClr val="000000"/>
                        </a:solidFill>
                        <a:latin typeface="Arial"/>
                      </a:endParaRPr>
                    </a:p>
                    <a:p>
                      <a:pPr algn="ctr" defTabSz="914400">
                        <a:lnSpc>
                          <a:spcPct val="100000"/>
                        </a:lnSpc>
                      </a:pPr>
                      <a:r>
                        <a:rPr lang="es-ES" sz="1800" b="0" i="1" strike="noStrike" spc="-1" dirty="0">
                          <a:solidFill>
                            <a:schemeClr val="lt1"/>
                          </a:solidFill>
                          <a:latin typeface="Tw Cen MT"/>
                        </a:rPr>
                        <a:t> </a:t>
                      </a:r>
                      <a:r>
                        <a:rPr lang="es-ES" sz="1800" b="0" i="1" strike="noStrike" spc="-1" dirty="0">
                          <a:solidFill>
                            <a:schemeClr val="dk1"/>
                          </a:solidFill>
                          <a:latin typeface="Tw Cen MT"/>
                        </a:rPr>
                        <a:t>Fundada el 7 de junio de 1595.</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Tenía </a:t>
                      </a:r>
                      <a:r>
                        <a:rPr lang="es-ES" sz="1800" b="0" i="1" strike="noStrike" spc="-1" dirty="0">
                          <a:solidFill>
                            <a:schemeClr val="dk1"/>
                          </a:solidFill>
                          <a:latin typeface="Tw Cen MT"/>
                        </a:rPr>
                        <a:t> 20 monjas y 5 legas?? </a:t>
                      </a:r>
                      <a:endParaRPr lang="es-ES" sz="1800" b="0" strike="noStrike" spc="-1" dirty="0">
                        <a:solidFill>
                          <a:srgbClr val="000000"/>
                        </a:solidFill>
                        <a:latin typeface="Arial"/>
                      </a:endParaRPr>
                    </a:p>
                    <a:p>
                      <a:pPr algn="ctr" defTabSz="914400">
                        <a:lnSpc>
                          <a:spcPct val="100000"/>
                        </a:lnSpc>
                        <a:tabLst>
                          <a:tab pos="0" algn="l"/>
                        </a:tabLst>
                      </a:pPr>
                      <a:r>
                        <a:rPr lang="es-ES" sz="1800" b="1" strike="noStrike" spc="-1" dirty="0">
                          <a:solidFill>
                            <a:schemeClr val="dk1"/>
                          </a:solidFill>
                          <a:latin typeface="Tw Cen MT"/>
                        </a:rPr>
                        <a:t>El 20 de Julio de 1936</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rPr>
                        <a:t>Los milicianos invadieron el convento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rPr>
                        <a:t>y destrozaron los retablos y cuadros.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rPr>
                        <a:t>A la noche expulsaron a las religiosas; siete de ellas, las mayores,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rPr>
                        <a:t>consiguieron ser acogidas en las Hermanitas de los Ancianos,</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rPr>
                        <a:t>y el resto tuvo que buscar refugio entre parientes y conocidos.</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rPr>
                        <a:t>Salvaron parte de su patrimonio,</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rPr>
                        <a:t>gracias a que habían abierto una comunicación y trasladaron a una habitación los objetos de valor histórico-artístico, tabicando luego la pared.</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rPr>
                        <a:t>El convento fue cuartel </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rPr>
                        <a:t>y albergue de refugiados.</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rgbClr val="000000"/>
                          </a:solidFill>
                          <a:latin typeface="Arial"/>
                        </a:rPr>
                        <a:t>NOTA: EN LA  ACTUALIDAD</a:t>
                      </a:r>
                    </a:p>
                    <a:p>
                      <a:pPr algn="ctr" defTabSz="914400">
                        <a:lnSpc>
                          <a:spcPct val="100000"/>
                        </a:lnSpc>
                        <a:tabLst>
                          <a:tab pos="0" algn="l"/>
                        </a:tabLst>
                      </a:pPr>
                      <a:r>
                        <a:rPr lang="es-ES" sz="1800" b="0" strike="noStrike" spc="-1" dirty="0">
                          <a:solidFill>
                            <a:srgbClr val="000000"/>
                          </a:solidFill>
                          <a:latin typeface="Arial"/>
                        </a:rPr>
                        <a:t>SE PUEDE ADMIRAR</a:t>
                      </a:r>
                    </a:p>
                    <a:p>
                      <a:pPr algn="ctr" defTabSz="914400">
                        <a:lnSpc>
                          <a:spcPct val="100000"/>
                        </a:lnSpc>
                        <a:tabLst>
                          <a:tab pos="0" algn="l"/>
                        </a:tabLst>
                      </a:pPr>
                      <a:r>
                        <a:rPr lang="es-ES" sz="1800" b="0" strike="noStrike" spc="-1" dirty="0">
                          <a:solidFill>
                            <a:srgbClr val="000000"/>
                          </a:solidFill>
                          <a:latin typeface="Arial"/>
                        </a:rPr>
                        <a:t>SU MAGNÍFICO MUSEO</a:t>
                      </a: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r>
                        <a:rPr lang="es-ES_tradnl" sz="2000" b="0" strike="noStrike" spc="-1">
                          <a:solidFill>
                            <a:srgbClr val="C00000"/>
                          </a:solidFill>
                          <a:highlight>
                            <a:srgbClr val="FFFF00"/>
                          </a:highlight>
                          <a:latin typeface="Tw Cen MT"/>
                          <a:ea typeface="MS Mincho"/>
                        </a:rPr>
                        <a:t>CONVENTO DE CLARISAS</a:t>
                      </a:r>
                      <a:r>
                        <a:rPr lang="es-ES_tradnl" sz="1800" b="0" i="1" strike="noStrike" spc="-1">
                          <a:solidFill>
                            <a:schemeClr val="lt1"/>
                          </a:solidFill>
                          <a:latin typeface="Tw Cen MT"/>
                          <a:ea typeface="MS Mincho"/>
                        </a:rPr>
                        <a:t>: </a:t>
                      </a:r>
                      <a:endParaRPr lang="es-ES" sz="1800" b="0" strike="noStrike" spc="-1">
                        <a:solidFill>
                          <a:srgbClr val="000000"/>
                        </a:solidFill>
                        <a:latin typeface="Arial"/>
                      </a:endParaRPr>
                    </a:p>
                    <a:p>
                      <a:pPr algn="ctr" defTabSz="914400">
                        <a:lnSpc>
                          <a:spcPct val="100000"/>
                        </a:lnSpc>
                      </a:pPr>
                      <a:r>
                        <a:rPr lang="es-ES_tradnl" sz="1800" b="0" i="1" strike="noStrike" spc="-1">
                          <a:solidFill>
                            <a:schemeClr val="dk1"/>
                          </a:solidFill>
                          <a:latin typeface="Tw Cen MT"/>
                          <a:ea typeface="MS Mincho"/>
                        </a:rPr>
                        <a:t>Fundado en 1290.</a:t>
                      </a:r>
                      <a:endParaRPr lang="es-ES" sz="1800" b="0" strike="noStrike" spc="-1">
                        <a:solidFill>
                          <a:srgbClr val="000000"/>
                        </a:solidFill>
                        <a:latin typeface="Arial"/>
                      </a:endParaRPr>
                    </a:p>
                    <a:p>
                      <a:pPr algn="ctr" defTabSz="914400">
                        <a:lnSpc>
                          <a:spcPct val="100000"/>
                        </a:lnSpc>
                      </a:pPr>
                      <a:r>
                        <a:rPr lang="es-ES_tradnl" sz="1800" b="0" i="1" strike="noStrike" spc="-1">
                          <a:solidFill>
                            <a:schemeClr val="dk1"/>
                          </a:solidFill>
                          <a:latin typeface="Tw Cen MT"/>
                          <a:ea typeface="MS Mincho"/>
                        </a:rPr>
                        <a:t>Visitado por La reina Isabel  5-11-1489.</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MS Mincho"/>
                        </a:rPr>
                        <a:t>Tenía 13 madres y 4 hermanas.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MS Mincho"/>
                        </a:rPr>
                        <a:t>El día  19, Domingo,1936. El capellán </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MS Mincho"/>
                        </a:rPr>
                        <a:t>D. Juan les  dijo misa a puerta cerrada,</a:t>
                      </a:r>
                      <a:r>
                        <a:rPr lang="es-ES_tradnl" sz="1800" b="0" strike="noStrike" spc="-1">
                          <a:solidFill>
                            <a:schemeClr val="dk1"/>
                          </a:solidFill>
                          <a:latin typeface="Tw Cen MT"/>
                          <a:ea typeface="Times New Roman"/>
                        </a:rPr>
                        <a:t> </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MS Mincho"/>
                        </a:rPr>
                        <a:t>pero pasaron la semana en el convento.</a:t>
                      </a:r>
                      <a:endParaRPr lang="es-ES" sz="1800" b="0" strike="noStrike" spc="-1">
                        <a:solidFill>
                          <a:srgbClr val="000000"/>
                        </a:solidFill>
                        <a:latin typeface="Arial"/>
                      </a:endParaRPr>
                    </a:p>
                    <a:p>
                      <a:pPr algn="ctr" defTabSz="914400">
                        <a:lnSpc>
                          <a:spcPct val="100000"/>
                        </a:lnSpc>
                      </a:pPr>
                      <a:r>
                        <a:rPr lang="es-ES_tradnl" sz="1800" b="1" strike="noStrike" spc="-1">
                          <a:solidFill>
                            <a:schemeClr val="dk1"/>
                          </a:solidFill>
                          <a:latin typeface="Tw Cen MT"/>
                          <a:ea typeface="MS Mincho"/>
                        </a:rPr>
                        <a:t>El día 26 Domingo</a:t>
                      </a:r>
                      <a:r>
                        <a:rPr lang="es-ES_tradnl" sz="1800" b="0" strike="noStrike" spc="-1">
                          <a:solidFill>
                            <a:schemeClr val="dk1"/>
                          </a:solidFill>
                          <a:latin typeface="Tw Cen MT"/>
                          <a:ea typeface="MS Mincho"/>
                        </a:rPr>
                        <a:t>, les comunicó la necesidad de dejar la clausura y salir. Aquel día el convento fue asaltado. </a:t>
                      </a:r>
                      <a:r>
                        <a:rPr lang="es-ES" sz="1800" b="0" strike="noStrike" spc="-1">
                          <a:solidFill>
                            <a:schemeClr val="dk1"/>
                          </a:solidFill>
                          <a:latin typeface="Tw Cen MT"/>
                          <a:ea typeface="MS Mincho"/>
                        </a:rPr>
                        <a:t>R</a:t>
                      </a:r>
                      <a:r>
                        <a:rPr lang="es-ES" sz="1800" b="0" strike="noStrike" spc="-1">
                          <a:solidFill>
                            <a:schemeClr val="dk1"/>
                          </a:solidFill>
                          <a:latin typeface="Tw Cen MT"/>
                          <a:ea typeface="Times New Roman"/>
                        </a:rPr>
                        <a:t>etablos e imágenes fueron quemados.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En él se alojó un batallón de soldados,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des­pués cientos de personas. </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Times New Roman"/>
                        </a:rPr>
                        <a:t>* Reunidas clandestinamente en la casa del monjero el día 12-VIII, santa Clara, tras un chivatazo, fueron llevadas las religiosas a la cárcel de Jaén.</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MS Mincho"/>
                        </a:rPr>
                        <a:t>D. Juan Villar de Dios,</a:t>
                      </a:r>
                      <a:r>
                        <a:rPr lang="es-ES_tradnl" sz="1800" b="0" strike="noStrike" spc="-1">
                          <a:solidFill>
                            <a:schemeClr val="dk1"/>
                          </a:solidFill>
                          <a:latin typeface="Tw Cen MT"/>
                          <a:ea typeface="Times New Roman"/>
                        </a:rPr>
                        <a:t>(56 años),</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Times New Roman"/>
                        </a:rPr>
                        <a:t>detenido en su casa murió</a:t>
                      </a:r>
                      <a:endParaRPr lang="es-ES" sz="1800" b="0" strike="noStrike" spc="-1">
                        <a:solidFill>
                          <a:srgbClr val="000000"/>
                        </a:solidFill>
                        <a:latin typeface="Arial"/>
                      </a:endParaRPr>
                    </a:p>
                    <a:p>
                      <a:pPr algn="ctr" defTabSz="914400">
                        <a:lnSpc>
                          <a:spcPct val="100000"/>
                        </a:lnSpc>
                      </a:pPr>
                      <a:r>
                        <a:rPr lang="es-ES_tradnl" sz="1800" b="0" strike="noStrike" spc="-1">
                          <a:solidFill>
                            <a:schemeClr val="dk1"/>
                          </a:solidFill>
                          <a:latin typeface="Tw Cen MT"/>
                          <a:ea typeface="MS PGothic"/>
                        </a:rPr>
                        <a:t>mártir el 7-9-1936 en el Clavijo.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r>
                        <a:rPr lang="es-ES" sz="2000" b="0" strike="noStrike" spc="-1" dirty="0">
                          <a:solidFill>
                            <a:srgbClr val="C00000"/>
                          </a:solidFill>
                          <a:highlight>
                            <a:srgbClr val="FFFF00"/>
                          </a:highlight>
                          <a:latin typeface="Tw Cen MT"/>
                        </a:rPr>
                        <a:t>HERMANITAS DE LOS ANCIANOS</a:t>
                      </a:r>
                      <a:endParaRPr lang="es-ES" sz="20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Casa fundada 1885.</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 Al ser una fundación francesa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fueron más afortunadas.</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Pudieron continuar sus respectivos menesteres de atención a los ancianos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conservando el hábi­to dentro de la casa,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siempre con el visto bueno del comité.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Cuando salían fuera, su atuendo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era tan modesto y peculiar que todo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el mundo las reconocía como las hermanitas, tratándolas con respeto.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Gracias a su influencia se respetó la vida al capellán, D. Antonio Rienda Barba,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que siguió celebrando en las casas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y distribuyendo la Eucaristía.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En el Asilo se salvaron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10 religiosos: Carmelitas y Claretianos;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18 Religiosas: 7 Carmelitas; 7 Siervas;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2 Carmelitas Enseñanza y 2 de Baeza.</a:t>
                      </a:r>
                      <a:endParaRPr lang="es-ES" sz="1800" b="0" strike="noStrike" spc="-1" dirty="0">
                        <a:solidFill>
                          <a:srgbClr val="000000"/>
                        </a:solidFill>
                        <a:latin typeface="Arial"/>
                      </a:endParaRPr>
                    </a:p>
                    <a:p>
                      <a:pPr defTabSz="914400">
                        <a:lnSpc>
                          <a:spcPct val="100000"/>
                        </a:lnSpc>
                      </a:pP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additive="repl">
                                        <p:cTn id="7" dur="3000"/>
                                        <p:tgtEl>
                                          <p:spTgt spid="363"/>
                                        </p:tgtEl>
                                      </p:cBhvr>
                                    </p:animEffect>
                                    <p:anim calcmode="lin" valueType="num">
                                      <p:cBhvr additive="repl">
                                        <p:cTn id="8" dur="3000" fill="hold"/>
                                        <p:tgtEl>
                                          <p:spTgt spid="363"/>
                                        </p:tgtEl>
                                        <p:attrNameLst>
                                          <p:attrName>ppt_x</p:attrName>
                                        </p:attrNameLst>
                                      </p:cBhvr>
                                      <p:tavLst>
                                        <p:tav tm="0">
                                          <p:val>
                                            <p:strVal val="#ppt_x"/>
                                          </p:val>
                                        </p:tav>
                                        <p:tav tm="100000">
                                          <p:val>
                                            <p:strVal val="#ppt_x"/>
                                          </p:val>
                                        </p:tav>
                                      </p:tavLst>
                                    </p:anim>
                                    <p:anim calcmode="lin" valueType="num">
                                      <p:cBhvr additive="repl">
                                        <p:cTn id="9" dur="3000" fill="hold"/>
                                        <p:tgtEl>
                                          <p:spTgt spid="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Imagen 4"/>
          <p:cNvPicPr/>
          <p:nvPr/>
        </p:nvPicPr>
        <p:blipFill>
          <a:blip r:embed="rId2"/>
          <a:stretch/>
        </p:blipFill>
        <p:spPr>
          <a:xfrm>
            <a:off x="0" y="0"/>
            <a:ext cx="12189240" cy="6855120"/>
          </a:xfrm>
          <a:prstGeom prst="rect">
            <a:avLst/>
          </a:prstGeom>
          <a:ln w="0">
            <a:noFill/>
          </a:ln>
        </p:spPr>
      </p:pic>
      <p:graphicFrame>
        <p:nvGraphicFramePr>
          <p:cNvPr id="365" name="Tabla 2"/>
          <p:cNvGraphicFramePr/>
          <p:nvPr/>
        </p:nvGraphicFramePr>
        <p:xfrm>
          <a:off x="2031840" y="719640"/>
          <a:ext cx="8127720" cy="5852160"/>
        </p:xfrm>
        <a:graphic>
          <a:graphicData uri="http://schemas.openxmlformats.org/drawingml/2006/table">
            <a:tbl>
              <a:tblPr/>
              <a:tblGrid>
                <a:gridCol w="8127720">
                  <a:extLst>
                    <a:ext uri="{9D8B030D-6E8A-4147-A177-3AD203B41FA5}">
                      <a16:colId xmlns:a16="http://schemas.microsoft.com/office/drawing/2014/main" val="20000"/>
                    </a:ext>
                  </a:extLst>
                </a:gridCol>
              </a:tblGrid>
              <a:tr h="5150880">
                <a:tc>
                  <a:txBody>
                    <a:bodyPr/>
                    <a:lstStyle/>
                    <a:p>
                      <a:pPr algn="ctr" defTabSz="914400">
                        <a:lnSpc>
                          <a:spcPct val="100000"/>
                        </a:lnSpc>
                      </a:pPr>
                      <a:r>
                        <a:rPr lang="es-ES" sz="1800" b="0" strike="noStrike" spc="-1">
                          <a:solidFill>
                            <a:srgbClr val="C00000"/>
                          </a:solidFill>
                          <a:highlight>
                            <a:srgbClr val="FFFF00"/>
                          </a:highlight>
                          <a:latin typeface="Tw Cen MT"/>
                          <a:ea typeface="Times New Roman"/>
                        </a:rPr>
                        <a:t>1936: HIJAS DE MARÍA: HOSPITAL DE SANTIAGO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Siguieron su labor asistencial, aunque no exentas de sobresaltos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ya que algunos sacerdotes y religiosos se acogieron a su protección,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era constante la injerencia de personas más radicalizadas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que las vigilaban continuamente y trataban de impedir su labor,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acusándolas continuamente al Alcalde.</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Times New Roman"/>
                        </a:rPr>
                        <a:t>CARMELITAS DE LA ENSEÑANZA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5 hermanas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Al considerar su labor como algo elitista,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las expulsaron del Colegio, siendo acogidas 2 en el Asilo.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El palacio fue ocupado, parte como vivienda particular,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parte como escuelas nacionales,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 sufriendo grandes daños en toda su estructura</a:t>
                      </a:r>
                      <a:r>
                        <a:rPr lang="es-ES" sz="1800" b="0" strike="noStrike" spc="-1">
                          <a:solidFill>
                            <a:schemeClr val="lt1"/>
                          </a:solidFill>
                          <a:latin typeface="Tw Cen MT"/>
                          <a:ea typeface="Times New Roman"/>
                        </a:rPr>
                        <a:t>.</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MS PGothic"/>
                        </a:rPr>
                        <a:t>SIERVAS DE MARÍA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Obligadas a dejar el convento,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7 de ellas se refugiaron en el Asilo de Ancianos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y  las demás tuvieron que acogerse a la hospitalidad</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MS PGothic"/>
                        </a:rPr>
                        <a:t>de conocidos y amigos.</a:t>
                      </a: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additive="repl">
                                        <p:cTn id="7" dur="3000"/>
                                        <p:tgtEl>
                                          <p:spTgt spid="365"/>
                                        </p:tgtEl>
                                      </p:cBhvr>
                                    </p:animEffect>
                                    <p:anim calcmode="lin" valueType="num">
                                      <p:cBhvr additive="repl">
                                        <p:cTn id="8" dur="3000" fill="hold"/>
                                        <p:tgtEl>
                                          <p:spTgt spid="365"/>
                                        </p:tgtEl>
                                        <p:attrNameLst>
                                          <p:attrName>ppt_x</p:attrName>
                                        </p:attrNameLst>
                                      </p:cBhvr>
                                      <p:tavLst>
                                        <p:tav tm="0">
                                          <p:val>
                                            <p:strVal val="#ppt_x"/>
                                          </p:val>
                                        </p:tav>
                                        <p:tav tm="100000">
                                          <p:val>
                                            <p:strVal val="#ppt_x"/>
                                          </p:val>
                                        </p:tav>
                                      </p:tavLst>
                                    </p:anim>
                                    <p:anim calcmode="lin" valueType="num">
                                      <p:cBhvr additive="repl">
                                        <p:cTn id="9" dur="3000" fill="hold"/>
                                        <p:tgtEl>
                                          <p:spTgt spid="3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Imagen 4"/>
          <p:cNvPicPr/>
          <p:nvPr/>
        </p:nvPicPr>
        <p:blipFill>
          <a:blip r:embed="rId2"/>
          <a:stretch/>
        </p:blipFill>
        <p:spPr>
          <a:xfrm>
            <a:off x="0" y="0"/>
            <a:ext cx="12189240" cy="6855120"/>
          </a:xfrm>
          <a:prstGeom prst="rect">
            <a:avLst/>
          </a:prstGeom>
          <a:ln w="0">
            <a:noFill/>
          </a:ln>
        </p:spPr>
      </p:pic>
      <p:sp>
        <p:nvSpPr>
          <p:cNvPr id="367" name="CuadroTexto 5"/>
          <p:cNvSpPr/>
          <p:nvPr/>
        </p:nvSpPr>
        <p:spPr>
          <a:xfrm>
            <a:off x="1498680" y="0"/>
            <a:ext cx="89917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1936-39: MÁRTIRES BEATIFICADOS</a:t>
            </a:r>
            <a:endParaRPr lang="es-ES" sz="2000" b="0" strike="noStrike" spc="-1">
              <a:solidFill>
                <a:srgbClr val="000000"/>
              </a:solidFill>
              <a:latin typeface="Arial"/>
            </a:endParaRPr>
          </a:p>
        </p:txBody>
      </p:sp>
      <p:graphicFrame>
        <p:nvGraphicFramePr>
          <p:cNvPr id="368" name="Tabla 6"/>
          <p:cNvGraphicFramePr/>
          <p:nvPr>
            <p:extLst>
              <p:ext uri="{D42A27DB-BD31-4B8C-83A1-F6EECF244321}">
                <p14:modId xmlns:p14="http://schemas.microsoft.com/office/powerpoint/2010/main" val="2791477293"/>
              </p:ext>
            </p:extLst>
          </p:nvPr>
        </p:nvGraphicFramePr>
        <p:xfrm>
          <a:off x="1815120" y="399960"/>
          <a:ext cx="8677800" cy="2773680"/>
        </p:xfrm>
        <a:graphic>
          <a:graphicData uri="http://schemas.openxmlformats.org/drawingml/2006/table">
            <a:tbl>
              <a:tblPr/>
              <a:tblGrid>
                <a:gridCol w="2892600">
                  <a:extLst>
                    <a:ext uri="{9D8B030D-6E8A-4147-A177-3AD203B41FA5}">
                      <a16:colId xmlns:a16="http://schemas.microsoft.com/office/drawing/2014/main" val="20000"/>
                    </a:ext>
                  </a:extLst>
                </a:gridCol>
                <a:gridCol w="2892600">
                  <a:extLst>
                    <a:ext uri="{9D8B030D-6E8A-4147-A177-3AD203B41FA5}">
                      <a16:colId xmlns:a16="http://schemas.microsoft.com/office/drawing/2014/main" val="20001"/>
                    </a:ext>
                  </a:extLst>
                </a:gridCol>
                <a:gridCol w="2892600">
                  <a:extLst>
                    <a:ext uri="{9D8B030D-6E8A-4147-A177-3AD203B41FA5}">
                      <a16:colId xmlns:a16="http://schemas.microsoft.com/office/drawing/2014/main" val="20002"/>
                    </a:ext>
                  </a:extLst>
                </a:gridCol>
              </a:tblGrid>
              <a:tr h="2634480">
                <a:tc>
                  <a:txBody>
                    <a:bodyPr/>
                    <a:lstStyle/>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C00000"/>
                          </a:solidFill>
                          <a:latin typeface="Calibri"/>
                        </a:rPr>
                        <a:t>CLARETIANO</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C00000"/>
                          </a:solidFill>
                          <a:highlight>
                            <a:srgbClr val="FFFF00"/>
                          </a:highlight>
                          <a:latin typeface="Calibri"/>
                        </a:rPr>
                        <a:t>HELIODORO HERNÁEC </a:t>
                      </a:r>
                      <a:endParaRPr lang="es-ES" sz="1800" b="0" strike="noStrike" spc="-1" dirty="0">
                        <a:solidFill>
                          <a:srgbClr val="000000"/>
                        </a:solidFill>
                        <a:latin typeface="Arial"/>
                      </a:endParaRPr>
                    </a:p>
                    <a:p>
                      <a:pPr algn="ctr" defTabSz="914400">
                        <a:lnSpc>
                          <a:spcPct val="100000"/>
                        </a:lnSpc>
                      </a:pPr>
                      <a:r>
                        <a:rPr lang="es-ES_tradnl" sz="1600" b="0" strike="noStrike" spc="-1" dirty="0">
                          <a:solidFill>
                            <a:srgbClr val="C00000"/>
                          </a:solidFill>
                          <a:latin typeface="Calibri"/>
                        </a:rPr>
                        <a:t>Mártir:  12-08-36. (41 años)</a:t>
                      </a:r>
                      <a:endParaRPr lang="es-ES" sz="16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Calibri"/>
                        </a:rPr>
                        <a:t>    </a:t>
                      </a:r>
                      <a:r>
                        <a:rPr lang="es-ES" sz="1600" b="0" strike="noStrike" spc="-1" dirty="0">
                          <a:solidFill>
                            <a:schemeClr val="dk1"/>
                          </a:solidFill>
                          <a:latin typeface="Calibri"/>
                        </a:rPr>
                        <a:t>Junto al campo de fútbol           “Iberia”.</a:t>
                      </a:r>
                      <a:endParaRPr lang="es-ES" sz="16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C00000"/>
                          </a:solidFill>
                          <a:latin typeface="Calibri"/>
                        </a:rPr>
                        <a:t>SEGLAR</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C00000"/>
                          </a:solidFill>
                          <a:highlight>
                            <a:srgbClr val="FFFF00"/>
                          </a:highlight>
                          <a:latin typeface="Calibri"/>
                        </a:rPr>
                        <a:t>JOSÉ </a:t>
                      </a:r>
                      <a:r>
                        <a:rPr lang="es-ES_tradnl" sz="1800" b="0" strike="noStrike" spc="-1" dirty="0" err="1">
                          <a:solidFill>
                            <a:srgbClr val="C00000"/>
                          </a:solidFill>
                          <a:highlight>
                            <a:srgbClr val="FFFF00"/>
                          </a:highlight>
                          <a:latin typeface="Calibri"/>
                        </a:rPr>
                        <a:t>Mª</a:t>
                      </a:r>
                      <a:r>
                        <a:rPr lang="es-ES_tradnl" sz="1800" b="0" strike="noStrike" spc="-1" dirty="0">
                          <a:solidFill>
                            <a:srgbClr val="C00000"/>
                          </a:solidFill>
                          <a:highlight>
                            <a:srgbClr val="FFFF00"/>
                          </a:highlight>
                          <a:latin typeface="Calibri"/>
                        </a:rPr>
                        <a:t> POYATOS RUIZ</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C00000"/>
                          </a:solidFill>
                          <a:latin typeface="Calibri"/>
                        </a:rPr>
                        <a:t>Mártir 3 -10- 1936.( 22 años)</a:t>
                      </a:r>
                      <a:endParaRPr lang="es-ES" sz="1800" b="0" strike="noStrike" spc="-1" dirty="0">
                        <a:solidFill>
                          <a:srgbClr val="000000"/>
                        </a:solidFill>
                        <a:latin typeface="Arial"/>
                      </a:endParaRPr>
                    </a:p>
                    <a:p>
                      <a:pPr algn="ctr" defTabSz="914400">
                        <a:lnSpc>
                          <a:spcPct val="100000"/>
                        </a:lnSpc>
                      </a:pPr>
                      <a:r>
                        <a:rPr lang="es-ES_tradnl" sz="1600" b="0" strike="noStrike" spc="-1" dirty="0">
                          <a:solidFill>
                            <a:schemeClr val="dk1"/>
                          </a:solidFill>
                          <a:latin typeface="Calibri"/>
                        </a:rPr>
                        <a:t>Delante de la + Cementerio.</a:t>
                      </a:r>
                      <a:endParaRPr lang="es-ES" sz="16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C00000"/>
                          </a:solidFill>
                          <a:latin typeface="Calibri"/>
                        </a:rPr>
                        <a:t>CLARETIANO</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C00000"/>
                          </a:solidFill>
                          <a:highlight>
                            <a:srgbClr val="FFFF00"/>
                          </a:highlight>
                          <a:latin typeface="Calibri"/>
                        </a:rPr>
                        <a:t>LEANDRO PARDOS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C00000"/>
                          </a:solidFill>
                          <a:latin typeface="Calibri"/>
                        </a:rPr>
                        <a:t>Mártir: 28-10-36.(</a:t>
                      </a:r>
                      <a:r>
                        <a:rPr lang="es-ES_tradnl" sz="1600" b="0" strike="noStrike" spc="-1" dirty="0">
                          <a:solidFill>
                            <a:srgbClr val="C00000"/>
                          </a:solidFill>
                          <a:latin typeface="Calibri"/>
                        </a:rPr>
                        <a:t>47 AÑOS</a:t>
                      </a:r>
                      <a:r>
                        <a:rPr lang="es-ES_tradnl" sz="1400" b="0" strike="noStrike" spc="-1" dirty="0">
                          <a:solidFill>
                            <a:srgbClr val="C00000"/>
                          </a:solidFill>
                          <a:latin typeface="Calibri"/>
                        </a:rPr>
                        <a:t>) </a:t>
                      </a:r>
                      <a:endParaRPr lang="es-ES" sz="1400" b="0" strike="noStrike" spc="-1" dirty="0">
                        <a:solidFill>
                          <a:srgbClr val="000000"/>
                        </a:solidFill>
                        <a:latin typeface="Arial"/>
                      </a:endParaRPr>
                    </a:p>
                    <a:p>
                      <a:pPr algn="ctr" defTabSz="914400">
                        <a:lnSpc>
                          <a:spcPct val="100000"/>
                        </a:lnSpc>
                      </a:pPr>
                      <a:r>
                        <a:rPr lang="es-ES_tradnl" sz="1400" b="0" strike="noStrike" spc="-1" dirty="0">
                          <a:solidFill>
                            <a:schemeClr val="dk1"/>
                          </a:solidFill>
                          <a:latin typeface="Tw Cen MT"/>
                        </a:rPr>
                        <a:t>Con otros 7: Carretera de Jimena.</a:t>
                      </a:r>
                    </a:p>
                    <a:p>
                      <a:pPr algn="ctr" defTabSz="914400">
                        <a:lnSpc>
                          <a:spcPct val="100000"/>
                        </a:lnSpc>
                      </a:pPr>
                      <a:r>
                        <a:rPr lang="es-ES_tradnl" sz="1400" b="0" strike="noStrike" spc="-1" dirty="0">
                          <a:solidFill>
                            <a:schemeClr val="dk1"/>
                          </a:solidFill>
                          <a:latin typeface="Tw Cen MT"/>
                        </a:rPr>
                        <a:t>En </a:t>
                      </a:r>
                      <a:r>
                        <a:rPr lang="es-ES_tradnl" sz="1400" b="0" strike="noStrike" spc="-1" dirty="0" err="1">
                          <a:solidFill>
                            <a:schemeClr val="dk1"/>
                          </a:solidFill>
                          <a:latin typeface="Tw Cen MT"/>
                        </a:rPr>
                        <a:t>Ninchez</a:t>
                      </a:r>
                      <a:r>
                        <a:rPr lang="es-ES_tradnl" sz="1400" b="0" strike="noStrike" spc="-1" dirty="0">
                          <a:solidFill>
                            <a:schemeClr val="dk1"/>
                          </a:solidFill>
                          <a:latin typeface="Tw Cen MT"/>
                        </a:rPr>
                        <a:t>.</a:t>
                      </a:r>
                      <a:endParaRPr lang="es-ES" sz="14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pic>
        <p:nvPicPr>
          <p:cNvPr id="369" name="Imagen 7" descr="Escanear.jpeg"/>
          <p:cNvPicPr/>
          <p:nvPr/>
        </p:nvPicPr>
        <p:blipFill>
          <a:blip r:embed="rId3"/>
          <a:srcRect l="12987" t="8631" r="13907" b="18897"/>
          <a:stretch/>
        </p:blipFill>
        <p:spPr>
          <a:xfrm>
            <a:off x="2821320" y="399960"/>
            <a:ext cx="1065600" cy="1314360"/>
          </a:xfrm>
          <a:prstGeom prst="rect">
            <a:avLst/>
          </a:prstGeom>
          <a:ln w="0">
            <a:noFill/>
          </a:ln>
        </p:spPr>
      </p:pic>
      <p:pic>
        <p:nvPicPr>
          <p:cNvPr id="370" name="Imagen 4" descr="Tito José María 2 retocada.jpg"/>
          <p:cNvPicPr/>
          <p:nvPr/>
        </p:nvPicPr>
        <p:blipFill>
          <a:blip r:embed="rId4"/>
          <a:stretch/>
        </p:blipFill>
        <p:spPr>
          <a:xfrm>
            <a:off x="5749200" y="421560"/>
            <a:ext cx="1065600" cy="1292760"/>
          </a:xfrm>
          <a:prstGeom prst="rect">
            <a:avLst/>
          </a:prstGeom>
          <a:ln w="0">
            <a:noFill/>
          </a:ln>
        </p:spPr>
      </p:pic>
      <p:pic>
        <p:nvPicPr>
          <p:cNvPr id="371" name="Imagen 6" descr="Escanear 1.jpeg"/>
          <p:cNvPicPr/>
          <p:nvPr/>
        </p:nvPicPr>
        <p:blipFill>
          <a:blip r:embed="rId5"/>
          <a:srcRect l="5197" t="15972" r="13613" b="13292"/>
          <a:stretch/>
        </p:blipFill>
        <p:spPr>
          <a:xfrm>
            <a:off x="8847720" y="399960"/>
            <a:ext cx="965520" cy="1292760"/>
          </a:xfrm>
          <a:prstGeom prst="rect">
            <a:avLst/>
          </a:prstGeom>
          <a:ln w="0">
            <a:noFill/>
          </a:ln>
        </p:spPr>
      </p:pic>
      <p:graphicFrame>
        <p:nvGraphicFramePr>
          <p:cNvPr id="372" name="Tabla 8"/>
          <p:cNvGraphicFramePr/>
          <p:nvPr>
            <p:extLst>
              <p:ext uri="{D42A27DB-BD31-4B8C-83A1-F6EECF244321}">
                <p14:modId xmlns:p14="http://schemas.microsoft.com/office/powerpoint/2010/main" val="547462309"/>
              </p:ext>
            </p:extLst>
          </p:nvPr>
        </p:nvGraphicFramePr>
        <p:xfrm>
          <a:off x="317880" y="3453840"/>
          <a:ext cx="11514960" cy="2011680"/>
        </p:xfrm>
        <a:graphic>
          <a:graphicData uri="http://schemas.openxmlformats.org/drawingml/2006/table">
            <a:tbl>
              <a:tblPr/>
              <a:tblGrid>
                <a:gridCol w="1919160">
                  <a:extLst>
                    <a:ext uri="{9D8B030D-6E8A-4147-A177-3AD203B41FA5}">
                      <a16:colId xmlns:a16="http://schemas.microsoft.com/office/drawing/2014/main" val="20000"/>
                    </a:ext>
                  </a:extLst>
                </a:gridCol>
                <a:gridCol w="1919160">
                  <a:extLst>
                    <a:ext uri="{9D8B030D-6E8A-4147-A177-3AD203B41FA5}">
                      <a16:colId xmlns:a16="http://schemas.microsoft.com/office/drawing/2014/main" val="20001"/>
                    </a:ext>
                  </a:extLst>
                </a:gridCol>
                <a:gridCol w="1919160">
                  <a:extLst>
                    <a:ext uri="{9D8B030D-6E8A-4147-A177-3AD203B41FA5}">
                      <a16:colId xmlns:a16="http://schemas.microsoft.com/office/drawing/2014/main" val="20002"/>
                    </a:ext>
                  </a:extLst>
                </a:gridCol>
                <a:gridCol w="1919160">
                  <a:extLst>
                    <a:ext uri="{9D8B030D-6E8A-4147-A177-3AD203B41FA5}">
                      <a16:colId xmlns:a16="http://schemas.microsoft.com/office/drawing/2014/main" val="20003"/>
                    </a:ext>
                  </a:extLst>
                </a:gridCol>
                <a:gridCol w="1919160">
                  <a:extLst>
                    <a:ext uri="{9D8B030D-6E8A-4147-A177-3AD203B41FA5}">
                      <a16:colId xmlns:a16="http://schemas.microsoft.com/office/drawing/2014/main" val="20004"/>
                    </a:ext>
                  </a:extLst>
                </a:gridCol>
                <a:gridCol w="1919160">
                  <a:extLst>
                    <a:ext uri="{9D8B030D-6E8A-4147-A177-3AD203B41FA5}">
                      <a16:colId xmlns:a16="http://schemas.microsoft.com/office/drawing/2014/main" val="20005"/>
                    </a:ext>
                  </a:extLst>
                </a:gridCol>
              </a:tblGrid>
              <a:tr h="1846800">
                <a:tc>
                  <a:txBody>
                    <a:bodyPr/>
                    <a:lstStyle/>
                    <a:p>
                      <a:pPr algn="ctr" defTabSz="914400">
                        <a:lnSpc>
                          <a:spcPct val="100000"/>
                        </a:lnSpc>
                      </a:pPr>
                      <a:endParaRPr lang="es-ES_tradnl" sz="1800" b="0" strike="noStrike" spc="-1">
                        <a:solidFill>
                          <a:srgbClr val="FF0000"/>
                        </a:solidFill>
                        <a:highlight>
                          <a:srgbClr val="FFFF00"/>
                        </a:highlight>
                        <a:latin typeface="Calibri"/>
                      </a:endParaRPr>
                    </a:p>
                    <a:p>
                      <a:pPr algn="ctr" defTabSz="914400">
                        <a:lnSpc>
                          <a:spcPct val="100000"/>
                        </a:lnSpc>
                      </a:pPr>
                      <a:r>
                        <a:rPr lang="es-ES_tradnl" sz="1800" b="0" strike="noStrike" spc="-1">
                          <a:solidFill>
                            <a:srgbClr val="FF0000"/>
                          </a:solidFill>
                          <a:highlight>
                            <a:srgbClr val="FFFF00"/>
                          </a:highlight>
                          <a:latin typeface="Calibri"/>
                        </a:rPr>
                        <a:t>JUAN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highlight>
                            <a:srgbClr val="FFFF00"/>
                          </a:highlight>
                          <a:latin typeface="Calibri"/>
                        </a:rPr>
                        <a:t>RUBIO SÁNCHEZ</a:t>
                      </a:r>
                      <a:r>
                        <a:rPr lang="es-ES_tradnl" sz="1800" b="0" strike="noStrike" spc="-1" dirty="0">
                          <a:solidFill>
                            <a:srgbClr val="FF0000"/>
                          </a:solidFill>
                          <a:latin typeface="Calibri"/>
                        </a:rPr>
                        <a:t>.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latin typeface="Calibri"/>
                        </a:rPr>
                        <a:t> Santa María</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latin typeface="Calibri"/>
                        </a:rPr>
                        <a:t>Mártir: 20-8-36</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latin typeface="Calibri"/>
                        </a:rPr>
                        <a:t> Tenía 33 años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+Cementerio</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_tradnl" sz="1800" b="0" strike="noStrike" spc="-1">
                          <a:solidFill>
                            <a:srgbClr val="FF0000"/>
                          </a:solidFill>
                          <a:highlight>
                            <a:srgbClr val="FFFF00"/>
                          </a:highlight>
                          <a:latin typeface="Calibri"/>
                        </a:rPr>
                        <a:t>VICENTE </a:t>
                      </a:r>
                      <a:endParaRPr lang="es-ES" sz="1800" b="0" strike="noStrike" spc="-1">
                        <a:solidFill>
                          <a:srgbClr val="000000"/>
                        </a:solidFill>
                        <a:latin typeface="Arial"/>
                      </a:endParaRPr>
                    </a:p>
                    <a:p>
                      <a:pPr algn="ctr" defTabSz="914400">
                        <a:lnSpc>
                          <a:spcPct val="100000"/>
                        </a:lnSpc>
                      </a:pPr>
                      <a:r>
                        <a:rPr lang="es-ES_tradnl" sz="1800" b="0" strike="noStrike" spc="-1">
                          <a:solidFill>
                            <a:srgbClr val="FF0000"/>
                          </a:solidFill>
                          <a:highlight>
                            <a:srgbClr val="FFFF00"/>
                          </a:highlight>
                          <a:latin typeface="Calibri"/>
                        </a:rPr>
                        <a:t>RUBIO SÁNCHEZ</a:t>
                      </a:r>
                      <a:endParaRPr lang="es-ES" sz="1800" b="0" strike="noStrike" spc="-1">
                        <a:solidFill>
                          <a:srgbClr val="000000"/>
                        </a:solidFill>
                        <a:latin typeface="Arial"/>
                      </a:endParaRPr>
                    </a:p>
                    <a:p>
                      <a:pPr algn="ctr" defTabSz="914400">
                        <a:lnSpc>
                          <a:spcPct val="100000"/>
                        </a:lnSpc>
                      </a:pPr>
                      <a:r>
                        <a:rPr lang="es-ES_tradnl" sz="1800" b="0" strike="noStrike" spc="-1">
                          <a:solidFill>
                            <a:srgbClr val="FF0000"/>
                          </a:solidFill>
                          <a:latin typeface="Calibri"/>
                        </a:rPr>
                        <a:t>La Pedriza</a:t>
                      </a:r>
                      <a:endParaRPr lang="es-ES" sz="1800" b="0" strike="noStrike" spc="-1">
                        <a:solidFill>
                          <a:srgbClr val="000000"/>
                        </a:solidFill>
                        <a:latin typeface="Arial"/>
                      </a:endParaRPr>
                    </a:p>
                    <a:p>
                      <a:pPr algn="ctr" defTabSz="914400">
                        <a:lnSpc>
                          <a:spcPct val="100000"/>
                        </a:lnSpc>
                      </a:pPr>
                      <a:r>
                        <a:rPr lang="es-ES_tradnl" sz="1800" b="0" strike="noStrike" spc="-1">
                          <a:solidFill>
                            <a:srgbClr val="FF0000"/>
                          </a:solidFill>
                          <a:latin typeface="Calibri"/>
                        </a:rPr>
                        <a:t>Mártir: 20-8- 36. Tenía 35 años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+Cemenerio</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tabLst>
                          <a:tab pos="0" algn="l"/>
                        </a:tabLst>
                      </a:pPr>
                      <a:endParaRPr lang="es-ES" sz="1800" b="0" strike="noStrike" spc="-1" dirty="0">
                        <a:solidFill>
                          <a:srgbClr val="000000"/>
                        </a:solidFill>
                        <a:latin typeface="Arial"/>
                      </a:endParaRPr>
                    </a:p>
                    <a:p>
                      <a:pPr algn="ctr" defTabSz="914400">
                        <a:lnSpc>
                          <a:spcPct val="100000"/>
                        </a:lnSpc>
                        <a:tabLst>
                          <a:tab pos="0" algn="l"/>
                        </a:tabLst>
                      </a:pPr>
                      <a:r>
                        <a:rPr lang="es-ES_tradnl" sz="1800" b="0" strike="noStrike" spc="-1" dirty="0">
                          <a:solidFill>
                            <a:srgbClr val="FF0000"/>
                          </a:solidFill>
                          <a:highlight>
                            <a:srgbClr val="FFFF00"/>
                          </a:highlight>
                          <a:latin typeface="Calibri"/>
                        </a:rPr>
                        <a:t>CAYETANO </a:t>
                      </a:r>
                      <a:endParaRPr lang="es-ES" sz="1800" b="0" strike="noStrike" spc="-1" dirty="0">
                        <a:solidFill>
                          <a:srgbClr val="000000"/>
                        </a:solidFill>
                        <a:latin typeface="Arial"/>
                      </a:endParaRPr>
                    </a:p>
                    <a:p>
                      <a:pPr algn="ctr" defTabSz="914400">
                        <a:lnSpc>
                          <a:spcPct val="100000"/>
                        </a:lnSpc>
                        <a:tabLst>
                          <a:tab pos="0" algn="l"/>
                        </a:tabLst>
                      </a:pPr>
                      <a:r>
                        <a:rPr lang="es-ES_tradnl" sz="1800" b="0" strike="noStrike" spc="-1" dirty="0">
                          <a:solidFill>
                            <a:srgbClr val="FF0000"/>
                          </a:solidFill>
                          <a:highlight>
                            <a:srgbClr val="FFFF00"/>
                          </a:highlight>
                          <a:latin typeface="Calibri"/>
                        </a:rPr>
                        <a:t>FEZ HURTADO </a:t>
                      </a:r>
                      <a:endParaRPr lang="es-ES" sz="1800" b="0" strike="noStrike" spc="-1" dirty="0">
                        <a:solidFill>
                          <a:srgbClr val="000000"/>
                        </a:solidFill>
                        <a:latin typeface="Arial"/>
                      </a:endParaRPr>
                    </a:p>
                    <a:p>
                      <a:pPr algn="ctr" defTabSz="914400">
                        <a:lnSpc>
                          <a:spcPct val="100000"/>
                        </a:lnSpc>
                        <a:tabLst>
                          <a:tab pos="0" algn="l"/>
                        </a:tabLst>
                      </a:pPr>
                      <a:r>
                        <a:rPr lang="es-ES_tradnl" sz="1800" b="0" strike="noStrike" spc="-1" dirty="0">
                          <a:solidFill>
                            <a:srgbClr val="FF0000"/>
                          </a:solidFill>
                          <a:latin typeface="Calibri"/>
                        </a:rPr>
                        <a:t>Santa María</a:t>
                      </a:r>
                      <a:endParaRPr lang="es-ES" sz="1800" b="0" strike="noStrike" spc="-1" dirty="0">
                        <a:solidFill>
                          <a:srgbClr val="000000"/>
                        </a:solidFill>
                        <a:latin typeface="Arial"/>
                      </a:endParaRPr>
                    </a:p>
                    <a:p>
                      <a:pPr algn="ctr" defTabSz="914400">
                        <a:lnSpc>
                          <a:spcPct val="100000"/>
                        </a:lnSpc>
                        <a:tabLst>
                          <a:tab pos="0" algn="l"/>
                        </a:tabLst>
                      </a:pPr>
                      <a:r>
                        <a:rPr lang="es-ES_tradnl" sz="1800" b="0" strike="noStrike" spc="-1" dirty="0">
                          <a:solidFill>
                            <a:srgbClr val="FF0000"/>
                          </a:solidFill>
                          <a:latin typeface="Calibri"/>
                        </a:rPr>
                        <a:t>Mártir: 25-8-1936. </a:t>
                      </a:r>
                      <a:endParaRPr lang="es-ES" sz="1800" b="0" strike="noStrike" spc="-1" dirty="0">
                        <a:solidFill>
                          <a:srgbClr val="000000"/>
                        </a:solidFill>
                        <a:latin typeface="Arial"/>
                      </a:endParaRPr>
                    </a:p>
                    <a:p>
                      <a:pPr algn="ctr" defTabSz="914400">
                        <a:lnSpc>
                          <a:spcPct val="100000"/>
                        </a:lnSpc>
                        <a:tabLst>
                          <a:tab pos="0" algn="l"/>
                        </a:tabLst>
                      </a:pPr>
                      <a:r>
                        <a:rPr lang="es-ES_tradnl" sz="1800" b="0" strike="noStrike" spc="-1" dirty="0">
                          <a:solidFill>
                            <a:srgbClr val="FF0000"/>
                          </a:solidFill>
                          <a:latin typeface="Calibri"/>
                        </a:rPr>
                        <a:t>Tenía 63 años</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Calibri"/>
                        </a:rPr>
                        <a:t>El </a:t>
                      </a:r>
                      <a:r>
                        <a:rPr lang="es-ES" sz="1800" b="0" strike="noStrike" spc="-1" dirty="0" err="1">
                          <a:solidFill>
                            <a:schemeClr val="dk1"/>
                          </a:solidFill>
                          <a:latin typeface="Calibri"/>
                        </a:rPr>
                        <a:t>Encinarejo</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highlight>
                            <a:srgbClr val="FFFF00"/>
                          </a:highlight>
                          <a:latin typeface="Calibri"/>
                        </a:rPr>
                        <a:t>JUAN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highlight>
                            <a:srgbClr val="FFFF00"/>
                          </a:highlight>
                          <a:latin typeface="Calibri"/>
                        </a:rPr>
                        <a:t>VILLAR DE DIOS</a:t>
                      </a:r>
                      <a:r>
                        <a:rPr lang="es-ES_tradnl" sz="1800" b="0" strike="noStrike" spc="-1" dirty="0">
                          <a:solidFill>
                            <a:srgbClr val="FF0000"/>
                          </a:solidFill>
                          <a:latin typeface="Calibri"/>
                        </a:rPr>
                        <a:t>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latin typeface="Calibri"/>
                        </a:rPr>
                        <a:t>Santa Clara.</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latin typeface="Calibri"/>
                        </a:rPr>
                        <a:t>Mártir: 7-9-1936. Tenia 56 años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El Clavijo</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_tradnl" sz="1800" b="0" strike="noStrike" spc="-1">
                          <a:solidFill>
                            <a:srgbClr val="FF0000"/>
                          </a:solidFill>
                          <a:highlight>
                            <a:srgbClr val="FFFF00"/>
                          </a:highlight>
                          <a:latin typeface="Calibri"/>
                        </a:rPr>
                        <a:t>JUAN PLÁCIDO ROJAS GALLEGO</a:t>
                      </a:r>
                      <a:endParaRPr lang="es-ES" sz="1800" b="0" strike="noStrike" spc="-1">
                        <a:solidFill>
                          <a:srgbClr val="000000"/>
                        </a:solidFill>
                        <a:latin typeface="Arial"/>
                      </a:endParaRPr>
                    </a:p>
                    <a:p>
                      <a:pPr algn="ctr" defTabSz="914400">
                        <a:lnSpc>
                          <a:spcPct val="100000"/>
                        </a:lnSpc>
                      </a:pPr>
                      <a:r>
                        <a:rPr lang="es-ES_tradnl" sz="1800" b="0" strike="noStrike" spc="-1">
                          <a:solidFill>
                            <a:srgbClr val="FF0000"/>
                          </a:solidFill>
                          <a:latin typeface="Calibri"/>
                        </a:rPr>
                        <a:t>S. Nicolás,</a:t>
                      </a:r>
                      <a:endParaRPr lang="es-ES" sz="1800" b="0" strike="noStrike" spc="-1">
                        <a:solidFill>
                          <a:srgbClr val="000000"/>
                        </a:solidFill>
                        <a:latin typeface="Arial"/>
                      </a:endParaRPr>
                    </a:p>
                    <a:p>
                      <a:pPr algn="ctr" defTabSz="914400">
                        <a:lnSpc>
                          <a:spcPct val="100000"/>
                        </a:lnSpc>
                      </a:pPr>
                      <a:r>
                        <a:rPr lang="es-ES_tradnl" sz="1800" b="0" strike="noStrike" spc="-1">
                          <a:solidFill>
                            <a:srgbClr val="FF0000"/>
                          </a:solidFill>
                          <a:latin typeface="Calibri"/>
                        </a:rPr>
                        <a:t> Mártir: 8-9-36.</a:t>
                      </a:r>
                      <a:endParaRPr lang="es-ES" sz="1800" b="0" strike="noStrike" spc="-1">
                        <a:solidFill>
                          <a:srgbClr val="000000"/>
                        </a:solidFill>
                        <a:latin typeface="Arial"/>
                      </a:endParaRPr>
                    </a:p>
                    <a:p>
                      <a:pPr algn="ctr" defTabSz="914400">
                        <a:lnSpc>
                          <a:spcPct val="100000"/>
                        </a:lnSpc>
                      </a:pPr>
                      <a:r>
                        <a:rPr lang="es-ES_tradnl" sz="1800" b="0" strike="noStrike" spc="-1">
                          <a:solidFill>
                            <a:srgbClr val="FF0000"/>
                          </a:solidFill>
                          <a:latin typeface="Calibri"/>
                        </a:rPr>
                        <a:t>Tenía 48 años</a:t>
                      </a:r>
                      <a:endParaRPr lang="es-ES" sz="1800" b="0" strike="noStrike" spc="-1">
                        <a:solidFill>
                          <a:srgbClr val="000000"/>
                        </a:solidFill>
                        <a:latin typeface="Arial"/>
                      </a:endParaRPr>
                    </a:p>
                    <a:p>
                      <a:pPr algn="ctr" defTabSz="914400">
                        <a:lnSpc>
                          <a:spcPct val="100000"/>
                        </a:lnSpc>
                      </a:pPr>
                      <a:r>
                        <a:rPr lang="es-ES" sz="1600" b="0" strike="noStrike" spc="-1">
                          <a:solidFill>
                            <a:schemeClr val="dk1"/>
                          </a:solidFill>
                          <a:latin typeface="Calibri"/>
                        </a:rPr>
                        <a:t>Camino  Cementerio</a:t>
                      </a:r>
                      <a:endParaRPr lang="es-ES" sz="16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highlight>
                            <a:srgbClr val="FFFF00"/>
                          </a:highlight>
                          <a:latin typeface="Calibri"/>
                        </a:rPr>
                        <a:t>NICOLÁS </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highlight>
                            <a:srgbClr val="FFFF00"/>
                          </a:highlight>
                          <a:latin typeface="Calibri"/>
                        </a:rPr>
                        <a:t>LÓPEZ VILLALTA</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latin typeface="Calibri"/>
                        </a:rPr>
                        <a:t>Capellán</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latin typeface="Calibri"/>
                        </a:rPr>
                        <a:t>El Salvador</a:t>
                      </a:r>
                      <a:endParaRPr lang="es-ES" sz="1800" b="0" strike="noStrike" spc="-1" dirty="0">
                        <a:solidFill>
                          <a:srgbClr val="000000"/>
                        </a:solidFill>
                        <a:latin typeface="Arial"/>
                      </a:endParaRPr>
                    </a:p>
                    <a:p>
                      <a:pPr algn="ctr" defTabSz="914400">
                        <a:lnSpc>
                          <a:spcPct val="100000"/>
                        </a:lnSpc>
                      </a:pPr>
                      <a:r>
                        <a:rPr lang="es-ES_tradnl" sz="1800" b="0" strike="noStrike" spc="-1" dirty="0">
                          <a:solidFill>
                            <a:srgbClr val="FF0000"/>
                          </a:solidFill>
                          <a:latin typeface="Calibri"/>
                        </a:rPr>
                        <a:t>Mártir: 10-12-38</a:t>
                      </a:r>
                      <a:endParaRPr lang="es-ES" sz="1800" b="0" strike="noStrike" spc="-1" dirty="0">
                        <a:solidFill>
                          <a:srgbClr val="000000"/>
                        </a:solidFill>
                        <a:latin typeface="Arial"/>
                      </a:endParaRPr>
                    </a:p>
                    <a:p>
                      <a:pPr algn="ctr" defTabSz="914400">
                        <a:lnSpc>
                          <a:spcPct val="100000"/>
                        </a:lnSpc>
                      </a:pPr>
                      <a:r>
                        <a:rPr lang="es-ES" sz="1600" b="0" strike="noStrike" spc="-1" dirty="0">
                          <a:solidFill>
                            <a:schemeClr val="dk1"/>
                          </a:solidFill>
                          <a:latin typeface="Calibri"/>
                        </a:rPr>
                        <a:t>Camino del Mármol</a:t>
                      </a:r>
                      <a:endParaRPr lang="es-ES" sz="16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
        <p:nvSpPr>
          <p:cNvPr id="373" name="CuadroTexto 8"/>
          <p:cNvSpPr/>
          <p:nvPr/>
        </p:nvSpPr>
        <p:spPr>
          <a:xfrm>
            <a:off x="4757400" y="3034800"/>
            <a:ext cx="41540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1800" b="1" strike="noStrike" spc="-1">
                <a:solidFill>
                  <a:srgbClr val="C00000"/>
                </a:solidFill>
                <a:highlight>
                  <a:srgbClr val="FFFF00"/>
                </a:highlight>
                <a:latin typeface="Calibri"/>
                <a:ea typeface="DejaVu Sans"/>
              </a:rPr>
              <a:t>EN PROCESO DE BEATIFICACIÓN</a:t>
            </a:r>
            <a:endParaRPr lang="es-ES" sz="1800" b="0" strike="noStrike" spc="-1">
              <a:solidFill>
                <a:srgbClr val="000000"/>
              </a:solidFill>
              <a:latin typeface="Arial"/>
            </a:endParaRPr>
          </a:p>
        </p:txBody>
      </p:sp>
      <p:sp>
        <p:nvSpPr>
          <p:cNvPr id="374" name="CuadroTexto 9"/>
          <p:cNvSpPr/>
          <p:nvPr/>
        </p:nvSpPr>
        <p:spPr>
          <a:xfrm>
            <a:off x="3790080" y="5465520"/>
            <a:ext cx="45691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1800" b="0" strike="noStrike" spc="-1">
                <a:solidFill>
                  <a:srgbClr val="C00000"/>
                </a:solidFill>
                <a:highlight>
                  <a:srgbClr val="FFFF00"/>
                </a:highlight>
                <a:latin typeface="Calibri"/>
                <a:ea typeface="DejaVu Sans"/>
              </a:rPr>
              <a:t>ESCOLAPIOS NACIDOS EN ÚBEDA Y MÁRTIRES</a:t>
            </a:r>
            <a:endParaRPr lang="es-ES" sz="1800" b="0" strike="noStrike" spc="-1">
              <a:solidFill>
                <a:srgbClr val="000000"/>
              </a:solidFill>
              <a:latin typeface="Arial"/>
            </a:endParaRPr>
          </a:p>
        </p:txBody>
      </p:sp>
      <p:graphicFrame>
        <p:nvGraphicFramePr>
          <p:cNvPr id="375" name="Tabla 11"/>
          <p:cNvGraphicFramePr/>
          <p:nvPr/>
        </p:nvGraphicFramePr>
        <p:xfrm>
          <a:off x="887760" y="5834880"/>
          <a:ext cx="10747080" cy="914040"/>
        </p:xfrm>
        <a:graphic>
          <a:graphicData uri="http://schemas.openxmlformats.org/drawingml/2006/table">
            <a:tbl>
              <a:tblPr/>
              <a:tblGrid>
                <a:gridCol w="3582360">
                  <a:extLst>
                    <a:ext uri="{9D8B030D-6E8A-4147-A177-3AD203B41FA5}">
                      <a16:colId xmlns:a16="http://schemas.microsoft.com/office/drawing/2014/main" val="20000"/>
                    </a:ext>
                  </a:extLst>
                </a:gridCol>
                <a:gridCol w="3582360">
                  <a:extLst>
                    <a:ext uri="{9D8B030D-6E8A-4147-A177-3AD203B41FA5}">
                      <a16:colId xmlns:a16="http://schemas.microsoft.com/office/drawing/2014/main" val="20001"/>
                    </a:ext>
                  </a:extLst>
                </a:gridCol>
                <a:gridCol w="3582360">
                  <a:extLst>
                    <a:ext uri="{9D8B030D-6E8A-4147-A177-3AD203B41FA5}">
                      <a16:colId xmlns:a16="http://schemas.microsoft.com/office/drawing/2014/main" val="20002"/>
                    </a:ext>
                  </a:extLst>
                </a:gridCol>
              </a:tblGrid>
              <a:tr h="914040">
                <a:tc>
                  <a:txBody>
                    <a:bodyPr/>
                    <a:lstStyle/>
                    <a:p>
                      <a:pPr algn="ctr" defTabSz="914400">
                        <a:lnSpc>
                          <a:spcPct val="100000"/>
                        </a:lnSpc>
                      </a:pPr>
                      <a:r>
                        <a:rPr lang="es-ES" sz="1800" b="0" strike="noStrike" spc="-1">
                          <a:solidFill>
                            <a:srgbClr val="C00000"/>
                          </a:solidFill>
                          <a:highlight>
                            <a:srgbClr val="FFFF00"/>
                          </a:highlight>
                          <a:latin typeface="Calibri"/>
                        </a:rPr>
                        <a:t>MANUEL LEIVA GARCIA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rPr>
                        <a:t>Mártir + 5-1-1937 en  Madrid</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r>
                        <a:rPr lang="es-ES" sz="1800" b="0" strike="noStrike" spc="-1">
                          <a:solidFill>
                            <a:srgbClr val="C00000"/>
                          </a:solidFill>
                          <a:highlight>
                            <a:srgbClr val="FFFF00"/>
                          </a:highlight>
                          <a:latin typeface="Calibri"/>
                        </a:rPr>
                        <a:t>NICOLÁS GALLEGO AVILA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rPr>
                        <a:t>Mártir +19-8-1936 en Getafe </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tc>
                  <a:txBody>
                    <a:bodyPr/>
                    <a:lstStyle/>
                    <a:p>
                      <a:pPr algn="ctr" defTabSz="914400">
                        <a:lnSpc>
                          <a:spcPct val="100000"/>
                        </a:lnSpc>
                      </a:pPr>
                      <a:r>
                        <a:rPr lang="es-ES" sz="1800" b="0" strike="noStrike" spc="-1">
                          <a:solidFill>
                            <a:srgbClr val="C00000"/>
                          </a:solidFill>
                          <a:highlight>
                            <a:srgbClr val="FFFF00"/>
                          </a:highlight>
                          <a:latin typeface="Calibri"/>
                        </a:rPr>
                        <a:t>JUAN MANUEL NAVARRETE ORCERA </a:t>
                      </a:r>
                      <a:r>
                        <a:rPr lang="es-ES" sz="1800" b="0" strike="noStrike" spc="-1">
                          <a:solidFill>
                            <a:srgbClr val="C00000"/>
                          </a:solidFill>
                          <a:latin typeface="Calibri"/>
                        </a:rPr>
                        <a:t>+Mártir 1-8-36, en Ciempozuelos</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additive="repl">
                                        <p:cTn id="7" dur="5000"/>
                                        <p:tgtEl>
                                          <p:spTgt spid="368"/>
                                        </p:tgtEl>
                                      </p:cBhvr>
                                    </p:animEffect>
                                    <p:anim calcmode="lin" valueType="num">
                                      <p:cBhvr additive="repl">
                                        <p:cTn id="8" dur="5000" fill="hold"/>
                                        <p:tgtEl>
                                          <p:spTgt spid="368"/>
                                        </p:tgtEl>
                                        <p:attrNameLst>
                                          <p:attrName>ppt_x</p:attrName>
                                        </p:attrNameLst>
                                      </p:cBhvr>
                                      <p:tavLst>
                                        <p:tav tm="0">
                                          <p:val>
                                            <p:strVal val="#ppt_x"/>
                                          </p:val>
                                        </p:tav>
                                        <p:tav tm="100000">
                                          <p:val>
                                            <p:strVal val="#ppt_x"/>
                                          </p:val>
                                        </p:tav>
                                      </p:tavLst>
                                    </p:anim>
                                    <p:anim calcmode="lin" valueType="num">
                                      <p:cBhvr additive="repl">
                                        <p:cTn id="9" dur="5000" fill="hold"/>
                                        <p:tgtEl>
                                          <p:spTgt spid="3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8CBAD"/>
        </a:solidFill>
        <a:effectLst/>
      </p:bgPr>
    </p:bg>
    <p:spTree>
      <p:nvGrpSpPr>
        <p:cNvPr id="1" name=""/>
        <p:cNvGrpSpPr/>
        <p:nvPr/>
      </p:nvGrpSpPr>
      <p:grpSpPr>
        <a:xfrm>
          <a:off x="0" y="0"/>
          <a:ext cx="0" cy="0"/>
          <a:chOff x="0" y="0"/>
          <a:chExt cx="0" cy="0"/>
        </a:xfrm>
      </p:grpSpPr>
      <p:pic>
        <p:nvPicPr>
          <p:cNvPr id="376" name="Imagen 4"/>
          <p:cNvPicPr/>
          <p:nvPr/>
        </p:nvPicPr>
        <p:blipFill>
          <a:blip r:embed="rId2"/>
          <a:stretch/>
        </p:blipFill>
        <p:spPr>
          <a:xfrm>
            <a:off x="0" y="0"/>
            <a:ext cx="12189240" cy="6855120"/>
          </a:xfrm>
          <a:prstGeom prst="rect">
            <a:avLst/>
          </a:prstGeom>
          <a:ln w="0">
            <a:noFill/>
          </a:ln>
        </p:spPr>
      </p:pic>
      <p:graphicFrame>
        <p:nvGraphicFramePr>
          <p:cNvPr id="377" name="Tabla 6"/>
          <p:cNvGraphicFramePr/>
          <p:nvPr/>
        </p:nvGraphicFramePr>
        <p:xfrm>
          <a:off x="369720" y="140400"/>
          <a:ext cx="8054280" cy="6614160"/>
        </p:xfrm>
        <a:graphic>
          <a:graphicData uri="http://schemas.openxmlformats.org/drawingml/2006/table">
            <a:tbl>
              <a:tblPr/>
              <a:tblGrid>
                <a:gridCol w="8054280">
                  <a:extLst>
                    <a:ext uri="{9D8B030D-6E8A-4147-A177-3AD203B41FA5}">
                      <a16:colId xmlns:a16="http://schemas.microsoft.com/office/drawing/2014/main" val="20000"/>
                    </a:ext>
                  </a:extLst>
                </a:gridCol>
              </a:tblGrid>
              <a:tr h="6454800">
                <a:tc>
                  <a:txBody>
                    <a:bodyPr/>
                    <a:lstStyle/>
                    <a:p>
                      <a:pPr algn="ctr" defTabSz="914400">
                        <a:lnSpc>
                          <a:spcPct val="100000"/>
                        </a:lnSpc>
                      </a:pPr>
                      <a:r>
                        <a:rPr lang="es-ES_tradnl" sz="2400" b="0" strike="noStrike" spc="-1">
                          <a:solidFill>
                            <a:srgbClr val="C00000"/>
                          </a:solidFill>
                          <a:highlight>
                            <a:srgbClr val="FFFF00"/>
                          </a:highlight>
                          <a:latin typeface="Tw Cen MT"/>
                        </a:rPr>
                        <a:t>JOSÉ MARÍA POYATOS RUIZ</a:t>
                      </a:r>
                      <a:endParaRPr lang="es-ES" sz="2400" b="0" strike="noStrike" spc="-1">
                        <a:solidFill>
                          <a:srgbClr val="000000"/>
                        </a:solidFill>
                        <a:latin typeface="Arial"/>
                      </a:endParaRPr>
                    </a:p>
                    <a:p>
                      <a:pPr algn="ctr" defTabSz="914400">
                        <a:lnSpc>
                          <a:spcPct val="100000"/>
                        </a:lnSpc>
                      </a:pPr>
                      <a:r>
                        <a:rPr lang="es-ES_tradnl" sz="2400" b="0" strike="noStrike" spc="-1">
                          <a:solidFill>
                            <a:srgbClr val="C00000"/>
                          </a:solidFill>
                          <a:highlight>
                            <a:srgbClr val="FFFF00"/>
                          </a:highlight>
                          <a:latin typeface="Tw Cen MT"/>
                        </a:rPr>
                        <a:t>Mártir el 3 octubre 1936 </a:t>
                      </a:r>
                      <a:endParaRPr lang="es-ES" sz="24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Joven obrero, militante de A.C. Tenía 22 años.</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Había nacido en Vilches 20-X-1914.</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Oriundo de Rus, se había incorporado al trabajo en la orujera </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de  D. Baltasar Lara, en la carretera de Jódar,</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rPr>
                        <a:t>e</a:t>
                      </a:r>
                      <a:r>
                        <a:rPr lang="es-ES_tradnl" sz="2000" b="0" strike="noStrike" spc="-1">
                          <a:solidFill>
                            <a:schemeClr val="dk1"/>
                          </a:solidFill>
                          <a:latin typeface="Tw Cen MT"/>
                        </a:rPr>
                        <a:t>n diciembre de 1935. Vivió en la calle 14 de Abril,</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 hoy Avda de la Constitución)  nº 12.</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Miembro de la Acción Católica y Adoración Nocturna.</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Destacó entre sus compañeros de trabajo, por su preocupación </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por la promoción de la clase obrera, </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dando por la noche clases gratis.</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Nunca silenció sus creencias ni su adhesión a la Iglesia.</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Algunos compañeros de trabajo, hacían cruces en el suelo por donde tenía que pasar cargado con los sacos, para que las pisara; cosa que él evitaba, recibiendo toda clase de insultos. No contentos con expulsarlo del trabajo, </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no descansaron hasta hacerle un simulacro de juicio y condenarlo, </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muriendo ante la cruz que hay a la entrada del cementerio, </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dando la cara de frente, y perdonando a los que disparaban, </a:t>
                      </a:r>
                      <a:endParaRPr lang="es-ES" sz="2000" b="0" strike="noStrike" spc="-1">
                        <a:solidFill>
                          <a:srgbClr val="000000"/>
                        </a:solidFill>
                        <a:latin typeface="Arial"/>
                      </a:endParaRPr>
                    </a:p>
                    <a:p>
                      <a:pPr algn="ctr" defTabSz="914400">
                        <a:lnSpc>
                          <a:spcPct val="100000"/>
                        </a:lnSpc>
                      </a:pPr>
                      <a:r>
                        <a:rPr lang="es-ES_tradnl" sz="2000" b="0" strike="noStrike" spc="-1">
                          <a:solidFill>
                            <a:schemeClr val="dk1"/>
                          </a:solidFill>
                          <a:latin typeface="Tw Cen MT"/>
                        </a:rPr>
                        <a:t>tal y como había predicho.</a:t>
                      </a:r>
                      <a:endParaRPr lang="es-ES" sz="2000" b="0" strike="noStrike" spc="-1">
                        <a:solidFill>
                          <a:srgbClr val="000000"/>
                        </a:solidFill>
                        <a:latin typeface="Arial"/>
                      </a:endParaRPr>
                    </a:p>
                    <a:p>
                      <a:pPr algn="ctr" defTabSz="914400">
                        <a:lnSpc>
                          <a:spcPct val="100000"/>
                        </a:lnSpc>
                        <a:tabLst>
                          <a:tab pos="0" algn="l"/>
                        </a:tabLst>
                      </a:pPr>
                      <a:r>
                        <a:rPr lang="es-ES_tradnl" sz="2000" b="0" strike="noStrike" spc="-1">
                          <a:solidFill>
                            <a:schemeClr val="dk1"/>
                          </a:solidFill>
                          <a:highlight>
                            <a:srgbClr val="FFFF00"/>
                          </a:highlight>
                          <a:latin typeface="Tw Cen MT"/>
                        </a:rPr>
                        <a:t>Beatificado, en Tarragona el día 13-X </a:t>
                      </a:r>
                      <a:r>
                        <a:rPr lang="es-ES" sz="2000" b="0" strike="noStrike" spc="-1">
                          <a:solidFill>
                            <a:schemeClr val="dk1"/>
                          </a:solidFill>
                          <a:highlight>
                            <a:srgbClr val="FFFF00"/>
                          </a:highlight>
                          <a:latin typeface="Tw Cen MT"/>
                        </a:rPr>
                        <a:t>–</a:t>
                      </a:r>
                      <a:r>
                        <a:rPr lang="es-ES_tradnl" sz="2000" b="0" strike="noStrike" spc="-1">
                          <a:solidFill>
                            <a:schemeClr val="dk1"/>
                          </a:solidFill>
                          <a:highlight>
                            <a:srgbClr val="FFFF00"/>
                          </a:highlight>
                          <a:latin typeface="Tw Cen MT"/>
                        </a:rPr>
                        <a:t> 2013</a:t>
                      </a:r>
                      <a:endParaRPr lang="es-ES" sz="20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378" name="Tabla 7"/>
          <p:cNvGraphicFramePr/>
          <p:nvPr/>
        </p:nvGraphicFramePr>
        <p:xfrm>
          <a:off x="8793720" y="140400"/>
          <a:ext cx="3028320" cy="6456960"/>
        </p:xfrm>
        <a:graphic>
          <a:graphicData uri="http://schemas.openxmlformats.org/drawingml/2006/table">
            <a:tbl>
              <a:tblPr/>
              <a:tblGrid>
                <a:gridCol w="3028320">
                  <a:extLst>
                    <a:ext uri="{9D8B030D-6E8A-4147-A177-3AD203B41FA5}">
                      <a16:colId xmlns:a16="http://schemas.microsoft.com/office/drawing/2014/main" val="20000"/>
                    </a:ext>
                  </a:extLst>
                </a:gridCol>
              </a:tblGrid>
              <a:tr h="6456960">
                <a:tc>
                  <a:txBody>
                    <a:bodyPr/>
                    <a:lstStyle/>
                    <a:p>
                      <a:pPr algn="ctr" defTabSz="914400">
                        <a:lnSpc>
                          <a:spcPct val="100000"/>
                        </a:lnSpc>
                      </a:pPr>
                      <a:r>
                        <a:rPr lang="es-ES" sz="1800" b="0" strike="noStrike" spc="-1">
                          <a:solidFill>
                            <a:srgbClr val="C00000"/>
                          </a:solidFill>
                          <a:highlight>
                            <a:srgbClr val="FFFF00"/>
                          </a:highlight>
                          <a:latin typeface="Bradley Hand"/>
                        </a:rPr>
                        <a:t>ADORADORES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Bradley Hand"/>
                        </a:rPr>
                        <a:t>MÁRTIRES EN ÚBEDA</a:t>
                      </a: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Juan Rubio Sánchez</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Sacerdote Consiliario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+ 26- 08- 1936</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Zacarías Romera Quesada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+ 30-7-1936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Ángel Sáez Hervás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+30-7-1936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José Anguís Díaz</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+30-7-1936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Miguel Martínez Conejero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+ 30-7-1936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José Villalón Barranquero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+ 14-8-1936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Ángel Fernández Moreno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+ 21-8-1936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Ángel Fraile Muñoz</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+ 28-10-1936?</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Juan Arredondo Acuña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Bradley Hand"/>
                        </a:rPr>
                        <a:t>+ 28-10-1936?</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additive="repl">
                                        <p:cTn id="7" dur="3000"/>
                                        <p:tgtEl>
                                          <p:spTgt spid="377"/>
                                        </p:tgtEl>
                                      </p:cBhvr>
                                    </p:animEffect>
                                    <p:anim calcmode="lin" valueType="num">
                                      <p:cBhvr additive="repl">
                                        <p:cTn id="8" dur="3000" fill="hold"/>
                                        <p:tgtEl>
                                          <p:spTgt spid="377"/>
                                        </p:tgtEl>
                                        <p:attrNameLst>
                                          <p:attrName>ppt_x</p:attrName>
                                        </p:attrNameLst>
                                      </p:cBhvr>
                                      <p:tavLst>
                                        <p:tav tm="0">
                                          <p:val>
                                            <p:strVal val="#ppt_x"/>
                                          </p:val>
                                        </p:tav>
                                        <p:tav tm="100000">
                                          <p:val>
                                            <p:strVal val="#ppt_x"/>
                                          </p:val>
                                        </p:tav>
                                      </p:tavLst>
                                    </p:anim>
                                    <p:anim calcmode="lin" valueType="num">
                                      <p:cBhvr additive="repl">
                                        <p:cTn id="9" dur="3000" fill="hold"/>
                                        <p:tgtEl>
                                          <p:spTgt spid="3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Imagen 4"/>
          <p:cNvPicPr/>
          <p:nvPr/>
        </p:nvPicPr>
        <p:blipFill>
          <a:blip r:embed="rId2"/>
          <a:stretch/>
        </p:blipFill>
        <p:spPr>
          <a:xfrm>
            <a:off x="0" y="0"/>
            <a:ext cx="12189240" cy="6855120"/>
          </a:xfrm>
          <a:prstGeom prst="rect">
            <a:avLst/>
          </a:prstGeom>
          <a:ln w="0">
            <a:noFill/>
          </a:ln>
        </p:spPr>
      </p:pic>
      <p:graphicFrame>
        <p:nvGraphicFramePr>
          <p:cNvPr id="380" name="Tabla 2"/>
          <p:cNvGraphicFramePr/>
          <p:nvPr>
            <p:extLst>
              <p:ext uri="{D42A27DB-BD31-4B8C-83A1-F6EECF244321}">
                <p14:modId xmlns:p14="http://schemas.microsoft.com/office/powerpoint/2010/main" val="1973496200"/>
              </p:ext>
            </p:extLst>
          </p:nvPr>
        </p:nvGraphicFramePr>
        <p:xfrm>
          <a:off x="2107080" y="369360"/>
          <a:ext cx="8052840" cy="6400800"/>
        </p:xfrm>
        <a:graphic>
          <a:graphicData uri="http://schemas.openxmlformats.org/drawingml/2006/table">
            <a:tbl>
              <a:tblPr/>
              <a:tblGrid>
                <a:gridCol w="8052840">
                  <a:extLst>
                    <a:ext uri="{9D8B030D-6E8A-4147-A177-3AD203B41FA5}">
                      <a16:colId xmlns:a16="http://schemas.microsoft.com/office/drawing/2014/main" val="20000"/>
                    </a:ext>
                  </a:extLst>
                </a:gridCol>
              </a:tblGrid>
              <a:tr h="6296400">
                <a:tc>
                  <a:txBody>
                    <a:bodyPr/>
                    <a:lstStyle/>
                    <a:p>
                      <a:pPr algn="ctr" defTabSz="914400">
                        <a:lnSpc>
                          <a:spcPct val="100000"/>
                        </a:lnSpc>
                      </a:pPr>
                      <a:r>
                        <a:rPr lang="es-ES" sz="1800" b="0" strike="noStrike" spc="-1" dirty="0">
                          <a:solidFill>
                            <a:schemeClr val="dk1"/>
                          </a:solidFill>
                          <a:latin typeface="Calibri"/>
                        </a:rPr>
                        <a:t>El siglo XX puede ser definido como un siglo de mártires.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En Rusia se superan los 100.000. En España: 10.000 (1936-39):</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Calibri"/>
                        </a:rPr>
                        <a:t>13 obispos, 4.184 sacerdotes, 2.365 religiosos y 283 monjas </a:t>
                      </a:r>
                      <a:r>
                        <a:rPr lang="es-ES" sz="1800" b="0" strike="noStrike" spc="-1" dirty="0">
                          <a:solidFill>
                            <a:srgbClr val="FF0000"/>
                          </a:solidFill>
                          <a:highlight>
                            <a:srgbClr val="FFFF00"/>
                          </a:highlight>
                          <a:latin typeface="Calibri"/>
                        </a:rPr>
                        <a:t>.</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Más unos </a:t>
                      </a:r>
                      <a:r>
                        <a:rPr lang="es-ES" sz="1800" b="0" strike="noStrike" spc="-1" dirty="0">
                          <a:solidFill>
                            <a:schemeClr val="dk1"/>
                          </a:solidFill>
                          <a:highlight>
                            <a:srgbClr val="FFFF00"/>
                          </a:highlight>
                          <a:latin typeface="Calibri"/>
                        </a:rPr>
                        <a:t>3000 seglares</a:t>
                      </a:r>
                      <a:r>
                        <a:rPr lang="es-ES" sz="1800" b="0" strike="noStrike" spc="-1" dirty="0">
                          <a:solidFill>
                            <a:schemeClr val="dk1"/>
                          </a:solidFill>
                          <a:latin typeface="Calibri"/>
                        </a:rPr>
                        <a:t>, de la Acción Católica y Adoración Nocturna.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En Jaén</a:t>
                      </a:r>
                      <a:r>
                        <a:rPr lang="es-ES" sz="1800" b="1" strike="noStrike" spc="-1" dirty="0">
                          <a:solidFill>
                            <a:schemeClr val="dk1"/>
                          </a:solidFill>
                          <a:highlight>
                            <a:srgbClr val="FFFF00"/>
                          </a:highlight>
                          <a:latin typeface="Calibri"/>
                        </a:rPr>
                        <a:t>: </a:t>
                      </a:r>
                      <a:r>
                        <a:rPr lang="es-ES" sz="1800" b="0" strike="noStrike" spc="-1" dirty="0">
                          <a:solidFill>
                            <a:srgbClr val="C00000"/>
                          </a:solidFill>
                          <a:highlight>
                            <a:srgbClr val="FFFF00"/>
                          </a:highlight>
                          <a:latin typeface="Calibri"/>
                        </a:rPr>
                        <a:t>124 sacerdotes, 8 religiosos, 3 religiosas y 2 seminaristas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Las pretendidas explicaciones sobre el resentimiento social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contra la Iglesia por su alianza con las clases poderosas,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no soporta una crítica seria.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Antonio Montero afirma: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«Las aguas de 1936 vienen corriendo de bien lejanas cordilleras.»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En el siglo XX, confluyen dos corrientes que son contrarias a la Iglesia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y aparentemente contradictorias entre sí.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Una de estas corrientes, liberal y anticlerical, atacaba a la Iglesia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como enemiga del progreso y de las libertades,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que manejaba al pueblo en su ignorancia y credulidad.</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La otra corriente, obrerista, inficionada por el marxismo y anarquismo,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que presentaba a la religión, como el opio del pueblo.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Al iniciarse la República prevalecía la necesidad de cambio social.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Fueron muy numerosos los que se entusiasmaron con aquello.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Pero al mes escaso del 14 de abril, se quemaron iglesias y conventos,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sin que intervinieran las fuerzas del Estado.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De la nueva Constitución diría Alcalá Zamora que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rPr>
                        <a:t>“invitaba a la guerra civil”, por su laicismo </a:t>
                      </a:r>
                      <a:r>
                        <a:rPr lang="es-ES" sz="1800" b="0" strike="noStrike" spc="-1" dirty="0" err="1">
                          <a:solidFill>
                            <a:schemeClr val="dk1"/>
                          </a:solidFill>
                          <a:latin typeface="Calibri"/>
                        </a:rPr>
                        <a:t>antireligioso</a:t>
                      </a:r>
                      <a:r>
                        <a:rPr lang="es-ES" sz="1800" b="0" strike="noStrike" spc="-1" dirty="0">
                          <a:solidFill>
                            <a:schemeClr val="dk1"/>
                          </a:solidFill>
                          <a:latin typeface="Calibri"/>
                        </a:rPr>
                        <a:t>.</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
        <p:nvSpPr>
          <p:cNvPr id="381" name="CuadroTexto 2"/>
          <p:cNvSpPr/>
          <p:nvPr/>
        </p:nvSpPr>
        <p:spPr>
          <a:xfrm>
            <a:off x="2319120" y="0"/>
            <a:ext cx="761976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CONSIDERACIÓN CON MOTIVO DE LA BEATIFICCIÓN DE 498 MÁRTIRES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additive="repl">
                                        <p:cTn id="7" dur="3000"/>
                                        <p:tgtEl>
                                          <p:spTgt spid="380"/>
                                        </p:tgtEl>
                                      </p:cBhvr>
                                    </p:animEffect>
                                    <p:anim calcmode="lin" valueType="num">
                                      <p:cBhvr additive="repl">
                                        <p:cTn id="8" dur="3000" fill="hold"/>
                                        <p:tgtEl>
                                          <p:spTgt spid="380"/>
                                        </p:tgtEl>
                                        <p:attrNameLst>
                                          <p:attrName>ppt_x</p:attrName>
                                        </p:attrNameLst>
                                      </p:cBhvr>
                                      <p:tavLst>
                                        <p:tav tm="0">
                                          <p:val>
                                            <p:strVal val="#ppt_x"/>
                                          </p:val>
                                        </p:tav>
                                        <p:tav tm="100000">
                                          <p:val>
                                            <p:strVal val="#ppt_x"/>
                                          </p:val>
                                        </p:tav>
                                      </p:tavLst>
                                    </p:anim>
                                    <p:anim calcmode="lin" valueType="num">
                                      <p:cBhvr additive="repl">
                                        <p:cTn id="9" dur="3000" fill="hold"/>
                                        <p:tgtEl>
                                          <p:spTgt spid="3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Imagen 4"/>
          <p:cNvPicPr/>
          <p:nvPr/>
        </p:nvPicPr>
        <p:blipFill>
          <a:blip r:embed="rId2"/>
          <a:stretch/>
        </p:blipFill>
        <p:spPr>
          <a:xfrm>
            <a:off x="0" y="0"/>
            <a:ext cx="12189240" cy="6855120"/>
          </a:xfrm>
          <a:prstGeom prst="rect">
            <a:avLst/>
          </a:prstGeom>
          <a:ln w="0">
            <a:noFill/>
          </a:ln>
        </p:spPr>
      </p:pic>
      <p:graphicFrame>
        <p:nvGraphicFramePr>
          <p:cNvPr id="383" name="Tabla 2"/>
          <p:cNvGraphicFramePr/>
          <p:nvPr/>
        </p:nvGraphicFramePr>
        <p:xfrm>
          <a:off x="2319120" y="439200"/>
          <a:ext cx="7622640" cy="6126480"/>
        </p:xfrm>
        <a:graphic>
          <a:graphicData uri="http://schemas.openxmlformats.org/drawingml/2006/table">
            <a:tbl>
              <a:tblPr/>
              <a:tblGrid>
                <a:gridCol w="7622640">
                  <a:extLst>
                    <a:ext uri="{9D8B030D-6E8A-4147-A177-3AD203B41FA5}">
                      <a16:colId xmlns:a16="http://schemas.microsoft.com/office/drawing/2014/main" val="20000"/>
                    </a:ext>
                  </a:extLst>
                </a:gridCol>
              </a:tblGrid>
              <a:tr h="5615280">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rPr>
                        <a:t>RASGOS COMUNES </a:t>
                      </a:r>
                      <a:r>
                        <a:rPr lang="es-ES" sz="1800" b="0" strike="noStrike" spc="-1">
                          <a:solidFill>
                            <a:schemeClr val="dk1"/>
                          </a:solidFill>
                          <a:latin typeface="Tw Cen MT"/>
                        </a:rPr>
                        <a:t>DE ESTOS NUEVOS MÁRTIRES SON LOS SIGUIENTES:</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Resulta muy impactante comprobar que no se dio ni un sólo caso de apostasía.</a:t>
                      </a:r>
                      <a:endParaRPr lang="es-ES" sz="1800" b="0" strike="noStrike" spc="-1">
                        <a:solidFill>
                          <a:srgbClr val="000000"/>
                        </a:solidFill>
                        <a:latin typeface="Arial"/>
                      </a:endParaRPr>
                    </a:p>
                    <a:p>
                      <a:pPr algn="ctr" defTabSz="914400">
                        <a:lnSpc>
                          <a:spcPct val="100000"/>
                        </a:lnSpc>
                        <a:tabLst>
                          <a:tab pos="0" algn="l"/>
                        </a:tabLst>
                      </a:pPr>
                      <a:r>
                        <a:rPr lang="es-ES" sz="1800" b="1" strike="noStrike" spc="-1">
                          <a:solidFill>
                            <a:schemeClr val="dk1"/>
                          </a:solidFill>
                          <a:latin typeface="Tw Cen MT"/>
                        </a:rPr>
                        <a:t>De hecho, </a:t>
                      </a:r>
                      <a:r>
                        <a:rPr lang="es-ES" sz="1800" b="0" strike="noStrike" spc="-1">
                          <a:solidFill>
                            <a:schemeClr val="dk1"/>
                          </a:solidFill>
                          <a:latin typeface="Tw Cen MT"/>
                        </a:rPr>
                        <a:t>hay muchos religiosos que se escondieron, y eso es algo legítimo;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pero también es cierto que cuando llegó el momento de dar la cara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se aceptó la muerte con dignidad y gallardía.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Fueron hombres y mujeres de fe y oración,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devotos de la Eucaristía y de la Virgen;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por ello, arriesgando comulgaban.</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Eran apóstoles y fueron valientes confesando su condición de creyentes:</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rechazando propuestas “indignas” de liberación;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confortando a sus compañeros de prisión;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fueron fuertes cuando eran maltratados y torturados;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perdonaron a sus verdugos y rezaron por ellos;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a la hora del sacrificio, mostraron serenidad y profunda paz;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alabaron a Dios y proclamaron a Cristo como el único Señor.</a:t>
                      </a:r>
                      <a:br>
                        <a:rPr sz="1800"/>
                      </a:br>
                      <a:r>
                        <a:rPr lang="es-ES" sz="1800" b="0" strike="noStrike" spc="-1">
                          <a:solidFill>
                            <a:schemeClr val="dk1"/>
                          </a:solidFill>
                          <a:latin typeface="Tw Cen MT"/>
                        </a:rPr>
                        <a:t>Al final de la guerra, el Primado Gomá, Cardenal de Toledo, escribió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una Carta Pastoral reconciliadora sobre las violencias del pasado,</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invitando a la penitencia y la conversión,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cuya publicación fue impedida en la España victoriosa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por los poderes del nuevo régimen.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dk1"/>
                          </a:solidFill>
                          <a:latin typeface="Tw Cen MT"/>
                        </a:rPr>
                        <a:t>Todo estaba todavía demasiado caliente</a:t>
                      </a:r>
                      <a:r>
                        <a:rPr lang="es-ES" sz="1800" b="1" strike="noStrike" spc="-1">
                          <a:solidFill>
                            <a:schemeClr val="dk1"/>
                          </a:solidFill>
                          <a:latin typeface="Tw Cen MT"/>
                        </a:rPr>
                        <a:t>. </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0"/>
                  </a:ext>
                </a:extLst>
              </a:tr>
            </a:tbl>
          </a:graphicData>
        </a:graphic>
      </p:graphicFrame>
      <p:sp>
        <p:nvSpPr>
          <p:cNvPr id="384" name="CuadroTexto 2"/>
          <p:cNvSpPr/>
          <p:nvPr/>
        </p:nvSpPr>
        <p:spPr>
          <a:xfrm>
            <a:off x="2008080" y="0"/>
            <a:ext cx="81907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CONSIDERACIÓN CON MOTIVO DE LA BEATIFICCIÓN DE 498 MÁRTIRES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additive="repl">
                                        <p:cTn id="7" dur="3000"/>
                                        <p:tgtEl>
                                          <p:spTgt spid="383"/>
                                        </p:tgtEl>
                                      </p:cBhvr>
                                    </p:animEffect>
                                    <p:anim calcmode="lin" valueType="num">
                                      <p:cBhvr additive="repl">
                                        <p:cTn id="8" dur="3000" fill="hold"/>
                                        <p:tgtEl>
                                          <p:spTgt spid="383"/>
                                        </p:tgtEl>
                                        <p:attrNameLst>
                                          <p:attrName>ppt_x</p:attrName>
                                        </p:attrNameLst>
                                      </p:cBhvr>
                                      <p:tavLst>
                                        <p:tav tm="0">
                                          <p:val>
                                            <p:strVal val="#ppt_x"/>
                                          </p:val>
                                        </p:tav>
                                        <p:tav tm="100000">
                                          <p:val>
                                            <p:strVal val="#ppt_x"/>
                                          </p:val>
                                        </p:tav>
                                      </p:tavLst>
                                    </p:anim>
                                    <p:anim calcmode="lin" valueType="num">
                                      <p:cBhvr additive="repl">
                                        <p:cTn id="9" dur="3000" fill="hold"/>
                                        <p:tgtEl>
                                          <p:spTgt spid="3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Imagen 4"/>
          <p:cNvPicPr/>
          <p:nvPr/>
        </p:nvPicPr>
        <p:blipFill>
          <a:blip r:embed="rId2"/>
          <a:stretch/>
        </p:blipFill>
        <p:spPr>
          <a:xfrm>
            <a:off x="0" y="0"/>
            <a:ext cx="12189240" cy="6855120"/>
          </a:xfrm>
          <a:prstGeom prst="rect">
            <a:avLst/>
          </a:prstGeom>
          <a:ln w="0">
            <a:noFill/>
          </a:ln>
        </p:spPr>
      </p:pic>
      <p:sp>
        <p:nvSpPr>
          <p:cNvPr id="386" name="CuadroTexto 3"/>
          <p:cNvSpPr/>
          <p:nvPr/>
        </p:nvSpPr>
        <p:spPr>
          <a:xfrm>
            <a:off x="435600" y="737640"/>
            <a:ext cx="874512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dirty="0">
                <a:solidFill>
                  <a:schemeClr val="dk1"/>
                </a:solidFill>
                <a:latin typeface="Calibri"/>
                <a:ea typeface="DejaVu Sans"/>
              </a:rPr>
              <a:t>Las décadas que siguieron a la guerra, fueron una época de una cierta exaltación</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también en el terreno religioso, no exenta de un cierto aire de triunfalismo.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Los síntomas positivos fueron la recuperación de los templos y su apertura al culto: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La falta de medios económicos y la premura motivaron que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algunas de estas restauraciones no fueran siempre acertadas.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Otro síntoma positivo, fue la proliferación de vocaciones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tanto sacerdotales como para la vida religiosa.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No sólo el Seminario está lleno, proliferan los noviciados,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surgen nuevos colegios religiosos, Jesuitas, Salesianos, Milagrosa.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La presencia de seglares aumenta considerablemente en Movimientos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como Acción Católica,  Adoración Nocturna, Cursillos de Cristiandad.</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DejaVu Sans"/>
              </a:rPr>
              <a:t>Las Misiones Populares de </a:t>
            </a:r>
            <a:r>
              <a:rPr lang="es-ES" sz="1800" b="0" strike="noStrike" spc="-1" dirty="0">
                <a:latin typeface="Calibri"/>
                <a:ea typeface="DejaVu Sans"/>
              </a:rPr>
              <a:t>Redentoristas, Jesuitas,  supusieron </a:t>
            </a:r>
            <a:endParaRPr lang="es-ES" sz="1800" b="0" strike="noStrike" spc="-1" dirty="0">
              <a:latin typeface="Arial"/>
            </a:endParaRPr>
          </a:p>
          <a:p>
            <a:pPr algn="ctr" defTabSz="914400">
              <a:lnSpc>
                <a:spcPct val="100000"/>
              </a:lnSpc>
            </a:pPr>
            <a:r>
              <a:rPr lang="es-ES" sz="1800" b="0" strike="noStrike" spc="-1" dirty="0">
                <a:solidFill>
                  <a:schemeClr val="dk1"/>
                </a:solidFill>
                <a:latin typeface="Calibri"/>
                <a:ea typeface="DejaVu Sans"/>
              </a:rPr>
              <a:t> un bálsamo para curar las heridas de la guerra aún cercana.</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Calibri"/>
                <a:ea typeface="DejaVu Sans"/>
              </a:rPr>
              <a:t>***</a:t>
            </a:r>
            <a:endParaRPr lang="es-ES" sz="1800" b="0" strike="noStrike" spc="-1" dirty="0">
              <a:solidFill>
                <a:srgbClr val="000000"/>
              </a:solidFill>
              <a:latin typeface="Arial"/>
            </a:endParaRPr>
          </a:p>
        </p:txBody>
      </p:sp>
      <p:pic>
        <p:nvPicPr>
          <p:cNvPr id="387" name="Imagen 2"/>
          <p:cNvPicPr/>
          <p:nvPr/>
        </p:nvPicPr>
        <p:blipFill>
          <a:blip r:embed="rId3"/>
          <a:stretch/>
        </p:blipFill>
        <p:spPr>
          <a:xfrm>
            <a:off x="9435600" y="543240"/>
            <a:ext cx="2501640" cy="3394440"/>
          </a:xfrm>
          <a:prstGeom prst="rect">
            <a:avLst/>
          </a:prstGeom>
          <a:ln w="0">
            <a:noFill/>
          </a:ln>
        </p:spPr>
      </p:pic>
      <p:sp>
        <p:nvSpPr>
          <p:cNvPr id="388" name="CuadroTexto 5"/>
          <p:cNvSpPr/>
          <p:nvPr/>
        </p:nvSpPr>
        <p:spPr>
          <a:xfrm>
            <a:off x="252000" y="137880"/>
            <a:ext cx="8976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Calibri"/>
                <a:ea typeface="DejaVu Sans"/>
              </a:rPr>
              <a:t>TRAS LA TORMENTA</a:t>
            </a:r>
            <a:endParaRPr lang="es-ES" sz="2400" b="0" strike="noStrike" spc="-1">
              <a:solidFill>
                <a:srgbClr val="000000"/>
              </a:solidFill>
              <a:latin typeface="Arial"/>
            </a:endParaRPr>
          </a:p>
        </p:txBody>
      </p:sp>
      <p:sp>
        <p:nvSpPr>
          <p:cNvPr id="389" name="CuadroTexto 7"/>
          <p:cNvSpPr/>
          <p:nvPr/>
        </p:nvSpPr>
        <p:spPr>
          <a:xfrm>
            <a:off x="1242000" y="4190040"/>
            <a:ext cx="988020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Nacen nuevas cofradías y se remozan las antiguas; Úbeda se convierte  en “Ciudad de Semana Santa”.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Úbeda se siente impulsada por un nuevo fervor en torno a la figura de San Juan de la Cruz: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Centenario de su Nacimiento, Monumento en la Plaza 1º de Mayo, remodelación del templo de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San Miguel y de la Basílica del Santo, con la intervención de D. Francisco Palma Burgos.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Las visitas de los Srs. Obispos D. Rafael y D. Félix se convierten en una verdadera fiesta: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 hubo celebraciones de Confirmación donde los niños superaron el número de 1.000.</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Las Primeras Comuniones eran la Gran Fiesta para los colegios religiosos y públicos.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Todo giraba en torno a la religión.</a:t>
            </a:r>
            <a:endParaRPr lang="es-ES" sz="1800" b="0" strike="noStrike" spc="-1">
              <a:solidFill>
                <a:srgbClr val="000000"/>
              </a:solidFill>
              <a:latin typeface="Arial"/>
            </a:endParaRPr>
          </a:p>
        </p:txBody>
      </p:sp>
      <p:sp>
        <p:nvSpPr>
          <p:cNvPr id="390" name="CuadroTexto 8"/>
          <p:cNvSpPr/>
          <p:nvPr/>
        </p:nvSpPr>
        <p:spPr>
          <a:xfrm>
            <a:off x="9435600" y="3940560"/>
            <a:ext cx="25016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1800" b="0" strike="noStrike" spc="-1">
                <a:solidFill>
                  <a:srgbClr val="C00000"/>
                </a:solidFill>
                <a:latin typeface="Tw Cen MT"/>
                <a:ea typeface="DejaVu Sans"/>
              </a:rPr>
              <a:t>HOSPITAL DE SANTIAGO</a:t>
            </a:r>
            <a:endParaRPr lang="es-ES" sz="1800" b="0" strike="noStrike" spc="-1">
              <a:solidFill>
                <a:srgbClr val="000000"/>
              </a:solidFill>
              <a:latin typeface="Arial"/>
            </a:endParaRPr>
          </a:p>
        </p:txBody>
      </p:sp>
    </p:spTree>
    <p:extLst>
      <p:ext uri="{BB962C8B-B14F-4D97-AF65-F5344CB8AC3E}">
        <p14:creationId xmlns:p14="http://schemas.microsoft.com/office/powerpoint/2010/main" val="3766281614"/>
      </p:ext>
    </p:extLst>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additive="repl">
                                        <p:cTn id="7" dur="3000"/>
                                        <p:tgtEl>
                                          <p:spTgt spid="386"/>
                                        </p:tgtEl>
                                      </p:cBhvr>
                                    </p:animEffect>
                                    <p:anim calcmode="lin" valueType="num">
                                      <p:cBhvr additive="repl">
                                        <p:cTn id="8" dur="3000" fill="hold"/>
                                        <p:tgtEl>
                                          <p:spTgt spid="386"/>
                                        </p:tgtEl>
                                        <p:attrNameLst>
                                          <p:attrName>ppt_x</p:attrName>
                                        </p:attrNameLst>
                                      </p:cBhvr>
                                      <p:tavLst>
                                        <p:tav tm="0">
                                          <p:val>
                                            <p:strVal val="#ppt_x"/>
                                          </p:val>
                                        </p:tav>
                                        <p:tav tm="100000">
                                          <p:val>
                                            <p:strVal val="#ppt_x"/>
                                          </p:val>
                                        </p:tav>
                                      </p:tavLst>
                                    </p:anim>
                                    <p:anim calcmode="lin" valueType="num">
                                      <p:cBhvr additive="repl">
                                        <p:cTn id="9" dur="3000" fill="hold"/>
                                        <p:tgtEl>
                                          <p:spTgt spid="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Imagen 4"/>
          <p:cNvPicPr/>
          <p:nvPr/>
        </p:nvPicPr>
        <p:blipFill>
          <a:blip r:embed="rId2"/>
          <a:stretch/>
        </p:blipFill>
        <p:spPr>
          <a:xfrm>
            <a:off x="0" y="0"/>
            <a:ext cx="12189240" cy="6855120"/>
          </a:xfrm>
          <a:prstGeom prst="rect">
            <a:avLst/>
          </a:prstGeom>
          <a:ln w="0">
            <a:noFill/>
          </a:ln>
        </p:spPr>
      </p:pic>
      <p:sp>
        <p:nvSpPr>
          <p:cNvPr id="165" name="CuadroTexto 2"/>
          <p:cNvSpPr/>
          <p:nvPr/>
        </p:nvSpPr>
        <p:spPr>
          <a:xfrm>
            <a:off x="1128240" y="293760"/>
            <a:ext cx="32954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1" strike="noStrike" spc="-1">
                <a:solidFill>
                  <a:srgbClr val="C00000"/>
                </a:solidFill>
                <a:latin typeface="Tw Cen MT"/>
                <a:ea typeface="DejaVu Sans"/>
              </a:rPr>
              <a:t>DE LA TOLERANCIA</a:t>
            </a:r>
            <a:endParaRPr lang="es-ES" sz="2000" b="0" strike="noStrike" spc="-1">
              <a:solidFill>
                <a:srgbClr val="000000"/>
              </a:solidFill>
              <a:latin typeface="Arial"/>
            </a:endParaRPr>
          </a:p>
          <a:p>
            <a:pPr algn="ctr" defTabSz="914400">
              <a:lnSpc>
                <a:spcPct val="100000"/>
              </a:lnSpc>
            </a:pP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Los Musulmanes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respetaron al principio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tanto a los cristianos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como los cultos de los judíos,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que tenían su principal sinagoga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la actual plaza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los Carbajales.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toda esta zona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cercana al Alcázar,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se conservan abundantes testimonios iconográficos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su presencia.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La judería de Úbeda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pasaba por ser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ya en la época de los godos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una de las más importantes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Andalucía</a:t>
            </a:r>
            <a:endParaRPr lang="es-ES" sz="2000" b="0" strike="noStrike" spc="-1">
              <a:solidFill>
                <a:srgbClr val="000000"/>
              </a:solidFill>
              <a:latin typeface="Arial"/>
            </a:endParaRPr>
          </a:p>
        </p:txBody>
      </p:sp>
      <p:sp>
        <p:nvSpPr>
          <p:cNvPr id="166" name="CuadroTexto 5"/>
          <p:cNvSpPr/>
          <p:nvPr/>
        </p:nvSpPr>
        <p:spPr>
          <a:xfrm>
            <a:off x="7484400" y="293760"/>
            <a:ext cx="32954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latin typeface="Tw Cen MT"/>
                <a:ea typeface="DejaVu Sans"/>
              </a:rPr>
              <a:t>A LA INTRANSIGENCIA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La llegada de los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DejaVu Sans"/>
              </a:rPr>
              <a:t>Almorávides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supuso fanatismo,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obligando la emigración</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 de los mozárabes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y un cambio ante los judíos.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Imbuidos del espíritu</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“la guerra santa”,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reconquistaron Al-Ándalus,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mejoraron las defensas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y convirtieron a Úbeda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uno de los reductos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más inexpugnables.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Con la llegada de los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DejaVu Sans"/>
              </a:rPr>
              <a:t>Almohades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mucho más radicales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 y fanáticos,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desaparecen las estructuras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la iglesia. </a:t>
            </a:r>
            <a:endParaRPr lang="es-ES" sz="2000" b="0" strike="noStrike" spc="-1">
              <a:solidFill>
                <a:srgbClr val="000000"/>
              </a:solidFill>
              <a:latin typeface="Arial"/>
            </a:endParaRPr>
          </a:p>
        </p:txBody>
      </p:sp>
      <p:pic>
        <p:nvPicPr>
          <p:cNvPr id="167" name="Imagen 3"/>
          <p:cNvPicPr/>
          <p:nvPr/>
        </p:nvPicPr>
        <p:blipFill>
          <a:blip r:embed="rId3"/>
          <a:stretch/>
        </p:blipFill>
        <p:spPr>
          <a:xfrm>
            <a:off x="5091480" y="293760"/>
            <a:ext cx="1717920" cy="2306880"/>
          </a:xfrm>
          <a:prstGeom prst="rect">
            <a:avLst/>
          </a:prstGeom>
          <a:ln w="0">
            <a:noFill/>
          </a:ln>
        </p:spPr>
      </p:pic>
      <p:pic>
        <p:nvPicPr>
          <p:cNvPr id="168" name="Imagen 3"/>
          <p:cNvPicPr/>
          <p:nvPr/>
        </p:nvPicPr>
        <p:blipFill>
          <a:blip r:embed="rId4"/>
          <a:stretch/>
        </p:blipFill>
        <p:spPr>
          <a:xfrm>
            <a:off x="5091480" y="3625200"/>
            <a:ext cx="1717920" cy="2208600"/>
          </a:xfrm>
          <a:prstGeom prst="rect">
            <a:avLst/>
          </a:prstGeom>
          <a:ln w="0">
            <a:noFill/>
          </a:ln>
        </p:spPr>
      </p:pic>
      <p:sp>
        <p:nvSpPr>
          <p:cNvPr id="169" name="CuadroTexto 9"/>
          <p:cNvSpPr/>
          <p:nvPr/>
        </p:nvSpPr>
        <p:spPr>
          <a:xfrm>
            <a:off x="2984040" y="2933280"/>
            <a:ext cx="62265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Calibri"/>
                <a:ea typeface="DejaVu Sans"/>
              </a:rPr>
              <a:t>NUEVAS INVASIONES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AÑOS 1090 Y 1211</a:t>
            </a:r>
            <a:endParaRPr lang="es-ES" sz="1800" b="0" strike="noStrike" spc="-1">
              <a:solidFill>
                <a:srgbClr val="000000"/>
              </a:solidFill>
              <a:latin typeface="Arial"/>
            </a:endParaRPr>
          </a:p>
        </p:txBody>
      </p:sp>
      <p:sp>
        <p:nvSpPr>
          <p:cNvPr id="170" name="CuadroTexto 11"/>
          <p:cNvSpPr/>
          <p:nvPr/>
        </p:nvSpPr>
        <p:spPr>
          <a:xfrm>
            <a:off x="3690360" y="6025320"/>
            <a:ext cx="46288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Calibri"/>
                <a:ea typeface="DejaVu Sans"/>
              </a:rPr>
              <a:t>SINAGOGA DEL AGUA</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additive="repl">
                                        <p:cTn id="7" dur="5000"/>
                                        <p:tgtEl>
                                          <p:spTgt spid="165"/>
                                        </p:tgtEl>
                                      </p:cBhvr>
                                    </p:animEffect>
                                    <p:anim calcmode="lin" valueType="num">
                                      <p:cBhvr additive="repl">
                                        <p:cTn id="8" dur="5000" fill="hold"/>
                                        <p:tgtEl>
                                          <p:spTgt spid="165"/>
                                        </p:tgtEl>
                                        <p:attrNameLst>
                                          <p:attrName>ppt_x</p:attrName>
                                        </p:attrNameLst>
                                      </p:cBhvr>
                                      <p:tavLst>
                                        <p:tav tm="0">
                                          <p:val>
                                            <p:strVal val="#ppt_x"/>
                                          </p:val>
                                        </p:tav>
                                        <p:tav tm="100000">
                                          <p:val>
                                            <p:strVal val="#ppt_x"/>
                                          </p:val>
                                        </p:tav>
                                      </p:tavLst>
                                    </p:anim>
                                    <p:anim calcmode="lin" valueType="num">
                                      <p:cBhvr additive="repl">
                                        <p:cTn id="9" dur="5000" fill="hold"/>
                                        <p:tgtEl>
                                          <p:spTgt spid="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Imagen 4"/>
          <p:cNvPicPr/>
          <p:nvPr/>
        </p:nvPicPr>
        <p:blipFill>
          <a:blip r:embed="rId2"/>
          <a:stretch/>
        </p:blipFill>
        <p:spPr>
          <a:xfrm>
            <a:off x="0" y="0"/>
            <a:ext cx="12189240" cy="6855120"/>
          </a:xfrm>
          <a:prstGeom prst="rect">
            <a:avLst/>
          </a:prstGeom>
          <a:ln w="0">
            <a:noFill/>
          </a:ln>
        </p:spPr>
      </p:pic>
      <p:sp>
        <p:nvSpPr>
          <p:cNvPr id="3" name="CuadroTexto 2">
            <a:extLst>
              <a:ext uri="{FF2B5EF4-FFF2-40B4-BE49-F238E27FC236}">
                <a16:creationId xmlns:a16="http://schemas.microsoft.com/office/drawing/2014/main" id="{7DD65A80-9AA2-E60F-5B14-AE9EDA512CE0}"/>
              </a:ext>
            </a:extLst>
          </p:cNvPr>
          <p:cNvSpPr txBox="1"/>
          <p:nvPr/>
        </p:nvSpPr>
        <p:spPr>
          <a:xfrm>
            <a:off x="3028207" y="0"/>
            <a:ext cx="6157355" cy="400110"/>
          </a:xfrm>
          <a:prstGeom prst="rect">
            <a:avLst/>
          </a:prstGeom>
          <a:noFill/>
        </p:spPr>
        <p:txBody>
          <a:bodyPr wrap="square">
            <a:spAutoFit/>
          </a:bodyPr>
          <a:lstStyle/>
          <a:p>
            <a:pPr algn="ctr" defTabSz="914400">
              <a:lnSpc>
                <a:spcPct val="100000"/>
              </a:lnSpc>
            </a:pPr>
            <a:r>
              <a:rPr lang="es-ES" sz="1800" b="0" strike="noStrike" spc="-1" dirty="0">
                <a:solidFill>
                  <a:srgbClr val="C00000"/>
                </a:solidFill>
                <a:highlight>
                  <a:srgbClr val="FFFF00"/>
                </a:highlight>
                <a:latin typeface="Calibri"/>
                <a:ea typeface="Calibri"/>
              </a:rPr>
              <a:t>PARROQUIA </a:t>
            </a:r>
            <a:r>
              <a:rPr lang="es-ES" sz="2000" b="0" strike="noStrike" spc="-1" dirty="0">
                <a:solidFill>
                  <a:srgbClr val="C00000"/>
                </a:solidFill>
                <a:highlight>
                  <a:srgbClr val="FFFF00"/>
                </a:highlight>
                <a:latin typeface="Calibri"/>
                <a:ea typeface="Calibri"/>
              </a:rPr>
              <a:t>DE</a:t>
            </a:r>
            <a:r>
              <a:rPr lang="es-ES" sz="1800" b="0" strike="noStrike" spc="-1" dirty="0">
                <a:solidFill>
                  <a:srgbClr val="C00000"/>
                </a:solidFill>
                <a:highlight>
                  <a:srgbClr val="FFFF00"/>
                </a:highlight>
                <a:latin typeface="Calibri"/>
                <a:ea typeface="Calibri"/>
              </a:rPr>
              <a:t> SANTA MARÍA </a:t>
            </a:r>
            <a:endParaRPr lang="es-ES" sz="1800" b="0" strike="noStrike" spc="-1" dirty="0">
              <a:solidFill>
                <a:srgbClr val="000000"/>
              </a:solidFill>
              <a:latin typeface="Arial"/>
            </a:endParaRPr>
          </a:p>
        </p:txBody>
      </p:sp>
      <p:sp>
        <p:nvSpPr>
          <p:cNvPr id="5" name="CuadroTexto 4">
            <a:extLst>
              <a:ext uri="{FF2B5EF4-FFF2-40B4-BE49-F238E27FC236}">
                <a16:creationId xmlns:a16="http://schemas.microsoft.com/office/drawing/2014/main" id="{6600F43C-F0C9-CCDF-4EAB-0430BDBA349B}"/>
              </a:ext>
            </a:extLst>
          </p:cNvPr>
          <p:cNvSpPr txBox="1"/>
          <p:nvPr/>
        </p:nvSpPr>
        <p:spPr>
          <a:xfrm>
            <a:off x="1425039" y="510638"/>
            <a:ext cx="9535886" cy="5909310"/>
          </a:xfrm>
          <a:prstGeom prst="rect">
            <a:avLst/>
          </a:prstGeom>
          <a:noFill/>
        </p:spPr>
        <p:txBody>
          <a:bodyPr wrap="square">
            <a:spAutoFit/>
          </a:bodyPr>
          <a:lstStyle/>
          <a:p>
            <a:pPr algn="ctr" defTabSz="914400">
              <a:lnSpc>
                <a:spcPct val="100000"/>
              </a:lnSpc>
            </a:pPr>
            <a:r>
              <a:rPr lang="es-ES" sz="1800" b="0" strike="noStrike" spc="-1" dirty="0">
                <a:solidFill>
                  <a:srgbClr val="C00000"/>
                </a:solidFill>
                <a:latin typeface="Calibri"/>
                <a:ea typeface="Calibri"/>
              </a:rPr>
              <a:t>AÑOS 40</a:t>
            </a:r>
            <a:r>
              <a:rPr lang="es-ES" sz="1800" b="0" strike="noStrike" spc="-1" dirty="0">
                <a:solidFill>
                  <a:schemeClr val="dk1"/>
                </a:solidFill>
                <a:latin typeface="Calibri"/>
                <a:ea typeface="Calibri"/>
              </a:rPr>
              <a:t>: Lo más urgente era la reconstrucción de los templos en ruinas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y su habilitación para el culto.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highlight>
                  <a:srgbClr val="FFFF00"/>
                </a:highlight>
                <a:latin typeface="Calibri"/>
                <a:ea typeface="Calibri"/>
              </a:rPr>
              <a:t>D. MARCOS HIDALGO</a:t>
            </a:r>
            <a:r>
              <a:rPr lang="es-ES" sz="1800" b="0" strike="noStrike" spc="-1" dirty="0">
                <a:solidFill>
                  <a:schemeClr val="dk1"/>
                </a:solidFill>
                <a:latin typeface="Calibri"/>
                <a:ea typeface="Calibri"/>
              </a:rPr>
              <a:t>, antiguo coadjutor, comienza la nueva andadura como párroco.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Con la ordenación de los nuevos sacerdotes, en los años 50,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podrá contar con la ayuda de jóvenes coadjutores como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D. Manuel Montoro y D. Luis </a:t>
            </a:r>
            <a:r>
              <a:rPr lang="es-ES" sz="1800" b="0" strike="noStrike" spc="-1" dirty="0" err="1">
                <a:solidFill>
                  <a:schemeClr val="dk1"/>
                </a:solidFill>
                <a:latin typeface="Calibri"/>
                <a:ea typeface="Calibri"/>
              </a:rPr>
              <a:t>Mª</a:t>
            </a:r>
            <a:r>
              <a:rPr lang="es-ES" sz="1800" b="0" strike="noStrike" spc="-1" dirty="0">
                <a:solidFill>
                  <a:schemeClr val="dk1"/>
                </a:solidFill>
                <a:latin typeface="Calibri"/>
                <a:ea typeface="Calibri"/>
              </a:rPr>
              <a:t> Juárez.</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Calibri"/>
                <a:ea typeface="Calibri"/>
              </a:rPr>
              <a:t>AÑOS 60</a:t>
            </a:r>
            <a:r>
              <a:rPr lang="es-ES" sz="1800" b="0" strike="noStrike" spc="-1" dirty="0">
                <a:solidFill>
                  <a:schemeClr val="dk1"/>
                </a:solidFill>
                <a:latin typeface="Calibri"/>
                <a:ea typeface="Calibri"/>
              </a:rPr>
              <a:t>: Nuevo impulso, ahora de la mano del nuevo párroco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highlight>
                  <a:srgbClr val="FFFF00"/>
                </a:highlight>
                <a:latin typeface="Calibri"/>
                <a:ea typeface="Calibri"/>
              </a:rPr>
              <a:t>D. DIEGO GARCÍA HIDALGO </a:t>
            </a:r>
            <a:r>
              <a:rPr lang="es-ES" sz="1800" b="0" strike="noStrike" spc="-1" dirty="0">
                <a:solidFill>
                  <a:schemeClr val="dk1"/>
                </a:solidFill>
                <a:latin typeface="Calibri"/>
                <a:ea typeface="Calibri"/>
              </a:rPr>
              <a:t>que acompañado por su hermano D. Manuel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emprenden una gran reforma  del templo: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remodelación de la Capilla Mayor, eliminando pinturas y empapelados;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dividir  la reja del coro y colocarla en las diferentes capillas;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restauración y repintado de bóvedas.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Calibri"/>
                <a:ea typeface="Calibri"/>
              </a:rPr>
              <a:t>1963</a:t>
            </a:r>
            <a:r>
              <a:rPr lang="es-ES" sz="1800" b="0" strike="noStrike" spc="-1" dirty="0">
                <a:solidFill>
                  <a:schemeClr val="dk1"/>
                </a:solidFill>
                <a:latin typeface="Calibri"/>
                <a:ea typeface="Calibri"/>
              </a:rPr>
              <a:t>: Construcción de una copia de la custodia del siglo XVII, desaparecida en 1936,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con esculturas de tres ángeles y viril en forma de sol.</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Calibri"/>
                <a:ea typeface="Calibri"/>
              </a:rPr>
              <a:t>1964</a:t>
            </a:r>
            <a:r>
              <a:rPr lang="es-ES" sz="1800" b="0" strike="noStrike" spc="-1" dirty="0">
                <a:solidFill>
                  <a:schemeClr val="dk1"/>
                </a:solidFill>
                <a:latin typeface="Calibri"/>
                <a:ea typeface="Calibri"/>
              </a:rPr>
              <a:t>.- Consiguen del Patrimonio Nacional la imagen del Cristo de los Toreros,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procedente del convento de S. Juan de Dios.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Calibri"/>
                <a:ea typeface="Calibri"/>
              </a:rPr>
              <a:t>1967</a:t>
            </a:r>
            <a:r>
              <a:rPr lang="es-ES" sz="1800" b="0" strike="noStrike" spc="-1" dirty="0">
                <a:solidFill>
                  <a:schemeClr val="dk1"/>
                </a:solidFill>
                <a:latin typeface="Calibri"/>
                <a:ea typeface="Calibri"/>
              </a:rPr>
              <a:t>: A modo de retablo en el altar mayor se sitúa una portada del antiguo coro,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con doble escalera de acceso, presidiendo el Cristo de los 4 clavos.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Calibri"/>
                <a:ea typeface="Calibri"/>
              </a:rPr>
              <a:t>Posteriormente ya en el </a:t>
            </a:r>
            <a:r>
              <a:rPr lang="es-ES" sz="1800" b="0" strike="noStrike" spc="-1" dirty="0">
                <a:solidFill>
                  <a:schemeClr val="dk1"/>
                </a:solidFill>
                <a:highlight>
                  <a:srgbClr val="FFFF00"/>
                </a:highlight>
                <a:latin typeface="Calibri"/>
                <a:ea typeface="Calibri"/>
              </a:rPr>
              <a:t>año 1985, lo sustituyó D. Manuel  como párroco</a:t>
            </a:r>
            <a:r>
              <a:rPr lang="es-ES" sz="1800" b="0" strike="noStrike" spc="-1" dirty="0">
                <a:solidFill>
                  <a:schemeClr val="dk1"/>
                </a:solidFill>
                <a:latin typeface="Calibri"/>
                <a:ea typeface="Calibri"/>
              </a:rPr>
              <a:t>.</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defTabSz="914400">
              <a:lnSpc>
                <a:spcPct val="100000"/>
              </a:lnSpc>
            </a:pPr>
            <a:r>
              <a:rPr lang="es-ES" sz="1800" b="0" strike="noStrike" spc="-1" dirty="0">
                <a:solidFill>
                  <a:schemeClr val="dk1"/>
                </a:solidFill>
                <a:latin typeface="Calibri"/>
                <a:ea typeface="Calibri"/>
              </a:rPr>
              <a:t>             NOTA: A TODO ESTO HAY QUE AÑADIR UNA GRAN ACTIVIDAD EN EL APOSTOLADO DE A.C. </a:t>
            </a:r>
            <a:endParaRPr lang="es-ES" dirty="0"/>
          </a:p>
        </p:txBody>
      </p:sp>
    </p:spTree>
    <p:extLst>
      <p:ext uri="{BB962C8B-B14F-4D97-AF65-F5344CB8AC3E}">
        <p14:creationId xmlns:p14="http://schemas.microsoft.com/office/powerpoint/2010/main" val="243231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Imagen 4"/>
          <p:cNvPicPr/>
          <p:nvPr/>
        </p:nvPicPr>
        <p:blipFill>
          <a:blip r:embed="rId2"/>
          <a:stretch/>
        </p:blipFill>
        <p:spPr>
          <a:xfrm>
            <a:off x="0" y="0"/>
            <a:ext cx="12369240" cy="6855120"/>
          </a:xfrm>
          <a:prstGeom prst="rect">
            <a:avLst/>
          </a:prstGeom>
          <a:ln w="0">
            <a:noFill/>
          </a:ln>
        </p:spPr>
      </p:pic>
      <p:graphicFrame>
        <p:nvGraphicFramePr>
          <p:cNvPr id="395" name="Tabla 2"/>
          <p:cNvGraphicFramePr/>
          <p:nvPr>
            <p:extLst>
              <p:ext uri="{D42A27DB-BD31-4B8C-83A1-F6EECF244321}">
                <p14:modId xmlns:p14="http://schemas.microsoft.com/office/powerpoint/2010/main" val="2322743435"/>
              </p:ext>
            </p:extLst>
          </p:nvPr>
        </p:nvGraphicFramePr>
        <p:xfrm>
          <a:off x="382320" y="720720"/>
          <a:ext cx="11604600" cy="6003720"/>
        </p:xfrm>
        <a:graphic>
          <a:graphicData uri="http://schemas.openxmlformats.org/drawingml/2006/table">
            <a:tbl>
              <a:tblPr/>
              <a:tblGrid>
                <a:gridCol w="3868200">
                  <a:extLst>
                    <a:ext uri="{9D8B030D-6E8A-4147-A177-3AD203B41FA5}">
                      <a16:colId xmlns:a16="http://schemas.microsoft.com/office/drawing/2014/main" val="20000"/>
                    </a:ext>
                  </a:extLst>
                </a:gridCol>
                <a:gridCol w="3868200">
                  <a:extLst>
                    <a:ext uri="{9D8B030D-6E8A-4147-A177-3AD203B41FA5}">
                      <a16:colId xmlns:a16="http://schemas.microsoft.com/office/drawing/2014/main" val="20001"/>
                    </a:ext>
                  </a:extLst>
                </a:gridCol>
                <a:gridCol w="3868200">
                  <a:extLst>
                    <a:ext uri="{9D8B030D-6E8A-4147-A177-3AD203B41FA5}">
                      <a16:colId xmlns:a16="http://schemas.microsoft.com/office/drawing/2014/main" val="20002"/>
                    </a:ext>
                  </a:extLst>
                </a:gridCol>
              </a:tblGrid>
              <a:tr h="6003720">
                <a:tc>
                  <a:txBody>
                    <a:bodyPr/>
                    <a:lstStyle/>
                    <a:p>
                      <a:pPr algn="ctr" defTabSz="914400">
                        <a:lnSpc>
                          <a:spcPct val="100000"/>
                        </a:lnSpc>
                      </a:pPr>
                      <a:r>
                        <a:rPr lang="es-ES" sz="1800" b="0" strike="noStrike" spc="-1" dirty="0">
                          <a:solidFill>
                            <a:srgbClr val="C00000"/>
                          </a:solidFill>
                          <a:highlight>
                            <a:srgbClr val="FFFF00"/>
                          </a:highlight>
                          <a:latin typeface="Tw Cen MT"/>
                        </a:rPr>
                        <a:t>SAN PABLO</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El deterioro sufrido en la guerra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y las deficiencias en el templo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eran de tal envergadura que se vio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la necesidad de cerrar el templo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para una restauración total,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1947 a 1961</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Trasladándose el culto a los Carmelitas,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que se hicieron cargo como Párrocos.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rPr>
                        <a:t>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rPr>
                        <a:t>PARROCOS A PARTIR DE 1939:</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JOSÉ AMADEO MORENO CORTES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*30-XII-1939 a 1947</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PP. CARMELITAS – *11-IV-1947/</a:t>
                      </a:r>
                    </a:p>
                    <a:p>
                      <a:pPr algn="ctr" defTabSz="914400">
                        <a:lnSpc>
                          <a:spcPct val="100000"/>
                        </a:lnSpc>
                      </a:pPr>
                      <a:r>
                        <a:rPr lang="es-ES" sz="1800" b="0" strike="noStrike" spc="-1" dirty="0">
                          <a:solidFill>
                            <a:schemeClr val="dk1"/>
                          </a:solidFill>
                          <a:latin typeface="Tw Cen MT"/>
                        </a:rPr>
                        <a:t>HASTA EL 8- X- 1961</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JUAN ANGEL MUÑOZ LEÓN: *14-X-61</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 MIGUEL PEINADO :*18-VIII-1962</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FRANCISCO BARREDO: *30-IX--1967</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JESÚS MORENO LORENTE: *8-VII-1989</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JOSÉ LOMAS MAYA: *19-VI- 1991</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6">
                        <a:lumMod val="40000"/>
                        <a:lumOff val="60000"/>
                      </a:schemeClr>
                    </a:solidFill>
                  </a:tcPr>
                </a:tc>
                <a:tc>
                  <a:txBody>
                    <a:bodyPr/>
                    <a:lstStyle/>
                    <a:p>
                      <a:pPr algn="ctr" defTabSz="914400">
                        <a:lnSpc>
                          <a:spcPct val="100000"/>
                        </a:lnSpc>
                      </a:pPr>
                      <a:r>
                        <a:rPr lang="es-ES" sz="1800" b="0" strike="noStrike" spc="-1" dirty="0">
                          <a:solidFill>
                            <a:srgbClr val="C00000"/>
                          </a:solidFill>
                          <a:highlight>
                            <a:srgbClr val="FFFF00"/>
                          </a:highlight>
                          <a:latin typeface="Tw Cen MT"/>
                        </a:rPr>
                        <a:t>SAN NICOLAS</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Los destrozos de la guerra habían afectado por igual  a la Parroquia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y al templo de la Trinidad.</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Alternativamente se va celebrando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el culto en cada una de las iglesias mientras se arreglan:</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vivienda, tejados, solería etc.</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El retablo de Palma Burgos viene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a sustituir al quemado en la guerra.</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rPr>
                        <a:t>PARROCOS A PARTIR DE 1939</a:t>
                      </a:r>
                      <a:r>
                        <a:rPr lang="es-ES" sz="1800" b="0" strike="noStrike" spc="-1" dirty="0">
                          <a:solidFill>
                            <a:schemeClr val="dk1"/>
                          </a:solidFill>
                          <a:latin typeface="Tw Cen MT"/>
                        </a:rPr>
                        <a:t>:</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CRISTOBAL HERRADOR MOLINA: *1939</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VALENTÍN PEÑA MENDEZ *1940</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ANGEL CAMPOS BAEZA-ROJ.: *1947</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SEBASTIAN RIVAS FERNÁNDEZ *1954</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ANTONIO CUADROS ROMERO:*1963</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ANTONIO PALOMARES FUENTES:*1980</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FRANCISCO GIL MOROTE :* 1985</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FRANCISCO ANGUITA GÁMEZ: *1996</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6">
                        <a:lumMod val="40000"/>
                        <a:lumOff val="60000"/>
                      </a:schemeClr>
                    </a:solidFill>
                  </a:tcPr>
                </a:tc>
                <a:tc>
                  <a:txBody>
                    <a:bodyPr/>
                    <a:lstStyle/>
                    <a:p>
                      <a:pPr algn="ctr" defTabSz="914400">
                        <a:lnSpc>
                          <a:spcPct val="100000"/>
                        </a:lnSpc>
                      </a:pPr>
                      <a:r>
                        <a:rPr lang="es-ES" sz="1800" b="0" strike="noStrike" spc="-1" dirty="0">
                          <a:solidFill>
                            <a:srgbClr val="C00000"/>
                          </a:solidFill>
                          <a:highlight>
                            <a:srgbClr val="FFFF00"/>
                          </a:highlight>
                          <a:latin typeface="Tw Cen MT"/>
                        </a:rPr>
                        <a:t>SAN ISIDORO</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Una preocupación a partir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de la guerra, era la solución a dar,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ante la carencia del retablo mayor quemado durante la contienda.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Con la llegada de D. Pedro a mediados de los  cincuenta, se construyó uno de piedra y moderno, inaugurándose…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Años 80: reforma del exterior.</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Adquisición de locales parroquiales.</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rPr>
                        <a:t>PARROCOS A PARTÍR DE 1939:</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JOSÉ L. LABRADOR PEÑA: *1934</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VALENTÍN PEÑA MÉNDEZ: *1947</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PEDRO </a:t>
                      </a:r>
                    </a:p>
                    <a:p>
                      <a:pPr algn="ctr" defTabSz="914400">
                        <a:lnSpc>
                          <a:spcPct val="100000"/>
                        </a:lnSpc>
                      </a:pPr>
                      <a:r>
                        <a:rPr lang="es-ES" sz="1800" b="0" strike="noStrike" spc="-1" dirty="0">
                          <a:solidFill>
                            <a:schemeClr val="dk1"/>
                          </a:solidFill>
                          <a:latin typeface="Tw Cen MT"/>
                        </a:rPr>
                        <a:t>RODRÍGUEZ DE GÁMIZ: *1954</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ANTONIO RUIZ SÁNCHEZ: *1970</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ROBUSTIANO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GALLEGO MUÑOZ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rPr>
                        <a:t>*10-X- 1978</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sp>
        <p:nvSpPr>
          <p:cNvPr id="396" name="CuadroTexto 2"/>
          <p:cNvSpPr/>
          <p:nvPr/>
        </p:nvSpPr>
        <p:spPr>
          <a:xfrm>
            <a:off x="4758120" y="134640"/>
            <a:ext cx="36082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2400" b="0" strike="noStrike" spc="-1">
                <a:solidFill>
                  <a:srgbClr val="C00000"/>
                </a:solidFill>
                <a:highlight>
                  <a:srgbClr val="FFFF00"/>
                </a:highlight>
                <a:latin typeface="Tw Cen MT"/>
                <a:ea typeface="DejaVu Sans"/>
              </a:rPr>
              <a:t>SIGLO XX: AÑOS 40 al 90</a:t>
            </a:r>
            <a:endParaRPr lang="es-ES" sz="2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additive="repl">
                                        <p:cTn id="7" dur="3000"/>
                                        <p:tgtEl>
                                          <p:spTgt spid="395"/>
                                        </p:tgtEl>
                                      </p:cBhvr>
                                    </p:animEffect>
                                    <p:anim calcmode="lin" valueType="num">
                                      <p:cBhvr additive="repl">
                                        <p:cTn id="8" dur="3000" fill="hold"/>
                                        <p:tgtEl>
                                          <p:spTgt spid="395"/>
                                        </p:tgtEl>
                                        <p:attrNameLst>
                                          <p:attrName>ppt_x</p:attrName>
                                        </p:attrNameLst>
                                      </p:cBhvr>
                                      <p:tavLst>
                                        <p:tav tm="0">
                                          <p:val>
                                            <p:strVal val="#ppt_x"/>
                                          </p:val>
                                        </p:tav>
                                        <p:tav tm="100000">
                                          <p:val>
                                            <p:strVal val="#ppt_x"/>
                                          </p:val>
                                        </p:tav>
                                      </p:tavLst>
                                    </p:anim>
                                    <p:anim calcmode="lin" valueType="num">
                                      <p:cBhvr additive="repl">
                                        <p:cTn id="9" dur="3000" fill="hold"/>
                                        <p:tgtEl>
                                          <p:spTgt spid="3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Imagen 4"/>
          <p:cNvPicPr/>
          <p:nvPr/>
        </p:nvPicPr>
        <p:blipFill>
          <a:blip r:embed="rId2"/>
          <a:stretch/>
        </p:blipFill>
        <p:spPr>
          <a:xfrm>
            <a:off x="0" y="0"/>
            <a:ext cx="12189240" cy="6855120"/>
          </a:xfrm>
          <a:prstGeom prst="rect">
            <a:avLst/>
          </a:prstGeom>
          <a:ln w="0">
            <a:noFill/>
          </a:ln>
        </p:spPr>
      </p:pic>
      <p:sp>
        <p:nvSpPr>
          <p:cNvPr id="398" name="CuadroTexto 2"/>
          <p:cNvSpPr/>
          <p:nvPr/>
        </p:nvSpPr>
        <p:spPr>
          <a:xfrm>
            <a:off x="897120" y="431280"/>
            <a:ext cx="8786880" cy="612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1940.</a:t>
            </a:r>
            <a:r>
              <a:rPr lang="es-ES" sz="1800" b="0" strike="noStrike" spc="-1">
                <a:solidFill>
                  <a:schemeClr val="dk1"/>
                </a:solidFill>
                <a:latin typeface="Tw Cen MT"/>
                <a:ea typeface="Calibri"/>
              </a:rPr>
              <a:t> El jesuita Rafael Villoslada Paula (1900-1985),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creó las Escuelas Profesionales de la Sagrada Familia.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Esta institución nació un año después de que finalizase la Guerra Civil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en un contexto de pobreza y fractura social, para formar y educar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a los niños de clases más desfavorecidas.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Para ello se creó un Patronato; la Compañía era la encargada de dirigir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el funcionamiento de la institución.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Se concebía la educación del niño desde la infancia hasta la formación profesional.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La formación de los maestros se convirtió en una gran necesidad.</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1944:</a:t>
            </a:r>
            <a:r>
              <a:rPr lang="es-ES" sz="1800" b="0" strike="noStrike" spc="-1">
                <a:solidFill>
                  <a:schemeClr val="dk1"/>
                </a:solidFill>
                <a:latin typeface="Tw Cen MT"/>
                <a:ea typeface="Calibri"/>
              </a:rPr>
              <a:t> comenzó a funcionar un Seminario de Maestros en Villanueva del Arzobispo.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1978:</a:t>
            </a:r>
            <a:r>
              <a:rPr lang="es-ES" sz="1800" b="0" strike="noStrike" spc="-1">
                <a:solidFill>
                  <a:schemeClr val="dk1"/>
                </a:solidFill>
                <a:latin typeface="Tw Cen MT"/>
                <a:ea typeface="Calibri"/>
              </a:rPr>
              <a:t> se estableció que la Escuela de Magisterio pasase a ser Escuela Universitaria.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1993: </a:t>
            </a:r>
            <a:r>
              <a:rPr lang="es-ES" sz="1800" b="0" strike="noStrike" spc="-1">
                <a:solidFill>
                  <a:schemeClr val="dk1"/>
                </a:solidFill>
                <a:latin typeface="Tw Cen MT"/>
                <a:ea typeface="Calibri"/>
              </a:rPr>
              <a:t>pasó a estar adscrita a la recién fundada Universidad de Jaén.</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La SA. FA., cuál árbol corpulento, con unos 2000 alumnos en Úbeda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y unos 20000 en Andalucía</a:t>
            </a:r>
            <a:r>
              <a:rPr lang="es-ES" sz="1800" b="1" strike="noStrike" spc="-1">
                <a:solidFill>
                  <a:schemeClr val="dk1"/>
                </a:solidFill>
                <a:latin typeface="Tw Cen MT"/>
                <a:ea typeface="Times New Roman"/>
              </a:rPr>
              <a:t>, </a:t>
            </a:r>
            <a:r>
              <a:rPr lang="es-ES" sz="1800" b="0" strike="noStrike" spc="-1">
                <a:solidFill>
                  <a:schemeClr val="dk1"/>
                </a:solidFill>
                <a:latin typeface="Tw Cen MT"/>
                <a:ea typeface="Calibri"/>
              </a:rPr>
              <a:t>se ha ido extendiendo contando en la actualidad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con aulas, </a:t>
            </a:r>
            <a:r>
              <a:rPr lang="es-ES" sz="1800" b="0" strike="noStrike" spc="-1">
                <a:solidFill>
                  <a:schemeClr val="dk1"/>
                </a:solidFill>
                <a:latin typeface="Tw Cen MT"/>
                <a:ea typeface="Times New Roman"/>
              </a:rPr>
              <a:t>talleres, residencia, biblioteca, zonas deportivas, que permiten poner en práctica los principios educativos de una formación integral.</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Hasta el 2014-18 y a lo largo de ocho décadas han estado los Jesuitas,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regentando la </a:t>
            </a:r>
            <a:r>
              <a:rPr lang="es-ES" sz="1800" b="0" strike="noStrike" spc="-1">
                <a:solidFill>
                  <a:schemeClr val="dk1"/>
                </a:solidFill>
                <a:highlight>
                  <a:srgbClr val="FFFF00"/>
                </a:highlight>
                <a:latin typeface="Tw Cen MT"/>
                <a:ea typeface="Times New Roman"/>
              </a:rPr>
              <a:t>Iglesia de </a:t>
            </a:r>
            <a:r>
              <a:rPr lang="es-ES" sz="1800" b="0" strike="noStrike" spc="-1">
                <a:solidFill>
                  <a:srgbClr val="C00000"/>
                </a:solidFill>
                <a:highlight>
                  <a:srgbClr val="FFFF00"/>
                </a:highlight>
                <a:latin typeface="Tw Cen MT"/>
                <a:ea typeface="Times New Roman"/>
              </a:rPr>
              <a:t>Cristo Rey, </a:t>
            </a:r>
            <a:r>
              <a:rPr lang="es-ES" sz="1800" b="0" strike="noStrike" spc="-1">
                <a:solidFill>
                  <a:schemeClr val="dk1"/>
                </a:solidFill>
                <a:highlight>
                  <a:srgbClr val="FFFF00"/>
                </a:highlight>
                <a:latin typeface="Tw Cen MT"/>
                <a:ea typeface="Times New Roman"/>
              </a:rPr>
              <a:t>Consagrada el 19-3-1957</a:t>
            </a:r>
            <a:r>
              <a:rPr lang="es-ES" sz="1800" b="0" strike="noStrike" spc="-1">
                <a:solidFill>
                  <a:schemeClr val="dk1"/>
                </a:solidFill>
                <a:latin typeface="Tw Cen MT"/>
                <a:ea typeface="Times New Roman"/>
              </a:rPr>
              <a:t>,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impregnando nuestra ciudad de espíritu ignaciano.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NOTA: Desde el 1976, se viene utilizando como Parroquia de S. Juan Bautista</a:t>
            </a:r>
            <a:endParaRPr lang="es-ES" sz="1800" b="0" strike="noStrike" spc="-1">
              <a:solidFill>
                <a:srgbClr val="000000"/>
              </a:solidFill>
              <a:latin typeface="Arial"/>
            </a:endParaRPr>
          </a:p>
        </p:txBody>
      </p:sp>
      <p:sp>
        <p:nvSpPr>
          <p:cNvPr id="399" name="CuadroTexto 3"/>
          <p:cNvSpPr/>
          <p:nvPr/>
        </p:nvSpPr>
        <p:spPr>
          <a:xfrm>
            <a:off x="1104120" y="190080"/>
            <a:ext cx="79758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Calibri"/>
              </a:rPr>
              <a:t>P.P JESUITAS: SA. FA</a:t>
            </a:r>
            <a:endParaRPr lang="es-ES" sz="2400" b="0" strike="noStrike" spc="-1">
              <a:solidFill>
                <a:srgbClr val="000000"/>
              </a:solidFill>
              <a:latin typeface="Arial"/>
            </a:endParaRPr>
          </a:p>
        </p:txBody>
      </p:sp>
      <p:pic>
        <p:nvPicPr>
          <p:cNvPr id="400" name="Imagen 6" descr="VILLOSLADA.jpg"/>
          <p:cNvPicPr/>
          <p:nvPr/>
        </p:nvPicPr>
        <p:blipFill>
          <a:blip r:embed="rId3"/>
          <a:srcRect t="17680"/>
          <a:stretch/>
        </p:blipFill>
        <p:spPr>
          <a:xfrm>
            <a:off x="10122840" y="651600"/>
            <a:ext cx="1630080" cy="2185560"/>
          </a:xfrm>
          <a:prstGeom prst="rect">
            <a:avLst/>
          </a:prstGeom>
          <a:ln w="0">
            <a:noFill/>
          </a:ln>
        </p:spPr>
      </p:pic>
      <p:sp>
        <p:nvSpPr>
          <p:cNvPr id="401" name="CuadroTexto 7"/>
          <p:cNvSpPr/>
          <p:nvPr/>
        </p:nvSpPr>
        <p:spPr>
          <a:xfrm>
            <a:off x="9972000" y="3071160"/>
            <a:ext cx="191232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Calibri"/>
                <a:ea typeface="DejaVu Sans"/>
              </a:rPr>
              <a:t>Rafael Villoslada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Granada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*1900 +1985</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COLEGIOS EN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LA PROVINCIA: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Alcalá la Real</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Villanueva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Úbeda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Villacarrillo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Andújar</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Linares</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additive="repl">
                                        <p:cTn id="7" dur="3000"/>
                                        <p:tgtEl>
                                          <p:spTgt spid="398"/>
                                        </p:tgtEl>
                                      </p:cBhvr>
                                    </p:animEffect>
                                    <p:anim calcmode="lin" valueType="num">
                                      <p:cBhvr additive="repl">
                                        <p:cTn id="8" dur="3000" fill="hold"/>
                                        <p:tgtEl>
                                          <p:spTgt spid="398"/>
                                        </p:tgtEl>
                                        <p:attrNameLst>
                                          <p:attrName>ppt_x</p:attrName>
                                        </p:attrNameLst>
                                      </p:cBhvr>
                                      <p:tavLst>
                                        <p:tav tm="0">
                                          <p:val>
                                            <p:strVal val="#ppt_x"/>
                                          </p:val>
                                        </p:tav>
                                        <p:tav tm="100000">
                                          <p:val>
                                            <p:strVal val="#ppt_x"/>
                                          </p:val>
                                        </p:tav>
                                      </p:tavLst>
                                    </p:anim>
                                    <p:anim calcmode="lin" valueType="num">
                                      <p:cBhvr additive="repl">
                                        <p:cTn id="9" dur="3000" fill="hold"/>
                                        <p:tgtEl>
                                          <p:spTgt spid="3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Imagen 4"/>
          <p:cNvPicPr/>
          <p:nvPr/>
        </p:nvPicPr>
        <p:blipFill>
          <a:blip r:embed="rId2"/>
          <a:stretch/>
        </p:blipFill>
        <p:spPr>
          <a:xfrm>
            <a:off x="0" y="-38520"/>
            <a:ext cx="12189240" cy="6855120"/>
          </a:xfrm>
          <a:prstGeom prst="rect">
            <a:avLst/>
          </a:prstGeom>
          <a:ln w="0">
            <a:noFill/>
          </a:ln>
        </p:spPr>
      </p:pic>
      <p:sp>
        <p:nvSpPr>
          <p:cNvPr id="403" name="CuadroTexto 2"/>
          <p:cNvSpPr/>
          <p:nvPr/>
        </p:nvSpPr>
        <p:spPr>
          <a:xfrm>
            <a:off x="173520" y="736920"/>
            <a:ext cx="7601760" cy="200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Tw Cen MT"/>
                <a:ea typeface="Calibri"/>
              </a:rPr>
              <a:t>1943</a:t>
            </a:r>
            <a:r>
              <a:rPr lang="es-ES" sz="1800" b="0" strike="noStrike" spc="-1">
                <a:solidFill>
                  <a:schemeClr val="dk1"/>
                </a:solidFill>
                <a:latin typeface="Tw Cen MT"/>
                <a:ea typeface="Calibri"/>
              </a:rPr>
              <a:t>: Constitución de Antiguos Alumnos. Objetivo fundar un colegio en Úbeda.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1947</a:t>
            </a:r>
            <a:r>
              <a:rPr lang="es-ES" sz="1800" b="0" strike="noStrike" spc="-1">
                <a:solidFill>
                  <a:schemeClr val="dk1"/>
                </a:solidFill>
                <a:latin typeface="Tw Cen MT"/>
                <a:ea typeface="Calibri"/>
              </a:rPr>
              <a:t>: Imagen de María Auxiliadora venerada en la Iglesia de San Pedro.</a:t>
            </a:r>
            <a:endParaRPr lang="es-ES" sz="1800" b="0" strike="noStrike" spc="-1">
              <a:solidFill>
                <a:srgbClr val="000000"/>
              </a:solidFill>
              <a:latin typeface="Arial"/>
            </a:endParaRPr>
          </a:p>
          <a:p>
            <a:pPr algn="ctr" defTabSz="914400">
              <a:lnSpc>
                <a:spcPct val="100000"/>
              </a:lnSpc>
            </a:pPr>
            <a:r>
              <a:rPr lang="es-ES" sz="1800" b="0" strike="noStrike" spc="-1">
                <a:solidFill>
                  <a:srgbClr val="FF0000"/>
                </a:solidFill>
                <a:latin typeface="Tw Cen MT"/>
                <a:ea typeface="Calibri"/>
              </a:rPr>
              <a:t>1957: </a:t>
            </a:r>
            <a:r>
              <a:rPr lang="es-ES" sz="1800" b="0" strike="noStrike" spc="-1">
                <a:solidFill>
                  <a:schemeClr val="dk1"/>
                </a:solidFill>
                <a:latin typeface="Tw Cen MT"/>
                <a:ea typeface="Calibri"/>
              </a:rPr>
              <a:t>21 Octubre: Comienza la actividad escolar</a:t>
            </a:r>
            <a:r>
              <a:rPr lang="es-ES" sz="1800" b="0" strike="noStrike" spc="-1">
                <a:solidFill>
                  <a:srgbClr val="FF0000"/>
                </a:solidFill>
                <a:latin typeface="Tw Cen MT"/>
                <a:ea typeface="Calibri"/>
              </a:rPr>
              <a:t>.</a:t>
            </a:r>
            <a:endParaRPr lang="es-ES" sz="1800" b="0" strike="noStrike" spc="-1">
              <a:solidFill>
                <a:srgbClr val="000000"/>
              </a:solidFill>
              <a:latin typeface="Arial"/>
            </a:endParaRPr>
          </a:p>
          <a:p>
            <a:pPr algn="ctr" defTabSz="914400">
              <a:lnSpc>
                <a:spcPct val="100000"/>
              </a:lnSpc>
            </a:pPr>
            <a:r>
              <a:rPr lang="es-ES" sz="1800" b="0" strike="noStrike" spc="-1">
                <a:solidFill>
                  <a:srgbClr val="FF0000"/>
                </a:solidFill>
                <a:latin typeface="Tw Cen MT"/>
                <a:ea typeface="Calibri"/>
              </a:rPr>
              <a:t>1963: </a:t>
            </a:r>
            <a:r>
              <a:rPr lang="es-ES" sz="1800" b="0" strike="noStrike" spc="-1">
                <a:solidFill>
                  <a:schemeClr val="dk1"/>
                </a:solidFill>
                <a:latin typeface="Tw Cen MT"/>
                <a:ea typeface="Calibri"/>
              </a:rPr>
              <a:t>Consagración del templo dedicado a María Auxiliadora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La presencia salesiana se caracterizó por prestar un servicio educativo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destinado a niños y jóvenes de clases populares.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En los primeros tiempos el Colegio contaba con internado y externado. </a:t>
            </a:r>
            <a:endParaRPr lang="es-ES" sz="1800" b="0" strike="noStrike" spc="-1">
              <a:solidFill>
                <a:srgbClr val="000000"/>
              </a:solidFill>
              <a:latin typeface="Arial"/>
            </a:endParaRPr>
          </a:p>
        </p:txBody>
      </p:sp>
      <p:pic>
        <p:nvPicPr>
          <p:cNvPr id="404" name="Imagen 3"/>
          <p:cNvPicPr/>
          <p:nvPr/>
        </p:nvPicPr>
        <p:blipFill>
          <a:blip r:embed="rId3"/>
          <a:srcRect l="3249" r="6366" b="6726"/>
          <a:stretch/>
        </p:blipFill>
        <p:spPr>
          <a:xfrm>
            <a:off x="8122680" y="225720"/>
            <a:ext cx="3892680" cy="2763720"/>
          </a:xfrm>
          <a:prstGeom prst="rect">
            <a:avLst/>
          </a:prstGeom>
          <a:ln w="0">
            <a:noFill/>
          </a:ln>
        </p:spPr>
      </p:pic>
      <p:sp>
        <p:nvSpPr>
          <p:cNvPr id="405" name="CuadroTexto 6"/>
          <p:cNvSpPr/>
          <p:nvPr/>
        </p:nvSpPr>
        <p:spPr>
          <a:xfrm>
            <a:off x="0" y="225720"/>
            <a:ext cx="79462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FF0000"/>
                </a:solidFill>
                <a:highlight>
                  <a:srgbClr val="FFFF00"/>
                </a:highlight>
                <a:latin typeface="Tw Cen MT"/>
                <a:ea typeface="Calibri"/>
              </a:rPr>
              <a:t>SALESIANOS: COLEGIO STO DOMINGO SAVIO</a:t>
            </a:r>
            <a:endParaRPr lang="es-ES" sz="2000" b="0" strike="noStrike" spc="-1">
              <a:solidFill>
                <a:srgbClr val="000000"/>
              </a:solidFill>
              <a:latin typeface="Arial"/>
            </a:endParaRPr>
          </a:p>
        </p:txBody>
      </p:sp>
      <p:sp>
        <p:nvSpPr>
          <p:cNvPr id="406" name="CuadroTexto 8"/>
          <p:cNvSpPr/>
          <p:nvPr/>
        </p:nvSpPr>
        <p:spPr>
          <a:xfrm>
            <a:off x="627840" y="2992320"/>
            <a:ext cx="10959480" cy="369186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dirty="0">
                <a:solidFill>
                  <a:schemeClr val="dk1"/>
                </a:solidFill>
                <a:latin typeface="Tw Cen MT"/>
                <a:ea typeface="Calibri"/>
              </a:rPr>
              <a:t>En el internado se acogían alumnos que procedían de los pueblos cercanos.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La relación entre internos y externos favoreció una mezcla social integradora.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Durante cuatro décadas la experiencia educativa y religiosa fue muy intensa.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Siendo numerosos los religiosos, estaban muy presentes en la vida de las parroquias.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Calibri"/>
              </a:rPr>
              <a:t>1997</a:t>
            </a:r>
            <a:r>
              <a:rPr lang="es-ES" sz="1800" b="0" strike="noStrike" spc="-1" dirty="0">
                <a:solidFill>
                  <a:schemeClr val="dk1"/>
                </a:solidFill>
                <a:latin typeface="Tw Cen MT"/>
                <a:ea typeface="Calibri"/>
              </a:rPr>
              <a:t>: Remodelación del Colegio: Al ser un colegio concertado, los alumnos que acceden a él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lo hacen siguiendo los criterios de zonificación que exige la normativa vigente para la admisión.</a:t>
            </a:r>
            <a:r>
              <a:rPr lang="es-ES" sz="1800" b="0" i="1" strike="noStrike" spc="-1" dirty="0">
                <a:solidFill>
                  <a:schemeClr val="dk1"/>
                </a:solidFill>
                <a:latin typeface="Tw Cen MT"/>
                <a:ea typeface="Calibri"/>
              </a:rPr>
              <a:t> </a:t>
            </a:r>
            <a:endParaRPr lang="es-ES" sz="1800" b="0" strike="noStrike" spc="-1" dirty="0">
              <a:solidFill>
                <a:srgbClr val="000000"/>
              </a:solidFill>
              <a:latin typeface="Arial"/>
            </a:endParaRPr>
          </a:p>
          <a:p>
            <a:pPr algn="ctr" defTabSz="914400">
              <a:lnSpc>
                <a:spcPct val="100000"/>
              </a:lnSpc>
            </a:pPr>
            <a:r>
              <a:rPr lang="es-ES" sz="1800" b="0" i="1" strike="noStrike" spc="-1" dirty="0">
                <a:solidFill>
                  <a:schemeClr val="dk1"/>
                </a:solidFill>
                <a:latin typeface="Tw Cen MT"/>
                <a:ea typeface="Calibri"/>
              </a:rPr>
              <a:t>Hoy en día es un centro concertado bilingüe en su totalidad con la Junta de Andalucía,</a:t>
            </a:r>
            <a:endParaRPr lang="es-ES" sz="1800" b="0" strike="noStrike" spc="-1" dirty="0">
              <a:solidFill>
                <a:srgbClr val="000000"/>
              </a:solidFill>
              <a:latin typeface="Arial"/>
            </a:endParaRPr>
          </a:p>
          <a:p>
            <a:pPr algn="ctr" defTabSz="914400">
              <a:lnSpc>
                <a:spcPct val="100000"/>
              </a:lnSpc>
            </a:pPr>
            <a:r>
              <a:rPr lang="es-ES" sz="1800" b="0" i="1" strike="noStrike" spc="-1" dirty="0">
                <a:solidFill>
                  <a:schemeClr val="dk1"/>
                </a:solidFill>
                <a:latin typeface="Tw Cen MT"/>
                <a:ea typeface="Calibri"/>
              </a:rPr>
              <a:t> autorizado para dos líneas de Educación Infantil, Educación Primaria, Educación Secundaria </a:t>
            </a:r>
            <a:endParaRPr lang="es-ES" sz="1800" b="0" strike="noStrike" spc="-1" dirty="0">
              <a:solidFill>
                <a:srgbClr val="000000"/>
              </a:solidFill>
              <a:latin typeface="Arial"/>
            </a:endParaRPr>
          </a:p>
          <a:p>
            <a:pPr algn="ctr" defTabSz="914400">
              <a:lnSpc>
                <a:spcPct val="100000"/>
              </a:lnSpc>
            </a:pPr>
            <a:r>
              <a:rPr lang="es-ES" sz="1800" b="0" i="1" strike="noStrike" spc="-1" dirty="0">
                <a:solidFill>
                  <a:schemeClr val="dk1"/>
                </a:solidFill>
                <a:latin typeface="Tw Cen MT"/>
                <a:ea typeface="Calibri"/>
              </a:rPr>
              <a:t>y de Apoyo a la Integración con unos </a:t>
            </a:r>
            <a:r>
              <a:rPr lang="es-ES" sz="1800" b="0" i="1" strike="noStrike" spc="-1" dirty="0">
                <a:solidFill>
                  <a:srgbClr val="FF0000"/>
                </a:solidFill>
                <a:latin typeface="Tw Cen MT"/>
                <a:ea typeface="Calibri"/>
              </a:rPr>
              <a:t>724 alumnos y tres religiosos</a:t>
            </a:r>
            <a:r>
              <a:rPr lang="es-ES" sz="1800" b="0" i="1" strike="noStrike" spc="-1" dirty="0">
                <a:solidFill>
                  <a:schemeClr val="dk1"/>
                </a:solidFill>
                <a:latin typeface="Tw Cen MT"/>
                <a:ea typeface="Calibri"/>
              </a:rPr>
              <a:t>.</a:t>
            </a:r>
            <a:endParaRPr lang="es-ES" sz="1800" b="0" strike="noStrike" spc="-1" dirty="0">
              <a:solidFill>
                <a:srgbClr val="000000"/>
              </a:solidFill>
              <a:latin typeface="Arial"/>
            </a:endParaRPr>
          </a:p>
          <a:p>
            <a:pPr algn="ctr" defTabSz="914400">
              <a:lnSpc>
                <a:spcPct val="100000"/>
              </a:lnSpc>
            </a:pPr>
            <a:r>
              <a:rPr lang="es-ES" sz="1800" b="0" i="1" strike="noStrike" spc="-1" dirty="0">
                <a:solidFill>
                  <a:schemeClr val="dk1"/>
                </a:solidFill>
                <a:latin typeface="Tw Cen MT"/>
                <a:ea typeface="Calibri"/>
              </a:rPr>
              <a:t>Las diferentes asociaciones de seglares vinculadas a él, han convertido al Colegio </a:t>
            </a:r>
            <a:endParaRPr lang="es-ES" sz="1800" b="0" strike="noStrike" spc="-1" dirty="0">
              <a:solidFill>
                <a:srgbClr val="000000"/>
              </a:solidFill>
              <a:latin typeface="Arial"/>
            </a:endParaRPr>
          </a:p>
          <a:p>
            <a:pPr algn="ctr" defTabSz="914400">
              <a:lnSpc>
                <a:spcPct val="100000"/>
              </a:lnSpc>
            </a:pPr>
            <a:r>
              <a:rPr lang="es-ES" sz="1800" b="0" i="1" strike="noStrike" spc="-1" dirty="0">
                <a:solidFill>
                  <a:schemeClr val="dk1"/>
                </a:solidFill>
                <a:latin typeface="Tw Cen MT"/>
                <a:ea typeface="Calibri"/>
              </a:rPr>
              <a:t>en un foco de actividad pastoral (HOGARES 8) y de atención a sectores más necesitados; </a:t>
            </a:r>
            <a:endParaRPr lang="es-ES" sz="1800" b="0" strike="noStrike" spc="-1" dirty="0">
              <a:solidFill>
                <a:srgbClr val="000000"/>
              </a:solidFill>
              <a:latin typeface="Arial"/>
            </a:endParaRPr>
          </a:p>
          <a:p>
            <a:pPr algn="ctr" defTabSz="914400">
              <a:lnSpc>
                <a:spcPct val="100000"/>
              </a:lnSpc>
            </a:pPr>
            <a:r>
              <a:rPr lang="es-ES" sz="1800" b="0" i="1" strike="noStrike" spc="-1" dirty="0">
                <a:solidFill>
                  <a:schemeClr val="dk1"/>
                </a:solidFill>
                <a:latin typeface="Tw Cen MT"/>
                <a:ea typeface="Calibri"/>
              </a:rPr>
              <a:t>un ejemplo de ello la Fundación: “Proyecto Don Bosco”.</a:t>
            </a:r>
            <a:r>
              <a:rPr lang="es-ES" sz="1800" b="0" strike="noStrike" spc="-1" dirty="0">
                <a:solidFill>
                  <a:schemeClr val="dk1"/>
                </a:solidFill>
                <a:latin typeface="Tw Cen MT"/>
                <a:ea typeface="Calibri"/>
              </a:rPr>
              <a:t>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highlight>
                  <a:srgbClr val="FFFF00"/>
                </a:highlight>
                <a:latin typeface="Tw Cen MT"/>
                <a:ea typeface="Calibri"/>
              </a:rPr>
              <a:t>UBETENSES: Juan A. Fuentes, José Manuel Pozas, Francisco Fuentes y José </a:t>
            </a:r>
            <a:r>
              <a:rPr lang="es-ES" sz="1800" b="0" strike="noStrike" spc="-1">
                <a:solidFill>
                  <a:schemeClr val="dk1"/>
                </a:solidFill>
                <a:highlight>
                  <a:srgbClr val="FFFF00"/>
                </a:highlight>
                <a:latin typeface="Tw Cen MT"/>
                <a:ea typeface="Calibri"/>
              </a:rPr>
              <a:t>Carlos Barba.</a:t>
            </a:r>
            <a:endParaRPr lang="es-ES" sz="18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additive="repl">
                                        <p:cTn id="7" dur="5000"/>
                                        <p:tgtEl>
                                          <p:spTgt spid="404"/>
                                        </p:tgtEl>
                                      </p:cBhvr>
                                    </p:animEffect>
                                    <p:anim calcmode="lin" valueType="num">
                                      <p:cBhvr additive="repl">
                                        <p:cTn id="8" dur="5000" fill="hold"/>
                                        <p:tgtEl>
                                          <p:spTgt spid="404"/>
                                        </p:tgtEl>
                                        <p:attrNameLst>
                                          <p:attrName>ppt_x</p:attrName>
                                        </p:attrNameLst>
                                      </p:cBhvr>
                                      <p:tavLst>
                                        <p:tav tm="0">
                                          <p:val>
                                            <p:strVal val="#ppt_x"/>
                                          </p:val>
                                        </p:tav>
                                        <p:tav tm="100000">
                                          <p:val>
                                            <p:strVal val="#ppt_x"/>
                                          </p:val>
                                        </p:tav>
                                      </p:tavLst>
                                    </p:anim>
                                    <p:anim calcmode="lin" valueType="num">
                                      <p:cBhvr additive="repl">
                                        <p:cTn id="9" dur="5000" fill="hold"/>
                                        <p:tgtEl>
                                          <p:spTgt spid="4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Imagen 4"/>
          <p:cNvPicPr/>
          <p:nvPr/>
        </p:nvPicPr>
        <p:blipFill>
          <a:blip r:embed="rId2"/>
          <a:stretch/>
        </p:blipFill>
        <p:spPr>
          <a:xfrm>
            <a:off x="0" y="0"/>
            <a:ext cx="12189240" cy="6855120"/>
          </a:xfrm>
          <a:prstGeom prst="rect">
            <a:avLst/>
          </a:prstGeom>
          <a:ln w="0">
            <a:noFill/>
          </a:ln>
        </p:spPr>
      </p:pic>
      <p:sp>
        <p:nvSpPr>
          <p:cNvPr id="408" name="CuadroTexto 2"/>
          <p:cNvSpPr/>
          <p:nvPr/>
        </p:nvSpPr>
        <p:spPr>
          <a:xfrm>
            <a:off x="427512" y="560520"/>
            <a:ext cx="7303324"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1800" b="0" strike="noStrike" spc="-1" dirty="0">
                <a:solidFill>
                  <a:schemeClr val="dk1"/>
                </a:solidFill>
                <a:latin typeface="Tw Cen MT"/>
                <a:ea typeface="Times New Roman"/>
              </a:rPr>
              <a:t>Esta historia nos llega casi como un cuento.</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Times New Roman"/>
              </a:rPr>
              <a:t>1958. </a:t>
            </a:r>
            <a:r>
              <a:rPr lang="es-ES" sz="1800" b="0" strike="noStrike" spc="-1" dirty="0">
                <a:solidFill>
                  <a:schemeClr val="dk1"/>
                </a:solidFill>
                <a:latin typeface="Tw Cen MT"/>
                <a:ea typeface="Times New Roman"/>
              </a:rPr>
              <a:t>En la ciudad de Úbeda faltaban aulas para atender a los niños.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Y érase que en el Hospital de Santiago había dos Hijas de la Caridad que,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antes de la guerra daban clases a hijos de familias desfavorecidas.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Terminada la guerra quedaron prestando su servicio a los enfermos.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Entonces llegó a Jaén un nuevo obispo, </a:t>
            </a:r>
            <a:r>
              <a:rPr lang="es-ES" sz="1800" b="0" strike="noStrike" spc="-1" dirty="0">
                <a:solidFill>
                  <a:srgbClr val="C00000"/>
                </a:solidFill>
                <a:latin typeface="Tw Cen MT"/>
                <a:ea typeface="Times New Roman"/>
              </a:rPr>
              <a:t>D. Félix Romero Mengíbar</a:t>
            </a:r>
            <a:r>
              <a:rPr lang="es-ES" sz="1800" b="0" strike="noStrike" spc="-1" dirty="0">
                <a:solidFill>
                  <a:schemeClr val="dk1"/>
                </a:solidFill>
                <a:latin typeface="Tw Cen MT"/>
                <a:ea typeface="Times New Roman"/>
              </a:rPr>
              <a:t>.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Conoció Úbeda y, según cuentan, se quedó prendado.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Como pastor que era, pensó en la infancia y juventud, </a:t>
            </a:r>
            <a:r>
              <a:rPr lang="es-ES" sz="1800" b="1" strike="noStrike" spc="-1" dirty="0">
                <a:solidFill>
                  <a:schemeClr val="dk1"/>
                </a:solidFill>
                <a:latin typeface="Times New Roman"/>
                <a:ea typeface="Times New Roman"/>
              </a:rPr>
              <a:t>y</a:t>
            </a:r>
            <a:r>
              <a:rPr lang="es-ES" sz="1800" b="0" strike="noStrike" spc="-1" dirty="0">
                <a:solidFill>
                  <a:schemeClr val="dk1"/>
                </a:solidFill>
                <a:latin typeface="Tw Cen MT"/>
                <a:ea typeface="Times New Roman"/>
              </a:rPr>
              <a:t> en el Hospital,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las hermanas le hablaron de la posibilidad de recuperar la enseñanza.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Así volvió a brotar aquella semilla que había quedado escondida.</a:t>
            </a:r>
            <a:endParaRPr lang="es-ES" sz="1800" b="0" strike="noStrike" spc="-1" dirty="0">
              <a:solidFill>
                <a:srgbClr val="000000"/>
              </a:solidFill>
              <a:latin typeface="Arial"/>
            </a:endParaRPr>
          </a:p>
        </p:txBody>
      </p:sp>
      <p:sp>
        <p:nvSpPr>
          <p:cNvPr id="409" name="CuadroTexto 3"/>
          <p:cNvSpPr/>
          <p:nvPr/>
        </p:nvSpPr>
        <p:spPr>
          <a:xfrm>
            <a:off x="0" y="191160"/>
            <a:ext cx="7481455"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rgbClr val="C00000"/>
                </a:solidFill>
                <a:highlight>
                  <a:srgbClr val="FFFF00"/>
                </a:highlight>
                <a:latin typeface="Tw Cen MT"/>
                <a:ea typeface="Times New Roman"/>
              </a:rPr>
              <a:t>COLEGIO DE LA MILAGROSA:</a:t>
            </a:r>
            <a:r>
              <a:rPr lang="es-ES" sz="2000" b="1" strike="noStrike" spc="-1" dirty="0">
                <a:solidFill>
                  <a:srgbClr val="C00000"/>
                </a:solidFill>
                <a:highlight>
                  <a:srgbClr val="FFFF00"/>
                </a:highlight>
                <a:latin typeface="Tw Cen MT"/>
                <a:ea typeface="Times New Roman"/>
              </a:rPr>
              <a:t> </a:t>
            </a:r>
            <a:r>
              <a:rPr lang="es-ES" sz="2000" b="0" strike="noStrike" spc="-1" dirty="0">
                <a:solidFill>
                  <a:srgbClr val="C00000"/>
                </a:solidFill>
                <a:highlight>
                  <a:srgbClr val="FFFF00"/>
                </a:highlight>
                <a:latin typeface="Tw Cen MT"/>
                <a:ea typeface="Times New Roman"/>
              </a:rPr>
              <a:t>HIJAS DE LA CARIDAD</a:t>
            </a:r>
            <a:endParaRPr lang="es-ES" sz="2000" b="0" strike="noStrike" spc="-1" dirty="0">
              <a:solidFill>
                <a:srgbClr val="000000"/>
              </a:solidFill>
              <a:latin typeface="Arial"/>
            </a:endParaRPr>
          </a:p>
        </p:txBody>
      </p:sp>
      <p:pic>
        <p:nvPicPr>
          <p:cNvPr id="3" name="Imagen 2">
            <a:extLst>
              <a:ext uri="{FF2B5EF4-FFF2-40B4-BE49-F238E27FC236}">
                <a16:creationId xmlns:a16="http://schemas.microsoft.com/office/drawing/2014/main" id="{037BF773-6CED-248C-6197-CA4BD1BA5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836" y="656022"/>
            <a:ext cx="4191064" cy="2669863"/>
          </a:xfrm>
          <a:prstGeom prst="rect">
            <a:avLst/>
          </a:prstGeom>
        </p:spPr>
      </p:pic>
      <p:sp>
        <p:nvSpPr>
          <p:cNvPr id="5" name="CuadroTexto 4">
            <a:extLst>
              <a:ext uri="{FF2B5EF4-FFF2-40B4-BE49-F238E27FC236}">
                <a16:creationId xmlns:a16="http://schemas.microsoft.com/office/drawing/2014/main" id="{BB49183A-7FC8-8D94-B8F4-9B85319DC9E0}"/>
              </a:ext>
            </a:extLst>
          </p:cNvPr>
          <p:cNvSpPr txBox="1"/>
          <p:nvPr/>
        </p:nvSpPr>
        <p:spPr>
          <a:xfrm>
            <a:off x="795866" y="3325885"/>
            <a:ext cx="10675697" cy="3527048"/>
          </a:xfrm>
          <a:prstGeom prst="rect">
            <a:avLst/>
          </a:prstGeom>
          <a:noFill/>
        </p:spPr>
        <p:txBody>
          <a:bodyPr wrap="square">
            <a:spAutoFit/>
          </a:bodyPr>
          <a:lstStyle/>
          <a:p>
            <a:pPr algn="ctr" defTabSz="914400">
              <a:lnSpc>
                <a:spcPct val="100000"/>
              </a:lnSpc>
            </a:pPr>
            <a:r>
              <a:rPr lang="es-ES" sz="1800" b="0" strike="noStrike" spc="-1" dirty="0">
                <a:solidFill>
                  <a:schemeClr val="dk1"/>
                </a:solidFill>
                <a:latin typeface="Tw Cen MT"/>
                <a:ea typeface="Times New Roman"/>
              </a:rPr>
              <a:t>Con la llegada de nuevas hermanas comenzó en las dependencias del Hospital.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Llegan sor Francisca y sor Ventura; en el Hospital ya no había más sitio disponible.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1959: Sor Purificación, directora del colegio del Hospital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solicitó permiso y ayuda para la construcción de un nuevo edificio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acogiéndose a las nuevas disposiciones ofrecidas por el Ministerio.</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Times New Roman"/>
              </a:rPr>
              <a:t>1965</a:t>
            </a:r>
            <a:r>
              <a:rPr lang="es-ES" sz="1800" b="0" strike="noStrike" spc="-1" dirty="0">
                <a:solidFill>
                  <a:schemeClr val="dk1"/>
                </a:solidFill>
                <a:latin typeface="Tw Cen MT"/>
                <a:ea typeface="Times New Roman"/>
              </a:rPr>
              <a:t>,12 octubre: Comienzan las obras en los terrenos ofrecidos junto al Pilar.</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Times New Roman"/>
              </a:rPr>
              <a:t>1967</a:t>
            </a:r>
            <a:r>
              <a:rPr lang="es-ES" sz="1800" b="0" strike="noStrike" spc="-1" dirty="0">
                <a:solidFill>
                  <a:schemeClr val="dk1"/>
                </a:solidFill>
                <a:latin typeface="Tw Cen MT"/>
                <a:ea typeface="Times New Roman"/>
              </a:rPr>
              <a:t>, </a:t>
            </a:r>
            <a:r>
              <a:rPr lang="es-ES" sz="1800" b="0" strike="noStrike" spc="-1" dirty="0">
                <a:solidFill>
                  <a:schemeClr val="dk1"/>
                </a:solidFill>
                <a:highlight>
                  <a:srgbClr val="FFFF00"/>
                </a:highlight>
                <a:latin typeface="Tw Cen MT"/>
                <a:ea typeface="Times New Roman"/>
              </a:rPr>
              <a:t>Enero: Las alumnas se trasladaron al nuevo centro</a:t>
            </a:r>
            <a:r>
              <a:rPr lang="es-ES" sz="1800" b="0" strike="noStrike" spc="-1" dirty="0">
                <a:solidFill>
                  <a:schemeClr val="dk1"/>
                </a:solidFill>
                <a:latin typeface="Tw Cen MT"/>
                <a:ea typeface="Times New Roman"/>
              </a:rPr>
              <a:t>.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La Milagrosa empezó su andadura como colegio privado subvencionado,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y además la enseñanza empezaría a ser mixta.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 El colegio siguió funcionando como Fundación Marillac aunque se suprimió </a:t>
            </a:r>
          </a:p>
          <a:p>
            <a:pPr algn="ctr" defTabSz="914400">
              <a:lnSpc>
                <a:spcPct val="100000"/>
              </a:lnSpc>
            </a:pPr>
            <a:r>
              <a:rPr lang="es-ES" sz="1800" b="0" strike="noStrike" spc="-1" dirty="0">
                <a:solidFill>
                  <a:schemeClr val="dk1"/>
                </a:solidFill>
                <a:latin typeface="Tw Cen MT"/>
                <a:ea typeface="Times New Roman"/>
              </a:rPr>
              <a:t>la Comunidad de Religiosas por falta de vocaciones en el año 2015.</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highlight>
                  <a:srgbClr val="FFFF00"/>
                </a:highlight>
                <a:latin typeface="Times New Roman"/>
                <a:ea typeface="Times New Roman"/>
              </a:rPr>
              <a:t>UBETENSES: Sor, Isabel </a:t>
            </a:r>
            <a:r>
              <a:rPr lang="es-ES" sz="1800" b="0" strike="noStrike" spc="-1" dirty="0" err="1">
                <a:solidFill>
                  <a:schemeClr val="dk1"/>
                </a:solidFill>
                <a:highlight>
                  <a:srgbClr val="FFFF00"/>
                </a:highlight>
                <a:latin typeface="Times New Roman"/>
                <a:ea typeface="Times New Roman"/>
              </a:rPr>
              <a:t>Mª</a:t>
            </a:r>
            <a:r>
              <a:rPr lang="es-ES" sz="1800" b="0" strike="noStrike" spc="-1" dirty="0">
                <a:solidFill>
                  <a:schemeClr val="dk1"/>
                </a:solidFill>
                <a:highlight>
                  <a:srgbClr val="FFFF00"/>
                </a:highlight>
                <a:latin typeface="Times New Roman"/>
                <a:ea typeface="Times New Roman"/>
              </a:rPr>
              <a:t>; Clara; Magdalena, Juani y Blanca</a:t>
            </a:r>
            <a:endParaRPr lang="es-ES" sz="18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additive="repl">
                                        <p:cTn id="7" dur="3000"/>
                                        <p:tgtEl>
                                          <p:spTgt spid="408"/>
                                        </p:tgtEl>
                                      </p:cBhvr>
                                    </p:animEffect>
                                    <p:anim calcmode="lin" valueType="num">
                                      <p:cBhvr additive="repl">
                                        <p:cTn id="8" dur="3000" fill="hold"/>
                                        <p:tgtEl>
                                          <p:spTgt spid="408"/>
                                        </p:tgtEl>
                                        <p:attrNameLst>
                                          <p:attrName>ppt_x</p:attrName>
                                        </p:attrNameLst>
                                      </p:cBhvr>
                                      <p:tavLst>
                                        <p:tav tm="0">
                                          <p:val>
                                            <p:strVal val="#ppt_x"/>
                                          </p:val>
                                        </p:tav>
                                        <p:tav tm="100000">
                                          <p:val>
                                            <p:strVal val="#ppt_x"/>
                                          </p:val>
                                        </p:tav>
                                      </p:tavLst>
                                    </p:anim>
                                    <p:anim calcmode="lin" valueType="num">
                                      <p:cBhvr additive="repl">
                                        <p:cTn id="9" dur="3000" fill="hold"/>
                                        <p:tgtEl>
                                          <p:spTgt spid="4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Imagen 4"/>
          <p:cNvPicPr/>
          <p:nvPr/>
        </p:nvPicPr>
        <p:blipFill>
          <a:blip r:embed="rId2"/>
          <a:stretch/>
        </p:blipFill>
        <p:spPr>
          <a:xfrm>
            <a:off x="0" y="0"/>
            <a:ext cx="12189240" cy="6855120"/>
          </a:xfrm>
          <a:prstGeom prst="rect">
            <a:avLst/>
          </a:prstGeom>
          <a:ln w="0">
            <a:noFill/>
          </a:ln>
        </p:spPr>
      </p:pic>
      <p:sp>
        <p:nvSpPr>
          <p:cNvPr id="411" name="CuadroTexto 2"/>
          <p:cNvSpPr/>
          <p:nvPr/>
        </p:nvSpPr>
        <p:spPr>
          <a:xfrm>
            <a:off x="1603169" y="296884"/>
            <a:ext cx="9161813" cy="644579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En la España de los </a:t>
            </a:r>
            <a:r>
              <a:rPr lang="es-ES" sz="2000" b="0" strike="noStrike" spc="-1" dirty="0">
                <a:solidFill>
                  <a:srgbClr val="C00000"/>
                </a:solidFill>
                <a:highlight>
                  <a:srgbClr val="FFFF00"/>
                </a:highlight>
                <a:latin typeface="Tw Cen MT"/>
                <a:ea typeface="Calibri"/>
              </a:rPr>
              <a:t>años 40, </a:t>
            </a:r>
            <a:r>
              <a:rPr lang="es-ES" sz="2000" b="0" strike="noStrike" spc="-1" dirty="0">
                <a:solidFill>
                  <a:schemeClr val="dk1"/>
                </a:solidFill>
                <a:latin typeface="Tw Cen MT"/>
                <a:ea typeface="Calibri"/>
              </a:rPr>
              <a:t>tras el martirio de numerosos seglares,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muchos de ellos Jóvenes de A.C, como es el caso del José </a:t>
            </a:r>
            <a:r>
              <a:rPr lang="es-ES" sz="2000" b="0" strike="noStrike" spc="-1" dirty="0" err="1">
                <a:solidFill>
                  <a:schemeClr val="dk1"/>
                </a:solidFill>
                <a:latin typeface="Tw Cen MT"/>
                <a:ea typeface="Calibri"/>
              </a:rPr>
              <a:t>Mª</a:t>
            </a:r>
            <a:r>
              <a:rPr lang="es-ES" sz="2000" b="0" strike="noStrike" spc="-1" dirty="0">
                <a:solidFill>
                  <a:schemeClr val="dk1"/>
                </a:solidFill>
                <a:latin typeface="Tw Cen MT"/>
                <a:ea typeface="Calibri"/>
              </a:rPr>
              <a:t> Poyatos,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obrero y mártir a los 22 años en Úbeda,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hubo un resurgir, potenciado por el encuentro de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Jóvenes de A.C. en Santiago (1948) Año Compostelano.</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1945: En Úbeda, estando en visita pastoral el Obispo D. Rafael,</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los jóvenes, tras el fracaso de la A.C a nivel parroquial,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le piden unirse en una única JAC, y la posibilidad de ocupar en la Trinidad</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las habitaciones que habían utilizado con anterioridad los claretianos.</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Concedidas ambas peticiones, comienzan con entusiasmo su tarea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que consistía básicamente en reuniones de formación y oración.</a:t>
            </a:r>
          </a:p>
          <a:p>
            <a:pPr algn="ctr" defTabSz="914400">
              <a:lnSpc>
                <a:spcPct val="100000"/>
              </a:lnSpc>
            </a:pP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C00000"/>
                </a:solidFill>
                <a:highlight>
                  <a:srgbClr val="FFFF00"/>
                </a:highlight>
                <a:latin typeface="Tw Cen MT"/>
                <a:ea typeface="Calibri"/>
              </a:rPr>
              <a:t>Años 50</a:t>
            </a:r>
            <a:r>
              <a:rPr lang="es-ES" sz="2000" b="0" strike="noStrike" spc="-1" dirty="0">
                <a:solidFill>
                  <a:schemeClr val="dk1"/>
                </a:solidFill>
                <a:highlight>
                  <a:srgbClr val="FFFF00"/>
                </a:highlight>
                <a:latin typeface="Tw Cen MT"/>
                <a:ea typeface="Calibri"/>
              </a:rPr>
              <a:t>: </a:t>
            </a:r>
            <a:r>
              <a:rPr lang="es-ES" sz="2000" b="0" strike="noStrike" spc="-1" dirty="0">
                <a:solidFill>
                  <a:schemeClr val="dk1"/>
                </a:solidFill>
                <a:latin typeface="Tw Cen MT"/>
                <a:ea typeface="Calibri"/>
              </a:rPr>
              <a:t>Se incorpora al equipo de jóvenes </a:t>
            </a:r>
            <a:r>
              <a:rPr lang="es-ES" sz="2000" b="0" strike="noStrike" spc="-1" dirty="0">
                <a:solidFill>
                  <a:schemeClr val="dk1"/>
                </a:solidFill>
                <a:highlight>
                  <a:srgbClr val="FFFF00"/>
                </a:highlight>
                <a:latin typeface="Tw Cen MT"/>
                <a:ea typeface="Calibri"/>
              </a:rPr>
              <a:t>Antonio Gutiérrez “El Viejo</a:t>
            </a:r>
            <a:r>
              <a:rPr lang="es-ES" sz="2000" b="0" strike="noStrike" spc="-1" dirty="0">
                <a:solidFill>
                  <a:schemeClr val="dk1"/>
                </a:solidFill>
                <a:latin typeface="Tw Cen MT"/>
                <a:ea typeface="Calibri"/>
              </a:rPr>
              <a:t>”.(27 años).</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Hombre eminentemente activo y práctico, al ser nombrado Vocal de Deportes,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organiza campeonatos, excursiones, actividades de tipo benéfico, visita al Asilo, Hospital, se deja acompañar  por los jóvenes, cuando en nombre de Cáritas va a socorrer a pobres y enfermos (cosa que ellos nunca olvidarán).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Promueve rifas y toda clase de actividades, sobre todo deportivas.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El equipo de futbol de A.C adquirirá fama a nivel de Andalucía.</a:t>
            </a:r>
            <a:endParaRPr lang="es-ES" sz="2000" b="0" strike="noStrike" spc="-1" dirty="0">
              <a:solidFill>
                <a:srgbClr val="000000"/>
              </a:solidFill>
              <a:latin typeface="Arial"/>
            </a:endParaRPr>
          </a:p>
        </p:txBody>
      </p:sp>
      <p:sp>
        <p:nvSpPr>
          <p:cNvPr id="412" name="CuadroTexto 3"/>
          <p:cNvSpPr/>
          <p:nvPr/>
        </p:nvSpPr>
        <p:spPr>
          <a:xfrm>
            <a:off x="0" y="0"/>
            <a:ext cx="121892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LA ACCIÓN CATÓLICA DE JÓVENES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fade">
                                      <p:cBhvr additive="repl">
                                        <p:cTn id="7" dur="3000"/>
                                        <p:tgtEl>
                                          <p:spTgt spid="411"/>
                                        </p:tgtEl>
                                      </p:cBhvr>
                                    </p:animEffect>
                                    <p:anim calcmode="lin" valueType="num">
                                      <p:cBhvr additive="repl">
                                        <p:cTn id="8" dur="3000" fill="hold"/>
                                        <p:tgtEl>
                                          <p:spTgt spid="411"/>
                                        </p:tgtEl>
                                        <p:attrNameLst>
                                          <p:attrName>ppt_x</p:attrName>
                                        </p:attrNameLst>
                                      </p:cBhvr>
                                      <p:tavLst>
                                        <p:tav tm="0">
                                          <p:val>
                                            <p:strVal val="#ppt_x"/>
                                          </p:val>
                                        </p:tav>
                                        <p:tav tm="100000">
                                          <p:val>
                                            <p:strVal val="#ppt_x"/>
                                          </p:val>
                                        </p:tav>
                                      </p:tavLst>
                                    </p:anim>
                                    <p:anim calcmode="lin" valueType="num">
                                      <p:cBhvr additive="repl">
                                        <p:cTn id="9" dur="3000" fill="hold"/>
                                        <p:tgtEl>
                                          <p:spTgt spid="4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Imagen 4"/>
          <p:cNvPicPr/>
          <p:nvPr/>
        </p:nvPicPr>
        <p:blipFill>
          <a:blip r:embed="rId2"/>
          <a:stretch/>
        </p:blipFill>
        <p:spPr>
          <a:xfrm>
            <a:off x="0" y="0"/>
            <a:ext cx="12189240" cy="6855120"/>
          </a:xfrm>
          <a:prstGeom prst="rect">
            <a:avLst/>
          </a:prstGeom>
          <a:ln w="0">
            <a:noFill/>
          </a:ln>
        </p:spPr>
      </p:pic>
      <p:sp>
        <p:nvSpPr>
          <p:cNvPr id="414" name="CuadroTexto 2"/>
          <p:cNvSpPr/>
          <p:nvPr/>
        </p:nvSpPr>
        <p:spPr>
          <a:xfrm>
            <a:off x="901080" y="551160"/>
            <a:ext cx="8297280" cy="563085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Tw Cen MT"/>
                <a:ea typeface="Calibri"/>
              </a:rPr>
              <a:t>1959</a:t>
            </a:r>
            <a:r>
              <a:rPr lang="es-ES" sz="1800" b="0" strike="noStrike" spc="-1" dirty="0">
                <a:solidFill>
                  <a:schemeClr val="dk1"/>
                </a:solidFill>
                <a:latin typeface="Tw Cen MT"/>
                <a:ea typeface="Calibri"/>
              </a:rPr>
              <a:t>: Puesto en contacto con la A.C. Nacional, participa en el campamento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de Verano en Burgos, acompañado durante varios años por un grupo cada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vez más numeroso de chicos, hasta que toma la determinación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de organizarse por su propia cuenta.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No hay entendimiento con la A.C. de Jaén, aunque no se rompen las relaciones.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Son experiencias duras por la carencia de medios, pasando por Málaga, Valencia,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hasta terminar en la Barrosa (verano 1967), donde se adquieren en propiedad </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Tw Cen MT"/>
                <a:ea typeface="Calibri"/>
              </a:rPr>
              <a:t>1970</a:t>
            </a:r>
            <a:r>
              <a:rPr lang="es-ES" sz="1800" b="0" strike="noStrike" spc="-1" dirty="0">
                <a:solidFill>
                  <a:schemeClr val="dk1"/>
                </a:solidFill>
                <a:latin typeface="Tw Cen MT"/>
                <a:ea typeface="Calibri"/>
              </a:rPr>
              <a:t> unos terrenos junto a la playa para el Campamento (año 1970).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A lo largo de los años se fue conformando un verdadero equipo, de gente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muy dispar, Manolo Molina dedicado sobre todo a la formación,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Antonio Cruz a la organización y deportes, y tantos otros, (cientos, sin duda)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capaces de trabajar desinteresadamente por esta gran obra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que ha terminado siendo una gran familia.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Después de sesenta años ininterrumpidos de Campamentos, unos 300 niños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y jóvenes siguen disfrutando cada año de esta experiencia singular. </a:t>
            </a:r>
            <a:endParaRPr lang="es-ES" sz="1800" b="0" strike="noStrike" spc="-1" dirty="0">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Calibri"/>
              </a:rPr>
              <a:t>1985</a:t>
            </a:r>
            <a:r>
              <a:rPr lang="es-ES" sz="1800" b="0" strike="noStrike" spc="-1">
                <a:solidFill>
                  <a:schemeClr val="dk1"/>
                </a:solidFill>
                <a:latin typeface="Tw Cen MT"/>
                <a:ea typeface="Calibri"/>
              </a:rPr>
              <a:t>?: Se adquirieron en Úbeda terrenos para los deportes -La Patera-; </a:t>
            </a:r>
            <a:endParaRPr lang="es-ES" sz="1800" b="0" strike="noStrike" spc="-1">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se continuaron a lo largo del curso actividades formativas, o de entretenimiento;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nuevos colaboradores, hijos y nietos se incorporaron a las nuevas tareas,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pero el espíritu inicial sigue vivo.</a:t>
            </a:r>
            <a:endParaRPr lang="es-ES" sz="1800" b="0" strike="noStrike" spc="-1" dirty="0">
              <a:solidFill>
                <a:srgbClr val="000000"/>
              </a:solidFill>
              <a:latin typeface="Arial"/>
            </a:endParaRPr>
          </a:p>
        </p:txBody>
      </p:sp>
      <p:sp>
        <p:nvSpPr>
          <p:cNvPr id="415" name="CuadroTexto 3"/>
          <p:cNvSpPr/>
          <p:nvPr/>
        </p:nvSpPr>
        <p:spPr>
          <a:xfrm>
            <a:off x="0" y="0"/>
            <a:ext cx="9421091"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rgbClr val="C00000"/>
                </a:solidFill>
                <a:highlight>
                  <a:srgbClr val="FFFF00"/>
                </a:highlight>
                <a:latin typeface="Tw Cen MT"/>
                <a:ea typeface="Calibri"/>
              </a:rPr>
              <a:t>LOS CAMPAMENTOS: UNA EXPERIENCIA SINGULAR</a:t>
            </a:r>
            <a:endParaRPr lang="es-ES" sz="2000" b="0" strike="noStrike" spc="-1" dirty="0">
              <a:solidFill>
                <a:srgbClr val="000000"/>
              </a:solidFill>
              <a:latin typeface="Arial"/>
            </a:endParaRPr>
          </a:p>
        </p:txBody>
      </p:sp>
      <p:pic>
        <p:nvPicPr>
          <p:cNvPr id="2" name="Imagen 1">
            <a:extLst>
              <a:ext uri="{FF2B5EF4-FFF2-40B4-BE49-F238E27FC236}">
                <a16:creationId xmlns:a16="http://schemas.microsoft.com/office/drawing/2014/main" id="{E1948A69-0B05-6C6D-ADC3-1BC62DB755C3}"/>
              </a:ext>
            </a:extLst>
          </p:cNvPr>
          <p:cNvPicPr>
            <a:picLocks noChangeAspect="1"/>
          </p:cNvPicPr>
          <p:nvPr/>
        </p:nvPicPr>
        <p:blipFill rotWithShape="1">
          <a:blip r:embed="rId3"/>
          <a:srcRect t="17825" r="22009" b="9842"/>
          <a:stretch/>
        </p:blipFill>
        <p:spPr>
          <a:xfrm>
            <a:off x="9682437" y="3925664"/>
            <a:ext cx="2022723" cy="2628630"/>
          </a:xfrm>
          <a:prstGeom prst="rect">
            <a:avLst/>
          </a:prstGeom>
        </p:spPr>
      </p:pic>
      <p:pic>
        <p:nvPicPr>
          <p:cNvPr id="4" name="Imagen 3">
            <a:extLst>
              <a:ext uri="{FF2B5EF4-FFF2-40B4-BE49-F238E27FC236}">
                <a16:creationId xmlns:a16="http://schemas.microsoft.com/office/drawing/2014/main" id="{DF51D52D-BB16-EF05-0967-43D3EEF9F8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2438" y="871822"/>
            <a:ext cx="2022723" cy="2753017"/>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fade">
                                      <p:cBhvr additive="repl">
                                        <p:cTn id="7" dur="3000"/>
                                        <p:tgtEl>
                                          <p:spTgt spid="414"/>
                                        </p:tgtEl>
                                      </p:cBhvr>
                                    </p:animEffect>
                                    <p:anim calcmode="lin" valueType="num">
                                      <p:cBhvr additive="repl">
                                        <p:cTn id="8" dur="3000" fill="hold"/>
                                        <p:tgtEl>
                                          <p:spTgt spid="414"/>
                                        </p:tgtEl>
                                        <p:attrNameLst>
                                          <p:attrName>ppt_x</p:attrName>
                                        </p:attrNameLst>
                                      </p:cBhvr>
                                      <p:tavLst>
                                        <p:tav tm="0">
                                          <p:val>
                                            <p:strVal val="#ppt_x"/>
                                          </p:val>
                                        </p:tav>
                                        <p:tav tm="100000">
                                          <p:val>
                                            <p:strVal val="#ppt_x"/>
                                          </p:val>
                                        </p:tav>
                                      </p:tavLst>
                                    </p:anim>
                                    <p:anim calcmode="lin" valueType="num">
                                      <p:cBhvr additive="repl">
                                        <p:cTn id="9" dur="3000" fill="hold"/>
                                        <p:tgtEl>
                                          <p:spTgt spid="4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Imagen 4"/>
          <p:cNvPicPr/>
          <p:nvPr/>
        </p:nvPicPr>
        <p:blipFill>
          <a:blip r:embed="rId2"/>
          <a:stretch/>
        </p:blipFill>
        <p:spPr>
          <a:xfrm>
            <a:off x="0" y="0"/>
            <a:ext cx="12189240" cy="6855120"/>
          </a:xfrm>
          <a:prstGeom prst="rect">
            <a:avLst/>
          </a:prstGeom>
          <a:ln w="0">
            <a:noFill/>
          </a:ln>
        </p:spPr>
      </p:pic>
      <p:sp>
        <p:nvSpPr>
          <p:cNvPr id="417" name="CuadroTexto 2"/>
          <p:cNvSpPr/>
          <p:nvPr/>
        </p:nvSpPr>
        <p:spPr>
          <a:xfrm>
            <a:off x="728280" y="433800"/>
            <a:ext cx="10680840" cy="639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chemeClr val="dk1"/>
                </a:solidFill>
                <a:latin typeface="Tw Cen MT"/>
                <a:ea typeface="Times New Roman"/>
              </a:rPr>
              <a:t>Cáritas en Úbeda nace en años difíciles por la escasez de alimentos, de sanidad, de trabajo y de vivienda.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Ante esta situación, las diferentes Comunidades Religiosas, Parroquias y Cofradías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tratan de poner remedio con los escasos medios con que se cuenta.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Es a partir del florecimiento de Acción Católica y Cursillos de Cristiandad,</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ante el convencimiento de que no basta con formarse y rezar,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sino que es necesario “actuar”, cuando se siente la necesidad de crear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CÁRITAS INTERPARROQUIAL Y LAS PARROQUIALES.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Don Manuel Fuentes Garayalde sería elegido como primer presidente.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No estaba solo, contaba con innumerables colaboradores. Algunos de ellos: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la labor asistencial que comienza con la “ayuda americana”, en las Clarisas.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Pedro Sánchez: Encargado de la construcción de 12 viviendas en las eras del Alcázar,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prosiguiendo después con las viviendas en Camino Ancho y Barrio de S. Pedro.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Abelardo de la Rosa: Su tarea asistencial consistió en facilitar el acceso a la Beneficiencia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futuras pensiones no contributivas a personas carentes de medios.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Sor Isabel, de la Milagrosa, y Amalia Pipó: Ropero calle Minas. Además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organizaban cursos de cocina y de corte y confección para las jóvenes.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Prudencio Mata: Durante años llevó la dirección de una Escuela de Adultos.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Esteban Valenzuela: En el Estanco daba atención a los transeúntes, alojamiento y viajes.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Paco Sáez: Facilitar y supervisar todo lo que tenía que ver con las medicinas.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Antonio Gutiérrez, El Viejo: Entrega de alimentos y desenmascarar a los “falsos pedigüeños”.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Sus iniciativas lo llevaron a fundar el banco de “Donantes de Sangre”.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 Manuel Moreno Pasquau: Como experto en economía y orientación en problemas legales.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imes New Roman"/>
                <a:ea typeface="Times New Roman"/>
              </a:rPr>
              <a:t>INNUMERABLES OTROS FUERON INSCRITOS EN EL LIBRO DE LA VIDA.</a:t>
            </a:r>
            <a:endParaRPr lang="es-ES" sz="1800" b="0" strike="noStrike" spc="-1">
              <a:solidFill>
                <a:srgbClr val="000000"/>
              </a:solidFill>
              <a:latin typeface="Arial"/>
            </a:endParaRPr>
          </a:p>
        </p:txBody>
      </p:sp>
      <p:sp>
        <p:nvSpPr>
          <p:cNvPr id="418" name="CuadroTexto 3"/>
          <p:cNvSpPr/>
          <p:nvPr/>
        </p:nvSpPr>
        <p:spPr>
          <a:xfrm>
            <a:off x="0" y="0"/>
            <a:ext cx="121892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AÑOS 50: C Á R I T A S  I N T E R P A R R O Q U I A L</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fade">
                                      <p:cBhvr additive="repl">
                                        <p:cTn id="7" dur="3000"/>
                                        <p:tgtEl>
                                          <p:spTgt spid="417"/>
                                        </p:tgtEl>
                                      </p:cBhvr>
                                    </p:animEffect>
                                    <p:anim calcmode="lin" valueType="num">
                                      <p:cBhvr additive="repl">
                                        <p:cTn id="8" dur="3000" fill="hold"/>
                                        <p:tgtEl>
                                          <p:spTgt spid="417"/>
                                        </p:tgtEl>
                                        <p:attrNameLst>
                                          <p:attrName>ppt_x</p:attrName>
                                        </p:attrNameLst>
                                      </p:cBhvr>
                                      <p:tavLst>
                                        <p:tav tm="0">
                                          <p:val>
                                            <p:strVal val="#ppt_x"/>
                                          </p:val>
                                        </p:tav>
                                        <p:tav tm="100000">
                                          <p:val>
                                            <p:strVal val="#ppt_x"/>
                                          </p:val>
                                        </p:tav>
                                      </p:tavLst>
                                    </p:anim>
                                    <p:anim calcmode="lin" valueType="num">
                                      <p:cBhvr additive="repl">
                                        <p:cTn id="9" dur="3000" fill="hold"/>
                                        <p:tgtEl>
                                          <p:spTgt spid="4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Imagen 4"/>
          <p:cNvPicPr/>
          <p:nvPr/>
        </p:nvPicPr>
        <p:blipFill>
          <a:blip r:embed="rId2"/>
          <a:stretch/>
        </p:blipFill>
        <p:spPr>
          <a:xfrm>
            <a:off x="0" y="0"/>
            <a:ext cx="12189240" cy="6855120"/>
          </a:xfrm>
          <a:prstGeom prst="rect">
            <a:avLst/>
          </a:prstGeom>
          <a:ln w="0">
            <a:noFill/>
          </a:ln>
        </p:spPr>
      </p:pic>
      <p:sp>
        <p:nvSpPr>
          <p:cNvPr id="420" name="CuadroTexto 1"/>
          <p:cNvSpPr/>
          <p:nvPr/>
        </p:nvSpPr>
        <p:spPr>
          <a:xfrm>
            <a:off x="3115080" y="343080"/>
            <a:ext cx="60782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2000" b="0" strike="noStrike" spc="-1">
                <a:solidFill>
                  <a:srgbClr val="C00000"/>
                </a:solidFill>
                <a:highlight>
                  <a:srgbClr val="FFFF00"/>
                </a:highlight>
                <a:latin typeface="Tw Cen MT"/>
                <a:ea typeface="DejaVu Sans"/>
              </a:rPr>
              <a:t>1957: BODAS DE ORO DE LA ADORACIÓN NOCTURNA</a:t>
            </a:r>
            <a:endParaRPr lang="es-ES" sz="2000" b="0" strike="noStrike" spc="-1">
              <a:solidFill>
                <a:srgbClr val="000000"/>
              </a:solidFill>
              <a:latin typeface="Arial"/>
            </a:endParaRPr>
          </a:p>
        </p:txBody>
      </p:sp>
      <p:sp>
        <p:nvSpPr>
          <p:cNvPr id="421" name="CuadroTexto 2"/>
          <p:cNvSpPr/>
          <p:nvPr/>
        </p:nvSpPr>
        <p:spPr>
          <a:xfrm>
            <a:off x="1033200" y="855000"/>
            <a:ext cx="10231920" cy="557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Tw Cen MT"/>
                <a:ea typeface="DejaVu Sans"/>
              </a:rPr>
              <a:t>12-14 Junio</a:t>
            </a:r>
            <a:r>
              <a:rPr lang="es-ES" sz="1800" b="0" strike="noStrike" spc="-1">
                <a:solidFill>
                  <a:schemeClr val="dk1"/>
                </a:solidFill>
                <a:latin typeface="Tw Cen MT"/>
                <a:ea typeface="DejaVu Sans"/>
              </a:rPr>
              <a:t>: D. Jerónimo Bernabeu Oset, hijo de la ciudad  y Canónigo Magistral de Cádiz,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predicó un Solemne Triduo en Santa María.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15 Junio</a:t>
            </a:r>
            <a:r>
              <a:rPr lang="es-ES" sz="1800" b="0" strike="noStrike" spc="-1">
                <a:solidFill>
                  <a:schemeClr val="dk1"/>
                </a:solidFill>
                <a:latin typeface="Tw Cen MT"/>
                <a:ea typeface="DejaVu Sans"/>
              </a:rPr>
              <a:t>, sábado, a las siete de la tarde, Solemne Velada Literaria en el Teatro Ideal Cinema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presidida por D. Félix Romero, Obispo de Jaén.</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D. Antonio Vico Hidalgo, Secretario de la Sección, dio lectura a una breve Memoria de los 50 años.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D. Antonio Martínez Gallego, dio a conocer el acta del Jurado Calificador del Certamen.</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Se entregó el Primer Premio a D. Antonio Parra Cabrera, por “Oración para un hombre en la noche”.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D. Manuel Benavides y García de Zúñiga, Vicesecretario Nacional de la Acción Católica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 disertó sobre la Eucaristía con elocuentes palabras.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22,30: Concentración de Banderas (25 secciones, 606 adoradores) en el Hospital de Santiago.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23.00: Procesión de Banderas </a:t>
            </a:r>
            <a:r>
              <a:rPr lang="es-ES" sz="1800" b="0" strike="noStrike" spc="-1">
                <a:solidFill>
                  <a:schemeClr val="dk1"/>
                </a:solidFill>
                <a:latin typeface="Tw Cen MT"/>
                <a:ea typeface="DejaVu Sans"/>
              </a:rPr>
              <a:t>y Desfile de la Guardia, acompañados por el Ayuntamiento, bajo mazas,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 Clero y Tarsícios desde Obispo Cobos a Santa María pasando por  El Real,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todas sus calles y casas engalanadas como en las mejores ocasiones.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Al llegar a la Plaza Vázquez de Molina, la Comitiva fue recibida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con una magnifica traca de fuegos artificiales.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Exposición y Vigilia, presidida por D. Marcos Hidalgo Sierra, Párroco. Después Santa Misa.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16 Junio</a:t>
            </a:r>
            <a:r>
              <a:rPr lang="es-ES" sz="1800" b="0" strike="noStrike" spc="-1">
                <a:solidFill>
                  <a:schemeClr val="dk1"/>
                </a:solidFill>
                <a:latin typeface="Tw Cen MT"/>
                <a:ea typeface="DejaVu Sans"/>
              </a:rPr>
              <a:t>: De madrugada, Procesión de las Espigas, haciendo el mismo recorrido que la tarde anterior,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pero ahora a la inversa, pasando por el Hospital de Santiago hasta llegar a la SA.FA.,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bendiciéndose desde la altura de sus patios, los campos y la sierra.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El Sr. Obispo finalizó el acto dando la triple Bendición con el Santísimo en la portada del templo.</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additive="repl">
                                        <p:cTn id="7" dur="3000"/>
                                        <p:tgtEl>
                                          <p:spTgt spid="421"/>
                                        </p:tgtEl>
                                      </p:cBhvr>
                                    </p:animEffect>
                                    <p:anim calcmode="lin" valueType="num">
                                      <p:cBhvr additive="repl">
                                        <p:cTn id="8" dur="3000" fill="hold"/>
                                        <p:tgtEl>
                                          <p:spTgt spid="421"/>
                                        </p:tgtEl>
                                        <p:attrNameLst>
                                          <p:attrName>ppt_x</p:attrName>
                                        </p:attrNameLst>
                                      </p:cBhvr>
                                      <p:tavLst>
                                        <p:tav tm="0">
                                          <p:val>
                                            <p:strVal val="#ppt_x"/>
                                          </p:val>
                                        </p:tav>
                                        <p:tav tm="100000">
                                          <p:val>
                                            <p:strVal val="#ppt_x"/>
                                          </p:val>
                                        </p:tav>
                                      </p:tavLst>
                                    </p:anim>
                                    <p:anim calcmode="lin" valueType="num">
                                      <p:cBhvr additive="repl">
                                        <p:cTn id="9" dur="3000" fill="hold"/>
                                        <p:tgtEl>
                                          <p:spTgt spid="4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Imagen 4"/>
          <p:cNvPicPr/>
          <p:nvPr/>
        </p:nvPicPr>
        <p:blipFill>
          <a:blip r:embed="rId2"/>
          <a:stretch/>
        </p:blipFill>
        <p:spPr>
          <a:xfrm>
            <a:off x="0" y="0"/>
            <a:ext cx="12189240" cy="6855120"/>
          </a:xfrm>
          <a:prstGeom prst="rect">
            <a:avLst/>
          </a:prstGeom>
          <a:ln w="0">
            <a:noFill/>
          </a:ln>
        </p:spPr>
      </p:pic>
      <p:sp>
        <p:nvSpPr>
          <p:cNvPr id="423" name="CuadroTexto 2"/>
          <p:cNvSpPr/>
          <p:nvPr/>
        </p:nvSpPr>
        <p:spPr>
          <a:xfrm>
            <a:off x="449280" y="361440"/>
            <a:ext cx="86450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dirty="0">
                <a:solidFill>
                  <a:schemeClr val="dk1"/>
                </a:solidFill>
                <a:latin typeface="Tw Cen MT"/>
                <a:ea typeface="DejaVu Sans"/>
              </a:rPr>
              <a:t>Es sin duda el acontecimiento eclesial de mayor trascendencia a lo largo </a:t>
            </a:r>
            <a:r>
              <a:rPr lang="es-ES" sz="2000" b="0" strike="noStrike" spc="-1" dirty="0">
                <a:solidFill>
                  <a:schemeClr val="dk1"/>
                </a:solidFill>
                <a:latin typeface="Tw Cen MT"/>
                <a:ea typeface="DejaVu Sans"/>
              </a:rPr>
              <a:t>de todo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DejaVu Sans"/>
              </a:rPr>
              <a:t>el siglo XX. Verdadero revulsivo en una época en que comenzaron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DejaVu Sans"/>
              </a:rPr>
              <a:t>a detectarse signos de anquilosamiento en una iglesia,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DejaVu Sans"/>
              </a:rPr>
              <a:t>en la que predominaba lo masivo y externo.</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DejaVu Sans"/>
              </a:rPr>
              <a:t>El Concilio Vaticano II fue convocado por el papa Juan XXIII, el 25-I-1959.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DejaVu Sans"/>
              </a:rPr>
              <a:t>Asistieron 2450 obispos de todo el mundo y tenía por objeto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DejaVu Sans"/>
              </a:rPr>
              <a:t>principal la relación entre la Iglesia y el mundo moderno.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DejaVu Sans"/>
              </a:rPr>
              <a:t>Se inició con Juan XXIII, el 11 octubre de 1962.</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DejaVu Sans"/>
              </a:rPr>
              <a:t>Se finalizó con Pablo VI el 8 de diciembre 1965.</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DejaVu Sans"/>
              </a:rPr>
              <a:t> D. Félix Romero Mengíbar participó como Obispo de Jaén.</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highlight>
                  <a:srgbClr val="FFFF00"/>
                </a:highlight>
                <a:latin typeface="Tw Cen MT"/>
                <a:ea typeface="Calibri"/>
              </a:rPr>
              <a:t>La Acción Católica </a:t>
            </a:r>
            <a:r>
              <a:rPr lang="es-ES" sz="2000" b="0" strike="noStrike" spc="-1" dirty="0">
                <a:solidFill>
                  <a:schemeClr val="dk1"/>
                </a:solidFill>
                <a:latin typeface="Tw Cen MT"/>
                <a:ea typeface="Calibri"/>
              </a:rPr>
              <a:t>va a ser el grupo de seglares que más sufra</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la </a:t>
            </a:r>
            <a:r>
              <a:rPr lang="es-ES" sz="2000" b="0" strike="noStrike" spc="-1" dirty="0">
                <a:solidFill>
                  <a:schemeClr val="dk1"/>
                </a:solidFill>
                <a:highlight>
                  <a:srgbClr val="FFFF00"/>
                </a:highlight>
                <a:latin typeface="Tw Cen MT"/>
                <a:ea typeface="Calibri"/>
              </a:rPr>
              <a:t>crisis de identidad  </a:t>
            </a:r>
            <a:r>
              <a:rPr lang="es-ES" sz="2000" b="0" strike="noStrike" spc="-1" dirty="0">
                <a:solidFill>
                  <a:schemeClr val="dk1"/>
                </a:solidFill>
                <a:latin typeface="Tw Cen MT"/>
                <a:ea typeface="Calibri"/>
              </a:rPr>
              <a:t>en los años sesenta, por la dificultad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para encontrar su nueva forma de estar y actuar en el mundo,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tal y como reclamaba el Concilio Vaticano II.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Entre la JAC de Úbeda y los dirigentes de la Diocesana,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surgieron también tensiones, salvadas, gracias al carácter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y buen hacer de su Presidente Manolo Molina.</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No obstante, la Comisión Diocesana reconoce la pujanza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del proyecto de Úbeda en torno al Campamento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y son conscientes de que la JAC funciona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de una manera cada vez más autónoma e independiente.</a:t>
            </a:r>
            <a:endParaRPr lang="es-ES" sz="2000" b="0" strike="noStrike" spc="-1" dirty="0">
              <a:solidFill>
                <a:srgbClr val="000000"/>
              </a:solidFill>
              <a:latin typeface="Arial"/>
            </a:endParaRPr>
          </a:p>
        </p:txBody>
      </p:sp>
      <p:pic>
        <p:nvPicPr>
          <p:cNvPr id="424" name="Imagen 3"/>
          <p:cNvPicPr/>
          <p:nvPr/>
        </p:nvPicPr>
        <p:blipFill>
          <a:blip r:embed="rId3"/>
          <a:stretch/>
        </p:blipFill>
        <p:spPr>
          <a:xfrm>
            <a:off x="9475200" y="361440"/>
            <a:ext cx="2117160" cy="2613240"/>
          </a:xfrm>
          <a:prstGeom prst="rect">
            <a:avLst/>
          </a:prstGeom>
          <a:ln w="0">
            <a:noFill/>
          </a:ln>
        </p:spPr>
      </p:pic>
      <p:sp>
        <p:nvSpPr>
          <p:cNvPr id="425" name="CuadroTexto 5"/>
          <p:cNvSpPr/>
          <p:nvPr/>
        </p:nvSpPr>
        <p:spPr>
          <a:xfrm>
            <a:off x="9475200" y="3763440"/>
            <a:ext cx="2117160" cy="200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Tw Cen MT"/>
                <a:ea typeface="DejaVu Sans"/>
              </a:rPr>
              <a:t>INICIADO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11 octubre de 1962</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Juan XXIII.</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FINALIZADO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8 diciembre 1965</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DejaVu Sans"/>
              </a:rPr>
              <a:t>Pablo VI</a:t>
            </a:r>
            <a:r>
              <a:rPr lang="es-ES" sz="1800" b="0" strike="noStrike" spc="-1">
                <a:solidFill>
                  <a:schemeClr val="dk1"/>
                </a:solidFill>
                <a:latin typeface="Tw Cen MT"/>
                <a:ea typeface="DejaVu Sans"/>
              </a:rPr>
              <a:t>.</a:t>
            </a:r>
            <a:endParaRPr lang="es-ES" sz="1800" b="0" strike="noStrike" spc="-1">
              <a:solidFill>
                <a:srgbClr val="000000"/>
              </a:solidFill>
              <a:latin typeface="Arial"/>
            </a:endParaRPr>
          </a:p>
        </p:txBody>
      </p:sp>
      <p:sp>
        <p:nvSpPr>
          <p:cNvPr id="426" name="CuadroTexto 6"/>
          <p:cNvSpPr/>
          <p:nvPr/>
        </p:nvSpPr>
        <p:spPr>
          <a:xfrm>
            <a:off x="0" y="0"/>
            <a:ext cx="92070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CONCILIO VATICANO II: 1962 - 1965</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additive="repl">
                                        <p:cTn id="7" dur="3000"/>
                                        <p:tgtEl>
                                          <p:spTgt spid="423"/>
                                        </p:tgtEl>
                                      </p:cBhvr>
                                    </p:animEffect>
                                    <p:anim calcmode="lin" valueType="num">
                                      <p:cBhvr additive="repl">
                                        <p:cTn id="8" dur="3000" fill="hold"/>
                                        <p:tgtEl>
                                          <p:spTgt spid="423"/>
                                        </p:tgtEl>
                                        <p:attrNameLst>
                                          <p:attrName>ppt_x</p:attrName>
                                        </p:attrNameLst>
                                      </p:cBhvr>
                                      <p:tavLst>
                                        <p:tav tm="0">
                                          <p:val>
                                            <p:strVal val="#ppt_x"/>
                                          </p:val>
                                        </p:tav>
                                        <p:tav tm="100000">
                                          <p:val>
                                            <p:strVal val="#ppt_x"/>
                                          </p:val>
                                        </p:tav>
                                      </p:tavLst>
                                    </p:anim>
                                    <p:anim calcmode="lin" valueType="num">
                                      <p:cBhvr additive="repl">
                                        <p:cTn id="9" dur="3000" fill="hold"/>
                                        <p:tgtEl>
                                          <p:spTgt spid="4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n 4"/>
          <p:cNvPicPr/>
          <p:nvPr/>
        </p:nvPicPr>
        <p:blipFill>
          <a:blip r:embed="rId2"/>
          <a:stretch/>
        </p:blipFill>
        <p:spPr>
          <a:xfrm>
            <a:off x="0" y="0"/>
            <a:ext cx="12189240" cy="6855120"/>
          </a:xfrm>
          <a:prstGeom prst="rect">
            <a:avLst/>
          </a:prstGeom>
          <a:ln w="0">
            <a:noFill/>
          </a:ln>
        </p:spPr>
      </p:pic>
      <p:sp>
        <p:nvSpPr>
          <p:cNvPr id="172" name="CuadroTexto 2"/>
          <p:cNvSpPr/>
          <p:nvPr/>
        </p:nvSpPr>
        <p:spPr>
          <a:xfrm>
            <a:off x="1282680" y="261360"/>
            <a:ext cx="30848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1" strike="noStrike" spc="-1">
                <a:solidFill>
                  <a:srgbClr val="C00000"/>
                </a:solidFill>
                <a:latin typeface="Tw Cen MT"/>
                <a:ea typeface="DejaVu Sans"/>
              </a:rPr>
              <a:t>Los ejércitos cristianos,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imbuidos de un espíritu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“cruzada”, tratan de impedir</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el dominio musulmán.</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La batalla más decisiva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 tuvo lugar el16 de julio de </a:t>
            </a:r>
            <a:r>
              <a:rPr lang="es-ES" sz="2000" b="0" strike="noStrike" spc="-1">
                <a:solidFill>
                  <a:srgbClr val="C00000"/>
                </a:solidFill>
                <a:latin typeface="Tw Cen MT"/>
                <a:ea typeface="DejaVu Sans"/>
              </a:rPr>
              <a:t>1212,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DejaVu Sans"/>
              </a:rPr>
              <a:t>en las Navas de Tolosa,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con el éxito de Alfonso VIII,</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y el arzobispo de Toledo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Rodrigo Ximénez de Rada.</a:t>
            </a:r>
            <a:endParaRPr lang="es-ES" sz="2000" b="0" strike="noStrike" spc="-1">
              <a:solidFill>
                <a:srgbClr val="000000"/>
              </a:solidFill>
              <a:latin typeface="Arial"/>
            </a:endParaRPr>
          </a:p>
          <a:p>
            <a:pPr algn="ctr" defTabSz="914400">
              <a:lnSpc>
                <a:spcPct val="100000"/>
              </a:lnSpc>
            </a:pP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Llamada por algunos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la batalla de Úbeda,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debido al gran contingente de soldados ubetenses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que participaron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las filas musulmanas,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convirtiéndose en refugio</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para los perdedores. </a:t>
            </a:r>
            <a:endParaRPr lang="es-ES" sz="2000" b="0" strike="noStrike" spc="-1">
              <a:solidFill>
                <a:srgbClr val="000000"/>
              </a:solidFill>
              <a:latin typeface="Arial"/>
            </a:endParaRPr>
          </a:p>
        </p:txBody>
      </p:sp>
      <p:pic>
        <p:nvPicPr>
          <p:cNvPr id="173" name="Imagen 5"/>
          <p:cNvPicPr/>
          <p:nvPr/>
        </p:nvPicPr>
        <p:blipFill>
          <a:blip r:embed="rId3"/>
          <a:stretch/>
        </p:blipFill>
        <p:spPr>
          <a:xfrm>
            <a:off x="5415120" y="506160"/>
            <a:ext cx="1598760" cy="2157840"/>
          </a:xfrm>
          <a:prstGeom prst="rect">
            <a:avLst/>
          </a:prstGeom>
          <a:ln w="0">
            <a:noFill/>
          </a:ln>
        </p:spPr>
      </p:pic>
      <p:pic>
        <p:nvPicPr>
          <p:cNvPr id="174" name="Imagen 2"/>
          <p:cNvPicPr/>
          <p:nvPr/>
        </p:nvPicPr>
        <p:blipFill>
          <a:blip r:embed="rId4"/>
          <a:srcRect l="16206" t="24522" r="23600"/>
          <a:stretch/>
        </p:blipFill>
        <p:spPr>
          <a:xfrm>
            <a:off x="5432760" y="3821040"/>
            <a:ext cx="1581480" cy="1879920"/>
          </a:xfrm>
          <a:prstGeom prst="rect">
            <a:avLst/>
          </a:prstGeom>
          <a:ln w="0">
            <a:noFill/>
          </a:ln>
        </p:spPr>
      </p:pic>
      <p:sp>
        <p:nvSpPr>
          <p:cNvPr id="175" name="CuadroTexto 7"/>
          <p:cNvSpPr/>
          <p:nvPr/>
        </p:nvSpPr>
        <p:spPr>
          <a:xfrm>
            <a:off x="7456320" y="261360"/>
            <a:ext cx="356112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chemeClr val="dk1"/>
                </a:solidFill>
                <a:latin typeface="Tw Cen MT"/>
                <a:ea typeface="DejaVu Sans"/>
              </a:rPr>
              <a:t>Úbeda y Baeza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fueron varias veces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asediadas y conquistadas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hasta que definitivamente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el año </a:t>
            </a:r>
            <a:r>
              <a:rPr lang="es-ES" sz="2000" b="0" strike="noStrike" spc="-1">
                <a:solidFill>
                  <a:srgbClr val="C00000"/>
                </a:solidFill>
                <a:latin typeface="Tw Cen MT"/>
                <a:ea typeface="DejaVu Sans"/>
              </a:rPr>
              <a:t>1233</a:t>
            </a:r>
            <a:r>
              <a:rPr lang="es-ES" sz="2000" b="0" strike="noStrike" spc="-1">
                <a:solidFill>
                  <a:schemeClr val="dk1"/>
                </a:solidFill>
                <a:latin typeface="Tw Cen MT"/>
                <a:ea typeface="DejaVu Sans"/>
              </a:rPr>
              <a:t>,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con </a:t>
            </a:r>
            <a:r>
              <a:rPr lang="es-ES" sz="2000" b="0" strike="noStrike" spc="-1">
                <a:solidFill>
                  <a:srgbClr val="C00000"/>
                </a:solidFill>
                <a:latin typeface="Tw Cen MT"/>
                <a:ea typeface="DejaVu Sans"/>
              </a:rPr>
              <a:t>Fernando III el Santo</a:t>
            </a:r>
            <a:r>
              <a:rPr lang="es-ES" sz="2000" b="0" strike="noStrike" spc="-1">
                <a:solidFill>
                  <a:schemeClr val="dk1"/>
                </a:solidFill>
                <a:latin typeface="Tw Cen MT"/>
                <a:ea typeface="DejaVu Sans"/>
              </a:rPr>
              <a:t>,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prototipo de rey medieval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-cristiano, guerrero,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y diplomático-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pasó a manos cristianas.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El asedio duró de junio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latin typeface="Tw Cen MT"/>
                <a:ea typeface="DejaVu Sans"/>
              </a:rPr>
              <a:t>a 29 de septiembre:</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Día de San Miguel,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convertido en Patrón.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El Rey, atravesada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la ciudad llegó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a la Mezquita Aljama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y la convirtió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templo dedicado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a la Santísima Virgen</a:t>
            </a:r>
            <a:endParaRPr lang="es-ES" sz="2000" b="0" strike="noStrike" spc="-1">
              <a:solidFill>
                <a:srgbClr val="000000"/>
              </a:solidFill>
              <a:latin typeface="Arial"/>
            </a:endParaRPr>
          </a:p>
        </p:txBody>
      </p:sp>
      <p:sp>
        <p:nvSpPr>
          <p:cNvPr id="176" name="CuadroTexto 8"/>
          <p:cNvSpPr/>
          <p:nvPr/>
        </p:nvSpPr>
        <p:spPr>
          <a:xfrm>
            <a:off x="5208840" y="2666880"/>
            <a:ext cx="20383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Calibri"/>
                <a:ea typeface="DejaVu Sans"/>
              </a:rPr>
              <a:t>1212:16 de Julio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NAVAS DE TOLOSA</a:t>
            </a:r>
            <a:endParaRPr lang="es-ES" sz="1800" b="0" strike="noStrike" spc="-1">
              <a:solidFill>
                <a:srgbClr val="000000"/>
              </a:solidFill>
              <a:latin typeface="Arial"/>
            </a:endParaRPr>
          </a:p>
        </p:txBody>
      </p:sp>
      <p:sp>
        <p:nvSpPr>
          <p:cNvPr id="177" name="CuadroTexto 9"/>
          <p:cNvSpPr/>
          <p:nvPr/>
        </p:nvSpPr>
        <p:spPr>
          <a:xfrm>
            <a:off x="5415120" y="5703840"/>
            <a:ext cx="15814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Calibri"/>
                <a:ea typeface="DejaVu Sans"/>
              </a:rPr>
              <a:t>FERNANDO III</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ea typeface="DejaVu Sans"/>
              </a:rPr>
              <a:t>EL SANTO</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additive="repl">
                                        <p:cTn id="7" dur="5000"/>
                                        <p:tgtEl>
                                          <p:spTgt spid="172"/>
                                        </p:tgtEl>
                                      </p:cBhvr>
                                    </p:animEffect>
                                    <p:anim calcmode="lin" valueType="num">
                                      <p:cBhvr additive="repl">
                                        <p:cTn id="8" dur="5000" fill="hold"/>
                                        <p:tgtEl>
                                          <p:spTgt spid="172"/>
                                        </p:tgtEl>
                                        <p:attrNameLst>
                                          <p:attrName>ppt_x</p:attrName>
                                        </p:attrNameLst>
                                      </p:cBhvr>
                                      <p:tavLst>
                                        <p:tav tm="0">
                                          <p:val>
                                            <p:strVal val="#ppt_x"/>
                                          </p:val>
                                        </p:tav>
                                        <p:tav tm="100000">
                                          <p:val>
                                            <p:strVal val="#ppt_x"/>
                                          </p:val>
                                        </p:tav>
                                      </p:tavLst>
                                    </p:anim>
                                    <p:anim calcmode="lin" valueType="num">
                                      <p:cBhvr additive="repl">
                                        <p:cTn id="9" dur="5000" fill="hold"/>
                                        <p:tgtEl>
                                          <p:spTgt spid="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Imagen 4"/>
          <p:cNvPicPr/>
          <p:nvPr/>
        </p:nvPicPr>
        <p:blipFill>
          <a:blip r:embed="rId2"/>
          <a:stretch/>
        </p:blipFill>
        <p:spPr>
          <a:xfrm>
            <a:off x="0" y="0"/>
            <a:ext cx="12189240" cy="6855120"/>
          </a:xfrm>
          <a:prstGeom prst="rect">
            <a:avLst/>
          </a:prstGeom>
          <a:ln w="0">
            <a:noFill/>
          </a:ln>
        </p:spPr>
      </p:pic>
      <p:sp>
        <p:nvSpPr>
          <p:cNvPr id="428" name="CuadroTexto 2"/>
          <p:cNvSpPr/>
          <p:nvPr/>
        </p:nvSpPr>
        <p:spPr>
          <a:xfrm>
            <a:off x="1704960" y="741240"/>
            <a:ext cx="8924040" cy="588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chemeClr val="dk1"/>
                </a:solidFill>
                <a:latin typeface="Tw Cen MT"/>
                <a:ea typeface="DejaVu Sans"/>
              </a:rPr>
              <a:t>Gran resurgir religioso en los años  60 de los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Cursillos de Cristiandad, como un movimiento eclesial de difusión mundial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que actúa en el seno de la Iglesia Católica.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Fue gestándose en España en los años 40,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celebrándose el ”Primer Cursillo" del 7 al 10 de Enero de 1949​.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Experiencia impactante capaz de cambiar la Vida.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Impulsados por el espíritu emanado del Concilio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Vaticano II, los cursillos, supusieron una gran renovación a nivel</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de parroquias y de grupos cristianos.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Los cursillistas se convirtieron en los mejores compañeros de los sacerdotes,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 y juntos emprendieron multitud de iniciativas no sólo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el campo apostólico sino también en el social.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Formación, oración y acción, pilares básicos para el crecimiento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En Úbeda adquirieron especial relieve las “ultreyas” ,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“reunión de reuniones”, ante el Santísimo con más de 50 cursillistas.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Así mismo y abierto a todo el Arciprestazgo se organizaron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reuniones durante todo el curso de Estudio de la Biblia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contando con el testimonio y el entusiasmo de personas como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DejaVu Sans"/>
              </a:rPr>
              <a:t>José María Buitrago y Fernando Casado.</a:t>
            </a:r>
            <a:endParaRPr lang="es-ES" sz="2000" b="0" strike="noStrike" spc="-1">
              <a:solidFill>
                <a:srgbClr val="000000"/>
              </a:solidFill>
              <a:latin typeface="Arial"/>
            </a:endParaRPr>
          </a:p>
        </p:txBody>
      </p:sp>
      <p:sp>
        <p:nvSpPr>
          <p:cNvPr id="429" name="CuadroTexto 3"/>
          <p:cNvSpPr/>
          <p:nvPr/>
        </p:nvSpPr>
        <p:spPr>
          <a:xfrm>
            <a:off x="2980440" y="279360"/>
            <a:ext cx="62118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DejaVu Sans"/>
              </a:rPr>
              <a:t>CURSILLOS DE CRISTIANDAD</a:t>
            </a:r>
            <a:endParaRPr lang="es-ES" sz="2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additive="repl">
                                        <p:cTn id="7" dur="3000"/>
                                        <p:tgtEl>
                                          <p:spTgt spid="428"/>
                                        </p:tgtEl>
                                      </p:cBhvr>
                                    </p:animEffect>
                                    <p:anim calcmode="lin" valueType="num">
                                      <p:cBhvr additive="repl">
                                        <p:cTn id="8" dur="3000" fill="hold"/>
                                        <p:tgtEl>
                                          <p:spTgt spid="428"/>
                                        </p:tgtEl>
                                        <p:attrNameLst>
                                          <p:attrName>ppt_x</p:attrName>
                                        </p:attrNameLst>
                                      </p:cBhvr>
                                      <p:tavLst>
                                        <p:tav tm="0">
                                          <p:val>
                                            <p:strVal val="#ppt_x"/>
                                          </p:val>
                                        </p:tav>
                                        <p:tav tm="100000">
                                          <p:val>
                                            <p:strVal val="#ppt_x"/>
                                          </p:val>
                                        </p:tav>
                                      </p:tavLst>
                                    </p:anim>
                                    <p:anim calcmode="lin" valueType="num">
                                      <p:cBhvr additive="repl">
                                        <p:cTn id="9" dur="3000" fill="hold"/>
                                        <p:tgtEl>
                                          <p:spTgt spid="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Imagen 4"/>
          <p:cNvPicPr/>
          <p:nvPr/>
        </p:nvPicPr>
        <p:blipFill>
          <a:blip r:embed="rId2"/>
          <a:stretch/>
        </p:blipFill>
        <p:spPr>
          <a:xfrm>
            <a:off x="0" y="0"/>
            <a:ext cx="12189240" cy="6855120"/>
          </a:xfrm>
          <a:prstGeom prst="rect">
            <a:avLst/>
          </a:prstGeom>
          <a:ln w="0">
            <a:noFill/>
          </a:ln>
        </p:spPr>
      </p:pic>
      <p:sp>
        <p:nvSpPr>
          <p:cNvPr id="437" name="CuadroTexto 3"/>
          <p:cNvSpPr/>
          <p:nvPr/>
        </p:nvSpPr>
        <p:spPr>
          <a:xfrm>
            <a:off x="4276080" y="0"/>
            <a:ext cx="4833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1800" b="0" strike="noStrike" spc="-1">
                <a:solidFill>
                  <a:schemeClr val="dk1"/>
                </a:solidFill>
                <a:latin typeface="Calibri"/>
                <a:ea typeface="DejaVu Sans"/>
              </a:rPr>
              <a:t>AÑOS 70: CREACIÓN DE NUEVAS PARROQUIAS </a:t>
            </a:r>
            <a:endParaRPr lang="es-ES" sz="1800" b="0" strike="noStrike" spc="-1">
              <a:solidFill>
                <a:srgbClr val="000000"/>
              </a:solidFill>
              <a:latin typeface="Arial"/>
            </a:endParaRPr>
          </a:p>
        </p:txBody>
      </p:sp>
      <p:pic>
        <p:nvPicPr>
          <p:cNvPr id="438" name="Picture 2"/>
          <p:cNvPicPr/>
          <p:nvPr/>
        </p:nvPicPr>
        <p:blipFill>
          <a:blip r:embed="rId3"/>
          <a:stretch/>
        </p:blipFill>
        <p:spPr>
          <a:xfrm>
            <a:off x="1644480" y="88920"/>
            <a:ext cx="8899920" cy="6677280"/>
          </a:xfrm>
          <a:prstGeom prst="rect">
            <a:avLst/>
          </a:prstGeom>
          <a:ln w="0">
            <a:noFill/>
          </a:ln>
        </p:spPr>
      </p:pic>
      <p:sp>
        <p:nvSpPr>
          <p:cNvPr id="439" name="CuadroTexto 1"/>
          <p:cNvSpPr/>
          <p:nvPr/>
        </p:nvSpPr>
        <p:spPr>
          <a:xfrm>
            <a:off x="0" y="997560"/>
            <a:ext cx="1641600" cy="2894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PARROQUIAS</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highlight>
                  <a:srgbClr val="FFFF00"/>
                </a:highlight>
                <a:latin typeface="Tw Cen MT"/>
                <a:ea typeface="DejaVu Sans"/>
              </a:rPr>
              <a:t>ANTIGUAS</a:t>
            </a:r>
            <a:r>
              <a:rPr lang="es-ES" sz="2000" b="0" strike="noStrike" spc="-1">
                <a:solidFill>
                  <a:schemeClr val="dk1"/>
                </a:solidFill>
                <a:latin typeface="Tw Cen MT"/>
                <a:ea typeface="DejaVu Sans"/>
              </a:rPr>
              <a:t>:</a:t>
            </a:r>
            <a:endParaRPr lang="es-ES" sz="20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SANTA MARÍA</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SAN PABLO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SAN NICOLÁS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SAN ISIDORO</a:t>
            </a:r>
            <a:endParaRPr lang="es-ES" sz="1800" b="0" strike="noStrike" spc="-1">
              <a:solidFill>
                <a:srgbClr val="000000"/>
              </a:solidFill>
              <a:latin typeface="Arial"/>
            </a:endParaRPr>
          </a:p>
        </p:txBody>
      </p:sp>
      <p:sp>
        <p:nvSpPr>
          <p:cNvPr id="440" name="CuadroTexto 2"/>
          <p:cNvSpPr/>
          <p:nvPr/>
        </p:nvSpPr>
        <p:spPr>
          <a:xfrm>
            <a:off x="10547280" y="2137680"/>
            <a:ext cx="1641600" cy="3198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PARROQUIAS </a:t>
            </a:r>
            <a:endParaRPr lang="es-ES" sz="2000" b="0" strike="noStrike" spc="-1">
              <a:solidFill>
                <a:srgbClr val="000000"/>
              </a:solidFill>
              <a:latin typeface="Arial"/>
            </a:endParaRPr>
          </a:p>
          <a:p>
            <a:pPr algn="ctr" defTabSz="914400">
              <a:lnSpc>
                <a:spcPct val="100000"/>
              </a:lnSpc>
            </a:pPr>
            <a:r>
              <a:rPr lang="es-ES" sz="2000" b="0" strike="noStrike" spc="-1">
                <a:solidFill>
                  <a:srgbClr val="C00000"/>
                </a:solidFill>
                <a:highlight>
                  <a:srgbClr val="FFFF00"/>
                </a:highlight>
                <a:latin typeface="Tw Cen MT"/>
                <a:ea typeface="DejaVu Sans"/>
              </a:rPr>
              <a:t>NUEVAS</a:t>
            </a:r>
            <a:endParaRPr lang="es-ES" sz="2000" b="0" strike="noStrike" spc="-1">
              <a:solidFill>
                <a:srgbClr val="000000"/>
              </a:solidFill>
              <a:latin typeface="Arial"/>
            </a:endParaRPr>
          </a:p>
          <a:p>
            <a:pPr algn="ctr" defTabSz="914400">
              <a:lnSpc>
                <a:spcPct val="100000"/>
              </a:lnSpc>
            </a:pPr>
            <a:endParaRPr lang="es-ES" sz="20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DejaVu Sans"/>
              </a:rPr>
              <a:t>SANTA TERESA</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DejaVu Sans"/>
              </a:rPr>
              <a:t>VIRGEN PILAR</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DejaVu Sans"/>
              </a:rPr>
              <a:t>SANTO TOMÁS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DejaVu Sans"/>
              </a:rPr>
              <a:t>SAN JUAN</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DejaVu Sans"/>
              </a:rPr>
              <a:t>BAUTISTA</a:t>
            </a:r>
            <a:endParaRPr lang="es-ES" sz="1800" b="0" strike="noStrike" spc="-1">
              <a:solidFill>
                <a:srgbClr val="000000"/>
              </a:solidFill>
              <a:latin typeface="Arial"/>
            </a:endParaRPr>
          </a:p>
        </p:txBody>
      </p:sp>
      <p:sp>
        <p:nvSpPr>
          <p:cNvPr id="441" name="CuadroTexto 5"/>
          <p:cNvSpPr/>
          <p:nvPr/>
        </p:nvSpPr>
        <p:spPr>
          <a:xfrm>
            <a:off x="10842120" y="997560"/>
            <a:ext cx="118584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800" b="0" strike="noStrike" spc="-1">
                <a:solidFill>
                  <a:srgbClr val="C00000"/>
                </a:solidFill>
                <a:highlight>
                  <a:srgbClr val="FFFF00"/>
                </a:highlight>
                <a:latin typeface="Calibri"/>
                <a:ea typeface="DejaVu Sans"/>
              </a:rPr>
              <a:t>1970</a:t>
            </a:r>
            <a:endParaRPr lang="es-ES" sz="2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circle(out)">
                                      <p:cBhvr additive="repl">
                                        <p:cTn id="7" dur="50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 name="Imagen 4"/>
          <p:cNvPicPr/>
          <p:nvPr/>
        </p:nvPicPr>
        <p:blipFill>
          <a:blip r:embed="rId2"/>
          <a:stretch/>
        </p:blipFill>
        <p:spPr>
          <a:xfrm>
            <a:off x="0" y="0"/>
            <a:ext cx="12189240" cy="6855120"/>
          </a:xfrm>
          <a:prstGeom prst="rect">
            <a:avLst/>
          </a:prstGeom>
          <a:ln w="0">
            <a:noFill/>
          </a:ln>
        </p:spPr>
      </p:pic>
      <p:sp>
        <p:nvSpPr>
          <p:cNvPr id="443" name="CuadroTexto 3"/>
          <p:cNvSpPr/>
          <p:nvPr/>
        </p:nvSpPr>
        <p:spPr>
          <a:xfrm>
            <a:off x="1859760" y="0"/>
            <a:ext cx="81007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AÑOS 70: CREACIÓN DE NUEVAS PARROQUIAS. </a:t>
            </a:r>
            <a:endParaRPr lang="es-ES" sz="2000" b="0" strike="noStrike" spc="-1">
              <a:solidFill>
                <a:srgbClr val="000000"/>
              </a:solidFill>
              <a:latin typeface="Arial"/>
            </a:endParaRPr>
          </a:p>
        </p:txBody>
      </p:sp>
      <p:graphicFrame>
        <p:nvGraphicFramePr>
          <p:cNvPr id="444" name="Tabla 6"/>
          <p:cNvGraphicFramePr/>
          <p:nvPr>
            <p:extLst>
              <p:ext uri="{D42A27DB-BD31-4B8C-83A1-F6EECF244321}">
                <p14:modId xmlns:p14="http://schemas.microsoft.com/office/powerpoint/2010/main" val="2769451849"/>
              </p:ext>
            </p:extLst>
          </p:nvPr>
        </p:nvGraphicFramePr>
        <p:xfrm>
          <a:off x="255600" y="1602000"/>
          <a:ext cx="11752200" cy="4776480"/>
        </p:xfrm>
        <a:graphic>
          <a:graphicData uri="http://schemas.openxmlformats.org/drawingml/2006/table">
            <a:tbl>
              <a:tblPr/>
              <a:tblGrid>
                <a:gridCol w="2886480">
                  <a:extLst>
                    <a:ext uri="{9D8B030D-6E8A-4147-A177-3AD203B41FA5}">
                      <a16:colId xmlns:a16="http://schemas.microsoft.com/office/drawing/2014/main" val="20000"/>
                    </a:ext>
                  </a:extLst>
                </a:gridCol>
                <a:gridCol w="2955240">
                  <a:extLst>
                    <a:ext uri="{9D8B030D-6E8A-4147-A177-3AD203B41FA5}">
                      <a16:colId xmlns:a16="http://schemas.microsoft.com/office/drawing/2014/main" val="20001"/>
                    </a:ext>
                  </a:extLst>
                </a:gridCol>
                <a:gridCol w="2955240">
                  <a:extLst>
                    <a:ext uri="{9D8B030D-6E8A-4147-A177-3AD203B41FA5}">
                      <a16:colId xmlns:a16="http://schemas.microsoft.com/office/drawing/2014/main" val="20002"/>
                    </a:ext>
                  </a:extLst>
                </a:gridCol>
                <a:gridCol w="2955240">
                  <a:extLst>
                    <a:ext uri="{9D8B030D-6E8A-4147-A177-3AD203B41FA5}">
                      <a16:colId xmlns:a16="http://schemas.microsoft.com/office/drawing/2014/main" val="20003"/>
                    </a:ext>
                  </a:extLst>
                </a:gridCol>
              </a:tblGrid>
              <a:tr h="4776480">
                <a:tc>
                  <a:txBody>
                    <a:bodyPr/>
                    <a:lstStyle/>
                    <a:p>
                      <a:pPr algn="ctr" defTabSz="914400">
                        <a:lnSpc>
                          <a:spcPct val="100000"/>
                        </a:lnSpc>
                      </a:pPr>
                      <a:r>
                        <a:rPr lang="es-ES" sz="1800" b="0" strike="noStrike" spc="-1" dirty="0">
                          <a:solidFill>
                            <a:srgbClr val="C00000"/>
                          </a:solidFill>
                          <a:highlight>
                            <a:srgbClr val="FFFF00"/>
                          </a:highlight>
                          <a:latin typeface="Tw Cen MT"/>
                        </a:rPr>
                        <a:t>SANTA TERESA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En terrenos de S. Pablo.</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Carlos Martínez Marín</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Tw Cen MT"/>
                        </a:rPr>
                        <a:t>Toma posesión: 1-10-1970</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En la cochera del barrio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de San Pedro, se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inicia la construcción del templo parroquial.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 Bendición: 25-5-1972</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Jesús García Ramos 1975</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Manuel Galiano Marín 1978</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chemeClr val="lt1"/>
                        </a:solidFill>
                        <a:latin typeface="Tw Cen MT"/>
                      </a:endParaRPr>
                    </a:p>
                    <a:p>
                      <a:pPr algn="ctr" defTabSz="914400">
                        <a:lnSpc>
                          <a:spcPct val="100000"/>
                        </a:lnSpc>
                      </a:pPr>
                      <a:r>
                        <a:rPr lang="es-ES" sz="1800" b="0" strike="noStrike" spc="-1" dirty="0">
                          <a:solidFill>
                            <a:schemeClr val="lt1"/>
                          </a:solidFill>
                          <a:latin typeface="Tw Cen MT"/>
                        </a:rPr>
                        <a:t>Antonio Lara Polaina 1996:</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1998: Cofradía de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La Sentencia.</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a:solidFill>
                            <a:srgbClr val="C00000"/>
                          </a:solidFill>
                          <a:highlight>
                            <a:srgbClr val="FFFF00"/>
                          </a:highlight>
                          <a:latin typeface="Tw Cen MT"/>
                        </a:rPr>
                        <a:t>EL PILAR</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rPr>
                        <a:t>En terrenos de S. Isidoro.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rPr>
                        <a:t>Manuel Medina Caballero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rPr>
                        <a:t>Toma posesión  1-10-1973</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rPr>
                        <a:t>Remodelación de la  ermita,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rPr>
                        <a:t>Dejando vistas sus piedras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rPr>
                        <a:t>de canteria, gracias a su trabajo personal, devolviéndole toda su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rPr>
                        <a:t>belleza primitiva.</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rPr>
                        <a:t>Manuel Andreu Toledo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rPr>
                        <a:t>Toma de posesión 11-8-1990</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Tw Cen MT"/>
                        </a:rPr>
                        <a:t>siendo después trasladado a S. Nicolás.</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dirty="0">
                          <a:solidFill>
                            <a:srgbClr val="C00000"/>
                          </a:solidFill>
                          <a:highlight>
                            <a:srgbClr val="FFFF00"/>
                          </a:highlight>
                          <a:latin typeface="Tw Cen MT"/>
                        </a:rPr>
                        <a:t>SANTO TOMÁS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En  terrenos de San Nicolás</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Juan Dios Sanjuan Herreros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Tw Cen MT"/>
                        </a:rPr>
                        <a:t>Toma Posesión 24-9-1974</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Utiliza como capilla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el colegio de María Auxiliadora.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Nuevo Templo Parroquial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el 14-4-1981</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Construcción sólida,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sobria y moderna.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Cristo de </a:t>
                      </a:r>
                      <a:r>
                        <a:rPr lang="es-ES" sz="1800" b="0" strike="noStrike" spc="-1" dirty="0" err="1">
                          <a:solidFill>
                            <a:schemeClr val="lt1"/>
                          </a:solidFill>
                          <a:latin typeface="Tw Cen MT"/>
                        </a:rPr>
                        <a:t>Poliester</a:t>
                      </a:r>
                      <a:r>
                        <a:rPr lang="es-ES" sz="1800" b="0" strike="noStrike" spc="-1" dirty="0">
                          <a:solidFill>
                            <a:schemeClr val="lt1"/>
                          </a:solidFill>
                          <a:latin typeface="Tw Cen MT"/>
                        </a:rPr>
                        <a:t> de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Baltasar Raya.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Vidrieras  ejecutadas por Juan de Dios.</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800" b="0" strike="noStrike" spc="-1" dirty="0">
                          <a:solidFill>
                            <a:srgbClr val="C00000"/>
                          </a:solidFill>
                          <a:highlight>
                            <a:srgbClr val="FFFF00"/>
                          </a:highlight>
                          <a:latin typeface="Tw Cen MT"/>
                        </a:rPr>
                        <a:t>SAN JUAN BAUTISTA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En terrenos de S. Isidoro.</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chemeClr val="lt1"/>
                        </a:solidFill>
                        <a:latin typeface="Tw Cen MT"/>
                      </a:endParaRPr>
                    </a:p>
                    <a:p>
                      <a:pPr algn="ctr" defTabSz="914400">
                        <a:lnSpc>
                          <a:spcPct val="100000"/>
                        </a:lnSpc>
                      </a:pPr>
                      <a:r>
                        <a:rPr lang="es-ES" sz="1800" b="0" strike="noStrike" spc="-1" dirty="0">
                          <a:solidFill>
                            <a:schemeClr val="lt1"/>
                          </a:solidFill>
                          <a:latin typeface="Tw Cen MT"/>
                        </a:rPr>
                        <a:t>Eusebio Figueroa Mora</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Tw Cen MT"/>
                        </a:rPr>
                        <a:t>Toma posesión: 10-10-1976</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En los vestuarios  del Campo de fútbol de S. Miguel.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Se inicia  el culto en el templo  de los PP. Jesuitas.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Según  censo: 1900  Fieles- 1978? Convenio con SA.FA.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Nombramiento  de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Jesús Mendoza Negrillo </a:t>
                      </a:r>
                    </a:p>
                    <a:p>
                      <a:pPr algn="ctr" defTabSz="914400">
                        <a:lnSpc>
                          <a:spcPct val="100000"/>
                        </a:lnSpc>
                      </a:pPr>
                      <a:r>
                        <a:rPr lang="es-ES" sz="1800" b="0" strike="noStrike" spc="-1" dirty="0">
                          <a:solidFill>
                            <a:schemeClr val="lt1"/>
                          </a:solidFill>
                          <a:latin typeface="Tw Cen MT"/>
                        </a:rPr>
                        <a:t>como Coadjutor.</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Adquisición  del piso y de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lt1"/>
                          </a:solidFill>
                          <a:latin typeface="Tw Cen MT"/>
                        </a:rPr>
                        <a:t>Los locales  2.200.000 </a:t>
                      </a:r>
                      <a:r>
                        <a:rPr lang="es-ES" sz="1800" b="0" strike="noStrike" spc="-1" dirty="0" err="1">
                          <a:solidFill>
                            <a:schemeClr val="lt1"/>
                          </a:solidFill>
                          <a:latin typeface="Tw Cen MT"/>
                        </a:rPr>
                        <a:t>pts</a:t>
                      </a:r>
                      <a:endParaRPr lang="es-ES" sz="18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sp>
        <p:nvSpPr>
          <p:cNvPr id="445" name="CuadroTexto 1"/>
          <p:cNvSpPr/>
          <p:nvPr/>
        </p:nvSpPr>
        <p:spPr>
          <a:xfrm>
            <a:off x="9491760" y="221760"/>
            <a:ext cx="179640" cy="912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p:txBody>
      </p:sp>
      <p:sp>
        <p:nvSpPr>
          <p:cNvPr id="446" name="CuadroTexto 2"/>
          <p:cNvSpPr/>
          <p:nvPr/>
        </p:nvSpPr>
        <p:spPr>
          <a:xfrm>
            <a:off x="183600" y="401760"/>
            <a:ext cx="1182168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chemeClr val="dk1"/>
                </a:solidFill>
                <a:latin typeface="Tw Cen MT"/>
                <a:ea typeface="DejaVu Sans"/>
              </a:rPr>
              <a:t>Debido al crecimiento de la ciudad y al nacimiento de  nuevos barrios, la iglesia quiso adelantarse creando cuatro nuevas parroquias, teniendo como eje de división las carreteras entonces existentes. Santo Tomás: Carretera del Trillo- Villacarrillo/ Santa Teresa: Villacarrillo –Vilches/ El Pilar: Vilches-Linares/ S. Juan Bautista: Linares-Jaén. DECRETO??.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DejaVu Sans"/>
              </a:rPr>
              <a:t>A lo largo de los primeros años de la década de los 70, se fueron poniendo en marcha las nuevas Parroquias.</a:t>
            </a: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additive="repl">
                                        <p:cTn id="7" dur="3000"/>
                                        <p:tgtEl>
                                          <p:spTgt spid="444"/>
                                        </p:tgtEl>
                                      </p:cBhvr>
                                    </p:animEffect>
                                    <p:anim calcmode="lin" valueType="num">
                                      <p:cBhvr additive="repl">
                                        <p:cTn id="8" dur="3000" fill="hold"/>
                                        <p:tgtEl>
                                          <p:spTgt spid="444"/>
                                        </p:tgtEl>
                                        <p:attrNameLst>
                                          <p:attrName>ppt_x</p:attrName>
                                        </p:attrNameLst>
                                      </p:cBhvr>
                                      <p:tavLst>
                                        <p:tav tm="0">
                                          <p:val>
                                            <p:strVal val="#ppt_x"/>
                                          </p:val>
                                        </p:tav>
                                        <p:tav tm="100000">
                                          <p:val>
                                            <p:strVal val="#ppt_x"/>
                                          </p:val>
                                        </p:tav>
                                      </p:tavLst>
                                    </p:anim>
                                    <p:anim calcmode="lin" valueType="num">
                                      <p:cBhvr additive="repl">
                                        <p:cTn id="9" dur="3000" fill="hold"/>
                                        <p:tgtEl>
                                          <p:spTgt spid="4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Imagen 4"/>
          <p:cNvPicPr/>
          <p:nvPr/>
        </p:nvPicPr>
        <p:blipFill>
          <a:blip r:embed="rId2"/>
          <a:stretch/>
        </p:blipFill>
        <p:spPr>
          <a:xfrm>
            <a:off x="0" y="0"/>
            <a:ext cx="12189240" cy="6855120"/>
          </a:xfrm>
          <a:prstGeom prst="rect">
            <a:avLst/>
          </a:prstGeom>
          <a:ln w="0">
            <a:noFill/>
          </a:ln>
        </p:spPr>
      </p:pic>
      <p:sp>
        <p:nvSpPr>
          <p:cNvPr id="434" name="CuadroTexto 2"/>
          <p:cNvSpPr/>
          <p:nvPr/>
        </p:nvSpPr>
        <p:spPr>
          <a:xfrm>
            <a:off x="1799280" y="324360"/>
            <a:ext cx="865368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Llegaron al inaugurarse la nueva Residencia Sanitaria S. Juan de la Cruz.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Eran siete hermanas dedicadas a la asistencia de enfermos y ocupando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puestos de responsabilidad; su hogar era la misma residencia sanitaria.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Con los cambios provocados a nivel de política, tienen que abandonar la Residencia, y durante unos 15 años viviendo en pisos, conjugan su labor sanitaria con la dedicación al apostolado en las parroquias sobre todo con jóvenes.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Fueron años de florecimiento y los frutos se concretarían en la consagración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como religiosas de algunas jóvenes ubetenses.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El origen de la Congregación corresponde al siglo XIX, como tantas otras que surgen para paliar el sufrimiento de la gente, sobre todo pobres y enfermos,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que se sienten abandonados, ya que a la Iglesia la han privado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de sus hospitales y de centros de asistencia.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María Rosa Molas vive interiormente una relación intensa con Dios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que le exige una entrega sin reservas a los demás. Se dirá de ella: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“No había vacío que su caridad no llenase”. Canonizada en el año 1978.</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Por reajuste en la Congregación, las Hermanas tienen que cerrar su casa en Úbeda año….Pero siguen ofreciendo sus servicios en la Residencia Sanitaría de Linares, donde dirigen una Casa de Acogida “Mujer y Madre”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Calibri"/>
              </a:rPr>
              <a:t>por donde han pasado ya más de 200 mujeres.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Calibri"/>
              </a:rPr>
              <a:t>VARIAS JÓVENES UBETENSES HAN SEGUIDO EL EJEMPLO DE ESTAS HERMANAS.</a:t>
            </a:r>
            <a:endParaRPr lang="es-ES" sz="2000" b="0" strike="noStrike" spc="-1">
              <a:solidFill>
                <a:srgbClr val="000000"/>
              </a:solidFill>
              <a:latin typeface="Arial"/>
            </a:endParaRPr>
          </a:p>
        </p:txBody>
      </p:sp>
      <p:sp>
        <p:nvSpPr>
          <p:cNvPr id="435" name="CuadroTexto 3"/>
          <p:cNvSpPr/>
          <p:nvPr/>
        </p:nvSpPr>
        <p:spPr>
          <a:xfrm>
            <a:off x="3318480" y="195840"/>
            <a:ext cx="58852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2000" b="0" strike="noStrike" spc="-1">
                <a:solidFill>
                  <a:srgbClr val="C00000"/>
                </a:solidFill>
                <a:highlight>
                  <a:srgbClr val="FFFF00"/>
                </a:highlight>
                <a:latin typeface="Tw Cen MT"/>
                <a:ea typeface="Calibri"/>
              </a:rPr>
              <a:t>LAS HERMANAS DE LA CONSOLACIÓN: 1975- </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additive="repl">
                                        <p:cTn id="7" dur="3000"/>
                                        <p:tgtEl>
                                          <p:spTgt spid="434"/>
                                        </p:tgtEl>
                                      </p:cBhvr>
                                    </p:animEffect>
                                    <p:anim calcmode="lin" valueType="num">
                                      <p:cBhvr additive="repl">
                                        <p:cTn id="8" dur="3000" fill="hold"/>
                                        <p:tgtEl>
                                          <p:spTgt spid="434"/>
                                        </p:tgtEl>
                                        <p:attrNameLst>
                                          <p:attrName>ppt_x</p:attrName>
                                        </p:attrNameLst>
                                      </p:cBhvr>
                                      <p:tavLst>
                                        <p:tav tm="0">
                                          <p:val>
                                            <p:strVal val="#ppt_x"/>
                                          </p:val>
                                        </p:tav>
                                        <p:tav tm="100000">
                                          <p:val>
                                            <p:strVal val="#ppt_x"/>
                                          </p:val>
                                        </p:tav>
                                      </p:tavLst>
                                    </p:anim>
                                    <p:anim calcmode="lin" valueType="num">
                                      <p:cBhvr additive="repl">
                                        <p:cTn id="9" dur="3000" fill="hold"/>
                                        <p:tgtEl>
                                          <p:spTgt spid="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 name="Imagen 4"/>
          <p:cNvPicPr/>
          <p:nvPr/>
        </p:nvPicPr>
        <p:blipFill>
          <a:blip r:embed="rId2"/>
          <a:stretch/>
        </p:blipFill>
        <p:spPr>
          <a:xfrm>
            <a:off x="0" y="0"/>
            <a:ext cx="12189240" cy="6855120"/>
          </a:xfrm>
          <a:prstGeom prst="rect">
            <a:avLst/>
          </a:prstGeom>
          <a:ln w="0">
            <a:noFill/>
          </a:ln>
        </p:spPr>
      </p:pic>
      <p:sp>
        <p:nvSpPr>
          <p:cNvPr id="431" name="CuadroTexto 2"/>
          <p:cNvSpPr/>
          <p:nvPr/>
        </p:nvSpPr>
        <p:spPr>
          <a:xfrm>
            <a:off x="1270800" y="309960"/>
            <a:ext cx="10024560" cy="639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highlight>
                  <a:srgbClr val="FFFF00"/>
                </a:highlight>
                <a:latin typeface="Tw Cen MT"/>
                <a:ea typeface="Calibri"/>
              </a:rPr>
              <a:t>1960</a:t>
            </a:r>
            <a:r>
              <a:rPr lang="es-ES" sz="1800" b="0" strike="noStrike" spc="-1">
                <a:solidFill>
                  <a:schemeClr val="dk1"/>
                </a:solidFill>
                <a:latin typeface="Tw Cen MT"/>
                <a:ea typeface="Calibri"/>
              </a:rPr>
              <a:t>: Nace por iniciativa de un grupo de mujeres de Acción Católica,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tras realizar la primera campaña contra el hambre en 1959.</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Fue su respuesta al llamamiento que denunciaba el</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Calibri"/>
              </a:rPr>
              <a:t>“hambre de pan, de cultura y de Dios</a:t>
            </a:r>
            <a:endParaRPr lang="es-ES" sz="1800" b="0" strike="noStrike" spc="-1">
              <a:solidFill>
                <a:srgbClr val="000000"/>
              </a:solidFill>
              <a:latin typeface="Arial"/>
            </a:endParaRPr>
          </a:p>
          <a:p>
            <a:pPr algn="ctr" defTabSz="914400">
              <a:lnSpc>
                <a:spcPct val="100000"/>
              </a:lnSpc>
            </a:pPr>
            <a:r>
              <a:rPr lang="es-ES" sz="1800" b="0" i="1" strike="noStrike" spc="-1">
                <a:solidFill>
                  <a:schemeClr val="dk1"/>
                </a:solidFill>
                <a:latin typeface="Tw Cen MT"/>
                <a:ea typeface="Calibri"/>
              </a:rPr>
              <a:t>que padece gran parte de la humanidad”</a:t>
            </a:r>
            <a:r>
              <a:rPr lang="es-ES" sz="1800" b="0" strike="noStrike" spc="-1">
                <a:solidFill>
                  <a:schemeClr val="dk1"/>
                </a:solidFill>
                <a:latin typeface="Tw Cen MT"/>
                <a:ea typeface="Calibri"/>
              </a:rPr>
              <a:t>.</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Tw Cen MT"/>
                <a:ea typeface="Times New Roman"/>
              </a:rPr>
              <a:t>1970</a:t>
            </a:r>
            <a:r>
              <a:rPr lang="es-ES" sz="1800" b="0" strike="noStrike" spc="-1">
                <a:solidFill>
                  <a:schemeClr val="dk1"/>
                </a:solidFill>
                <a:latin typeface="Tw Cen MT"/>
                <a:ea typeface="Times New Roman"/>
              </a:rPr>
              <a:t>: Se consolida ya que la Conferencia Episcopal Española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acordó que se hiciera una colecta extraordinaria contra el hambre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en todas las parroquias de España el 2º domingo de febrero,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que se convocara una jornada de ayuno voluntario el viernes anterior.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En Úbeda gracias al esfuerzo e interés del P. Mendoza,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del matrimonio formado por Antonio Vilches e Inés su esposa, que supieron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rodearse de un buen grupo de colaboradores de parroquias y colegios,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se fue consolidando Manos Unidas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con iniciativas atrayentes como la tienda de “Artesanía Peruana”.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 la alegría del primer millón, año 1986,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se pasó en seis años a la cantidad de 6 millones en el año 1994.</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Todo un signo de que la iniciativa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había calado en el corazón de los ubetenses.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highlight>
                  <a:srgbClr val="FFFF00"/>
                </a:highlight>
                <a:latin typeface="Tw Cen MT"/>
                <a:ea typeface="Times New Roman"/>
              </a:rPr>
              <a:t>En la actualidad </a:t>
            </a:r>
            <a:r>
              <a:rPr lang="es-ES" sz="1800" b="0" strike="noStrike" spc="-1">
                <a:solidFill>
                  <a:schemeClr val="dk1"/>
                </a:solidFill>
                <a:latin typeface="Tw Cen MT"/>
                <a:ea typeface="Times New Roman"/>
              </a:rPr>
              <a:t>contamos con el estímulo de: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 Luis Juan Gallardo, Párroco de V. del Pilar y Santa Teresa,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 Consiliario Diocesano de Manos Unidas,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y de </a:t>
            </a:r>
            <a:r>
              <a:rPr lang="es-ES" sz="1800" b="0" strike="noStrike" spc="-1">
                <a:solidFill>
                  <a:schemeClr val="dk1"/>
                </a:solidFill>
                <a:highlight>
                  <a:srgbClr val="FFFF00"/>
                </a:highlight>
                <a:latin typeface="Tw Cen MT"/>
                <a:ea typeface="Times New Roman"/>
              </a:rPr>
              <a:t>Carmen Vidal, responsable a nivel Arciprestazgo</a:t>
            </a:r>
            <a:r>
              <a:rPr lang="es-ES" sz="1800" b="0" strike="noStrike" spc="-1">
                <a:solidFill>
                  <a:schemeClr val="dk1"/>
                </a:solidFill>
                <a:latin typeface="Tw Cen MT"/>
                <a:ea typeface="Times New Roman"/>
              </a:rPr>
              <a:t>.</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Las aportaciones de Úbeda a la Campaña 2024: 30.705 €</a:t>
            </a:r>
            <a:endParaRPr lang="es-ES" sz="1800" b="0" strike="noStrike" spc="-1">
              <a:solidFill>
                <a:srgbClr val="000000"/>
              </a:solidFill>
              <a:latin typeface="Arial"/>
            </a:endParaRPr>
          </a:p>
        </p:txBody>
      </p:sp>
      <p:sp>
        <p:nvSpPr>
          <p:cNvPr id="432" name="CuadroTexto 3"/>
          <p:cNvSpPr/>
          <p:nvPr/>
        </p:nvSpPr>
        <p:spPr>
          <a:xfrm>
            <a:off x="0" y="0"/>
            <a:ext cx="121892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Calibri"/>
              </a:rPr>
              <a:t>MANOS UNIDAS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additive="repl">
                                        <p:cTn id="7" dur="3000"/>
                                        <p:tgtEl>
                                          <p:spTgt spid="431"/>
                                        </p:tgtEl>
                                      </p:cBhvr>
                                    </p:animEffect>
                                    <p:anim calcmode="lin" valueType="num">
                                      <p:cBhvr additive="repl">
                                        <p:cTn id="8" dur="3000" fill="hold"/>
                                        <p:tgtEl>
                                          <p:spTgt spid="431"/>
                                        </p:tgtEl>
                                        <p:attrNameLst>
                                          <p:attrName>ppt_x</p:attrName>
                                        </p:attrNameLst>
                                      </p:cBhvr>
                                      <p:tavLst>
                                        <p:tav tm="0">
                                          <p:val>
                                            <p:strVal val="#ppt_x"/>
                                          </p:val>
                                        </p:tav>
                                        <p:tav tm="100000">
                                          <p:val>
                                            <p:strVal val="#ppt_x"/>
                                          </p:val>
                                        </p:tav>
                                      </p:tavLst>
                                    </p:anim>
                                    <p:anim calcmode="lin" valueType="num">
                                      <p:cBhvr additive="repl">
                                        <p:cTn id="9" dur="3000" fill="hold"/>
                                        <p:tgtEl>
                                          <p:spTgt spid="4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Imagen 4"/>
          <p:cNvPicPr/>
          <p:nvPr/>
        </p:nvPicPr>
        <p:blipFill>
          <a:blip r:embed="rId2"/>
          <a:stretch/>
        </p:blipFill>
        <p:spPr>
          <a:xfrm>
            <a:off x="0" y="0"/>
            <a:ext cx="12189240" cy="6855120"/>
          </a:xfrm>
          <a:prstGeom prst="rect">
            <a:avLst/>
          </a:prstGeom>
          <a:ln w="0">
            <a:noFill/>
          </a:ln>
        </p:spPr>
      </p:pic>
      <p:sp>
        <p:nvSpPr>
          <p:cNvPr id="450" name="CuadroTexto 1"/>
          <p:cNvSpPr/>
          <p:nvPr/>
        </p:nvSpPr>
        <p:spPr>
          <a:xfrm>
            <a:off x="2980440" y="0"/>
            <a:ext cx="3323880"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s-ES" sz="2400" b="0" strike="noStrike" spc="-1" dirty="0">
                <a:solidFill>
                  <a:srgbClr val="C00000"/>
                </a:solidFill>
                <a:highlight>
                  <a:srgbClr val="FFFF00"/>
                </a:highlight>
                <a:latin typeface="Tw Cen MT"/>
                <a:ea typeface="DejaVu Sans"/>
              </a:rPr>
              <a:t>MARANATHA</a:t>
            </a:r>
            <a:endParaRPr lang="es-ES" sz="2400" b="0" strike="noStrike" spc="-1" dirty="0">
              <a:solidFill>
                <a:srgbClr val="000000"/>
              </a:solidFill>
              <a:latin typeface="Arial"/>
            </a:endParaRPr>
          </a:p>
        </p:txBody>
      </p:sp>
      <p:sp>
        <p:nvSpPr>
          <p:cNvPr id="451" name="CuadroTexto 3"/>
          <p:cNvSpPr/>
          <p:nvPr/>
        </p:nvSpPr>
        <p:spPr>
          <a:xfrm>
            <a:off x="2980440" y="2910960"/>
            <a:ext cx="6228720" cy="36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s-ES" sz="1800" b="0" strike="noStrike" spc="-1">
              <a:solidFill>
                <a:schemeClr val="dk1"/>
              </a:solidFill>
              <a:latin typeface="Calibri"/>
              <a:ea typeface="DejaVu Sans"/>
            </a:endParaRPr>
          </a:p>
        </p:txBody>
      </p:sp>
      <p:sp>
        <p:nvSpPr>
          <p:cNvPr id="452" name="CuadroTexto 5"/>
          <p:cNvSpPr/>
          <p:nvPr/>
        </p:nvSpPr>
        <p:spPr>
          <a:xfrm>
            <a:off x="2088292" y="3694670"/>
            <a:ext cx="9477632"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chemeClr val="dk1"/>
                </a:solidFill>
                <a:latin typeface="Tw Cen MT"/>
                <a:ea typeface="Times New Roman"/>
              </a:rPr>
              <a:t>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Times New Roman"/>
              </a:rPr>
              <a:t>En el año 2010 la obra se reestrenó en Jaén; a la primera representación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Times New Roman"/>
              </a:rPr>
              <a:t>asistió el Sr. Obispo de la Diócesis de Jaén, D. Ramón del Hoyo,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Times New Roman"/>
              </a:rPr>
              <a:t>que mostró públicamente su gran satisfacción y apoyo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Times New Roman"/>
              </a:rPr>
              <a:t>a este grupo de personas cristianas y comprometidas.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Times New Roman"/>
              </a:rPr>
              <a:t>Todos los beneficios obtenidos por las aportaciones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Times New Roman"/>
              </a:rPr>
              <a:t>de los asistentes, venidos de toda España, a las representaciones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Times New Roman"/>
              </a:rPr>
              <a:t>van destinados íntegramente a obras sociales.</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highlight>
                  <a:srgbClr val="FFFF00"/>
                </a:highlight>
                <a:latin typeface="Tw Cen MT"/>
                <a:ea typeface="Times New Roman"/>
              </a:rPr>
              <a:t>Una buena preparación para la Semana Santa</a:t>
            </a:r>
            <a:r>
              <a:rPr lang="es-ES" sz="2000" b="0" strike="noStrike" spc="-1" dirty="0">
                <a:solidFill>
                  <a:schemeClr val="dk1"/>
                </a:solidFill>
                <a:latin typeface="Tw Cen MT"/>
                <a:ea typeface="Times New Roman"/>
              </a:rPr>
              <a:t>.</a:t>
            </a:r>
            <a:endParaRPr lang="es-ES" sz="2000" b="0" strike="noStrike" spc="-1" dirty="0">
              <a:solidFill>
                <a:srgbClr val="000000"/>
              </a:solidFill>
              <a:latin typeface="Arial"/>
            </a:endParaRPr>
          </a:p>
        </p:txBody>
      </p:sp>
      <p:pic>
        <p:nvPicPr>
          <p:cNvPr id="3" name="Imagen 2">
            <a:extLst>
              <a:ext uri="{FF2B5EF4-FFF2-40B4-BE49-F238E27FC236}">
                <a16:creationId xmlns:a16="http://schemas.microsoft.com/office/drawing/2014/main" id="{A171F037-7F66-B106-0535-B52BD8D8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124" y="580768"/>
            <a:ext cx="4014771" cy="2582562"/>
          </a:xfrm>
          <a:prstGeom prst="rect">
            <a:avLst/>
          </a:prstGeom>
        </p:spPr>
      </p:pic>
      <p:sp>
        <p:nvSpPr>
          <p:cNvPr id="5" name="CuadroTexto 4">
            <a:extLst>
              <a:ext uri="{FF2B5EF4-FFF2-40B4-BE49-F238E27FC236}">
                <a16:creationId xmlns:a16="http://schemas.microsoft.com/office/drawing/2014/main" id="{3A4FBCE8-013C-7D42-DEBF-5764756CBA22}"/>
              </a:ext>
            </a:extLst>
          </p:cNvPr>
          <p:cNvSpPr txBox="1"/>
          <p:nvPr/>
        </p:nvSpPr>
        <p:spPr>
          <a:xfrm>
            <a:off x="626076" y="580768"/>
            <a:ext cx="6917249" cy="3416320"/>
          </a:xfrm>
          <a:prstGeom prst="rect">
            <a:avLst/>
          </a:prstGeom>
          <a:noFill/>
        </p:spPr>
        <p:txBody>
          <a:bodyPr wrap="square">
            <a:spAutoFit/>
          </a:bodyPr>
          <a:lstStyle/>
          <a:p>
            <a:pPr algn="ctr" defTabSz="914400">
              <a:lnSpc>
                <a:spcPct val="100000"/>
              </a:lnSpc>
            </a:pPr>
            <a:r>
              <a:rPr lang="es-ES" sz="1800" b="0" strike="noStrike" spc="-1" dirty="0">
                <a:solidFill>
                  <a:schemeClr val="dk1"/>
                </a:solidFill>
                <a:latin typeface="Tw Cen MT"/>
                <a:ea typeface="Times New Roman"/>
              </a:rPr>
              <a:t>La obra '</a:t>
            </a:r>
            <a:r>
              <a:rPr lang="es-ES" sz="1800" b="0" strike="noStrike" spc="-1" dirty="0" err="1">
                <a:solidFill>
                  <a:schemeClr val="dk1"/>
                </a:solidFill>
                <a:latin typeface="Tw Cen MT"/>
                <a:ea typeface="Times New Roman"/>
              </a:rPr>
              <a:t>Maranatha</a:t>
            </a:r>
            <a:r>
              <a:rPr lang="es-ES" sz="1800" b="0" strike="noStrike" spc="-1" dirty="0">
                <a:solidFill>
                  <a:schemeClr val="dk1"/>
                </a:solidFill>
                <a:latin typeface="Tw Cen MT"/>
                <a:ea typeface="Times New Roman"/>
              </a:rPr>
              <a:t>', original del escritor, poeta </a:t>
            </a:r>
          </a:p>
          <a:p>
            <a:pPr algn="ctr" defTabSz="914400">
              <a:lnSpc>
                <a:spcPct val="100000"/>
              </a:lnSpc>
            </a:pPr>
            <a:r>
              <a:rPr lang="es-ES" sz="1800" b="0" strike="noStrike" spc="-1" dirty="0">
                <a:solidFill>
                  <a:schemeClr val="dk1"/>
                </a:solidFill>
                <a:latin typeface="Tw Cen MT"/>
                <a:ea typeface="Times New Roman"/>
              </a:rPr>
              <a:t>y dramaturgo</a:t>
            </a:r>
            <a:r>
              <a:rPr lang="es-ES" spc="-1" dirty="0">
                <a:solidFill>
                  <a:srgbClr val="000000"/>
                </a:solidFill>
                <a:latin typeface="Arial"/>
              </a:rPr>
              <a:t> </a:t>
            </a:r>
            <a:r>
              <a:rPr lang="es-ES" sz="1800" b="0" strike="noStrike" spc="-1" dirty="0">
                <a:solidFill>
                  <a:schemeClr val="dk1"/>
                </a:solidFill>
                <a:latin typeface="Tw Cen MT"/>
                <a:ea typeface="Times New Roman"/>
              </a:rPr>
              <a:t>Ramón Molina Navarrete; </a:t>
            </a:r>
          </a:p>
          <a:p>
            <a:pPr algn="ctr" defTabSz="914400">
              <a:lnSpc>
                <a:spcPct val="100000"/>
              </a:lnSpc>
            </a:pPr>
            <a:r>
              <a:rPr lang="es-ES" sz="1800" b="0" strike="noStrike" spc="-1" dirty="0">
                <a:solidFill>
                  <a:schemeClr val="dk1"/>
                </a:solidFill>
                <a:latin typeface="Tw Cen MT"/>
                <a:ea typeface="Times New Roman"/>
              </a:rPr>
              <a:t>director del grupo y presidente de la Asociación,</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 basada en la vida, pasión, muerte y resurrección de Jesucristo,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tuvo su estreno en el Teatro Ideal Cinema de Úbeda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el 27 de Marzo de 1982,</a:t>
            </a:r>
            <a:r>
              <a:rPr lang="es-ES" spc="-1" dirty="0">
                <a:solidFill>
                  <a:srgbClr val="000000"/>
                </a:solidFill>
                <a:latin typeface="Arial"/>
              </a:rPr>
              <a:t> </a:t>
            </a:r>
            <a:r>
              <a:rPr lang="es-ES" sz="1800" b="0" strike="noStrike" spc="-1" dirty="0">
                <a:solidFill>
                  <a:schemeClr val="dk1"/>
                </a:solidFill>
                <a:latin typeface="Tw Cen MT"/>
                <a:ea typeface="Times New Roman"/>
              </a:rPr>
              <a:t>transmitiendo un verdadero </a:t>
            </a:r>
          </a:p>
          <a:p>
            <a:pPr algn="ctr" defTabSz="914400">
              <a:lnSpc>
                <a:spcPct val="100000"/>
              </a:lnSpc>
            </a:pPr>
            <a:r>
              <a:rPr lang="es-ES" sz="1800" b="0" strike="noStrike" spc="-1" dirty="0">
                <a:solidFill>
                  <a:schemeClr val="dk1"/>
                </a:solidFill>
                <a:latin typeface="Tw Cen MT"/>
                <a:ea typeface="Times New Roman"/>
              </a:rPr>
              <a:t>testimonio de fe, esperanza y caridad.</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chemeClr val="dk1"/>
              </a:solidFill>
              <a:latin typeface="Tw Cen MT"/>
              <a:ea typeface="Times New Roman"/>
            </a:endParaRPr>
          </a:p>
          <a:p>
            <a:pPr algn="ctr" defTabSz="914400">
              <a:lnSpc>
                <a:spcPct val="100000"/>
              </a:lnSpc>
            </a:pPr>
            <a:r>
              <a:rPr lang="es-ES" sz="1800" b="0" strike="noStrike" spc="-1" dirty="0">
                <a:solidFill>
                  <a:schemeClr val="dk1"/>
                </a:solidFill>
                <a:latin typeface="Tw Cen MT"/>
                <a:ea typeface="Times New Roman"/>
              </a:rPr>
              <a:t>La respuesta de los asistentes fue tan extraordinaria que se siguió</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representando ininterrumpidamente durante unos 30 años,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todos los fines de semana, sábados y domingos de Cuaresma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en el Teatro de las Escuela de la Sagrada Familia (SA.FA.),</a:t>
            </a:r>
            <a:endParaRPr lang="es-ES" sz="18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additive="repl">
                                        <p:cTn id="7" dur="3000"/>
                                        <p:tgtEl>
                                          <p:spTgt spid="452"/>
                                        </p:tgtEl>
                                      </p:cBhvr>
                                    </p:animEffect>
                                    <p:anim calcmode="lin" valueType="num">
                                      <p:cBhvr additive="repl">
                                        <p:cTn id="8" dur="3000" fill="hold"/>
                                        <p:tgtEl>
                                          <p:spTgt spid="452"/>
                                        </p:tgtEl>
                                        <p:attrNameLst>
                                          <p:attrName>ppt_x</p:attrName>
                                        </p:attrNameLst>
                                      </p:cBhvr>
                                      <p:tavLst>
                                        <p:tav tm="0">
                                          <p:val>
                                            <p:strVal val="#ppt_x"/>
                                          </p:val>
                                        </p:tav>
                                        <p:tav tm="100000">
                                          <p:val>
                                            <p:strVal val="#ppt_x"/>
                                          </p:val>
                                        </p:tav>
                                      </p:tavLst>
                                    </p:anim>
                                    <p:anim calcmode="lin" valueType="num">
                                      <p:cBhvr additive="repl">
                                        <p:cTn id="9" dur="3000" fill="hold"/>
                                        <p:tgtEl>
                                          <p:spTgt spid="4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Imagen 4"/>
          <p:cNvPicPr/>
          <p:nvPr/>
        </p:nvPicPr>
        <p:blipFill>
          <a:blip r:embed="rId2"/>
          <a:stretch/>
        </p:blipFill>
        <p:spPr>
          <a:xfrm>
            <a:off x="0" y="0"/>
            <a:ext cx="12192000" cy="6855120"/>
          </a:xfrm>
          <a:prstGeom prst="rect">
            <a:avLst/>
          </a:prstGeom>
          <a:ln w="0">
            <a:noFill/>
          </a:ln>
        </p:spPr>
      </p:pic>
      <p:sp>
        <p:nvSpPr>
          <p:cNvPr id="454" name="CuadroTexto 5"/>
          <p:cNvSpPr/>
          <p:nvPr/>
        </p:nvSpPr>
        <p:spPr>
          <a:xfrm>
            <a:off x="1969477" y="185040"/>
            <a:ext cx="5545015"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s-ES" sz="2000" b="0" strike="noStrike" spc="-1" dirty="0">
                <a:solidFill>
                  <a:srgbClr val="C00000"/>
                </a:solidFill>
                <a:highlight>
                  <a:srgbClr val="FFFF00"/>
                </a:highlight>
                <a:latin typeface="Tw Cen MT"/>
                <a:ea typeface="Calibri"/>
              </a:rPr>
              <a:t>LA SECCIÓN  ADORADORA NOCTURNA FEMENINA </a:t>
            </a:r>
            <a:endParaRPr lang="es-ES" sz="2000" b="0" strike="noStrike" spc="-1" dirty="0">
              <a:solidFill>
                <a:srgbClr val="000000"/>
              </a:solidFill>
              <a:latin typeface="Arial"/>
            </a:endParaRPr>
          </a:p>
        </p:txBody>
      </p:sp>
      <p:sp>
        <p:nvSpPr>
          <p:cNvPr id="455" name="CuadroTexto 7"/>
          <p:cNvSpPr/>
          <p:nvPr/>
        </p:nvSpPr>
        <p:spPr>
          <a:xfrm>
            <a:off x="820616" y="679938"/>
            <a:ext cx="7620000" cy="313786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tabLst>
                <a:tab pos="0" algn="l"/>
              </a:tabLst>
            </a:pPr>
            <a:r>
              <a:rPr lang="es-ES" sz="1800" b="0" strike="noStrike" spc="-1" dirty="0">
                <a:solidFill>
                  <a:schemeClr val="dk1"/>
                </a:solidFill>
                <a:highlight>
                  <a:srgbClr val="FFFF00"/>
                </a:highlight>
                <a:latin typeface="Tw Cen MT"/>
                <a:ea typeface="Calibri"/>
              </a:rPr>
              <a:t>1982: La A.N.F.E, de Úbeda</a:t>
            </a:r>
            <a:r>
              <a:rPr lang="es-ES" sz="1800" b="0" strike="noStrike" spc="-1" dirty="0">
                <a:solidFill>
                  <a:schemeClr val="dk1"/>
                </a:solidFill>
                <a:latin typeface="Tw Cen MT"/>
                <a:ea typeface="Calibri"/>
              </a:rPr>
              <a:t>, surgió  por iniciativa de la Sección Adoradora Nocturna de Úbeda.</a:t>
            </a:r>
            <a:r>
              <a:rPr lang="es-ES" spc="-1" dirty="0">
                <a:solidFill>
                  <a:srgbClr val="000000"/>
                </a:solidFill>
                <a:latin typeface="Arial"/>
              </a:rPr>
              <a:t> </a:t>
            </a:r>
            <a:r>
              <a:rPr lang="es-ES" sz="1800" b="0" strike="noStrike" spc="-1" dirty="0">
                <a:solidFill>
                  <a:schemeClr val="dk1"/>
                </a:solidFill>
                <a:latin typeface="Tw Cen MT"/>
                <a:ea typeface="Calibri"/>
              </a:rPr>
              <a:t>Uno de los puntos programados por el  Nuevo Consejo Directivo</a:t>
            </a:r>
            <a:r>
              <a:rPr lang="es-ES" spc="-1" dirty="0">
                <a:solidFill>
                  <a:srgbClr val="000000"/>
                </a:solidFill>
                <a:latin typeface="Arial"/>
              </a:rPr>
              <a:t> </a:t>
            </a:r>
            <a:r>
              <a:rPr lang="es-ES" sz="1800" b="0" strike="noStrike" spc="-1" dirty="0">
                <a:solidFill>
                  <a:schemeClr val="dk1"/>
                </a:solidFill>
                <a:latin typeface="Tw Cen MT"/>
                <a:ea typeface="Calibri"/>
              </a:rPr>
              <a:t>era la posibilidad de poner en marcha ANFE.</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El primer paso fue convocar a mujeres familiares y amigas para presentarles la propuesta. </a:t>
            </a:r>
            <a:r>
              <a:rPr lang="es-ES" spc="-1" dirty="0">
                <a:solidFill>
                  <a:srgbClr val="000000"/>
                </a:solidFill>
                <a:latin typeface="Arial"/>
              </a:rPr>
              <a:t> </a:t>
            </a:r>
            <a:r>
              <a:rPr lang="es-ES" sz="1800" b="0" strike="noStrike" spc="-1" dirty="0">
                <a:solidFill>
                  <a:schemeClr val="dk1"/>
                </a:solidFill>
                <a:latin typeface="Tw Cen MT"/>
                <a:ea typeface="Calibri"/>
              </a:rPr>
              <a:t>La respuesta fue muy positiva y el 7de Febrero 1982, siendo D. Hermenegildo Terrados del Cerro</a:t>
            </a:r>
            <a:r>
              <a:rPr lang="es-ES" spc="-1" dirty="0">
                <a:solidFill>
                  <a:srgbClr val="000000"/>
                </a:solidFill>
                <a:latin typeface="Arial"/>
              </a:rPr>
              <a:t> </a:t>
            </a:r>
            <a:r>
              <a:rPr lang="es-ES" sz="1800" b="0" strike="noStrike" spc="-1" dirty="0">
                <a:solidFill>
                  <a:schemeClr val="dk1"/>
                </a:solidFill>
                <a:latin typeface="Tw Cen MT"/>
                <a:ea typeface="Calibri"/>
              </a:rPr>
              <a:t>Presidente de la Diocesana y don Juan Luis Millán, Presidente de ANE, Úbeda, los encargados de defender la propuesta, llegándose al acuerdo de celebrar varias vigilias “de prueba.”</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1982, 5 Marzo : Elección de Responsables. Presidenta: Amalia Pipó Rienda;</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Secretaria: Consuelo López y Tesorera: Cati Jiménez.</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Capellán: Eusebio Figueroa</a:t>
            </a:r>
            <a:endParaRPr lang="es-ES" sz="1800" b="0" strike="noStrike" spc="-1" dirty="0">
              <a:solidFill>
                <a:srgbClr val="000000"/>
              </a:solidFill>
              <a:latin typeface="Arial"/>
            </a:endParaRPr>
          </a:p>
        </p:txBody>
      </p:sp>
      <p:sp>
        <p:nvSpPr>
          <p:cNvPr id="3" name="CuadroTexto 2">
            <a:extLst>
              <a:ext uri="{FF2B5EF4-FFF2-40B4-BE49-F238E27FC236}">
                <a16:creationId xmlns:a16="http://schemas.microsoft.com/office/drawing/2014/main" id="{104B8962-320C-0221-84A1-A7BC3CFBDC83}"/>
              </a:ext>
            </a:extLst>
          </p:cNvPr>
          <p:cNvSpPr txBox="1"/>
          <p:nvPr/>
        </p:nvSpPr>
        <p:spPr>
          <a:xfrm>
            <a:off x="1160585" y="3817805"/>
            <a:ext cx="10585937" cy="3139321"/>
          </a:xfrm>
          <a:prstGeom prst="rect">
            <a:avLst/>
          </a:prstGeom>
          <a:noFill/>
        </p:spPr>
        <p:txBody>
          <a:bodyPr wrap="square">
            <a:spAutoFit/>
          </a:bodyPr>
          <a:lstStyle/>
          <a:p>
            <a:pPr algn="ctr" defTabSz="914400">
              <a:lnSpc>
                <a:spcPct val="100000"/>
              </a:lnSpc>
              <a:tabLst>
                <a:tab pos="0" algn="l"/>
              </a:tabLst>
            </a:pPr>
            <a:r>
              <a:rPr lang="es-ES" sz="1800" b="0" strike="noStrike" spc="-1" dirty="0">
                <a:solidFill>
                  <a:schemeClr val="dk1"/>
                </a:solidFill>
                <a:highlight>
                  <a:srgbClr val="FFFF00"/>
                </a:highlight>
                <a:latin typeface="Tw Cen MT"/>
                <a:ea typeface="Calibri"/>
              </a:rPr>
              <a:t>1982, 4-5 de Diciembre: Inauguración de ANFE:</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Reunión en Santa Clara, Procesión de Banderas a Santa María,</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Bendición de la Bandera y Vigilia de Adoración.</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1994, 17 de Junio: Elección de nueva Presidenta que recayó en Josefina Sánchez.</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Secretaria: Carmen Romo. Tesorera: Carmen Martínez Ruedas.</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highlight>
                  <a:srgbClr val="FFFF00"/>
                </a:highlight>
                <a:latin typeface="Tw Cen MT"/>
                <a:ea typeface="Calibri"/>
              </a:rPr>
              <a:t>2007, 24 Noviembre: </a:t>
            </a:r>
            <a:r>
              <a:rPr lang="es-ES" sz="1800" b="0" strike="noStrike" spc="-1" dirty="0">
                <a:solidFill>
                  <a:schemeClr val="dk1"/>
                </a:solidFill>
                <a:latin typeface="Tw Cen MT"/>
                <a:ea typeface="Calibri"/>
              </a:rPr>
              <a:t>Celebración de las </a:t>
            </a:r>
            <a:r>
              <a:rPr lang="es-ES" sz="1800" b="0" strike="noStrike" spc="-1" dirty="0">
                <a:solidFill>
                  <a:schemeClr val="dk1"/>
                </a:solidFill>
                <a:highlight>
                  <a:srgbClr val="FFFF00"/>
                </a:highlight>
                <a:latin typeface="Tw Cen MT"/>
                <a:ea typeface="Calibri"/>
              </a:rPr>
              <a:t>Bodas de Plata </a:t>
            </a:r>
            <a:r>
              <a:rPr lang="es-ES" sz="1800" b="0" strike="noStrike" spc="-1" dirty="0">
                <a:solidFill>
                  <a:schemeClr val="dk1"/>
                </a:solidFill>
                <a:latin typeface="Tw Cen MT"/>
                <a:ea typeface="Calibri"/>
              </a:rPr>
              <a:t>en el Ideal Cinema.</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2 de Diciembre: Misa Solemne, precedida de un Triduo Eucarístico.</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2010, 26 Mayo: Elección de nuevo equipo. Presidenta: Juani Sierra</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Secretaria: Pepi Pulido y Tesorera: Conchi Romera.</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Charla amigable sobre la Sagrada Escritura. Santa Misa. Y a solas con el Señor.</a:t>
            </a:r>
            <a:endParaRPr lang="es-ES" sz="1800" b="0" strike="noStrike" spc="-1" dirty="0">
              <a:solidFill>
                <a:srgbClr val="000000"/>
              </a:solidFill>
              <a:latin typeface="Arial"/>
            </a:endParaRPr>
          </a:p>
          <a:p>
            <a:pPr algn="ctr" defTabSz="914400">
              <a:lnSpc>
                <a:spcPct val="100000"/>
              </a:lnSpc>
              <a:tabLst>
                <a:tab pos="0" algn="l"/>
              </a:tabLst>
            </a:pPr>
            <a:r>
              <a:rPr lang="es-ES" sz="1800" b="0" strike="noStrike" spc="-1" dirty="0">
                <a:solidFill>
                  <a:schemeClr val="dk1"/>
                </a:solidFill>
                <a:latin typeface="Tw Cen MT"/>
                <a:ea typeface="Calibri"/>
              </a:rPr>
              <a:t>¡Por muchos años|</a:t>
            </a:r>
            <a:endParaRPr lang="es-ES" sz="1800" b="0" strike="noStrike" spc="-1" dirty="0">
              <a:solidFill>
                <a:srgbClr val="000000"/>
              </a:solidFill>
              <a:latin typeface="Arial"/>
            </a:endParaRPr>
          </a:p>
        </p:txBody>
      </p:sp>
      <p:pic>
        <p:nvPicPr>
          <p:cNvPr id="5" name="Imagen 4">
            <a:extLst>
              <a:ext uri="{FF2B5EF4-FFF2-40B4-BE49-F238E27FC236}">
                <a16:creationId xmlns:a16="http://schemas.microsoft.com/office/drawing/2014/main" id="{C59D2150-AEBC-3588-08BC-68857C5C3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616" y="611711"/>
            <a:ext cx="3528645" cy="2817289"/>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additive="repl">
                                        <p:cTn id="7" dur="3000"/>
                                        <p:tgtEl>
                                          <p:spTgt spid="455"/>
                                        </p:tgtEl>
                                      </p:cBhvr>
                                    </p:animEffect>
                                    <p:anim calcmode="lin" valueType="num">
                                      <p:cBhvr additive="repl">
                                        <p:cTn id="8" dur="3000" fill="hold"/>
                                        <p:tgtEl>
                                          <p:spTgt spid="455"/>
                                        </p:tgtEl>
                                        <p:attrNameLst>
                                          <p:attrName>ppt_x</p:attrName>
                                        </p:attrNameLst>
                                      </p:cBhvr>
                                      <p:tavLst>
                                        <p:tav tm="0">
                                          <p:val>
                                            <p:strVal val="#ppt_x"/>
                                          </p:val>
                                        </p:tav>
                                        <p:tav tm="100000">
                                          <p:val>
                                            <p:strVal val="#ppt_x"/>
                                          </p:val>
                                        </p:tav>
                                      </p:tavLst>
                                    </p:anim>
                                    <p:anim calcmode="lin" valueType="num">
                                      <p:cBhvr additive="repl">
                                        <p:cTn id="9" dur="3000" fill="hold"/>
                                        <p:tgtEl>
                                          <p:spTgt spid="4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Imagen 4"/>
          <p:cNvPicPr/>
          <p:nvPr/>
        </p:nvPicPr>
        <p:blipFill>
          <a:blip r:embed="rId2"/>
          <a:stretch/>
        </p:blipFill>
        <p:spPr>
          <a:xfrm>
            <a:off x="0" y="0"/>
            <a:ext cx="12189240" cy="6855120"/>
          </a:xfrm>
          <a:prstGeom prst="rect">
            <a:avLst/>
          </a:prstGeom>
          <a:ln w="0">
            <a:noFill/>
          </a:ln>
        </p:spPr>
      </p:pic>
      <p:sp>
        <p:nvSpPr>
          <p:cNvPr id="457" name="CuadroTexto 2"/>
          <p:cNvSpPr/>
          <p:nvPr/>
        </p:nvSpPr>
        <p:spPr>
          <a:xfrm>
            <a:off x="3105000" y="666720"/>
            <a:ext cx="5940720" cy="61848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dirty="0">
                <a:solidFill>
                  <a:srgbClr val="C00000"/>
                </a:solidFill>
                <a:highlight>
                  <a:srgbClr val="FFFF00"/>
                </a:highlight>
                <a:latin typeface="Tw Cen MT"/>
                <a:ea typeface="Times New Roman"/>
              </a:rPr>
              <a:t>1983</a:t>
            </a:r>
            <a:r>
              <a:rPr lang="es-ES" sz="1800" b="0" strike="noStrike" spc="-1" dirty="0">
                <a:solidFill>
                  <a:srgbClr val="C00000"/>
                </a:solidFill>
                <a:latin typeface="Tw Cen MT"/>
                <a:ea typeface="Times New Roman"/>
              </a:rPr>
              <a:t>,</a:t>
            </a:r>
            <a:r>
              <a:rPr lang="es-ES" sz="1800" b="0" strike="noStrike" spc="-1" dirty="0">
                <a:solidFill>
                  <a:schemeClr val="dk1"/>
                </a:solidFill>
                <a:latin typeface="Tw Cen MT"/>
                <a:ea typeface="Times New Roman"/>
              </a:rPr>
              <a:t> 18 de Julio. Siendo párroco D. Diego García Hidalgo,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 el Alcalde de la ciudad don Arsenio Moreno Mendoza, mediante oficio prohibió el culto, ante la necesidad de una reparación urgente y profunda puesto que la inclinación de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 sus pilares amenazaba ruina inminente.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El culto y actividades parroquiales se trasladaron a san Pedro.</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highlight>
                  <a:srgbClr val="FFFF00"/>
                </a:highlight>
                <a:latin typeface="Tw Cen MT"/>
                <a:ea typeface="Times New Roman"/>
              </a:rPr>
              <a:t>1986</a:t>
            </a:r>
            <a:r>
              <a:rPr lang="es-ES" sz="1800" b="0" strike="noStrike" spc="-1" dirty="0">
                <a:solidFill>
                  <a:schemeClr val="dk1"/>
                </a:solidFill>
                <a:latin typeface="Tw Cen MT"/>
                <a:ea typeface="Times New Roman"/>
              </a:rPr>
              <a:t> Se inician las obras con cargo a los fondos del Patrimonio Artístico. Presupuesto 100 millones de pesetas.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El primer arquitecto procedió a desmontar el tejado y las bóvedas de yeso, por pensar que eran la causa de la ruina.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Esta intervención fue contraproducente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 hizo que el templo acabara por desestabilizarse.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D. Enrique Venegas tras un profundo estudio, consolidó sus cimientos inestables —verdadera causa de la ruina—,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así como sus pilares y arcos.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Para cubrir el templo se instaló una techumbre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de madera, restituyendo la que el templo tenía originalmente entre los siglos XIII-XVIII.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Se ha eliminado el yeso dejando la piedra original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de las paredes y las capillas laterales,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modificando la fisonomía anterior. </a:t>
            </a:r>
            <a:endParaRPr lang="es-ES" sz="1800" b="0" strike="noStrike" spc="-1" dirty="0">
              <a:solidFill>
                <a:srgbClr val="000000"/>
              </a:solidFill>
              <a:latin typeface="Arial"/>
            </a:endParaRPr>
          </a:p>
          <a:p>
            <a:pPr algn="ctr" defTabSz="914400">
              <a:lnSpc>
                <a:spcPct val="100000"/>
              </a:lnSpc>
            </a:pPr>
            <a:endParaRPr lang="es-ES" sz="1800" b="0" strike="noStrike" spc="-1" dirty="0">
              <a:solidFill>
                <a:srgbClr val="000000"/>
              </a:solidFill>
              <a:latin typeface="Arial"/>
            </a:endParaRPr>
          </a:p>
        </p:txBody>
      </p:sp>
      <p:sp>
        <p:nvSpPr>
          <p:cNvPr id="458" name="CuadroTexto 3"/>
          <p:cNvSpPr/>
          <p:nvPr/>
        </p:nvSpPr>
        <p:spPr>
          <a:xfrm>
            <a:off x="2762280" y="0"/>
            <a:ext cx="64551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Times New Roman"/>
              </a:rPr>
              <a:t>SANTA MARÍA CIERRE  1983</a:t>
            </a:r>
            <a:endParaRPr lang="es-ES" sz="2400" b="0" strike="noStrike" spc="-1">
              <a:solidFill>
                <a:srgbClr val="000000"/>
              </a:solidFill>
              <a:latin typeface="Arial"/>
            </a:endParaRPr>
          </a:p>
        </p:txBody>
      </p:sp>
      <p:pic>
        <p:nvPicPr>
          <p:cNvPr id="3" name="Imagen 2">
            <a:extLst>
              <a:ext uri="{FF2B5EF4-FFF2-40B4-BE49-F238E27FC236}">
                <a16:creationId xmlns:a16="http://schemas.microsoft.com/office/drawing/2014/main" id="{E0151AF7-BD05-46AC-3902-965923EC5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91" y="1002621"/>
            <a:ext cx="2636819" cy="3494733"/>
          </a:xfrm>
          <a:prstGeom prst="rect">
            <a:avLst/>
          </a:prstGeom>
        </p:spPr>
      </p:pic>
      <p:pic>
        <p:nvPicPr>
          <p:cNvPr id="5" name="Imagen 4">
            <a:extLst>
              <a:ext uri="{FF2B5EF4-FFF2-40B4-BE49-F238E27FC236}">
                <a16:creationId xmlns:a16="http://schemas.microsoft.com/office/drawing/2014/main" id="{8E649929-A883-1C2E-17D3-364EE9AD3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234" y="939848"/>
            <a:ext cx="2473675" cy="3620278"/>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additive="repl">
                                        <p:cTn id="7" dur="3000"/>
                                        <p:tgtEl>
                                          <p:spTgt spid="457"/>
                                        </p:tgtEl>
                                      </p:cBhvr>
                                    </p:animEffect>
                                    <p:anim calcmode="lin" valueType="num">
                                      <p:cBhvr additive="repl">
                                        <p:cTn id="8" dur="3000" fill="hold"/>
                                        <p:tgtEl>
                                          <p:spTgt spid="457"/>
                                        </p:tgtEl>
                                        <p:attrNameLst>
                                          <p:attrName>ppt_x</p:attrName>
                                        </p:attrNameLst>
                                      </p:cBhvr>
                                      <p:tavLst>
                                        <p:tav tm="0">
                                          <p:val>
                                            <p:strVal val="#ppt_x"/>
                                          </p:val>
                                        </p:tav>
                                        <p:tav tm="100000">
                                          <p:val>
                                            <p:strVal val="#ppt_x"/>
                                          </p:val>
                                        </p:tav>
                                      </p:tavLst>
                                    </p:anim>
                                    <p:anim calcmode="lin" valueType="num">
                                      <p:cBhvr additive="repl">
                                        <p:cTn id="9" dur="3000" fill="hold"/>
                                        <p:tgtEl>
                                          <p:spTgt spid="4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Imagen 4"/>
          <p:cNvPicPr/>
          <p:nvPr/>
        </p:nvPicPr>
        <p:blipFill>
          <a:blip r:embed="rId2"/>
          <a:stretch/>
        </p:blipFill>
        <p:spPr>
          <a:xfrm>
            <a:off x="0" y="11520"/>
            <a:ext cx="12189240" cy="6855120"/>
          </a:xfrm>
          <a:prstGeom prst="rect">
            <a:avLst/>
          </a:prstGeom>
          <a:ln w="0">
            <a:noFill/>
          </a:ln>
        </p:spPr>
      </p:pic>
      <p:sp>
        <p:nvSpPr>
          <p:cNvPr id="461" name="CuadroTexto 1"/>
          <p:cNvSpPr/>
          <p:nvPr/>
        </p:nvSpPr>
        <p:spPr>
          <a:xfrm>
            <a:off x="866880" y="423000"/>
            <a:ext cx="10637280" cy="649263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2000" b="0" strike="noStrike" spc="-1" dirty="0">
                <a:solidFill>
                  <a:schemeClr val="dk1"/>
                </a:solidFill>
                <a:latin typeface="Tw Cen MT"/>
                <a:ea typeface="DejaVu Sans"/>
              </a:rPr>
              <a:t>                 Presidente: Juan Luis Millán con Juan </a:t>
            </a:r>
            <a:r>
              <a:rPr lang="es-ES" sz="2000" b="0" strike="noStrike" spc="-1" dirty="0" err="1">
                <a:solidFill>
                  <a:schemeClr val="dk1"/>
                </a:solidFill>
                <a:latin typeface="Tw Cen MT"/>
                <a:ea typeface="DejaVu Sans"/>
              </a:rPr>
              <a:t>Resa</a:t>
            </a:r>
            <a:r>
              <a:rPr lang="es-ES" sz="2000" spc="-1" dirty="0">
                <a:solidFill>
                  <a:schemeClr val="dk1"/>
                </a:solidFill>
                <a:latin typeface="Tw Cen MT"/>
                <a:ea typeface="DejaVu Sans"/>
              </a:rPr>
              <a:t>,</a:t>
            </a:r>
            <a:r>
              <a:rPr lang="es-ES" sz="2000" b="0" strike="noStrike" spc="-1" dirty="0">
                <a:solidFill>
                  <a:schemeClr val="dk1"/>
                </a:solidFill>
                <a:latin typeface="Tw Cen MT"/>
                <a:ea typeface="DejaVu Sans"/>
              </a:rPr>
              <a:t> Andrés Miñarro y Jesús Poyatos.</a:t>
            </a:r>
            <a:endParaRPr lang="es-ES" sz="20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Componentes (1980): 6 Turnos, con 166 adoradores activos y 115 honorarios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Como preparación del </a:t>
            </a:r>
            <a:r>
              <a:rPr lang="es-ES" sz="1800" b="0" strike="noStrike" spc="-1" dirty="0">
                <a:solidFill>
                  <a:srgbClr val="C00000"/>
                </a:solidFill>
                <a:latin typeface="Tw Cen MT"/>
                <a:ea typeface="DejaVu Sans"/>
              </a:rPr>
              <a:t>20 al 24</a:t>
            </a:r>
            <a:r>
              <a:rPr lang="es-ES" sz="1800" b="0" strike="noStrike" spc="-1" dirty="0">
                <a:solidFill>
                  <a:schemeClr val="dk1"/>
                </a:solidFill>
                <a:latin typeface="Tw Cen MT"/>
                <a:ea typeface="DejaVu Sans"/>
              </a:rPr>
              <a:t>: Charlas Bíblicas y Triduo interviniendo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 Domingo Muñoz León, </a:t>
            </a:r>
            <a:r>
              <a:rPr lang="es-ES" sz="1800" b="0" strike="noStrike" spc="-1" dirty="0" err="1">
                <a:solidFill>
                  <a:schemeClr val="dk1"/>
                </a:solidFill>
                <a:latin typeface="Tw Cen MT"/>
                <a:ea typeface="DejaVu Sans"/>
              </a:rPr>
              <a:t>escriturista</a:t>
            </a:r>
            <a:r>
              <a:rPr lang="es-ES" sz="1800" b="0" strike="noStrike" spc="-1" dirty="0">
                <a:solidFill>
                  <a:schemeClr val="dk1"/>
                </a:solidFill>
                <a:latin typeface="Tw Cen MT"/>
                <a:ea typeface="DejaVu Sans"/>
              </a:rPr>
              <a:t> eminente y Canónigo de Jaén.</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 Fernando Nieto Alaminos, Párroco de S. Miguel y Arcipreste de Andújar.</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 Salvador Muñoz Iglesias , Director de ANE y prestigioso </a:t>
            </a:r>
            <a:r>
              <a:rPr lang="es-ES" sz="1800" b="0" strike="noStrike" spc="-1" dirty="0" err="1">
                <a:solidFill>
                  <a:schemeClr val="dk1"/>
                </a:solidFill>
                <a:latin typeface="Tw Cen MT"/>
                <a:ea typeface="DejaVu Sans"/>
              </a:rPr>
              <a:t>escriturista</a:t>
            </a:r>
            <a:r>
              <a:rPr lang="es-ES" sz="1800" b="0" strike="noStrike" spc="-1" dirty="0">
                <a:solidFill>
                  <a:schemeClr val="dk1"/>
                </a:solidFill>
                <a:latin typeface="Tw Cen MT"/>
                <a:ea typeface="DejaVu Sans"/>
              </a:rPr>
              <a:t>.</a:t>
            </a:r>
            <a:endParaRPr lang="es-ES" sz="1800" b="0" strike="noStrike" spc="-1" dirty="0">
              <a:solidFill>
                <a:srgbClr val="000000"/>
              </a:solidFill>
              <a:latin typeface="Arial"/>
            </a:endParaRPr>
          </a:p>
          <a:p>
            <a:pPr defTabSz="914400">
              <a:lnSpc>
                <a:spcPct val="100000"/>
              </a:lnSpc>
            </a:pPr>
            <a:r>
              <a:rPr lang="es-ES" sz="1800" b="0" strike="noStrike" spc="-1" dirty="0">
                <a:solidFill>
                  <a:srgbClr val="C00000"/>
                </a:solidFill>
                <a:latin typeface="Tw Cen MT"/>
                <a:ea typeface="DejaVu Sans"/>
              </a:rPr>
              <a:t>      Sábado 25</a:t>
            </a:r>
            <a:r>
              <a:rPr lang="es-ES" sz="1800" b="0" strike="noStrike" spc="-1" dirty="0">
                <a:solidFill>
                  <a:schemeClr val="dk1"/>
                </a:solidFill>
                <a:latin typeface="Tw Cen MT"/>
                <a:ea typeface="DejaVu Sans"/>
              </a:rPr>
              <a:t>: A las 6,30 de la tarde, recepción de Adoradores en S. Juan Bautista (</a:t>
            </a:r>
            <a:r>
              <a:rPr lang="es-ES" sz="1800" b="0" strike="noStrike" spc="-1" dirty="0" err="1">
                <a:solidFill>
                  <a:schemeClr val="dk1"/>
                </a:solidFill>
                <a:latin typeface="Tw Cen MT"/>
                <a:ea typeface="DejaVu Sans"/>
              </a:rPr>
              <a:t>Sa.Fa</a:t>
            </a:r>
            <a:r>
              <a:rPr lang="es-ES" sz="1800" b="0" strike="noStrike" spc="-1" dirty="0">
                <a:solidFill>
                  <a:schemeClr val="dk1"/>
                </a:solidFill>
                <a:latin typeface="Tw Cen MT"/>
                <a:ea typeface="DejaVu Sans"/>
              </a:rPr>
              <a:t>)</a:t>
            </a:r>
            <a:endParaRPr lang="es-ES" spc="-1" dirty="0">
              <a:solidFill>
                <a:srgbClr val="000000"/>
              </a:solidFill>
              <a:latin typeface="Arial"/>
            </a:endParaRPr>
          </a:p>
          <a:p>
            <a:pPr defTabSz="914400">
              <a:lnSpc>
                <a:spcPct val="100000"/>
              </a:lnSpc>
            </a:pPr>
            <a:r>
              <a:rPr lang="es-ES" sz="1800" b="0" strike="noStrike" spc="-1" dirty="0">
                <a:solidFill>
                  <a:srgbClr val="000000"/>
                </a:solidFill>
                <a:latin typeface="Arial"/>
                <a:ea typeface="DejaVu Sans"/>
              </a:rPr>
              <a:t>      </a:t>
            </a:r>
            <a:r>
              <a:rPr lang="es-ES" sz="1800" b="0" strike="noStrike" spc="-1" dirty="0">
                <a:solidFill>
                  <a:schemeClr val="dk1"/>
                </a:solidFill>
                <a:latin typeface="Tw Cen MT"/>
                <a:ea typeface="DejaVu Sans"/>
              </a:rPr>
              <a:t>20.30; Pregón: </a:t>
            </a:r>
            <a:r>
              <a:rPr lang="es-ES" spc="-1" dirty="0">
                <a:solidFill>
                  <a:schemeClr val="dk1"/>
                </a:solidFill>
                <a:latin typeface="Tw Cen MT"/>
                <a:ea typeface="DejaVu Sans"/>
              </a:rPr>
              <a:t>D</a:t>
            </a:r>
            <a:r>
              <a:rPr lang="es-ES" sz="1800" b="0" strike="noStrike" spc="-1" dirty="0">
                <a:solidFill>
                  <a:schemeClr val="dk1"/>
                </a:solidFill>
                <a:latin typeface="Tw Cen MT"/>
                <a:ea typeface="DejaVu Sans"/>
              </a:rPr>
              <a:t>on Hermenegildo Terrados, Presidente ANE.//22,30: Procesión de Banderas.</a:t>
            </a:r>
            <a:endParaRPr lang="es-ES" sz="1800" b="0" strike="noStrike" spc="-1" dirty="0">
              <a:solidFill>
                <a:srgbClr val="000000"/>
              </a:solidFill>
              <a:latin typeface="Arial"/>
            </a:endParaRPr>
          </a:p>
          <a:p>
            <a:pPr defTabSz="914400">
              <a:lnSpc>
                <a:spcPct val="100000"/>
              </a:lnSpc>
            </a:pPr>
            <a:r>
              <a:rPr lang="es-ES" sz="1800" b="0" strike="noStrike" spc="-1" dirty="0">
                <a:solidFill>
                  <a:srgbClr val="C00000"/>
                </a:solidFill>
                <a:latin typeface="Tw Cen MT"/>
                <a:ea typeface="DejaVu Sans"/>
              </a:rPr>
              <a:t>      Domingo 26</a:t>
            </a:r>
            <a:r>
              <a:rPr lang="es-ES" sz="1800" b="0" strike="noStrike" spc="-1" dirty="0">
                <a:solidFill>
                  <a:schemeClr val="dk1"/>
                </a:solidFill>
                <a:latin typeface="Tw Cen MT"/>
                <a:ea typeface="DejaVu Sans"/>
              </a:rPr>
              <a:t>: </a:t>
            </a:r>
            <a:r>
              <a:rPr lang="es-ES" spc="-1" dirty="0">
                <a:solidFill>
                  <a:schemeClr val="dk1"/>
                </a:solidFill>
                <a:latin typeface="Tw Cen MT"/>
                <a:ea typeface="DejaVu Sans"/>
              </a:rPr>
              <a:t>E</a:t>
            </a:r>
            <a:r>
              <a:rPr lang="es-ES" sz="1800" b="0" strike="noStrike" spc="-1" dirty="0">
                <a:solidFill>
                  <a:schemeClr val="dk1"/>
                </a:solidFill>
                <a:latin typeface="Tw Cen MT"/>
                <a:ea typeface="DejaVu Sans"/>
              </a:rPr>
              <a:t>n Santa María, tuvo lugar la Presentación de Adoradores y Solemne Vigilia.</a:t>
            </a:r>
            <a:endParaRPr lang="es-ES" spc="-1" dirty="0">
              <a:solidFill>
                <a:srgbClr val="000000"/>
              </a:solidFill>
              <a:latin typeface="Arial"/>
            </a:endParaRPr>
          </a:p>
          <a:p>
            <a:pPr defTabSz="914400">
              <a:lnSpc>
                <a:spcPct val="100000"/>
              </a:lnSpc>
            </a:pPr>
            <a:r>
              <a:rPr lang="es-ES" sz="1800" b="0" strike="noStrike" spc="-1" dirty="0">
                <a:solidFill>
                  <a:srgbClr val="000000"/>
                </a:solidFill>
                <a:latin typeface="Arial"/>
                <a:ea typeface="DejaVu Sans"/>
              </a:rPr>
              <a:t>      </a:t>
            </a:r>
            <a:r>
              <a:rPr lang="es-ES" sz="1800" b="0" strike="noStrike" spc="-1" dirty="0">
                <a:solidFill>
                  <a:schemeClr val="dk1"/>
                </a:solidFill>
                <a:latin typeface="Tw Cen MT"/>
                <a:ea typeface="DejaVu Sans"/>
              </a:rPr>
              <a:t>6,00: Santa Misa, por el Sr. Obispo D. Miguel Peinado y Bendición de los Campos.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DejaVu Sans"/>
              </a:rPr>
              <a:t>UBEDA Y LA MÚSICA CON LA EUCARISTÍA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highlight>
                  <a:srgbClr val="FFFF00"/>
                </a:highlight>
                <a:latin typeface="Tw Cen MT"/>
                <a:ea typeface="DejaVu Sans"/>
              </a:rPr>
              <a:t>AGRUPACIÓN  CORAL UBETENSE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Iniciada en la Parroquia de S. Juan Bautista , quedó legalmente constituida en 1979.</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Compuesta por 35 componentes y dirigida desde el principio por D. Ramón Ramos Carrero.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Su repertorio: </a:t>
            </a:r>
            <a:r>
              <a:rPr lang="es-ES" sz="1800" b="0" strike="noStrike" spc="-1" dirty="0" err="1">
                <a:solidFill>
                  <a:schemeClr val="dk1"/>
                </a:solidFill>
                <a:latin typeface="Tw Cen MT"/>
                <a:ea typeface="Times New Roman"/>
              </a:rPr>
              <a:t>Canticorum</a:t>
            </a:r>
            <a:r>
              <a:rPr lang="es-ES" sz="1800" b="0" strike="noStrike" spc="-1" dirty="0">
                <a:solidFill>
                  <a:schemeClr val="dk1"/>
                </a:solidFill>
                <a:latin typeface="Tw Cen MT"/>
                <a:ea typeface="Times New Roman"/>
              </a:rPr>
              <a:t> </a:t>
            </a:r>
            <a:r>
              <a:rPr lang="es-ES" sz="1800" b="0" strike="noStrike" spc="-1" dirty="0" err="1">
                <a:solidFill>
                  <a:schemeClr val="dk1"/>
                </a:solidFill>
                <a:latin typeface="Tw Cen MT"/>
                <a:ea typeface="Times New Roman"/>
              </a:rPr>
              <a:t>Iubilo</a:t>
            </a:r>
            <a:r>
              <a:rPr lang="es-ES" sz="1800" b="0" strike="noStrike" spc="-1" dirty="0">
                <a:solidFill>
                  <a:schemeClr val="dk1"/>
                </a:solidFill>
                <a:latin typeface="Tw Cen MT"/>
                <a:ea typeface="Times New Roman"/>
              </a:rPr>
              <a:t>; </a:t>
            </a:r>
            <a:r>
              <a:rPr lang="es-ES" sz="1800" b="0" strike="noStrike" spc="-1" dirty="0" err="1">
                <a:solidFill>
                  <a:schemeClr val="dk1"/>
                </a:solidFill>
                <a:latin typeface="Tw Cen MT"/>
                <a:ea typeface="Times New Roman"/>
              </a:rPr>
              <a:t>Goiceko</a:t>
            </a:r>
            <a:r>
              <a:rPr lang="es-ES" sz="1800" b="0" strike="noStrike" spc="-1" dirty="0">
                <a:solidFill>
                  <a:schemeClr val="dk1"/>
                </a:solidFill>
                <a:latin typeface="Tw Cen MT"/>
                <a:ea typeface="Times New Roman"/>
              </a:rPr>
              <a:t>-Izarra; </a:t>
            </a:r>
            <a:r>
              <a:rPr lang="es-ES" sz="1800" b="0" strike="noStrike" spc="-1" dirty="0" err="1">
                <a:solidFill>
                  <a:schemeClr val="dk1"/>
                </a:solidFill>
                <a:latin typeface="Tw Cen MT"/>
                <a:ea typeface="Times New Roman"/>
              </a:rPr>
              <a:t>I´want</a:t>
            </a:r>
            <a:r>
              <a:rPr lang="es-ES" sz="1800" b="0" strike="noStrike" spc="-1" dirty="0">
                <a:solidFill>
                  <a:schemeClr val="dk1"/>
                </a:solidFill>
                <a:latin typeface="Tw Cen MT"/>
                <a:ea typeface="Times New Roman"/>
              </a:rPr>
              <a:t> Jesús; </a:t>
            </a:r>
            <a:r>
              <a:rPr lang="es-ES" sz="1800" b="0" strike="noStrike" spc="-1" dirty="0" err="1">
                <a:solidFill>
                  <a:schemeClr val="dk1"/>
                </a:solidFill>
                <a:latin typeface="Tw Cen MT"/>
                <a:ea typeface="Times New Roman"/>
              </a:rPr>
              <a:t>Pater</a:t>
            </a:r>
            <a:r>
              <a:rPr lang="es-ES" sz="1800" b="0" strike="noStrike" spc="-1" dirty="0">
                <a:solidFill>
                  <a:schemeClr val="dk1"/>
                </a:solidFill>
                <a:latin typeface="Tw Cen MT"/>
                <a:ea typeface="Times New Roman"/>
              </a:rPr>
              <a:t> </a:t>
            </a:r>
            <a:r>
              <a:rPr lang="es-ES" sz="1800" b="0" strike="noStrike" spc="-1" dirty="0" err="1">
                <a:solidFill>
                  <a:schemeClr val="dk1"/>
                </a:solidFill>
                <a:latin typeface="Tw Cen MT"/>
                <a:ea typeface="Times New Roman"/>
              </a:rPr>
              <a:t>Noster</a:t>
            </a:r>
            <a:r>
              <a:rPr lang="es-ES" sz="1800" b="0" strike="noStrike" spc="-1" dirty="0">
                <a:solidFill>
                  <a:schemeClr val="dk1"/>
                </a:solidFill>
                <a:latin typeface="Tw Cen MT"/>
                <a:ea typeface="Times New Roman"/>
              </a:rPr>
              <a:t> de Chaikovski y </a:t>
            </a:r>
            <a:r>
              <a:rPr lang="es-ES" sz="1800" b="0" strike="noStrike" spc="-1" dirty="0" err="1">
                <a:solidFill>
                  <a:schemeClr val="dk1"/>
                </a:solidFill>
                <a:latin typeface="Tw Cen MT"/>
                <a:ea typeface="Times New Roman"/>
              </a:rPr>
              <a:t>Pange</a:t>
            </a:r>
            <a:r>
              <a:rPr lang="es-ES" sz="1800" b="0" strike="noStrike" spc="-1" dirty="0">
                <a:solidFill>
                  <a:schemeClr val="dk1"/>
                </a:solidFill>
                <a:latin typeface="Tw Cen MT"/>
                <a:ea typeface="Times New Roman"/>
              </a:rPr>
              <a:t> </a:t>
            </a:r>
            <a:r>
              <a:rPr lang="es-ES" sz="1800" b="0" strike="noStrike" spc="-1" dirty="0" err="1">
                <a:solidFill>
                  <a:schemeClr val="dk1"/>
                </a:solidFill>
                <a:latin typeface="Tw Cen MT"/>
                <a:ea typeface="Times New Roman"/>
              </a:rPr>
              <a:t>Lingua</a:t>
            </a:r>
            <a:r>
              <a:rPr lang="es-ES" sz="1800" b="0" strike="noStrike" spc="-1" dirty="0">
                <a:solidFill>
                  <a:schemeClr val="dk1"/>
                </a:solidFill>
                <a:latin typeface="Tw Cen MT"/>
                <a:ea typeface="Times New Roman"/>
              </a:rPr>
              <a:t>.</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highlight>
                  <a:srgbClr val="FFFF00"/>
                </a:highlight>
                <a:latin typeface="Tw Cen MT"/>
                <a:ea typeface="Times New Roman"/>
              </a:rPr>
              <a:t>CORAL VIRGEN DE GUADALUPE</a:t>
            </a:r>
            <a:r>
              <a:rPr lang="es-ES" sz="1800" b="0" strike="noStrike" spc="-1" dirty="0">
                <a:solidFill>
                  <a:schemeClr val="dk1"/>
                </a:solidFill>
                <a:latin typeface="Tw Cen MT"/>
                <a:ea typeface="Times New Roman"/>
              </a:rPr>
              <a:t>:</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Presentada en la Sacra Capilla del Salvador de Úbeda el 6 de junio de 1981</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Dirigida por Juana Gámez y posteriormente Francisco Sevilla.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Interpretaron entre otros: Ego sum de </a:t>
            </a:r>
            <a:r>
              <a:rPr lang="es-ES" sz="1800" b="0" strike="noStrike" spc="-1" dirty="0" err="1">
                <a:solidFill>
                  <a:schemeClr val="dk1"/>
                </a:solidFill>
                <a:latin typeface="Tw Cen MT"/>
                <a:ea typeface="Calibri"/>
              </a:rPr>
              <a:t>Ignoizaga</a:t>
            </a:r>
            <a:r>
              <a:rPr lang="es-ES" sz="1800" b="0" strike="noStrike" spc="-1" dirty="0">
                <a:solidFill>
                  <a:schemeClr val="dk1"/>
                </a:solidFill>
                <a:latin typeface="Tw Cen MT"/>
                <a:ea typeface="Calibri"/>
              </a:rPr>
              <a:t>;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El Amén del </a:t>
            </a:r>
            <a:r>
              <a:rPr lang="es-ES" sz="1800" b="0" strike="noStrike" spc="-1" dirty="0" err="1">
                <a:solidFill>
                  <a:schemeClr val="dk1"/>
                </a:solidFill>
                <a:latin typeface="Tw Cen MT"/>
                <a:ea typeface="Calibri"/>
              </a:rPr>
              <a:t>Stabat</a:t>
            </a:r>
            <a:r>
              <a:rPr lang="es-ES" sz="1800" b="0" strike="noStrike" spc="-1" dirty="0">
                <a:solidFill>
                  <a:schemeClr val="dk1"/>
                </a:solidFill>
                <a:latin typeface="Tw Cen MT"/>
                <a:ea typeface="Calibri"/>
              </a:rPr>
              <a:t> Mater de </a:t>
            </a:r>
            <a:r>
              <a:rPr lang="es-ES" sz="1800" b="0" strike="noStrike" spc="-1" dirty="0" err="1">
                <a:solidFill>
                  <a:schemeClr val="dk1"/>
                </a:solidFill>
                <a:latin typeface="Tw Cen MT"/>
                <a:ea typeface="Calibri"/>
              </a:rPr>
              <a:t>Pergoletti</a:t>
            </a:r>
            <a:r>
              <a:rPr lang="es-ES" sz="1800" b="0" strike="noStrike" spc="-1" dirty="0">
                <a:solidFill>
                  <a:schemeClr val="dk1"/>
                </a:solidFill>
                <a:latin typeface="Tw Cen MT"/>
                <a:ea typeface="Calibri"/>
              </a:rPr>
              <a:t>; Aleluya de Haendel.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highlight>
                  <a:srgbClr val="FFFF00"/>
                </a:highlight>
                <a:latin typeface="Tw Cen MT"/>
                <a:ea typeface="Calibri"/>
              </a:rPr>
              <a:t>GRUPO POLIFÓNICO SAN JUAN DE LA CRUZ</a:t>
            </a:r>
            <a:r>
              <a:rPr lang="es-ES" sz="1800" b="0" strike="noStrike" spc="-1" dirty="0">
                <a:solidFill>
                  <a:schemeClr val="dk1"/>
                </a:solidFill>
                <a:latin typeface="Tw Cen MT"/>
                <a:ea typeface="Calibri"/>
              </a:rPr>
              <a:t>.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Dirección: Padre Carlos Quijano O.C.D:</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a:t>
            </a:r>
            <a:r>
              <a:rPr lang="es-ES" sz="1800" b="0" strike="noStrike" spc="-1" dirty="0" err="1">
                <a:solidFill>
                  <a:schemeClr val="dk1"/>
                </a:solidFill>
                <a:latin typeface="Tw Cen MT"/>
                <a:ea typeface="Calibri"/>
              </a:rPr>
              <a:t>Akathistos</a:t>
            </a:r>
            <a:r>
              <a:rPr lang="es-ES" sz="1800" b="0" strike="noStrike" spc="-1" dirty="0">
                <a:solidFill>
                  <a:schemeClr val="dk1"/>
                </a:solidFill>
                <a:latin typeface="Tw Cen MT"/>
                <a:ea typeface="Calibri"/>
              </a:rPr>
              <a:t>”: Poema lirico-musical.: </a:t>
            </a:r>
            <a:r>
              <a:rPr lang="es-ES" sz="1800" b="0" strike="noStrike" spc="-1" dirty="0" err="1">
                <a:solidFill>
                  <a:schemeClr val="dk1"/>
                </a:solidFill>
                <a:latin typeface="Tw Cen MT"/>
                <a:ea typeface="Calibri"/>
              </a:rPr>
              <a:t>Lasagna</a:t>
            </a:r>
            <a:r>
              <a:rPr lang="es-ES" sz="1800" b="0" strike="noStrike" spc="-1" dirty="0">
                <a:solidFill>
                  <a:schemeClr val="dk1"/>
                </a:solidFill>
                <a:latin typeface="Tw Cen MT"/>
                <a:ea typeface="Calibri"/>
              </a:rPr>
              <a:t> y Mari Loli Villalón </a:t>
            </a:r>
            <a:r>
              <a:rPr lang="es-ES" sz="1800" b="0" strike="noStrike" spc="-1" dirty="0" err="1">
                <a:solidFill>
                  <a:schemeClr val="dk1"/>
                </a:solidFill>
                <a:latin typeface="Tw Cen MT"/>
                <a:ea typeface="Calibri"/>
              </a:rPr>
              <a:t>Ogallar</a:t>
            </a:r>
            <a:r>
              <a:rPr lang="es-ES" sz="1800" b="0" strike="noStrike" spc="-1" dirty="0">
                <a:solidFill>
                  <a:schemeClr val="dk1"/>
                </a:solidFill>
                <a:latin typeface="Tw Cen MT"/>
                <a:ea typeface="Calibri"/>
              </a:rPr>
              <a:t>,</a:t>
            </a:r>
            <a:endParaRPr lang="es-ES" sz="1800" b="0" strike="noStrike" spc="-1" dirty="0">
              <a:solidFill>
                <a:srgbClr val="000000"/>
              </a:solidFill>
              <a:latin typeface="Arial"/>
            </a:endParaRPr>
          </a:p>
        </p:txBody>
      </p:sp>
      <p:sp>
        <p:nvSpPr>
          <p:cNvPr id="462" name="CuadroTexto 3"/>
          <p:cNvSpPr/>
          <p:nvPr/>
        </p:nvSpPr>
        <p:spPr>
          <a:xfrm>
            <a:off x="2945160" y="11520"/>
            <a:ext cx="62463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DejaVu Sans"/>
              </a:rPr>
              <a:t>BODAS DE DIAMANTE: 25-26 DE JUNIO DE 1983</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fade">
                                      <p:cBhvr additive="repl">
                                        <p:cTn id="7" dur="3000"/>
                                        <p:tgtEl>
                                          <p:spTgt spid="461"/>
                                        </p:tgtEl>
                                      </p:cBhvr>
                                    </p:animEffect>
                                    <p:anim calcmode="lin" valueType="num">
                                      <p:cBhvr additive="repl">
                                        <p:cTn id="8" dur="3000" fill="hold"/>
                                        <p:tgtEl>
                                          <p:spTgt spid="461"/>
                                        </p:tgtEl>
                                        <p:attrNameLst>
                                          <p:attrName>ppt_x</p:attrName>
                                        </p:attrNameLst>
                                      </p:cBhvr>
                                      <p:tavLst>
                                        <p:tav tm="0">
                                          <p:val>
                                            <p:strVal val="#ppt_x"/>
                                          </p:val>
                                        </p:tav>
                                        <p:tav tm="100000">
                                          <p:val>
                                            <p:strVal val="#ppt_x"/>
                                          </p:val>
                                        </p:tav>
                                      </p:tavLst>
                                    </p:anim>
                                    <p:anim calcmode="lin" valueType="num">
                                      <p:cBhvr additive="repl">
                                        <p:cTn id="9" dur="3000" fill="hold"/>
                                        <p:tgtEl>
                                          <p:spTgt spid="4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Imagen 4"/>
          <p:cNvPicPr/>
          <p:nvPr/>
        </p:nvPicPr>
        <p:blipFill>
          <a:blip r:embed="rId2"/>
          <a:stretch/>
        </p:blipFill>
        <p:spPr>
          <a:xfrm>
            <a:off x="0" y="0"/>
            <a:ext cx="12189240" cy="6855120"/>
          </a:xfrm>
          <a:prstGeom prst="rect">
            <a:avLst/>
          </a:prstGeom>
          <a:ln w="0">
            <a:noFill/>
          </a:ln>
        </p:spPr>
      </p:pic>
      <p:sp>
        <p:nvSpPr>
          <p:cNvPr id="464" name="CuadroTexto 2"/>
          <p:cNvSpPr/>
          <p:nvPr/>
        </p:nvSpPr>
        <p:spPr>
          <a:xfrm>
            <a:off x="734292" y="533880"/>
            <a:ext cx="9033164" cy="630828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 Testimonio de Estrella Martínez: Se inició en Úbeda por los años 90.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Se inició como grupo de Oración en la Parroquia San Juan Bautista.</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Mi oración procuro que sea diaria, a la luz de la lectura litúrgica del día.</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Me pongo en presencia del Señor, uniendo mi pequeñez a la Santísima Virgen,</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a los Ángeles y santos del cielo, a la Iglesia y a toda la humanidad que ora,</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pues todos los seres elevan su alma a Dios.</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Pido que su Espíritu actúe en nosotros, en todos los seres humanos, </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que tomemos conciencia de que Él está siempre, y lo único que tenemos</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que hacer es abrir nuestra mente y nuestro corazón y dejar a Él, </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ser Dios en nosotros, dejándole actuar, no poniéndole trabas.</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Le doy gracias por esa comunidad a la que pertenezco, que me ha enseñado </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a alabarlo pues, aunque la Iglesia en su liturgia y culto siempre lo alaba, </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yo nunca había tomado conciencia de ello hasta pertenecer a la Renovación, </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donde oramos de esta forma en comunidad, hablando con Él </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y en voz alta, con cánticos y con silencios, unidos en un mismo espíritu.</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Me queda una última fase: la oración de intercesión. Pedimos por la Iglesia, </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000000"/>
                </a:solidFill>
                <a:latin typeface="Tw Cen MT"/>
                <a:ea typeface="Times New Roman"/>
              </a:rPr>
              <a:t>por el mundo con todos sus problemas, sus necesidades, pero que quiere que se lo pidamos como Él nos lo dijo: </a:t>
            </a:r>
            <a:r>
              <a:rPr lang="es-ES" sz="2000" b="0" i="1" strike="noStrike" spc="-1" dirty="0">
                <a:solidFill>
                  <a:srgbClr val="000000"/>
                </a:solidFill>
                <a:latin typeface="Tw Cen MT"/>
                <a:ea typeface="Times New Roman"/>
              </a:rPr>
              <a:t>“Pedid y recibiréis, llamad y se os abrirá”.</a:t>
            </a:r>
            <a:endParaRPr lang="es-ES" sz="2000" b="0" strike="noStrike" spc="-1" dirty="0">
              <a:solidFill>
                <a:srgbClr val="000000"/>
              </a:solidFill>
              <a:latin typeface="Arial"/>
            </a:endParaRPr>
          </a:p>
          <a:p>
            <a:pPr defTabSz="914400">
              <a:lnSpc>
                <a:spcPct val="100000"/>
              </a:lnSpc>
            </a:pPr>
            <a:r>
              <a:rPr lang="es-ES" sz="1800" b="0" strike="noStrike" spc="-1" dirty="0">
                <a:solidFill>
                  <a:schemeClr val="dk1"/>
                </a:solidFill>
                <a:latin typeface="Calibri"/>
                <a:ea typeface="Calibri"/>
              </a:rPr>
              <a:t> </a:t>
            </a:r>
            <a:endParaRPr lang="es-ES" sz="1800" b="0" strike="noStrike" spc="-1" dirty="0">
              <a:solidFill>
                <a:srgbClr val="000000"/>
              </a:solidFill>
              <a:latin typeface="Arial"/>
            </a:endParaRPr>
          </a:p>
        </p:txBody>
      </p:sp>
      <p:sp>
        <p:nvSpPr>
          <p:cNvPr id="465" name="CuadroTexto 3"/>
          <p:cNvSpPr/>
          <p:nvPr/>
        </p:nvSpPr>
        <p:spPr>
          <a:xfrm>
            <a:off x="1565564" y="139320"/>
            <a:ext cx="7606145"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rgbClr val="C00000"/>
                </a:solidFill>
                <a:highlight>
                  <a:srgbClr val="FFFF00"/>
                </a:highlight>
                <a:latin typeface="Tw Cen MT"/>
                <a:ea typeface="Calibri"/>
              </a:rPr>
              <a:t>MOVIMIENTO: RENOVACIÓN CARISMÁTICA</a:t>
            </a:r>
            <a:endParaRPr lang="es-ES" sz="2000" b="0" strike="noStrike" spc="-1" dirty="0">
              <a:solidFill>
                <a:srgbClr val="000000"/>
              </a:solidFill>
              <a:latin typeface="Arial"/>
            </a:endParaRPr>
          </a:p>
        </p:txBody>
      </p:sp>
      <p:pic>
        <p:nvPicPr>
          <p:cNvPr id="2" name="Imagen 1">
            <a:extLst>
              <a:ext uri="{FF2B5EF4-FFF2-40B4-BE49-F238E27FC236}">
                <a16:creationId xmlns:a16="http://schemas.microsoft.com/office/drawing/2014/main" id="{3D8C02F2-910E-4F79-118D-E50BB8F26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0579" y="888826"/>
            <a:ext cx="2302548" cy="2785340"/>
          </a:xfrm>
          <a:prstGeom prst="rect">
            <a:avLst/>
          </a:prstGeom>
        </p:spPr>
      </p:pic>
      <p:sp>
        <p:nvSpPr>
          <p:cNvPr id="4" name="CuadroTexto 3">
            <a:extLst>
              <a:ext uri="{FF2B5EF4-FFF2-40B4-BE49-F238E27FC236}">
                <a16:creationId xmlns:a16="http://schemas.microsoft.com/office/drawing/2014/main" id="{3D0D5EEB-9EE2-879B-3A86-BCDAE2B95D17}"/>
              </a:ext>
            </a:extLst>
          </p:cNvPr>
          <p:cNvSpPr txBox="1"/>
          <p:nvPr/>
        </p:nvSpPr>
        <p:spPr>
          <a:xfrm>
            <a:off x="9590578" y="4029112"/>
            <a:ext cx="2302548" cy="646331"/>
          </a:xfrm>
          <a:prstGeom prst="rect">
            <a:avLst/>
          </a:prstGeom>
          <a:noFill/>
        </p:spPr>
        <p:txBody>
          <a:bodyPr wrap="square">
            <a:spAutoFit/>
          </a:bodyPr>
          <a:lstStyle/>
          <a:p>
            <a:pPr algn="ctr"/>
            <a:r>
              <a:rPr lang="es-ES" sz="1800" b="0" strike="noStrike" spc="-1" dirty="0">
                <a:solidFill>
                  <a:srgbClr val="C00000"/>
                </a:solidFill>
                <a:latin typeface="Tw Cen MT"/>
                <a:ea typeface="Calibri"/>
              </a:rPr>
              <a:t>RENOVACIÓN CARISMÁTICA</a:t>
            </a:r>
            <a:endParaRPr lang="es-ES" dirty="0"/>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64"/>
                                        </p:tgtEl>
                                        <p:attrNameLst>
                                          <p:attrName>style.visibility</p:attrName>
                                        </p:attrNameLst>
                                      </p:cBhvr>
                                      <p:to>
                                        <p:strVal val="visible"/>
                                      </p:to>
                                    </p:set>
                                    <p:animEffect transition="in" filter="fade">
                                      <p:cBhvr additive="repl">
                                        <p:cTn id="7" dur="3000"/>
                                        <p:tgtEl>
                                          <p:spTgt spid="464"/>
                                        </p:tgtEl>
                                      </p:cBhvr>
                                    </p:animEffect>
                                    <p:anim calcmode="lin" valueType="num">
                                      <p:cBhvr additive="repl">
                                        <p:cTn id="8" dur="3000" fill="hold"/>
                                        <p:tgtEl>
                                          <p:spTgt spid="464"/>
                                        </p:tgtEl>
                                        <p:attrNameLst>
                                          <p:attrName>ppt_x</p:attrName>
                                        </p:attrNameLst>
                                      </p:cBhvr>
                                      <p:tavLst>
                                        <p:tav tm="0">
                                          <p:val>
                                            <p:strVal val="#ppt_x"/>
                                          </p:val>
                                        </p:tav>
                                        <p:tav tm="100000">
                                          <p:val>
                                            <p:strVal val="#ppt_x"/>
                                          </p:val>
                                        </p:tav>
                                      </p:tavLst>
                                    </p:anim>
                                    <p:anim calcmode="lin" valueType="num">
                                      <p:cBhvr additive="repl">
                                        <p:cTn id="9" dur="3000" fill="hold"/>
                                        <p:tgtEl>
                                          <p:spTgt spid="4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n 4"/>
          <p:cNvPicPr/>
          <p:nvPr/>
        </p:nvPicPr>
        <p:blipFill>
          <a:blip r:embed="rId2"/>
          <a:stretch/>
        </p:blipFill>
        <p:spPr>
          <a:xfrm>
            <a:off x="0" y="0"/>
            <a:ext cx="12189240" cy="6855120"/>
          </a:xfrm>
          <a:prstGeom prst="rect">
            <a:avLst/>
          </a:prstGeom>
          <a:ln w="0">
            <a:noFill/>
          </a:ln>
        </p:spPr>
      </p:pic>
      <p:sp>
        <p:nvSpPr>
          <p:cNvPr id="179" name="CuadroTexto 2"/>
          <p:cNvSpPr/>
          <p:nvPr/>
        </p:nvSpPr>
        <p:spPr>
          <a:xfrm>
            <a:off x="473400" y="0"/>
            <a:ext cx="3083400" cy="670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1" strike="noStrike" spc="-1">
                <a:solidFill>
                  <a:srgbClr val="C00000"/>
                </a:solidFill>
                <a:latin typeface="Calibri"/>
                <a:ea typeface="Calibri"/>
              </a:rPr>
              <a:t>Tras la conquista </a:t>
            </a:r>
            <a:endParaRPr lang="es-ES" sz="20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se procede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a la transformación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de la ciudad musulmana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en cristiana.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Las mezquitas,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incluyendo La Aljama,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se convirtieron en parroquias.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Los nuevos conquistadores,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unos 300 infantones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se establecieron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en el entorno del Alcázar,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concediéndoseles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por el Rey, los privilegios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del Fuero de Cuenca.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Fueron numerosos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los pobladores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venidos de Castilla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de Navarra y Aragón.</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Once parroquias-colaciones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Sirvieron para acogerlos.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Úbeda sería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población fronteriza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Calibri"/>
              </a:rPr>
              <a:t>con el reino de Granada.</a:t>
            </a:r>
            <a:endParaRPr lang="es-ES" sz="1800" b="0" strike="noStrike" spc="-1">
              <a:solidFill>
                <a:srgbClr val="000000"/>
              </a:solidFill>
              <a:latin typeface="Arial"/>
            </a:endParaRPr>
          </a:p>
        </p:txBody>
      </p:sp>
      <p:pic>
        <p:nvPicPr>
          <p:cNvPr id="180" name="Imagen 1"/>
          <p:cNvPicPr/>
          <p:nvPr/>
        </p:nvPicPr>
        <p:blipFill>
          <a:blip r:embed="rId3"/>
          <a:stretch/>
        </p:blipFill>
        <p:spPr>
          <a:xfrm>
            <a:off x="4033080" y="291600"/>
            <a:ext cx="7682400" cy="6271560"/>
          </a:xfrm>
          <a:prstGeom prst="rect">
            <a:avLst/>
          </a:prstGeom>
          <a:ln w="0">
            <a:noFill/>
          </a:ln>
        </p:spPr>
      </p:pic>
      <p:sp>
        <p:nvSpPr>
          <p:cNvPr id="181" name="CuadroTexto 5"/>
          <p:cNvSpPr/>
          <p:nvPr/>
        </p:nvSpPr>
        <p:spPr>
          <a:xfrm>
            <a:off x="4245480" y="783720"/>
            <a:ext cx="1532160" cy="1461240"/>
          </a:xfrm>
          <a:prstGeom prst="rect">
            <a:avLst/>
          </a:prstGeom>
          <a:solidFill>
            <a:srgbClr val="FFFF00"/>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highlight>
                  <a:srgbClr val="FFFF00"/>
                </a:highlight>
                <a:latin typeface="Calibri"/>
                <a:ea typeface="DejaVu Sans"/>
              </a:rPr>
              <a:t>SIGLO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XIII</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UBEDA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CRISTIANA</a:t>
            </a:r>
            <a:endParaRPr lang="es-ES" sz="1800" b="0" strike="noStrike" spc="-1">
              <a:solidFill>
                <a:srgbClr val="000000"/>
              </a:solidFill>
              <a:latin typeface="Arial"/>
            </a:endParaRPr>
          </a:p>
          <a:p>
            <a:pPr defTabSz="914400">
              <a:lnSpc>
                <a:spcPct val="100000"/>
              </a:lnSpc>
            </a:pPr>
            <a:endParaRPr lang="es-ES" sz="18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circle(out)">
                                      <p:cBhvr additive="repl">
                                        <p:cTn id="7" dur="5000"/>
                                        <p:tgtEl>
                                          <p:spTgt spid="180"/>
                                        </p:tgtEl>
                                      </p:cBhvr>
                                    </p:animEffect>
                                  </p:childTnLst>
                                </p:cTn>
                              </p:par>
                              <p:par>
                                <p:cTn id="8" presetID="42" presetClass="entr" fill="hold" nodeType="withEffect">
                                  <p:stCondLst>
                                    <p:cond delay="0"/>
                                  </p:stCondLst>
                                  <p:childTnLst>
                                    <p:set>
                                      <p:cBhvr>
                                        <p:cTn id="9" dur="1" fill="hold">
                                          <p:stCondLst>
                                            <p:cond delay="0"/>
                                          </p:stCondLst>
                                        </p:cTn>
                                        <p:tgtEl>
                                          <p:spTgt spid="179"/>
                                        </p:tgtEl>
                                        <p:attrNameLst>
                                          <p:attrName>style.visibility</p:attrName>
                                        </p:attrNameLst>
                                      </p:cBhvr>
                                      <p:to>
                                        <p:strVal val="visible"/>
                                      </p:to>
                                    </p:set>
                                    <p:animEffect transition="in" filter="fade">
                                      <p:cBhvr additive="repl">
                                        <p:cTn id="10" dur="3000"/>
                                        <p:tgtEl>
                                          <p:spTgt spid="179"/>
                                        </p:tgtEl>
                                      </p:cBhvr>
                                    </p:animEffect>
                                    <p:anim calcmode="lin" valueType="num">
                                      <p:cBhvr additive="repl">
                                        <p:cTn id="11" dur="3000" fill="hold"/>
                                        <p:tgtEl>
                                          <p:spTgt spid="179"/>
                                        </p:tgtEl>
                                        <p:attrNameLst>
                                          <p:attrName>ppt_x</p:attrName>
                                        </p:attrNameLst>
                                      </p:cBhvr>
                                      <p:tavLst>
                                        <p:tav tm="0">
                                          <p:val>
                                            <p:strVal val="#ppt_x"/>
                                          </p:val>
                                        </p:tav>
                                        <p:tav tm="100000">
                                          <p:val>
                                            <p:strVal val="#ppt_x"/>
                                          </p:val>
                                        </p:tav>
                                      </p:tavLst>
                                    </p:anim>
                                    <p:anim calcmode="lin" valueType="num">
                                      <p:cBhvr additive="repl">
                                        <p:cTn id="12" dur="3000" fill="hold"/>
                                        <p:tgtEl>
                                          <p:spTgt spid="1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Imagen 4"/>
          <p:cNvPicPr/>
          <p:nvPr/>
        </p:nvPicPr>
        <p:blipFill>
          <a:blip r:embed="rId2"/>
          <a:stretch/>
        </p:blipFill>
        <p:spPr>
          <a:xfrm>
            <a:off x="0" y="0"/>
            <a:ext cx="12189240" cy="6855120"/>
          </a:xfrm>
          <a:prstGeom prst="rect">
            <a:avLst/>
          </a:prstGeom>
          <a:ln w="0">
            <a:noFill/>
          </a:ln>
        </p:spPr>
      </p:pic>
      <p:sp>
        <p:nvSpPr>
          <p:cNvPr id="467" name="CuadroTexto 3"/>
          <p:cNvSpPr/>
          <p:nvPr/>
        </p:nvSpPr>
        <p:spPr>
          <a:xfrm>
            <a:off x="2980440" y="2910960"/>
            <a:ext cx="6228720" cy="36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s-ES" sz="1800" b="0" strike="noStrike" spc="-1">
              <a:solidFill>
                <a:schemeClr val="dk1"/>
              </a:solidFill>
              <a:latin typeface="Calibri"/>
              <a:ea typeface="DejaVu Sans"/>
            </a:endParaRPr>
          </a:p>
        </p:txBody>
      </p:sp>
      <p:sp>
        <p:nvSpPr>
          <p:cNvPr id="468" name="CuadroTexto 5"/>
          <p:cNvSpPr/>
          <p:nvPr/>
        </p:nvSpPr>
        <p:spPr>
          <a:xfrm>
            <a:off x="762001" y="443520"/>
            <a:ext cx="6758940" cy="258386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El movimiento Vida Ascendente se creó en Paris en el año 1952.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En España se implantó en el año 1979 </a:t>
            </a:r>
          </a:p>
          <a:p>
            <a:pPr algn="ctr" defTabSz="914400">
              <a:lnSpc>
                <a:spcPct val="100000"/>
              </a:lnSpc>
            </a:pPr>
            <a:r>
              <a:rPr lang="es-ES" sz="1800" b="0" strike="noStrike" spc="-1" dirty="0">
                <a:solidFill>
                  <a:schemeClr val="dk1"/>
                </a:solidFill>
                <a:latin typeface="Tw Cen MT"/>
                <a:ea typeface="Calibri"/>
              </a:rPr>
              <a:t>y hoy funciona en todas las Diócesis.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  Se implantó en la Parroquia de San Juan Bautista por los años 90,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gracias al tesón de D. Antero y la esposa de Don Santiago </a:t>
            </a:r>
            <a:r>
              <a:rPr lang="es-ES" sz="1800" b="0" strike="noStrike" spc="-1" dirty="0" err="1">
                <a:solidFill>
                  <a:schemeClr val="dk1"/>
                </a:solidFill>
                <a:latin typeface="Tw Cen MT"/>
                <a:ea typeface="Calibri"/>
              </a:rPr>
              <a:t>Devón</a:t>
            </a:r>
            <a:r>
              <a:rPr lang="es-ES" sz="1800" b="0" strike="noStrike" spc="-1" dirty="0">
                <a:solidFill>
                  <a:schemeClr val="dk1"/>
                </a:solidFill>
                <a:latin typeface="Tw Cen MT"/>
                <a:ea typeface="Calibri"/>
              </a:rPr>
              <a:t>.</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Durante muchos años, sus componentes han sido eficaces colaboradores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en las tareas parroquiales, siendo ellos los que llevaban la economía,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la visita a los enfermos</a:t>
            </a:r>
            <a:r>
              <a:rPr lang="es-ES" spc="-1" dirty="0">
                <a:solidFill>
                  <a:schemeClr val="dk1"/>
                </a:solidFill>
                <a:latin typeface="Tw Cen MT"/>
                <a:ea typeface="Calibri"/>
              </a:rPr>
              <a:t>.</a:t>
            </a:r>
            <a:endParaRPr lang="es-ES" sz="1800" b="0" strike="noStrike" spc="-1" dirty="0">
              <a:solidFill>
                <a:srgbClr val="000000"/>
              </a:solidFill>
              <a:latin typeface="Arial"/>
            </a:endParaRPr>
          </a:p>
        </p:txBody>
      </p:sp>
      <p:sp>
        <p:nvSpPr>
          <p:cNvPr id="469" name="CuadroTexto 1"/>
          <p:cNvSpPr/>
          <p:nvPr/>
        </p:nvSpPr>
        <p:spPr>
          <a:xfrm>
            <a:off x="0" y="279360"/>
            <a:ext cx="891540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rgbClr val="C00000"/>
                </a:solidFill>
                <a:highlight>
                  <a:srgbClr val="FFFF00"/>
                </a:highlight>
                <a:latin typeface="Tw Cen MT"/>
                <a:ea typeface="DejaVu Sans"/>
              </a:rPr>
              <a:t>VIDA ASCENDENTE</a:t>
            </a:r>
            <a:endParaRPr lang="es-ES" sz="2000" b="0" strike="noStrike" spc="-1" dirty="0">
              <a:solidFill>
                <a:srgbClr val="000000"/>
              </a:solidFill>
              <a:latin typeface="Arial"/>
            </a:endParaRPr>
          </a:p>
        </p:txBody>
      </p:sp>
      <p:pic>
        <p:nvPicPr>
          <p:cNvPr id="3" name="Imagen 2">
            <a:extLst>
              <a:ext uri="{FF2B5EF4-FFF2-40B4-BE49-F238E27FC236}">
                <a16:creationId xmlns:a16="http://schemas.microsoft.com/office/drawing/2014/main" id="{39093A7E-AA28-DC8F-BBBE-F6744CACE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920" y="389891"/>
            <a:ext cx="3274632" cy="2606087"/>
          </a:xfrm>
          <a:prstGeom prst="rect">
            <a:avLst/>
          </a:prstGeom>
        </p:spPr>
      </p:pic>
      <p:sp>
        <p:nvSpPr>
          <p:cNvPr id="5" name="CuadroTexto 4">
            <a:extLst>
              <a:ext uri="{FF2B5EF4-FFF2-40B4-BE49-F238E27FC236}">
                <a16:creationId xmlns:a16="http://schemas.microsoft.com/office/drawing/2014/main" id="{820847DA-8856-578E-263C-1F8208C080F2}"/>
              </a:ext>
            </a:extLst>
          </p:cNvPr>
          <p:cNvSpPr txBox="1"/>
          <p:nvPr/>
        </p:nvSpPr>
        <p:spPr>
          <a:xfrm>
            <a:off x="342900" y="3106510"/>
            <a:ext cx="11435652" cy="3778360"/>
          </a:xfrm>
          <a:prstGeom prst="rect">
            <a:avLst/>
          </a:prstGeom>
          <a:noFill/>
        </p:spPr>
        <p:txBody>
          <a:bodyPr wrap="square">
            <a:spAutoFit/>
          </a:bodyPr>
          <a:lstStyle/>
          <a:p>
            <a:pPr algn="ctr" defTabSz="914400">
              <a:lnSpc>
                <a:spcPct val="100000"/>
              </a:lnSpc>
            </a:pPr>
            <a:r>
              <a:rPr lang="es-ES" sz="1800" b="0" strike="noStrike" spc="-1" dirty="0">
                <a:solidFill>
                  <a:schemeClr val="dk1"/>
                </a:solidFill>
                <a:highlight>
                  <a:srgbClr val="FFFF00"/>
                </a:highlight>
                <a:latin typeface="Tw Cen MT"/>
                <a:ea typeface="Times New Roman"/>
              </a:rPr>
              <a:t>¿Cuál es el objetivo de VIDA ASCENDENTE?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Llevar el mensaje evangélico a los Mayores y Jubilados, para que aporten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a la Sociedad y a la Iglesia su Fe, su experiencia y su tiempo disponible.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En las reuniones quincenales a la vez que nos enriquecíamos espiritualmente,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ha ido creciendo una profunda amistad, que nos ha llevado a compartir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vivencias y preocupaciones, formando una verdadera familia.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También nos ha impulsado a colaborar en toda clase de tareas,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tanto a nivel eclesial como social.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Con la llegada del COVID, llegaron las dificultades, dejamos de reunirnos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y la mayoría ha dado el paso definitivo.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Pero ha sido una experiencia muy positiva tanto a nivel personal como parroquial.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 </a:t>
            </a:r>
            <a:r>
              <a:rPr lang="es-ES" sz="1800" b="0" strike="noStrike" spc="-1" dirty="0">
                <a:solidFill>
                  <a:schemeClr val="dk1"/>
                </a:solidFill>
                <a:highlight>
                  <a:srgbClr val="FFFF00"/>
                </a:highlight>
                <a:latin typeface="Tw Cen MT"/>
                <a:ea typeface="Times New Roman"/>
              </a:rPr>
              <a:t>Como fruto de la experiencia de la Visita Pastoral,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highlight>
                  <a:srgbClr val="FFFF00"/>
                </a:highlight>
                <a:latin typeface="Tw Cen MT"/>
                <a:ea typeface="Times New Roman"/>
              </a:rPr>
              <a:t>merecería la pena intentarlo de nuevo.</a:t>
            </a:r>
            <a:endParaRPr lang="es-ES" sz="18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68"/>
                                        </p:tgtEl>
                                        <p:attrNameLst>
                                          <p:attrName>style.visibility</p:attrName>
                                        </p:attrNameLst>
                                      </p:cBhvr>
                                      <p:to>
                                        <p:strVal val="visible"/>
                                      </p:to>
                                    </p:set>
                                    <p:animEffect transition="in" filter="fade">
                                      <p:cBhvr additive="repl">
                                        <p:cTn id="7" dur="3000"/>
                                        <p:tgtEl>
                                          <p:spTgt spid="468"/>
                                        </p:tgtEl>
                                      </p:cBhvr>
                                    </p:animEffect>
                                    <p:anim calcmode="lin" valueType="num">
                                      <p:cBhvr additive="repl">
                                        <p:cTn id="8" dur="3000" fill="hold"/>
                                        <p:tgtEl>
                                          <p:spTgt spid="468"/>
                                        </p:tgtEl>
                                        <p:attrNameLst>
                                          <p:attrName>ppt_x</p:attrName>
                                        </p:attrNameLst>
                                      </p:cBhvr>
                                      <p:tavLst>
                                        <p:tav tm="0">
                                          <p:val>
                                            <p:strVal val="#ppt_x"/>
                                          </p:val>
                                        </p:tav>
                                        <p:tav tm="100000">
                                          <p:val>
                                            <p:strVal val="#ppt_x"/>
                                          </p:val>
                                        </p:tav>
                                      </p:tavLst>
                                    </p:anim>
                                    <p:anim calcmode="lin" valueType="num">
                                      <p:cBhvr additive="repl">
                                        <p:cTn id="9" dur="3000" fill="hold"/>
                                        <p:tgtEl>
                                          <p:spTgt spid="4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Imagen 4"/>
          <p:cNvPicPr/>
          <p:nvPr/>
        </p:nvPicPr>
        <p:blipFill>
          <a:blip r:embed="rId2"/>
          <a:stretch/>
        </p:blipFill>
        <p:spPr>
          <a:xfrm>
            <a:off x="0" y="0"/>
            <a:ext cx="12189240" cy="6855120"/>
          </a:xfrm>
          <a:prstGeom prst="rect">
            <a:avLst/>
          </a:prstGeom>
          <a:ln w="0">
            <a:noFill/>
          </a:ln>
        </p:spPr>
      </p:pic>
      <p:sp>
        <p:nvSpPr>
          <p:cNvPr id="498" name="CuadroTexto 2"/>
          <p:cNvSpPr/>
          <p:nvPr/>
        </p:nvSpPr>
        <p:spPr>
          <a:xfrm>
            <a:off x="929880" y="712800"/>
            <a:ext cx="10607040" cy="612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latin typeface="Tw Cen MT"/>
                <a:ea typeface="Calibri"/>
              </a:rPr>
              <a:t>1998:</a:t>
            </a:r>
            <a:r>
              <a:rPr lang="es-ES" sz="1800" b="0" strike="noStrike" spc="-1">
                <a:solidFill>
                  <a:schemeClr val="dk1"/>
                </a:solidFill>
                <a:latin typeface="Tw Cen MT"/>
                <a:ea typeface="Calibri"/>
              </a:rPr>
              <a:t> 26 de Octubre: Firma del Acta de constitución ante notario.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 El objetivo de la Fundación:</a:t>
            </a:r>
            <a:r>
              <a:rPr lang="es-ES" sz="1800" b="0" strike="noStrike" spc="-1">
                <a:solidFill>
                  <a:schemeClr val="dk1"/>
                </a:solidFill>
                <a:latin typeface="Tw Cen MT"/>
                <a:ea typeface="Calibri"/>
              </a:rPr>
              <a:t> responde a lo más genuino de los Salesianos y a D. Bosco,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ante los jóvenes del cinturón negro de Turín, y a los que consideraba, faltos de pan y de Dios.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Había comenzado a estudiarse tiempo antes, como compromiso conjunto, para los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Cooperadores de los Antiguos Alumnos,  la Asociación María Auxiliadora y Familia Salesiana.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1997</a:t>
            </a:r>
            <a:r>
              <a:rPr lang="es-ES" sz="1800" b="0" strike="noStrike" spc="-1">
                <a:solidFill>
                  <a:schemeClr val="dk1"/>
                </a:solidFill>
                <a:latin typeface="Tw Cen MT"/>
                <a:ea typeface="Calibri"/>
              </a:rPr>
              <a:t>, Septiembre. </a:t>
            </a:r>
            <a:r>
              <a:rPr lang="es-ES" sz="1800" b="0" strike="noStrike" spc="-1">
                <a:solidFill>
                  <a:srgbClr val="C00000"/>
                </a:solidFill>
                <a:latin typeface="Tw Cen MT"/>
                <a:ea typeface="Calibri"/>
              </a:rPr>
              <a:t>1ª CASA: “RAMÓN GUTIERREZ</a:t>
            </a:r>
            <a:r>
              <a:rPr lang="es-ES" sz="1800" b="0" strike="noStrike" spc="-1">
                <a:solidFill>
                  <a:schemeClr val="dk1"/>
                </a:solidFill>
                <a:latin typeface="Tw Cen MT"/>
                <a:ea typeface="Calibri"/>
              </a:rPr>
              <a:t>”. Comienza como Asociación  inspirándose en el espíritu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de Hogares Don Bosco, cuya principal finalidad no era otra que “acoger a (8) menores desprotegidos”.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Objetivo: “Ofrecer a cada  menor alojamiento, convivencia y educación,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hasta que pueda producirse el retorno a su familia.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Su principal impulsor entre otros muchos fue Eusebio Campos Jimeno.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La residencia se fijó en la calle Rastro y después en la Avda de la Constitución</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2000</a:t>
            </a:r>
            <a:r>
              <a:rPr lang="es-ES" sz="1800" b="0" strike="noStrike" spc="-1">
                <a:solidFill>
                  <a:schemeClr val="dk1"/>
                </a:solidFill>
                <a:latin typeface="Tw Cen MT"/>
                <a:ea typeface="Calibri"/>
              </a:rPr>
              <a:t>, 20 de Noviembre: </a:t>
            </a:r>
            <a:r>
              <a:rPr lang="es-ES" sz="1800" b="0" strike="noStrike" spc="-1">
                <a:solidFill>
                  <a:srgbClr val="C00000"/>
                </a:solidFill>
                <a:latin typeface="Tw Cen MT"/>
                <a:ea typeface="Calibri"/>
              </a:rPr>
              <a:t>2ª CASA, se la denominó “LA UNIÓN</a:t>
            </a:r>
            <a:r>
              <a:rPr lang="es-ES" sz="1800" b="0" strike="noStrike" spc="-1">
                <a:solidFill>
                  <a:schemeClr val="dk1"/>
                </a:solidFill>
                <a:latin typeface="Tw Cen MT"/>
                <a:ea typeface="Calibri"/>
              </a:rPr>
              <a:t>”, en atención a la ayuda de la Unión de Cofradías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de Semana Santa; como responsable Juan Antonio Antiñolo y otros.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Figura materna importante siguiendo el ejemplo de Mamá Margarita, Lucía y otras.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Lugar:  Pintor Elbo hoy en Explanada; número de niños integrantes 8 y es mixto.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 </a:t>
            </a:r>
            <a:r>
              <a:rPr lang="es-ES" sz="1800" b="0" strike="noStrike" spc="-1">
                <a:solidFill>
                  <a:srgbClr val="C00000"/>
                </a:solidFill>
                <a:latin typeface="Tw Cen MT"/>
                <a:ea typeface="Calibri"/>
              </a:rPr>
              <a:t>2003,</a:t>
            </a:r>
            <a:r>
              <a:rPr lang="es-ES" sz="1800" b="0" strike="noStrike" spc="-1">
                <a:solidFill>
                  <a:schemeClr val="dk1"/>
                </a:solidFill>
                <a:latin typeface="Tw Cen MT"/>
                <a:ea typeface="Calibri"/>
              </a:rPr>
              <a:t> 27 de Enero: Inauguración de unos </a:t>
            </a:r>
            <a:r>
              <a:rPr lang="es-ES" sz="1800" b="0" strike="noStrike" spc="-1">
                <a:solidFill>
                  <a:srgbClr val="C00000"/>
                </a:solidFill>
                <a:latin typeface="Tw Cen MT"/>
                <a:ea typeface="Calibri"/>
              </a:rPr>
              <a:t>Locales en la calle Gallo nº 2.</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Objetivo:  Entrar en contacto con los jóvenes en su propio ambiente, mediante juegos,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Talleres, cine, etc.  Responsables Mírian Sánchez y José Andrés Galiano.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2005:</a:t>
            </a:r>
            <a:r>
              <a:rPr lang="es-ES" sz="1800" b="0" strike="noStrike" spc="-1">
                <a:solidFill>
                  <a:schemeClr val="dk1"/>
                </a:solidFill>
                <a:latin typeface="Tw Cen MT"/>
                <a:ea typeface="Calibri"/>
              </a:rPr>
              <a:t> </a:t>
            </a:r>
            <a:r>
              <a:rPr lang="es-ES" sz="1800" b="0" strike="noStrike" spc="-1">
                <a:solidFill>
                  <a:srgbClr val="C00000"/>
                </a:solidFill>
                <a:latin typeface="Tw Cen MT"/>
                <a:ea typeface="Calibri"/>
              </a:rPr>
              <a:t>ESCUELA OCUPACIONAL</a:t>
            </a:r>
            <a:r>
              <a:rPr lang="es-ES" sz="1800" b="0" strike="noStrike" spc="-1">
                <a:solidFill>
                  <a:schemeClr val="dk1"/>
                </a:solidFill>
                <a:latin typeface="Tw Cen MT"/>
                <a:ea typeface="Calibri"/>
              </a:rPr>
              <a:t>. Talleres de aprendizaje de Fontanería y Electricidad,</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Calibri"/>
              </a:rPr>
              <a:t>en el colegio Matemático Gallego-Diaz. Después ampliado en el mismo colegio salesiano.</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Tw Cen MT"/>
                <a:ea typeface="Calibri"/>
              </a:rPr>
              <a:t>OTRAS INICIATIVAS</a:t>
            </a:r>
            <a:r>
              <a:rPr lang="es-ES" sz="1800" b="0" strike="noStrike" spc="-1">
                <a:solidFill>
                  <a:schemeClr val="dk1"/>
                </a:solidFill>
                <a:latin typeface="Tw Cen MT"/>
                <a:ea typeface="Calibri"/>
              </a:rPr>
              <a:t>: Prevención del Absentismo Escolar; Actividades Complementarias; INTEGRA-T.</a:t>
            </a:r>
            <a:endParaRPr lang="es-ES" sz="1800" b="0" strike="noStrike" spc="-1">
              <a:solidFill>
                <a:srgbClr val="000000"/>
              </a:solidFill>
              <a:latin typeface="Arial"/>
            </a:endParaRPr>
          </a:p>
        </p:txBody>
      </p:sp>
      <p:sp>
        <p:nvSpPr>
          <p:cNvPr id="499" name="CuadroTexto 3"/>
          <p:cNvSpPr/>
          <p:nvPr/>
        </p:nvSpPr>
        <p:spPr>
          <a:xfrm>
            <a:off x="232560" y="235800"/>
            <a:ext cx="119566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w Cen MT"/>
                <a:ea typeface="Calibri"/>
              </a:rPr>
              <a:t>FUNDACIÓN: PROYECTO DON BOSCO</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additive="repl">
                                        <p:cTn id="7" dur="3000"/>
                                        <p:tgtEl>
                                          <p:spTgt spid="498"/>
                                        </p:tgtEl>
                                      </p:cBhvr>
                                    </p:animEffect>
                                    <p:anim calcmode="lin" valueType="num">
                                      <p:cBhvr additive="repl">
                                        <p:cTn id="8" dur="3000" fill="hold"/>
                                        <p:tgtEl>
                                          <p:spTgt spid="498"/>
                                        </p:tgtEl>
                                        <p:attrNameLst>
                                          <p:attrName>ppt_x</p:attrName>
                                        </p:attrNameLst>
                                      </p:cBhvr>
                                      <p:tavLst>
                                        <p:tav tm="0">
                                          <p:val>
                                            <p:strVal val="#ppt_x"/>
                                          </p:val>
                                        </p:tav>
                                        <p:tav tm="100000">
                                          <p:val>
                                            <p:strVal val="#ppt_x"/>
                                          </p:val>
                                        </p:tav>
                                      </p:tavLst>
                                    </p:anim>
                                    <p:anim calcmode="lin" valueType="num">
                                      <p:cBhvr additive="repl">
                                        <p:cTn id="9" dur="3000" fill="hold"/>
                                        <p:tgtEl>
                                          <p:spTgt spid="4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 name="Imagen 4"/>
          <p:cNvPicPr/>
          <p:nvPr/>
        </p:nvPicPr>
        <p:blipFill>
          <a:blip r:embed="rId2"/>
          <a:stretch/>
        </p:blipFill>
        <p:spPr>
          <a:xfrm>
            <a:off x="0" y="0"/>
            <a:ext cx="12189240" cy="6855120"/>
          </a:xfrm>
          <a:prstGeom prst="rect">
            <a:avLst/>
          </a:prstGeom>
          <a:ln w="0">
            <a:noFill/>
          </a:ln>
        </p:spPr>
      </p:pic>
      <p:sp>
        <p:nvSpPr>
          <p:cNvPr id="3" name="CuadroTexto 2">
            <a:extLst>
              <a:ext uri="{FF2B5EF4-FFF2-40B4-BE49-F238E27FC236}">
                <a16:creationId xmlns:a16="http://schemas.microsoft.com/office/drawing/2014/main" id="{8DFB9702-3684-D598-6C71-79C37AFA0703}"/>
              </a:ext>
            </a:extLst>
          </p:cNvPr>
          <p:cNvSpPr txBox="1"/>
          <p:nvPr/>
        </p:nvSpPr>
        <p:spPr>
          <a:xfrm>
            <a:off x="783771" y="237505"/>
            <a:ext cx="6282047" cy="2055947"/>
          </a:xfrm>
          <a:prstGeom prst="rect">
            <a:avLst/>
          </a:prstGeom>
          <a:noFill/>
        </p:spPr>
        <p:txBody>
          <a:bodyPr wrap="square">
            <a:spAutoFit/>
          </a:bodyPr>
          <a:lstStyle/>
          <a:p>
            <a:pPr algn="ctr">
              <a:lnSpc>
                <a:spcPts val="2150"/>
              </a:lnSpc>
            </a:pPr>
            <a:r>
              <a:rPr lang="es-ES" sz="2000" dirty="0">
                <a:solidFill>
                  <a:srgbClr val="C00000"/>
                </a:solidFill>
                <a:effectLst/>
                <a:latin typeface="Arial" panose="020B0604020202020204" pitchFamily="34" charset="0"/>
                <a:ea typeface="Times New Roman" panose="02020603050405020304" pitchFamily="18" charset="0"/>
              </a:rPr>
              <a:t>  </a:t>
            </a:r>
            <a:endParaRPr lang="es-ES" sz="2000" dirty="0">
              <a:solidFill>
                <a:srgbClr val="C00000"/>
              </a:solidFill>
              <a:latin typeface="Arial" panose="020B0604020202020204" pitchFamily="34" charset="0"/>
              <a:ea typeface="Times New Roman" panose="02020603050405020304" pitchFamily="18" charset="0"/>
            </a:endParaRPr>
          </a:p>
          <a:p>
            <a:pPr algn="ctr">
              <a:lnSpc>
                <a:spcPts val="2150"/>
              </a:lnSpc>
            </a:pPr>
            <a:r>
              <a:rPr lang="es-ES" sz="1800" dirty="0">
                <a:effectLst/>
                <a:latin typeface="Tw Cen MT" panose="020B0602020104020603" pitchFamily="34" charset="77"/>
                <a:ea typeface="Times New Roman" panose="02020603050405020304" pitchFamily="18" charset="0"/>
              </a:rPr>
              <a:t>Nuestra comunidad cristiana, ha manifestado </a:t>
            </a:r>
            <a:r>
              <a:rPr lang="es-ES" sz="1800" dirty="0">
                <a:latin typeface="Tw Cen MT" panose="020B0602020104020603" pitchFamily="34" charset="77"/>
                <a:ea typeface="Times New Roman" panose="02020603050405020304" pitchFamily="18" charset="0"/>
              </a:rPr>
              <a:t>desde siempre, </a:t>
            </a:r>
          </a:p>
          <a:p>
            <a:pPr algn="ctr">
              <a:lnSpc>
                <a:spcPts val="2150"/>
              </a:lnSpc>
            </a:pPr>
            <a:r>
              <a:rPr lang="es-ES" sz="1800" dirty="0">
                <a:latin typeface="Tw Cen MT" panose="020B0602020104020603" pitchFamily="34" charset="77"/>
                <a:ea typeface="Times New Roman" panose="02020603050405020304" pitchFamily="18" charset="0"/>
              </a:rPr>
              <a:t>una gran devoción </a:t>
            </a:r>
            <a:r>
              <a:rPr lang="es-ES" sz="1800" dirty="0">
                <a:effectLst/>
                <a:latin typeface="Tw Cen MT" panose="020B0602020104020603" pitchFamily="34" charset="77"/>
                <a:ea typeface="Times New Roman" panose="02020603050405020304" pitchFamily="18" charset="0"/>
              </a:rPr>
              <a:t>a la Eucaristía, siendo, a través de los siglos, </a:t>
            </a:r>
          </a:p>
          <a:p>
            <a:pPr algn="ctr">
              <a:lnSpc>
                <a:spcPts val="2150"/>
              </a:lnSpc>
            </a:pPr>
            <a:r>
              <a:rPr lang="es-ES" sz="1800" dirty="0">
                <a:effectLst/>
                <a:latin typeface="Tw Cen MT" panose="020B0602020104020603" pitchFamily="34" charset="77"/>
                <a:ea typeface="Times New Roman" panose="02020603050405020304" pitchFamily="18" charset="0"/>
              </a:rPr>
              <a:t>la procesión del Corpus la gran ocasión </a:t>
            </a:r>
          </a:p>
          <a:p>
            <a:pPr algn="ctr">
              <a:lnSpc>
                <a:spcPts val="2150"/>
              </a:lnSpc>
            </a:pPr>
            <a:r>
              <a:rPr lang="es-ES" sz="1800" dirty="0">
                <a:effectLst/>
                <a:latin typeface="Tw Cen MT" panose="020B0602020104020603" pitchFamily="34" charset="77"/>
                <a:ea typeface="Times New Roman" panose="02020603050405020304" pitchFamily="18" charset="0"/>
              </a:rPr>
              <a:t>para dar muestra de ello. </a:t>
            </a:r>
          </a:p>
          <a:p>
            <a:pPr algn="ctr">
              <a:lnSpc>
                <a:spcPts val="2150"/>
              </a:lnSpc>
            </a:pPr>
            <a:r>
              <a:rPr lang="es-ES" sz="1800" dirty="0">
                <a:effectLst/>
                <a:latin typeface="Tw Cen MT" panose="020B0602020104020603" pitchFamily="34" charset="77"/>
                <a:ea typeface="Times New Roman" panose="02020603050405020304" pitchFamily="18" charset="0"/>
              </a:rPr>
              <a:t>Calles con juncia por el suelo, los adornos de fachadas </a:t>
            </a:r>
          </a:p>
          <a:p>
            <a:pPr algn="ctr">
              <a:lnSpc>
                <a:spcPts val="2150"/>
              </a:lnSpc>
            </a:pPr>
            <a:r>
              <a:rPr lang="es-ES" sz="1800" dirty="0">
                <a:effectLst/>
                <a:latin typeface="Tw Cen MT" panose="020B0602020104020603" pitchFamily="34" charset="77"/>
                <a:ea typeface="Times New Roman" panose="02020603050405020304" pitchFamily="18" charset="0"/>
              </a:rPr>
              <a:t>y la devoción de los fieles.</a:t>
            </a:r>
          </a:p>
        </p:txBody>
      </p:sp>
      <p:pic>
        <p:nvPicPr>
          <p:cNvPr id="4" name="Imagen 3">
            <a:extLst>
              <a:ext uri="{FF2B5EF4-FFF2-40B4-BE49-F238E27FC236}">
                <a16:creationId xmlns:a16="http://schemas.microsoft.com/office/drawing/2014/main" id="{5ABEF568-06EA-6AD6-42BC-5644766A5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618" y="469090"/>
            <a:ext cx="2845130" cy="2133847"/>
          </a:xfrm>
          <a:prstGeom prst="rect">
            <a:avLst/>
          </a:prstGeom>
        </p:spPr>
      </p:pic>
      <p:sp>
        <p:nvSpPr>
          <p:cNvPr id="6" name="CuadroTexto 5">
            <a:extLst>
              <a:ext uri="{FF2B5EF4-FFF2-40B4-BE49-F238E27FC236}">
                <a16:creationId xmlns:a16="http://schemas.microsoft.com/office/drawing/2014/main" id="{EDE828AD-D7A7-09FA-81EC-EEFBA7936D60}"/>
              </a:ext>
            </a:extLst>
          </p:cNvPr>
          <p:cNvSpPr txBox="1"/>
          <p:nvPr/>
        </p:nvSpPr>
        <p:spPr>
          <a:xfrm>
            <a:off x="783771" y="2602937"/>
            <a:ext cx="10675917" cy="4312976"/>
          </a:xfrm>
          <a:prstGeom prst="rect">
            <a:avLst/>
          </a:prstGeom>
          <a:noFill/>
        </p:spPr>
        <p:txBody>
          <a:bodyPr wrap="square">
            <a:spAutoFit/>
          </a:bodyPr>
          <a:lstStyle/>
          <a:p>
            <a:pPr algn="ctr">
              <a:lnSpc>
                <a:spcPts val="215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“Plenitud. La mañana de junio exprime todos los pomos primaverales </a:t>
            </a:r>
          </a:p>
          <a:p>
            <a:pPr algn="ctr">
              <a:lnSpc>
                <a:spcPts val="215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para la alabanza a Cristo. El tantum ergo va derramando esperanza. </a:t>
            </a:r>
          </a:p>
          <a:p>
            <a:pPr algn="ctr">
              <a:lnSpc>
                <a:spcPts val="215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Dos meses hace que la liturgia católica, en las procesiones de Semana santa, </a:t>
            </a:r>
          </a:p>
          <a:p>
            <a:pPr algn="ctr">
              <a:lnSpc>
                <a:spcPts val="215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nos mostraba el Dolor de Cristo; era la hora tenebrosa en que el mal </a:t>
            </a:r>
          </a:p>
          <a:p>
            <a:pPr algn="ctr">
              <a:lnSpc>
                <a:spcPts val="215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enseñaba su efímero triunfo sobre lo eterno. </a:t>
            </a:r>
          </a:p>
          <a:p>
            <a:pPr algn="ctr">
              <a:lnSpc>
                <a:spcPts val="215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Ahora, hace unas horas, ha vuelto a pasar Cristo por las calles. </a:t>
            </a:r>
          </a:p>
          <a:p>
            <a:pPr algn="ctr">
              <a:lnSpc>
                <a:spcPts val="215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Pero Cristo real y verdadero, entre el triunfo de las espigas de oro, </a:t>
            </a:r>
          </a:p>
          <a:p>
            <a:pPr algn="ctr">
              <a:lnSpc>
                <a:spcPts val="215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alzado sobre el esplendor de las dalmáticas sacerdotales. </a:t>
            </a:r>
          </a:p>
          <a:p>
            <a:pPr algn="ctr">
              <a:lnSpc>
                <a:spcPts val="215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Es la sazón gloriosa de Cristo, maduro ya en el Altar </a:t>
            </a:r>
          </a:p>
          <a:p>
            <a:pPr algn="ctr">
              <a:lnSpc>
                <a:spcPts val="2150"/>
              </a:lnSpc>
            </a:pPr>
            <a:r>
              <a:rPr lang="es-ES" sz="1800" dirty="0">
                <a:effectLst/>
                <a:latin typeface="Calibri" panose="020F0502020204030204" pitchFamily="34" charset="0"/>
                <a:ea typeface="Calibri" panose="020F0502020204030204" pitchFamily="34" charset="0"/>
                <a:cs typeface="Times New Roman" panose="02020603050405020304" pitchFamily="18" charset="0"/>
              </a:rPr>
              <a:t>para el hambre y sed de la Historia de los hombres”. </a:t>
            </a:r>
            <a:r>
              <a:rPr lang="es-E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Juan </a:t>
            </a:r>
            <a:r>
              <a:rPr lang="es-ES" sz="18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Pasquau</a:t>
            </a:r>
            <a:endParaRPr lang="es-E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ctr">
              <a:lnSpc>
                <a:spcPts val="2150"/>
              </a:lnSpc>
            </a:pPr>
            <a:r>
              <a:rPr lang="es-ES" sz="1800" dirty="0">
                <a:latin typeface="Tw Cen MT" panose="020B0602020104020603" pitchFamily="34" charset="77"/>
                <a:ea typeface="Times New Roman" panose="02020603050405020304" pitchFamily="18" charset="0"/>
              </a:rPr>
              <a:t>La mantenedora de este tesoro es sin duda la Adoración Nocturna, </a:t>
            </a:r>
          </a:p>
          <a:p>
            <a:pPr algn="ctr">
              <a:lnSpc>
                <a:spcPts val="2150"/>
              </a:lnSpc>
            </a:pPr>
            <a:r>
              <a:rPr lang="es-ES" sz="1800" dirty="0">
                <a:latin typeface="Tw Cen MT" panose="020B0602020104020603" pitchFamily="34" charset="77"/>
                <a:ea typeface="Times New Roman" panose="02020603050405020304" pitchFamily="18" charset="0"/>
              </a:rPr>
              <a:t>que desde su fundación promovió</a:t>
            </a:r>
            <a:r>
              <a:rPr lang="es-ES" dirty="0">
                <a:latin typeface="Tw Cen MT" panose="020B0602020104020603" pitchFamily="34" charset="77"/>
                <a:ea typeface="Times New Roman" panose="02020603050405020304" pitchFamily="18" charset="0"/>
              </a:rPr>
              <a:t> tan espléndida manifestación de fe.</a:t>
            </a:r>
            <a:endParaRPr lang="es-ES" sz="1800" dirty="0">
              <a:latin typeface="Tw Cen MT" panose="020B0602020104020603" pitchFamily="34" charset="77"/>
              <a:ea typeface="Times New Roman" panose="02020603050405020304" pitchFamily="18" charset="0"/>
            </a:endParaRPr>
          </a:p>
          <a:p>
            <a:pPr algn="ctr">
              <a:lnSpc>
                <a:spcPts val="2150"/>
              </a:lnSpc>
            </a:pPr>
            <a:r>
              <a:rPr lang="es-ES" sz="1800" dirty="0">
                <a:latin typeface="Tw Cen MT" panose="020B0602020104020603" pitchFamily="34" charset="77"/>
                <a:ea typeface="Times New Roman" panose="02020603050405020304" pitchFamily="18" charset="0"/>
              </a:rPr>
              <a:t>Los Niños de Primera Comunión junto con los </a:t>
            </a:r>
            <a:r>
              <a:rPr lang="es-ES" sz="1800" dirty="0" err="1">
                <a:latin typeface="Tw Cen MT" panose="020B0602020104020603" pitchFamily="34" charset="77"/>
                <a:ea typeface="Times New Roman" panose="02020603050405020304" pitchFamily="18" charset="0"/>
              </a:rPr>
              <a:t>Tarsicios</a:t>
            </a:r>
            <a:endParaRPr lang="es-ES" sz="1800" dirty="0">
              <a:latin typeface="Tw Cen MT" panose="020B0602020104020603" pitchFamily="34" charset="77"/>
              <a:ea typeface="Times New Roman" panose="02020603050405020304" pitchFamily="18" charset="0"/>
            </a:endParaRPr>
          </a:p>
          <a:p>
            <a:pPr algn="ctr">
              <a:lnSpc>
                <a:spcPts val="2150"/>
              </a:lnSpc>
            </a:pPr>
            <a:r>
              <a:rPr lang="es-ES" sz="1800" dirty="0">
                <a:effectLst/>
                <a:latin typeface="Tw Cen MT" panose="020B0602020104020603" pitchFamily="34" charset="77"/>
                <a:ea typeface="Times New Roman" panose="02020603050405020304" pitchFamily="18" charset="0"/>
              </a:rPr>
              <a:t>acompañados de su bandera, hacen el recorrido de la procesión </a:t>
            </a:r>
          </a:p>
          <a:p>
            <a:pPr algn="ctr">
              <a:lnSpc>
                <a:spcPts val="2150"/>
              </a:lnSpc>
            </a:pPr>
            <a:r>
              <a:rPr lang="es-ES" sz="1800" dirty="0">
                <a:effectLst/>
                <a:latin typeface="Tw Cen MT" panose="020B0602020104020603" pitchFamily="34" charset="77"/>
                <a:ea typeface="Times New Roman" panose="02020603050405020304" pitchFamily="18" charset="0"/>
              </a:rPr>
              <a:t>por las calles de la localidad. </a:t>
            </a:r>
          </a:p>
        </p:txBody>
      </p:sp>
      <p:sp>
        <p:nvSpPr>
          <p:cNvPr id="8" name="CuadroTexto 7">
            <a:extLst>
              <a:ext uri="{FF2B5EF4-FFF2-40B4-BE49-F238E27FC236}">
                <a16:creationId xmlns:a16="http://schemas.microsoft.com/office/drawing/2014/main" id="{2611B0DC-8911-2854-D092-8511DF1702A6}"/>
              </a:ext>
            </a:extLst>
          </p:cNvPr>
          <p:cNvSpPr txBox="1"/>
          <p:nvPr/>
        </p:nvSpPr>
        <p:spPr>
          <a:xfrm>
            <a:off x="-118753" y="118753"/>
            <a:ext cx="8478982" cy="374461"/>
          </a:xfrm>
          <a:prstGeom prst="rect">
            <a:avLst/>
          </a:prstGeom>
          <a:noFill/>
        </p:spPr>
        <p:txBody>
          <a:bodyPr wrap="square">
            <a:spAutoFit/>
          </a:bodyPr>
          <a:lstStyle/>
          <a:p>
            <a:pPr algn="ctr">
              <a:lnSpc>
                <a:spcPts val="2150"/>
              </a:lnSpc>
            </a:pPr>
            <a:r>
              <a:rPr lang="es-ES" sz="2000" dirty="0">
                <a:solidFill>
                  <a:srgbClr val="C00000"/>
                </a:solidFill>
                <a:effectLst/>
                <a:highlight>
                  <a:srgbClr val="FFFF00"/>
                </a:highlight>
                <a:latin typeface="Arial" panose="020B0604020202020204" pitchFamily="34" charset="0"/>
                <a:ea typeface="Times New Roman" panose="02020603050405020304" pitchFamily="18" charset="0"/>
              </a:rPr>
              <a:t>EL CORPUS CHRISTI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Imagen 4"/>
          <p:cNvPicPr/>
          <p:nvPr/>
        </p:nvPicPr>
        <p:blipFill>
          <a:blip r:embed="rId2"/>
          <a:stretch/>
        </p:blipFill>
        <p:spPr>
          <a:xfrm>
            <a:off x="1440" y="0"/>
            <a:ext cx="12189240" cy="6855120"/>
          </a:xfrm>
          <a:prstGeom prst="rect">
            <a:avLst/>
          </a:prstGeom>
          <a:ln w="0">
            <a:noFill/>
          </a:ln>
        </p:spPr>
      </p:pic>
      <p:sp>
        <p:nvSpPr>
          <p:cNvPr id="471" name="CuadroTexto 3"/>
          <p:cNvSpPr/>
          <p:nvPr/>
        </p:nvSpPr>
        <p:spPr>
          <a:xfrm>
            <a:off x="617838" y="611640"/>
            <a:ext cx="8328454" cy="613033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1800" b="0" strike="noStrike" spc="-1" dirty="0">
                <a:solidFill>
                  <a:schemeClr val="dk1"/>
                </a:solidFill>
                <a:latin typeface="Tw Cen MT"/>
                <a:ea typeface="DejaVu Sans"/>
              </a:rPr>
              <a:t>Don Santiago García Aracil, inició su andadura en Jaén en 1988,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trayendo aires nuevos, por su temperamento y juventud; apenas tenía 50 años;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pero sobre todo por su experiencia como obispo auxiliar de Valencia,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fue el gran organizador. Muestra de todo ello:</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DejaVu Sans"/>
              </a:rPr>
              <a:t>1991: IV CENTENARIO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Con este motivo, Úbeda una vez más vistió sus mejores galas.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Vigilia de jóvenes: Recepción de autoridades en la plaza 1º de Mayo.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Gran vigilia en el polideportivo con asistencia de varios obispos.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Espectacular procesión con las reliquias de S. Juan de la Cruz</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desde el Hospital al Polideportivo.</a:t>
            </a:r>
            <a:endParaRPr lang="es-ES" sz="1800" b="0" strike="noStrike" spc="-1" dirty="0">
              <a:solidFill>
                <a:srgbClr val="000000"/>
              </a:solidFill>
              <a:latin typeface="Arial"/>
            </a:endParaRPr>
          </a:p>
          <a:p>
            <a:pPr algn="ctr"/>
            <a:r>
              <a:rPr lang="es-ES" sz="1800" b="0" strike="noStrike" spc="-1" dirty="0">
                <a:solidFill>
                  <a:schemeClr val="dk1"/>
                </a:solidFill>
                <a:latin typeface="Tw Cen MT"/>
                <a:ea typeface="DejaVu Sans"/>
              </a:rPr>
              <a:t>Solemne Misa Pontifical, con la asistencia de ocho </a:t>
            </a:r>
            <a:r>
              <a:rPr lang="es-ES" b="0" strike="noStrike" spc="-1" dirty="0">
                <a:solidFill>
                  <a:schemeClr val="dk1"/>
                </a:solidFill>
                <a:latin typeface="Tw Cen MT" panose="020B0602020104020603" pitchFamily="34" charset="77"/>
                <a:ea typeface="DejaVu Sans"/>
              </a:rPr>
              <a:t>obispos, </a:t>
            </a:r>
          </a:p>
          <a:p>
            <a:pPr algn="ctr"/>
            <a:r>
              <a:rPr lang="es-ES" strike="noStrike" spc="-1" dirty="0">
                <a:solidFill>
                  <a:schemeClr val="dk1"/>
                </a:solidFill>
                <a:latin typeface="Tw Cen MT" panose="020B0602020104020603" pitchFamily="34" charset="77"/>
                <a:ea typeface="DejaVu Sans"/>
              </a:rPr>
              <a:t>el Nuncio </a:t>
            </a:r>
            <a:r>
              <a:rPr lang="es-ES" dirty="0" err="1">
                <a:latin typeface="Tw Cen MT" panose="020B0602020104020603" pitchFamily="34" charset="77"/>
                <a:ea typeface="Calibri" panose="020F0502020204030204" pitchFamily="34" charset="0"/>
                <a:cs typeface="Times New Roman" panose="02020603050405020304" pitchFamily="18" charset="0"/>
              </a:rPr>
              <a:t>Tagliaferri</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strike="noStrike" spc="-1" dirty="0">
                <a:solidFill>
                  <a:schemeClr val="dk1"/>
                </a:solidFill>
                <a:latin typeface="Tw Cen MT" panose="020B0602020104020603" pitchFamily="34" charset="77"/>
                <a:ea typeface="DejaVu Sans"/>
              </a:rPr>
              <a:t>y el Delegado Pontificio </a:t>
            </a:r>
            <a:r>
              <a:rPr lang="es-ES" dirty="0">
                <a:latin typeface="Tw Cen MT" panose="020B0602020104020603" pitchFamily="34" charset="77"/>
                <a:ea typeface="Calibri" panose="020F0502020204030204" pitchFamily="34" charset="0"/>
                <a:cs typeface="Times New Roman" panose="02020603050405020304" pitchFamily="18" charset="0"/>
              </a:rPr>
              <a:t>Cardenal Javierre, </a:t>
            </a:r>
          </a:p>
          <a:p>
            <a:pPr algn="ctr" defTabSz="914400">
              <a:lnSpc>
                <a:spcPct val="100000"/>
              </a:lnSpc>
            </a:pPr>
            <a:r>
              <a:rPr lang="es-ES" strike="noStrike" spc="-1" dirty="0">
                <a:solidFill>
                  <a:srgbClr val="C00000"/>
                </a:solidFill>
                <a:latin typeface="Tw Cen MT" panose="020B0602020104020603" pitchFamily="34" charset="77"/>
                <a:ea typeface="DejaVu Sans"/>
              </a:rPr>
              <a:t>1992: LA VISITA PASTORAL</a:t>
            </a:r>
            <a:r>
              <a:rPr lang="es-ES" strike="noStrike" spc="-1" dirty="0">
                <a:solidFill>
                  <a:schemeClr val="dk1"/>
                </a:solidFill>
                <a:latin typeface="Tw Cen MT" panose="020B0602020104020603" pitchFamily="34" charset="77"/>
                <a:ea typeface="DejaVu Sans"/>
              </a:rPr>
              <a:t>. </a:t>
            </a:r>
            <a:endParaRPr lang="es-ES"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a:ea typeface="DejaVu Sans"/>
              </a:rPr>
              <a:t>Supuso un paso importante a nivel de Arciprestazgo,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dándose pasos inimaginables en cuanto a la creación de Consejos Pastorales, </a:t>
            </a:r>
            <a:endParaRPr lang="es-ES" sz="1800" b="0" strike="noStrike" spc="-1" dirty="0">
              <a:solidFill>
                <a:srgbClr val="000000"/>
              </a:solidFill>
              <a:latin typeface="Arial"/>
            </a:endParaRPr>
          </a:p>
          <a:p>
            <a:pPr algn="ctr" defTabSz="914400">
              <a:lnSpc>
                <a:spcPct val="100000"/>
              </a:lnSpc>
            </a:pPr>
            <a:r>
              <a:rPr lang="es-ES" spc="-1" dirty="0">
                <a:solidFill>
                  <a:schemeClr val="dk1"/>
                </a:solidFill>
                <a:latin typeface="Tw Cen MT"/>
                <a:ea typeface="DejaVu Sans"/>
              </a:rPr>
              <a:t>estatutos y exigencias para las cofradías, escuela de fundamentos.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Incansable para las reuniones impregnó de dinamismo todas las actividades pastorales.</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DejaVu Sans"/>
              </a:rPr>
              <a:t>1998: NUEVOS LÍMITES PARROQUIALES</a:t>
            </a:r>
            <a:br>
              <a:rPr sz="1800" dirty="0"/>
            </a:br>
            <a:r>
              <a:rPr lang="es-ES" sz="1800" b="0" strike="noStrike" spc="-1" dirty="0">
                <a:solidFill>
                  <a:schemeClr val="dk1"/>
                </a:solidFill>
                <a:latin typeface="Tw Cen MT"/>
                <a:ea typeface="DejaVu Sans"/>
              </a:rPr>
              <a:t>Como exigencia de cara a la renovación pastoral,</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se vio la necesidad de un nuevo reajuste de parroquias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reduciéndose de 8 a 6.</a:t>
            </a:r>
            <a:endParaRPr lang="es-ES" sz="1800" b="0" strike="noStrike" spc="-1" dirty="0">
              <a:solidFill>
                <a:srgbClr val="000000"/>
              </a:solidFill>
              <a:latin typeface="Arial"/>
            </a:endParaRPr>
          </a:p>
        </p:txBody>
      </p:sp>
      <p:sp>
        <p:nvSpPr>
          <p:cNvPr id="472" name="CuadroTexto 2"/>
          <p:cNvSpPr/>
          <p:nvPr/>
        </p:nvSpPr>
        <p:spPr>
          <a:xfrm>
            <a:off x="0" y="217080"/>
            <a:ext cx="923321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rgbClr val="C00000"/>
                </a:solidFill>
                <a:highlight>
                  <a:srgbClr val="FFFF00"/>
                </a:highlight>
                <a:latin typeface="Tw Cen MT"/>
                <a:ea typeface="DejaVu Sans"/>
              </a:rPr>
              <a:t>SIGLO XX: AÑOS 90</a:t>
            </a:r>
            <a:endParaRPr lang="es-ES" sz="2000" b="0" strike="noStrike" spc="-1" dirty="0">
              <a:solidFill>
                <a:srgbClr val="000000"/>
              </a:solidFill>
              <a:latin typeface="Arial"/>
            </a:endParaRPr>
          </a:p>
        </p:txBody>
      </p:sp>
      <p:pic>
        <p:nvPicPr>
          <p:cNvPr id="3" name="Imagen 2">
            <a:extLst>
              <a:ext uri="{FF2B5EF4-FFF2-40B4-BE49-F238E27FC236}">
                <a16:creationId xmlns:a16="http://schemas.microsoft.com/office/drawing/2014/main" id="{793606F3-35B2-11E1-C3F3-119FAA5C7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584" y="611640"/>
            <a:ext cx="3025159" cy="4355757"/>
          </a:xfrm>
          <a:prstGeom prst="rect">
            <a:avLst/>
          </a:prstGeom>
        </p:spPr>
      </p:pic>
      <p:sp>
        <p:nvSpPr>
          <p:cNvPr id="2" name="CuadroTexto 1">
            <a:extLst>
              <a:ext uri="{FF2B5EF4-FFF2-40B4-BE49-F238E27FC236}">
                <a16:creationId xmlns:a16="http://schemas.microsoft.com/office/drawing/2014/main" id="{861CD45D-BC98-BE9D-EEA9-C2E4796B9470}"/>
              </a:ext>
            </a:extLst>
          </p:cNvPr>
          <p:cNvSpPr txBox="1"/>
          <p:nvPr/>
        </p:nvSpPr>
        <p:spPr>
          <a:xfrm>
            <a:off x="9233210" y="5419493"/>
            <a:ext cx="2344113" cy="646331"/>
          </a:xfrm>
          <a:prstGeom prst="rect">
            <a:avLst/>
          </a:prstGeom>
          <a:noFill/>
        </p:spPr>
        <p:txBody>
          <a:bodyPr wrap="square" rtlCol="0">
            <a:spAutoFit/>
          </a:bodyPr>
          <a:lstStyle/>
          <a:p>
            <a:pPr algn="ctr"/>
            <a:r>
              <a:rPr lang="es-ES" dirty="0">
                <a:solidFill>
                  <a:srgbClr val="C00000"/>
                </a:solidFill>
              </a:rPr>
              <a:t>TEMPLO DE</a:t>
            </a:r>
          </a:p>
          <a:p>
            <a:pPr algn="ctr"/>
            <a:r>
              <a:rPr lang="es-ES" dirty="0">
                <a:solidFill>
                  <a:srgbClr val="C00000"/>
                </a:solidFill>
              </a:rPr>
              <a:t>SAN MIGUEL</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additive="repl">
                                        <p:cTn id="7" dur="3000"/>
                                        <p:tgtEl>
                                          <p:spTgt spid="471"/>
                                        </p:tgtEl>
                                      </p:cBhvr>
                                    </p:animEffect>
                                    <p:anim calcmode="lin" valueType="num">
                                      <p:cBhvr additive="repl">
                                        <p:cTn id="8" dur="3000" fill="hold"/>
                                        <p:tgtEl>
                                          <p:spTgt spid="471"/>
                                        </p:tgtEl>
                                        <p:attrNameLst>
                                          <p:attrName>ppt_x</p:attrName>
                                        </p:attrNameLst>
                                      </p:cBhvr>
                                      <p:tavLst>
                                        <p:tav tm="0">
                                          <p:val>
                                            <p:strVal val="#ppt_x"/>
                                          </p:val>
                                        </p:tav>
                                        <p:tav tm="100000">
                                          <p:val>
                                            <p:strVal val="#ppt_x"/>
                                          </p:val>
                                        </p:tav>
                                      </p:tavLst>
                                    </p:anim>
                                    <p:anim calcmode="lin" valueType="num">
                                      <p:cBhvr additive="repl">
                                        <p:cTn id="9" dur="3000" fill="hold"/>
                                        <p:tgtEl>
                                          <p:spTgt spid="4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Imagen 4"/>
          <p:cNvPicPr/>
          <p:nvPr/>
        </p:nvPicPr>
        <p:blipFill>
          <a:blip r:embed="rId3"/>
          <a:stretch/>
        </p:blipFill>
        <p:spPr>
          <a:xfrm>
            <a:off x="0" y="0"/>
            <a:ext cx="12189240" cy="6855120"/>
          </a:xfrm>
          <a:prstGeom prst="rect">
            <a:avLst/>
          </a:prstGeom>
          <a:ln w="0">
            <a:noFill/>
          </a:ln>
        </p:spPr>
      </p:pic>
      <p:sp>
        <p:nvSpPr>
          <p:cNvPr id="474" name="CuadroTexto 1"/>
          <p:cNvSpPr/>
          <p:nvPr/>
        </p:nvSpPr>
        <p:spPr>
          <a:xfrm>
            <a:off x="3159000" y="261360"/>
            <a:ext cx="60771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2000" b="0" strike="noStrike" spc="-1" dirty="0">
                <a:solidFill>
                  <a:srgbClr val="C00000"/>
                </a:solidFill>
                <a:highlight>
                  <a:srgbClr val="FFFF00"/>
                </a:highlight>
                <a:latin typeface="Tw Cen MT"/>
                <a:ea typeface="DejaVu Sans"/>
              </a:rPr>
              <a:t>SIGLO XXI: 1998, 1 Junio: REDUCIÓN DE PARROQUIAS </a:t>
            </a:r>
            <a:endParaRPr lang="es-ES" sz="2000" b="0" strike="noStrike" spc="-1" dirty="0">
              <a:solidFill>
                <a:srgbClr val="000000"/>
              </a:solidFill>
              <a:latin typeface="Arial"/>
            </a:endParaRPr>
          </a:p>
        </p:txBody>
      </p:sp>
      <p:sp>
        <p:nvSpPr>
          <p:cNvPr id="475" name="CuadroTexto 3"/>
          <p:cNvSpPr/>
          <p:nvPr/>
        </p:nvSpPr>
        <p:spPr>
          <a:xfrm>
            <a:off x="720000" y="720000"/>
            <a:ext cx="10898640" cy="61848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dirty="0">
                <a:solidFill>
                  <a:schemeClr val="dk1"/>
                </a:solidFill>
                <a:latin typeface="Tw Cen MT" panose="020B0602020104020603" pitchFamily="34" charset="77"/>
                <a:ea typeface="Times New Roman"/>
              </a:rPr>
              <a:t>Por decreto del Sr. Obispo D. Santiago García Aracil,</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habiendo oído el parecer del Cabildo del Presbiterio y de los Párrocos</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se distribuye de modo distinto la configuración de las parroquias existentes en </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la ciudad de Úbeda, pensando en el bien espiritual de todos los feligreses.</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rgbClr val="FF0000"/>
                </a:solidFill>
                <a:highlight>
                  <a:srgbClr val="FFFF00"/>
                </a:highlight>
                <a:latin typeface="Tw Cen MT" panose="020B0602020104020603" pitchFamily="34" charset="77"/>
                <a:ea typeface="Times New Roman"/>
              </a:rPr>
              <a:t>Primero se funde </a:t>
            </a:r>
            <a:r>
              <a:rPr lang="es-ES" sz="1800" b="0" strike="noStrike" spc="-1" dirty="0">
                <a:solidFill>
                  <a:schemeClr val="dk1"/>
                </a:solidFill>
                <a:latin typeface="Tw Cen MT" panose="020B0602020104020603" pitchFamily="34" charset="77"/>
                <a:ea typeface="Times New Roman"/>
              </a:rPr>
              <a:t>en una única parroquia las feligresías de Virgen del Pilar y Santa Teresa, </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pasando todos los bienes y derechos de las dos anteriores </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a la única resultante de dicha fusión, que pasará a denominarse </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rgbClr val="FF0000"/>
                </a:solidFill>
                <a:highlight>
                  <a:srgbClr val="FFFF00"/>
                </a:highlight>
                <a:latin typeface="Tw Cen MT" panose="020B0602020104020603" pitchFamily="34" charset="77"/>
                <a:ea typeface="Times New Roman"/>
              </a:rPr>
              <a:t>Virgen del Pilar y Santa Teresa</a:t>
            </a:r>
            <a:r>
              <a:rPr lang="es-ES" sz="1800" b="0" strike="noStrike" spc="-1" dirty="0">
                <a:solidFill>
                  <a:schemeClr val="dk1"/>
                </a:solidFill>
                <a:latin typeface="Tw Cen MT" panose="020B0602020104020603" pitchFamily="34" charset="77"/>
                <a:ea typeface="Times New Roman"/>
              </a:rPr>
              <a:t>.</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Dicha Parroquia cederá</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a favor de la de </a:t>
            </a:r>
            <a:r>
              <a:rPr lang="es-ES" sz="1800" b="0" strike="noStrike" spc="-1" dirty="0" err="1">
                <a:solidFill>
                  <a:schemeClr val="dk1"/>
                </a:solidFill>
                <a:latin typeface="Tw Cen MT" panose="020B0602020104020603" pitchFamily="34" charset="77"/>
                <a:ea typeface="Times New Roman"/>
              </a:rPr>
              <a:t>Sto</a:t>
            </a:r>
            <a:r>
              <a:rPr lang="es-ES" sz="1800" b="0" strike="noStrike" spc="-1" dirty="0">
                <a:solidFill>
                  <a:schemeClr val="dk1"/>
                </a:solidFill>
                <a:latin typeface="Tw Cen MT" panose="020B0602020104020603" pitchFamily="34" charset="77"/>
                <a:ea typeface="Times New Roman"/>
              </a:rPr>
              <a:t> Tomás, la calles colindantes a partir </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de Juan de Austria (pares) y Enrique II (pares).</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Y a favor de la de San Juan Bautista  los residentes a partir de D. Bosco (impares).</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rgbClr val="FF0000"/>
                </a:solidFill>
                <a:highlight>
                  <a:srgbClr val="FFFF00"/>
                </a:highlight>
                <a:latin typeface="Tw Cen MT" panose="020B0602020104020603" pitchFamily="34" charset="77"/>
                <a:ea typeface="Times New Roman"/>
              </a:rPr>
              <a:t>En segundo lugar se funde </a:t>
            </a:r>
            <a:r>
              <a:rPr lang="es-ES" sz="1800" b="0" strike="noStrike" spc="-1" dirty="0">
                <a:solidFill>
                  <a:schemeClr val="dk1"/>
                </a:solidFill>
                <a:latin typeface="Tw Cen MT" panose="020B0602020104020603" pitchFamily="34" charset="77"/>
                <a:ea typeface="Times New Roman"/>
              </a:rPr>
              <a:t>en una única parroquia que pasará a denominarse </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rgbClr val="FF0000"/>
                </a:solidFill>
                <a:highlight>
                  <a:srgbClr val="FFFF00"/>
                </a:highlight>
                <a:latin typeface="Tw Cen MT" panose="020B0602020104020603" pitchFamily="34" charset="77"/>
                <a:ea typeface="Times New Roman"/>
              </a:rPr>
              <a:t>Santa María de los Reales Alcázares y San Pablo</a:t>
            </a:r>
            <a:r>
              <a:rPr lang="es-ES" sz="1800" b="0" strike="noStrike" spc="-1" dirty="0">
                <a:solidFill>
                  <a:schemeClr val="dk1"/>
                </a:solidFill>
                <a:latin typeface="Tw Cen MT" panose="020B0602020104020603" pitchFamily="34" charset="77"/>
                <a:ea typeface="Times New Roman"/>
              </a:rPr>
              <a:t>, </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ambas feligresías, pasando todos los bienes y derechos </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de las dos anteriores  a la única resultante de dicha fusión.</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Y  en </a:t>
            </a:r>
            <a:r>
              <a:rPr lang="es-ES" sz="1800" b="0" strike="noStrike" spc="-1" dirty="0">
                <a:solidFill>
                  <a:schemeClr val="dk1"/>
                </a:solidFill>
                <a:highlight>
                  <a:srgbClr val="FFFF00"/>
                </a:highlight>
                <a:latin typeface="Tw Cen MT" panose="020B0602020104020603" pitchFamily="34" charset="77"/>
                <a:ea typeface="Times New Roman"/>
              </a:rPr>
              <a:t>tercer lugar</a:t>
            </a:r>
            <a:r>
              <a:rPr lang="es-ES" sz="1800" b="0" strike="noStrike" spc="-1" dirty="0">
                <a:solidFill>
                  <a:schemeClr val="dk1"/>
                </a:solidFill>
                <a:latin typeface="Tw Cen MT" panose="020B0602020104020603" pitchFamily="34" charset="77"/>
                <a:ea typeface="Times New Roman"/>
              </a:rPr>
              <a:t>, la parroquia de San Isidoro cederá en favor de la de San Juan Bautista, </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los habitantes de la </a:t>
            </a:r>
            <a:r>
              <a:rPr lang="es-ES" sz="1800" b="0" strike="noStrike" spc="-1" dirty="0" err="1">
                <a:solidFill>
                  <a:schemeClr val="dk1"/>
                </a:solidFill>
                <a:latin typeface="Tw Cen MT" panose="020B0602020104020603" pitchFamily="34" charset="77"/>
                <a:ea typeface="Times New Roman"/>
              </a:rPr>
              <a:t>Avda</a:t>
            </a:r>
            <a:r>
              <a:rPr lang="es-ES" sz="1800" b="0" strike="noStrike" spc="-1" dirty="0">
                <a:solidFill>
                  <a:schemeClr val="dk1"/>
                </a:solidFill>
                <a:latin typeface="Tw Cen MT" panose="020B0602020104020603" pitchFamily="34" charset="77"/>
                <a:ea typeface="Times New Roman"/>
              </a:rPr>
              <a:t> de la Constitución (pares), </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y las calles colindantes con dicha parroquia.</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La ejecución del presente decreto entró en vigor el </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w Cen MT" panose="020B0602020104020603" pitchFamily="34" charset="77"/>
                <a:ea typeface="Times New Roman"/>
              </a:rPr>
              <a:t>14 de  Diciembre de 1998, fiesta de San Juan de la Cruz.</a:t>
            </a:r>
            <a:endParaRPr lang="es-ES" sz="1800" b="0" strike="noStrike" spc="-1" dirty="0">
              <a:solidFill>
                <a:srgbClr val="000000"/>
              </a:solidFill>
              <a:latin typeface="Tw Cen MT" panose="020B0602020104020603" pitchFamily="34" charset="77"/>
            </a:endParaRPr>
          </a:p>
          <a:p>
            <a:pPr algn="ctr" defTabSz="914400">
              <a:lnSpc>
                <a:spcPct val="100000"/>
              </a:lnSpc>
            </a:pPr>
            <a:r>
              <a:rPr lang="es-ES" sz="1800" b="0" strike="noStrike" spc="-1" dirty="0">
                <a:solidFill>
                  <a:schemeClr val="dk1"/>
                </a:solidFill>
                <a:latin typeface="Times New Roman"/>
                <a:ea typeface="Times New Roman"/>
              </a:rPr>
              <a:t> </a:t>
            </a:r>
            <a:endParaRPr lang="es-ES" sz="18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additive="repl">
                                        <p:cTn id="7" dur="3000"/>
                                        <p:tgtEl>
                                          <p:spTgt spid="475"/>
                                        </p:tgtEl>
                                      </p:cBhvr>
                                    </p:animEffect>
                                    <p:anim calcmode="lin" valueType="num">
                                      <p:cBhvr additive="repl">
                                        <p:cTn id="8" dur="3000" fill="hold"/>
                                        <p:tgtEl>
                                          <p:spTgt spid="475"/>
                                        </p:tgtEl>
                                        <p:attrNameLst>
                                          <p:attrName>ppt_x</p:attrName>
                                        </p:attrNameLst>
                                      </p:cBhvr>
                                      <p:tavLst>
                                        <p:tav tm="0">
                                          <p:val>
                                            <p:strVal val="#ppt_x"/>
                                          </p:val>
                                        </p:tav>
                                        <p:tav tm="100000">
                                          <p:val>
                                            <p:strVal val="#ppt_x"/>
                                          </p:val>
                                        </p:tav>
                                      </p:tavLst>
                                    </p:anim>
                                    <p:anim calcmode="lin" valueType="num">
                                      <p:cBhvr additive="repl">
                                        <p:cTn id="9" dur="3000" fill="hold"/>
                                        <p:tgtEl>
                                          <p:spTgt spid="4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Imagen 4"/>
          <p:cNvPicPr/>
          <p:nvPr/>
        </p:nvPicPr>
        <p:blipFill>
          <a:blip r:embed="rId2"/>
          <a:stretch/>
        </p:blipFill>
        <p:spPr>
          <a:xfrm>
            <a:off x="0" y="0"/>
            <a:ext cx="12189240" cy="6855120"/>
          </a:xfrm>
          <a:prstGeom prst="rect">
            <a:avLst/>
          </a:prstGeom>
          <a:ln w="0">
            <a:noFill/>
          </a:ln>
        </p:spPr>
      </p:pic>
      <p:pic>
        <p:nvPicPr>
          <p:cNvPr id="477" name="Picture 2"/>
          <p:cNvPicPr/>
          <p:nvPr/>
        </p:nvPicPr>
        <p:blipFill>
          <a:blip r:embed="rId3"/>
          <a:stretch/>
        </p:blipFill>
        <p:spPr>
          <a:xfrm>
            <a:off x="1235160" y="0"/>
            <a:ext cx="9141120" cy="6855120"/>
          </a:xfrm>
          <a:prstGeom prst="rect">
            <a:avLst/>
          </a:prstGeom>
          <a:ln w="0">
            <a:noFill/>
          </a:ln>
        </p:spPr>
      </p:pic>
      <p:sp>
        <p:nvSpPr>
          <p:cNvPr id="478" name="CuadroTexto 1"/>
          <p:cNvSpPr/>
          <p:nvPr/>
        </p:nvSpPr>
        <p:spPr>
          <a:xfrm>
            <a:off x="130680" y="439560"/>
            <a:ext cx="389160" cy="377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800" b="0" strike="noStrike" spc="-1">
                <a:solidFill>
                  <a:srgbClr val="C00000"/>
                </a:solidFill>
                <a:highlight>
                  <a:srgbClr val="FFFF00"/>
                </a:highlight>
                <a:latin typeface="Tw Cen MT"/>
                <a:ea typeface="DejaVu Sans"/>
              </a:rPr>
              <a:t>REDUCIÓN</a:t>
            </a:r>
            <a:endParaRPr lang="es-ES" sz="2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ea typeface="DejaVu Sans"/>
              </a:rPr>
              <a:t> </a:t>
            </a:r>
            <a:endParaRPr lang="es-ES" sz="1800" b="0" strike="noStrike" spc="-1">
              <a:solidFill>
                <a:srgbClr val="000000"/>
              </a:solidFill>
              <a:latin typeface="Arial"/>
            </a:endParaRPr>
          </a:p>
        </p:txBody>
      </p:sp>
      <p:sp>
        <p:nvSpPr>
          <p:cNvPr id="479" name="CuadroTexto 2"/>
          <p:cNvSpPr/>
          <p:nvPr/>
        </p:nvSpPr>
        <p:spPr>
          <a:xfrm>
            <a:off x="653040" y="1900080"/>
            <a:ext cx="389160" cy="435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800" b="0" strike="noStrike" spc="-1">
                <a:solidFill>
                  <a:srgbClr val="C00000"/>
                </a:solidFill>
                <a:highlight>
                  <a:srgbClr val="FFFF00"/>
                </a:highlight>
                <a:latin typeface="Calibri"/>
                <a:ea typeface="DejaVu Sans"/>
              </a:rPr>
              <a:t>PARROQUI</a:t>
            </a:r>
            <a:endParaRPr lang="es-ES" sz="2800" b="0" strike="noStrike" spc="-1">
              <a:solidFill>
                <a:srgbClr val="000000"/>
              </a:solidFill>
              <a:latin typeface="Arial"/>
            </a:endParaRPr>
          </a:p>
          <a:p>
            <a:pPr algn="ctr" defTabSz="914400">
              <a:lnSpc>
                <a:spcPct val="100000"/>
              </a:lnSpc>
            </a:pPr>
            <a:r>
              <a:rPr lang="es-ES" sz="2800" b="0" strike="noStrike" spc="-1">
                <a:solidFill>
                  <a:srgbClr val="C00000"/>
                </a:solidFill>
                <a:highlight>
                  <a:srgbClr val="FFFF00"/>
                </a:highlight>
                <a:latin typeface="Calibri"/>
                <a:ea typeface="DejaVu Sans"/>
              </a:rPr>
              <a:t>AS</a:t>
            </a:r>
            <a:endParaRPr lang="es-ES" sz="2800" b="0" strike="noStrike" spc="-1">
              <a:solidFill>
                <a:srgbClr val="000000"/>
              </a:solidFill>
              <a:latin typeface="Arial"/>
            </a:endParaRPr>
          </a:p>
        </p:txBody>
      </p:sp>
      <p:sp>
        <p:nvSpPr>
          <p:cNvPr id="480" name="CuadroTexto 3"/>
          <p:cNvSpPr/>
          <p:nvPr/>
        </p:nvSpPr>
        <p:spPr>
          <a:xfrm>
            <a:off x="10956960" y="569880"/>
            <a:ext cx="92736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2800" b="0" strike="noStrike" spc="-1">
                <a:solidFill>
                  <a:srgbClr val="C00000"/>
                </a:solidFill>
                <a:highlight>
                  <a:srgbClr val="FFFF00"/>
                </a:highlight>
                <a:latin typeface="Calibri"/>
                <a:ea typeface="DejaVu Sans"/>
              </a:rPr>
              <a:t>1998</a:t>
            </a:r>
            <a:endParaRPr lang="es-ES" sz="2800" b="0" strike="noStrike" spc="-1">
              <a:solidFill>
                <a:srgbClr val="000000"/>
              </a:solidFill>
              <a:latin typeface="Arial"/>
            </a:endParaRPr>
          </a:p>
          <a:p>
            <a:pPr algn="ctr" defTabSz="914400">
              <a:lnSpc>
                <a:spcPct val="100000"/>
              </a:lnSpc>
            </a:pPr>
            <a:r>
              <a:rPr lang="es-ES" sz="2800" b="1" strike="noStrike" spc="-1">
                <a:solidFill>
                  <a:srgbClr val="C00000"/>
                </a:solidFill>
                <a:highlight>
                  <a:srgbClr val="FFFF00"/>
                </a:highlight>
                <a:latin typeface="Calibri"/>
                <a:ea typeface="DejaVu Sans"/>
              </a:rPr>
              <a:t>6</a:t>
            </a:r>
            <a:endParaRPr lang="es-ES" sz="2800" b="0" strike="noStrike" spc="-1">
              <a:solidFill>
                <a:srgbClr val="000000"/>
              </a:solidFill>
              <a:latin typeface="Arial"/>
            </a:endParaRPr>
          </a:p>
        </p:txBody>
      </p:sp>
      <p:sp>
        <p:nvSpPr>
          <p:cNvPr id="481" name="CuadroTexto 5"/>
          <p:cNvSpPr/>
          <p:nvPr/>
        </p:nvSpPr>
        <p:spPr>
          <a:xfrm>
            <a:off x="10568880" y="1424880"/>
            <a:ext cx="1620000" cy="3899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rgbClr val="C00000"/>
                </a:solidFill>
                <a:highlight>
                  <a:srgbClr val="FFFF00"/>
                </a:highlight>
                <a:latin typeface="Calibri"/>
                <a:ea typeface="DejaVu Sans"/>
              </a:rPr>
              <a:t>SANTA MARIA/</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/SAN PABLO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SAN PABLO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SAN NICOLÁS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SAN ISIDORO</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VIRGEN PILAR/</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/STA TERESA</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highlight>
                  <a:srgbClr val="FFFF00"/>
                </a:highlight>
                <a:latin typeface="Calibri"/>
                <a:ea typeface="DejaVu Sans"/>
              </a:rPr>
              <a:t>SAN JUAN BTA</a:t>
            </a:r>
            <a:endParaRPr lang="es-ES" sz="1800" b="0" strike="noStrike" spc="-1">
              <a:solidFill>
                <a:srgbClr val="000000"/>
              </a:solidFill>
              <a:latin typeface="Arial"/>
            </a:endParaRPr>
          </a:p>
          <a:p>
            <a:pPr defTabSz="914400">
              <a:lnSpc>
                <a:spcPct val="100000"/>
              </a:lnSpc>
            </a:pPr>
            <a:endParaRPr lang="es-ES" sz="16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477"/>
                                        </p:tgtEl>
                                        <p:attrNameLst>
                                          <p:attrName>style.visibility</p:attrName>
                                        </p:attrNameLst>
                                      </p:cBhvr>
                                      <p:to>
                                        <p:strVal val="visible"/>
                                      </p:to>
                                    </p:set>
                                    <p:animEffect transition="in" filter="circle(out)">
                                      <p:cBhvr additive="repl">
                                        <p:cTn id="7" dur="50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Imagen 4"/>
          <p:cNvPicPr/>
          <p:nvPr/>
        </p:nvPicPr>
        <p:blipFill>
          <a:blip r:embed="rId2"/>
          <a:stretch/>
        </p:blipFill>
        <p:spPr>
          <a:xfrm>
            <a:off x="0" y="0"/>
            <a:ext cx="12189240" cy="6855120"/>
          </a:xfrm>
          <a:prstGeom prst="rect">
            <a:avLst/>
          </a:prstGeom>
          <a:ln w="0">
            <a:noFill/>
          </a:ln>
        </p:spPr>
      </p:pic>
      <p:graphicFrame>
        <p:nvGraphicFramePr>
          <p:cNvPr id="483" name="Tabla 3"/>
          <p:cNvGraphicFramePr/>
          <p:nvPr>
            <p:extLst>
              <p:ext uri="{D42A27DB-BD31-4B8C-83A1-F6EECF244321}">
                <p14:modId xmlns:p14="http://schemas.microsoft.com/office/powerpoint/2010/main" val="1815235367"/>
              </p:ext>
            </p:extLst>
          </p:nvPr>
        </p:nvGraphicFramePr>
        <p:xfrm>
          <a:off x="190080" y="719640"/>
          <a:ext cx="11802240" cy="5699760"/>
        </p:xfrm>
        <a:graphic>
          <a:graphicData uri="http://schemas.openxmlformats.org/drawingml/2006/table">
            <a:tbl>
              <a:tblPr/>
              <a:tblGrid>
                <a:gridCol w="1967040">
                  <a:extLst>
                    <a:ext uri="{9D8B030D-6E8A-4147-A177-3AD203B41FA5}">
                      <a16:colId xmlns:a16="http://schemas.microsoft.com/office/drawing/2014/main" val="20000"/>
                    </a:ext>
                  </a:extLst>
                </a:gridCol>
                <a:gridCol w="1967040">
                  <a:extLst>
                    <a:ext uri="{9D8B030D-6E8A-4147-A177-3AD203B41FA5}">
                      <a16:colId xmlns:a16="http://schemas.microsoft.com/office/drawing/2014/main" val="20001"/>
                    </a:ext>
                  </a:extLst>
                </a:gridCol>
                <a:gridCol w="1967040">
                  <a:extLst>
                    <a:ext uri="{9D8B030D-6E8A-4147-A177-3AD203B41FA5}">
                      <a16:colId xmlns:a16="http://schemas.microsoft.com/office/drawing/2014/main" val="20002"/>
                    </a:ext>
                  </a:extLst>
                </a:gridCol>
                <a:gridCol w="1967040">
                  <a:extLst>
                    <a:ext uri="{9D8B030D-6E8A-4147-A177-3AD203B41FA5}">
                      <a16:colId xmlns:a16="http://schemas.microsoft.com/office/drawing/2014/main" val="20003"/>
                    </a:ext>
                  </a:extLst>
                </a:gridCol>
                <a:gridCol w="1967040">
                  <a:extLst>
                    <a:ext uri="{9D8B030D-6E8A-4147-A177-3AD203B41FA5}">
                      <a16:colId xmlns:a16="http://schemas.microsoft.com/office/drawing/2014/main" val="20004"/>
                    </a:ext>
                  </a:extLst>
                </a:gridCol>
                <a:gridCol w="1967040">
                  <a:extLst>
                    <a:ext uri="{9D8B030D-6E8A-4147-A177-3AD203B41FA5}">
                      <a16:colId xmlns:a16="http://schemas.microsoft.com/office/drawing/2014/main" val="20005"/>
                    </a:ext>
                  </a:extLst>
                </a:gridCol>
              </a:tblGrid>
              <a:tr h="4527000">
                <a:tc>
                  <a:txBody>
                    <a:bodyPr/>
                    <a:lstStyle/>
                    <a:p>
                      <a:pPr algn="ctr" defTabSz="914400">
                        <a:lnSpc>
                          <a:spcPct val="100000"/>
                        </a:lnSpc>
                      </a:pPr>
                      <a:r>
                        <a:rPr lang="es-ES" sz="1600" b="0" strike="noStrike" spc="-1" dirty="0">
                          <a:solidFill>
                            <a:srgbClr val="C00000"/>
                          </a:solidFill>
                          <a:highlight>
                            <a:srgbClr val="FFFF00"/>
                          </a:highlight>
                          <a:latin typeface="Tw Cen MT"/>
                        </a:rPr>
                        <a:t>STA </a:t>
                      </a:r>
                      <a:r>
                        <a:rPr lang="es-ES" sz="1600" b="0" strike="noStrike" spc="-1" dirty="0" err="1">
                          <a:solidFill>
                            <a:srgbClr val="C00000"/>
                          </a:solidFill>
                          <a:highlight>
                            <a:srgbClr val="FFFF00"/>
                          </a:highlight>
                          <a:latin typeface="Tw Cen MT"/>
                        </a:rPr>
                        <a:t>Mª</a:t>
                      </a:r>
                      <a:r>
                        <a:rPr lang="es-ES" sz="1600" b="0" strike="noStrike" spc="-1" dirty="0">
                          <a:solidFill>
                            <a:srgbClr val="C00000"/>
                          </a:solidFill>
                          <a:highlight>
                            <a:srgbClr val="FFFF00"/>
                          </a:highlight>
                          <a:latin typeface="Tw Cen MT"/>
                        </a:rPr>
                        <a:t>/S.PABLO</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TOMA POSESIÓN:</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JOSÉ ARAQUE QUESADA</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*JULIO 2003</a:t>
                      </a:r>
                      <a:endParaRPr lang="es-ES" sz="1600" b="0" strike="noStrike" spc="-1" dirty="0">
                        <a:solidFill>
                          <a:srgbClr val="000000"/>
                        </a:solidFill>
                        <a:latin typeface="Arial"/>
                      </a:endParaRPr>
                    </a:p>
                    <a:p>
                      <a:pPr algn="ctr" defTabSz="914400">
                        <a:lnSpc>
                          <a:spcPct val="100000"/>
                        </a:lnSpc>
                      </a:pPr>
                      <a:r>
                        <a:rPr lang="es-ES" sz="1600" b="0" strike="noStrike" spc="-1" dirty="0">
                          <a:solidFill>
                            <a:srgbClr val="C00000"/>
                          </a:solidFill>
                          <a:highlight>
                            <a:srgbClr val="FFFF00"/>
                          </a:highlight>
                          <a:latin typeface="Tw Cen MT"/>
                        </a:rPr>
                        <a:t>2011Apertura</a:t>
                      </a:r>
                      <a:endParaRPr lang="es-ES" sz="1600" b="0" strike="noStrike" spc="-1" dirty="0">
                        <a:solidFill>
                          <a:srgbClr val="000000"/>
                        </a:solidFill>
                        <a:latin typeface="Arial"/>
                      </a:endParaRPr>
                    </a:p>
                    <a:p>
                      <a:pPr algn="ctr" defTabSz="914400">
                        <a:lnSpc>
                          <a:spcPct val="100000"/>
                        </a:lnSpc>
                      </a:pPr>
                      <a:r>
                        <a:rPr lang="es-ES" sz="1600" b="0" strike="noStrike" spc="-1" dirty="0">
                          <a:solidFill>
                            <a:srgbClr val="C00000"/>
                          </a:solidFill>
                          <a:highlight>
                            <a:srgbClr val="FFFF00"/>
                          </a:highlight>
                          <a:latin typeface="Tw Cen MT"/>
                        </a:rPr>
                        <a:t>Santa María</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(Juan I. Damas) </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 José Araque</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Eusebio: 2011</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Robustiano:  2012</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ANTONIO BAEZA</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ANTONIO VELA</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*2014</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2014:</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err="1">
                          <a:solidFill>
                            <a:srgbClr val="C00000"/>
                          </a:solidFill>
                          <a:highlight>
                            <a:srgbClr val="FFFF00"/>
                          </a:highlight>
                          <a:latin typeface="Tw Cen MT"/>
                        </a:rPr>
                        <a:t>Basilica</a:t>
                      </a:r>
                      <a:r>
                        <a:rPr lang="es-ES" sz="1600" b="0" strike="noStrike" spc="-1" dirty="0">
                          <a:solidFill>
                            <a:srgbClr val="C00000"/>
                          </a:solidFill>
                          <a:highlight>
                            <a:srgbClr val="FFFF00"/>
                          </a:highlight>
                          <a:latin typeface="Tw Cen MT"/>
                        </a:rPr>
                        <a:t> Menor</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(Juan Raya)</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Toma posesión</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JOSE MARÍA</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ROMERO</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*16-IX-1924</a:t>
                      </a:r>
                      <a:endParaRPr lang="es-ES" sz="16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600" b="0" strike="noStrike" spc="-1" dirty="0">
                          <a:solidFill>
                            <a:srgbClr val="C00000"/>
                          </a:solidFill>
                          <a:highlight>
                            <a:srgbClr val="FFFF00"/>
                          </a:highlight>
                          <a:latin typeface="Tw Cen MT"/>
                        </a:rPr>
                        <a:t>SAN NICOLÁS</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TOMA POSESIÓN:</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MANUEL </a:t>
                      </a:r>
                      <a:endParaRPr lang="es-ES" sz="1600" b="0" strike="noStrike" spc="-1" dirty="0">
                        <a:solidFill>
                          <a:srgbClr val="000000"/>
                        </a:solidFill>
                        <a:latin typeface="Arial"/>
                      </a:endParaRPr>
                    </a:p>
                    <a:p>
                      <a:pPr algn="ctr" defTabSz="914400">
                        <a:lnSpc>
                          <a:spcPct val="100000"/>
                        </a:lnSpc>
                      </a:pPr>
                      <a:r>
                        <a:rPr lang="es-ES" sz="1600" b="0" strike="noStrike" spc="-1">
                          <a:solidFill>
                            <a:schemeClr val="lt1"/>
                          </a:solidFill>
                          <a:latin typeface="Tw Cen MT"/>
                        </a:rPr>
                        <a:t>ANDREU TOLEDO</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*22-VIII-1998</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PEDRO </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ORTEGA ULLOA</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*30-IX-2000</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JUAN IGNACIO </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DAMAS </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*25-VIII-2007</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JUAN </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MARTÍNEZ VILLAR </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*19-VIII-2012</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Toma posesión</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ALFONSO </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GARZÓN VERA </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 15-IX-2014</a:t>
                      </a:r>
                      <a:endParaRPr lang="es-ES" sz="1600" b="0" strike="noStrike" spc="-1" dirty="0">
                        <a:solidFill>
                          <a:srgbClr val="000000"/>
                        </a:solidFill>
                        <a:latin typeface="Arial"/>
                      </a:endParaRPr>
                    </a:p>
                    <a:p>
                      <a:pPr algn="ctr" defTabSz="914400">
                        <a:lnSpc>
                          <a:spcPct val="100000"/>
                        </a:lnSpc>
                        <a:tabLst>
                          <a:tab pos="0" algn="l"/>
                        </a:tabLst>
                      </a:pPr>
                      <a:endParaRPr lang="es-ES" sz="16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600" b="0" strike="noStrike" spc="-1" dirty="0">
                          <a:solidFill>
                            <a:srgbClr val="C00000"/>
                          </a:solidFill>
                          <a:highlight>
                            <a:srgbClr val="FFFF00"/>
                          </a:highlight>
                          <a:latin typeface="Tw Cen MT"/>
                        </a:rPr>
                        <a:t>SAN ISIDORO</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ROBUSTIANO</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GALLEGO </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Adquisición de</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Locales </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Parroquiales.</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SANTIAGO </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NAVARRETE ROJAS</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*10-10-2010</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r>
                        <a:rPr lang="es-ES" sz="1400" b="0" strike="noStrike" spc="-1" dirty="0">
                          <a:solidFill>
                            <a:schemeClr val="bg1"/>
                          </a:solidFill>
                          <a:latin typeface="Arial"/>
                        </a:rPr>
                        <a:t>Adscritos:2020</a:t>
                      </a:r>
                    </a:p>
                    <a:p>
                      <a:pPr algn="ctr" defTabSz="914400">
                        <a:lnSpc>
                          <a:spcPct val="100000"/>
                        </a:lnSpc>
                      </a:pPr>
                      <a:r>
                        <a:rPr lang="es-ES" sz="1400" b="0" strike="noStrike" spc="-1" dirty="0">
                          <a:solidFill>
                            <a:schemeClr val="bg1"/>
                          </a:solidFill>
                          <a:latin typeface="Arial"/>
                        </a:rPr>
                        <a:t>Jesús </a:t>
                      </a:r>
                      <a:r>
                        <a:rPr lang="es-ES" sz="1400" b="0" strike="noStrike" spc="-1" dirty="0" err="1">
                          <a:solidFill>
                            <a:schemeClr val="bg1"/>
                          </a:solidFill>
                          <a:latin typeface="Arial"/>
                        </a:rPr>
                        <a:t>Gª</a:t>
                      </a:r>
                      <a:r>
                        <a:rPr lang="es-ES" sz="1400" b="0" strike="noStrike" spc="-1" dirty="0">
                          <a:solidFill>
                            <a:schemeClr val="bg1"/>
                          </a:solidFill>
                          <a:latin typeface="Arial"/>
                        </a:rPr>
                        <a:t> Ramos</a:t>
                      </a:r>
                    </a:p>
                    <a:p>
                      <a:pPr algn="ctr" defTabSz="914400">
                        <a:lnSpc>
                          <a:spcPct val="100000"/>
                        </a:lnSpc>
                      </a:pPr>
                      <a:r>
                        <a:rPr lang="es-ES" sz="1400" b="0" strike="noStrike" spc="-1" dirty="0">
                          <a:solidFill>
                            <a:schemeClr val="bg1"/>
                          </a:solidFill>
                          <a:latin typeface="Arial"/>
                        </a:rPr>
                        <a:t>Eusebio Figueroa</a:t>
                      </a: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Toma posesión</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SEBASTIAN</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GUERRERO</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*20-IX-2020</a:t>
                      </a:r>
                      <a:endParaRPr lang="es-ES" sz="16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600" b="0" strike="noStrike" spc="-1" dirty="0">
                          <a:solidFill>
                            <a:srgbClr val="C00000"/>
                          </a:solidFill>
                          <a:highlight>
                            <a:srgbClr val="FFFF00"/>
                          </a:highlight>
                          <a:latin typeface="Tw Cen MT"/>
                        </a:rPr>
                        <a:t>PILAR/STA TERESA</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Toma Posesión:</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ILDEFONSO FERNÁNDEZ DE LA TORRE* 26-7-1998</a:t>
                      </a:r>
                      <a:endParaRPr lang="es-ES" sz="1600" b="0" strike="noStrike" spc="-1" dirty="0">
                        <a:solidFill>
                          <a:srgbClr val="000000"/>
                        </a:solidFill>
                        <a:latin typeface="Arial"/>
                      </a:endParaRPr>
                    </a:p>
                    <a:p>
                      <a:pPr algn="ctr" defTabSz="914400">
                        <a:lnSpc>
                          <a:spcPct val="100000"/>
                        </a:lnSpc>
                        <a:tabLst>
                          <a:tab pos="0" algn="l"/>
                        </a:tabLst>
                      </a:pP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Remodelación del templo  1-11-2003.</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Tríptico:</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Diciembre 2003</a:t>
                      </a:r>
                      <a:endParaRPr lang="es-ES" sz="1600" b="0" strike="noStrike" spc="-1" dirty="0">
                        <a:solidFill>
                          <a:srgbClr val="000000"/>
                        </a:solidFill>
                        <a:latin typeface="Arial"/>
                      </a:endParaRPr>
                    </a:p>
                    <a:p>
                      <a:pPr algn="ctr" defTabSz="914400">
                        <a:lnSpc>
                          <a:spcPct val="100000"/>
                        </a:lnSpc>
                        <a:tabLst>
                          <a:tab pos="0" algn="l"/>
                        </a:tabLst>
                      </a:pP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2010: Adscrito </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Robustiano Gallego</a:t>
                      </a:r>
                      <a:endParaRPr lang="es-ES" sz="1600" b="0" strike="noStrike" spc="-1" dirty="0">
                        <a:solidFill>
                          <a:srgbClr val="000000"/>
                        </a:solidFill>
                        <a:latin typeface="Arial"/>
                      </a:endParaRPr>
                    </a:p>
                    <a:p>
                      <a:pPr algn="ctr" defTabSz="914400">
                        <a:lnSpc>
                          <a:spcPct val="100000"/>
                        </a:lnSpc>
                        <a:tabLst>
                          <a:tab pos="0" algn="l"/>
                        </a:tabLst>
                      </a:pPr>
                      <a:endParaRPr lang="es-ES" sz="1600" b="0" strike="noStrike" spc="-1" dirty="0">
                        <a:solidFill>
                          <a:srgbClr val="000000"/>
                        </a:solidFill>
                        <a:latin typeface="Arial"/>
                      </a:endParaRPr>
                    </a:p>
                    <a:p>
                      <a:pPr algn="ctr" defTabSz="914400">
                        <a:lnSpc>
                          <a:spcPct val="100000"/>
                        </a:lnSpc>
                        <a:tabLst>
                          <a:tab pos="0" algn="l"/>
                        </a:tabLst>
                      </a:pPr>
                      <a:endParaRPr lang="es-ES" sz="1600" b="0" strike="noStrike" spc="-1" dirty="0">
                        <a:solidFill>
                          <a:srgbClr val="000000"/>
                        </a:solidFill>
                        <a:latin typeface="Arial"/>
                      </a:endParaRPr>
                    </a:p>
                    <a:p>
                      <a:pPr algn="ctr" defTabSz="914400">
                        <a:lnSpc>
                          <a:spcPct val="100000"/>
                        </a:lnSpc>
                        <a:tabLst>
                          <a:tab pos="0" algn="l"/>
                        </a:tabLst>
                      </a:pPr>
                      <a:endParaRPr lang="es-ES" sz="1600" b="0" strike="noStrike" spc="-1" dirty="0">
                        <a:solidFill>
                          <a:srgbClr val="000000"/>
                        </a:solidFill>
                        <a:latin typeface="Arial"/>
                      </a:endParaRPr>
                    </a:p>
                    <a:p>
                      <a:pPr algn="ctr" defTabSz="914400">
                        <a:lnSpc>
                          <a:spcPct val="100000"/>
                        </a:lnSpc>
                        <a:tabLst>
                          <a:tab pos="0" algn="l"/>
                        </a:tabLst>
                      </a:pP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chemeClr val="lt1"/>
                          </a:solidFill>
                          <a:latin typeface="Tw Cen MT"/>
                        </a:rPr>
                        <a:t>Toma posesión</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LUIS JUAN </a:t>
                      </a:r>
                      <a:endParaRPr lang="es-ES" sz="1600" b="0" strike="noStrike" spc="-1" dirty="0">
                        <a:solidFill>
                          <a:srgbClr val="000000"/>
                        </a:solidFill>
                        <a:latin typeface="Arial"/>
                      </a:endParaRPr>
                    </a:p>
                    <a:p>
                      <a:pPr algn="ctr" defTabSz="914400">
                        <a:lnSpc>
                          <a:spcPct val="100000"/>
                        </a:lnSpc>
                        <a:tabLst>
                          <a:tab pos="0" algn="l"/>
                        </a:tabLst>
                      </a:pPr>
                      <a:r>
                        <a:rPr lang="es-ES" sz="1600" b="0" strike="noStrike" spc="-1" dirty="0">
                          <a:solidFill>
                            <a:srgbClr val="C00000"/>
                          </a:solidFill>
                          <a:highlight>
                            <a:srgbClr val="FFFF00"/>
                          </a:highlight>
                          <a:latin typeface="Tw Cen MT"/>
                        </a:rPr>
                        <a:t>GALLARDO</a:t>
                      </a:r>
                    </a:p>
                    <a:p>
                      <a:pPr algn="ctr" defTabSz="914400">
                        <a:lnSpc>
                          <a:spcPct val="100000"/>
                        </a:lnSpc>
                        <a:tabLst>
                          <a:tab pos="0" algn="l"/>
                        </a:tabLst>
                      </a:pPr>
                      <a:r>
                        <a:rPr lang="es-ES" sz="1600" b="0" strike="noStrike" spc="-1" dirty="0">
                          <a:solidFill>
                            <a:srgbClr val="C00000"/>
                          </a:solidFill>
                          <a:highlight>
                            <a:srgbClr val="FFFF00"/>
                          </a:highlight>
                          <a:latin typeface="Tw Cen MT"/>
                        </a:rPr>
                        <a:t>*1-IX-1923</a:t>
                      </a:r>
                      <a:endParaRPr lang="es-ES" sz="16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600" b="0" strike="noStrike" spc="-1" dirty="0">
                          <a:solidFill>
                            <a:srgbClr val="C00000"/>
                          </a:solidFill>
                          <a:highlight>
                            <a:srgbClr val="FFFF00"/>
                          </a:highlight>
                          <a:latin typeface="Tw Cen MT"/>
                        </a:rPr>
                        <a:t>STO TOMÁS</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Año 2000</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Toma </a:t>
                      </a:r>
                      <a:r>
                        <a:rPr lang="es-ES" sz="1600" b="0" strike="noStrike" spc="-1" dirty="0" err="1">
                          <a:solidFill>
                            <a:schemeClr val="lt1"/>
                          </a:solidFill>
                          <a:latin typeface="Tw Cen MT"/>
                        </a:rPr>
                        <a:t>Posesióm</a:t>
                      </a:r>
                      <a:r>
                        <a:rPr lang="es-ES" sz="1600" b="0" strike="noStrike" spc="-1" dirty="0">
                          <a:solidFill>
                            <a:schemeClr val="lt1"/>
                          </a:solidFill>
                          <a:latin typeface="Tw Cen MT"/>
                        </a:rPr>
                        <a:t>:</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Juan Ignacio </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Damas López.</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Reforma total del templo, aportando decoración personal..</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Toma Posesión </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16-6-2014</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Juan Raya Marín</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Toma posesión</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5-9-2021</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Joaquín  Rafael</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Robles Medina.</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Toma posesión</a:t>
                      </a:r>
                      <a:endParaRPr lang="es-ES" sz="1600" b="0" strike="noStrike" spc="-1" dirty="0">
                        <a:solidFill>
                          <a:srgbClr val="000000"/>
                        </a:solidFill>
                        <a:latin typeface="Arial"/>
                      </a:endParaRPr>
                    </a:p>
                    <a:p>
                      <a:pPr algn="ctr" defTabSz="914400">
                        <a:lnSpc>
                          <a:spcPct val="100000"/>
                        </a:lnSpc>
                      </a:pPr>
                      <a:r>
                        <a:rPr lang="es-ES" sz="1600" b="0" strike="noStrike" spc="-1" dirty="0">
                          <a:solidFill>
                            <a:srgbClr val="C00000"/>
                          </a:solidFill>
                          <a:highlight>
                            <a:srgbClr val="FFFF00"/>
                          </a:highlight>
                          <a:latin typeface="Tw Cen MT"/>
                        </a:rPr>
                        <a:t>FRANCISCO  AGÜERA</a:t>
                      </a:r>
                    </a:p>
                    <a:p>
                      <a:pPr algn="ctr" defTabSz="914400">
                        <a:lnSpc>
                          <a:spcPct val="100000"/>
                        </a:lnSpc>
                      </a:pPr>
                      <a:r>
                        <a:rPr lang="es-ES" sz="1600" b="0" strike="noStrike" spc="-1" dirty="0">
                          <a:solidFill>
                            <a:srgbClr val="C00000"/>
                          </a:solidFill>
                          <a:highlight>
                            <a:srgbClr val="FFFF00"/>
                          </a:highlight>
                          <a:latin typeface="Tw Cen MT"/>
                        </a:rPr>
                        <a:t>*3-IX-1923</a:t>
                      </a:r>
                      <a:endParaRPr lang="es-ES" sz="16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600" b="0" strike="noStrike" spc="-1" dirty="0">
                          <a:solidFill>
                            <a:srgbClr val="C00000"/>
                          </a:solidFill>
                          <a:highlight>
                            <a:srgbClr val="FFFF00"/>
                          </a:highlight>
                          <a:latin typeface="Tw Cen MT"/>
                        </a:rPr>
                        <a:t>S. JUAN BAUTISTA</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Eusebio </a:t>
                      </a:r>
                      <a:r>
                        <a:rPr lang="es-ES" sz="1600" b="0" strike="noStrike" spc="-1" dirty="0" err="1">
                          <a:solidFill>
                            <a:schemeClr val="lt1"/>
                          </a:solidFill>
                          <a:latin typeface="Tw Cen MT"/>
                        </a:rPr>
                        <a:t>figueroa</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1998</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Ampliación limites parroquiales.</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Toma posesión:</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19-09-2020</a:t>
                      </a: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Miguel </a:t>
                      </a:r>
                      <a:r>
                        <a:rPr lang="es-ES" sz="1600" b="0" strike="noStrike" spc="-1" dirty="0" err="1">
                          <a:solidFill>
                            <a:schemeClr val="lt1"/>
                          </a:solidFill>
                          <a:latin typeface="Tw Cen MT"/>
                        </a:rPr>
                        <a:t>Lendínez</a:t>
                      </a: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endParaRPr lang="es-ES" sz="1600" b="0" strike="noStrike" spc="-1" dirty="0">
                        <a:solidFill>
                          <a:srgbClr val="000000"/>
                        </a:solidFill>
                        <a:latin typeface="Arial"/>
                      </a:endParaRPr>
                    </a:p>
                    <a:p>
                      <a:pPr algn="ctr" defTabSz="914400">
                        <a:lnSpc>
                          <a:spcPct val="100000"/>
                        </a:lnSpc>
                      </a:pPr>
                      <a:r>
                        <a:rPr lang="es-ES" sz="1600" b="0" strike="noStrike" spc="-1" dirty="0">
                          <a:solidFill>
                            <a:schemeClr val="lt1"/>
                          </a:solidFill>
                          <a:latin typeface="Tw Cen MT"/>
                        </a:rPr>
                        <a:t>Toma posesión</a:t>
                      </a:r>
                      <a:endParaRPr lang="es-ES" sz="1600" b="0" strike="noStrike" spc="-1" dirty="0">
                        <a:solidFill>
                          <a:srgbClr val="000000"/>
                        </a:solidFill>
                        <a:latin typeface="Arial"/>
                      </a:endParaRPr>
                    </a:p>
                    <a:p>
                      <a:pPr algn="ctr" defTabSz="914400">
                        <a:lnSpc>
                          <a:spcPct val="100000"/>
                        </a:lnSpc>
                      </a:pPr>
                      <a:r>
                        <a:rPr lang="es-ES" sz="1600" b="0" strike="noStrike" spc="-1" dirty="0">
                          <a:solidFill>
                            <a:srgbClr val="C00000"/>
                          </a:solidFill>
                          <a:highlight>
                            <a:srgbClr val="FFFF00"/>
                          </a:highlight>
                          <a:latin typeface="Tw Cen MT"/>
                        </a:rPr>
                        <a:t>SEBASTIÁN GUERRERO</a:t>
                      </a:r>
                    </a:p>
                    <a:p>
                      <a:pPr algn="ctr" defTabSz="914400">
                        <a:lnSpc>
                          <a:spcPct val="100000"/>
                        </a:lnSpc>
                      </a:pPr>
                      <a:r>
                        <a:rPr lang="es-ES" sz="1600" b="0" strike="noStrike" spc="-1" dirty="0">
                          <a:solidFill>
                            <a:srgbClr val="C00000"/>
                          </a:solidFill>
                          <a:highlight>
                            <a:srgbClr val="FFFF00"/>
                          </a:highlight>
                          <a:latin typeface="Tw Cen MT"/>
                        </a:rPr>
                        <a:t>*11-IX-1922</a:t>
                      </a:r>
                      <a:endParaRPr lang="es-ES" sz="1600" b="0" strike="noStrike" spc="-1" dirty="0">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sp>
        <p:nvSpPr>
          <p:cNvPr id="484" name="CuadroTexto 3"/>
          <p:cNvSpPr/>
          <p:nvPr/>
        </p:nvSpPr>
        <p:spPr>
          <a:xfrm>
            <a:off x="0" y="190080"/>
            <a:ext cx="121892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FF0000"/>
                </a:solidFill>
                <a:highlight>
                  <a:srgbClr val="FFFF00"/>
                </a:highlight>
                <a:latin typeface="Tw Cen MT"/>
                <a:ea typeface="DejaVu Sans"/>
              </a:rPr>
              <a:t>SIGLO  XXI: 6 PARROQUIAS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additive="repl">
                                        <p:cTn id="7" dur="5000"/>
                                        <p:tgtEl>
                                          <p:spTgt spid="483"/>
                                        </p:tgtEl>
                                      </p:cBhvr>
                                    </p:animEffect>
                                    <p:anim calcmode="lin" valueType="num">
                                      <p:cBhvr additive="repl">
                                        <p:cTn id="8" dur="5000" fill="hold"/>
                                        <p:tgtEl>
                                          <p:spTgt spid="483"/>
                                        </p:tgtEl>
                                        <p:attrNameLst>
                                          <p:attrName>ppt_x</p:attrName>
                                        </p:attrNameLst>
                                      </p:cBhvr>
                                      <p:tavLst>
                                        <p:tav tm="0">
                                          <p:val>
                                            <p:strVal val="#ppt_x"/>
                                          </p:val>
                                        </p:tav>
                                        <p:tav tm="100000">
                                          <p:val>
                                            <p:strVal val="#ppt_x"/>
                                          </p:val>
                                        </p:tav>
                                      </p:tavLst>
                                    </p:anim>
                                    <p:anim calcmode="lin" valueType="num">
                                      <p:cBhvr additive="repl">
                                        <p:cTn id="9" dur="5000" fill="hold"/>
                                        <p:tgtEl>
                                          <p:spTgt spid="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Imagen 4"/>
          <p:cNvPicPr/>
          <p:nvPr/>
        </p:nvPicPr>
        <p:blipFill>
          <a:blip r:embed="rId2"/>
          <a:stretch/>
        </p:blipFill>
        <p:spPr>
          <a:xfrm>
            <a:off x="0" y="0"/>
            <a:ext cx="12189240" cy="6855120"/>
          </a:xfrm>
          <a:prstGeom prst="rect">
            <a:avLst/>
          </a:prstGeom>
          <a:ln w="0">
            <a:noFill/>
          </a:ln>
        </p:spPr>
      </p:pic>
      <p:sp>
        <p:nvSpPr>
          <p:cNvPr id="520" name="CuadroTexto 1"/>
          <p:cNvSpPr/>
          <p:nvPr/>
        </p:nvSpPr>
        <p:spPr>
          <a:xfrm>
            <a:off x="0" y="228600"/>
            <a:ext cx="9939647"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rgbClr val="C00000"/>
                </a:solidFill>
                <a:highlight>
                  <a:srgbClr val="FFFF00"/>
                </a:highlight>
                <a:latin typeface="Tw Cen MT"/>
                <a:ea typeface="DejaVu Sans"/>
              </a:rPr>
              <a:t>ADORACIÓN NOCTURNA 1907-</a:t>
            </a:r>
            <a:r>
              <a:rPr lang="es-ES" sz="2000" b="1" strike="noStrike" spc="-1" dirty="0">
                <a:solidFill>
                  <a:srgbClr val="C00000"/>
                </a:solidFill>
                <a:highlight>
                  <a:srgbClr val="FFFF00"/>
                </a:highlight>
                <a:latin typeface="Tw Cen MT"/>
                <a:ea typeface="DejaVu Sans"/>
              </a:rPr>
              <a:t>2007</a:t>
            </a:r>
            <a:endParaRPr lang="es-ES" sz="2000" b="0" strike="noStrike" spc="-1" dirty="0">
              <a:solidFill>
                <a:srgbClr val="000000"/>
              </a:solidFill>
              <a:latin typeface="Arial"/>
            </a:endParaRPr>
          </a:p>
        </p:txBody>
      </p:sp>
      <p:sp>
        <p:nvSpPr>
          <p:cNvPr id="521" name="CuadroTexto 2"/>
          <p:cNvSpPr/>
          <p:nvPr/>
        </p:nvSpPr>
        <p:spPr>
          <a:xfrm>
            <a:off x="415636" y="851760"/>
            <a:ext cx="9191502" cy="56430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1800" b="0" strike="noStrike" spc="-1" dirty="0">
                <a:solidFill>
                  <a:srgbClr val="C00000"/>
                </a:solidFill>
                <a:highlight>
                  <a:srgbClr val="FFFF00"/>
                </a:highlight>
                <a:latin typeface="Tw Cen MT"/>
                <a:ea typeface="DejaVu Sans"/>
              </a:rPr>
              <a:t>CENTENARIO</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DejaVu Sans"/>
              </a:rPr>
              <a:t>29 de Abril</a:t>
            </a:r>
            <a:r>
              <a:rPr lang="es-ES" sz="1800" b="0" strike="noStrike" spc="-1" dirty="0">
                <a:solidFill>
                  <a:schemeClr val="dk1"/>
                </a:solidFill>
                <a:latin typeface="Tw Cen MT"/>
                <a:ea typeface="DejaVu Sans"/>
              </a:rPr>
              <a:t>: Siendo Domingo, a las 12,30, en el Auditorio del Hospital de Santiago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dio comienzo la programación  de actos del Primer Centenario de la Adoración Nocturna;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presentó el acto D. Jesús García.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Intervino el autor del Cartel del Centenario D. Antonio Espadas Salido.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 Andrés Miñarro invitó a todos a colaborar en esta celebración en honor a Jesús Sacramentado.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 </a:t>
            </a:r>
            <a:r>
              <a:rPr lang="es-ES" sz="1800" b="0" strike="noStrike" spc="-1" dirty="0">
                <a:solidFill>
                  <a:srgbClr val="C00000"/>
                </a:solidFill>
                <a:latin typeface="Tw Cen MT"/>
                <a:ea typeface="DejaVu Sans"/>
              </a:rPr>
              <a:t>12 de Mayo</a:t>
            </a:r>
            <a:r>
              <a:rPr lang="es-ES" sz="1800" b="0" strike="noStrike" spc="-1" dirty="0">
                <a:solidFill>
                  <a:schemeClr val="dk1"/>
                </a:solidFill>
                <a:latin typeface="Tw Cen MT"/>
                <a:ea typeface="DejaVu Sans"/>
              </a:rPr>
              <a:t>, sábado: Vigilia de Acción de Gracias en San Pablo.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Procesión de Banderas, acompañados por numerosas representaciones diocesanas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y presidida por D. Francisco Guijarro García Vicedirector Espiritual Nacional de la A.N.E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y D. Antonio Aranda Calvo, Director Espiritual Diocesano.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A continuación se celebró la Santa Misa presidida por D. Ramón del Hoyo, Obispo,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 acompañado de numeroso clero, con el Párroco D. José Araque y el Arcipreste Eusebio Figueroa.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 Enrique Blanco, vicesecretario, dio lectura a la Bendición, recibida del Papa.</a:t>
            </a:r>
            <a:endParaRPr lang="es-ES" sz="1800" b="0" strike="noStrike" spc="-1" dirty="0">
              <a:solidFill>
                <a:srgbClr val="000000"/>
              </a:solidFill>
              <a:latin typeface="Arial"/>
            </a:endParaRPr>
          </a:p>
          <a:p>
            <a:pPr algn="ctr" defTabSz="914400">
              <a:lnSpc>
                <a:spcPct val="100000"/>
              </a:lnSpc>
            </a:pPr>
            <a:r>
              <a:rPr lang="es-ES" sz="1800" b="0" strike="noStrike" spc="-1" dirty="0">
                <a:solidFill>
                  <a:srgbClr val="C00000"/>
                </a:solidFill>
                <a:latin typeface="Tw Cen MT"/>
                <a:ea typeface="DejaVu Sans"/>
              </a:rPr>
              <a:t>D</a:t>
            </a:r>
            <a:r>
              <a:rPr lang="es-ES" sz="1800" b="0" strike="noStrike" spc="-1" dirty="0">
                <a:solidFill>
                  <a:schemeClr val="dk1"/>
                </a:solidFill>
                <a:latin typeface="Tw Cen MT"/>
                <a:ea typeface="DejaVu Sans"/>
              </a:rPr>
              <a:t>espués de la Vigilia, emotiva tuvo lugar la procesión con el Santísimo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por las calles engalanadas y plazas del casco antiguo con sus altares,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iluminado todo el recorrido con velas y antorchas de las diferentes cofradías.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Todo un ambiente de silencio y recogimiento, donde la presencia de la Eucaristía,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irradiaba Luz Celestial en medio de la oscuridad de la noche.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Desde la espléndida portada de San Pablo, con la Bendición Solemne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 su Divina Majestad, se dio por terminada la Celebración.</a:t>
            </a:r>
            <a:endParaRPr lang="es-ES" sz="1800" b="0" strike="noStrike" spc="-1" dirty="0">
              <a:solidFill>
                <a:srgbClr val="000000"/>
              </a:solidFill>
              <a:latin typeface="Arial"/>
            </a:endParaRPr>
          </a:p>
        </p:txBody>
      </p:sp>
      <p:pic>
        <p:nvPicPr>
          <p:cNvPr id="2" name="Imagen 1">
            <a:extLst>
              <a:ext uri="{FF2B5EF4-FFF2-40B4-BE49-F238E27FC236}">
                <a16:creationId xmlns:a16="http://schemas.microsoft.com/office/drawing/2014/main" id="{D2D9010C-8372-1E15-EAD4-0F8361DDDEB4}"/>
              </a:ext>
            </a:extLst>
          </p:cNvPr>
          <p:cNvPicPr>
            <a:picLocks noChangeAspect="1"/>
          </p:cNvPicPr>
          <p:nvPr/>
        </p:nvPicPr>
        <p:blipFill rotWithShape="1">
          <a:blip r:embed="rId3">
            <a:extLst>
              <a:ext uri="{28A0092B-C50C-407E-A947-70E740481C1C}">
                <a14:useLocalDpi xmlns:a14="http://schemas.microsoft.com/office/drawing/2010/main" val="0"/>
              </a:ext>
            </a:extLst>
          </a:blip>
          <a:srcRect t="9618" b="4488"/>
          <a:stretch/>
        </p:blipFill>
        <p:spPr>
          <a:xfrm>
            <a:off x="9607138" y="1076142"/>
            <a:ext cx="2408433" cy="3151473"/>
          </a:xfrm>
          <a:prstGeom prst="rect">
            <a:avLst/>
          </a:prstGeom>
        </p:spPr>
      </p:pic>
      <p:sp>
        <p:nvSpPr>
          <p:cNvPr id="3" name="CuadroTexto 2">
            <a:extLst>
              <a:ext uri="{FF2B5EF4-FFF2-40B4-BE49-F238E27FC236}">
                <a16:creationId xmlns:a16="http://schemas.microsoft.com/office/drawing/2014/main" id="{B8074661-F4E5-57EC-7B7C-EE8DCFADC064}"/>
              </a:ext>
            </a:extLst>
          </p:cNvPr>
          <p:cNvSpPr txBox="1"/>
          <p:nvPr/>
        </p:nvSpPr>
        <p:spPr>
          <a:xfrm>
            <a:off x="9607139" y="4460488"/>
            <a:ext cx="2408432" cy="923330"/>
          </a:xfrm>
          <a:prstGeom prst="rect">
            <a:avLst/>
          </a:prstGeom>
          <a:noFill/>
        </p:spPr>
        <p:txBody>
          <a:bodyPr wrap="square" rtlCol="0">
            <a:spAutoFit/>
          </a:bodyPr>
          <a:lstStyle/>
          <a:p>
            <a:pPr algn="ctr"/>
            <a:r>
              <a:rPr lang="es-ES" dirty="0">
                <a:solidFill>
                  <a:srgbClr val="C00000"/>
                </a:solidFill>
              </a:rPr>
              <a:t>CARTEL</a:t>
            </a:r>
          </a:p>
          <a:p>
            <a:pPr algn="ctr"/>
            <a:r>
              <a:rPr lang="es-ES" dirty="0">
                <a:solidFill>
                  <a:srgbClr val="C00000"/>
                </a:solidFill>
              </a:rPr>
              <a:t>DEL</a:t>
            </a:r>
          </a:p>
          <a:p>
            <a:pPr algn="ctr"/>
            <a:r>
              <a:rPr lang="es-ES" dirty="0">
                <a:solidFill>
                  <a:srgbClr val="C00000"/>
                </a:solidFill>
              </a:rPr>
              <a:t>CENTENARIO</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21"/>
                                        </p:tgtEl>
                                        <p:attrNameLst>
                                          <p:attrName>style.visibility</p:attrName>
                                        </p:attrNameLst>
                                      </p:cBhvr>
                                      <p:to>
                                        <p:strVal val="visible"/>
                                      </p:to>
                                    </p:set>
                                    <p:animEffect transition="in" filter="fade">
                                      <p:cBhvr additive="repl">
                                        <p:cTn id="7" dur="3000"/>
                                        <p:tgtEl>
                                          <p:spTgt spid="521"/>
                                        </p:tgtEl>
                                      </p:cBhvr>
                                    </p:animEffect>
                                    <p:anim calcmode="lin" valueType="num">
                                      <p:cBhvr additive="repl">
                                        <p:cTn id="8" dur="3000" fill="hold"/>
                                        <p:tgtEl>
                                          <p:spTgt spid="521"/>
                                        </p:tgtEl>
                                        <p:attrNameLst>
                                          <p:attrName>ppt_x</p:attrName>
                                        </p:attrNameLst>
                                      </p:cBhvr>
                                      <p:tavLst>
                                        <p:tav tm="0">
                                          <p:val>
                                            <p:strVal val="#ppt_x"/>
                                          </p:val>
                                        </p:tav>
                                        <p:tav tm="100000">
                                          <p:val>
                                            <p:strVal val="#ppt_x"/>
                                          </p:val>
                                        </p:tav>
                                      </p:tavLst>
                                    </p:anim>
                                    <p:anim calcmode="lin" valueType="num">
                                      <p:cBhvr additive="repl">
                                        <p:cTn id="9" dur="3000" fill="hold"/>
                                        <p:tgtEl>
                                          <p:spTgt spid="5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 name="Imagen 4"/>
          <p:cNvPicPr/>
          <p:nvPr/>
        </p:nvPicPr>
        <p:blipFill>
          <a:blip r:embed="rId2"/>
          <a:stretch/>
        </p:blipFill>
        <p:spPr>
          <a:xfrm>
            <a:off x="0" y="0"/>
            <a:ext cx="12189240" cy="6855120"/>
          </a:xfrm>
          <a:prstGeom prst="rect">
            <a:avLst/>
          </a:prstGeom>
          <a:ln w="0">
            <a:noFill/>
          </a:ln>
        </p:spPr>
      </p:pic>
      <p:sp>
        <p:nvSpPr>
          <p:cNvPr id="503" name="CuadroTexto 2"/>
          <p:cNvSpPr/>
          <p:nvPr/>
        </p:nvSpPr>
        <p:spPr>
          <a:xfrm>
            <a:off x="118753" y="548640"/>
            <a:ext cx="8918369" cy="409197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rgbClr val="C00000"/>
                </a:solidFill>
                <a:highlight>
                  <a:srgbClr val="FFFF00"/>
                </a:highlight>
                <a:latin typeface="Tw Cen MT"/>
                <a:ea typeface="Calibri"/>
              </a:rPr>
              <a:t>2011: 8 mayo: NUEVA BENDICIÓN</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Con una brillante procesión iniciada en el templo de San Pablo, con la presencia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de numeroso clero venido de toda la Diócesis y del pueblo de Úbeda,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y presidida por D. Ramón del Hoyo, Obispo de Jaén</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tuvo lugar la solemne Bendición del templo de Santa María</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después de una prolongada (año1983) y costosa reparación.</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Tras casi 30 años de obras se pudo de nuevo disfrutar en todo su esplendor.</a:t>
            </a:r>
            <a:endParaRPr lang="es-ES" sz="2000" b="0" strike="noStrike" spc="-1" dirty="0">
              <a:solidFill>
                <a:srgbClr val="000000"/>
              </a:solidFill>
              <a:latin typeface="Arial"/>
            </a:endParaRPr>
          </a:p>
          <a:p>
            <a:pPr algn="ctr" defTabSz="914400">
              <a:lnSpc>
                <a:spcPct val="100000"/>
              </a:lnSpc>
            </a:pPr>
            <a:r>
              <a:rPr lang="es-ES" sz="2000" b="0" strike="noStrike" spc="-1" dirty="0">
                <a:solidFill>
                  <a:srgbClr val="C00000"/>
                </a:solidFill>
                <a:latin typeface="Tw Cen MT"/>
                <a:ea typeface="Calibri"/>
              </a:rPr>
              <a:t>***</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A su belleza arquitectónica hay que añadir un ineludible componente emocional.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El que tiene lugar la </a:t>
            </a:r>
            <a:r>
              <a:rPr lang="es-ES" sz="2000" b="1" strike="noStrike" spc="-1" dirty="0">
                <a:solidFill>
                  <a:schemeClr val="dk1"/>
                </a:solidFill>
                <a:latin typeface="Tw Cen MT"/>
                <a:ea typeface="Calibri"/>
              </a:rPr>
              <a:t>madrugada del Viernes Santo</a:t>
            </a:r>
            <a:r>
              <a:rPr lang="es-ES" sz="2000" b="0" strike="noStrike" spc="-1" dirty="0">
                <a:solidFill>
                  <a:schemeClr val="dk1"/>
                </a:solidFill>
                <a:latin typeface="Tw Cen MT"/>
                <a:ea typeface="Calibri"/>
              </a:rPr>
              <a:t>, cuando la imagen procesional de </a:t>
            </a:r>
            <a:r>
              <a:rPr lang="es-ES" sz="2000" b="1" strike="noStrike" spc="-1" dirty="0">
                <a:solidFill>
                  <a:schemeClr val="dk1"/>
                </a:solidFill>
                <a:latin typeface="Tw Cen MT"/>
                <a:ea typeface="Calibri"/>
              </a:rPr>
              <a:t>Nuestro Padre Jesús Nazareno</a:t>
            </a:r>
            <a:r>
              <a:rPr lang="es-ES" sz="2000" b="0" strike="noStrike" spc="-1" dirty="0">
                <a:solidFill>
                  <a:schemeClr val="dk1"/>
                </a:solidFill>
                <a:latin typeface="Tw Cen MT"/>
                <a:ea typeface="Calibri"/>
              </a:rPr>
              <a:t> sale por esta puerta de la Consolada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con los primeros rayos del sol. La multitud espera el mágico momento </a:t>
            </a:r>
            <a:endParaRPr lang="es-ES" sz="2000" b="0" strike="noStrike" spc="-1" dirty="0">
              <a:solidFill>
                <a:srgbClr val="000000"/>
              </a:solidFill>
              <a:latin typeface="Arial"/>
            </a:endParaRPr>
          </a:p>
          <a:p>
            <a:pPr algn="ctr" defTabSz="914400">
              <a:lnSpc>
                <a:spcPct val="100000"/>
              </a:lnSpc>
            </a:pPr>
            <a:r>
              <a:rPr lang="es-ES" sz="2000" b="0" strike="noStrike" spc="-1" dirty="0">
                <a:solidFill>
                  <a:schemeClr val="dk1"/>
                </a:solidFill>
                <a:latin typeface="Tw Cen MT"/>
                <a:ea typeface="Calibri"/>
              </a:rPr>
              <a:t>en un silencio contenido, solo roto por el lamento quebrado de las trompetas.</a:t>
            </a:r>
            <a:endParaRPr lang="es-ES" sz="2000" b="0" strike="noStrike" spc="-1" dirty="0">
              <a:solidFill>
                <a:srgbClr val="000000"/>
              </a:solidFill>
              <a:latin typeface="Arial"/>
            </a:endParaRPr>
          </a:p>
        </p:txBody>
      </p:sp>
      <p:sp>
        <p:nvSpPr>
          <p:cNvPr id="504" name="CuadroTexto 3"/>
          <p:cNvSpPr/>
          <p:nvPr/>
        </p:nvSpPr>
        <p:spPr>
          <a:xfrm>
            <a:off x="1068778" y="179280"/>
            <a:ext cx="7635835"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s-ES" sz="2400" b="0" strike="noStrike" spc="-1" dirty="0">
                <a:solidFill>
                  <a:srgbClr val="C00000"/>
                </a:solidFill>
                <a:highlight>
                  <a:srgbClr val="FFFF00"/>
                </a:highlight>
                <a:latin typeface="Calibri"/>
                <a:ea typeface="Calibri"/>
              </a:rPr>
              <a:t>SIGLO XXI: SANTA MARIA DE LOS REALES ALCÁZARES</a:t>
            </a:r>
            <a:endParaRPr lang="es-ES" sz="2400" b="0" strike="noStrike" spc="-1" dirty="0">
              <a:solidFill>
                <a:srgbClr val="000000"/>
              </a:solidFill>
              <a:latin typeface="Arial"/>
            </a:endParaRPr>
          </a:p>
        </p:txBody>
      </p:sp>
      <p:pic>
        <p:nvPicPr>
          <p:cNvPr id="2" name="Imagen 5">
            <a:extLst>
              <a:ext uri="{FF2B5EF4-FFF2-40B4-BE49-F238E27FC236}">
                <a16:creationId xmlns:a16="http://schemas.microsoft.com/office/drawing/2014/main" id="{1D5495C7-C018-E404-A977-577A24D8DC5A}"/>
              </a:ext>
            </a:extLst>
          </p:cNvPr>
          <p:cNvPicPr/>
          <p:nvPr/>
        </p:nvPicPr>
        <p:blipFill>
          <a:blip r:embed="rId3"/>
          <a:stretch/>
        </p:blipFill>
        <p:spPr>
          <a:xfrm>
            <a:off x="9194781" y="548640"/>
            <a:ext cx="2836800" cy="4014720"/>
          </a:xfrm>
          <a:prstGeom prst="rect">
            <a:avLst/>
          </a:prstGeom>
          <a:ln w="0">
            <a:noFill/>
          </a:ln>
        </p:spPr>
      </p:pic>
      <p:sp>
        <p:nvSpPr>
          <p:cNvPr id="4" name="CuadroTexto 3">
            <a:extLst>
              <a:ext uri="{FF2B5EF4-FFF2-40B4-BE49-F238E27FC236}">
                <a16:creationId xmlns:a16="http://schemas.microsoft.com/office/drawing/2014/main" id="{62F082B7-1866-2BAB-4F6D-EFE232EB172B}"/>
              </a:ext>
            </a:extLst>
          </p:cNvPr>
          <p:cNvSpPr txBox="1"/>
          <p:nvPr/>
        </p:nvSpPr>
        <p:spPr>
          <a:xfrm>
            <a:off x="1484417" y="4821382"/>
            <a:ext cx="9144000" cy="1785104"/>
          </a:xfrm>
          <a:prstGeom prst="rect">
            <a:avLst/>
          </a:prstGeom>
          <a:noFill/>
        </p:spPr>
        <p:txBody>
          <a:bodyPr wrap="square">
            <a:spAutoFit/>
          </a:bodyPr>
          <a:lstStyle/>
          <a:p>
            <a:pPr algn="ctr" defTabSz="914400">
              <a:lnSpc>
                <a:spcPct val="100000"/>
              </a:lnSpc>
            </a:pPr>
            <a:r>
              <a:rPr lang="es-ES" sz="2000" b="0" strike="noStrike" spc="-1" dirty="0">
                <a:solidFill>
                  <a:srgbClr val="C00000"/>
                </a:solidFill>
                <a:highlight>
                  <a:srgbClr val="FFFF00"/>
                </a:highlight>
                <a:latin typeface="Tw Cen MT"/>
                <a:ea typeface="Calibri"/>
              </a:rPr>
              <a:t>2014. 30 de Enero: PROCLAMACIÓN COMO BASÍLICA MENOR </a:t>
            </a:r>
            <a:endParaRPr lang="es-ES" sz="20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EL OTORGAMIENTO DEL TÍTULO DE BASÍLICA MENOR, RECONOCE NO SÓLO LA RICA HISTORIA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Y EL VALIOSO PATRIMONIO ARTÍSTICO, SINO QUE ABRE PERSPECTIVAS DE FUTURO: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LLAMADA A SER UN LUGAR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DONDE EL PASADO SE CONJUGE ARMONIOSAMENTE CON EL PRESENTE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Y PREPARE UN FUTURO COPIOSO EN FRUTOS ESPIRITUALES..</a:t>
            </a:r>
            <a:endParaRPr lang="es-ES" sz="18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fade">
                                      <p:cBhvr additive="repl">
                                        <p:cTn id="7" dur="3000"/>
                                        <p:tgtEl>
                                          <p:spTgt spid="503"/>
                                        </p:tgtEl>
                                      </p:cBhvr>
                                    </p:animEffect>
                                    <p:anim calcmode="lin" valueType="num">
                                      <p:cBhvr additive="repl">
                                        <p:cTn id="8" dur="3000" fill="hold"/>
                                        <p:tgtEl>
                                          <p:spTgt spid="503"/>
                                        </p:tgtEl>
                                        <p:attrNameLst>
                                          <p:attrName>ppt_x</p:attrName>
                                        </p:attrNameLst>
                                      </p:cBhvr>
                                      <p:tavLst>
                                        <p:tav tm="0">
                                          <p:val>
                                            <p:strVal val="#ppt_x"/>
                                          </p:val>
                                        </p:tav>
                                        <p:tav tm="100000">
                                          <p:val>
                                            <p:strVal val="#ppt_x"/>
                                          </p:val>
                                        </p:tav>
                                      </p:tavLst>
                                    </p:anim>
                                    <p:anim calcmode="lin" valueType="num">
                                      <p:cBhvr additive="repl">
                                        <p:cTn id="9" dur="3000" fill="hold"/>
                                        <p:tgtEl>
                                          <p:spTgt spid="5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Imagen 4"/>
          <p:cNvPicPr/>
          <p:nvPr/>
        </p:nvPicPr>
        <p:blipFill>
          <a:blip r:embed="rId2"/>
          <a:stretch/>
        </p:blipFill>
        <p:spPr>
          <a:xfrm>
            <a:off x="0" y="0"/>
            <a:ext cx="12189240" cy="6855120"/>
          </a:xfrm>
          <a:prstGeom prst="rect">
            <a:avLst/>
          </a:prstGeom>
          <a:ln w="0">
            <a:noFill/>
          </a:ln>
        </p:spPr>
      </p:pic>
      <p:sp>
        <p:nvSpPr>
          <p:cNvPr id="506" name="CuadroTexto 2"/>
          <p:cNvSpPr/>
          <p:nvPr/>
        </p:nvSpPr>
        <p:spPr>
          <a:xfrm>
            <a:off x="0" y="449640"/>
            <a:ext cx="12189240" cy="639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a:solidFill>
                  <a:schemeClr val="dk1"/>
                </a:solidFill>
                <a:latin typeface="Tw Cen MT"/>
                <a:ea typeface="Times New Roman"/>
              </a:rPr>
              <a:t>La idea de su construcción se determina en el año 2003 por la iniciativa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de los Sacerdotes de Úbeda y la colaboración del Sr. Obispo D. Santiago García Aracil.</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Las razones que avalaban tal propuesta, era la carencia de unos locales propios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adecuados a las nuevas exigencias de apostolado y actividades pastorales.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Por otro lado, Cáritas carecía de unos locales dignos para las nuevas iniciativas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con los temporeros: ropa, comida y alojamiento. Sin olvidar la cuantía de gastos que suponía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el alquiler de varios locales dedicados a oficinas, comedor y albergue.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El Obispado, estaba dispuesto a colaborar con un tercio de lo percibido por los terrenos del Pilar.</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Contamos con tres instituciones: Obispado, Parroquias y Cáritas;</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colaboradoras y beneficiarias a la vez del proyecto.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El lugar elegido, el Patio de la Ermita del Page, lugar privilegiado por su belleza,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Tw Cen MT"/>
                <a:ea typeface="Times New Roman"/>
              </a:rPr>
              <a:t>su situación y su entorno. El primer problema a solucionar es que las necesidades</a:t>
            </a:r>
            <a:endParaRPr lang="es-ES" sz="1800" b="0" strike="noStrike" spc="-1">
              <a:solidFill>
                <a:srgbClr val="000000"/>
              </a:solidFill>
              <a:latin typeface="Arial"/>
            </a:endParaRPr>
          </a:p>
          <a:p>
            <a:pPr marL="343080" indent="-343080" algn="ctr" defTabSz="914400">
              <a:lnSpc>
                <a:spcPct val="100000"/>
              </a:lnSpc>
              <a:buClr>
                <a:srgbClr val="000000"/>
              </a:buClr>
              <a:buFont typeface="OpenSymbol"/>
              <a:buAutoNum type="arabicPeriod" startAt="1000"/>
            </a:pPr>
            <a:r>
              <a:rPr lang="es-ES" sz="1800" b="0" strike="noStrike" spc="-1">
                <a:solidFill>
                  <a:schemeClr val="dk1"/>
                </a:solidFill>
                <a:latin typeface="Tw Cen MT"/>
                <a:ea typeface="Times New Roman"/>
              </a:rPr>
              <a:t>m</a:t>
            </a:r>
            <a:r>
              <a:rPr lang="es-ES" sz="1800" b="0" strike="noStrike" spc="-1" baseline="30000">
                <a:solidFill>
                  <a:schemeClr val="dk1"/>
                </a:solidFill>
                <a:latin typeface="Tw Cen MT"/>
                <a:ea typeface="Times New Roman"/>
              </a:rPr>
              <a:t> 2</a:t>
            </a:r>
            <a:r>
              <a:rPr lang="es-ES" sz="1800" b="0" strike="noStrike" spc="-1">
                <a:solidFill>
                  <a:schemeClr val="dk1"/>
                </a:solidFill>
                <a:latin typeface="Tw Cen MT"/>
                <a:ea typeface="Times New Roman"/>
              </a:rPr>
              <a:t>), superaban el espacio (500 m</a:t>
            </a:r>
            <a:r>
              <a:rPr lang="es-ES" sz="1800" b="0" strike="noStrike" spc="-1" baseline="30000">
                <a:solidFill>
                  <a:schemeClr val="dk1"/>
                </a:solidFill>
                <a:latin typeface="Tw Cen MT"/>
                <a:ea typeface="Times New Roman"/>
              </a:rPr>
              <a:t>2</a:t>
            </a:r>
            <a:r>
              <a:rPr lang="es-ES" sz="1800" b="0" strike="noStrike" spc="-1">
                <a:solidFill>
                  <a:schemeClr val="dk1"/>
                </a:solidFill>
                <a:latin typeface="Tw Cen MT"/>
                <a:ea typeface="Times New Roman"/>
              </a:rPr>
              <a:t>), de Equipamiento Religioso.</a:t>
            </a:r>
            <a:endParaRPr lang="es-ES" sz="1800" b="0" strike="noStrike" spc="-1">
              <a:solidFill>
                <a:srgbClr val="000000"/>
              </a:solidFill>
              <a:latin typeface="Arial"/>
            </a:endParaRPr>
          </a:p>
          <a:p>
            <a:pPr marL="457200" algn="ctr" defTabSz="914400">
              <a:lnSpc>
                <a:spcPct val="100000"/>
              </a:lnSpc>
            </a:pPr>
            <a:r>
              <a:rPr lang="es-ES" sz="1800" b="0" strike="noStrike" spc="-1">
                <a:solidFill>
                  <a:schemeClr val="dk1"/>
                </a:solidFill>
                <a:latin typeface="Tw Cen MT"/>
                <a:ea typeface="Times New Roman"/>
              </a:rPr>
              <a:t>La solución al no poderse superar la altura de la Capilla,</a:t>
            </a:r>
            <a:endParaRPr lang="es-ES" sz="1800" b="0" strike="noStrike" spc="-1">
              <a:solidFill>
                <a:srgbClr val="000000"/>
              </a:solidFill>
              <a:latin typeface="Arial"/>
            </a:endParaRPr>
          </a:p>
          <a:p>
            <a:pPr marL="457200" algn="ctr" defTabSz="914400">
              <a:lnSpc>
                <a:spcPct val="100000"/>
              </a:lnSpc>
            </a:pPr>
            <a:r>
              <a:rPr lang="es-ES" sz="1800" b="0" strike="noStrike" spc="-1">
                <a:solidFill>
                  <a:schemeClr val="dk1"/>
                </a:solidFill>
                <a:latin typeface="Tw Cen MT"/>
                <a:ea typeface="Times New Roman"/>
              </a:rPr>
              <a:t>fue una 1ª planta, más un semisótano, cada una de 500 m2.</a:t>
            </a:r>
            <a:endParaRPr lang="es-ES" sz="1800" b="0" strike="noStrike" spc="-1">
              <a:solidFill>
                <a:srgbClr val="000000"/>
              </a:solidFill>
              <a:latin typeface="Arial"/>
            </a:endParaRPr>
          </a:p>
          <a:p>
            <a:pPr marL="457200" algn="ctr" defTabSz="914400">
              <a:lnSpc>
                <a:spcPct val="100000"/>
              </a:lnSpc>
            </a:pPr>
            <a:r>
              <a:rPr lang="es-ES" sz="1800" b="0" strike="noStrike" spc="-1">
                <a:solidFill>
                  <a:schemeClr val="dk1"/>
                </a:solidFill>
                <a:latin typeface="Tw Cen MT"/>
                <a:ea typeface="Times New Roman"/>
              </a:rPr>
              <a:t>respetando el Plan General de Ordenamiento Urbano.</a:t>
            </a:r>
            <a:endParaRPr lang="es-ES" sz="1800" b="0" strike="noStrike" spc="-1">
              <a:solidFill>
                <a:srgbClr val="000000"/>
              </a:solidFill>
              <a:latin typeface="Arial"/>
            </a:endParaRPr>
          </a:p>
          <a:p>
            <a:pPr marL="457200" algn="ctr" defTabSz="914400">
              <a:lnSpc>
                <a:spcPct val="100000"/>
              </a:lnSpc>
            </a:pPr>
            <a:r>
              <a:rPr lang="es-ES" sz="1800" b="0" strike="noStrike" spc="-1">
                <a:solidFill>
                  <a:schemeClr val="dk1"/>
                </a:solidFill>
                <a:latin typeface="Tw Cen MT"/>
                <a:ea typeface="Times New Roman"/>
              </a:rPr>
              <a:t>El proyecto y ejecución a cargo del arquitecto D. Ramón Garrido Martínez.</a:t>
            </a:r>
            <a:endParaRPr lang="es-ES" sz="1800" b="0" strike="noStrike" spc="-1">
              <a:solidFill>
                <a:srgbClr val="000000"/>
              </a:solidFill>
              <a:latin typeface="Arial"/>
            </a:endParaRPr>
          </a:p>
          <a:p>
            <a:pPr marL="457200" algn="ctr" defTabSz="914400">
              <a:lnSpc>
                <a:spcPct val="100000"/>
              </a:lnSpc>
            </a:pPr>
            <a:r>
              <a:rPr lang="es-ES" sz="1800" b="0" strike="noStrike" spc="-1">
                <a:solidFill>
                  <a:schemeClr val="dk1"/>
                </a:solidFill>
                <a:highlight>
                  <a:srgbClr val="FFFF00"/>
                </a:highlight>
                <a:latin typeface="Tw Cen MT"/>
                <a:ea typeface="Times New Roman"/>
              </a:rPr>
              <a:t>La Planta Sótano</a:t>
            </a:r>
            <a:r>
              <a:rPr lang="es-ES" sz="1800" b="0" strike="noStrike" spc="-1">
                <a:solidFill>
                  <a:schemeClr val="dk1"/>
                </a:solidFill>
                <a:latin typeface="Tw Cen MT"/>
                <a:ea typeface="Times New Roman"/>
              </a:rPr>
              <a:t>: Cáritas. almacenes, dependencias y salas de reuniones.</a:t>
            </a:r>
            <a:endParaRPr lang="es-ES" sz="1800" b="0" strike="noStrike" spc="-1">
              <a:solidFill>
                <a:srgbClr val="000000"/>
              </a:solidFill>
              <a:latin typeface="Arial"/>
            </a:endParaRPr>
          </a:p>
          <a:p>
            <a:pPr marL="457200" algn="ctr" defTabSz="914400">
              <a:lnSpc>
                <a:spcPct val="100000"/>
              </a:lnSpc>
            </a:pPr>
            <a:r>
              <a:rPr lang="es-ES" sz="1800" b="0" strike="noStrike" spc="-1">
                <a:solidFill>
                  <a:schemeClr val="dk1"/>
                </a:solidFill>
                <a:highlight>
                  <a:srgbClr val="FFFF00"/>
                </a:highlight>
                <a:latin typeface="Tw Cen MT"/>
                <a:ea typeface="Times New Roman"/>
              </a:rPr>
              <a:t>Planta Baja</a:t>
            </a:r>
            <a:r>
              <a:rPr lang="es-ES" sz="1800" b="0" strike="noStrike" spc="-1">
                <a:solidFill>
                  <a:schemeClr val="dk1"/>
                </a:solidFill>
                <a:latin typeface="Tw Cen MT"/>
                <a:ea typeface="Times New Roman"/>
              </a:rPr>
              <a:t>: Actividades pastorales, salón de actos, aulas grandes y salón comedor.</a:t>
            </a:r>
            <a:endParaRPr lang="es-ES" sz="1800" b="0" strike="noStrike" spc="-1">
              <a:solidFill>
                <a:srgbClr val="000000"/>
              </a:solidFill>
              <a:latin typeface="Arial"/>
            </a:endParaRPr>
          </a:p>
          <a:p>
            <a:pPr marL="457200" algn="ctr" defTabSz="914400">
              <a:lnSpc>
                <a:spcPct val="100000"/>
              </a:lnSpc>
            </a:pPr>
            <a:r>
              <a:rPr lang="es-ES" sz="1800" b="0" strike="noStrike" spc="-1">
                <a:solidFill>
                  <a:schemeClr val="dk1"/>
                </a:solidFill>
                <a:highlight>
                  <a:srgbClr val="FFFF00"/>
                </a:highlight>
                <a:latin typeface="Tw Cen MT"/>
                <a:ea typeface="Times New Roman"/>
              </a:rPr>
              <a:t>El día 29 -11- 2010</a:t>
            </a:r>
            <a:r>
              <a:rPr lang="es-ES" sz="1800" b="0" strike="noStrike" spc="-1">
                <a:solidFill>
                  <a:schemeClr val="dk1"/>
                </a:solidFill>
                <a:latin typeface="Tw Cen MT"/>
                <a:ea typeface="Times New Roman"/>
              </a:rPr>
              <a:t>, tuvo lugar la Bendición del edificio de la Casa de la Iglesia,</a:t>
            </a:r>
            <a:endParaRPr lang="es-ES" sz="1800" b="0" strike="noStrike" spc="-1">
              <a:solidFill>
                <a:srgbClr val="000000"/>
              </a:solidFill>
              <a:latin typeface="Arial"/>
            </a:endParaRPr>
          </a:p>
          <a:p>
            <a:pPr marL="457200" algn="ctr" defTabSz="914400">
              <a:lnSpc>
                <a:spcPct val="100000"/>
              </a:lnSpc>
            </a:pPr>
            <a:r>
              <a:rPr lang="es-ES" sz="1800" b="0" strike="noStrike" spc="-1">
                <a:solidFill>
                  <a:schemeClr val="dk1"/>
                </a:solidFill>
                <a:latin typeface="Tw Cen MT"/>
                <a:ea typeface="Times New Roman"/>
              </a:rPr>
              <a:t>por el Obispo D. Ramón del Hoyo y con el presidente de Cáritas Diocesana.</a:t>
            </a:r>
            <a:endParaRPr lang="es-ES" sz="1800" b="0" strike="noStrike" spc="-1">
              <a:solidFill>
                <a:srgbClr val="000000"/>
              </a:solidFill>
              <a:latin typeface="Arial"/>
            </a:endParaRPr>
          </a:p>
          <a:p>
            <a:pPr marL="457200" algn="ctr" defTabSz="914400">
              <a:lnSpc>
                <a:spcPct val="100000"/>
              </a:lnSpc>
            </a:pPr>
            <a:r>
              <a:rPr lang="es-ES" sz="1800" b="0" strike="noStrike" spc="-1">
                <a:solidFill>
                  <a:schemeClr val="dk1"/>
                </a:solidFill>
                <a:latin typeface="Tw Cen MT"/>
                <a:ea typeface="Times New Roman"/>
              </a:rPr>
              <a:t>D. Robustiano y LOS 200 MAGNÍFICOS, contribuyeron con118.000 €,</a:t>
            </a:r>
            <a:endParaRPr lang="es-ES" sz="1800" b="0" strike="noStrike" spc="-1">
              <a:solidFill>
                <a:srgbClr val="000000"/>
              </a:solidFill>
              <a:latin typeface="Arial"/>
            </a:endParaRPr>
          </a:p>
          <a:p>
            <a:pPr marL="457200" algn="ctr" defTabSz="914400">
              <a:lnSpc>
                <a:spcPct val="100000"/>
              </a:lnSpc>
            </a:pPr>
            <a:r>
              <a:rPr lang="es-ES" sz="1800" b="0" strike="noStrike" spc="-1">
                <a:solidFill>
                  <a:schemeClr val="dk1"/>
                </a:solidFill>
                <a:highlight>
                  <a:srgbClr val="FFFF00"/>
                </a:highlight>
                <a:latin typeface="Tw Cen MT"/>
                <a:ea typeface="Calibri"/>
              </a:rPr>
              <a:t>Por el encarecimiento de la obra, aún se está pendiente de parte del préstamo otorgado. </a:t>
            </a:r>
            <a:endParaRPr lang="es-ES" sz="1800" b="0" strike="noStrike" spc="-1">
              <a:solidFill>
                <a:srgbClr val="000000"/>
              </a:solidFill>
              <a:latin typeface="Arial"/>
            </a:endParaRPr>
          </a:p>
        </p:txBody>
      </p:sp>
      <p:sp>
        <p:nvSpPr>
          <p:cNvPr id="507" name="CuadroTexto 3"/>
          <p:cNvSpPr/>
          <p:nvPr/>
        </p:nvSpPr>
        <p:spPr>
          <a:xfrm>
            <a:off x="0" y="0"/>
            <a:ext cx="121892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Times New Roman"/>
              </a:rPr>
              <a:t>SIGLO XXI: LA CASA DE LA IGLESIA</a:t>
            </a:r>
            <a:endParaRPr lang="es-ES" sz="2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06"/>
                                        </p:tgtEl>
                                        <p:attrNameLst>
                                          <p:attrName>style.visibility</p:attrName>
                                        </p:attrNameLst>
                                      </p:cBhvr>
                                      <p:to>
                                        <p:strVal val="visible"/>
                                      </p:to>
                                    </p:set>
                                    <p:animEffect transition="in" filter="fade">
                                      <p:cBhvr additive="repl">
                                        <p:cTn id="7" dur="3000"/>
                                        <p:tgtEl>
                                          <p:spTgt spid="506"/>
                                        </p:tgtEl>
                                      </p:cBhvr>
                                    </p:animEffect>
                                    <p:anim calcmode="lin" valueType="num">
                                      <p:cBhvr additive="repl">
                                        <p:cTn id="8" dur="3000" fill="hold"/>
                                        <p:tgtEl>
                                          <p:spTgt spid="506"/>
                                        </p:tgtEl>
                                        <p:attrNameLst>
                                          <p:attrName>ppt_x</p:attrName>
                                        </p:attrNameLst>
                                      </p:cBhvr>
                                      <p:tavLst>
                                        <p:tav tm="0">
                                          <p:val>
                                            <p:strVal val="#ppt_x"/>
                                          </p:val>
                                        </p:tav>
                                        <p:tav tm="100000">
                                          <p:val>
                                            <p:strVal val="#ppt_x"/>
                                          </p:val>
                                        </p:tav>
                                      </p:tavLst>
                                    </p:anim>
                                    <p:anim calcmode="lin" valueType="num">
                                      <p:cBhvr additive="repl">
                                        <p:cTn id="9" dur="3000" fill="hold"/>
                                        <p:tgtEl>
                                          <p:spTgt spid="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agen 4"/>
          <p:cNvPicPr/>
          <p:nvPr/>
        </p:nvPicPr>
        <p:blipFill>
          <a:blip r:embed="rId2"/>
          <a:stretch/>
        </p:blipFill>
        <p:spPr>
          <a:xfrm>
            <a:off x="0" y="0"/>
            <a:ext cx="12189240" cy="6855120"/>
          </a:xfrm>
          <a:prstGeom prst="rect">
            <a:avLst/>
          </a:prstGeom>
          <a:ln w="0">
            <a:noFill/>
          </a:ln>
        </p:spPr>
      </p:pic>
      <p:graphicFrame>
        <p:nvGraphicFramePr>
          <p:cNvPr id="183" name="Tabla 1"/>
          <p:cNvGraphicFramePr/>
          <p:nvPr/>
        </p:nvGraphicFramePr>
        <p:xfrm>
          <a:off x="340200" y="617400"/>
          <a:ext cx="11511000" cy="5914080"/>
        </p:xfrm>
        <a:graphic>
          <a:graphicData uri="http://schemas.openxmlformats.org/drawingml/2006/table">
            <a:tbl>
              <a:tblPr/>
              <a:tblGrid>
                <a:gridCol w="4474440">
                  <a:extLst>
                    <a:ext uri="{9D8B030D-6E8A-4147-A177-3AD203B41FA5}">
                      <a16:colId xmlns:a16="http://schemas.microsoft.com/office/drawing/2014/main" val="20000"/>
                    </a:ext>
                  </a:extLst>
                </a:gridCol>
                <a:gridCol w="3542040">
                  <a:extLst>
                    <a:ext uri="{9D8B030D-6E8A-4147-A177-3AD203B41FA5}">
                      <a16:colId xmlns:a16="http://schemas.microsoft.com/office/drawing/2014/main" val="20001"/>
                    </a:ext>
                  </a:extLst>
                </a:gridCol>
                <a:gridCol w="3494520">
                  <a:extLst>
                    <a:ext uri="{9D8B030D-6E8A-4147-A177-3AD203B41FA5}">
                      <a16:colId xmlns:a16="http://schemas.microsoft.com/office/drawing/2014/main" val="20002"/>
                    </a:ext>
                  </a:extLst>
                </a:gridCol>
              </a:tblGrid>
              <a:tr h="5914080">
                <a:tc>
                  <a:txBody>
                    <a:bodyPr/>
                    <a:lstStyle/>
                    <a:p>
                      <a:pPr algn="ctr" defTabSz="914400">
                        <a:lnSpc>
                          <a:spcPct val="100000"/>
                        </a:lnSpc>
                      </a:pPr>
                      <a:r>
                        <a:rPr lang="es-ES" sz="1800" b="0" strike="noStrike" spc="-1">
                          <a:solidFill>
                            <a:srgbClr val="C00000"/>
                          </a:solidFill>
                          <a:highlight>
                            <a:srgbClr val="FFFF00"/>
                          </a:highlight>
                          <a:latin typeface="Calibri"/>
                        </a:rPr>
                        <a:t>LOS TRINITARIOS </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rPr>
                        <a:t>(LA TRINIDAD)</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Desde el principio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se dedicaron a los enfermos,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tanto cristianos como moros,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en circunstancias difíciles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como la peste.</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En 1250 Fernando III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les asignó rentas suficientes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para construir un convento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junto a una ermita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dedicada a S. Sebastián,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por la Torre Nueva.</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Cuando en 1368, los moros,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al servicio de Pedro I de Castilla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asaltan la ciudad,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el convento fue incendiado, y a pesar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de la mediación de D. Pero Gil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49 religiosos murieron.</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Enrique II reedifica el convento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y vuelven los Trinitarios.</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FFC000"/>
                    </a:solidFill>
                  </a:tcPr>
                </a:tc>
                <a:tc>
                  <a:txBody>
                    <a:bodyPr/>
                    <a:lstStyle/>
                    <a:p>
                      <a:pPr algn="ctr" defTabSz="914400">
                        <a:lnSpc>
                          <a:spcPct val="100000"/>
                        </a:lnSpc>
                      </a:pPr>
                      <a:r>
                        <a:rPr lang="es-ES" sz="1800" b="1" strike="noStrike" spc="-1">
                          <a:solidFill>
                            <a:srgbClr val="C00000"/>
                          </a:solidFill>
                          <a:latin typeface="Calibri"/>
                        </a:rPr>
                        <a:t> </a:t>
                      </a:r>
                      <a:r>
                        <a:rPr lang="es-ES" sz="1800" b="0" strike="noStrike" spc="-1">
                          <a:solidFill>
                            <a:srgbClr val="C00000"/>
                          </a:solidFill>
                          <a:highlight>
                            <a:srgbClr val="FFFF00"/>
                          </a:highlight>
                          <a:latin typeface="Calibri"/>
                        </a:rPr>
                        <a:t>MERCEDARIOS</a:t>
                      </a:r>
                      <a:br>
                        <a:rPr sz="1800"/>
                      </a:br>
                      <a:r>
                        <a:rPr lang="es-ES" sz="1800" b="0" strike="noStrike" spc="-1">
                          <a:solidFill>
                            <a:srgbClr val="C00000"/>
                          </a:solidFill>
                          <a:latin typeface="Calibri"/>
                        </a:rPr>
                        <a:t>(LA MERCED)</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Fundado por los Caballeros Mercedarios,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que acompañaron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a Fernando III</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en la conquista de Úbeda.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La fundación tuvo lugar en 1297,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siendo Obispo de Jaén</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Fray Pedro Pascual,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valenciano, mercedario,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mártir en 1300.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El emplazamiento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estaba cerca de S. Millán.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Quedan del convento,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unos muros,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parte de la huerta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y una portada en ruinas.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Comenzó a venerarse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en ella la imagen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de la Soledad.</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FFC000"/>
                    </a:solidFill>
                  </a:tcPr>
                </a:tc>
                <a:tc>
                  <a:txBody>
                    <a:bodyPr/>
                    <a:lstStyle/>
                    <a:p>
                      <a:pPr algn="ctr" defTabSz="914400">
                        <a:lnSpc>
                          <a:spcPct val="100000"/>
                        </a:lnSpc>
                      </a:pPr>
                      <a:r>
                        <a:rPr lang="es-ES" sz="1800" b="0" strike="noStrike" spc="-1">
                          <a:solidFill>
                            <a:srgbClr val="C00000"/>
                          </a:solidFill>
                          <a:highlight>
                            <a:srgbClr val="FFFF00"/>
                          </a:highlight>
                          <a:latin typeface="Calibri"/>
                        </a:rPr>
                        <a:t>FRANCISCANOS</a:t>
                      </a:r>
                      <a:endParaRPr lang="es-ES" sz="1800" b="0" strike="noStrike" spc="-1">
                        <a:solidFill>
                          <a:srgbClr val="000000"/>
                        </a:solidFill>
                        <a:latin typeface="Arial"/>
                      </a:endParaRPr>
                    </a:p>
                    <a:p>
                      <a:pPr algn="ctr" defTabSz="914400">
                        <a:lnSpc>
                          <a:spcPct val="100000"/>
                        </a:lnSpc>
                      </a:pPr>
                      <a:r>
                        <a:rPr lang="es-ES" sz="1800" b="0" strike="noStrike" spc="-1">
                          <a:solidFill>
                            <a:srgbClr val="C00000"/>
                          </a:solidFill>
                          <a:latin typeface="Calibri"/>
                        </a:rPr>
                        <a:t>(S. FRANCISCO)</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Fundado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por Fernando III,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fue el más importante.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Levantado en el Altozano,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al final del Arroyo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de la Cava,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junto al recinto amurallado.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Tenía un templo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y dos claustros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con capillas pertenecientes a las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más nobles familias.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En este convento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se custodiaba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el archivo de la ciudad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y se celebraban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reuniones del Concejo.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También sufrió la razia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de D.Pedro Gil </a:t>
                      </a:r>
                      <a:endParaRPr lang="es-ES" sz="1800" b="0" strike="noStrike" spc="-1">
                        <a:solidFill>
                          <a:srgbClr val="000000"/>
                        </a:solidFill>
                        <a:latin typeface="Arial"/>
                      </a:endParaRPr>
                    </a:p>
                    <a:p>
                      <a:pPr algn="ctr" defTabSz="914400">
                        <a:lnSpc>
                          <a:spcPct val="100000"/>
                        </a:lnSpc>
                      </a:pPr>
                      <a:r>
                        <a:rPr lang="es-ES" sz="1800" b="0" strike="noStrike" spc="-1">
                          <a:solidFill>
                            <a:schemeClr val="dk1"/>
                          </a:solidFill>
                          <a:latin typeface="Calibri"/>
                        </a:rPr>
                        <a:t>en 1368</a:t>
                      </a:r>
                      <a:r>
                        <a:rPr lang="es-ES" sz="1800" b="1" strike="noStrike" spc="-1">
                          <a:solidFill>
                            <a:schemeClr val="dk1"/>
                          </a:solidFill>
                          <a:latin typeface="Calibri"/>
                        </a:rPr>
                        <a:t>.</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FFC000"/>
                    </a:solidFill>
                  </a:tcPr>
                </a:tc>
                <a:extLst>
                  <a:ext uri="{0D108BD9-81ED-4DB2-BD59-A6C34878D82A}">
                    <a16:rowId xmlns:a16="http://schemas.microsoft.com/office/drawing/2014/main" val="10000"/>
                  </a:ext>
                </a:extLst>
              </a:tr>
            </a:tbl>
          </a:graphicData>
        </a:graphic>
      </p:graphicFrame>
      <p:sp>
        <p:nvSpPr>
          <p:cNvPr id="184" name="CuadroTexto 3"/>
          <p:cNvSpPr/>
          <p:nvPr/>
        </p:nvSpPr>
        <p:spPr>
          <a:xfrm>
            <a:off x="3641400" y="114480"/>
            <a:ext cx="55692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Calibri"/>
                <a:ea typeface="DejaVu Sans"/>
              </a:rPr>
              <a:t>PRESENCIA DE LOS RELIGIOSOS</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additive="repl">
                                        <p:cTn id="7" dur="5000"/>
                                        <p:tgtEl>
                                          <p:spTgt spid="183"/>
                                        </p:tgtEl>
                                      </p:cBhvr>
                                    </p:animEffect>
                                    <p:anim calcmode="lin" valueType="num">
                                      <p:cBhvr additive="repl">
                                        <p:cTn id="8" dur="5000" fill="hold"/>
                                        <p:tgtEl>
                                          <p:spTgt spid="183"/>
                                        </p:tgtEl>
                                        <p:attrNameLst>
                                          <p:attrName>ppt_x</p:attrName>
                                        </p:attrNameLst>
                                      </p:cBhvr>
                                      <p:tavLst>
                                        <p:tav tm="0">
                                          <p:val>
                                            <p:strVal val="#ppt_x"/>
                                          </p:val>
                                        </p:tav>
                                        <p:tav tm="100000">
                                          <p:val>
                                            <p:strVal val="#ppt_x"/>
                                          </p:val>
                                        </p:tav>
                                      </p:tavLst>
                                    </p:anim>
                                    <p:anim calcmode="lin" valueType="num">
                                      <p:cBhvr additive="repl">
                                        <p:cTn id="9" dur="5000" fill="hold"/>
                                        <p:tgtEl>
                                          <p:spTgt spid="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Imagen 4"/>
          <p:cNvPicPr/>
          <p:nvPr/>
        </p:nvPicPr>
        <p:blipFill>
          <a:blip r:embed="rId2"/>
          <a:stretch/>
        </p:blipFill>
        <p:spPr>
          <a:xfrm>
            <a:off x="0" y="0"/>
            <a:ext cx="12189240" cy="6855120"/>
          </a:xfrm>
          <a:prstGeom prst="rect">
            <a:avLst/>
          </a:prstGeom>
          <a:ln w="0">
            <a:noFill/>
          </a:ln>
        </p:spPr>
      </p:pic>
      <p:sp>
        <p:nvSpPr>
          <p:cNvPr id="495" name="CuadroTexto 2"/>
          <p:cNvSpPr/>
          <p:nvPr/>
        </p:nvSpPr>
        <p:spPr>
          <a:xfrm>
            <a:off x="1332720" y="376560"/>
            <a:ext cx="95594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chemeClr val="dk1"/>
                </a:solidFill>
                <a:latin typeface="Tw Cen MT"/>
                <a:ea typeface="Times New Roman"/>
              </a:rPr>
              <a:t>Con el cambio de siglo, un nuevo equipo se hace cargo de Cáritas Interparroquial:</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Su nuevo presidente </a:t>
            </a:r>
            <a:r>
              <a:rPr lang="es-ES" sz="2000" b="0" strike="noStrike" spc="-1">
                <a:solidFill>
                  <a:schemeClr val="dk1"/>
                </a:solidFill>
                <a:highlight>
                  <a:srgbClr val="FFFF00"/>
                </a:highlight>
                <a:latin typeface="Tw Cen MT"/>
                <a:ea typeface="Times New Roman"/>
              </a:rPr>
              <a:t>D. Francisco Moreno Olivares</a:t>
            </a:r>
            <a:r>
              <a:rPr lang="es-ES" sz="2000" b="0" strike="noStrike" spc="-1">
                <a:solidFill>
                  <a:schemeClr val="dk1"/>
                </a:solidFill>
                <a:latin typeface="Tw Cen MT"/>
                <a:ea typeface="Times New Roman"/>
              </a:rPr>
              <a:t>, puso como  objetivo primordial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hacer efectiva la actividad en las diferentes Cáritas Parroquiales.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Una iniciativa que movilizó a muchos nuevos colaboradores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fue el comedor y el albergue para temporeros, despertándose en todos, la idea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de la necesidad de locales adecuados para una labor tan amplia y comprometida.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En vez de su adquisición, se adoptó la determinación de formar parte de un proyecto común: La Casa de la Iglesia, en la que participa de forma sustancial y tiene su sede.</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Los objetivos se han ido cumpliendo sucesivamente renovándose los equipos bajo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la presidencia de </a:t>
            </a:r>
            <a:r>
              <a:rPr lang="es-ES" sz="2000" b="0" strike="noStrike" spc="-1">
                <a:solidFill>
                  <a:schemeClr val="dk1"/>
                </a:solidFill>
                <a:highlight>
                  <a:srgbClr val="FFFF00"/>
                </a:highlight>
                <a:latin typeface="Tw Cen MT"/>
                <a:ea typeface="Times New Roman"/>
              </a:rPr>
              <a:t>Tomás Garzón, Juan Luis Millán y Rafael Gómez Cayola</a:t>
            </a:r>
            <a:r>
              <a:rPr lang="es-ES" sz="2000" b="0" strike="noStrike" spc="-1">
                <a:solidFill>
                  <a:schemeClr val="dk1"/>
                </a:solidFill>
                <a:latin typeface="Tw Cen MT"/>
                <a:ea typeface="Times New Roman"/>
              </a:rPr>
              <a:t>.</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En las nuevas instalaciones pudieron llevarse a cabo iniciativas como: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Times New Roman"/>
              </a:rPr>
              <a:t>El COMEDOR </a:t>
            </a:r>
            <a:r>
              <a:rPr lang="es-ES" sz="2000" b="0" strike="noStrike" spc="-1">
                <a:solidFill>
                  <a:schemeClr val="dk1"/>
                </a:solidFill>
                <a:latin typeface="Tw Cen MT"/>
                <a:ea typeface="Times New Roman"/>
              </a:rPr>
              <a:t>para temporeros, llegando a veces a sobrepasar las 500 comidas al día.</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Times New Roman"/>
              </a:rPr>
              <a:t>PANES Y PECES</a:t>
            </a:r>
            <a:r>
              <a:rPr lang="es-ES" sz="2000" b="0" strike="noStrike" spc="-1">
                <a:solidFill>
                  <a:schemeClr val="dk1"/>
                </a:solidFill>
                <a:latin typeface="Tw Cen MT"/>
                <a:ea typeface="Times New Roman"/>
              </a:rPr>
              <a:t>: Atención con alimentos más variados.</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highlight>
                  <a:srgbClr val="FFFF00"/>
                </a:highlight>
                <a:latin typeface="Tw Cen MT"/>
                <a:ea typeface="Times New Roman"/>
              </a:rPr>
              <a:t>Tienda MODA RE</a:t>
            </a:r>
            <a:r>
              <a:rPr lang="es-ES" sz="2000" b="0" strike="noStrike" spc="-1">
                <a:solidFill>
                  <a:schemeClr val="dk1"/>
                </a:solidFill>
                <a:latin typeface="Tw Cen MT"/>
                <a:ea typeface="Times New Roman"/>
              </a:rPr>
              <a:t>: Nuevo tratamiento del tema del ropero, y de la ropa usada.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Ayudas a las nuevas necesidades en temas como la drogadicción.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Las circunstancias durísimas a raíz de la pandemia Covid-19.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Cursos de formación para el Empleo.</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Iniciativas de todo tipo que exigen eficacia y tesón en tantos colaboradores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mujeres y hombres unidos con ilusión en la tarea </a:t>
            </a:r>
            <a:endParaRPr lang="es-ES" sz="2000" b="0" strike="noStrike" spc="-1">
              <a:solidFill>
                <a:srgbClr val="000000"/>
              </a:solidFill>
              <a:latin typeface="Arial"/>
            </a:endParaRPr>
          </a:p>
          <a:p>
            <a:pPr algn="ctr" defTabSz="914400">
              <a:lnSpc>
                <a:spcPct val="100000"/>
              </a:lnSpc>
            </a:pPr>
            <a:r>
              <a:rPr lang="es-ES" sz="2000" b="0" strike="noStrike" spc="-1">
                <a:solidFill>
                  <a:schemeClr val="dk1"/>
                </a:solidFill>
                <a:latin typeface="Tw Cen MT"/>
                <a:ea typeface="Times New Roman"/>
              </a:rPr>
              <a:t>de promocionar social y humanamente a los más desheredados.</a:t>
            </a:r>
            <a:endParaRPr lang="es-ES" sz="2000" b="0" strike="noStrike" spc="-1">
              <a:solidFill>
                <a:srgbClr val="000000"/>
              </a:solidFill>
              <a:latin typeface="Arial"/>
            </a:endParaRPr>
          </a:p>
        </p:txBody>
      </p:sp>
      <p:sp>
        <p:nvSpPr>
          <p:cNvPr id="496" name="CuadroTexto 5"/>
          <p:cNvSpPr/>
          <p:nvPr/>
        </p:nvSpPr>
        <p:spPr>
          <a:xfrm>
            <a:off x="0" y="0"/>
            <a:ext cx="121892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000" b="0" strike="noStrike" spc="-1">
                <a:solidFill>
                  <a:srgbClr val="C00000"/>
                </a:solidFill>
                <a:highlight>
                  <a:srgbClr val="FFFF00"/>
                </a:highlight>
                <a:latin typeface="Times New Roman"/>
                <a:ea typeface="Times New Roman"/>
              </a:rPr>
              <a:t>SIGLO XXI: CARITAS INTERPARROQUIAL</a:t>
            </a:r>
            <a:endParaRPr lang="es-ES" sz="20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additive="repl">
                                        <p:cTn id="7" dur="3000"/>
                                        <p:tgtEl>
                                          <p:spTgt spid="495"/>
                                        </p:tgtEl>
                                      </p:cBhvr>
                                    </p:animEffect>
                                    <p:anim calcmode="lin" valueType="num">
                                      <p:cBhvr additive="repl">
                                        <p:cTn id="8" dur="3000" fill="hold"/>
                                        <p:tgtEl>
                                          <p:spTgt spid="495"/>
                                        </p:tgtEl>
                                        <p:attrNameLst>
                                          <p:attrName>ppt_x</p:attrName>
                                        </p:attrNameLst>
                                      </p:cBhvr>
                                      <p:tavLst>
                                        <p:tav tm="0">
                                          <p:val>
                                            <p:strVal val="#ppt_x"/>
                                          </p:val>
                                        </p:tav>
                                        <p:tav tm="100000">
                                          <p:val>
                                            <p:strVal val="#ppt_x"/>
                                          </p:val>
                                        </p:tav>
                                      </p:tavLst>
                                    </p:anim>
                                    <p:anim calcmode="lin" valueType="num">
                                      <p:cBhvr additive="repl">
                                        <p:cTn id="9" dur="3000" fill="hold"/>
                                        <p:tgtEl>
                                          <p:spTgt spid="4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 name="Imagen 4"/>
          <p:cNvPicPr/>
          <p:nvPr/>
        </p:nvPicPr>
        <p:blipFill>
          <a:blip r:embed="rId2"/>
          <a:stretch/>
        </p:blipFill>
        <p:spPr>
          <a:xfrm>
            <a:off x="2760" y="2880"/>
            <a:ext cx="12189240" cy="6855120"/>
          </a:xfrm>
          <a:prstGeom prst="rect">
            <a:avLst/>
          </a:prstGeom>
          <a:ln w="0">
            <a:noFill/>
          </a:ln>
        </p:spPr>
      </p:pic>
      <p:sp>
        <p:nvSpPr>
          <p:cNvPr id="501" name="CuadroTexto 2"/>
          <p:cNvSpPr/>
          <p:nvPr/>
        </p:nvSpPr>
        <p:spPr>
          <a:xfrm>
            <a:off x="415635" y="795647"/>
            <a:ext cx="7908967" cy="563085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1800" b="0" strike="noStrike" spc="-1" dirty="0">
                <a:solidFill>
                  <a:schemeClr val="dk1"/>
                </a:solidFill>
                <a:latin typeface="Tw Cen MT"/>
                <a:ea typeface="Calibri"/>
              </a:rPr>
              <a:t>La Acción Católica va a ser el grupo de seglares que más sufra la crisis de identidad  en los años sesenta, por la dificultad para encontrar su nueva forma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de estar y actuar en el mundo, tal y como reclama el Concilio Vaticano II.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Entre la JAC de Úbeda y los dirigentes de la Diocesana, surgieron también tensiones,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salvadas, gracias al carácter y buen hacer de su Presidente Manolo Molina.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No obstante, la Comisión Diocesana reconoce la pujanza del proyecto de Úbeda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en torno al Campamento y son conscientes de que funciona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de una manera cada vez más autónoma e independiente.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La 1ª década del 2000, fue singularmente dolorosa, ya que fueron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desapareciendo los iniciadores de esta gran obra.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Su ausencia fue fielmente reemplazada por nuevos responsables,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que han sabido no sólo mantener la llama sino acrecentarla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acomodándose a los nuevos tiempos.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El Viejo dejó determinado que, los bienes, que hasta entonces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habían estado puestos a su nombre, fueran depositados en una </a:t>
            </a:r>
            <a:r>
              <a:rPr lang="es-ES" sz="1800" b="0" strike="noStrike" spc="-1" dirty="0">
                <a:latin typeface="Tw Cen MT"/>
                <a:ea typeface="Calibri"/>
              </a:rPr>
              <a:t>fundación:</a:t>
            </a:r>
          </a:p>
          <a:p>
            <a:pPr algn="ctr" defTabSz="914400">
              <a:lnSpc>
                <a:spcPct val="100000"/>
              </a:lnSpc>
            </a:pPr>
            <a:r>
              <a:rPr lang="es-ES" spc="-1" dirty="0">
                <a:solidFill>
                  <a:srgbClr val="C00000"/>
                </a:solidFill>
                <a:latin typeface="Tw Cen MT"/>
              </a:rPr>
              <a:t>FUNDACIÓN. ANTONIO GUTIÉRREZ MEDINA</a:t>
            </a:r>
            <a:endParaRPr lang="es-ES" sz="1800" b="0" strike="noStrike" spc="-1" dirty="0">
              <a:solidFill>
                <a:srgbClr val="C00000"/>
              </a:solidFill>
              <a:latin typeface="Arial"/>
            </a:endParaRPr>
          </a:p>
          <a:p>
            <a:pPr algn="ctr" defTabSz="914400">
              <a:lnSpc>
                <a:spcPct val="100000"/>
              </a:lnSpc>
            </a:pPr>
            <a:r>
              <a:rPr lang="es-ES" sz="1800" b="0" strike="noStrike" spc="-1" dirty="0">
                <a:solidFill>
                  <a:schemeClr val="dk1"/>
                </a:solidFill>
                <a:latin typeface="Tw Cen MT"/>
                <a:ea typeface="Calibri"/>
              </a:rPr>
              <a:t>tal y como se hizo en tiempo de Manolo Molina, presidente vitalicio,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pasando después a estar presidida por Cristóbal Matarán Martínez;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 Secretario Ramón Fuentes y Tesorero Juan Pedro Cobo.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Calibri"/>
              </a:rPr>
              <a:t>  Como Responsables de la JAC: Cristóbal Matarán y Ramón Fuentes.</a:t>
            </a:r>
            <a:endParaRPr lang="es-ES" sz="1800" b="0" strike="noStrike" spc="-1" dirty="0">
              <a:solidFill>
                <a:srgbClr val="000000"/>
              </a:solidFill>
              <a:latin typeface="Arial"/>
            </a:endParaRPr>
          </a:p>
        </p:txBody>
      </p:sp>
      <p:sp>
        <p:nvSpPr>
          <p:cNvPr id="3" name="CuadroTexto 2">
            <a:extLst>
              <a:ext uri="{FF2B5EF4-FFF2-40B4-BE49-F238E27FC236}">
                <a16:creationId xmlns:a16="http://schemas.microsoft.com/office/drawing/2014/main" id="{DF6AD723-E720-6406-A72A-46240CC8213C}"/>
              </a:ext>
            </a:extLst>
          </p:cNvPr>
          <p:cNvSpPr txBox="1"/>
          <p:nvPr/>
        </p:nvSpPr>
        <p:spPr>
          <a:xfrm>
            <a:off x="415635" y="213756"/>
            <a:ext cx="7849591" cy="369332"/>
          </a:xfrm>
          <a:prstGeom prst="rect">
            <a:avLst/>
          </a:prstGeom>
          <a:noFill/>
        </p:spPr>
        <p:txBody>
          <a:bodyPr wrap="square">
            <a:spAutoFit/>
          </a:bodyPr>
          <a:lstStyle/>
          <a:p>
            <a:pPr algn="ctr" defTabSz="914400">
              <a:lnSpc>
                <a:spcPct val="100000"/>
              </a:lnSpc>
            </a:pPr>
            <a:r>
              <a:rPr lang="es-ES" sz="1800" b="0" strike="noStrike" spc="-1" dirty="0">
                <a:solidFill>
                  <a:srgbClr val="C00000"/>
                </a:solidFill>
                <a:highlight>
                  <a:srgbClr val="FFFF00"/>
                </a:highlight>
                <a:latin typeface="Tw Cen MT"/>
                <a:ea typeface="DejaVu Sans"/>
              </a:rPr>
              <a:t>SIGLO XXI: JAC: JÓVENES DE ACCION CATÓLICA </a:t>
            </a:r>
            <a:endParaRPr lang="es-ES" sz="1800" b="0" strike="noStrike" spc="-1" dirty="0">
              <a:solidFill>
                <a:srgbClr val="000000"/>
              </a:solidFill>
              <a:latin typeface="Arial"/>
            </a:endParaRPr>
          </a:p>
        </p:txBody>
      </p:sp>
      <p:pic>
        <p:nvPicPr>
          <p:cNvPr id="2" name="Imagen 1">
            <a:extLst>
              <a:ext uri="{FF2B5EF4-FFF2-40B4-BE49-F238E27FC236}">
                <a16:creationId xmlns:a16="http://schemas.microsoft.com/office/drawing/2014/main" id="{58C6478D-2119-C644-6532-B83656231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7133" y="902525"/>
            <a:ext cx="2320158" cy="3029700"/>
          </a:xfrm>
          <a:prstGeom prst="rect">
            <a:avLst/>
          </a:prstGeom>
        </p:spPr>
      </p:pic>
      <p:sp>
        <p:nvSpPr>
          <p:cNvPr id="4" name="CuadroTexto 3">
            <a:extLst>
              <a:ext uri="{FF2B5EF4-FFF2-40B4-BE49-F238E27FC236}">
                <a16:creationId xmlns:a16="http://schemas.microsoft.com/office/drawing/2014/main" id="{F531C522-7821-5C40-8F34-F325F23F41D7}"/>
              </a:ext>
            </a:extLst>
          </p:cNvPr>
          <p:cNvSpPr txBox="1"/>
          <p:nvPr/>
        </p:nvSpPr>
        <p:spPr>
          <a:xfrm>
            <a:off x="9993086" y="4278087"/>
            <a:ext cx="1305133" cy="646331"/>
          </a:xfrm>
          <a:prstGeom prst="rect">
            <a:avLst/>
          </a:prstGeom>
          <a:noFill/>
        </p:spPr>
        <p:txBody>
          <a:bodyPr wrap="square" rtlCol="0">
            <a:spAutoFit/>
          </a:bodyPr>
          <a:lstStyle/>
          <a:p>
            <a:pPr algn="ctr"/>
            <a:r>
              <a:rPr lang="es-ES" dirty="0">
                <a:solidFill>
                  <a:srgbClr val="C00000"/>
                </a:solidFill>
                <a:highlight>
                  <a:srgbClr val="FFFF00"/>
                </a:highlight>
              </a:rPr>
              <a:t>J.A.C </a:t>
            </a:r>
          </a:p>
          <a:p>
            <a:pPr algn="ctr"/>
            <a:r>
              <a:rPr lang="es-ES" dirty="0">
                <a:solidFill>
                  <a:srgbClr val="C00000"/>
                </a:solidFill>
                <a:highlight>
                  <a:srgbClr val="FFFF00"/>
                </a:highlight>
              </a:rPr>
              <a:t> ÚBEDA</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additive="repl">
                                        <p:cTn id="7" dur="3000"/>
                                        <p:tgtEl>
                                          <p:spTgt spid="501"/>
                                        </p:tgtEl>
                                      </p:cBhvr>
                                    </p:animEffect>
                                    <p:anim calcmode="lin" valueType="num">
                                      <p:cBhvr additive="repl">
                                        <p:cTn id="8" dur="3000" fill="hold"/>
                                        <p:tgtEl>
                                          <p:spTgt spid="501"/>
                                        </p:tgtEl>
                                        <p:attrNameLst>
                                          <p:attrName>ppt_x</p:attrName>
                                        </p:attrNameLst>
                                      </p:cBhvr>
                                      <p:tavLst>
                                        <p:tav tm="0">
                                          <p:val>
                                            <p:strVal val="#ppt_x"/>
                                          </p:val>
                                        </p:tav>
                                        <p:tav tm="100000">
                                          <p:val>
                                            <p:strVal val="#ppt_x"/>
                                          </p:val>
                                        </p:tav>
                                      </p:tavLst>
                                    </p:anim>
                                    <p:anim calcmode="lin" valueType="num">
                                      <p:cBhvr additive="repl">
                                        <p:cTn id="9" dur="3000" fill="hold"/>
                                        <p:tgtEl>
                                          <p:spTgt spid="5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Imagen 4"/>
          <p:cNvPicPr/>
          <p:nvPr/>
        </p:nvPicPr>
        <p:blipFill>
          <a:blip r:embed="rId2"/>
          <a:stretch/>
        </p:blipFill>
        <p:spPr>
          <a:xfrm>
            <a:off x="0" y="0"/>
            <a:ext cx="12189240" cy="6855120"/>
          </a:xfrm>
          <a:prstGeom prst="rect">
            <a:avLst/>
          </a:prstGeom>
          <a:ln w="0">
            <a:noFill/>
          </a:ln>
        </p:spPr>
      </p:pic>
      <p:sp>
        <p:nvSpPr>
          <p:cNvPr id="3" name="CuadroTexto 2">
            <a:extLst>
              <a:ext uri="{FF2B5EF4-FFF2-40B4-BE49-F238E27FC236}">
                <a16:creationId xmlns:a16="http://schemas.microsoft.com/office/drawing/2014/main" id="{FECCBC33-C726-7670-C7F5-763C43AD34AD}"/>
              </a:ext>
            </a:extLst>
          </p:cNvPr>
          <p:cNvSpPr txBox="1"/>
          <p:nvPr/>
        </p:nvSpPr>
        <p:spPr>
          <a:xfrm>
            <a:off x="555171" y="628710"/>
            <a:ext cx="8991834" cy="6234493"/>
          </a:xfrm>
          <a:prstGeom prst="rect">
            <a:avLst/>
          </a:prstGeom>
          <a:noFill/>
        </p:spPr>
        <p:txBody>
          <a:bodyPr wrap="square">
            <a:spAutoFit/>
          </a:bodyPr>
          <a:lstStyle/>
          <a:p>
            <a:pPr algn="ctr">
              <a:lnSpc>
                <a:spcPct val="100000"/>
              </a:lnSpc>
            </a:pPr>
            <a:r>
              <a:rPr lang="es-ES" b="0" strike="noStrike" spc="-1" dirty="0">
                <a:solidFill>
                  <a:srgbClr val="000000"/>
                </a:solidFill>
                <a:latin typeface="Tw Cen MT" panose="020B0602020104020603" pitchFamily="34" charset="77"/>
                <a:ea typeface="DejaVu Sans"/>
              </a:rPr>
              <a:t>Testimonio de la actual responsable de la Renovación Carismática en Úbeda</a:t>
            </a:r>
            <a:r>
              <a:rPr lang="es-ES" spc="-1" dirty="0">
                <a:solidFill>
                  <a:srgbClr val="000000"/>
                </a:solidFill>
                <a:latin typeface="Tw Cen MT" panose="020B0602020104020603" pitchFamily="34" charset="77"/>
                <a:ea typeface="DejaVu Sans"/>
              </a:rPr>
              <a:t>:</a:t>
            </a:r>
            <a:endParaRPr lang="es-ES" b="0" strike="noStrike" spc="-1" dirty="0">
              <a:solidFill>
                <a:srgbClr val="000000"/>
              </a:solidFill>
              <a:latin typeface="Tw Cen MT" panose="020B0602020104020603" pitchFamily="34" charset="77"/>
            </a:endParaRPr>
          </a:p>
          <a:p>
            <a:pPr algn="ctr">
              <a:lnSpc>
                <a:spcPct val="100000"/>
              </a:lnSpc>
            </a:pPr>
            <a:r>
              <a:rPr lang="es-ES" b="0" strike="noStrike" spc="-1" dirty="0">
                <a:solidFill>
                  <a:srgbClr val="000000"/>
                </a:solidFill>
                <a:latin typeface="Tw Cen MT" panose="020B0602020104020603" pitchFamily="34" charset="77"/>
                <a:ea typeface="DejaVu Sans"/>
              </a:rPr>
              <a:t>La Renovación Carismática Católica es una corriente de gracia </a:t>
            </a:r>
          </a:p>
          <a:p>
            <a:pPr algn="ctr">
              <a:lnSpc>
                <a:spcPct val="100000"/>
              </a:lnSpc>
            </a:pPr>
            <a:r>
              <a:rPr lang="es-ES" b="0" strike="noStrike" spc="-1" dirty="0">
                <a:solidFill>
                  <a:srgbClr val="000000"/>
                </a:solidFill>
                <a:latin typeface="Tw Cen MT" panose="020B0602020104020603" pitchFamily="34" charset="77"/>
                <a:ea typeface="DejaVu Sans"/>
              </a:rPr>
              <a:t>que nació en 1967, de forma espontánea (sin fundador reconocido), </a:t>
            </a:r>
          </a:p>
          <a:p>
            <a:pPr algn="ctr">
              <a:lnSpc>
                <a:spcPct val="100000"/>
              </a:lnSpc>
            </a:pPr>
            <a:r>
              <a:rPr lang="es-ES" b="0" strike="noStrike" spc="-1" dirty="0">
                <a:solidFill>
                  <a:srgbClr val="000000"/>
                </a:solidFill>
                <a:latin typeface="Tw Cen MT" panose="020B0602020104020603" pitchFamily="34" charset="77"/>
                <a:ea typeface="DejaVu Sans"/>
              </a:rPr>
              <a:t>en la Universidad Católica de </a:t>
            </a:r>
            <a:r>
              <a:rPr lang="es-ES" b="0" strike="noStrike" spc="-1" dirty="0" err="1">
                <a:solidFill>
                  <a:srgbClr val="000000"/>
                </a:solidFill>
                <a:latin typeface="Tw Cen MT" panose="020B0602020104020603" pitchFamily="34" charset="77"/>
                <a:ea typeface="DejaVu Sans"/>
              </a:rPr>
              <a:t>Duquesne</a:t>
            </a:r>
            <a:r>
              <a:rPr lang="es-ES" b="0" strike="noStrike" spc="-1" dirty="0">
                <a:solidFill>
                  <a:srgbClr val="000000"/>
                </a:solidFill>
                <a:latin typeface="Tw Cen MT" panose="020B0602020104020603" pitchFamily="34" charset="77"/>
                <a:ea typeface="DejaVu Sans"/>
              </a:rPr>
              <a:t>, (</a:t>
            </a:r>
            <a:r>
              <a:rPr lang="es-ES" b="0" strike="noStrike" spc="-1" dirty="0" err="1">
                <a:solidFill>
                  <a:srgbClr val="000000"/>
                </a:solidFill>
                <a:latin typeface="Tw Cen MT" panose="020B0602020104020603" pitchFamily="34" charset="77"/>
                <a:ea typeface="DejaVu Sans"/>
              </a:rPr>
              <a:t>Pittsbury</a:t>
            </a:r>
            <a:r>
              <a:rPr lang="es-ES" b="0" strike="noStrike" spc="-1" dirty="0">
                <a:solidFill>
                  <a:srgbClr val="000000"/>
                </a:solidFill>
                <a:latin typeface="Tw Cen MT" panose="020B0602020104020603" pitchFamily="34" charset="77"/>
                <a:ea typeface="DejaVu Sans"/>
              </a:rPr>
              <a:t>, </a:t>
            </a:r>
            <a:r>
              <a:rPr lang="es-ES" b="0" strike="noStrike" spc="-1" dirty="0" err="1">
                <a:solidFill>
                  <a:srgbClr val="000000"/>
                </a:solidFill>
                <a:latin typeface="Tw Cen MT" panose="020B0602020104020603" pitchFamily="34" charset="77"/>
                <a:ea typeface="DejaVu Sans"/>
              </a:rPr>
              <a:t>Pensilvania,EE.UU</a:t>
            </a:r>
            <a:r>
              <a:rPr lang="es-ES" b="0" strike="noStrike" spc="-1" dirty="0">
                <a:solidFill>
                  <a:srgbClr val="000000"/>
                </a:solidFill>
                <a:latin typeface="Tw Cen MT" panose="020B0602020104020603" pitchFamily="34" charset="77"/>
                <a:ea typeface="DejaVu Sans"/>
              </a:rPr>
              <a:t>.</a:t>
            </a:r>
            <a:endParaRPr lang="es-ES" b="0" strike="noStrike" spc="-1" dirty="0">
              <a:solidFill>
                <a:srgbClr val="000000"/>
              </a:solidFill>
              <a:latin typeface="Tw Cen MT" panose="020B0602020104020603" pitchFamily="34" charset="77"/>
            </a:endParaRPr>
          </a:p>
          <a:p>
            <a:pPr algn="ctr">
              <a:lnSpc>
                <a:spcPct val="100000"/>
              </a:lnSpc>
            </a:pPr>
            <a:r>
              <a:rPr lang="es-ES" b="0" strike="noStrike" spc="-1" dirty="0">
                <a:solidFill>
                  <a:srgbClr val="000000"/>
                </a:solidFill>
                <a:latin typeface="Tw Cen MT" panose="020B0602020104020603" pitchFamily="34" charset="77"/>
                <a:ea typeface="DejaVu Sans"/>
              </a:rPr>
              <a:t>En la Renovación siempre decimos que es, directamente, el Espíritu Santo. </a:t>
            </a:r>
            <a:endParaRPr lang="es-ES" b="0" strike="noStrike" spc="-1" dirty="0">
              <a:solidFill>
                <a:srgbClr val="000000"/>
              </a:solidFill>
              <a:latin typeface="Tw Cen MT" panose="020B0602020104020603" pitchFamily="34" charset="77"/>
            </a:endParaRPr>
          </a:p>
          <a:p>
            <a:pPr algn="ctr">
              <a:lnSpc>
                <a:spcPct val="100000"/>
              </a:lnSpc>
            </a:pPr>
            <a:r>
              <a:rPr lang="es-ES" b="0" strike="noStrike" spc="-1" dirty="0">
                <a:solidFill>
                  <a:srgbClr val="000000"/>
                </a:solidFill>
                <a:latin typeface="Tw Cen MT" panose="020B0602020104020603" pitchFamily="34" charset="77"/>
                <a:ea typeface="DejaVu Sans"/>
              </a:rPr>
              <a:t>La espiritualidad carismática no es una espiritualidad nueva, </a:t>
            </a:r>
          </a:p>
          <a:p>
            <a:pPr algn="ctr">
              <a:lnSpc>
                <a:spcPct val="100000"/>
              </a:lnSpc>
            </a:pPr>
            <a:r>
              <a:rPr lang="es-ES" b="0" strike="noStrike" spc="-1" dirty="0">
                <a:solidFill>
                  <a:srgbClr val="000000"/>
                </a:solidFill>
                <a:latin typeface="Tw Cen MT" panose="020B0602020104020603" pitchFamily="34" charset="77"/>
                <a:ea typeface="DejaVu Sans"/>
              </a:rPr>
              <a:t>ni siquiera original en el seno de la Iglesia.</a:t>
            </a:r>
            <a:endParaRPr lang="es-ES" b="0" strike="noStrike" spc="-1" dirty="0">
              <a:solidFill>
                <a:srgbClr val="000000"/>
              </a:solidFill>
              <a:latin typeface="Tw Cen MT" panose="020B0602020104020603" pitchFamily="34" charset="77"/>
            </a:endParaRPr>
          </a:p>
          <a:p>
            <a:pPr algn="ctr">
              <a:lnSpc>
                <a:spcPct val="100000"/>
              </a:lnSpc>
            </a:pPr>
            <a:r>
              <a:rPr lang="es-ES" b="0" strike="noStrike" spc="-1" dirty="0">
                <a:solidFill>
                  <a:srgbClr val="000000"/>
                </a:solidFill>
                <a:latin typeface="Tw Cen MT" panose="020B0602020104020603" pitchFamily="34" charset="77"/>
                <a:ea typeface="DejaVu Sans"/>
              </a:rPr>
              <a:t>Está totalmente enraizada en la vivencia </a:t>
            </a:r>
            <a:endParaRPr lang="es-ES" spc="-1" dirty="0">
              <a:solidFill>
                <a:srgbClr val="000000"/>
              </a:solidFill>
              <a:latin typeface="Tw Cen MT" panose="020B0602020104020603" pitchFamily="34" charset="77"/>
              <a:ea typeface="DejaVu Sans"/>
            </a:endParaRPr>
          </a:p>
          <a:p>
            <a:pPr algn="ctr">
              <a:lnSpc>
                <a:spcPct val="100000"/>
              </a:lnSpc>
            </a:pPr>
            <a:r>
              <a:rPr lang="es-ES" b="0" strike="noStrike" spc="-1" dirty="0">
                <a:solidFill>
                  <a:srgbClr val="000000"/>
                </a:solidFill>
                <a:latin typeface="Tw Cen MT" panose="020B0602020104020603" pitchFamily="34" charset="77"/>
                <a:ea typeface="DejaVu Sans"/>
              </a:rPr>
              <a:t>de las primeras comunidades cristianas, tras Pentecostés.</a:t>
            </a:r>
            <a:endParaRPr lang="es-ES" b="0" strike="noStrike" spc="-1" dirty="0">
              <a:solidFill>
                <a:srgbClr val="000000"/>
              </a:solidFill>
              <a:latin typeface="Tw Cen MT" panose="020B0602020104020603" pitchFamily="34" charset="77"/>
            </a:endParaRPr>
          </a:p>
          <a:p>
            <a:pPr algn="ctr">
              <a:lnSpc>
                <a:spcPct val="100000"/>
              </a:lnSpc>
            </a:pPr>
            <a:r>
              <a:rPr lang="es-ES" b="0" strike="noStrike" spc="-1" dirty="0">
                <a:solidFill>
                  <a:srgbClr val="000000"/>
                </a:solidFill>
                <a:latin typeface="Tw Cen MT" panose="020B0602020104020603" pitchFamily="34" charset="77"/>
                <a:ea typeface="DejaVu Sans"/>
              </a:rPr>
              <a:t>Digamos que la RC no nace en 1967, sino que </a:t>
            </a:r>
          </a:p>
          <a:p>
            <a:pPr algn="ctr">
              <a:lnSpc>
                <a:spcPct val="100000"/>
              </a:lnSpc>
            </a:pPr>
            <a:r>
              <a:rPr lang="es-ES" b="0" strike="noStrike" spc="-1" dirty="0">
                <a:solidFill>
                  <a:srgbClr val="000000"/>
                </a:solidFill>
                <a:latin typeface="Tw Cen MT" panose="020B0602020104020603" pitchFamily="34" charset="77"/>
                <a:ea typeface="DejaVu Sans"/>
              </a:rPr>
              <a:t>renace en el deseo del cristiano actual de vivir el ímpetu y entusiasmo </a:t>
            </a:r>
          </a:p>
          <a:p>
            <a:pPr algn="ctr">
              <a:lnSpc>
                <a:spcPct val="100000"/>
              </a:lnSpc>
            </a:pPr>
            <a:r>
              <a:rPr lang="es-ES" b="0" strike="noStrike" spc="-1" dirty="0">
                <a:solidFill>
                  <a:srgbClr val="000000"/>
                </a:solidFill>
                <a:latin typeface="Tw Cen MT" panose="020B0602020104020603" pitchFamily="34" charset="77"/>
                <a:ea typeface="DejaVu Sans"/>
              </a:rPr>
              <a:t>de los primeros testigos del nuevo tiempo </a:t>
            </a:r>
          </a:p>
          <a:p>
            <a:pPr algn="ctr">
              <a:lnSpc>
                <a:spcPct val="100000"/>
              </a:lnSpc>
            </a:pPr>
            <a:r>
              <a:rPr lang="es-ES" b="0" strike="noStrike" spc="-1" dirty="0">
                <a:solidFill>
                  <a:srgbClr val="000000"/>
                </a:solidFill>
                <a:latin typeface="Tw Cen MT" panose="020B0602020104020603" pitchFamily="34" charset="77"/>
                <a:ea typeface="DejaVu Sans"/>
              </a:rPr>
              <a:t>que Jesús vino a inaugurar para toda la Humanidad.</a:t>
            </a:r>
            <a:endParaRPr lang="es-ES" b="0" strike="noStrike" spc="-1" dirty="0">
              <a:solidFill>
                <a:srgbClr val="000000"/>
              </a:solidFill>
              <a:latin typeface="Tw Cen MT" panose="020B0602020104020603" pitchFamily="34" charset="77"/>
            </a:endParaRPr>
          </a:p>
          <a:p>
            <a:pPr algn="ctr">
              <a:lnSpc>
                <a:spcPct val="100000"/>
              </a:lnSpc>
            </a:pPr>
            <a:r>
              <a:rPr lang="es-ES" b="0" strike="noStrike" spc="-1" dirty="0">
                <a:solidFill>
                  <a:srgbClr val="000000"/>
                </a:solidFill>
                <a:latin typeface="Tw Cen MT" panose="020B0602020104020603" pitchFamily="34" charset="77"/>
                <a:ea typeface="DejaVu Sans"/>
              </a:rPr>
              <a:t>Es una experiencia profunda de la presencia del Espíritu Santo </a:t>
            </a:r>
          </a:p>
          <a:p>
            <a:pPr algn="ctr">
              <a:lnSpc>
                <a:spcPct val="100000"/>
              </a:lnSpc>
            </a:pPr>
            <a:r>
              <a:rPr lang="es-ES" b="0" strike="noStrike" spc="-1" dirty="0">
                <a:solidFill>
                  <a:srgbClr val="000000"/>
                </a:solidFill>
                <a:latin typeface="Tw Cen MT" panose="020B0602020104020603" pitchFamily="34" charset="77"/>
                <a:ea typeface="DejaVu Sans"/>
              </a:rPr>
              <a:t>y de su acción en nuestras vidas.</a:t>
            </a:r>
            <a:endParaRPr lang="es-ES" b="0" strike="noStrike" spc="-1" dirty="0">
              <a:solidFill>
                <a:srgbClr val="000000"/>
              </a:solidFill>
              <a:latin typeface="Tw Cen MT" panose="020B0602020104020603" pitchFamily="34" charset="77"/>
            </a:endParaRPr>
          </a:p>
          <a:p>
            <a:pPr algn="ctr">
              <a:lnSpc>
                <a:spcPct val="100000"/>
              </a:lnSpc>
            </a:pPr>
            <a:r>
              <a:rPr lang="es-ES" b="0" strike="noStrike" spc="-1" dirty="0">
                <a:solidFill>
                  <a:srgbClr val="000000"/>
                </a:solidFill>
                <a:latin typeface="Tw Cen MT" panose="020B0602020104020603" pitchFamily="34" charset="77"/>
                <a:ea typeface="DejaVu Sans"/>
              </a:rPr>
              <a:t>Lo fundamental de la Renovación Carismática Católica,</a:t>
            </a:r>
          </a:p>
          <a:p>
            <a:pPr algn="ctr">
              <a:lnSpc>
                <a:spcPct val="100000"/>
              </a:lnSpc>
            </a:pPr>
            <a:r>
              <a:rPr lang="es-ES" b="0" strike="noStrike" spc="-1" dirty="0">
                <a:solidFill>
                  <a:srgbClr val="000000"/>
                </a:solidFill>
                <a:latin typeface="Tw Cen MT" panose="020B0602020104020603" pitchFamily="34" charset="77"/>
                <a:ea typeface="DejaVu Sans"/>
              </a:rPr>
              <a:t>es la formación de grupos de oración carismática.</a:t>
            </a:r>
            <a:endParaRPr lang="es-ES" b="0" strike="noStrike" spc="-1" dirty="0">
              <a:solidFill>
                <a:srgbClr val="000000"/>
              </a:solidFill>
              <a:latin typeface="Tw Cen MT" panose="020B0602020104020603" pitchFamily="34" charset="77"/>
            </a:endParaRPr>
          </a:p>
          <a:p>
            <a:pPr algn="ctr">
              <a:lnSpc>
                <a:spcPct val="100000"/>
              </a:lnSpc>
            </a:pPr>
            <a:r>
              <a:rPr lang="es-ES" b="0" strike="noStrike" spc="-1" dirty="0">
                <a:solidFill>
                  <a:srgbClr val="000000"/>
                </a:solidFill>
                <a:latin typeface="Tw Cen MT" panose="020B0602020104020603" pitchFamily="34" charset="77"/>
                <a:ea typeface="DejaVu Sans"/>
              </a:rPr>
              <a:t>En la actualidad en Úbeda, existe un grupo de oración, denominado </a:t>
            </a:r>
          </a:p>
          <a:p>
            <a:pPr algn="ctr">
              <a:lnSpc>
                <a:spcPct val="100000"/>
              </a:lnSpc>
            </a:pPr>
            <a:r>
              <a:rPr lang="es-ES" b="0" strike="noStrike" spc="-1" dirty="0">
                <a:solidFill>
                  <a:srgbClr val="000000"/>
                </a:solidFill>
                <a:latin typeface="Tw Cen MT" panose="020B0602020104020603" pitchFamily="34" charset="77"/>
                <a:ea typeface="DejaVu Sans"/>
              </a:rPr>
              <a:t>“Llama de Amor Viva” que se reúne semanalmente </a:t>
            </a:r>
          </a:p>
          <a:p>
            <a:pPr algn="ctr">
              <a:lnSpc>
                <a:spcPct val="100000"/>
              </a:lnSpc>
            </a:pPr>
            <a:r>
              <a:rPr lang="es-ES" b="0" strike="noStrike" spc="-1" dirty="0">
                <a:solidFill>
                  <a:srgbClr val="000000"/>
                </a:solidFill>
                <a:latin typeface="Tw Cen MT" panose="020B0602020104020603" pitchFamily="34" charset="77"/>
                <a:ea typeface="DejaVu Sans"/>
              </a:rPr>
              <a:t>en los salones parroquiales de San Isidoro. </a:t>
            </a:r>
          </a:p>
          <a:p>
            <a:pPr algn="ctr"/>
            <a:r>
              <a:rPr lang="es-ES" b="0" strike="noStrike" spc="-1" dirty="0">
                <a:solidFill>
                  <a:srgbClr val="000000"/>
                </a:solidFill>
                <a:latin typeface="Tw Cen MT" panose="020B0602020104020603" pitchFamily="34" charset="77"/>
                <a:ea typeface="DejaVu Sans"/>
              </a:rPr>
              <a:t>Angelines Carmona Jiménez. </a:t>
            </a:r>
            <a:endParaRPr lang="es-ES" b="0" strike="noStrike" spc="-1" dirty="0">
              <a:solidFill>
                <a:srgbClr val="000000"/>
              </a:solidFill>
              <a:latin typeface="Tw Cen MT" panose="020B0602020104020603" pitchFamily="34" charset="77"/>
            </a:endParaRPr>
          </a:p>
          <a:p>
            <a:pPr>
              <a:lnSpc>
                <a:spcPct val="100000"/>
              </a:lnSpc>
            </a:pPr>
            <a:endParaRPr lang="es-ES" sz="1800" b="0" strike="noStrike" spc="-1" dirty="0">
              <a:solidFill>
                <a:srgbClr val="000000"/>
              </a:solidFill>
              <a:latin typeface="Arial"/>
            </a:endParaRPr>
          </a:p>
        </p:txBody>
      </p:sp>
      <p:sp>
        <p:nvSpPr>
          <p:cNvPr id="4" name="CuadroTexto 3">
            <a:extLst>
              <a:ext uri="{FF2B5EF4-FFF2-40B4-BE49-F238E27FC236}">
                <a16:creationId xmlns:a16="http://schemas.microsoft.com/office/drawing/2014/main" id="{1BB72163-CA0C-5595-1FE5-4B586073EE36}"/>
              </a:ext>
            </a:extLst>
          </p:cNvPr>
          <p:cNvSpPr txBox="1"/>
          <p:nvPr/>
        </p:nvSpPr>
        <p:spPr>
          <a:xfrm>
            <a:off x="3004457" y="114300"/>
            <a:ext cx="6542547" cy="400110"/>
          </a:xfrm>
          <a:prstGeom prst="rect">
            <a:avLst/>
          </a:prstGeom>
          <a:noFill/>
        </p:spPr>
        <p:txBody>
          <a:bodyPr wrap="square" rtlCol="0">
            <a:spAutoFit/>
          </a:bodyPr>
          <a:lstStyle/>
          <a:p>
            <a:r>
              <a:rPr lang="es-ES" sz="2000" dirty="0">
                <a:solidFill>
                  <a:srgbClr val="C00000"/>
                </a:solidFill>
                <a:highlight>
                  <a:srgbClr val="FFFF00"/>
                </a:highlight>
                <a:latin typeface="Tw Cen MT" panose="020B0602020104020603" pitchFamily="34" charset="77"/>
              </a:rPr>
              <a:t>SIGLO XXI: </a:t>
            </a:r>
            <a:r>
              <a:rPr lang="es-ES" sz="2000" b="0" strike="noStrike" spc="-1" dirty="0">
                <a:solidFill>
                  <a:srgbClr val="C00000"/>
                </a:solidFill>
                <a:highlight>
                  <a:srgbClr val="FFFF00"/>
                </a:highlight>
                <a:latin typeface="Tw Cen MT" panose="020B0602020104020603" pitchFamily="34" charset="77"/>
                <a:ea typeface="DejaVu Sans"/>
              </a:rPr>
              <a:t>RENOVACIÓN CARISMÁTICA</a:t>
            </a:r>
            <a:r>
              <a:rPr lang="es-ES" sz="2000" dirty="0">
                <a:solidFill>
                  <a:srgbClr val="C00000"/>
                </a:solidFill>
                <a:highlight>
                  <a:srgbClr val="FFFF00"/>
                </a:highlight>
                <a:latin typeface="Tw Cen MT" panose="020B0602020104020603" pitchFamily="34" charset="77"/>
              </a:rPr>
              <a:t> </a:t>
            </a:r>
          </a:p>
        </p:txBody>
      </p:sp>
      <p:sp>
        <p:nvSpPr>
          <p:cNvPr id="8" name="CuadroTexto 7">
            <a:extLst>
              <a:ext uri="{FF2B5EF4-FFF2-40B4-BE49-F238E27FC236}">
                <a16:creationId xmlns:a16="http://schemas.microsoft.com/office/drawing/2014/main" id="{BADC185F-415B-E38C-C241-282CDBE15D81}"/>
              </a:ext>
            </a:extLst>
          </p:cNvPr>
          <p:cNvSpPr txBox="1"/>
          <p:nvPr/>
        </p:nvSpPr>
        <p:spPr>
          <a:xfrm>
            <a:off x="9338504" y="3962400"/>
            <a:ext cx="2298325" cy="646331"/>
          </a:xfrm>
          <a:prstGeom prst="rect">
            <a:avLst/>
          </a:prstGeom>
          <a:noFill/>
        </p:spPr>
        <p:txBody>
          <a:bodyPr wrap="square">
            <a:spAutoFit/>
          </a:bodyPr>
          <a:lstStyle/>
          <a:p>
            <a:pPr algn="ctr"/>
            <a:r>
              <a:rPr lang="es-ES" sz="1800" b="0" strike="noStrike" spc="-1" dirty="0">
                <a:solidFill>
                  <a:srgbClr val="C00000"/>
                </a:solidFill>
                <a:latin typeface="Tw Cen MT" panose="020B0602020104020603" pitchFamily="34" charset="77"/>
                <a:ea typeface="DejaVu Sans"/>
              </a:rPr>
              <a:t>RENOVACIÓN CARISMÁTICA</a:t>
            </a:r>
            <a:r>
              <a:rPr lang="es-ES" sz="1800" dirty="0">
                <a:solidFill>
                  <a:srgbClr val="C00000"/>
                </a:solidFill>
                <a:latin typeface="Tw Cen MT" panose="020B0602020104020603" pitchFamily="34" charset="77"/>
              </a:rPr>
              <a:t> </a:t>
            </a:r>
            <a:endParaRPr lang="es-ES" dirty="0"/>
          </a:p>
        </p:txBody>
      </p:sp>
      <p:pic>
        <p:nvPicPr>
          <p:cNvPr id="10" name="Imagen 9">
            <a:extLst>
              <a:ext uri="{FF2B5EF4-FFF2-40B4-BE49-F238E27FC236}">
                <a16:creationId xmlns:a16="http://schemas.microsoft.com/office/drawing/2014/main" id="{F8293217-4B40-EF86-E5A7-178867B9B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8504" y="736426"/>
            <a:ext cx="2302548" cy="2785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 name="Imagen 4"/>
          <p:cNvPicPr/>
          <p:nvPr/>
        </p:nvPicPr>
        <p:blipFill>
          <a:blip r:embed="rId2"/>
          <a:stretch/>
        </p:blipFill>
        <p:spPr>
          <a:xfrm>
            <a:off x="0" y="0"/>
            <a:ext cx="12189240" cy="6855120"/>
          </a:xfrm>
          <a:prstGeom prst="rect">
            <a:avLst/>
          </a:prstGeom>
          <a:ln w="0">
            <a:noFill/>
          </a:ln>
        </p:spPr>
      </p:pic>
      <p:sp>
        <p:nvSpPr>
          <p:cNvPr id="517" name="CuadroTexto 2"/>
          <p:cNvSpPr/>
          <p:nvPr/>
        </p:nvSpPr>
        <p:spPr>
          <a:xfrm>
            <a:off x="-225720" y="0"/>
            <a:ext cx="9369720" cy="3982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2000" b="0" strike="noStrike" spc="-1" dirty="0">
                <a:solidFill>
                  <a:srgbClr val="C00000"/>
                </a:solidFill>
                <a:highlight>
                  <a:srgbClr val="FFFF00"/>
                </a:highlight>
                <a:latin typeface="Tw Cen MT"/>
                <a:ea typeface="Times New Roman"/>
              </a:rPr>
              <a:t>SIGLO XXI: NUEVOS CURSILLOS DE CRISTIANDAD</a:t>
            </a:r>
            <a:endParaRPr lang="es-ES" sz="2000" b="0" strike="noStrike" spc="-1" dirty="0">
              <a:solidFill>
                <a:srgbClr val="000000"/>
              </a:solidFill>
              <a:latin typeface="Arial"/>
            </a:endParaRPr>
          </a:p>
        </p:txBody>
      </p:sp>
      <p:sp>
        <p:nvSpPr>
          <p:cNvPr id="518" name="CuadroTexto 3"/>
          <p:cNvSpPr/>
          <p:nvPr/>
        </p:nvSpPr>
        <p:spPr>
          <a:xfrm>
            <a:off x="274320" y="534240"/>
            <a:ext cx="7698105" cy="230687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1800" b="0" strike="noStrike" spc="-1" dirty="0">
                <a:solidFill>
                  <a:schemeClr val="dk1"/>
                </a:solidFill>
                <a:latin typeface="Tw Cen MT"/>
                <a:ea typeface="Times New Roman"/>
              </a:rPr>
              <a:t>Fue D. Amadeo, Obispo de la Diócesis, el que se empeñó en el año 2018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que el Movimiento de Cursillos de Cristiandad volviese a retomar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su labor de apostolado tras varios años de inactividad en la Diócesis.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“Para mí, el mejor instrumento de primer anuncio es Cursillos de Cristiandad”.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La providencia hizo que ese mismo año, un feligrés de San Eufrasio (</a:t>
            </a:r>
            <a:r>
              <a:rPr lang="es-ES" sz="1800" b="0" strike="noStrike" spc="-1" dirty="0" err="1">
                <a:solidFill>
                  <a:schemeClr val="dk1"/>
                </a:solidFill>
                <a:latin typeface="Tw Cen MT"/>
                <a:ea typeface="Times New Roman"/>
              </a:rPr>
              <a:t>Andujar</a:t>
            </a:r>
            <a:r>
              <a:rPr lang="es-ES" sz="1800" b="0" strike="noStrike" spc="-1" dirty="0">
                <a:solidFill>
                  <a:schemeClr val="dk1"/>
                </a:solidFill>
                <a:latin typeface="Tw Cen MT"/>
                <a:ea typeface="Times New Roman"/>
              </a:rPr>
              <a:t>) ,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hiciese el cursillo en la Diócesis de Córdoba.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Así pues, tras hablarlo con el Obispo y apoyado por algunos sacerdotes valientes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se programó, tras varios años de parón, el cursillo 323 de la Diócesis de Jaén. </a:t>
            </a:r>
            <a:endParaRPr lang="es-ES" sz="1800" b="0" strike="noStrike" spc="-1" dirty="0">
              <a:solidFill>
                <a:srgbClr val="000000"/>
              </a:solidFill>
              <a:latin typeface="Arial"/>
            </a:endParaRPr>
          </a:p>
        </p:txBody>
      </p:sp>
      <p:pic>
        <p:nvPicPr>
          <p:cNvPr id="3" name="Imagen 2">
            <a:extLst>
              <a:ext uri="{FF2B5EF4-FFF2-40B4-BE49-F238E27FC236}">
                <a16:creationId xmlns:a16="http://schemas.microsoft.com/office/drawing/2014/main" id="{43A780D4-04AA-DF20-F5DC-01EFCA7B7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088" y="534241"/>
            <a:ext cx="3112421" cy="2075960"/>
          </a:xfrm>
          <a:prstGeom prst="rect">
            <a:avLst/>
          </a:prstGeom>
        </p:spPr>
      </p:pic>
      <p:sp>
        <p:nvSpPr>
          <p:cNvPr id="5" name="CuadroTexto 4">
            <a:extLst>
              <a:ext uri="{FF2B5EF4-FFF2-40B4-BE49-F238E27FC236}">
                <a16:creationId xmlns:a16="http://schemas.microsoft.com/office/drawing/2014/main" id="{7682D927-D4EE-7C2E-BCED-5FBF9A8FA4EC}"/>
              </a:ext>
            </a:extLst>
          </p:cNvPr>
          <p:cNvSpPr txBox="1"/>
          <p:nvPr/>
        </p:nvSpPr>
        <p:spPr>
          <a:xfrm>
            <a:off x="609601" y="2841110"/>
            <a:ext cx="11203908" cy="4106343"/>
          </a:xfrm>
          <a:prstGeom prst="rect">
            <a:avLst/>
          </a:prstGeom>
          <a:noFill/>
        </p:spPr>
        <p:txBody>
          <a:bodyPr wrap="square">
            <a:spAutoFit/>
          </a:bodyPr>
          <a:lstStyle/>
          <a:p>
            <a:pPr algn="ctr" defTabSz="914400">
              <a:lnSpc>
                <a:spcPct val="100000"/>
              </a:lnSpc>
            </a:pPr>
            <a:r>
              <a:rPr lang="es-ES" sz="1800" b="0" strike="noStrike" spc="-1" dirty="0">
                <a:solidFill>
                  <a:schemeClr val="dk1"/>
                </a:solidFill>
                <a:latin typeface="Tw Cen MT"/>
                <a:ea typeface="Times New Roman"/>
              </a:rPr>
              <a:t>El cursillo se realizó en Junio del 2019 (día de Pentecostés) en la Yedra.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Este fue impartido por un equipo de responsables de la escuela de Córdoba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con la intención principal de darlo para aquellos que iban a formar parte del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primer grupo de nuevos responsables de la escuela de la Diócesis de Jaén.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Tras éste, llegó el 324. Se habían programado algunos más, pero entonces fue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cuando nos asaltó la pandemia y con ella llegó el miedo a que todo parase y se enfriase.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Pero, gracias a Dios, la realidad fue totalmente distinta y este tiempo ayudó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a que los lazos fuesen más fuertes entre los componentes de la Escuela de Dirigentes.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El parón se dedicó al estudio del Movimiento a través de “Ideas Fundamentales 3”.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“No se puede amar lo que no se conoce”, arrancando con más fuerza esta nueva época.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Times New Roman"/>
              </a:rPr>
              <a:t>Meses más tarde se impartió el cursillo 325 que se realizó en Junio de este año.</a:t>
            </a:r>
            <a:endParaRPr lang="es-ES" sz="1800" b="0" strike="noStrike" spc="-1" dirty="0">
              <a:solidFill>
                <a:srgbClr val="000000"/>
              </a:solidFill>
              <a:latin typeface="Arial"/>
            </a:endParaRPr>
          </a:p>
          <a:p>
            <a:pPr algn="ctr" defTabSz="914400">
              <a:lnSpc>
                <a:spcPct val="100000"/>
              </a:lnSpc>
            </a:pPr>
            <a:r>
              <a:rPr lang="es-ES" sz="1800" b="1" strike="noStrike" spc="-1" dirty="0">
                <a:solidFill>
                  <a:schemeClr val="dk1"/>
                </a:solidFill>
                <a:latin typeface="Tw Cen MT"/>
                <a:ea typeface="Times New Roman"/>
              </a:rPr>
              <a:t>En nuestra web podrás encontrar textos que te ayuden en tu oración diaria </a:t>
            </a:r>
            <a:endParaRPr lang="es-ES" sz="1800" b="0" strike="noStrike" spc="-1" dirty="0">
              <a:solidFill>
                <a:srgbClr val="000000"/>
              </a:solidFill>
              <a:latin typeface="Arial"/>
            </a:endParaRPr>
          </a:p>
          <a:p>
            <a:pPr algn="ctr" defTabSz="914400">
              <a:lnSpc>
                <a:spcPct val="100000"/>
              </a:lnSpc>
            </a:pPr>
            <a:r>
              <a:rPr lang="es-ES" sz="1800" b="1" strike="noStrike" spc="-1" dirty="0">
                <a:solidFill>
                  <a:schemeClr val="dk1"/>
                </a:solidFill>
                <a:latin typeface="Tw Cen MT"/>
                <a:ea typeface="Times New Roman"/>
              </a:rPr>
              <a:t>y que hagan crecer tu formación para configurarte más con Cristo;</a:t>
            </a:r>
            <a:endParaRPr lang="es-ES" sz="1800" b="0" strike="noStrike" spc="-1" dirty="0">
              <a:solidFill>
                <a:srgbClr val="000000"/>
              </a:solidFill>
              <a:latin typeface="Arial"/>
            </a:endParaRPr>
          </a:p>
          <a:p>
            <a:pPr algn="ctr" defTabSz="914400">
              <a:lnSpc>
                <a:spcPct val="100000"/>
              </a:lnSpc>
            </a:pPr>
            <a:r>
              <a:rPr lang="es-ES" sz="1800" b="1" strike="noStrike" spc="-1" dirty="0">
                <a:solidFill>
                  <a:schemeClr val="dk1"/>
                </a:solidFill>
                <a:latin typeface="Tw Cen MT"/>
                <a:ea typeface="Times New Roman"/>
              </a:rPr>
              <a:t>también encontrarás ejemplos para tu acción y testimonios de cursillistas.</a:t>
            </a:r>
            <a:endParaRPr lang="es-ES" sz="18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18"/>
                                        </p:tgtEl>
                                        <p:attrNameLst>
                                          <p:attrName>style.visibility</p:attrName>
                                        </p:attrNameLst>
                                      </p:cBhvr>
                                      <p:to>
                                        <p:strVal val="visible"/>
                                      </p:to>
                                    </p:set>
                                    <p:animEffect transition="in" filter="fade">
                                      <p:cBhvr additive="repl">
                                        <p:cTn id="7" dur="3000"/>
                                        <p:tgtEl>
                                          <p:spTgt spid="518"/>
                                        </p:tgtEl>
                                      </p:cBhvr>
                                    </p:animEffect>
                                    <p:anim calcmode="lin" valueType="num">
                                      <p:cBhvr additive="repl">
                                        <p:cTn id="8" dur="3000" fill="hold"/>
                                        <p:tgtEl>
                                          <p:spTgt spid="518"/>
                                        </p:tgtEl>
                                        <p:attrNameLst>
                                          <p:attrName>ppt_x</p:attrName>
                                        </p:attrNameLst>
                                      </p:cBhvr>
                                      <p:tavLst>
                                        <p:tav tm="0">
                                          <p:val>
                                            <p:strVal val="#ppt_x"/>
                                          </p:val>
                                        </p:tav>
                                        <p:tav tm="100000">
                                          <p:val>
                                            <p:strVal val="#ppt_x"/>
                                          </p:val>
                                        </p:tav>
                                      </p:tavLst>
                                    </p:anim>
                                    <p:anim calcmode="lin" valueType="num">
                                      <p:cBhvr additive="repl">
                                        <p:cTn id="9" dur="3000" fill="hold"/>
                                        <p:tgtEl>
                                          <p:spTgt spid="5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Imagen 4"/>
          <p:cNvPicPr/>
          <p:nvPr/>
        </p:nvPicPr>
        <p:blipFill>
          <a:blip r:embed="rId2"/>
          <a:stretch/>
        </p:blipFill>
        <p:spPr>
          <a:xfrm>
            <a:off x="0" y="0"/>
            <a:ext cx="12189240" cy="6855120"/>
          </a:xfrm>
          <a:prstGeom prst="rect">
            <a:avLst/>
          </a:prstGeom>
          <a:ln w="0">
            <a:noFill/>
          </a:ln>
        </p:spPr>
      </p:pic>
      <p:sp>
        <p:nvSpPr>
          <p:cNvPr id="486" name="CuadroTexto 1"/>
          <p:cNvSpPr/>
          <p:nvPr/>
        </p:nvSpPr>
        <p:spPr>
          <a:xfrm>
            <a:off x="979560" y="718560"/>
            <a:ext cx="10447560" cy="36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s-ES" sz="1800" b="0" strike="noStrike" spc="-1">
              <a:solidFill>
                <a:schemeClr val="dk1"/>
              </a:solidFill>
              <a:latin typeface="Calibri"/>
              <a:ea typeface="DejaVu Sans"/>
            </a:endParaRPr>
          </a:p>
        </p:txBody>
      </p:sp>
      <p:sp>
        <p:nvSpPr>
          <p:cNvPr id="487" name="CuadroTexto 6"/>
          <p:cNvSpPr/>
          <p:nvPr/>
        </p:nvSpPr>
        <p:spPr>
          <a:xfrm>
            <a:off x="0" y="200880"/>
            <a:ext cx="87728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2400" b="0" strike="noStrike" spc="-1">
                <a:solidFill>
                  <a:srgbClr val="C00000"/>
                </a:solidFill>
                <a:highlight>
                  <a:srgbClr val="FFFF00"/>
                </a:highlight>
                <a:latin typeface="Tw Cen MT"/>
                <a:ea typeface="DejaVu Sans"/>
              </a:rPr>
              <a:t>SEMANA SANTA</a:t>
            </a:r>
            <a:endParaRPr lang="es-ES" sz="2400" b="0" strike="noStrike" spc="-1">
              <a:solidFill>
                <a:srgbClr val="000000"/>
              </a:solidFill>
              <a:latin typeface="Arial"/>
            </a:endParaRPr>
          </a:p>
        </p:txBody>
      </p:sp>
      <p:sp>
        <p:nvSpPr>
          <p:cNvPr id="488" name="CuadroTexto 5"/>
          <p:cNvSpPr/>
          <p:nvPr/>
        </p:nvSpPr>
        <p:spPr>
          <a:xfrm>
            <a:off x="0" y="662400"/>
            <a:ext cx="9164880" cy="612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s-ES" sz="1800" b="0" strike="noStrike" spc="-1" dirty="0">
                <a:solidFill>
                  <a:schemeClr val="dk1"/>
                </a:solidFill>
                <a:latin typeface="Tw Cen MT"/>
                <a:ea typeface="DejaVu Sans"/>
              </a:rPr>
              <a:t>Hablar de Semana Santa en Úbeda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es una tarea ardua y difícil, ya que a lo largo de los siglos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han tratado de mostrarnos sus excelencias, sus mejores hijos.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Poetas, oradores, artistas afamados y músicos nos han emocionado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dejándonos lo mejor de sí mismos, cuando han tratado de plasmar </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en sus poemas, imágenes o melodías sus sentimientos como ubetenses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en esta experiencia tan singular:</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Úbeda no se entiende sin su Semana Santa.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Pasarán los años y los siglos,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cambiarán las modas, las costumbres, las formas de pensar,</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incluso las mismas raíces de la fe, se verán comprometidas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por el vendaval de la secularización y el relativismo;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dejaremos marginadas las exigencias de la fe,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nos comportaremos como si Dios no existiera,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pero ¿quién se niega a vestirse con la túnica del padre ausente?</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 O ¿renuncia a engalanarse como hemos visto hacer a nuestras madres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desde nuestros más tiernos años?</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Romper con la tradición es romper con nuestro yo más íntimo.</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En medio de un mundo que nos sorprende y esclaviza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aún queda un hilo, a punto de romperse, que nos une a Jesús, nuestro Salvador.</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En la Semana Santa, nos atrevemos a mirarlo, cara a cara</a:t>
            </a:r>
            <a:endParaRPr lang="es-ES" sz="1800" b="0" strike="noStrike" spc="-1" dirty="0">
              <a:solidFill>
                <a:srgbClr val="000000"/>
              </a:solidFill>
              <a:latin typeface="Arial"/>
            </a:endParaRPr>
          </a:p>
          <a:p>
            <a:pPr algn="ctr" defTabSz="914400">
              <a:lnSpc>
                <a:spcPct val="100000"/>
              </a:lnSpc>
            </a:pPr>
            <a:r>
              <a:rPr lang="es-ES" sz="1800" b="0" strike="noStrike" spc="-1" dirty="0">
                <a:solidFill>
                  <a:schemeClr val="dk1"/>
                </a:solidFill>
                <a:latin typeface="Tw Cen MT"/>
                <a:ea typeface="DejaVu Sans"/>
              </a:rPr>
              <a:t>y su rostro herido o triunfante no nos deja impasibles.</a:t>
            </a:r>
            <a:endParaRPr lang="es-ES" sz="1800" b="0" strike="noStrike" spc="-1" dirty="0">
              <a:solidFill>
                <a:srgbClr val="000000"/>
              </a:solidFill>
              <a:latin typeface="Arial"/>
            </a:endParaRPr>
          </a:p>
        </p:txBody>
      </p:sp>
      <p:pic>
        <p:nvPicPr>
          <p:cNvPr id="489" name="Imagen 2"/>
          <p:cNvPicPr/>
          <p:nvPr/>
        </p:nvPicPr>
        <p:blipFill>
          <a:blip r:embed="rId3"/>
          <a:srcRect l="12516" t="7288" b="10690"/>
          <a:stretch/>
        </p:blipFill>
        <p:spPr>
          <a:xfrm>
            <a:off x="8969760" y="462960"/>
            <a:ext cx="2747160" cy="4578840"/>
          </a:xfrm>
          <a:prstGeom prst="rect">
            <a:avLst/>
          </a:prstGeom>
          <a:ln w="0">
            <a:noFill/>
          </a:ln>
        </p:spPr>
      </p:pic>
      <p:sp>
        <p:nvSpPr>
          <p:cNvPr id="2" name="CuadroTexto 1">
            <a:extLst>
              <a:ext uri="{FF2B5EF4-FFF2-40B4-BE49-F238E27FC236}">
                <a16:creationId xmlns:a16="http://schemas.microsoft.com/office/drawing/2014/main" id="{9C2796A7-15C9-D211-DA80-1C3E0DA762B8}"/>
              </a:ext>
            </a:extLst>
          </p:cNvPr>
          <p:cNvSpPr txBox="1"/>
          <p:nvPr/>
        </p:nvSpPr>
        <p:spPr>
          <a:xfrm>
            <a:off x="9701561" y="5218771"/>
            <a:ext cx="2009313" cy="646331"/>
          </a:xfrm>
          <a:prstGeom prst="rect">
            <a:avLst/>
          </a:prstGeom>
          <a:noFill/>
        </p:spPr>
        <p:txBody>
          <a:bodyPr wrap="square" rtlCol="0">
            <a:spAutoFit/>
          </a:bodyPr>
          <a:lstStyle/>
          <a:p>
            <a:r>
              <a:rPr lang="es-ES" dirty="0">
                <a:solidFill>
                  <a:srgbClr val="C00000"/>
                </a:solidFill>
              </a:rPr>
              <a:t>MONUMENTO</a:t>
            </a:r>
          </a:p>
          <a:p>
            <a:r>
              <a:rPr lang="es-ES" dirty="0">
                <a:solidFill>
                  <a:srgbClr val="C00000"/>
                </a:solidFill>
              </a:rPr>
              <a:t>AL COFRADE</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additive="repl">
                                        <p:cTn id="7" dur="3000"/>
                                        <p:tgtEl>
                                          <p:spTgt spid="488"/>
                                        </p:tgtEl>
                                      </p:cBhvr>
                                    </p:animEffect>
                                    <p:anim calcmode="lin" valueType="num">
                                      <p:cBhvr additive="repl">
                                        <p:cTn id="8" dur="3000" fill="hold"/>
                                        <p:tgtEl>
                                          <p:spTgt spid="488"/>
                                        </p:tgtEl>
                                        <p:attrNameLst>
                                          <p:attrName>ppt_x</p:attrName>
                                        </p:attrNameLst>
                                      </p:cBhvr>
                                      <p:tavLst>
                                        <p:tav tm="0">
                                          <p:val>
                                            <p:strVal val="#ppt_x"/>
                                          </p:val>
                                        </p:tav>
                                        <p:tav tm="100000">
                                          <p:val>
                                            <p:strVal val="#ppt_x"/>
                                          </p:val>
                                        </p:tav>
                                      </p:tavLst>
                                    </p:anim>
                                    <p:anim calcmode="lin" valueType="num">
                                      <p:cBhvr additive="repl">
                                        <p:cTn id="9" dur="3000" fill="hold"/>
                                        <p:tgtEl>
                                          <p:spTgt spid="4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 name="Imagen 4"/>
          <p:cNvPicPr/>
          <p:nvPr/>
        </p:nvPicPr>
        <p:blipFill>
          <a:blip r:embed="rId2"/>
          <a:stretch/>
        </p:blipFill>
        <p:spPr>
          <a:xfrm>
            <a:off x="0" y="0"/>
            <a:ext cx="12189240" cy="6855120"/>
          </a:xfrm>
          <a:prstGeom prst="rect">
            <a:avLst/>
          </a:prstGeom>
          <a:ln w="0">
            <a:noFill/>
          </a:ln>
        </p:spPr>
      </p:pic>
      <p:sp>
        <p:nvSpPr>
          <p:cNvPr id="491" name="CuadroTexto 1"/>
          <p:cNvSpPr/>
          <p:nvPr/>
        </p:nvSpPr>
        <p:spPr>
          <a:xfrm>
            <a:off x="979560" y="718560"/>
            <a:ext cx="10447560" cy="36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s-ES" sz="1800" b="0" strike="noStrike" spc="-1">
              <a:solidFill>
                <a:schemeClr val="dk1"/>
              </a:solidFill>
              <a:latin typeface="Calibri"/>
              <a:ea typeface="DejaVu Sans"/>
            </a:endParaRPr>
          </a:p>
        </p:txBody>
      </p:sp>
      <p:graphicFrame>
        <p:nvGraphicFramePr>
          <p:cNvPr id="492" name="Tabla 3"/>
          <p:cNvGraphicFramePr/>
          <p:nvPr>
            <p:extLst>
              <p:ext uri="{D42A27DB-BD31-4B8C-83A1-F6EECF244321}">
                <p14:modId xmlns:p14="http://schemas.microsoft.com/office/powerpoint/2010/main" val="1221531967"/>
              </p:ext>
            </p:extLst>
          </p:nvPr>
        </p:nvGraphicFramePr>
        <p:xfrm>
          <a:off x="1417983" y="1"/>
          <a:ext cx="9549776" cy="6858008"/>
        </p:xfrm>
        <a:graphic>
          <a:graphicData uri="http://schemas.openxmlformats.org/drawingml/2006/table">
            <a:tbl>
              <a:tblPr/>
              <a:tblGrid>
                <a:gridCol w="1047935">
                  <a:extLst>
                    <a:ext uri="{9D8B030D-6E8A-4147-A177-3AD203B41FA5}">
                      <a16:colId xmlns:a16="http://schemas.microsoft.com/office/drawing/2014/main" val="20000"/>
                    </a:ext>
                  </a:extLst>
                </a:gridCol>
                <a:gridCol w="3052508">
                  <a:extLst>
                    <a:ext uri="{9D8B030D-6E8A-4147-A177-3AD203B41FA5}">
                      <a16:colId xmlns:a16="http://schemas.microsoft.com/office/drawing/2014/main" val="20001"/>
                    </a:ext>
                  </a:extLst>
                </a:gridCol>
                <a:gridCol w="2766707">
                  <a:extLst>
                    <a:ext uri="{9D8B030D-6E8A-4147-A177-3AD203B41FA5}">
                      <a16:colId xmlns:a16="http://schemas.microsoft.com/office/drawing/2014/main" val="20002"/>
                    </a:ext>
                  </a:extLst>
                </a:gridCol>
                <a:gridCol w="679858">
                  <a:extLst>
                    <a:ext uri="{9D8B030D-6E8A-4147-A177-3AD203B41FA5}">
                      <a16:colId xmlns:a16="http://schemas.microsoft.com/office/drawing/2014/main" val="20003"/>
                    </a:ext>
                  </a:extLst>
                </a:gridCol>
                <a:gridCol w="1334457">
                  <a:extLst>
                    <a:ext uri="{9D8B030D-6E8A-4147-A177-3AD203B41FA5}">
                      <a16:colId xmlns:a16="http://schemas.microsoft.com/office/drawing/2014/main" val="20004"/>
                    </a:ext>
                  </a:extLst>
                </a:gridCol>
                <a:gridCol w="668311">
                  <a:extLst>
                    <a:ext uri="{9D8B030D-6E8A-4147-A177-3AD203B41FA5}">
                      <a16:colId xmlns:a16="http://schemas.microsoft.com/office/drawing/2014/main" val="20005"/>
                    </a:ext>
                  </a:extLst>
                </a:gridCol>
              </a:tblGrid>
              <a:tr h="309166">
                <a:tc>
                  <a:txBody>
                    <a:bodyPr/>
                    <a:lstStyle/>
                    <a:p>
                      <a:pPr algn="ctr" defTabSz="914400">
                        <a:lnSpc>
                          <a:spcPct val="100000"/>
                        </a:lnSpc>
                      </a:pPr>
                      <a:r>
                        <a:rPr lang="es-ES" sz="1100" b="1" strike="noStrike" spc="-1" dirty="0">
                          <a:solidFill>
                            <a:schemeClr val="lt1"/>
                          </a:solidFill>
                          <a:latin typeface="Calibri"/>
                        </a:rPr>
                        <a:t>SALIDA</a:t>
                      </a:r>
                      <a:endParaRPr lang="es-ES" sz="11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200" b="1" strike="noStrike" spc="-1">
                          <a:solidFill>
                            <a:schemeClr val="lt1"/>
                          </a:solidFill>
                          <a:latin typeface="Calibri"/>
                        </a:rPr>
                        <a:t>TITULAR</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200" b="1" strike="noStrike" spc="-1">
                          <a:solidFill>
                            <a:schemeClr val="lt1"/>
                          </a:solidFill>
                          <a:latin typeface="Calibri"/>
                        </a:rPr>
                        <a:t>VIRGEN</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200" b="1" strike="noStrike" spc="-1">
                          <a:solidFill>
                            <a:schemeClr val="lt1"/>
                          </a:solidFill>
                          <a:latin typeface="Calibri"/>
                        </a:rPr>
                        <a:t>HORA</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200" b="1" strike="noStrike" spc="-1" dirty="0">
                          <a:solidFill>
                            <a:schemeClr val="lt1"/>
                          </a:solidFill>
                          <a:latin typeface="Calibri"/>
                        </a:rPr>
                        <a:t>IGLESIA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s-ES" sz="1200" b="1" strike="noStrike" spc="-1">
                          <a:solidFill>
                            <a:schemeClr val="lt1"/>
                          </a:solidFill>
                          <a:latin typeface="Calibri"/>
                        </a:rPr>
                        <a:t>AÑO</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309166">
                <a:tc>
                  <a:txBody>
                    <a:bodyPr/>
                    <a:lstStyle/>
                    <a:p>
                      <a:pPr algn="ctr" defTabSz="914400">
                        <a:lnSpc>
                          <a:spcPct val="100000"/>
                        </a:lnSpc>
                      </a:pPr>
                      <a:r>
                        <a:rPr lang="es-ES" sz="1200" b="1" strike="noStrike" spc="-1" dirty="0">
                          <a:solidFill>
                            <a:schemeClr val="lt1"/>
                          </a:solidFill>
                          <a:latin typeface="Calibri"/>
                        </a:rPr>
                        <a:t>D.RAMOS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a:solidFill>
                            <a:srgbClr val="C00000"/>
                          </a:solidFill>
                          <a:latin typeface="Calibri"/>
                        </a:rPr>
                        <a:t>La Entrada de Jesús en Jerusalén</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rgbClr val="C00000"/>
                          </a:solidFill>
                          <a:latin typeface="Calibri"/>
                        </a:rPr>
                        <a:t>María Santísima del Amor</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18,00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TRINIDAD</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1925</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309166">
                <a:tc>
                  <a:txBody>
                    <a:bodyPr/>
                    <a:lstStyle/>
                    <a:p>
                      <a:pPr algn="ctr" defTabSz="914400">
                        <a:lnSpc>
                          <a:spcPct val="100000"/>
                        </a:lnSpc>
                      </a:pPr>
                      <a:r>
                        <a:rPr lang="es-ES" sz="1200" b="1" strike="noStrike" spc="-1" dirty="0">
                          <a:solidFill>
                            <a:schemeClr val="lt1"/>
                          </a:solidFill>
                          <a:latin typeface="Calibri"/>
                        </a:rPr>
                        <a:t>LUNES 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dirty="0">
                          <a:solidFill>
                            <a:srgbClr val="C00000"/>
                          </a:solidFill>
                          <a:latin typeface="Calibri"/>
                        </a:rPr>
                        <a:t>Nuestra Señora de Gracia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21,15</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SANTA MARÍA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1983</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dirty="0">
                          <a:solidFill>
                            <a:srgbClr val="C00000"/>
                          </a:solidFill>
                          <a:latin typeface="Calibri"/>
                        </a:rPr>
                        <a:t>Santísimo Cristo de la Pasión</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 </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22,30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SANTA CLARA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1984</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309166">
                <a:tc>
                  <a:txBody>
                    <a:bodyPr/>
                    <a:lstStyle/>
                    <a:p>
                      <a:pPr algn="ctr" defTabSz="914400">
                        <a:lnSpc>
                          <a:spcPct val="100000"/>
                        </a:lnSpc>
                      </a:pPr>
                      <a:r>
                        <a:rPr lang="es-ES" sz="1200" b="1" strike="noStrike" spc="-1" dirty="0">
                          <a:solidFill>
                            <a:schemeClr val="lt1"/>
                          </a:solidFill>
                          <a:latin typeface="Calibri"/>
                        </a:rPr>
                        <a:t>MARTES 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dirty="0">
                          <a:solidFill>
                            <a:srgbClr val="C00000"/>
                          </a:solidFill>
                          <a:latin typeface="Calibri"/>
                        </a:rPr>
                        <a:t>Nuestra Señora de las Lágrimas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 </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SAN NICOLÁS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2012</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dirty="0">
                          <a:solidFill>
                            <a:srgbClr val="C00000"/>
                          </a:solidFill>
                          <a:latin typeface="Calibri"/>
                        </a:rPr>
                        <a:t>Cristo de la Noche Oscura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 </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22,00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err="1">
                          <a:solidFill>
                            <a:schemeClr val="dk1"/>
                          </a:solidFill>
                          <a:latin typeface="Calibri"/>
                        </a:rPr>
                        <a:t>Mª</a:t>
                      </a:r>
                      <a:r>
                        <a:rPr lang="es-ES" sz="1200" b="0" strike="noStrike" spc="-1" dirty="0">
                          <a:solidFill>
                            <a:schemeClr val="dk1"/>
                          </a:solidFill>
                          <a:latin typeface="Calibri"/>
                        </a:rPr>
                        <a:t> AUXILIADORA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1966</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309166">
                <a:tc>
                  <a:txBody>
                    <a:bodyPr/>
                    <a:lstStyle/>
                    <a:p>
                      <a:pPr algn="ctr" defTabSz="914400">
                        <a:lnSpc>
                          <a:spcPct val="100000"/>
                        </a:lnSpc>
                      </a:pPr>
                      <a:r>
                        <a:rPr lang="es-ES" sz="1200" b="1" strike="noStrike" spc="-1" dirty="0">
                          <a:solidFill>
                            <a:schemeClr val="lt1"/>
                          </a:solidFill>
                          <a:latin typeface="Calibri"/>
                        </a:rPr>
                        <a:t>MIÉRCOLES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dirty="0">
                          <a:solidFill>
                            <a:srgbClr val="C00000"/>
                          </a:solidFill>
                          <a:latin typeface="Calibri"/>
                        </a:rPr>
                        <a:t>Eucarística de la Santa Cena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rgbClr val="C00000"/>
                          </a:solidFill>
                          <a:latin typeface="Calibri"/>
                        </a:rPr>
                        <a:t>María Santísima de la Concepción</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21,00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SAN NICOLÁS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1954</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dirty="0">
                          <a:solidFill>
                            <a:srgbClr val="C00000"/>
                          </a:solidFill>
                          <a:latin typeface="Calibri"/>
                        </a:rPr>
                        <a:t>Jesucristo en su Prendimiento</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rgbClr val="C00000"/>
                          </a:solidFill>
                          <a:latin typeface="Calibri"/>
                        </a:rPr>
                        <a:t>María Santísima del Auxilio</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22,00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err="1">
                          <a:solidFill>
                            <a:schemeClr val="dk1"/>
                          </a:solidFill>
                          <a:latin typeface="Calibri"/>
                        </a:rPr>
                        <a:t>Mª</a:t>
                      </a:r>
                      <a:r>
                        <a:rPr lang="es-ES" sz="1200" b="0" strike="noStrike" spc="-1" dirty="0">
                          <a:solidFill>
                            <a:schemeClr val="dk1"/>
                          </a:solidFill>
                          <a:latin typeface="Calibri"/>
                        </a:rPr>
                        <a:t> AUXILIADORA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2001</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r h="309166">
                <a:tc>
                  <a:txBody>
                    <a:bodyPr/>
                    <a:lstStyle/>
                    <a:p>
                      <a:pPr algn="ctr" defTabSz="914400">
                        <a:lnSpc>
                          <a:spcPct val="100000"/>
                        </a:lnSpc>
                      </a:pPr>
                      <a:r>
                        <a:rPr lang="es-ES" sz="1200" b="1" strike="noStrike" spc="-1" dirty="0">
                          <a:solidFill>
                            <a:schemeClr val="lt1"/>
                          </a:solidFill>
                          <a:latin typeface="Calibri"/>
                        </a:rPr>
                        <a:t>JUEVES 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dirty="0">
                          <a:solidFill>
                            <a:srgbClr val="C00000"/>
                          </a:solidFill>
                          <a:latin typeface="Calibri"/>
                        </a:rPr>
                        <a:t>Oración en el Huerto</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rgbClr val="C00000"/>
                          </a:solidFill>
                          <a:latin typeface="Calibri"/>
                        </a:rPr>
                        <a:t>Nuestra Señora de la Esperanza</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11,30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SAN PABLO</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1943</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8"/>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dirty="0">
                          <a:solidFill>
                            <a:srgbClr val="C00000"/>
                          </a:solidFill>
                          <a:latin typeface="Calibri"/>
                        </a:rPr>
                        <a:t>Nuestro Señor en la Columna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rgbClr val="C00000"/>
                          </a:solidFill>
                          <a:latin typeface="Calibri"/>
                        </a:rPr>
                        <a:t>María Santísima de la Caridad</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17,30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SAN ISIDORO</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1925</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9"/>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dirty="0">
                          <a:solidFill>
                            <a:srgbClr val="C00000"/>
                          </a:solidFill>
                          <a:latin typeface="Calibri"/>
                        </a:rPr>
                        <a:t>Cristo de la Humildad</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rgbClr val="C00000"/>
                          </a:solidFill>
                          <a:latin typeface="Calibri"/>
                        </a:rPr>
                        <a:t>Nuestra Señora de la Fe</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18,00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SAN PABLO</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1913</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10"/>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a:solidFill>
                            <a:srgbClr val="C00000"/>
                          </a:solidFill>
                          <a:latin typeface="Calibri"/>
                        </a:rPr>
                        <a:t>Cristo de la Buena Muerte</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rgbClr val="C00000"/>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22,00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SAN MIGUEL</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1980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11"/>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a:solidFill>
                            <a:srgbClr val="C00000"/>
                          </a:solidFill>
                          <a:latin typeface="Calibri"/>
                        </a:rPr>
                        <a:t>Nuestro Señor en su Sentencia</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rgbClr val="C00000"/>
                          </a:solidFill>
                          <a:latin typeface="Calibri"/>
                        </a:rPr>
                        <a:t>María Santísima de las Penas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23,00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SANTA TERESA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1990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12"/>
                  </a:ext>
                </a:extLst>
              </a:tr>
              <a:tr h="309166">
                <a:tc>
                  <a:txBody>
                    <a:bodyPr/>
                    <a:lstStyle/>
                    <a:p>
                      <a:pPr algn="ctr" defTabSz="914400">
                        <a:lnSpc>
                          <a:spcPct val="100000"/>
                        </a:lnSpc>
                      </a:pPr>
                      <a:r>
                        <a:rPr lang="es-ES" sz="1200" b="1" strike="noStrike" spc="-1" dirty="0">
                          <a:solidFill>
                            <a:schemeClr val="lt1"/>
                          </a:solidFill>
                          <a:latin typeface="Calibri"/>
                        </a:rPr>
                        <a:t>VIERNES 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a:solidFill>
                            <a:srgbClr val="C00000"/>
                          </a:solidFill>
                          <a:latin typeface="Calibri"/>
                        </a:rPr>
                        <a:t>Nuestro Padre Jesús Nazareno</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rgbClr val="C00000"/>
                          </a:solidFill>
                          <a:latin typeface="Calibri"/>
                        </a:rPr>
                        <a:t>Santísima Virgen de los Dolores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07,00</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SANTA MARÍA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1577</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13"/>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a:solidFill>
                            <a:srgbClr val="C00000"/>
                          </a:solidFill>
                          <a:latin typeface="Calibri"/>
                        </a:rPr>
                        <a:t>Padre Jesús de la Caída</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rgbClr val="C00000"/>
                          </a:solidFill>
                          <a:latin typeface="Calibri"/>
                        </a:rPr>
                        <a:t>María Santísima de la Amargura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10,30</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SANTA MARÍA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1904</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14"/>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a:solidFill>
                            <a:srgbClr val="C00000"/>
                          </a:solidFill>
                          <a:latin typeface="Calibri"/>
                        </a:rPr>
                        <a:t>Santísimo Cristo de la Expiración</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rgbClr val="C00000"/>
                          </a:solidFill>
                          <a:latin typeface="Calibri"/>
                        </a:rPr>
                        <a:t>María Santísima de los Dolores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12,30</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LA TRINIDAD</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1604</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15"/>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a:solidFill>
                            <a:srgbClr val="C00000"/>
                          </a:solidFill>
                          <a:latin typeface="Calibri"/>
                        </a:rPr>
                        <a:t>Nuestra Señora de las Angustias</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rgbClr val="C00000"/>
                          </a:solidFill>
                          <a:latin typeface="Calibri"/>
                        </a:rPr>
                        <a:t>y Descendimiento de Cristo</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13,15</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SAN ISIDORO</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1905</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16"/>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a:solidFill>
                            <a:srgbClr val="C00000"/>
                          </a:solidFill>
                          <a:latin typeface="Calibri"/>
                        </a:rPr>
                        <a:t>Nuestra Señora de la Soledad</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rgbClr val="C00000"/>
                          </a:solidFill>
                          <a:latin typeface="Calibri"/>
                        </a:rPr>
                        <a:t>y María Magdalena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19,15</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SAN MILLAN</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1554</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17"/>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endParaRPr lang="es-ES" sz="1200" b="1" strike="noStrike" spc="-1">
                        <a:solidFill>
                          <a:srgbClr val="C00000"/>
                        </a:solidFill>
                        <a:latin typeface="Calibri"/>
                        <a:ea typeface="Calibri"/>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1" strike="noStrike" spc="-1">
                          <a:solidFill>
                            <a:srgbClr val="C00000"/>
                          </a:solidFill>
                          <a:highlight>
                            <a:srgbClr val="FFFF00"/>
                          </a:highlight>
                          <a:latin typeface="Calibri"/>
                        </a:rPr>
                        <a:t>MAGNA PROCESIÓN GENERAL</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 </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18"/>
                  </a:ext>
                </a:extLst>
              </a:tr>
              <a:tr h="309166">
                <a:tc>
                  <a:txBody>
                    <a:bodyPr/>
                    <a:lstStyle/>
                    <a:p>
                      <a:pPr algn="ctr" defTabSz="914400">
                        <a:lnSpc>
                          <a:spcPct val="100000"/>
                        </a:lnSpc>
                      </a:pPr>
                      <a:r>
                        <a:rPr lang="es-ES" sz="1200" b="1" strike="noStrike" spc="-1" dirty="0">
                          <a:solidFill>
                            <a:schemeClr val="lt1"/>
                          </a:solidFill>
                          <a:latin typeface="Calibri"/>
                        </a:rPr>
                        <a:t> </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a:solidFill>
                            <a:srgbClr val="C00000"/>
                          </a:solidFill>
                          <a:latin typeface="Calibri"/>
                        </a:rPr>
                        <a:t>Santo Entierro de Cristo</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rgbClr val="C00000"/>
                          </a:solidFill>
                          <a:latin typeface="Calibri"/>
                        </a:rPr>
                        <a:t> y Santo Sepulcro</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a:solidFill>
                            <a:schemeClr val="dk1"/>
                          </a:solidFill>
                          <a:latin typeface="Calibri"/>
                        </a:rPr>
                        <a:t>22,00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SANTA MARÍA</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200" b="0" strike="noStrike" spc="-1" dirty="0">
                          <a:solidFill>
                            <a:schemeClr val="dk1"/>
                          </a:solidFill>
                          <a:latin typeface="Calibri"/>
                        </a:rPr>
                        <a:t>1648</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19"/>
                  </a:ext>
                </a:extLst>
              </a:tr>
              <a:tr h="365522">
                <a:tc>
                  <a:txBody>
                    <a:bodyPr/>
                    <a:lstStyle/>
                    <a:p>
                      <a:pPr algn="ctr" defTabSz="914400">
                        <a:lnSpc>
                          <a:spcPct val="100000"/>
                        </a:lnSpc>
                      </a:pPr>
                      <a:r>
                        <a:rPr lang="es-ES" sz="1200" b="1" strike="noStrike" spc="-1" dirty="0">
                          <a:solidFill>
                            <a:schemeClr val="lt1"/>
                          </a:solidFill>
                          <a:latin typeface="Calibri"/>
                        </a:rPr>
                        <a:t>DOMINGO</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200" b="1" strike="noStrike" spc="-1">
                          <a:solidFill>
                            <a:srgbClr val="C00000"/>
                          </a:solidFill>
                          <a:latin typeface="Calibri"/>
                        </a:rPr>
                        <a:t>Jesús Resucitado</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rgbClr val="C00000"/>
                          </a:solidFill>
                          <a:latin typeface="Calibri"/>
                        </a:rPr>
                        <a:t>Nuestra Señora de la Paz</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a:solidFill>
                            <a:schemeClr val="dk1"/>
                          </a:solidFill>
                          <a:latin typeface="Calibri"/>
                        </a:rPr>
                        <a:t>11,00</a:t>
                      </a:r>
                      <a:endParaRPr lang="es-ES" sz="12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SAN NICOLÁS</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s-ES" sz="1200" b="0" strike="noStrike" spc="-1" dirty="0">
                          <a:solidFill>
                            <a:schemeClr val="dk1"/>
                          </a:solidFill>
                          <a:latin typeface="Calibri"/>
                        </a:rPr>
                        <a:t>1906</a:t>
                      </a:r>
                      <a:endParaRPr lang="es-ES" sz="12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20"/>
                  </a:ext>
                </a:extLst>
              </a:tr>
              <a:tr h="309166">
                <a:tc>
                  <a:txBody>
                    <a:bodyPr/>
                    <a:lstStyle/>
                    <a:p>
                      <a:pPr algn="ctr" defTabSz="914400">
                        <a:lnSpc>
                          <a:spcPct val="100000"/>
                        </a:lnSpc>
                      </a:pPr>
                      <a:r>
                        <a:rPr lang="es-ES" sz="1400" b="1" strike="noStrike" spc="-1">
                          <a:solidFill>
                            <a:schemeClr val="lt1"/>
                          </a:solidFill>
                          <a:latin typeface="Calibri"/>
                        </a:rPr>
                        <a:t> </a:t>
                      </a:r>
                      <a:endParaRPr lang="es-ES" sz="14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solidFill>
                  </a:tcPr>
                </a:tc>
                <a:tc>
                  <a:txBody>
                    <a:bodyPr/>
                    <a:lstStyle/>
                    <a:p>
                      <a:pPr algn="ctr" defTabSz="914400">
                        <a:lnSpc>
                          <a:spcPct val="100000"/>
                        </a:lnSpc>
                      </a:pPr>
                      <a:r>
                        <a:rPr lang="es-ES" sz="1400" b="0" strike="noStrike" spc="-1">
                          <a:solidFill>
                            <a:schemeClr val="dk1"/>
                          </a:solidFill>
                          <a:latin typeface="Calibri"/>
                        </a:rPr>
                        <a:t> </a:t>
                      </a:r>
                      <a:endParaRPr lang="es-ES" sz="14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400" b="0" strike="noStrike" spc="-1" dirty="0">
                          <a:solidFill>
                            <a:schemeClr val="dk1"/>
                          </a:solidFill>
                          <a:latin typeface="Calibri"/>
                        </a:rPr>
                        <a:t> </a:t>
                      </a:r>
                      <a:endParaRPr lang="es-ES" sz="14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400" b="0" strike="noStrike" spc="-1" dirty="0">
                          <a:solidFill>
                            <a:schemeClr val="dk1"/>
                          </a:solidFill>
                          <a:latin typeface="Calibri"/>
                        </a:rPr>
                        <a:t> </a:t>
                      </a:r>
                      <a:endParaRPr lang="es-ES" sz="14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400" b="0" strike="noStrike" spc="-1">
                          <a:solidFill>
                            <a:schemeClr val="dk1"/>
                          </a:solidFill>
                          <a:latin typeface="Calibri"/>
                        </a:rPr>
                        <a:t> </a:t>
                      </a:r>
                      <a:endParaRPr lang="es-ES" sz="1400" b="0" strike="noStrike" spc="-1">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s-ES" sz="1400" b="0" strike="noStrike" spc="-1" dirty="0">
                          <a:solidFill>
                            <a:schemeClr val="dk1"/>
                          </a:solidFill>
                          <a:latin typeface="Calibri"/>
                        </a:rPr>
                        <a:t> </a:t>
                      </a:r>
                      <a:endParaRPr lang="es-ES" sz="1400" b="0" strike="noStrike" spc="-1" dirty="0">
                        <a:solidFill>
                          <a:srgbClr val="000000"/>
                        </a:solidFill>
                        <a:latin typeface="Arial"/>
                      </a:endParaRPr>
                    </a:p>
                  </a:txBody>
                  <a:tcPr marL="68400" marR="684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21"/>
                  </a:ext>
                </a:extLst>
              </a:tr>
            </a:tbl>
          </a:graphicData>
        </a:graphic>
      </p:graphicFrame>
      <p:sp>
        <p:nvSpPr>
          <p:cNvPr id="493" name="CuadroTexto 6"/>
          <p:cNvSpPr/>
          <p:nvPr/>
        </p:nvSpPr>
        <p:spPr>
          <a:xfrm>
            <a:off x="384315" y="0"/>
            <a:ext cx="251790" cy="60001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s-ES" sz="3200" b="0" strike="noStrike" spc="-1" dirty="0">
                <a:solidFill>
                  <a:srgbClr val="C00000"/>
                </a:solidFill>
                <a:highlight>
                  <a:srgbClr val="FFFF00"/>
                </a:highlight>
                <a:latin typeface="Bradley Hand" pitchFamily="2" charset="77"/>
                <a:ea typeface="DejaVu Sans"/>
              </a:rPr>
              <a:t>SEMANA</a:t>
            </a:r>
          </a:p>
          <a:p>
            <a:pPr algn="ctr" defTabSz="914400">
              <a:lnSpc>
                <a:spcPct val="100000"/>
              </a:lnSpc>
            </a:pPr>
            <a:r>
              <a:rPr lang="es-ES" sz="3200" b="0" strike="noStrike" spc="-1" dirty="0">
                <a:solidFill>
                  <a:srgbClr val="C00000"/>
                </a:solidFill>
                <a:highlight>
                  <a:srgbClr val="FFFF00"/>
                </a:highlight>
                <a:latin typeface="Bradley Hand" pitchFamily="2" charset="77"/>
                <a:ea typeface="DejaVu Sans"/>
              </a:rPr>
              <a:t> SANTA</a:t>
            </a:r>
            <a:endParaRPr lang="es-ES" sz="3200" b="0" strike="noStrike" spc="-1" dirty="0">
              <a:solidFill>
                <a:srgbClr val="000000"/>
              </a:solidFill>
              <a:latin typeface="Bradley Hand" pitchFamily="2" charset="77"/>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additive="repl">
                                        <p:cTn id="7" dur="5000"/>
                                        <p:tgtEl>
                                          <p:spTgt spid="492"/>
                                        </p:tgtEl>
                                      </p:cBhvr>
                                    </p:animEffect>
                                    <p:anim calcmode="lin" valueType="num">
                                      <p:cBhvr additive="repl">
                                        <p:cTn id="8" dur="5000" fill="hold"/>
                                        <p:tgtEl>
                                          <p:spTgt spid="492"/>
                                        </p:tgtEl>
                                        <p:attrNameLst>
                                          <p:attrName>ppt_x</p:attrName>
                                        </p:attrNameLst>
                                      </p:cBhvr>
                                      <p:tavLst>
                                        <p:tav tm="0">
                                          <p:val>
                                            <p:strVal val="#ppt_x"/>
                                          </p:val>
                                        </p:tav>
                                        <p:tav tm="100000">
                                          <p:val>
                                            <p:strVal val="#ppt_x"/>
                                          </p:val>
                                        </p:tav>
                                      </p:tavLst>
                                    </p:anim>
                                    <p:anim calcmode="lin" valueType="num">
                                      <p:cBhvr additive="repl">
                                        <p:cTn id="9" dur="5000" fill="hold"/>
                                        <p:tgtEl>
                                          <p:spTgt spid="492"/>
                                        </p:tgtEl>
                                        <p:attrNameLst>
                                          <p:attrName>ppt_y</p:attrName>
                                        </p:attrNameLst>
                                      </p:cBhvr>
                                      <p:tavLst>
                                        <p:tav tm="0">
                                          <p:val>
                                            <p:strVal val="#ppt_y+.1"/>
                                          </p:val>
                                        </p:tav>
                                        <p:tav tm="100000">
                                          <p:val>
                                            <p:strVal val="#ppt_y"/>
                                          </p:val>
                                        </p:tav>
                                      </p:tavLst>
                                    </p:anim>
                                  </p:childTnLst>
                                </p:cTn>
                              </p:par>
                              <p:par>
                                <p:cTn id="10" presetID="56" presetClass="entr" presetSubtype="0" fill="hold" nodeType="withEffect">
                                  <p:stCondLst>
                                    <p:cond delay="0"/>
                                  </p:stCondLst>
                                  <p:iterate type="lt">
                                    <p:tmPct val="10000"/>
                                  </p:iterate>
                                  <p:childTnLst>
                                    <p:set>
                                      <p:cBhvr>
                                        <p:cTn id="11" dur="1" fill="hold">
                                          <p:stCondLst>
                                            <p:cond delay="0"/>
                                          </p:stCondLst>
                                        </p:cTn>
                                        <p:tgtEl>
                                          <p:spTgt spid="493">
                                            <p:txEl>
                                              <p:pRg st="0" end="0"/>
                                            </p:txEl>
                                          </p:spTgt>
                                        </p:tgtEl>
                                        <p:attrNameLst>
                                          <p:attrName>style.visibility</p:attrName>
                                        </p:attrNameLst>
                                      </p:cBhvr>
                                      <p:to>
                                        <p:strVal val="visible"/>
                                      </p:to>
                                    </p:set>
                                    <p:anim by="(-#ppt_w*2)" calcmode="lin" valueType="num">
                                      <p:cBhvr rctx="PPT">
                                        <p:cTn id="12" dur="1500" autoRev="1" fill="hold">
                                          <p:stCondLst>
                                            <p:cond delay="0"/>
                                          </p:stCondLst>
                                        </p:cTn>
                                        <p:tgtEl>
                                          <p:spTgt spid="493">
                                            <p:txEl>
                                              <p:pRg st="0" end="0"/>
                                            </p:txEl>
                                          </p:spTgt>
                                        </p:tgtEl>
                                        <p:attrNameLst>
                                          <p:attrName>ppt_w</p:attrName>
                                        </p:attrNameLst>
                                      </p:cBhvr>
                                    </p:anim>
                                    <p:anim by="(#ppt_w*0.50)" calcmode="lin" valueType="num">
                                      <p:cBhvr>
                                        <p:cTn id="13" dur="1500" decel="50000" autoRev="1" fill="hold">
                                          <p:stCondLst>
                                            <p:cond delay="0"/>
                                          </p:stCondLst>
                                        </p:cTn>
                                        <p:tgtEl>
                                          <p:spTgt spid="493">
                                            <p:txEl>
                                              <p:pRg st="0" end="0"/>
                                            </p:txEl>
                                          </p:spTgt>
                                        </p:tgtEl>
                                        <p:attrNameLst>
                                          <p:attrName>ppt_x</p:attrName>
                                        </p:attrNameLst>
                                      </p:cBhvr>
                                    </p:anim>
                                    <p:anim from="(-#ppt_h/2)" to="(#ppt_y)" calcmode="lin" valueType="num">
                                      <p:cBhvr>
                                        <p:cTn id="14" dur="3000" fill="hold">
                                          <p:stCondLst>
                                            <p:cond delay="0"/>
                                          </p:stCondLst>
                                        </p:cTn>
                                        <p:tgtEl>
                                          <p:spTgt spid="493">
                                            <p:txEl>
                                              <p:pRg st="0" end="0"/>
                                            </p:txEl>
                                          </p:spTgt>
                                        </p:tgtEl>
                                        <p:attrNameLst>
                                          <p:attrName>ppt_y</p:attrName>
                                        </p:attrNameLst>
                                      </p:cBhvr>
                                    </p:anim>
                                    <p:animRot by="21600000">
                                      <p:cBhvr>
                                        <p:cTn id="15" dur="3000" fill="hold">
                                          <p:stCondLst>
                                            <p:cond delay="0"/>
                                          </p:stCondLst>
                                        </p:cTn>
                                        <p:tgtEl>
                                          <p:spTgt spid="493">
                                            <p:txEl>
                                              <p:pRg st="0" end="0"/>
                                            </p:txEl>
                                          </p:spTgt>
                                        </p:tgtEl>
                                        <p:attrNameLst>
                                          <p:attrName>r</p:attrName>
                                        </p:attrNameLst>
                                      </p:cBhvr>
                                    </p:animRot>
                                  </p:childTnLst>
                                </p:cTn>
                              </p:par>
                              <p:par>
                                <p:cTn id="16" presetID="56" presetClass="entr" presetSubtype="0" fill="hold" nodeType="withEffect">
                                  <p:stCondLst>
                                    <p:cond delay="0"/>
                                  </p:stCondLst>
                                  <p:iterate type="lt">
                                    <p:tmPct val="10000"/>
                                  </p:iterate>
                                  <p:childTnLst>
                                    <p:set>
                                      <p:cBhvr>
                                        <p:cTn id="17" dur="1" fill="hold">
                                          <p:stCondLst>
                                            <p:cond delay="0"/>
                                          </p:stCondLst>
                                        </p:cTn>
                                        <p:tgtEl>
                                          <p:spTgt spid="493">
                                            <p:txEl>
                                              <p:pRg st="1" end="1"/>
                                            </p:txEl>
                                          </p:spTgt>
                                        </p:tgtEl>
                                        <p:attrNameLst>
                                          <p:attrName>style.visibility</p:attrName>
                                        </p:attrNameLst>
                                      </p:cBhvr>
                                      <p:to>
                                        <p:strVal val="visible"/>
                                      </p:to>
                                    </p:set>
                                    <p:anim by="(-#ppt_w*2)" calcmode="lin" valueType="num">
                                      <p:cBhvr rctx="PPT">
                                        <p:cTn id="18" dur="1500" autoRev="1" fill="hold">
                                          <p:stCondLst>
                                            <p:cond delay="0"/>
                                          </p:stCondLst>
                                        </p:cTn>
                                        <p:tgtEl>
                                          <p:spTgt spid="493">
                                            <p:txEl>
                                              <p:pRg st="1" end="1"/>
                                            </p:txEl>
                                          </p:spTgt>
                                        </p:tgtEl>
                                        <p:attrNameLst>
                                          <p:attrName>ppt_w</p:attrName>
                                        </p:attrNameLst>
                                      </p:cBhvr>
                                    </p:anim>
                                    <p:anim by="(#ppt_w*0.50)" calcmode="lin" valueType="num">
                                      <p:cBhvr>
                                        <p:cTn id="19" dur="1500" decel="50000" autoRev="1" fill="hold">
                                          <p:stCondLst>
                                            <p:cond delay="0"/>
                                          </p:stCondLst>
                                        </p:cTn>
                                        <p:tgtEl>
                                          <p:spTgt spid="493">
                                            <p:txEl>
                                              <p:pRg st="1" end="1"/>
                                            </p:txEl>
                                          </p:spTgt>
                                        </p:tgtEl>
                                        <p:attrNameLst>
                                          <p:attrName>ppt_x</p:attrName>
                                        </p:attrNameLst>
                                      </p:cBhvr>
                                    </p:anim>
                                    <p:anim from="(-#ppt_h/2)" to="(#ppt_y)" calcmode="lin" valueType="num">
                                      <p:cBhvr>
                                        <p:cTn id="20" dur="3000" fill="hold">
                                          <p:stCondLst>
                                            <p:cond delay="0"/>
                                          </p:stCondLst>
                                        </p:cTn>
                                        <p:tgtEl>
                                          <p:spTgt spid="493">
                                            <p:txEl>
                                              <p:pRg st="1" end="1"/>
                                            </p:txEl>
                                          </p:spTgt>
                                        </p:tgtEl>
                                        <p:attrNameLst>
                                          <p:attrName>ppt_y</p:attrName>
                                        </p:attrNameLst>
                                      </p:cBhvr>
                                    </p:anim>
                                    <p:animRot by="21600000">
                                      <p:cBhvr>
                                        <p:cTn id="21" dur="3000" fill="hold">
                                          <p:stCondLst>
                                            <p:cond delay="0"/>
                                          </p:stCondLst>
                                        </p:cTn>
                                        <p:tgtEl>
                                          <p:spTgt spid="49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0" name="Imagen 4"/>
          <p:cNvPicPr/>
          <p:nvPr/>
        </p:nvPicPr>
        <p:blipFill>
          <a:blip r:embed="rId2"/>
          <a:stretch/>
        </p:blipFill>
        <p:spPr>
          <a:xfrm>
            <a:off x="0" y="0"/>
            <a:ext cx="12189240" cy="6855120"/>
          </a:xfrm>
          <a:prstGeom prst="rect">
            <a:avLst/>
          </a:prstGeom>
          <a:ln w="0">
            <a:noFill/>
          </a:ln>
        </p:spPr>
      </p:pic>
      <p:pic>
        <p:nvPicPr>
          <p:cNvPr id="3" name="Imagen 2">
            <a:extLst>
              <a:ext uri="{FF2B5EF4-FFF2-40B4-BE49-F238E27FC236}">
                <a16:creationId xmlns:a16="http://schemas.microsoft.com/office/drawing/2014/main" id="{F4A7EA09-F160-3C64-C184-42938DD2E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1" y="322437"/>
            <a:ext cx="5747657" cy="6210245"/>
          </a:xfrm>
          <a:prstGeom prst="rect">
            <a:avLst/>
          </a:prstGeom>
        </p:spPr>
      </p:pic>
      <p:pic>
        <p:nvPicPr>
          <p:cNvPr id="4" name="Imagen 3">
            <a:extLst>
              <a:ext uri="{FF2B5EF4-FFF2-40B4-BE49-F238E27FC236}">
                <a16:creationId xmlns:a16="http://schemas.microsoft.com/office/drawing/2014/main" id="{FEC1036B-DDB2-FCB7-7613-2A5F438E9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194" y="1626148"/>
            <a:ext cx="5451890" cy="3947530"/>
          </a:xfrm>
          <a:prstGeom prst="rect">
            <a:avLst/>
          </a:prstGeom>
        </p:spPr>
      </p:pic>
      <p:sp>
        <p:nvSpPr>
          <p:cNvPr id="2" name="CuadroTexto 1">
            <a:extLst>
              <a:ext uri="{FF2B5EF4-FFF2-40B4-BE49-F238E27FC236}">
                <a16:creationId xmlns:a16="http://schemas.microsoft.com/office/drawing/2014/main" id="{9FE35C66-E456-32D1-E5C5-BBCAF3B4A6E9}"/>
              </a:ext>
            </a:extLst>
          </p:cNvPr>
          <p:cNvSpPr txBox="1"/>
          <p:nvPr/>
        </p:nvSpPr>
        <p:spPr>
          <a:xfrm>
            <a:off x="6452194" y="5731727"/>
            <a:ext cx="5451890" cy="369332"/>
          </a:xfrm>
          <a:prstGeom prst="rect">
            <a:avLst/>
          </a:prstGeom>
          <a:noFill/>
        </p:spPr>
        <p:txBody>
          <a:bodyPr wrap="square" rtlCol="0">
            <a:spAutoFit/>
          </a:bodyPr>
          <a:lstStyle/>
          <a:p>
            <a:pPr algn="ctr"/>
            <a:r>
              <a:rPr lang="es-ES" dirty="0">
                <a:solidFill>
                  <a:srgbClr val="C00000"/>
                </a:solidFill>
              </a:rPr>
              <a:t>BODAS DE ORO DE DON DIEGO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 name="Imagen 4"/>
          <p:cNvPicPr/>
          <p:nvPr/>
        </p:nvPicPr>
        <p:blipFill>
          <a:blip r:embed="rId2"/>
          <a:stretch/>
        </p:blipFill>
        <p:spPr>
          <a:xfrm>
            <a:off x="0" y="0"/>
            <a:ext cx="12189240" cy="6855120"/>
          </a:xfrm>
          <a:prstGeom prst="rect">
            <a:avLst/>
          </a:prstGeom>
          <a:ln w="0">
            <a:noFill/>
          </a:ln>
        </p:spPr>
      </p:pic>
      <p:graphicFrame>
        <p:nvGraphicFramePr>
          <p:cNvPr id="523" name="Tabla 3"/>
          <p:cNvGraphicFramePr/>
          <p:nvPr/>
        </p:nvGraphicFramePr>
        <p:xfrm>
          <a:off x="1775520" y="620640"/>
          <a:ext cx="8569080" cy="6126480"/>
        </p:xfrm>
        <a:graphic>
          <a:graphicData uri="http://schemas.openxmlformats.org/drawingml/2006/table">
            <a:tbl>
              <a:tblPr/>
              <a:tblGrid>
                <a:gridCol w="2760840">
                  <a:extLst>
                    <a:ext uri="{9D8B030D-6E8A-4147-A177-3AD203B41FA5}">
                      <a16:colId xmlns:a16="http://schemas.microsoft.com/office/drawing/2014/main" val="20000"/>
                    </a:ext>
                  </a:extLst>
                </a:gridCol>
                <a:gridCol w="2904120">
                  <a:extLst>
                    <a:ext uri="{9D8B030D-6E8A-4147-A177-3AD203B41FA5}">
                      <a16:colId xmlns:a16="http://schemas.microsoft.com/office/drawing/2014/main" val="20001"/>
                    </a:ext>
                  </a:extLst>
                </a:gridCol>
                <a:gridCol w="2904120">
                  <a:extLst>
                    <a:ext uri="{9D8B030D-6E8A-4147-A177-3AD203B41FA5}">
                      <a16:colId xmlns:a16="http://schemas.microsoft.com/office/drawing/2014/main" val="20002"/>
                    </a:ext>
                  </a:extLst>
                </a:gridCol>
              </a:tblGrid>
              <a:tr h="5888160">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1" strike="noStrike" spc="-1">
                          <a:solidFill>
                            <a:schemeClr val="dk1"/>
                          </a:solidFill>
                          <a:highlight>
                            <a:srgbClr val="FFFF00"/>
                          </a:highlight>
                          <a:latin typeface="Calibri"/>
                        </a:rPr>
                        <a:t>260.- Pío XII </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(1939-1958)</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Eugenio Pacelli.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*Roma 2-3-1876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Elegido el 2-III-1939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Murió el 9-X-1958.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Descubrió la tumba</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 San Pedro.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En 1950 celebró el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XXIV  Año santo (1950)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y en el 1952</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proclamó el Dogma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 la Asunción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 María. </a:t>
                      </a:r>
                      <a:br>
                        <a:rPr sz="1800"/>
                      </a:b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1" strike="noStrike" spc="-1">
                          <a:solidFill>
                            <a:schemeClr val="dk1"/>
                          </a:solidFill>
                          <a:highlight>
                            <a:srgbClr val="FFFF00"/>
                          </a:highlight>
                          <a:latin typeface="Calibri"/>
                        </a:rPr>
                        <a:t>261.- JUAN XXIII </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(1959-1963)</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Angelo G. Roncalli.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*Sotto il Monte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25-XI-1881</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Elegido el 28-X-1958,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Murió el 3-VI-1963.  Proclamó el 21º Concilio Ecuménico Vaticano II.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(11-X-1962).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TEMAS: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vida litúrgica,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relaciones sociales,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la Iglesia y el mundo. </a:t>
                      </a:r>
                      <a:endParaRPr lang="es-ES" sz="1800" b="0" strike="noStrike" spc="-1">
                        <a:solidFill>
                          <a:srgbClr val="000000"/>
                        </a:solidFill>
                        <a:latin typeface="Arial"/>
                      </a:endParaRPr>
                    </a:p>
                    <a:p>
                      <a:pPr algn="ctr" defTabSz="914400">
                        <a:lnSpc>
                          <a:spcPct val="100000"/>
                        </a:lnSpc>
                      </a:pPr>
                      <a:br>
                        <a:rPr sz="1400"/>
                      </a:br>
                      <a:endParaRPr lang="es-ES" sz="14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1" strike="noStrike" spc="-1">
                          <a:solidFill>
                            <a:schemeClr val="dk1"/>
                          </a:solidFill>
                          <a:highlight>
                            <a:srgbClr val="FFFF00"/>
                          </a:highlight>
                          <a:latin typeface="Calibri"/>
                        </a:rPr>
                        <a:t>262.- PABLO VI </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(1963-1978)</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Giovanni B.Montini. *</a:t>
                      </a:r>
                      <a:r>
                        <a:rPr lang="es-ES" sz="1800" b="0" strike="noStrike" spc="-1">
                          <a:solidFill>
                            <a:schemeClr val="lt1"/>
                          </a:solidFill>
                          <a:latin typeface="Calibri"/>
                        </a:rPr>
                        <a:t>Brescia 26-IX-1897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Elegido el 21-VI-1963,</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 Murió el 6-VIII-1978.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Guió el Concilio Vaticano II en su 2ª etapa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y lo finalizó (8-XII-1965).</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 En 1975 celebró el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XXV Año Santo.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1º Papa en viajar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fuera de Europa.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Creó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el Sínodo Episcopal</a:t>
                      </a:r>
                      <a:r>
                        <a:rPr lang="es-ES" sz="1800" b="1" strike="noStrike" spc="-1">
                          <a:solidFill>
                            <a:schemeClr val="lt1"/>
                          </a:solidFill>
                          <a:latin typeface="Calibri"/>
                        </a:rPr>
                        <a:t>. </a:t>
                      </a:r>
                      <a:br>
                        <a:rPr sz="1800"/>
                      </a:b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sp>
        <p:nvSpPr>
          <p:cNvPr id="524" name="CuadroTexto 2"/>
          <p:cNvSpPr/>
          <p:nvPr/>
        </p:nvSpPr>
        <p:spPr>
          <a:xfrm>
            <a:off x="4974840" y="110880"/>
            <a:ext cx="25963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s-ES" sz="2400" b="0" strike="noStrike" spc="-1">
                <a:solidFill>
                  <a:srgbClr val="C00000"/>
                </a:solidFill>
                <a:highlight>
                  <a:srgbClr val="FFFF00"/>
                </a:highlight>
                <a:latin typeface="Calibri"/>
                <a:ea typeface="DejaVu Sans"/>
              </a:rPr>
              <a:t>ÚLTIMOS PAPAS</a:t>
            </a:r>
            <a:endParaRPr lang="es-ES" sz="2400" b="0" strike="noStrike" spc="-1">
              <a:solidFill>
                <a:srgbClr val="000000"/>
              </a:solidFill>
              <a:latin typeface="Arial"/>
            </a:endParaRPr>
          </a:p>
        </p:txBody>
      </p:sp>
      <p:pic>
        <p:nvPicPr>
          <p:cNvPr id="525" name="Imagen 3"/>
          <p:cNvPicPr/>
          <p:nvPr/>
        </p:nvPicPr>
        <p:blipFill>
          <a:blip r:embed="rId3"/>
          <a:stretch/>
        </p:blipFill>
        <p:spPr>
          <a:xfrm>
            <a:off x="2630520" y="790920"/>
            <a:ext cx="1046880" cy="1359720"/>
          </a:xfrm>
          <a:prstGeom prst="rect">
            <a:avLst/>
          </a:prstGeom>
          <a:ln w="0">
            <a:noFill/>
          </a:ln>
        </p:spPr>
      </p:pic>
      <p:pic>
        <p:nvPicPr>
          <p:cNvPr id="526" name="Imagen 5"/>
          <p:cNvPicPr/>
          <p:nvPr/>
        </p:nvPicPr>
        <p:blipFill>
          <a:blip r:embed="rId4"/>
          <a:srcRect b="24553"/>
          <a:stretch/>
        </p:blipFill>
        <p:spPr>
          <a:xfrm>
            <a:off x="5306400" y="790920"/>
            <a:ext cx="1212840" cy="1302480"/>
          </a:xfrm>
          <a:prstGeom prst="rect">
            <a:avLst/>
          </a:prstGeom>
          <a:ln w="0">
            <a:noFill/>
          </a:ln>
        </p:spPr>
      </p:pic>
      <p:pic>
        <p:nvPicPr>
          <p:cNvPr id="527" name="Imagen 6"/>
          <p:cNvPicPr/>
          <p:nvPr/>
        </p:nvPicPr>
        <p:blipFill>
          <a:blip r:embed="rId5"/>
          <a:srcRect l="14400" t="5902" r="22618" b="29004"/>
          <a:stretch/>
        </p:blipFill>
        <p:spPr>
          <a:xfrm>
            <a:off x="8447040" y="764640"/>
            <a:ext cx="914040" cy="13489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additive="repl">
                                        <p:cTn id="7" dur="5000"/>
                                        <p:tgtEl>
                                          <p:spTgt spid="523"/>
                                        </p:tgtEl>
                                      </p:cBhvr>
                                    </p:animEffect>
                                    <p:anim calcmode="lin" valueType="num">
                                      <p:cBhvr additive="repl">
                                        <p:cTn id="8" dur="5000" fill="hold"/>
                                        <p:tgtEl>
                                          <p:spTgt spid="523"/>
                                        </p:tgtEl>
                                        <p:attrNameLst>
                                          <p:attrName>ppt_x</p:attrName>
                                        </p:attrNameLst>
                                      </p:cBhvr>
                                      <p:tavLst>
                                        <p:tav tm="0">
                                          <p:val>
                                            <p:strVal val="#ppt_x"/>
                                          </p:val>
                                        </p:tav>
                                        <p:tav tm="100000">
                                          <p:val>
                                            <p:strVal val="#ppt_x"/>
                                          </p:val>
                                        </p:tav>
                                      </p:tavLst>
                                    </p:anim>
                                    <p:anim calcmode="lin" valueType="num">
                                      <p:cBhvr additive="repl">
                                        <p:cTn id="9" dur="5000" fill="hold"/>
                                        <p:tgtEl>
                                          <p:spTgt spid="5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 name="Imagen 4"/>
          <p:cNvPicPr/>
          <p:nvPr/>
        </p:nvPicPr>
        <p:blipFill>
          <a:blip r:embed="rId2"/>
          <a:stretch/>
        </p:blipFill>
        <p:spPr>
          <a:xfrm>
            <a:off x="0" y="0"/>
            <a:ext cx="12189240" cy="6855120"/>
          </a:xfrm>
          <a:prstGeom prst="rect">
            <a:avLst/>
          </a:prstGeom>
          <a:ln w="0">
            <a:noFill/>
          </a:ln>
        </p:spPr>
      </p:pic>
      <p:graphicFrame>
        <p:nvGraphicFramePr>
          <p:cNvPr id="529" name="Tabla 3"/>
          <p:cNvGraphicFramePr/>
          <p:nvPr/>
        </p:nvGraphicFramePr>
        <p:xfrm>
          <a:off x="1775520" y="0"/>
          <a:ext cx="8569080" cy="6675120"/>
        </p:xfrm>
        <a:graphic>
          <a:graphicData uri="http://schemas.openxmlformats.org/drawingml/2006/table">
            <a:tbl>
              <a:tblPr/>
              <a:tblGrid>
                <a:gridCol w="2760840">
                  <a:extLst>
                    <a:ext uri="{9D8B030D-6E8A-4147-A177-3AD203B41FA5}">
                      <a16:colId xmlns:a16="http://schemas.microsoft.com/office/drawing/2014/main" val="20000"/>
                    </a:ext>
                  </a:extLst>
                </a:gridCol>
                <a:gridCol w="2904120">
                  <a:extLst>
                    <a:ext uri="{9D8B030D-6E8A-4147-A177-3AD203B41FA5}">
                      <a16:colId xmlns:a16="http://schemas.microsoft.com/office/drawing/2014/main" val="20001"/>
                    </a:ext>
                  </a:extLst>
                </a:gridCol>
                <a:gridCol w="2904120">
                  <a:extLst>
                    <a:ext uri="{9D8B030D-6E8A-4147-A177-3AD203B41FA5}">
                      <a16:colId xmlns:a16="http://schemas.microsoft.com/office/drawing/2014/main" val="20002"/>
                    </a:ext>
                  </a:extLst>
                </a:gridCol>
              </a:tblGrid>
              <a:tr h="6669360">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1" strike="noStrike" spc="-1">
                          <a:solidFill>
                            <a:schemeClr val="dk1"/>
                          </a:solidFill>
                          <a:highlight>
                            <a:srgbClr val="FFFF00"/>
                          </a:highlight>
                          <a:latin typeface="Calibri"/>
                        </a:rPr>
                        <a:t>263.- JUAN PABLO I </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(1978)</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Albino Luciani. </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  </a:t>
                      </a:r>
                      <a:r>
                        <a:rPr lang="es-ES" sz="1800" b="0" strike="noStrike" spc="-1">
                          <a:solidFill>
                            <a:schemeClr val="lt1"/>
                          </a:solidFill>
                          <a:latin typeface="Calibri"/>
                        </a:rPr>
                        <a:t>* Belluno 17-X-1912</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Elegido el 26-VIII-1978, Murió el 28-IX-1978. </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Fue el primer Papa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con doble nombre.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No quiso la ceremonia de la coronación.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Reinó 33 días: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murió de infarto.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Se le llamó el Papa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 la sonrisa</a:t>
                      </a:r>
                      <a:r>
                        <a:rPr lang="es-ES" sz="1800" b="1" strike="noStrike" spc="-1">
                          <a:solidFill>
                            <a:schemeClr val="lt1"/>
                          </a:solidFill>
                          <a:latin typeface="Calibri"/>
                        </a:rPr>
                        <a:t>.</a:t>
                      </a:r>
                      <a:br>
                        <a:rPr sz="1800"/>
                      </a:b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r>
                        <a:rPr lang="es-ES" sz="1800" b="1" strike="noStrike" spc="-1">
                          <a:solidFill>
                            <a:schemeClr val="dk1"/>
                          </a:solidFill>
                          <a:highlight>
                            <a:srgbClr val="FFFF00"/>
                          </a:highlight>
                          <a:latin typeface="Calibri"/>
                        </a:rPr>
                        <a:t>264.- JUAN PABLO II </a:t>
                      </a:r>
                      <a:endParaRPr lang="es-ES" sz="1800" b="0" strike="noStrike" spc="-1">
                        <a:solidFill>
                          <a:srgbClr val="000000"/>
                        </a:solidFill>
                        <a:latin typeface="Arial"/>
                      </a:endParaRPr>
                    </a:p>
                    <a:p>
                      <a:pPr algn="ctr" defTabSz="914400">
                        <a:lnSpc>
                          <a:spcPct val="100000"/>
                        </a:lnSpc>
                        <a:tabLst>
                          <a:tab pos="0" algn="l"/>
                        </a:tabLst>
                      </a:pPr>
                      <a:r>
                        <a:rPr lang="es-ES" sz="1800" b="1" strike="noStrike" spc="-1">
                          <a:solidFill>
                            <a:schemeClr val="lt1"/>
                          </a:solidFill>
                          <a:latin typeface="Calibri"/>
                        </a:rPr>
                        <a:t>(1978-2005). </a:t>
                      </a:r>
                      <a:endParaRPr lang="es-ES" sz="1800" b="0" strike="noStrike" spc="-1">
                        <a:solidFill>
                          <a:srgbClr val="000000"/>
                        </a:solidFill>
                        <a:latin typeface="Arial"/>
                      </a:endParaRPr>
                    </a:p>
                    <a:p>
                      <a:pPr algn="ctr" defTabSz="914400">
                        <a:lnSpc>
                          <a:spcPct val="100000"/>
                        </a:lnSpc>
                        <a:tabLst>
                          <a:tab pos="0" algn="l"/>
                        </a:tabLst>
                      </a:pPr>
                      <a:r>
                        <a:rPr lang="es-ES" sz="1800" b="1" strike="noStrike" spc="-1">
                          <a:solidFill>
                            <a:schemeClr val="lt1"/>
                          </a:solidFill>
                          <a:latin typeface="Calibri"/>
                        </a:rPr>
                        <a:t>Karol Wojtyla.</a:t>
                      </a:r>
                      <a:endParaRPr lang="es-ES" sz="1800" b="0" strike="noStrike" spc="-1">
                        <a:solidFill>
                          <a:srgbClr val="000000"/>
                        </a:solidFill>
                        <a:latin typeface="Arial"/>
                      </a:endParaRPr>
                    </a:p>
                    <a:p>
                      <a:pPr marL="285840" indent="-285840" algn="ctr" defTabSz="914400">
                        <a:lnSpc>
                          <a:spcPct val="100000"/>
                        </a:lnSpc>
                        <a:buClr>
                          <a:srgbClr val="FFFFFF"/>
                        </a:buClr>
                        <a:buFont typeface="Arial"/>
                        <a:buChar char="•"/>
                        <a:tabLst>
                          <a:tab pos="0" algn="l"/>
                        </a:tabLst>
                      </a:pPr>
                      <a:r>
                        <a:rPr lang="es-ES" sz="1800" b="0" strike="noStrike" spc="-1">
                          <a:solidFill>
                            <a:schemeClr val="lt1"/>
                          </a:solidFill>
                          <a:latin typeface="Calibri"/>
                        </a:rPr>
                        <a:t>Polonia 18-V-1920. Elegido 16-X-1978 Murió 2-IV-2005</a:t>
                      </a: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Opositor  del comunismo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Y del capitalismo.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El 13-V-1981 fue herido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en la Plaza de San Pedro.</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De gran popularidad entre los jóvenes, para los que creó la Jornada Mundial de la Juventud.</a:t>
                      </a:r>
                      <a:endParaRPr lang="es-ES" sz="1800" b="0" strike="noStrike" spc="-1">
                        <a:solidFill>
                          <a:srgbClr val="000000"/>
                        </a:solidFill>
                        <a:latin typeface="Arial"/>
                      </a:endParaRPr>
                    </a:p>
                    <a:p>
                      <a:pPr algn="ctr" defTabSz="914400">
                        <a:lnSpc>
                          <a:spcPct val="100000"/>
                        </a:lnSpc>
                        <a:tabLst>
                          <a:tab pos="0" algn="l"/>
                        </a:tabLst>
                      </a:pPr>
                      <a:endParaRPr lang="es-ES" sz="14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r>
                        <a:rPr lang="es-ES" sz="1800" b="1" strike="noStrike" spc="-1">
                          <a:solidFill>
                            <a:schemeClr val="dk1"/>
                          </a:solidFill>
                          <a:highlight>
                            <a:srgbClr val="FFFF00"/>
                          </a:highlight>
                          <a:latin typeface="Calibri"/>
                        </a:rPr>
                        <a:t>265.- BENEDICTO XVI </a:t>
                      </a:r>
                      <a:endParaRPr lang="es-ES" sz="1800" b="0" strike="noStrike" spc="-1">
                        <a:solidFill>
                          <a:srgbClr val="000000"/>
                        </a:solidFill>
                        <a:latin typeface="Arial"/>
                      </a:endParaRPr>
                    </a:p>
                    <a:p>
                      <a:pPr algn="ctr" defTabSz="914400">
                        <a:lnSpc>
                          <a:spcPct val="100000"/>
                        </a:lnSpc>
                        <a:tabLst>
                          <a:tab pos="0" algn="l"/>
                        </a:tabLst>
                      </a:pPr>
                      <a:r>
                        <a:rPr lang="es-ES" sz="1800" b="1" strike="noStrike" spc="-1">
                          <a:solidFill>
                            <a:schemeClr val="lt1"/>
                          </a:solidFill>
                          <a:latin typeface="Calibri"/>
                        </a:rPr>
                        <a:t>(2005-2013). </a:t>
                      </a:r>
                      <a:endParaRPr lang="es-ES" sz="1800" b="0" strike="noStrike" spc="-1">
                        <a:solidFill>
                          <a:srgbClr val="000000"/>
                        </a:solidFill>
                        <a:latin typeface="Arial"/>
                      </a:endParaRPr>
                    </a:p>
                    <a:p>
                      <a:pPr algn="ctr" defTabSz="914400">
                        <a:lnSpc>
                          <a:spcPct val="100000"/>
                        </a:lnSpc>
                        <a:tabLst>
                          <a:tab pos="0" algn="l"/>
                        </a:tabLst>
                      </a:pPr>
                      <a:r>
                        <a:rPr lang="es-ES" sz="1800" b="1" strike="noStrike" spc="-1">
                          <a:solidFill>
                            <a:schemeClr val="lt1"/>
                          </a:solidFill>
                          <a:latin typeface="Calibri"/>
                        </a:rPr>
                        <a:t>Joseph Ratzinger.</a:t>
                      </a: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*Alemania 16-IV-1927</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Elegido 19-IV-2005</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Murió 31-XII-2022</a:t>
                      </a:r>
                      <a:endParaRPr lang="es-ES" sz="1800" b="0" strike="noStrike" spc="-1">
                        <a:solidFill>
                          <a:srgbClr val="000000"/>
                        </a:solidFill>
                        <a:latin typeface="Arial"/>
                      </a:endParaRPr>
                    </a:p>
                    <a:p>
                      <a:pPr algn="ctr" defTabSz="914400">
                        <a:lnSpc>
                          <a:spcPct val="100000"/>
                        </a:lnSpc>
                        <a:tabLst>
                          <a:tab pos="0" algn="l"/>
                        </a:tabLst>
                      </a:pP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Primer papa en 700 años que renunció 28-II-2013.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Gran intelectual luchó contra el relativismo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y puso especial énfasis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en la purificación </a:t>
                      </a:r>
                      <a:endParaRPr lang="es-ES" sz="1800" b="0" strike="noStrike" spc="-1">
                        <a:solidFill>
                          <a:srgbClr val="000000"/>
                        </a:solidFill>
                        <a:latin typeface="Arial"/>
                      </a:endParaRPr>
                    </a:p>
                    <a:p>
                      <a:pPr algn="ctr" defTabSz="914400">
                        <a:lnSpc>
                          <a:spcPct val="100000"/>
                        </a:lnSpc>
                        <a:tabLst>
                          <a:tab pos="0" algn="l"/>
                        </a:tabLst>
                      </a:pPr>
                      <a:r>
                        <a:rPr lang="es-ES" sz="1800" b="0" strike="noStrike" spc="-1">
                          <a:solidFill>
                            <a:schemeClr val="lt1"/>
                          </a:solidFill>
                          <a:latin typeface="Calibri"/>
                        </a:rPr>
                        <a:t>de la Iglesia. </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pic>
        <p:nvPicPr>
          <p:cNvPr id="530" name="Imagen 2"/>
          <p:cNvPicPr/>
          <p:nvPr/>
        </p:nvPicPr>
        <p:blipFill>
          <a:blip r:embed="rId3"/>
          <a:stretch/>
        </p:blipFill>
        <p:spPr>
          <a:xfrm>
            <a:off x="2381400" y="255600"/>
            <a:ext cx="1338120" cy="1951560"/>
          </a:xfrm>
          <a:prstGeom prst="rect">
            <a:avLst/>
          </a:prstGeom>
          <a:ln w="0">
            <a:noFill/>
          </a:ln>
        </p:spPr>
      </p:pic>
      <p:pic>
        <p:nvPicPr>
          <p:cNvPr id="531" name="Imagen 3"/>
          <p:cNvPicPr/>
          <p:nvPr/>
        </p:nvPicPr>
        <p:blipFill>
          <a:blip r:embed="rId4"/>
          <a:stretch/>
        </p:blipFill>
        <p:spPr>
          <a:xfrm>
            <a:off x="5231880" y="332640"/>
            <a:ext cx="1338120" cy="1797480"/>
          </a:xfrm>
          <a:prstGeom prst="rect">
            <a:avLst/>
          </a:prstGeom>
          <a:ln w="0">
            <a:noFill/>
          </a:ln>
        </p:spPr>
      </p:pic>
      <p:pic>
        <p:nvPicPr>
          <p:cNvPr id="532" name="Imagen 5"/>
          <p:cNvPicPr/>
          <p:nvPr/>
        </p:nvPicPr>
        <p:blipFill>
          <a:blip r:embed="rId5"/>
          <a:stretch/>
        </p:blipFill>
        <p:spPr>
          <a:xfrm flipH="1">
            <a:off x="8254080" y="332640"/>
            <a:ext cx="1338120" cy="17974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additive="repl">
                                        <p:cTn id="7" dur="5000"/>
                                        <p:tgtEl>
                                          <p:spTgt spid="529"/>
                                        </p:tgtEl>
                                      </p:cBhvr>
                                    </p:animEffect>
                                    <p:anim calcmode="lin" valueType="num">
                                      <p:cBhvr additive="repl">
                                        <p:cTn id="8" dur="5000" fill="hold"/>
                                        <p:tgtEl>
                                          <p:spTgt spid="529"/>
                                        </p:tgtEl>
                                        <p:attrNameLst>
                                          <p:attrName>ppt_x</p:attrName>
                                        </p:attrNameLst>
                                      </p:cBhvr>
                                      <p:tavLst>
                                        <p:tav tm="0">
                                          <p:val>
                                            <p:strVal val="#ppt_x"/>
                                          </p:val>
                                        </p:tav>
                                        <p:tav tm="100000">
                                          <p:val>
                                            <p:strVal val="#ppt_x"/>
                                          </p:val>
                                        </p:tav>
                                      </p:tavLst>
                                    </p:anim>
                                    <p:anim calcmode="lin" valueType="num">
                                      <p:cBhvr additive="repl">
                                        <p:cTn id="9" dur="5000" fill="hold"/>
                                        <p:tgtEl>
                                          <p:spTgt spid="5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 name="Imagen 4"/>
          <p:cNvPicPr/>
          <p:nvPr/>
        </p:nvPicPr>
        <p:blipFill>
          <a:blip r:embed="rId2"/>
          <a:stretch/>
        </p:blipFill>
        <p:spPr>
          <a:xfrm>
            <a:off x="0" y="0"/>
            <a:ext cx="12189240" cy="6855120"/>
          </a:xfrm>
          <a:prstGeom prst="rect">
            <a:avLst/>
          </a:prstGeom>
          <a:ln w="0">
            <a:noFill/>
          </a:ln>
        </p:spPr>
      </p:pic>
      <p:graphicFrame>
        <p:nvGraphicFramePr>
          <p:cNvPr id="534" name="Tabla 3"/>
          <p:cNvGraphicFramePr/>
          <p:nvPr/>
        </p:nvGraphicFramePr>
        <p:xfrm>
          <a:off x="1847520" y="116640"/>
          <a:ext cx="8533080" cy="6592680"/>
        </p:xfrm>
        <a:graphic>
          <a:graphicData uri="http://schemas.openxmlformats.org/drawingml/2006/table">
            <a:tbl>
              <a:tblPr/>
              <a:tblGrid>
                <a:gridCol w="2749320">
                  <a:extLst>
                    <a:ext uri="{9D8B030D-6E8A-4147-A177-3AD203B41FA5}">
                      <a16:colId xmlns:a16="http://schemas.microsoft.com/office/drawing/2014/main" val="20000"/>
                    </a:ext>
                  </a:extLst>
                </a:gridCol>
                <a:gridCol w="2891880">
                  <a:extLst>
                    <a:ext uri="{9D8B030D-6E8A-4147-A177-3AD203B41FA5}">
                      <a16:colId xmlns:a16="http://schemas.microsoft.com/office/drawing/2014/main" val="20001"/>
                    </a:ext>
                  </a:extLst>
                </a:gridCol>
                <a:gridCol w="2891880">
                  <a:extLst>
                    <a:ext uri="{9D8B030D-6E8A-4147-A177-3AD203B41FA5}">
                      <a16:colId xmlns:a16="http://schemas.microsoft.com/office/drawing/2014/main" val="20002"/>
                    </a:ext>
                  </a:extLst>
                </a:gridCol>
              </a:tblGrid>
              <a:tr h="6592680">
                <a:tc>
                  <a:txBody>
                    <a:bodyPr/>
                    <a:lstStyle/>
                    <a:p>
                      <a:pPr algn="ctr" defTabSz="914400">
                        <a:lnSpc>
                          <a:spcPct val="100000"/>
                        </a:lnSpc>
                      </a:pPr>
                      <a:endParaRPr lang="es-ES" sz="14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Primer Papa Americano.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Hijo de emigrantes italianos. Su padre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Mario, ferroviario,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y su madre Regina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tuvieron 5 hijos,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él era el mayor.</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Tuvo una estrecha relación con su abuela Rosa Vasallo,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que influyó mucho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en su vida y en su fe.</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Técnico Químico,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Inició la carrera eclesiástica en el Seminario Diocesano.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Después entró en la Compañía de Jesús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 Nunca olvidó </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sus raíces: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“Mi gente es pobre</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y yo soy uno de ellos</a:t>
                      </a:r>
                      <a:r>
                        <a:rPr lang="es-ES" sz="1400" b="0" strike="noStrike" spc="-1">
                          <a:solidFill>
                            <a:schemeClr val="lt1"/>
                          </a:solidFill>
                          <a:latin typeface="Calibri"/>
                        </a:rPr>
                        <a:t>”</a:t>
                      </a:r>
                      <a:endParaRPr lang="es-ES" sz="14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endParaRPr lang="es-ES" sz="1400" b="0" strike="noStrike" spc="-1">
                        <a:solidFill>
                          <a:srgbClr val="000000"/>
                        </a:solidFill>
                        <a:latin typeface="Arial"/>
                      </a:endParaRPr>
                    </a:p>
                    <a:p>
                      <a:pPr algn="ctr" defTabSz="914400">
                        <a:lnSpc>
                          <a:spcPct val="100000"/>
                        </a:lnSpc>
                      </a:pPr>
                      <a:endParaRPr lang="es-ES" sz="1400" b="0" strike="noStrike" spc="-1">
                        <a:solidFill>
                          <a:srgbClr val="000000"/>
                        </a:solidFill>
                        <a:latin typeface="Arial"/>
                      </a:endParaRPr>
                    </a:p>
                    <a:p>
                      <a:pPr algn="ctr" defTabSz="914400">
                        <a:lnSpc>
                          <a:spcPct val="100000"/>
                        </a:lnSpc>
                      </a:pPr>
                      <a:endParaRPr lang="es-ES" sz="1400" b="0" strike="noStrike" spc="-1">
                        <a:solidFill>
                          <a:srgbClr val="000000"/>
                        </a:solidFill>
                        <a:latin typeface="Arial"/>
                      </a:endParaRPr>
                    </a:p>
                    <a:p>
                      <a:pPr algn="ctr" defTabSz="914400">
                        <a:lnSpc>
                          <a:spcPct val="100000"/>
                        </a:lnSpc>
                      </a:pPr>
                      <a:endParaRPr lang="es-ES" sz="1400" b="0" strike="noStrike" spc="-1">
                        <a:solidFill>
                          <a:srgbClr val="000000"/>
                        </a:solidFill>
                        <a:latin typeface="Arial"/>
                      </a:endParaRPr>
                    </a:p>
                    <a:p>
                      <a:pPr algn="ctr" defTabSz="914400">
                        <a:lnSpc>
                          <a:spcPct val="100000"/>
                        </a:lnSpc>
                      </a:pPr>
                      <a:endParaRPr lang="es-ES" sz="1400" b="0" strike="noStrike" spc="-1">
                        <a:solidFill>
                          <a:srgbClr val="000000"/>
                        </a:solidFill>
                        <a:latin typeface="Arial"/>
                      </a:endParaRPr>
                    </a:p>
                    <a:p>
                      <a:pPr algn="ctr" defTabSz="914400">
                        <a:lnSpc>
                          <a:spcPct val="100000"/>
                        </a:lnSpc>
                      </a:pPr>
                      <a:endParaRPr lang="es-ES" sz="1400" b="0" strike="noStrike" spc="-1">
                        <a:solidFill>
                          <a:srgbClr val="000000"/>
                        </a:solidFill>
                        <a:latin typeface="Arial"/>
                      </a:endParaRPr>
                    </a:p>
                    <a:p>
                      <a:pPr algn="ctr" defTabSz="914400">
                        <a:lnSpc>
                          <a:spcPct val="100000"/>
                        </a:lnSpc>
                      </a:pPr>
                      <a:endParaRPr lang="es-ES" sz="1400" b="0" strike="noStrike" spc="-1">
                        <a:solidFill>
                          <a:srgbClr val="000000"/>
                        </a:solidFill>
                        <a:latin typeface="Arial"/>
                      </a:endParaRPr>
                    </a:p>
                    <a:p>
                      <a:pPr algn="ctr" defTabSz="914400">
                        <a:lnSpc>
                          <a:spcPct val="100000"/>
                        </a:lnSpc>
                      </a:pPr>
                      <a:endParaRPr lang="es-ES" sz="1400" b="0" strike="noStrike" spc="-1">
                        <a:solidFill>
                          <a:srgbClr val="000000"/>
                        </a:solidFill>
                        <a:latin typeface="Arial"/>
                      </a:endParaRPr>
                    </a:p>
                    <a:p>
                      <a:pPr algn="ctr" defTabSz="914400">
                        <a:lnSpc>
                          <a:spcPct val="100000"/>
                        </a:lnSpc>
                      </a:pPr>
                      <a:endParaRPr lang="es-ES" sz="1400" b="0" strike="noStrike" spc="-1">
                        <a:solidFill>
                          <a:srgbClr val="000000"/>
                        </a:solidFill>
                        <a:latin typeface="Arial"/>
                      </a:endParaRPr>
                    </a:p>
                    <a:p>
                      <a:pPr algn="ctr" defTabSz="914400">
                        <a:lnSpc>
                          <a:spcPct val="100000"/>
                        </a:lnSpc>
                      </a:pPr>
                      <a:r>
                        <a:rPr lang="es-ES" sz="1400" b="1" strike="noStrike" spc="-1">
                          <a:solidFill>
                            <a:schemeClr val="dk1"/>
                          </a:solidFill>
                          <a:highlight>
                            <a:srgbClr val="FFFF00"/>
                          </a:highlight>
                          <a:latin typeface="Calibri"/>
                        </a:rPr>
                        <a:t>266.- </a:t>
                      </a:r>
                      <a:r>
                        <a:rPr lang="es-ES" sz="1800" b="1" strike="noStrike" spc="-1">
                          <a:solidFill>
                            <a:schemeClr val="dk1"/>
                          </a:solidFill>
                          <a:highlight>
                            <a:srgbClr val="FFFF00"/>
                          </a:highlight>
                          <a:latin typeface="Calibri"/>
                        </a:rPr>
                        <a:t>FRANCISCO</a:t>
                      </a:r>
                      <a:endParaRPr lang="es-ES" sz="1800" b="0" strike="noStrike" spc="-1">
                        <a:solidFill>
                          <a:srgbClr val="000000"/>
                        </a:solidFill>
                        <a:latin typeface="Arial"/>
                      </a:endParaRPr>
                    </a:p>
                    <a:p>
                      <a:pPr algn="ctr" defTabSz="914400">
                        <a:lnSpc>
                          <a:spcPct val="100000"/>
                        </a:lnSpc>
                      </a:pPr>
                      <a:r>
                        <a:rPr lang="es-ES" sz="1400" b="1" strike="noStrike" spc="-1">
                          <a:solidFill>
                            <a:schemeClr val="lt1"/>
                          </a:solidFill>
                          <a:latin typeface="Calibri"/>
                        </a:rPr>
                        <a:t>13-3- 2013.</a:t>
                      </a:r>
                      <a:endParaRPr lang="es-ES" sz="14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Jorge Mario Bergoglio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*Buenos Aires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17-XII- 1936</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Bautizado 25-XII-1936</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Jesuita 11- III-1958</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Sacerdote 13-XII- 1969</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Alcalá Henares 1970-71</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Provincial Jesuitas 1973</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Alemania 1986</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Obispo 27-VI-1992.</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Arzobispo Buenos Aires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28-II- 1998</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Cardenal 21-2-2001</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PAPA</a:t>
                      </a:r>
                      <a:endParaRPr lang="es-ES" sz="1800" b="0" strike="noStrike" spc="-1">
                        <a:solidFill>
                          <a:srgbClr val="000000"/>
                        </a:solidFill>
                        <a:latin typeface="Arial"/>
                      </a:endParaRPr>
                    </a:p>
                    <a:p>
                      <a:pPr algn="ctr" defTabSz="914400">
                        <a:lnSpc>
                          <a:spcPct val="100000"/>
                        </a:lnSpc>
                      </a:pPr>
                      <a:r>
                        <a:rPr lang="es-ES" sz="1400" b="1" strike="noStrike" spc="-1">
                          <a:solidFill>
                            <a:schemeClr val="dk1"/>
                          </a:solidFill>
                          <a:latin typeface="Calibri"/>
                        </a:rPr>
                        <a:t> </a:t>
                      </a:r>
                      <a:endParaRPr lang="es-ES" sz="14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ENCICLICAS:</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Lumen Fidei</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29-VI-2013</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Laudato si</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24-V- 2015</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Fratellí tutti</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3-X-2020</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Dilexit nos</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24.X.2024</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CELEBRACIÓN</a:t>
                      </a: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DEL SINODO</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Octubre 2023</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Octubre 2024</a:t>
                      </a:r>
                      <a:endParaRPr lang="es-ES" sz="1800" b="0" strike="noStrike" spc="-1">
                        <a:solidFill>
                          <a:srgbClr val="000000"/>
                        </a:solidFill>
                        <a:latin typeface="Arial"/>
                      </a:endParaRPr>
                    </a:p>
                    <a:p>
                      <a:pPr algn="ctr" defTabSz="914400">
                        <a:lnSpc>
                          <a:spcPct val="100000"/>
                        </a:lnSpc>
                      </a:pPr>
                      <a:endParaRPr lang="es-ES" sz="1800" b="0" strike="noStrike" spc="-1">
                        <a:solidFill>
                          <a:srgbClr val="000000"/>
                        </a:solidFill>
                        <a:latin typeface="Arial"/>
                      </a:endParaRPr>
                    </a:p>
                    <a:p>
                      <a:pPr algn="ctr" defTabSz="914400">
                        <a:lnSpc>
                          <a:spcPct val="100000"/>
                        </a:lnSpc>
                      </a:pPr>
                      <a:r>
                        <a:rPr lang="es-ES" sz="1800" b="1" strike="noStrike" spc="-1">
                          <a:solidFill>
                            <a:schemeClr val="lt1"/>
                          </a:solidFill>
                          <a:latin typeface="Calibri"/>
                        </a:rPr>
                        <a:t>AÑO JUBILAR 27</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24-XII-2024</a:t>
                      </a:r>
                      <a:endParaRPr lang="es-ES" sz="1800" b="0" strike="noStrike" spc="-1">
                        <a:solidFill>
                          <a:srgbClr val="000000"/>
                        </a:solidFill>
                        <a:latin typeface="Arial"/>
                      </a:endParaRPr>
                    </a:p>
                    <a:p>
                      <a:pPr algn="ctr" defTabSz="914400">
                        <a:lnSpc>
                          <a:spcPct val="100000"/>
                        </a:lnSpc>
                      </a:pPr>
                      <a:r>
                        <a:rPr lang="es-ES" sz="1800" b="0" strike="noStrike" spc="-1">
                          <a:solidFill>
                            <a:schemeClr val="lt1"/>
                          </a:solidFill>
                          <a:latin typeface="Calibri"/>
                        </a:rPr>
                        <a:t>6-I-2026</a:t>
                      </a:r>
                      <a:endParaRPr lang="es-ES" sz="1800" b="0" strike="noStrike" spc="-1">
                        <a:solidFill>
                          <a:srgbClr val="000000"/>
                        </a:solidFill>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bl>
          </a:graphicData>
        </a:graphic>
      </p:graphicFrame>
      <p:pic>
        <p:nvPicPr>
          <p:cNvPr id="535" name="Imagen 2"/>
          <p:cNvPicPr/>
          <p:nvPr/>
        </p:nvPicPr>
        <p:blipFill>
          <a:blip r:embed="rId3"/>
          <a:stretch/>
        </p:blipFill>
        <p:spPr>
          <a:xfrm>
            <a:off x="5474880" y="116640"/>
            <a:ext cx="1239120" cy="18738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34"/>
                                        </p:tgtEl>
                                        <p:attrNameLst>
                                          <p:attrName>style.visibility</p:attrName>
                                        </p:attrNameLst>
                                      </p:cBhvr>
                                      <p:to>
                                        <p:strVal val="visible"/>
                                      </p:to>
                                    </p:set>
                                    <p:animEffect transition="in" filter="fade">
                                      <p:cBhvr additive="repl">
                                        <p:cTn id="7" dur="5000"/>
                                        <p:tgtEl>
                                          <p:spTgt spid="534"/>
                                        </p:tgtEl>
                                      </p:cBhvr>
                                    </p:animEffect>
                                    <p:anim calcmode="lin" valueType="num">
                                      <p:cBhvr additive="repl">
                                        <p:cTn id="8" dur="5000" fill="hold"/>
                                        <p:tgtEl>
                                          <p:spTgt spid="534"/>
                                        </p:tgtEl>
                                        <p:attrNameLst>
                                          <p:attrName>ppt_x</p:attrName>
                                        </p:attrNameLst>
                                      </p:cBhvr>
                                      <p:tavLst>
                                        <p:tav tm="0">
                                          <p:val>
                                            <p:strVal val="#ppt_x"/>
                                          </p:val>
                                        </p:tav>
                                        <p:tav tm="100000">
                                          <p:val>
                                            <p:strVal val="#ppt_x"/>
                                          </p:val>
                                        </p:tav>
                                      </p:tavLst>
                                    </p:anim>
                                    <p:anim calcmode="lin" valueType="num">
                                      <p:cBhvr additive="repl">
                                        <p:cTn id="9" dur="5000" fill="hold"/>
                                        <p:tgtEl>
                                          <p:spTgt spid="5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4848</TotalTime>
  <Words>23078</Words>
  <Application>Microsoft Macintosh PowerPoint</Application>
  <PresentationFormat>Panorámica</PresentationFormat>
  <Paragraphs>3425</Paragraphs>
  <Slides>103</Slides>
  <Notes>1</Notes>
  <HiddenSlides>0</HiddenSlides>
  <MMClips>1</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103</vt:i4>
      </vt:variant>
    </vt:vector>
  </HeadingPairs>
  <TitlesOfParts>
    <vt:vector size="118" baseType="lpstr">
      <vt:lpstr>ACaslonPro</vt:lpstr>
      <vt:lpstr>arial</vt:lpstr>
      <vt:lpstr>arial</vt:lpstr>
      <vt:lpstr>Bradley Hand</vt:lpstr>
      <vt:lpstr>Calibri</vt:lpstr>
      <vt:lpstr>Desdemona</vt:lpstr>
      <vt:lpstr>OpenSymbol</vt:lpstr>
      <vt:lpstr>Papyrus</vt:lpstr>
      <vt:lpstr>Segoe UI</vt:lpstr>
      <vt:lpstr>Symbol</vt:lpstr>
      <vt:lpstr>Times New Roman</vt:lpstr>
      <vt:lpstr>Tw Cen MT</vt:lpstr>
      <vt:lpstr>Wingdings</vt:lpstr>
      <vt:lpstr>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Microsoft Office User</dc:creator>
  <dc:description/>
  <cp:lastModifiedBy>Microsoft Office User</cp:lastModifiedBy>
  <cp:revision>184</cp:revision>
  <dcterms:created xsi:type="dcterms:W3CDTF">2025-02-09T20:26:34Z</dcterms:created>
  <dcterms:modified xsi:type="dcterms:W3CDTF">2025-03-12T09:12:03Z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r8>1</vt:r8>
  </property>
  <property fmtid="{D5CDD505-2E9C-101B-9397-08002B2CF9AE}" pid="3" name="Notes">
    <vt:r8>2</vt:r8>
  </property>
  <property fmtid="{D5CDD505-2E9C-101B-9397-08002B2CF9AE}" pid="4" name="PresentationFormat">
    <vt:lpwstr>Panorámica</vt:lpwstr>
  </property>
  <property fmtid="{D5CDD505-2E9C-101B-9397-08002B2CF9AE}" pid="5" name="Slides">
    <vt:r8>112</vt:r8>
  </property>
</Properties>
</file>